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3"/>
  </p:notesMasterIdLst>
  <p:handoutMasterIdLst>
    <p:handoutMasterId r:id="rId34"/>
  </p:handoutMasterIdLst>
  <p:sldIdLst>
    <p:sldId id="446" r:id="rId2"/>
    <p:sldId id="428" r:id="rId3"/>
    <p:sldId id="333" r:id="rId4"/>
    <p:sldId id="519" r:id="rId5"/>
    <p:sldId id="587" r:id="rId6"/>
    <p:sldId id="650" r:id="rId7"/>
    <p:sldId id="330" r:id="rId8"/>
    <p:sldId id="734" r:id="rId9"/>
    <p:sldId id="735" r:id="rId10"/>
    <p:sldId id="736" r:id="rId11"/>
    <p:sldId id="737" r:id="rId12"/>
    <p:sldId id="738" r:id="rId13"/>
    <p:sldId id="739" r:id="rId14"/>
    <p:sldId id="740" r:id="rId15"/>
    <p:sldId id="741" r:id="rId16"/>
    <p:sldId id="742" r:id="rId17"/>
    <p:sldId id="743" r:id="rId18"/>
    <p:sldId id="719" r:id="rId19"/>
    <p:sldId id="691" r:id="rId20"/>
    <p:sldId id="744" r:id="rId21"/>
    <p:sldId id="746" r:id="rId22"/>
    <p:sldId id="745" r:id="rId23"/>
    <p:sldId id="747" r:id="rId24"/>
    <p:sldId id="748" r:id="rId25"/>
    <p:sldId id="732" r:id="rId26"/>
    <p:sldId id="749" r:id="rId27"/>
    <p:sldId id="642" r:id="rId28"/>
    <p:sldId id="715" r:id="rId29"/>
    <p:sldId id="688" r:id="rId30"/>
    <p:sldId id="690" r:id="rId31"/>
    <p:sldId id="648" r:id="rId32"/>
  </p:sldIdLst>
  <p:sldSz cx="13004800" cy="9753600"/>
  <p:notesSz cx="6858000" cy="9144000"/>
  <p:defaultTextStyle>
    <a:defPPr>
      <a:defRPr lang="en-US"/>
    </a:defPPr>
    <a:lvl1pPr marL="0" algn="l" defTabSz="1300460" rtl="0" eaLnBrk="1" latinLnBrk="0" hangingPunct="1">
      <a:defRPr sz="2560" kern="1200">
        <a:solidFill>
          <a:schemeClr val="tx1"/>
        </a:solidFill>
        <a:latin typeface="+mn-lt"/>
        <a:ea typeface="+mn-ea"/>
        <a:cs typeface="+mn-cs"/>
      </a:defRPr>
    </a:lvl1pPr>
    <a:lvl2pPr marL="650230" algn="l" defTabSz="1300460" rtl="0" eaLnBrk="1" latinLnBrk="0" hangingPunct="1">
      <a:defRPr sz="2560" kern="1200">
        <a:solidFill>
          <a:schemeClr val="tx1"/>
        </a:solidFill>
        <a:latin typeface="+mn-lt"/>
        <a:ea typeface="+mn-ea"/>
        <a:cs typeface="+mn-cs"/>
      </a:defRPr>
    </a:lvl2pPr>
    <a:lvl3pPr marL="1300460" algn="l" defTabSz="1300460" rtl="0" eaLnBrk="1" latinLnBrk="0" hangingPunct="1">
      <a:defRPr sz="2560" kern="1200">
        <a:solidFill>
          <a:schemeClr val="tx1"/>
        </a:solidFill>
        <a:latin typeface="+mn-lt"/>
        <a:ea typeface="+mn-ea"/>
        <a:cs typeface="+mn-cs"/>
      </a:defRPr>
    </a:lvl3pPr>
    <a:lvl4pPr marL="1950690" algn="l" defTabSz="1300460" rtl="0" eaLnBrk="1" latinLnBrk="0" hangingPunct="1">
      <a:defRPr sz="2560" kern="1200">
        <a:solidFill>
          <a:schemeClr val="tx1"/>
        </a:solidFill>
        <a:latin typeface="+mn-lt"/>
        <a:ea typeface="+mn-ea"/>
        <a:cs typeface="+mn-cs"/>
      </a:defRPr>
    </a:lvl4pPr>
    <a:lvl5pPr marL="2600919" algn="l" defTabSz="1300460" rtl="0" eaLnBrk="1" latinLnBrk="0" hangingPunct="1">
      <a:defRPr sz="2560" kern="1200">
        <a:solidFill>
          <a:schemeClr val="tx1"/>
        </a:solidFill>
        <a:latin typeface="+mn-lt"/>
        <a:ea typeface="+mn-ea"/>
        <a:cs typeface="+mn-cs"/>
      </a:defRPr>
    </a:lvl5pPr>
    <a:lvl6pPr marL="3251149" algn="l" defTabSz="1300460" rtl="0" eaLnBrk="1" latinLnBrk="0" hangingPunct="1">
      <a:defRPr sz="2560" kern="1200">
        <a:solidFill>
          <a:schemeClr val="tx1"/>
        </a:solidFill>
        <a:latin typeface="+mn-lt"/>
        <a:ea typeface="+mn-ea"/>
        <a:cs typeface="+mn-cs"/>
      </a:defRPr>
    </a:lvl6pPr>
    <a:lvl7pPr marL="3901379" algn="l" defTabSz="1300460" rtl="0" eaLnBrk="1" latinLnBrk="0" hangingPunct="1">
      <a:defRPr sz="2560" kern="1200">
        <a:solidFill>
          <a:schemeClr val="tx1"/>
        </a:solidFill>
        <a:latin typeface="+mn-lt"/>
        <a:ea typeface="+mn-ea"/>
        <a:cs typeface="+mn-cs"/>
      </a:defRPr>
    </a:lvl7pPr>
    <a:lvl8pPr marL="4551609" algn="l" defTabSz="1300460" rtl="0" eaLnBrk="1" latinLnBrk="0" hangingPunct="1">
      <a:defRPr sz="2560" kern="1200">
        <a:solidFill>
          <a:schemeClr val="tx1"/>
        </a:solidFill>
        <a:latin typeface="+mn-lt"/>
        <a:ea typeface="+mn-ea"/>
        <a:cs typeface="+mn-cs"/>
      </a:defRPr>
    </a:lvl8pPr>
    <a:lvl9pPr marL="5201839" algn="l" defTabSz="1300460" rtl="0" eaLnBrk="1" latinLnBrk="0" hangingPunct="1">
      <a:defRPr sz="256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amironalcantara" initials="a" lastIdx="1" clrIdx="0">
    <p:extLst>
      <p:ext uri="{19B8F6BF-5375-455C-9EA6-DF929625EA0E}">
        <p15:presenceInfo xmlns:p15="http://schemas.microsoft.com/office/powerpoint/2012/main" userId="adamironalcantar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27272"/>
    <a:srgbClr val="ED5340"/>
    <a:srgbClr val="949494"/>
    <a:srgbClr val="3B3838"/>
    <a:srgbClr val="017FA0"/>
    <a:srgbClr val="0094C9"/>
    <a:srgbClr val="5F6674"/>
    <a:srgbClr val="474545"/>
    <a:srgbClr val="000000"/>
    <a:srgbClr val="0093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52" autoAdjust="0"/>
    <p:restoredTop sz="93210" autoAdjust="0"/>
  </p:normalViewPr>
  <p:slideViewPr>
    <p:cSldViewPr snapToGrid="0">
      <p:cViewPr varScale="1">
        <p:scale>
          <a:sx n="70" d="100"/>
          <a:sy n="70" d="100"/>
        </p:scale>
        <p:origin x="1936" y="192"/>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8885F0C-5DEA-4728-8592-C91972CEE311}" type="datetimeFigureOut">
              <a:rPr lang="en-US" smtClean="0"/>
              <a:t>2/27/19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695A6C6-C12F-42A3-9316-E2EB2B2DB527}" type="slidenum">
              <a:rPr lang="en-US" smtClean="0"/>
              <a:t>‹#›</a:t>
            </a:fld>
            <a:endParaRPr lang="en-US"/>
          </a:p>
        </p:txBody>
      </p:sp>
    </p:spTree>
    <p:extLst>
      <p:ext uri="{BB962C8B-B14F-4D97-AF65-F5344CB8AC3E}">
        <p14:creationId xmlns:p14="http://schemas.microsoft.com/office/powerpoint/2010/main" val="40818580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136291-A6DC-4AD0-90CD-33D1F1DFFC6E}" type="datetimeFigureOut">
              <a:rPr lang="en-US" smtClean="0"/>
              <a:t>2/27/19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E3C1EA-D8F4-4B85-8B01-A01110AD5AFE}" type="slidenum">
              <a:rPr lang="en-US" smtClean="0"/>
              <a:t>‹#›</a:t>
            </a:fld>
            <a:endParaRPr lang="en-US"/>
          </a:p>
        </p:txBody>
      </p:sp>
    </p:spTree>
    <p:extLst>
      <p:ext uri="{BB962C8B-B14F-4D97-AF65-F5344CB8AC3E}">
        <p14:creationId xmlns:p14="http://schemas.microsoft.com/office/powerpoint/2010/main" val="1175097750"/>
      </p:ext>
    </p:extLst>
  </p:cSld>
  <p:clrMap bg1="lt1" tx1="dk1" bg2="lt2" tx2="dk2" accent1="accent1" accent2="accent2" accent3="accent3" accent4="accent4" accent5="accent5" accent6="accent6" hlink="hlink" folHlink="folHlink"/>
  <p:notesStyle>
    <a:lvl1pPr marL="0" algn="l" defTabSz="1300460" rtl="0" eaLnBrk="1" latinLnBrk="0" hangingPunct="1">
      <a:defRPr sz="1707" kern="1200">
        <a:solidFill>
          <a:schemeClr val="tx1"/>
        </a:solidFill>
        <a:latin typeface="+mn-lt"/>
        <a:ea typeface="+mn-ea"/>
        <a:cs typeface="+mn-cs"/>
      </a:defRPr>
    </a:lvl1pPr>
    <a:lvl2pPr marL="650230" algn="l" defTabSz="1300460" rtl="0" eaLnBrk="1" latinLnBrk="0" hangingPunct="1">
      <a:defRPr sz="1707" kern="1200">
        <a:solidFill>
          <a:schemeClr val="tx1"/>
        </a:solidFill>
        <a:latin typeface="+mn-lt"/>
        <a:ea typeface="+mn-ea"/>
        <a:cs typeface="+mn-cs"/>
      </a:defRPr>
    </a:lvl2pPr>
    <a:lvl3pPr marL="1300460" algn="l" defTabSz="1300460" rtl="0" eaLnBrk="1" latinLnBrk="0" hangingPunct="1">
      <a:defRPr sz="1707" kern="1200">
        <a:solidFill>
          <a:schemeClr val="tx1"/>
        </a:solidFill>
        <a:latin typeface="+mn-lt"/>
        <a:ea typeface="+mn-ea"/>
        <a:cs typeface="+mn-cs"/>
      </a:defRPr>
    </a:lvl3pPr>
    <a:lvl4pPr marL="1950690" algn="l" defTabSz="1300460" rtl="0" eaLnBrk="1" latinLnBrk="0" hangingPunct="1">
      <a:defRPr sz="1707" kern="1200">
        <a:solidFill>
          <a:schemeClr val="tx1"/>
        </a:solidFill>
        <a:latin typeface="+mn-lt"/>
        <a:ea typeface="+mn-ea"/>
        <a:cs typeface="+mn-cs"/>
      </a:defRPr>
    </a:lvl4pPr>
    <a:lvl5pPr marL="2600919" algn="l" defTabSz="1300460" rtl="0" eaLnBrk="1" latinLnBrk="0" hangingPunct="1">
      <a:defRPr sz="1707" kern="1200">
        <a:solidFill>
          <a:schemeClr val="tx1"/>
        </a:solidFill>
        <a:latin typeface="+mn-lt"/>
        <a:ea typeface="+mn-ea"/>
        <a:cs typeface="+mn-cs"/>
      </a:defRPr>
    </a:lvl5pPr>
    <a:lvl6pPr marL="3251149" algn="l" defTabSz="1300460" rtl="0" eaLnBrk="1" latinLnBrk="0" hangingPunct="1">
      <a:defRPr sz="1707" kern="1200">
        <a:solidFill>
          <a:schemeClr val="tx1"/>
        </a:solidFill>
        <a:latin typeface="+mn-lt"/>
        <a:ea typeface="+mn-ea"/>
        <a:cs typeface="+mn-cs"/>
      </a:defRPr>
    </a:lvl6pPr>
    <a:lvl7pPr marL="3901379" algn="l" defTabSz="1300460" rtl="0" eaLnBrk="1" latinLnBrk="0" hangingPunct="1">
      <a:defRPr sz="1707" kern="1200">
        <a:solidFill>
          <a:schemeClr val="tx1"/>
        </a:solidFill>
        <a:latin typeface="+mn-lt"/>
        <a:ea typeface="+mn-ea"/>
        <a:cs typeface="+mn-cs"/>
      </a:defRPr>
    </a:lvl7pPr>
    <a:lvl8pPr marL="4551609" algn="l" defTabSz="1300460" rtl="0" eaLnBrk="1" latinLnBrk="0" hangingPunct="1">
      <a:defRPr sz="1707" kern="1200">
        <a:solidFill>
          <a:schemeClr val="tx1"/>
        </a:solidFill>
        <a:latin typeface="+mn-lt"/>
        <a:ea typeface="+mn-ea"/>
        <a:cs typeface="+mn-cs"/>
      </a:defRPr>
    </a:lvl8pPr>
    <a:lvl9pPr marL="5201839" algn="l" defTabSz="1300460" rtl="0" eaLnBrk="1" latinLnBrk="0" hangingPunct="1">
      <a:defRPr sz="170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300460" rtl="0" eaLnBrk="1" fontAlgn="auto" latinLnBrk="0" hangingPunct="1">
              <a:lnSpc>
                <a:spcPct val="100000"/>
              </a:lnSpc>
              <a:spcBef>
                <a:spcPts val="0"/>
              </a:spcBef>
              <a:spcAft>
                <a:spcPts val="0"/>
              </a:spcAft>
              <a:buClrTx/>
              <a:buSzTx/>
              <a:buFontTx/>
              <a:buNone/>
              <a:tabLst/>
              <a:defRPr/>
            </a:pPr>
            <a:r>
              <a:rPr lang="en-US" dirty="0"/>
              <a:t>This work is licensed under the Creative Commons Attribution-</a:t>
            </a:r>
            <a:r>
              <a:rPr lang="en-US" dirty="0" err="1"/>
              <a:t>NonCommercial</a:t>
            </a:r>
            <a:r>
              <a:rPr lang="en-US" dirty="0"/>
              <a:t> 4.0 International License. To view a copy of this license, visit http://</a:t>
            </a:r>
            <a:r>
              <a:rPr lang="en-US" dirty="0" err="1"/>
              <a:t>creativecommons.org</a:t>
            </a:r>
            <a:r>
              <a:rPr lang="en-US" dirty="0"/>
              <a:t>/licenses/by-</a:t>
            </a:r>
            <a:r>
              <a:rPr lang="en-US" dirty="0" err="1"/>
              <a:t>nc</a:t>
            </a:r>
            <a:r>
              <a:rPr lang="en-US" dirty="0"/>
              <a:t>/4.0/ or send a letter to Creative Commons, PO Box 1866, Mountain View, CA 94042, USA</a:t>
            </a:r>
            <a:endParaRPr lang="en-US" sz="1800" b="0" i="0" u="none" strike="noStrike" cap="none" dirty="0">
              <a:solidFill>
                <a:schemeClr val="dk1"/>
              </a:solidFill>
              <a:latin typeface="+mn-lt"/>
              <a:ea typeface="Calibri"/>
              <a:cs typeface="Calibri"/>
              <a:sym typeface="Calibri"/>
            </a:endParaRPr>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a:t>
            </a:fld>
            <a:endParaRPr lang="en-US"/>
          </a:p>
        </p:txBody>
      </p:sp>
    </p:spTree>
    <p:extLst>
      <p:ext uri="{BB962C8B-B14F-4D97-AF65-F5344CB8AC3E}">
        <p14:creationId xmlns:p14="http://schemas.microsoft.com/office/powerpoint/2010/main" val="33484651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00:53</a:t>
            </a:r>
            <a:r>
              <a:rPr lang="en-US" b="1" baseline="0" dirty="0"/>
              <a:t> – 00:60 [7 min]</a:t>
            </a:r>
            <a:endParaRPr lang="en-US" baseline="0" dirty="0"/>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21</a:t>
            </a:fld>
            <a:endParaRPr lang="en-US"/>
          </a:p>
        </p:txBody>
      </p:sp>
    </p:spTree>
    <p:extLst>
      <p:ext uri="{BB962C8B-B14F-4D97-AF65-F5344CB8AC3E}">
        <p14:creationId xmlns:p14="http://schemas.microsoft.com/office/powerpoint/2010/main" val="22206568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00:50</a:t>
            </a:r>
            <a:r>
              <a:rPr lang="en-US" b="1" baseline="0" dirty="0"/>
              <a:t> – 00:51 [1 min]</a:t>
            </a:r>
            <a:endParaRPr lang="en-US" baseline="0" dirty="0"/>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25</a:t>
            </a:fld>
            <a:endParaRPr lang="en-US"/>
          </a:p>
        </p:txBody>
      </p:sp>
    </p:spTree>
    <p:extLst>
      <p:ext uri="{BB962C8B-B14F-4D97-AF65-F5344CB8AC3E}">
        <p14:creationId xmlns:p14="http://schemas.microsoft.com/office/powerpoint/2010/main" val="18479390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00:13</a:t>
            </a:r>
            <a:r>
              <a:rPr lang="en-US" b="1" baseline="0" dirty="0"/>
              <a:t> – 00:14 [1 min]</a:t>
            </a:r>
            <a:endParaRPr lang="en-US" b="1" dirty="0"/>
          </a:p>
        </p:txBody>
      </p:sp>
      <p:sp>
        <p:nvSpPr>
          <p:cNvPr id="4" name="Slide Number Placeholder 3"/>
          <p:cNvSpPr>
            <a:spLocks noGrp="1"/>
          </p:cNvSpPr>
          <p:nvPr>
            <p:ph type="sldNum" sz="quarter" idx="10"/>
          </p:nvPr>
        </p:nvSpPr>
        <p:spPr/>
        <p:txBody>
          <a:bodyPr/>
          <a:lstStyle/>
          <a:p>
            <a:fld id="{F1E3C1EA-D8F4-4B85-8B01-A01110AD5AFE}" type="slidenum">
              <a:rPr lang="en-US" smtClean="0"/>
              <a:t>26</a:t>
            </a:fld>
            <a:endParaRPr lang="en-US"/>
          </a:p>
        </p:txBody>
      </p:sp>
    </p:spTree>
    <p:extLst>
      <p:ext uri="{BB962C8B-B14F-4D97-AF65-F5344CB8AC3E}">
        <p14:creationId xmlns:p14="http://schemas.microsoft.com/office/powerpoint/2010/main" val="30819725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00:47</a:t>
            </a:r>
            <a:r>
              <a:rPr lang="en-US" b="1" baseline="0" dirty="0"/>
              <a:t> – 00:50 [3 min]</a:t>
            </a:r>
            <a:endParaRPr lang="en-US" baseline="0" dirty="0"/>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27</a:t>
            </a:fld>
            <a:endParaRPr lang="en-US"/>
          </a:p>
        </p:txBody>
      </p:sp>
    </p:spTree>
    <p:extLst>
      <p:ext uri="{BB962C8B-B14F-4D97-AF65-F5344CB8AC3E}">
        <p14:creationId xmlns:p14="http://schemas.microsoft.com/office/powerpoint/2010/main" val="35391461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00:50</a:t>
            </a:r>
            <a:r>
              <a:rPr lang="en-US" b="1" baseline="0" dirty="0"/>
              <a:t> – 00:51 [1 min]</a:t>
            </a:r>
            <a:endParaRPr lang="en-US" baseline="0" dirty="0"/>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28</a:t>
            </a:fld>
            <a:endParaRPr lang="en-US"/>
          </a:p>
        </p:txBody>
      </p:sp>
    </p:spTree>
    <p:extLst>
      <p:ext uri="{BB962C8B-B14F-4D97-AF65-F5344CB8AC3E}">
        <p14:creationId xmlns:p14="http://schemas.microsoft.com/office/powerpoint/2010/main" val="29458298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00:50</a:t>
            </a:r>
            <a:r>
              <a:rPr lang="en-US" b="1" baseline="0" dirty="0"/>
              <a:t> – 00:51 [1 min]</a:t>
            </a:r>
            <a:endParaRPr lang="en-US" baseline="0" dirty="0"/>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29</a:t>
            </a:fld>
            <a:endParaRPr lang="en-US"/>
          </a:p>
        </p:txBody>
      </p:sp>
    </p:spTree>
    <p:extLst>
      <p:ext uri="{BB962C8B-B14F-4D97-AF65-F5344CB8AC3E}">
        <p14:creationId xmlns:p14="http://schemas.microsoft.com/office/powerpoint/2010/main" val="20758398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00:52</a:t>
            </a:r>
            <a:r>
              <a:rPr lang="en-US" b="1" baseline="0" dirty="0"/>
              <a:t> – 00:53 [1 min]</a:t>
            </a:r>
            <a:endParaRPr lang="en-US" baseline="0" dirty="0"/>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30</a:t>
            </a:fld>
            <a:endParaRPr lang="en-US"/>
          </a:p>
        </p:txBody>
      </p:sp>
    </p:spTree>
    <p:extLst>
      <p:ext uri="{BB962C8B-B14F-4D97-AF65-F5344CB8AC3E}">
        <p14:creationId xmlns:p14="http://schemas.microsoft.com/office/powerpoint/2010/main" val="23447733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00:00</a:t>
            </a:r>
            <a:r>
              <a:rPr lang="en-US" b="1" baseline="0" dirty="0"/>
              <a:t> – 00:01 [1 min]</a:t>
            </a:r>
            <a:endParaRPr lang="en-US" b="1" dirty="0"/>
          </a:p>
        </p:txBody>
      </p:sp>
      <p:sp>
        <p:nvSpPr>
          <p:cNvPr id="4" name="Slide Number Placeholder 3"/>
          <p:cNvSpPr>
            <a:spLocks noGrp="1"/>
          </p:cNvSpPr>
          <p:nvPr>
            <p:ph type="sldNum" sz="quarter" idx="10"/>
          </p:nvPr>
        </p:nvSpPr>
        <p:spPr/>
        <p:txBody>
          <a:bodyPr/>
          <a:lstStyle/>
          <a:p>
            <a:fld id="{F1E3C1EA-D8F4-4B85-8B01-A01110AD5AFE}" type="slidenum">
              <a:rPr lang="en-US" smtClean="0"/>
              <a:t>2</a:t>
            </a:fld>
            <a:endParaRPr lang="en-US"/>
          </a:p>
        </p:txBody>
      </p:sp>
    </p:spTree>
    <p:extLst>
      <p:ext uri="{BB962C8B-B14F-4D97-AF65-F5344CB8AC3E}">
        <p14:creationId xmlns:p14="http://schemas.microsoft.com/office/powerpoint/2010/main" val="25525596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00:01</a:t>
            </a:r>
            <a:r>
              <a:rPr lang="en-US" b="1" baseline="0" dirty="0"/>
              <a:t> – 00:03 [2 min]</a:t>
            </a:r>
            <a:endParaRPr lang="en-US" b="1" dirty="0"/>
          </a:p>
          <a:p>
            <a:pPr marL="0" marR="0" indent="0" algn="l" defTabSz="1300460" rtl="0" eaLnBrk="1" fontAlgn="auto" latinLnBrk="0" hangingPunct="1">
              <a:lnSpc>
                <a:spcPct val="100000"/>
              </a:lnSpc>
              <a:spcBef>
                <a:spcPts val="0"/>
              </a:spcBef>
              <a:spcAft>
                <a:spcPts val="0"/>
              </a:spcAft>
              <a:buClrTx/>
              <a:buSzTx/>
              <a:buFontTx/>
              <a:buNone/>
              <a:tabLst/>
              <a:defRPr/>
            </a:pPr>
            <a:endParaRPr lang="en-US" b="1" dirty="0"/>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3</a:t>
            </a:fld>
            <a:endParaRPr lang="en-US"/>
          </a:p>
        </p:txBody>
      </p:sp>
    </p:spTree>
    <p:extLst>
      <p:ext uri="{BB962C8B-B14F-4D97-AF65-F5344CB8AC3E}">
        <p14:creationId xmlns:p14="http://schemas.microsoft.com/office/powerpoint/2010/main" val="1321593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00:06</a:t>
            </a:r>
            <a:r>
              <a:rPr lang="en-US" b="1" baseline="0" dirty="0"/>
              <a:t> – 00:07 [1 min]</a:t>
            </a:r>
          </a:p>
          <a:p>
            <a:pPr marL="0" marR="0" indent="0" algn="l" defTabSz="1300460" rtl="0" eaLnBrk="1" fontAlgn="auto" latinLnBrk="0" hangingPunct="1">
              <a:lnSpc>
                <a:spcPct val="100000"/>
              </a:lnSpc>
              <a:spcBef>
                <a:spcPts val="0"/>
              </a:spcBef>
              <a:spcAft>
                <a:spcPts val="0"/>
              </a:spcAft>
              <a:buClrTx/>
              <a:buSzTx/>
              <a:buFontTx/>
              <a:buNone/>
              <a:tabLst/>
              <a:defRPr/>
            </a:pPr>
            <a:endParaRPr lang="en-US" b="1" baseline="0" dirty="0"/>
          </a:p>
          <a:p>
            <a:pPr marL="0" marR="0" indent="0" algn="l" defTabSz="1300460" rtl="0" eaLnBrk="1" fontAlgn="auto" latinLnBrk="0" hangingPunct="1">
              <a:lnSpc>
                <a:spcPct val="100000"/>
              </a:lnSpc>
              <a:spcBef>
                <a:spcPts val="0"/>
              </a:spcBef>
              <a:spcAft>
                <a:spcPts val="0"/>
              </a:spcAft>
              <a:buClrTx/>
              <a:buSzTx/>
              <a:buFontTx/>
              <a:buNone/>
              <a:tabLst/>
              <a:defRPr/>
            </a:pPr>
            <a:r>
              <a:rPr lang="en-US" b="0" baseline="0" dirty="0"/>
              <a:t>Organizing is a fancy term for relationship building. Organizing is all about connecting with others and joining forces so that together you can accomplish something. In our case, we organize because we care about progressive issues. Therefore, our main job as progressive organizers is to be great communicators so that we can bring others to fight for the causes we care about. </a:t>
            </a:r>
          </a:p>
          <a:p>
            <a:pPr marL="0" marR="0" indent="0" algn="l" defTabSz="1300460" rtl="0" eaLnBrk="1" fontAlgn="auto" latinLnBrk="0" hangingPunct="1">
              <a:lnSpc>
                <a:spcPct val="100000"/>
              </a:lnSpc>
              <a:spcBef>
                <a:spcPts val="0"/>
              </a:spcBef>
              <a:spcAft>
                <a:spcPts val="0"/>
              </a:spcAft>
              <a:buClrTx/>
              <a:buSzTx/>
              <a:buFontTx/>
              <a:buNone/>
              <a:tabLst/>
              <a:defRPr/>
            </a:pPr>
            <a:endParaRPr lang="en-US" b="0" baseline="0" dirty="0"/>
          </a:p>
          <a:p>
            <a:pPr marL="0" marR="0" indent="0" algn="l" defTabSz="1300460" rtl="0" eaLnBrk="1" fontAlgn="auto" latinLnBrk="0" hangingPunct="1">
              <a:lnSpc>
                <a:spcPct val="100000"/>
              </a:lnSpc>
              <a:spcBef>
                <a:spcPts val="0"/>
              </a:spcBef>
              <a:spcAft>
                <a:spcPts val="0"/>
              </a:spcAft>
              <a:buClrTx/>
              <a:buSzTx/>
              <a:buFontTx/>
              <a:buNone/>
              <a:tabLst/>
              <a:defRPr/>
            </a:pPr>
            <a:r>
              <a:rPr lang="en-US" b="0" baseline="0" dirty="0"/>
              <a:t>Today you will learn the basic organizing framework we use to build a team of people who share common ideas and passions – because you, alone, cannot organize. You need a team. You need others. </a:t>
            </a:r>
          </a:p>
          <a:p>
            <a:pPr marL="0" marR="0" indent="0" algn="l" defTabSz="1300460" rtl="0" eaLnBrk="1" fontAlgn="auto" latinLnBrk="0" hangingPunct="1">
              <a:lnSpc>
                <a:spcPct val="100000"/>
              </a:lnSpc>
              <a:spcBef>
                <a:spcPts val="0"/>
              </a:spcBef>
              <a:spcAft>
                <a:spcPts val="0"/>
              </a:spcAft>
              <a:buClrTx/>
              <a:buSzTx/>
              <a:buFontTx/>
              <a:buNone/>
              <a:tabLst/>
              <a:defRPr/>
            </a:pPr>
            <a:endParaRPr lang="en-US" b="0" baseline="0" dirty="0"/>
          </a:p>
        </p:txBody>
      </p:sp>
      <p:sp>
        <p:nvSpPr>
          <p:cNvPr id="4" name="Slide Number Placeholder 3"/>
          <p:cNvSpPr>
            <a:spLocks noGrp="1"/>
          </p:cNvSpPr>
          <p:nvPr>
            <p:ph type="sldNum" sz="quarter" idx="10"/>
          </p:nvPr>
        </p:nvSpPr>
        <p:spPr/>
        <p:txBody>
          <a:bodyPr/>
          <a:lstStyle/>
          <a:p>
            <a:fld id="{F1E3C1EA-D8F4-4B85-8B01-A01110AD5AFE}" type="slidenum">
              <a:rPr lang="en-US" smtClean="0"/>
              <a:t>4</a:t>
            </a:fld>
            <a:endParaRPr lang="en-US"/>
          </a:p>
        </p:txBody>
      </p:sp>
    </p:spTree>
    <p:extLst>
      <p:ext uri="{BB962C8B-B14F-4D97-AF65-F5344CB8AC3E}">
        <p14:creationId xmlns:p14="http://schemas.microsoft.com/office/powerpoint/2010/main" val="1149034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Chelsey </a:t>
            </a:r>
          </a:p>
        </p:txBody>
      </p:sp>
      <p:sp>
        <p:nvSpPr>
          <p:cNvPr id="4" name="Slide Number Placeholder 3"/>
          <p:cNvSpPr>
            <a:spLocks noGrp="1"/>
          </p:cNvSpPr>
          <p:nvPr>
            <p:ph type="sldNum" sz="quarter" idx="10"/>
          </p:nvPr>
        </p:nvSpPr>
        <p:spPr/>
        <p:txBody>
          <a:bodyPr/>
          <a:lstStyle/>
          <a:p>
            <a:fld id="{F1E3C1EA-D8F4-4B85-8B01-A01110AD5AFE}" type="slidenum">
              <a:rPr lang="en-US" smtClean="0"/>
              <a:t>6</a:t>
            </a:fld>
            <a:endParaRPr lang="en-US" dirty="0"/>
          </a:p>
        </p:txBody>
      </p:sp>
    </p:spTree>
    <p:extLst>
      <p:ext uri="{BB962C8B-B14F-4D97-AF65-F5344CB8AC3E}">
        <p14:creationId xmlns:p14="http://schemas.microsoft.com/office/powerpoint/2010/main" val="16251159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00:13</a:t>
            </a:r>
            <a:r>
              <a:rPr lang="en-US" b="1" baseline="0" dirty="0"/>
              <a:t> – 00:14 [1 min]</a:t>
            </a:r>
            <a:endParaRPr lang="en-US" b="1" dirty="0"/>
          </a:p>
        </p:txBody>
      </p:sp>
      <p:sp>
        <p:nvSpPr>
          <p:cNvPr id="4" name="Slide Number Placeholder 3"/>
          <p:cNvSpPr>
            <a:spLocks noGrp="1"/>
          </p:cNvSpPr>
          <p:nvPr>
            <p:ph type="sldNum" sz="quarter" idx="10"/>
          </p:nvPr>
        </p:nvSpPr>
        <p:spPr/>
        <p:txBody>
          <a:bodyPr/>
          <a:lstStyle/>
          <a:p>
            <a:fld id="{F1E3C1EA-D8F4-4B85-8B01-A01110AD5AFE}" type="slidenum">
              <a:rPr lang="en-US" smtClean="0"/>
              <a:t>7</a:t>
            </a:fld>
            <a:endParaRPr lang="en-US"/>
          </a:p>
        </p:txBody>
      </p:sp>
    </p:spTree>
    <p:extLst>
      <p:ext uri="{BB962C8B-B14F-4D97-AF65-F5344CB8AC3E}">
        <p14:creationId xmlns:p14="http://schemas.microsoft.com/office/powerpoint/2010/main" val="28041771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00:13</a:t>
            </a:r>
            <a:r>
              <a:rPr lang="en-US" b="1" baseline="0" dirty="0"/>
              <a:t> – 00:14 [1 min]</a:t>
            </a:r>
            <a:endParaRPr lang="en-US" b="1" dirty="0"/>
          </a:p>
        </p:txBody>
      </p:sp>
      <p:sp>
        <p:nvSpPr>
          <p:cNvPr id="4" name="Slide Number Placeholder 3"/>
          <p:cNvSpPr>
            <a:spLocks noGrp="1"/>
          </p:cNvSpPr>
          <p:nvPr>
            <p:ph type="sldNum" sz="quarter" idx="10"/>
          </p:nvPr>
        </p:nvSpPr>
        <p:spPr/>
        <p:txBody>
          <a:bodyPr/>
          <a:lstStyle/>
          <a:p>
            <a:fld id="{F1E3C1EA-D8F4-4B85-8B01-A01110AD5AFE}" type="slidenum">
              <a:rPr lang="en-US" smtClean="0"/>
              <a:t>16</a:t>
            </a:fld>
            <a:endParaRPr lang="en-US"/>
          </a:p>
        </p:txBody>
      </p:sp>
    </p:spTree>
    <p:extLst>
      <p:ext uri="{BB962C8B-B14F-4D97-AF65-F5344CB8AC3E}">
        <p14:creationId xmlns:p14="http://schemas.microsoft.com/office/powerpoint/2010/main" val="10242191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00:53</a:t>
            </a:r>
            <a:r>
              <a:rPr lang="en-US" b="1" baseline="0" dirty="0"/>
              <a:t> – 00:60 [7 min]</a:t>
            </a:r>
            <a:endParaRPr lang="en-US" baseline="0" dirty="0"/>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19</a:t>
            </a:fld>
            <a:endParaRPr lang="en-US"/>
          </a:p>
        </p:txBody>
      </p:sp>
    </p:spTree>
    <p:extLst>
      <p:ext uri="{BB962C8B-B14F-4D97-AF65-F5344CB8AC3E}">
        <p14:creationId xmlns:p14="http://schemas.microsoft.com/office/powerpoint/2010/main" val="5151841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00:13</a:t>
            </a:r>
            <a:r>
              <a:rPr lang="en-US" b="1" baseline="0" dirty="0"/>
              <a:t> – 00:14 [1 min]</a:t>
            </a:r>
            <a:endParaRPr lang="en-US" b="1" dirty="0"/>
          </a:p>
        </p:txBody>
      </p:sp>
      <p:sp>
        <p:nvSpPr>
          <p:cNvPr id="4" name="Slide Number Placeholder 3"/>
          <p:cNvSpPr>
            <a:spLocks noGrp="1"/>
          </p:cNvSpPr>
          <p:nvPr>
            <p:ph type="sldNum" sz="quarter" idx="10"/>
          </p:nvPr>
        </p:nvSpPr>
        <p:spPr/>
        <p:txBody>
          <a:bodyPr/>
          <a:lstStyle/>
          <a:p>
            <a:fld id="{F1E3C1EA-D8F4-4B85-8B01-A01110AD5AFE}" type="slidenum">
              <a:rPr lang="en-US" smtClean="0"/>
              <a:t>20</a:t>
            </a:fld>
            <a:endParaRPr lang="en-US"/>
          </a:p>
        </p:txBody>
      </p:sp>
    </p:spTree>
    <p:extLst>
      <p:ext uri="{BB962C8B-B14F-4D97-AF65-F5344CB8AC3E}">
        <p14:creationId xmlns:p14="http://schemas.microsoft.com/office/powerpoint/2010/main" val="37493325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9490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94080" y="519291"/>
            <a:ext cx="11216640" cy="1885245"/>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894080" y="2596444"/>
            <a:ext cx="11216640" cy="618857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2/27/19</a:t>
            </a:fld>
            <a:endParaRPr lang="en-US"/>
          </a:p>
        </p:txBody>
      </p:sp>
      <p:sp>
        <p:nvSpPr>
          <p:cNvPr id="5" name="Footer Placeholder 4"/>
          <p:cNvSpPr>
            <a:spLocks noGrp="1"/>
          </p:cNvSpPr>
          <p:nvPr>
            <p:ph type="ftr" sz="quarter" idx="11"/>
          </p:nvPr>
        </p:nvSpPr>
        <p:spPr>
          <a:xfrm>
            <a:off x="4307840" y="9040144"/>
            <a:ext cx="4389120" cy="519289"/>
          </a:xfrm>
          <a:prstGeom prst="rect">
            <a:avLst/>
          </a:prstGeom>
        </p:spPr>
        <p:txBody>
          <a:bodyPr/>
          <a:lstStyle/>
          <a:p>
            <a:endParaRPr lang="en-US"/>
          </a:p>
        </p:txBody>
      </p:sp>
      <p:sp>
        <p:nvSpPr>
          <p:cNvPr id="6" name="Slide Number Placeholder 5"/>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a:p>
        </p:txBody>
      </p:sp>
    </p:spTree>
    <p:extLst>
      <p:ext uri="{BB962C8B-B14F-4D97-AF65-F5344CB8AC3E}">
        <p14:creationId xmlns:p14="http://schemas.microsoft.com/office/powerpoint/2010/main" val="896887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06561" y="519289"/>
            <a:ext cx="2804160" cy="8265725"/>
          </a:xfrm>
          <a:prstGeom prst="rect">
            <a:avLst/>
          </a:prstGeo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94081" y="519289"/>
            <a:ext cx="8249920" cy="82657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2/27/19</a:t>
            </a:fld>
            <a:endParaRPr lang="en-US"/>
          </a:p>
        </p:txBody>
      </p:sp>
      <p:sp>
        <p:nvSpPr>
          <p:cNvPr id="5" name="Footer Placeholder 4"/>
          <p:cNvSpPr>
            <a:spLocks noGrp="1"/>
          </p:cNvSpPr>
          <p:nvPr>
            <p:ph type="ftr" sz="quarter" idx="11"/>
          </p:nvPr>
        </p:nvSpPr>
        <p:spPr>
          <a:xfrm>
            <a:off x="4307840" y="9040144"/>
            <a:ext cx="4389120" cy="519289"/>
          </a:xfrm>
          <a:prstGeom prst="rect">
            <a:avLst/>
          </a:prstGeom>
        </p:spPr>
        <p:txBody>
          <a:bodyPr/>
          <a:lstStyle/>
          <a:p>
            <a:endParaRPr lang="en-US"/>
          </a:p>
        </p:txBody>
      </p:sp>
      <p:sp>
        <p:nvSpPr>
          <p:cNvPr id="6" name="Slide Number Placeholder 5"/>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a:p>
        </p:txBody>
      </p:sp>
    </p:spTree>
    <p:extLst>
      <p:ext uri="{BB962C8B-B14F-4D97-AF65-F5344CB8AC3E}">
        <p14:creationId xmlns:p14="http://schemas.microsoft.com/office/powerpoint/2010/main" val="67047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7053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5921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94080" y="519291"/>
            <a:ext cx="11216640" cy="1885245"/>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894080" y="2596444"/>
            <a:ext cx="5527040" cy="618857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83680" y="2596444"/>
            <a:ext cx="5527040" cy="618857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07015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95774" y="519291"/>
            <a:ext cx="11216640" cy="1885245"/>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895775" y="2390987"/>
            <a:ext cx="5501639" cy="1171786"/>
          </a:xfrm>
          <a:prstGeom prst="rect">
            <a:avLst/>
          </a:prstGeom>
        </p:spPr>
        <p:txBody>
          <a:bodyPr anchor="b"/>
          <a:lstStyle>
            <a:lvl1pPr marL="0" indent="0">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en-US"/>
              <a:t>Click to edit Master text styles</a:t>
            </a:r>
          </a:p>
        </p:txBody>
      </p:sp>
      <p:sp>
        <p:nvSpPr>
          <p:cNvPr id="4" name="Content Placeholder 3"/>
          <p:cNvSpPr>
            <a:spLocks noGrp="1"/>
          </p:cNvSpPr>
          <p:nvPr>
            <p:ph sz="half" idx="2"/>
          </p:nvPr>
        </p:nvSpPr>
        <p:spPr>
          <a:xfrm>
            <a:off x="895775" y="3562773"/>
            <a:ext cx="5501639" cy="524030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83681" y="2390987"/>
            <a:ext cx="5528734" cy="1171786"/>
          </a:xfrm>
          <a:prstGeom prst="rect">
            <a:avLst/>
          </a:prstGeom>
        </p:spPr>
        <p:txBody>
          <a:bodyPr anchor="b"/>
          <a:lstStyle>
            <a:lvl1pPr marL="0" indent="0">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en-US"/>
              <a:t>Click to edit Master text styles</a:t>
            </a:r>
          </a:p>
        </p:txBody>
      </p:sp>
      <p:sp>
        <p:nvSpPr>
          <p:cNvPr id="6" name="Content Placeholder 5"/>
          <p:cNvSpPr>
            <a:spLocks noGrp="1"/>
          </p:cNvSpPr>
          <p:nvPr>
            <p:ph sz="quarter" idx="4"/>
          </p:nvPr>
        </p:nvSpPr>
        <p:spPr>
          <a:xfrm>
            <a:off x="6583681" y="3562773"/>
            <a:ext cx="5528734" cy="524030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10579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94080" y="519291"/>
            <a:ext cx="11216640" cy="1885245"/>
          </a:xfrm>
          <a:prstGeom prst="rect">
            <a:avLst/>
          </a:prstGeom>
        </p:spPr>
        <p:txBody>
          <a:bodyPr/>
          <a:lstStyle/>
          <a:p>
            <a:r>
              <a:rPr lang="en-US"/>
              <a:t>Click to edit Master title style</a:t>
            </a:r>
            <a:endParaRPr lang="en-US" dirty="0"/>
          </a:p>
        </p:txBody>
      </p:sp>
    </p:spTree>
    <p:extLst>
      <p:ext uri="{BB962C8B-B14F-4D97-AF65-F5344CB8AC3E}">
        <p14:creationId xmlns:p14="http://schemas.microsoft.com/office/powerpoint/2010/main" val="3878142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8341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5774" y="650240"/>
            <a:ext cx="4194386" cy="2275840"/>
          </a:xfrm>
          <a:prstGeom prst="rect">
            <a:avLst/>
          </a:prstGeom>
        </p:spPr>
        <p:txBody>
          <a:bodyPr anchor="b"/>
          <a:lstStyle>
            <a:lvl1pPr>
              <a:defRPr sz="4551"/>
            </a:lvl1pPr>
          </a:lstStyle>
          <a:p>
            <a:r>
              <a:rPr lang="en-US"/>
              <a:t>Click to edit Master title style</a:t>
            </a:r>
            <a:endParaRPr lang="en-US" dirty="0"/>
          </a:p>
        </p:txBody>
      </p:sp>
      <p:sp>
        <p:nvSpPr>
          <p:cNvPr id="3" name="Content Placeholder 2"/>
          <p:cNvSpPr>
            <a:spLocks noGrp="1"/>
          </p:cNvSpPr>
          <p:nvPr>
            <p:ph idx="1"/>
          </p:nvPr>
        </p:nvSpPr>
        <p:spPr>
          <a:xfrm>
            <a:off x="5528734" y="1404340"/>
            <a:ext cx="6583680" cy="6931378"/>
          </a:xfrm>
          <a:prstGeom prst="rect">
            <a:avLst/>
          </a:prstGeom>
        </p:spPr>
        <p:txBody>
          <a:bodyPr/>
          <a:lstStyle>
            <a:lvl1pPr>
              <a:defRPr sz="4551"/>
            </a:lvl1pPr>
            <a:lvl2pPr>
              <a:defRPr sz="3982"/>
            </a:lvl2pPr>
            <a:lvl3pPr>
              <a:defRPr sz="3413"/>
            </a:lvl3pPr>
            <a:lvl4pPr>
              <a:defRPr sz="2844"/>
            </a:lvl4pPr>
            <a:lvl5pPr>
              <a:defRPr sz="2844"/>
            </a:lvl5pPr>
            <a:lvl6pPr>
              <a:defRPr sz="2844"/>
            </a:lvl6pPr>
            <a:lvl7pPr>
              <a:defRPr sz="2844"/>
            </a:lvl7pPr>
            <a:lvl8pPr>
              <a:defRPr sz="2844"/>
            </a:lvl8pPr>
            <a:lvl9pPr>
              <a:defRPr sz="284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95774" y="2926080"/>
            <a:ext cx="4194386" cy="5420925"/>
          </a:xfrm>
          <a:prstGeom prst="rect">
            <a:avLst/>
          </a:prstGeom>
        </p:spPr>
        <p:txBody>
          <a:bodyPr/>
          <a:lstStyle>
            <a:lvl1pPr marL="0" indent="0">
              <a:buNone/>
              <a:defRPr sz="2276"/>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en-US"/>
              <a:t>Click to edit Master text styles</a:t>
            </a:r>
          </a:p>
        </p:txBody>
      </p:sp>
      <p:sp>
        <p:nvSpPr>
          <p:cNvPr id="5" name="Date Placeholder 4"/>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2/27/19</a:t>
            </a:fld>
            <a:endParaRPr lang="en-US"/>
          </a:p>
        </p:txBody>
      </p:sp>
      <p:sp>
        <p:nvSpPr>
          <p:cNvPr id="6" name="Footer Placeholder 5"/>
          <p:cNvSpPr>
            <a:spLocks noGrp="1"/>
          </p:cNvSpPr>
          <p:nvPr>
            <p:ph type="ftr" sz="quarter" idx="11"/>
          </p:nvPr>
        </p:nvSpPr>
        <p:spPr>
          <a:xfrm>
            <a:off x="4307840" y="9040144"/>
            <a:ext cx="4389120" cy="519289"/>
          </a:xfrm>
          <a:prstGeom prst="rect">
            <a:avLst/>
          </a:prstGeom>
        </p:spPr>
        <p:txBody>
          <a:bodyPr/>
          <a:lstStyle/>
          <a:p>
            <a:endParaRPr lang="en-US"/>
          </a:p>
        </p:txBody>
      </p:sp>
      <p:sp>
        <p:nvSpPr>
          <p:cNvPr id="7" name="Slide Number Placeholder 6"/>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a:p>
        </p:txBody>
      </p:sp>
    </p:spTree>
    <p:extLst>
      <p:ext uri="{BB962C8B-B14F-4D97-AF65-F5344CB8AC3E}">
        <p14:creationId xmlns:p14="http://schemas.microsoft.com/office/powerpoint/2010/main" val="4068742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5774" y="650240"/>
            <a:ext cx="4194386" cy="2275840"/>
          </a:xfrm>
          <a:prstGeom prst="rect">
            <a:avLst/>
          </a:prstGeom>
        </p:spPr>
        <p:txBody>
          <a:bodyPr anchor="b"/>
          <a:lstStyle>
            <a:lvl1pPr>
              <a:defRPr sz="4551"/>
            </a:lvl1pPr>
          </a:lstStyle>
          <a:p>
            <a:r>
              <a:rPr lang="en-US"/>
              <a:t>Click to edit Master title style</a:t>
            </a:r>
            <a:endParaRPr lang="en-US" dirty="0"/>
          </a:p>
        </p:txBody>
      </p:sp>
      <p:sp>
        <p:nvSpPr>
          <p:cNvPr id="3" name="Picture Placeholder 2"/>
          <p:cNvSpPr>
            <a:spLocks noGrp="1" noChangeAspect="1"/>
          </p:cNvSpPr>
          <p:nvPr>
            <p:ph type="pic" idx="1"/>
          </p:nvPr>
        </p:nvSpPr>
        <p:spPr>
          <a:xfrm>
            <a:off x="5528734" y="1404340"/>
            <a:ext cx="6583680" cy="6931378"/>
          </a:xfrm>
          <a:prstGeom prst="rect">
            <a:avLst/>
          </a:prstGeom>
        </p:spPr>
        <p:txBody>
          <a:bodyPr anchor="t"/>
          <a:lstStyle>
            <a:lvl1pPr marL="0" indent="0">
              <a:buNone/>
              <a:defRPr sz="4551"/>
            </a:lvl1pPr>
            <a:lvl2pPr marL="650230" indent="0">
              <a:buNone/>
              <a:defRPr sz="3982"/>
            </a:lvl2pPr>
            <a:lvl3pPr marL="1300460" indent="0">
              <a:buNone/>
              <a:defRPr sz="3413"/>
            </a:lvl3pPr>
            <a:lvl4pPr marL="1950690" indent="0">
              <a:buNone/>
              <a:defRPr sz="2844"/>
            </a:lvl4pPr>
            <a:lvl5pPr marL="2600919" indent="0">
              <a:buNone/>
              <a:defRPr sz="2844"/>
            </a:lvl5pPr>
            <a:lvl6pPr marL="3251149" indent="0">
              <a:buNone/>
              <a:defRPr sz="2844"/>
            </a:lvl6pPr>
            <a:lvl7pPr marL="3901379" indent="0">
              <a:buNone/>
              <a:defRPr sz="2844"/>
            </a:lvl7pPr>
            <a:lvl8pPr marL="4551609" indent="0">
              <a:buNone/>
              <a:defRPr sz="2844"/>
            </a:lvl8pPr>
            <a:lvl9pPr marL="5201839" indent="0">
              <a:buNone/>
              <a:defRPr sz="2844"/>
            </a:lvl9pPr>
          </a:lstStyle>
          <a:p>
            <a:r>
              <a:rPr lang="en-US"/>
              <a:t>Click icon to add picture</a:t>
            </a:r>
            <a:endParaRPr lang="en-US" dirty="0"/>
          </a:p>
        </p:txBody>
      </p:sp>
      <p:sp>
        <p:nvSpPr>
          <p:cNvPr id="4" name="Text Placeholder 3"/>
          <p:cNvSpPr>
            <a:spLocks noGrp="1"/>
          </p:cNvSpPr>
          <p:nvPr>
            <p:ph type="body" sz="half" idx="2"/>
          </p:nvPr>
        </p:nvSpPr>
        <p:spPr>
          <a:xfrm>
            <a:off x="895774" y="2926080"/>
            <a:ext cx="4194386" cy="5420925"/>
          </a:xfrm>
          <a:prstGeom prst="rect">
            <a:avLst/>
          </a:prstGeom>
        </p:spPr>
        <p:txBody>
          <a:bodyPr/>
          <a:lstStyle>
            <a:lvl1pPr marL="0" indent="0">
              <a:buNone/>
              <a:defRPr sz="2276"/>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en-US"/>
              <a:t>Click to edit Master text styles</a:t>
            </a:r>
          </a:p>
        </p:txBody>
      </p:sp>
      <p:sp>
        <p:nvSpPr>
          <p:cNvPr id="5" name="Date Placeholder 4"/>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2/27/19</a:t>
            </a:fld>
            <a:endParaRPr lang="en-US"/>
          </a:p>
        </p:txBody>
      </p:sp>
      <p:sp>
        <p:nvSpPr>
          <p:cNvPr id="6" name="Footer Placeholder 5"/>
          <p:cNvSpPr>
            <a:spLocks noGrp="1"/>
          </p:cNvSpPr>
          <p:nvPr>
            <p:ph type="ftr" sz="quarter" idx="11"/>
          </p:nvPr>
        </p:nvSpPr>
        <p:spPr>
          <a:xfrm>
            <a:off x="4307840" y="9040144"/>
            <a:ext cx="4389120" cy="519289"/>
          </a:xfrm>
          <a:prstGeom prst="rect">
            <a:avLst/>
          </a:prstGeom>
        </p:spPr>
        <p:txBody>
          <a:bodyPr/>
          <a:lstStyle/>
          <a:p>
            <a:endParaRPr lang="en-US"/>
          </a:p>
        </p:txBody>
      </p:sp>
      <p:sp>
        <p:nvSpPr>
          <p:cNvPr id="7" name="Slide Number Placeholder 6"/>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a:p>
        </p:txBody>
      </p:sp>
    </p:spTree>
    <p:extLst>
      <p:ext uri="{BB962C8B-B14F-4D97-AF65-F5344CB8AC3E}">
        <p14:creationId xmlns:p14="http://schemas.microsoft.com/office/powerpoint/2010/main" val="14202352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6" name="Picture 18" descr="https://secure.assets.bostatic.com/apps/madison/static/images/style-guide/Color/Images/Color_dark_grey.pn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8929270"/>
            <a:ext cx="13004800" cy="834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p:cNvSpPr>
            <a:spLocks noChangeArrowheads="1"/>
          </p:cNvSpPr>
          <p:nvPr userDrawn="1"/>
        </p:nvSpPr>
        <p:spPr bwMode="auto">
          <a:xfrm>
            <a:off x="0" y="8868403"/>
            <a:ext cx="13015779" cy="106178"/>
          </a:xfrm>
          <a:prstGeom prst="rect">
            <a:avLst/>
          </a:prstGeom>
          <a:solidFill>
            <a:srgbClr val="017FA0"/>
          </a:solidFill>
          <a:ln>
            <a:noFill/>
          </a:ln>
          <a:extLst/>
        </p:spPr>
        <p:txBody>
          <a:bodyPr/>
          <a:lstStyle>
            <a:lvl1pPr>
              <a:defRPr sz="4200">
                <a:solidFill>
                  <a:srgbClr val="000000"/>
                </a:solidFill>
                <a:latin typeface="Gill Sans" charset="0"/>
                <a:ea typeface="ヒラギノ角ゴ ProN W3" charset="-128"/>
                <a:sym typeface="Gill Sans" charset="0"/>
              </a:defRPr>
            </a:lvl1pPr>
            <a:lvl2pPr marL="742950" indent="-285750">
              <a:defRPr sz="4200">
                <a:solidFill>
                  <a:srgbClr val="000000"/>
                </a:solidFill>
                <a:latin typeface="Gill Sans" charset="0"/>
                <a:ea typeface="ヒラギノ角ゴ ProN W3" charset="-128"/>
                <a:sym typeface="Gill Sans" charset="0"/>
              </a:defRPr>
            </a:lvl2pPr>
            <a:lvl3pPr marL="1143000" indent="-228600">
              <a:defRPr sz="4200">
                <a:solidFill>
                  <a:srgbClr val="000000"/>
                </a:solidFill>
                <a:latin typeface="Gill Sans" charset="0"/>
                <a:ea typeface="ヒラギノ角ゴ ProN W3" charset="-128"/>
                <a:sym typeface="Gill Sans" charset="0"/>
              </a:defRPr>
            </a:lvl3pPr>
            <a:lvl4pPr marL="1600200" indent="-228600">
              <a:defRPr sz="4200">
                <a:solidFill>
                  <a:srgbClr val="000000"/>
                </a:solidFill>
                <a:latin typeface="Gill Sans" charset="0"/>
                <a:ea typeface="ヒラギノ角ゴ ProN W3" charset="-128"/>
                <a:sym typeface="Gill Sans" charset="0"/>
              </a:defRPr>
            </a:lvl4pPr>
            <a:lvl5pPr marL="2057400" indent="-228600">
              <a:defRPr sz="4200">
                <a:solidFill>
                  <a:srgbClr val="000000"/>
                </a:solidFill>
                <a:latin typeface="Gill Sans" charset="0"/>
                <a:ea typeface="ヒラギノ角ゴ ProN W3" charset="-128"/>
                <a:sym typeface="Gill Sans" charset="0"/>
              </a:defRPr>
            </a:lvl5pPr>
            <a:lvl6pPr marL="25146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6pPr>
            <a:lvl7pPr marL="29718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7pPr>
            <a:lvl8pPr marL="34290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8pPr>
            <a:lvl9pPr marL="38862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9pPr>
          </a:lstStyle>
          <a:p>
            <a:pPr algn="ctr" eaLnBrk="1" hangingPunct="1">
              <a:defRPr/>
            </a:pPr>
            <a:endParaRPr lang="en-US" altLang="en-US">
              <a:cs typeface="+mn-cs"/>
            </a:endParaRPr>
          </a:p>
        </p:txBody>
      </p:sp>
      <p:grpSp>
        <p:nvGrpSpPr>
          <p:cNvPr id="2" name="Group 1"/>
          <p:cNvGrpSpPr/>
          <p:nvPr userDrawn="1"/>
        </p:nvGrpSpPr>
        <p:grpSpPr>
          <a:xfrm>
            <a:off x="10954448" y="9075732"/>
            <a:ext cx="1927981" cy="509535"/>
            <a:chOff x="10916348" y="8678474"/>
            <a:chExt cx="1927981" cy="509535"/>
          </a:xfrm>
        </p:grpSpPr>
        <p:sp>
          <p:nvSpPr>
            <p:cNvPr id="10" name="TextBox 9"/>
            <p:cNvSpPr txBox="1"/>
            <p:nvPr/>
          </p:nvSpPr>
          <p:spPr>
            <a:xfrm>
              <a:off x="10916348" y="8678474"/>
              <a:ext cx="1427703" cy="230832"/>
            </a:xfrm>
            <a:prstGeom prst="rect">
              <a:avLst/>
            </a:prstGeom>
            <a:noFill/>
          </p:spPr>
          <p:txBody>
            <a:bodyPr wrap="square" rtlCol="0">
              <a:spAutoFit/>
            </a:bodyPr>
            <a:lstStyle/>
            <a:p>
              <a:r>
                <a:rPr lang="en-US" sz="900" spc="300" dirty="0">
                  <a:solidFill>
                    <a:schemeClr val="bg1"/>
                  </a:solidFill>
                  <a:latin typeface="Gotham Light" pitchFamily="50" charset="0"/>
                  <a:cs typeface="Gotham Light" pitchFamily="50" charset="0"/>
                </a:rPr>
                <a:t>ORGANIZING </a:t>
              </a:r>
            </a:p>
          </p:txBody>
        </p:sp>
        <p:sp>
          <p:nvSpPr>
            <p:cNvPr id="13" name="TextBox 12"/>
            <p:cNvSpPr txBox="1"/>
            <p:nvPr/>
          </p:nvSpPr>
          <p:spPr>
            <a:xfrm>
              <a:off x="10916348" y="8818677"/>
              <a:ext cx="1927981" cy="369332"/>
            </a:xfrm>
            <a:prstGeom prst="rect">
              <a:avLst/>
            </a:prstGeom>
            <a:noFill/>
          </p:spPr>
          <p:txBody>
            <a:bodyPr wrap="square" rtlCol="0">
              <a:spAutoFit/>
            </a:bodyPr>
            <a:lstStyle/>
            <a:p>
              <a:r>
                <a:rPr lang="en-US" sz="1800" spc="300" dirty="0">
                  <a:solidFill>
                    <a:schemeClr val="bg1"/>
                  </a:solidFill>
                  <a:latin typeface="Gotham Bold" pitchFamily="50" charset="0"/>
                  <a:cs typeface="Gotham Bold" pitchFamily="50" charset="0"/>
                </a:rPr>
                <a:t>FELLOWS</a:t>
              </a:r>
            </a:p>
          </p:txBody>
        </p:sp>
      </p:grpSp>
      <p:pic>
        <p:nvPicPr>
          <p:cNvPr id="18" name="Picture 17"/>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0587914" y="9117556"/>
            <a:ext cx="354976" cy="508939"/>
          </a:xfrm>
          <a:prstGeom prst="rect">
            <a:avLst/>
          </a:prstGeom>
        </p:spPr>
      </p:pic>
      <p:pic>
        <p:nvPicPr>
          <p:cNvPr id="9" name="Picture 2" descr="C:\Users\amdamiron\Downloads\OFA-logo_horizontal-Reverse.png"/>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92656" y="8986420"/>
            <a:ext cx="2962610" cy="740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587578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300460" rtl="0" eaLnBrk="1" latinLnBrk="0" hangingPunct="1">
        <a:lnSpc>
          <a:spcPct val="90000"/>
        </a:lnSpc>
        <a:spcBef>
          <a:spcPct val="0"/>
        </a:spcBef>
        <a:buNone/>
        <a:defRPr sz="6258" kern="1200">
          <a:solidFill>
            <a:schemeClr val="tx1"/>
          </a:solidFill>
          <a:latin typeface="+mj-lt"/>
          <a:ea typeface="+mj-ea"/>
          <a:cs typeface="+mj-cs"/>
        </a:defRPr>
      </a:lvl1pPr>
    </p:titleStyle>
    <p:bodyStyle>
      <a:lvl1pPr marL="325115" indent="-325115" algn="l" defTabSz="1300460" rtl="0" eaLnBrk="1" latinLnBrk="0" hangingPunct="1">
        <a:lnSpc>
          <a:spcPct val="90000"/>
        </a:lnSpc>
        <a:spcBef>
          <a:spcPts val="1422"/>
        </a:spcBef>
        <a:buFont typeface="Arial" panose="020B0604020202020204" pitchFamily="34" charset="0"/>
        <a:buChar char="•"/>
        <a:defRPr sz="3982" kern="1200">
          <a:solidFill>
            <a:schemeClr val="tx1"/>
          </a:solidFill>
          <a:latin typeface="+mn-lt"/>
          <a:ea typeface="+mn-ea"/>
          <a:cs typeface="+mn-cs"/>
        </a:defRPr>
      </a:lvl1pPr>
      <a:lvl2pPr marL="975345" indent="-325115" algn="l" defTabSz="1300460" rtl="0" eaLnBrk="1" latinLnBrk="0" hangingPunct="1">
        <a:lnSpc>
          <a:spcPct val="90000"/>
        </a:lnSpc>
        <a:spcBef>
          <a:spcPts val="711"/>
        </a:spcBef>
        <a:buFont typeface="Arial" panose="020B0604020202020204" pitchFamily="34" charset="0"/>
        <a:buChar char="•"/>
        <a:defRPr sz="3413" kern="1200">
          <a:solidFill>
            <a:schemeClr val="tx1"/>
          </a:solidFill>
          <a:latin typeface="+mn-lt"/>
          <a:ea typeface="+mn-ea"/>
          <a:cs typeface="+mn-cs"/>
        </a:defRPr>
      </a:lvl2pPr>
      <a:lvl3pPr marL="1625575" indent="-325115" algn="l" defTabSz="1300460" rtl="0" eaLnBrk="1" latinLnBrk="0" hangingPunct="1">
        <a:lnSpc>
          <a:spcPct val="90000"/>
        </a:lnSpc>
        <a:spcBef>
          <a:spcPts val="711"/>
        </a:spcBef>
        <a:buFont typeface="Arial" panose="020B0604020202020204" pitchFamily="34" charset="0"/>
        <a:buChar char="•"/>
        <a:defRPr sz="2844" kern="1200">
          <a:solidFill>
            <a:schemeClr val="tx1"/>
          </a:solidFill>
          <a:latin typeface="+mn-lt"/>
          <a:ea typeface="+mn-ea"/>
          <a:cs typeface="+mn-cs"/>
        </a:defRPr>
      </a:lvl3pPr>
      <a:lvl4pPr marL="227580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4pPr>
      <a:lvl5pPr marL="292603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5pPr>
      <a:lvl6pPr marL="357626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6pPr>
      <a:lvl7pPr marL="422649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7pPr>
      <a:lvl8pPr marL="487672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8pPr>
      <a:lvl9pPr marL="552695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9pPr>
    </p:bodyStyle>
    <p:otherStyle>
      <a:defPPr>
        <a:defRPr lang="en-US"/>
      </a:defPPr>
      <a:lvl1pPr marL="0" algn="l" defTabSz="1300460" rtl="0" eaLnBrk="1" latinLnBrk="0" hangingPunct="1">
        <a:defRPr sz="2560" kern="1200">
          <a:solidFill>
            <a:schemeClr val="tx1"/>
          </a:solidFill>
          <a:latin typeface="+mn-lt"/>
          <a:ea typeface="+mn-ea"/>
          <a:cs typeface="+mn-cs"/>
        </a:defRPr>
      </a:lvl1pPr>
      <a:lvl2pPr marL="650230" algn="l" defTabSz="1300460" rtl="0" eaLnBrk="1" latinLnBrk="0" hangingPunct="1">
        <a:defRPr sz="2560" kern="1200">
          <a:solidFill>
            <a:schemeClr val="tx1"/>
          </a:solidFill>
          <a:latin typeface="+mn-lt"/>
          <a:ea typeface="+mn-ea"/>
          <a:cs typeface="+mn-cs"/>
        </a:defRPr>
      </a:lvl2pPr>
      <a:lvl3pPr marL="1300460" algn="l" defTabSz="1300460" rtl="0" eaLnBrk="1" latinLnBrk="0" hangingPunct="1">
        <a:defRPr sz="2560" kern="1200">
          <a:solidFill>
            <a:schemeClr val="tx1"/>
          </a:solidFill>
          <a:latin typeface="+mn-lt"/>
          <a:ea typeface="+mn-ea"/>
          <a:cs typeface="+mn-cs"/>
        </a:defRPr>
      </a:lvl3pPr>
      <a:lvl4pPr marL="1950690" algn="l" defTabSz="1300460" rtl="0" eaLnBrk="1" latinLnBrk="0" hangingPunct="1">
        <a:defRPr sz="2560" kern="1200">
          <a:solidFill>
            <a:schemeClr val="tx1"/>
          </a:solidFill>
          <a:latin typeface="+mn-lt"/>
          <a:ea typeface="+mn-ea"/>
          <a:cs typeface="+mn-cs"/>
        </a:defRPr>
      </a:lvl4pPr>
      <a:lvl5pPr marL="2600919" algn="l" defTabSz="1300460" rtl="0" eaLnBrk="1" latinLnBrk="0" hangingPunct="1">
        <a:defRPr sz="2560" kern="1200">
          <a:solidFill>
            <a:schemeClr val="tx1"/>
          </a:solidFill>
          <a:latin typeface="+mn-lt"/>
          <a:ea typeface="+mn-ea"/>
          <a:cs typeface="+mn-cs"/>
        </a:defRPr>
      </a:lvl5pPr>
      <a:lvl6pPr marL="3251149" algn="l" defTabSz="1300460" rtl="0" eaLnBrk="1" latinLnBrk="0" hangingPunct="1">
        <a:defRPr sz="2560" kern="1200">
          <a:solidFill>
            <a:schemeClr val="tx1"/>
          </a:solidFill>
          <a:latin typeface="+mn-lt"/>
          <a:ea typeface="+mn-ea"/>
          <a:cs typeface="+mn-cs"/>
        </a:defRPr>
      </a:lvl6pPr>
      <a:lvl7pPr marL="3901379" algn="l" defTabSz="1300460" rtl="0" eaLnBrk="1" latinLnBrk="0" hangingPunct="1">
        <a:defRPr sz="2560" kern="1200">
          <a:solidFill>
            <a:schemeClr val="tx1"/>
          </a:solidFill>
          <a:latin typeface="+mn-lt"/>
          <a:ea typeface="+mn-ea"/>
          <a:cs typeface="+mn-cs"/>
        </a:defRPr>
      </a:lvl7pPr>
      <a:lvl8pPr marL="4551609" algn="l" defTabSz="1300460" rtl="0" eaLnBrk="1" latinLnBrk="0" hangingPunct="1">
        <a:defRPr sz="2560" kern="1200">
          <a:solidFill>
            <a:schemeClr val="tx1"/>
          </a:solidFill>
          <a:latin typeface="+mn-lt"/>
          <a:ea typeface="+mn-ea"/>
          <a:cs typeface="+mn-cs"/>
        </a:defRPr>
      </a:lvl8pPr>
      <a:lvl9pPr marL="5201839" algn="l" defTabSz="1300460" rtl="0" eaLnBrk="1" latinLnBrk="0" hangingPunct="1">
        <a:defRPr sz="2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jp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hyperlink" Target="http://myaccount.maestroconference.com/conference/register/WBR6A2YHG5C7HF1W"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4.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5.jpg"/><Relationship Id="rId7"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4.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hyperlink" Target="https://twitter.com/AMDAMIRON" TargetMode="Externa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5.jpg"/><Relationship Id="rId7"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4.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hyperlink" Target="https://docs.google.com/a/barackobama.com/spreadsheet/ccc?key=0AjNwo9hoHBr8dFRVWlZEX1NTdUlpdzQ4eFFDNU40T0E#gid=3" TargetMode="External"/><Relationship Id="rId2" Type="http://schemas.openxmlformats.org/officeDocument/2006/relationships/image" Target="../media/image26.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 Id="rId5" Type="http://schemas.openxmlformats.org/officeDocument/2006/relationships/image" Target="../media/image29.png"/><Relationship Id="rId4" Type="http://schemas.microsoft.com/office/2007/relationships/hdphoto" Target="../media/hdphoto2.wdp"/></Relationships>
</file>

<file path=ppt/slides/_rels/slide24.xml.rels><?xml version="1.0" encoding="UTF-8" standalone="yes"?>
<Relationships xmlns="http://schemas.openxmlformats.org/package/2006/relationships"><Relationship Id="rId3" Type="http://schemas.openxmlformats.org/officeDocument/2006/relationships/hyperlink" Target="https://docs.google.com/a/barackobama.com/spreadsheet/ccc?key=0AjNwo9hoHBr8dFRVWlZEX1NTdUlpdzQ4eFFDNU40T0E#gid=3" TargetMode="External"/><Relationship Id="rId2" Type="http://schemas.openxmlformats.org/officeDocument/2006/relationships/image" Target="../media/image26.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hyperlink" Target="https://secure.assets.bostatic.com/apps/madison/media/filer_public/2014/02/24/ofa-organizingmanual_part5.pdf"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g"/><Relationship Id="rId7"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32.png"/><Relationship Id="rId5" Type="http://schemas.microsoft.com/office/2007/relationships/hdphoto" Target="../media/hdphoto2.wdp"/><Relationship Id="rId4" Type="http://schemas.openxmlformats.org/officeDocument/2006/relationships/image" Target="../media/image31.png"/></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hyperlink" Target="https://docs.google.com/a/barackobama.com/forms/d/1h6gt_-WuCadAvQ0-8tvjgxEleYXdMU9IisDLSTW7NeQ/viewform"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hyperlink" Target="https://docs.google.com/a/barackobama.com/spreadsheets/d/11nHwUme5i1ok6CVESVoQ3NsfwvI4MRIBeSthG0_HCEI/edit#gid=1496810796"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2.png"/><Relationship Id="rId5" Type="http://schemas.microsoft.com/office/2007/relationships/hdphoto" Target="../media/hdphoto2.wdp"/><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3" Type="http://schemas.openxmlformats.org/officeDocument/2006/relationships/hyperlink" Target="https://www.dropbox.com/s/ojgyeb8cdgprkfj/3.%20Program%20Calendar.xlsx?dl=0"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34.png"/><Relationship Id="rId4" Type="http://schemas.openxmlformats.org/officeDocument/2006/relationships/image" Target="../media/image19.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35.png"/><Relationship Id="rId4" Type="http://schemas.openxmlformats.org/officeDocument/2006/relationships/hyperlink" Target="https://docs.google.com/a/barackobama.com/spreadsheets/d/11nHwUme5i1ok6CVESVoQ3NsfwvI4MRIBeSthG0_HCEI/edit#gid=1496810796"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docs.google.com/document/d/1TvfkMUPsbWtbDikRP6jjIXLkCm3yNPmo01p7RW46Knk/edit?usp=sharing"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11158" t="7310" r="7114"/>
          <a:stretch/>
        </p:blipFill>
        <p:spPr>
          <a:xfrm>
            <a:off x="0" y="-48126"/>
            <a:ext cx="13004800" cy="9822338"/>
          </a:xfrm>
          <a:prstGeom prst="rect">
            <a:avLst/>
          </a:prstGeom>
        </p:spPr>
      </p:pic>
      <p:sp>
        <p:nvSpPr>
          <p:cNvPr id="13" name="Rectangle 12"/>
          <p:cNvSpPr/>
          <p:nvPr/>
        </p:nvSpPr>
        <p:spPr>
          <a:xfrm>
            <a:off x="0" y="-48126"/>
            <a:ext cx="9512490" cy="9801726"/>
          </a:xfrm>
          <a:prstGeom prst="rect">
            <a:avLst/>
          </a:prstGeom>
          <a:gradFill flip="none" rotWithShape="1">
            <a:gsLst>
              <a:gs pos="0">
                <a:schemeClr val="tx1">
                  <a:alpha val="0"/>
                </a:schemeClr>
              </a:gs>
              <a:gs pos="43000">
                <a:schemeClr val="tx1">
                  <a:alpha val="81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48126"/>
            <a:ext cx="13004800" cy="9822338"/>
          </a:xfrm>
          <a:prstGeom prst="rect">
            <a:avLst/>
          </a:prstGeom>
          <a:solidFill>
            <a:srgbClr val="017FA0">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2698244" y="2028413"/>
            <a:ext cx="5976033" cy="1867511"/>
            <a:chOff x="3501731" y="3293117"/>
            <a:chExt cx="5976033" cy="1867511"/>
          </a:xfrm>
        </p:grpSpPr>
        <p:sp>
          <p:nvSpPr>
            <p:cNvPr id="15" name="TextBox 14"/>
            <p:cNvSpPr txBox="1"/>
            <p:nvPr/>
          </p:nvSpPr>
          <p:spPr>
            <a:xfrm>
              <a:off x="3501731" y="3293117"/>
              <a:ext cx="5823284" cy="830997"/>
            </a:xfrm>
            <a:prstGeom prst="rect">
              <a:avLst/>
            </a:prstGeom>
            <a:noFill/>
          </p:spPr>
          <p:txBody>
            <a:bodyPr wrap="square" rtlCol="0">
              <a:spAutoFit/>
            </a:bodyPr>
            <a:lstStyle/>
            <a:p>
              <a:r>
                <a:rPr lang="en-US" sz="4800" dirty="0">
                  <a:solidFill>
                    <a:schemeClr val="bg1"/>
                  </a:solidFill>
                  <a:latin typeface="Gotham Light" pitchFamily="50" charset="0"/>
                  <a:cs typeface="Gotham Light" pitchFamily="50" charset="0"/>
                </a:rPr>
                <a:t>ORGANIZING </a:t>
              </a:r>
            </a:p>
          </p:txBody>
        </p:sp>
        <p:sp>
          <p:nvSpPr>
            <p:cNvPr id="18" name="TextBox 17"/>
            <p:cNvSpPr txBox="1"/>
            <p:nvPr/>
          </p:nvSpPr>
          <p:spPr>
            <a:xfrm>
              <a:off x="3508008" y="3837189"/>
              <a:ext cx="5969756" cy="1323439"/>
            </a:xfrm>
            <a:prstGeom prst="rect">
              <a:avLst/>
            </a:prstGeom>
            <a:noFill/>
          </p:spPr>
          <p:txBody>
            <a:bodyPr wrap="square" rtlCol="0">
              <a:spAutoFit/>
            </a:bodyPr>
            <a:lstStyle/>
            <a:p>
              <a:r>
                <a:rPr lang="en-US" sz="8000" dirty="0">
                  <a:solidFill>
                    <a:schemeClr val="bg1"/>
                  </a:solidFill>
                  <a:latin typeface="Gotham Bold" pitchFamily="50" charset="0"/>
                  <a:cs typeface="Gotham Bold" pitchFamily="50" charset="0"/>
                </a:rPr>
                <a:t>FELLOWS</a:t>
              </a:r>
            </a:p>
          </p:txBody>
        </p:sp>
      </p:grpSp>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6895" y="2004025"/>
            <a:ext cx="1713589" cy="2456818"/>
          </a:xfrm>
          <a:prstGeom prst="rect">
            <a:avLst/>
          </a:prstGeom>
        </p:spPr>
      </p:pic>
      <p:sp>
        <p:nvSpPr>
          <p:cNvPr id="11" name="Rectangle 10"/>
          <p:cNvSpPr/>
          <p:nvPr/>
        </p:nvSpPr>
        <p:spPr>
          <a:xfrm>
            <a:off x="2698245" y="4412877"/>
            <a:ext cx="6090914" cy="13190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latin typeface="Gotham Bold" pitchFamily="50" charset="0"/>
                <a:cs typeface="Gotham Bold" pitchFamily="50" charset="0"/>
              </a:rPr>
              <a:t>Thank you for joining today’s webinar. We will begin shortly.  </a:t>
            </a:r>
          </a:p>
          <a:p>
            <a:endParaRPr lang="en-US" sz="2800" dirty="0">
              <a:latin typeface="Gotham Bold" pitchFamily="50" charset="0"/>
              <a:cs typeface="Gotham Bold" pitchFamily="50" charset="0"/>
            </a:endParaRPr>
          </a:p>
          <a:p>
            <a:r>
              <a:rPr lang="en-US" sz="2800" dirty="0">
                <a:latin typeface="Gotham Bold" pitchFamily="50" charset="0"/>
                <a:cs typeface="Gotham Bold" pitchFamily="50" charset="0"/>
              </a:rPr>
              <a:t>Make sure to also join the call. </a:t>
            </a:r>
          </a:p>
        </p:txBody>
      </p:sp>
      <p:grpSp>
        <p:nvGrpSpPr>
          <p:cNvPr id="12" name="Group 11"/>
          <p:cNvGrpSpPr/>
          <p:nvPr/>
        </p:nvGrpSpPr>
        <p:grpSpPr>
          <a:xfrm>
            <a:off x="2832060" y="6420843"/>
            <a:ext cx="2911642" cy="769350"/>
            <a:chOff x="4741934" y="6812556"/>
            <a:chExt cx="3625354" cy="769350"/>
          </a:xfrm>
        </p:grpSpPr>
        <p:sp>
          <p:nvSpPr>
            <p:cNvPr id="16" name="Rounded Rectangle 15">
              <a:hlinkClick r:id="rId5"/>
            </p:cNvPr>
            <p:cNvSpPr/>
            <p:nvPr/>
          </p:nvSpPr>
          <p:spPr>
            <a:xfrm>
              <a:off x="4741934" y="6812556"/>
              <a:ext cx="3625354" cy="769350"/>
            </a:xfrm>
            <a:prstGeom prst="roundRect">
              <a:avLst>
                <a:gd name="adj" fmla="val 7223"/>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dirty="0">
                  <a:solidFill>
                    <a:schemeClr val="bg1"/>
                  </a:solidFill>
                  <a:latin typeface="Gotham Bold" pitchFamily="50" charset="0"/>
                  <a:cs typeface="Gotham Bold" pitchFamily="50" charset="0"/>
                </a:rPr>
                <a:t>       DIAL-IN HERE</a:t>
              </a:r>
              <a:endParaRPr lang="en-US" sz="2000" dirty="0">
                <a:solidFill>
                  <a:schemeClr val="bg1"/>
                </a:solidFill>
                <a:latin typeface="Gotham Bold" pitchFamily="50" charset="0"/>
                <a:cs typeface="Gotham Bold" pitchFamily="50" charset="0"/>
              </a:endParaRPr>
            </a:p>
          </p:txBody>
        </p:sp>
        <p:pic>
          <p:nvPicPr>
            <p:cNvPr id="17" name="Picture 16"/>
            <p:cNvPicPr>
              <a:picLocks noChangeAspect="1"/>
            </p:cNvPicPr>
            <p:nvPr/>
          </p:nvPicPr>
          <p:blipFill rotWithShape="1">
            <a:blip r:embed="rId6" cstate="print">
              <a:biLevel thresh="75000"/>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b="14400"/>
            <a:stretch/>
          </p:blipFill>
          <p:spPr>
            <a:xfrm rot="10800000">
              <a:off x="7678817" y="7088019"/>
              <a:ext cx="218713" cy="218424"/>
            </a:xfrm>
            <a:prstGeom prst="rect">
              <a:avLst/>
            </a:prstGeom>
          </p:spPr>
        </p:pic>
      </p:grpSp>
      <p:pic>
        <p:nvPicPr>
          <p:cNvPr id="20" name="Picture 19" descr="A drawing of a face&#10;&#10;Description automatically generated">
            <a:extLst>
              <a:ext uri="{FF2B5EF4-FFF2-40B4-BE49-F238E27FC236}">
                <a16:creationId xmlns:a16="http://schemas.microsoft.com/office/drawing/2014/main" id="{4E22D720-B964-BE42-A9A7-32A3B731EF3E}"/>
              </a:ext>
            </a:extLst>
          </p:cNvPr>
          <p:cNvPicPr>
            <a:picLocks noChangeAspect="1"/>
          </p:cNvPicPr>
          <p:nvPr/>
        </p:nvPicPr>
        <p:blipFill>
          <a:blip r:embed="rId8"/>
          <a:stretch>
            <a:fillRect/>
          </a:stretch>
        </p:blipFill>
        <p:spPr>
          <a:xfrm>
            <a:off x="404621" y="9049396"/>
            <a:ext cx="1219200" cy="419100"/>
          </a:xfrm>
          <a:prstGeom prst="rect">
            <a:avLst/>
          </a:prstGeom>
        </p:spPr>
      </p:pic>
    </p:spTree>
    <p:extLst>
      <p:ext uri="{BB962C8B-B14F-4D97-AF65-F5344CB8AC3E}">
        <p14:creationId xmlns:p14="http://schemas.microsoft.com/office/powerpoint/2010/main" val="28147178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004608" y="729489"/>
            <a:ext cx="1032303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2400" dirty="0">
                <a:solidFill>
                  <a:schemeClr val="tx1"/>
                </a:solidFill>
                <a:latin typeface="Gotham Light" pitchFamily="50" charset="0"/>
                <a:cs typeface="Gotham Light" pitchFamily="50" charset="0"/>
              </a:rPr>
              <a:t>WHAT IS THE DIFFERENCE BETWEEN </a:t>
            </a:r>
          </a:p>
          <a:p>
            <a:r>
              <a:rPr lang="en-US" altLang="en-US" sz="2400" dirty="0">
                <a:solidFill>
                  <a:schemeClr val="tx1"/>
                </a:solidFill>
                <a:latin typeface="Gotham Bold" pitchFamily="50" charset="0"/>
                <a:cs typeface="Gotham Bold" pitchFamily="50" charset="0"/>
              </a:rPr>
              <a:t>PRESENTATION AND FACILITATION?</a:t>
            </a:r>
          </a:p>
        </p:txBody>
      </p:sp>
      <p:cxnSp>
        <p:nvCxnSpPr>
          <p:cNvPr id="3" name="Straight Connector 2"/>
          <p:cNvCxnSpPr/>
          <p:nvPr/>
        </p:nvCxnSpPr>
        <p:spPr>
          <a:xfrm flipV="1">
            <a:off x="1004608" y="1687727"/>
            <a:ext cx="10909888" cy="0"/>
          </a:xfrm>
          <a:prstGeom prst="line">
            <a:avLst/>
          </a:prstGeom>
          <a:ln w="3175">
            <a:solidFill>
              <a:srgbClr val="949494"/>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1757896" y="2333768"/>
            <a:ext cx="4312693" cy="573206"/>
          </a:xfrm>
          <a:prstGeom prst="rect">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spc="300" dirty="0">
                <a:solidFill>
                  <a:schemeClr val="bg2">
                    <a:lumMod val="25000"/>
                  </a:schemeClr>
                </a:solidFill>
                <a:latin typeface="Gotham Bold" pitchFamily="50" charset="0"/>
                <a:cs typeface="Gotham Bold" pitchFamily="50" charset="0"/>
              </a:rPr>
              <a:t>PRESENTATION</a:t>
            </a:r>
          </a:p>
        </p:txBody>
      </p:sp>
      <p:sp>
        <p:nvSpPr>
          <p:cNvPr id="7" name="Rectangle 6"/>
          <p:cNvSpPr/>
          <p:nvPr/>
        </p:nvSpPr>
        <p:spPr>
          <a:xfrm>
            <a:off x="6850786" y="2333768"/>
            <a:ext cx="4312693" cy="573206"/>
          </a:xfrm>
          <a:prstGeom prst="rect">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850785" y="2333768"/>
            <a:ext cx="4312693" cy="573206"/>
          </a:xfrm>
          <a:prstGeom prst="rect">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spc="300" dirty="0">
                <a:solidFill>
                  <a:schemeClr val="bg2">
                    <a:lumMod val="25000"/>
                  </a:schemeClr>
                </a:solidFill>
                <a:latin typeface="Gotham Bold" pitchFamily="50" charset="0"/>
                <a:cs typeface="Gotham Bold" pitchFamily="50" charset="0"/>
              </a:rPr>
              <a:t>FACILITATION</a:t>
            </a:r>
          </a:p>
        </p:txBody>
      </p:sp>
      <p:sp>
        <p:nvSpPr>
          <p:cNvPr id="9" name="Rectangle 8"/>
          <p:cNvSpPr/>
          <p:nvPr/>
        </p:nvSpPr>
        <p:spPr>
          <a:xfrm>
            <a:off x="1757896" y="3111691"/>
            <a:ext cx="4312693" cy="3794076"/>
          </a:xfrm>
          <a:prstGeom prst="rect">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lIns="274320" tIns="274320" rtlCol="0" anchor="t"/>
          <a:lstStyle/>
          <a:p>
            <a:pPr marL="342900" indent="-342900">
              <a:buAutoNum type="arabicPeriod"/>
            </a:pPr>
            <a:r>
              <a:rPr lang="en-US" sz="1800" dirty="0">
                <a:solidFill>
                  <a:schemeClr val="bg2">
                    <a:lumMod val="25000"/>
                  </a:schemeClr>
                </a:solidFill>
                <a:latin typeface="Gotham Light" pitchFamily="50" charset="0"/>
                <a:cs typeface="Gotham Light" pitchFamily="50" charset="0"/>
              </a:rPr>
              <a:t>Presenter is responsible for supplying information </a:t>
            </a:r>
          </a:p>
          <a:p>
            <a:pPr marL="342900" indent="-342900">
              <a:buAutoNum type="arabicPeriod"/>
            </a:pPr>
            <a:endParaRPr lang="en-US" sz="1800" dirty="0">
              <a:solidFill>
                <a:schemeClr val="bg2">
                  <a:lumMod val="25000"/>
                </a:schemeClr>
              </a:solidFill>
              <a:latin typeface="Gotham Light" pitchFamily="50" charset="0"/>
              <a:cs typeface="Gotham Light" pitchFamily="50" charset="0"/>
            </a:endParaRPr>
          </a:p>
          <a:p>
            <a:r>
              <a:rPr lang="en-US" sz="1800" dirty="0">
                <a:solidFill>
                  <a:schemeClr val="bg2">
                    <a:lumMod val="25000"/>
                  </a:schemeClr>
                </a:solidFill>
                <a:latin typeface="Gotham Light" pitchFamily="50" charset="0"/>
                <a:cs typeface="Gotham Light" pitchFamily="50" charset="0"/>
              </a:rPr>
              <a:t>2. Audience is composed of passive listeners </a:t>
            </a:r>
          </a:p>
          <a:p>
            <a:endParaRPr lang="en-US" sz="1800" dirty="0">
              <a:solidFill>
                <a:schemeClr val="bg2">
                  <a:lumMod val="25000"/>
                </a:schemeClr>
              </a:solidFill>
              <a:latin typeface="Gotham Light" pitchFamily="50" charset="0"/>
              <a:cs typeface="Gotham Light" pitchFamily="50" charset="0"/>
            </a:endParaRPr>
          </a:p>
          <a:p>
            <a:r>
              <a:rPr lang="en-US" sz="1800" dirty="0">
                <a:solidFill>
                  <a:schemeClr val="bg2">
                    <a:lumMod val="25000"/>
                  </a:schemeClr>
                </a:solidFill>
                <a:latin typeface="Gotham Light" pitchFamily="50" charset="0"/>
                <a:cs typeface="Gotham Light" pitchFamily="50" charset="0"/>
              </a:rPr>
              <a:t>3. Useful for communicating one consistent message </a:t>
            </a:r>
          </a:p>
          <a:p>
            <a:pPr marL="342900" indent="-342900">
              <a:buAutoNum type="arabicPeriod"/>
            </a:pPr>
            <a:endParaRPr lang="en-US" sz="1800" dirty="0">
              <a:solidFill>
                <a:schemeClr val="bg2">
                  <a:lumMod val="25000"/>
                </a:schemeClr>
              </a:solidFill>
              <a:latin typeface="Gotham Light" pitchFamily="50" charset="0"/>
              <a:cs typeface="Gotham Light" pitchFamily="50" charset="0"/>
            </a:endParaRPr>
          </a:p>
        </p:txBody>
      </p:sp>
      <p:sp>
        <p:nvSpPr>
          <p:cNvPr id="14" name="Rectangle 13"/>
          <p:cNvSpPr/>
          <p:nvPr/>
        </p:nvSpPr>
        <p:spPr>
          <a:xfrm>
            <a:off x="6850784" y="3111691"/>
            <a:ext cx="4312693" cy="3794076"/>
          </a:xfrm>
          <a:prstGeom prst="rect">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lIns="274320" tIns="274320" rtlCol="0" anchor="t"/>
          <a:lstStyle/>
          <a:p>
            <a:pPr marL="342900" indent="-342900">
              <a:buAutoNum type="arabicPeriod"/>
            </a:pPr>
            <a:r>
              <a:rPr lang="en-US" sz="1800" dirty="0">
                <a:solidFill>
                  <a:schemeClr val="bg2">
                    <a:lumMod val="25000"/>
                  </a:schemeClr>
                </a:solidFill>
                <a:latin typeface="Gotham Light" pitchFamily="50" charset="0"/>
                <a:cs typeface="Gotham Light" pitchFamily="50" charset="0"/>
              </a:rPr>
              <a:t>Content and information supplied by participants</a:t>
            </a:r>
          </a:p>
          <a:p>
            <a:pPr marL="342900" indent="-342900">
              <a:buAutoNum type="arabicPeriod"/>
            </a:pPr>
            <a:endParaRPr lang="en-US" sz="1800" dirty="0">
              <a:solidFill>
                <a:schemeClr val="bg2">
                  <a:lumMod val="25000"/>
                </a:schemeClr>
              </a:solidFill>
              <a:latin typeface="Gotham Light" pitchFamily="50" charset="0"/>
              <a:cs typeface="Gotham Light" pitchFamily="50" charset="0"/>
            </a:endParaRPr>
          </a:p>
          <a:p>
            <a:r>
              <a:rPr lang="en-US" sz="1800" dirty="0">
                <a:solidFill>
                  <a:schemeClr val="bg2">
                    <a:lumMod val="25000"/>
                  </a:schemeClr>
                </a:solidFill>
                <a:latin typeface="Gotham Light" pitchFamily="50" charset="0"/>
                <a:cs typeface="Gotham Light" pitchFamily="50" charset="0"/>
              </a:rPr>
              <a:t>2. Audience has active involvement in presentation </a:t>
            </a:r>
          </a:p>
          <a:p>
            <a:endParaRPr lang="en-US" sz="1800" dirty="0">
              <a:solidFill>
                <a:schemeClr val="bg2">
                  <a:lumMod val="25000"/>
                </a:schemeClr>
              </a:solidFill>
              <a:latin typeface="Gotham Light" pitchFamily="50" charset="0"/>
              <a:cs typeface="Gotham Light" pitchFamily="50" charset="0"/>
            </a:endParaRPr>
          </a:p>
          <a:p>
            <a:r>
              <a:rPr lang="en-US" sz="1800" dirty="0">
                <a:solidFill>
                  <a:schemeClr val="bg2">
                    <a:lumMod val="25000"/>
                  </a:schemeClr>
                </a:solidFill>
                <a:latin typeface="Gotham Light" pitchFamily="50" charset="0"/>
                <a:cs typeface="Gotham Light" pitchFamily="50" charset="0"/>
              </a:rPr>
              <a:t>3. Diverse ideas can be shared and best practices can emerge </a:t>
            </a:r>
          </a:p>
          <a:p>
            <a:pPr marL="342900" indent="-342900">
              <a:buAutoNum type="arabicPeriod"/>
            </a:pPr>
            <a:endParaRPr lang="en-US" sz="1800" dirty="0">
              <a:solidFill>
                <a:schemeClr val="bg2">
                  <a:lumMod val="25000"/>
                </a:schemeClr>
              </a:solidFill>
              <a:latin typeface="Gotham Light" pitchFamily="50" charset="0"/>
              <a:cs typeface="Gotham Light" pitchFamily="50" charset="0"/>
            </a:endParaRPr>
          </a:p>
        </p:txBody>
      </p:sp>
    </p:spTree>
    <p:extLst>
      <p:ext uri="{BB962C8B-B14F-4D97-AF65-F5344CB8AC3E}">
        <p14:creationId xmlns:p14="http://schemas.microsoft.com/office/powerpoint/2010/main" val="39960550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004608" y="729489"/>
            <a:ext cx="1090988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2400" dirty="0">
                <a:solidFill>
                  <a:schemeClr val="tx1"/>
                </a:solidFill>
                <a:latin typeface="Gotham Book" pitchFamily="50" charset="0"/>
                <a:cs typeface="Gotham Book" pitchFamily="50" charset="0"/>
              </a:rPr>
              <a:t>Facilitating involves the audience to be active listeners, encouraging experiential activities over passive listening. </a:t>
            </a:r>
          </a:p>
        </p:txBody>
      </p:sp>
      <p:cxnSp>
        <p:nvCxnSpPr>
          <p:cNvPr id="3" name="Straight Connector 2"/>
          <p:cNvCxnSpPr/>
          <p:nvPr/>
        </p:nvCxnSpPr>
        <p:spPr>
          <a:xfrm flipV="1">
            <a:off x="1004608" y="1755969"/>
            <a:ext cx="10909888" cy="0"/>
          </a:xfrm>
          <a:prstGeom prst="line">
            <a:avLst/>
          </a:prstGeom>
          <a:ln w="3175">
            <a:solidFill>
              <a:srgbClr val="949494"/>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t="6907" b="16140"/>
          <a:stretch/>
        </p:blipFill>
        <p:spPr>
          <a:xfrm>
            <a:off x="1004608" y="2019871"/>
            <a:ext cx="10909888" cy="5595582"/>
          </a:xfrm>
          <a:prstGeom prst="rect">
            <a:avLst/>
          </a:prstGeom>
        </p:spPr>
      </p:pic>
    </p:spTree>
    <p:extLst>
      <p:ext uri="{BB962C8B-B14F-4D97-AF65-F5344CB8AC3E}">
        <p14:creationId xmlns:p14="http://schemas.microsoft.com/office/powerpoint/2010/main" val="11502100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004608" y="729489"/>
            <a:ext cx="1090988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2400" dirty="0">
                <a:solidFill>
                  <a:schemeClr val="tx1"/>
                </a:solidFill>
                <a:latin typeface="Gotham Book" pitchFamily="50" charset="0"/>
                <a:cs typeface="Gotham Book" pitchFamily="50" charset="0"/>
              </a:rPr>
              <a:t>Facilitating involves the audience to be active listeners, encouraging experiential activities over passive listening. </a:t>
            </a:r>
          </a:p>
          <a:p>
            <a:endParaRPr lang="en-US" altLang="en-US" sz="2400" dirty="0">
              <a:solidFill>
                <a:schemeClr val="tx1"/>
              </a:solidFill>
              <a:latin typeface="Gotham Book" pitchFamily="50" charset="0"/>
              <a:cs typeface="Gotham Book" pitchFamily="50" charset="0"/>
            </a:endParaRPr>
          </a:p>
        </p:txBody>
      </p:sp>
      <p:cxnSp>
        <p:nvCxnSpPr>
          <p:cNvPr id="3" name="Straight Connector 2"/>
          <p:cNvCxnSpPr/>
          <p:nvPr/>
        </p:nvCxnSpPr>
        <p:spPr>
          <a:xfrm flipV="1">
            <a:off x="990960" y="1728676"/>
            <a:ext cx="10909888" cy="0"/>
          </a:xfrm>
          <a:prstGeom prst="line">
            <a:avLst/>
          </a:prstGeom>
          <a:ln w="3175">
            <a:solidFill>
              <a:srgbClr val="949494"/>
            </a:solidFill>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2079951" y="3875964"/>
            <a:ext cx="1883391" cy="144666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Gotham Bold" pitchFamily="50" charset="0"/>
                <a:cs typeface="Gotham Bold" pitchFamily="50" charset="0"/>
              </a:rPr>
              <a:t>20%</a:t>
            </a:r>
          </a:p>
          <a:p>
            <a:pPr algn="ctr"/>
            <a:r>
              <a:rPr lang="en-US" sz="2000" dirty="0">
                <a:latin typeface="Gotham Bold" pitchFamily="50" charset="0"/>
                <a:cs typeface="Gotham Bold" pitchFamily="50" charset="0"/>
              </a:rPr>
              <a:t>Up-Front</a:t>
            </a:r>
          </a:p>
        </p:txBody>
      </p:sp>
      <p:sp>
        <p:nvSpPr>
          <p:cNvPr id="6" name="Rectangle 5"/>
          <p:cNvSpPr/>
          <p:nvPr/>
        </p:nvSpPr>
        <p:spPr>
          <a:xfrm>
            <a:off x="4143037" y="3875964"/>
            <a:ext cx="4910920" cy="1446663"/>
          </a:xfrm>
          <a:prstGeom prst="rect">
            <a:avLst/>
          </a:prstGeom>
          <a:solidFill>
            <a:srgbClr val="ED53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Gotham Bold" pitchFamily="50" charset="0"/>
                <a:cs typeface="Gotham Bold" pitchFamily="50" charset="0"/>
              </a:rPr>
              <a:t>60% </a:t>
            </a:r>
          </a:p>
          <a:p>
            <a:pPr algn="ctr"/>
            <a:r>
              <a:rPr lang="en-US" dirty="0">
                <a:latin typeface="Gotham Bold" pitchFamily="50" charset="0"/>
                <a:cs typeface="Gotham Bold" pitchFamily="50" charset="0"/>
              </a:rPr>
              <a:t>Experiential Activity</a:t>
            </a:r>
          </a:p>
        </p:txBody>
      </p:sp>
      <p:sp>
        <p:nvSpPr>
          <p:cNvPr id="7" name="Rectangle 6"/>
          <p:cNvSpPr/>
          <p:nvPr/>
        </p:nvSpPr>
        <p:spPr>
          <a:xfrm>
            <a:off x="9233652" y="3875963"/>
            <a:ext cx="1883391" cy="144666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207066" y="1888876"/>
            <a:ext cx="5693782" cy="57320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spc="300" dirty="0">
                <a:solidFill>
                  <a:schemeClr val="bg2">
                    <a:lumMod val="25000"/>
                  </a:schemeClr>
                </a:solidFill>
                <a:latin typeface="Gotham Bold" pitchFamily="50" charset="0"/>
                <a:cs typeface="Gotham Bold" pitchFamily="50" charset="0"/>
              </a:rPr>
              <a:t>ADULT LEARNING THEORY</a:t>
            </a:r>
          </a:p>
        </p:txBody>
      </p:sp>
      <p:sp>
        <p:nvSpPr>
          <p:cNvPr id="9" name="Rectangle 8"/>
          <p:cNvSpPr/>
          <p:nvPr/>
        </p:nvSpPr>
        <p:spPr>
          <a:xfrm>
            <a:off x="9233651" y="3889610"/>
            <a:ext cx="1883391" cy="144666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Gotham Bold" pitchFamily="50" charset="0"/>
                <a:cs typeface="Gotham Bold" pitchFamily="50" charset="0"/>
              </a:rPr>
              <a:t>20%</a:t>
            </a:r>
          </a:p>
          <a:p>
            <a:pPr algn="ctr"/>
            <a:r>
              <a:rPr lang="en-US" sz="2000" dirty="0">
                <a:latin typeface="Gotham Bold" pitchFamily="50" charset="0"/>
                <a:cs typeface="Gotham Bold" pitchFamily="50" charset="0"/>
              </a:rPr>
              <a:t>Debrief</a:t>
            </a:r>
          </a:p>
        </p:txBody>
      </p:sp>
      <p:sp>
        <p:nvSpPr>
          <p:cNvPr id="10" name="Rectangle 9"/>
          <p:cNvSpPr/>
          <p:nvPr/>
        </p:nvSpPr>
        <p:spPr>
          <a:xfrm>
            <a:off x="3751606" y="6217491"/>
            <a:ext cx="5693782" cy="5732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pc="300" dirty="0">
                <a:solidFill>
                  <a:schemeClr val="bg2">
                    <a:lumMod val="50000"/>
                  </a:schemeClr>
                </a:solidFill>
                <a:latin typeface="Gotham Bold" pitchFamily="50" charset="0"/>
                <a:cs typeface="Gotham Bold" pitchFamily="50" charset="0"/>
              </a:rPr>
              <a:t>ADULTS LEARN HERE </a:t>
            </a:r>
          </a:p>
        </p:txBody>
      </p:sp>
      <p:pic>
        <p:nvPicPr>
          <p:cNvPr id="12" name="Picture 11"/>
          <p:cNvPicPr>
            <a:picLocks noChangeAspect="1"/>
          </p:cNvPicPr>
          <p:nvPr/>
        </p:nvPicPr>
        <p:blipFill rotWithShape="1">
          <a:blip r:embed="rId2">
            <a:duotone>
              <a:schemeClr val="accent3">
                <a:shade val="45000"/>
                <a:satMod val="135000"/>
              </a:schemeClr>
              <a:prstClr val="white"/>
            </a:duotone>
            <a:extLst>
              <a:ext uri="{28A0092B-C50C-407E-A947-70E740481C1C}">
                <a14:useLocalDpi xmlns:a14="http://schemas.microsoft.com/office/drawing/2010/main" val="0"/>
              </a:ext>
            </a:extLst>
          </a:blip>
          <a:srcRect b="21412"/>
          <a:stretch/>
        </p:blipFill>
        <p:spPr>
          <a:xfrm rot="16200000">
            <a:off x="4278848" y="3425618"/>
            <a:ext cx="4270346" cy="4901357"/>
          </a:xfrm>
          <a:prstGeom prst="rect">
            <a:avLst/>
          </a:prstGeom>
        </p:spPr>
      </p:pic>
    </p:spTree>
    <p:extLst>
      <p:ext uri="{BB962C8B-B14F-4D97-AF65-F5344CB8AC3E}">
        <p14:creationId xmlns:p14="http://schemas.microsoft.com/office/powerpoint/2010/main" val="39969347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990960" y="956684"/>
            <a:ext cx="109098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2400" dirty="0">
                <a:solidFill>
                  <a:schemeClr val="tx1"/>
                </a:solidFill>
                <a:latin typeface="Gotham Bold" pitchFamily="50" charset="0"/>
                <a:cs typeface="Gotham Bold" pitchFamily="50" charset="0"/>
              </a:rPr>
              <a:t>FACILITATION BEST PRACTICES </a:t>
            </a:r>
          </a:p>
        </p:txBody>
      </p:sp>
      <p:cxnSp>
        <p:nvCxnSpPr>
          <p:cNvPr id="3" name="Straight Connector 2"/>
          <p:cNvCxnSpPr/>
          <p:nvPr/>
        </p:nvCxnSpPr>
        <p:spPr>
          <a:xfrm flipV="1">
            <a:off x="990960" y="1578548"/>
            <a:ext cx="10909888" cy="0"/>
          </a:xfrm>
          <a:prstGeom prst="line">
            <a:avLst/>
          </a:prstGeom>
          <a:ln w="3175">
            <a:solidFill>
              <a:srgbClr val="949494"/>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990961" y="2115377"/>
            <a:ext cx="2419599" cy="561473"/>
          </a:xfrm>
          <a:prstGeom prst="rect">
            <a:avLst/>
          </a:prstGeom>
          <a:solidFill>
            <a:schemeClr val="bg2">
              <a:lumMod val="50000"/>
            </a:schemeClr>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1"/>
                </a:solidFill>
                <a:latin typeface="Gotham Bold" pitchFamily="50" charset="0"/>
                <a:cs typeface="Gotham Bold" pitchFamily="50" charset="0"/>
              </a:rPr>
              <a:t>Norm Setting</a:t>
            </a:r>
          </a:p>
        </p:txBody>
      </p:sp>
      <p:sp>
        <p:nvSpPr>
          <p:cNvPr id="14" name="Rectangle 13"/>
          <p:cNvSpPr/>
          <p:nvPr/>
        </p:nvSpPr>
        <p:spPr>
          <a:xfrm>
            <a:off x="990960" y="2973629"/>
            <a:ext cx="2419599" cy="561473"/>
          </a:xfrm>
          <a:prstGeom prst="rect">
            <a:avLst/>
          </a:prstGeom>
          <a:solidFill>
            <a:schemeClr val="bg1"/>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2">
                    <a:lumMod val="50000"/>
                  </a:schemeClr>
                </a:solidFill>
                <a:latin typeface="Gotham Bold" pitchFamily="50" charset="0"/>
                <a:cs typeface="Gotham Bold" pitchFamily="50" charset="0"/>
              </a:rPr>
              <a:t>Agenda </a:t>
            </a:r>
          </a:p>
        </p:txBody>
      </p:sp>
      <p:sp>
        <p:nvSpPr>
          <p:cNvPr id="15" name="Rectangle 14"/>
          <p:cNvSpPr/>
          <p:nvPr/>
        </p:nvSpPr>
        <p:spPr>
          <a:xfrm>
            <a:off x="990960" y="3831881"/>
            <a:ext cx="2419599" cy="561473"/>
          </a:xfrm>
          <a:prstGeom prst="rect">
            <a:avLst/>
          </a:prstGeom>
          <a:solidFill>
            <a:schemeClr val="bg1"/>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2">
                    <a:lumMod val="50000"/>
                  </a:schemeClr>
                </a:solidFill>
                <a:latin typeface="Gotham Bold" pitchFamily="50" charset="0"/>
                <a:cs typeface="Gotham Bold" pitchFamily="50" charset="0"/>
              </a:rPr>
              <a:t>Debrief </a:t>
            </a:r>
          </a:p>
        </p:txBody>
      </p:sp>
      <p:sp>
        <p:nvSpPr>
          <p:cNvPr id="16" name="Rectangle 15"/>
          <p:cNvSpPr>
            <a:spLocks noChangeArrowheads="1"/>
          </p:cNvSpPr>
          <p:nvPr/>
        </p:nvSpPr>
        <p:spPr bwMode="auto">
          <a:xfrm>
            <a:off x="3736435" y="2103941"/>
            <a:ext cx="8068879"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marL="342900" indent="-342900">
              <a:buFont typeface="Wingdings" panose="05000000000000000000" pitchFamily="2" charset="2"/>
              <a:buChar char="§"/>
            </a:pPr>
            <a:r>
              <a:rPr lang="en-US" altLang="en-US" sz="2000" dirty="0">
                <a:solidFill>
                  <a:schemeClr val="tx1"/>
                </a:solidFill>
                <a:latin typeface="Gotham Book" pitchFamily="50" charset="0"/>
                <a:cs typeface="Gotham Book" pitchFamily="50" charset="0"/>
              </a:rPr>
              <a:t>Write down suggested norms and post them in a place where everyone can see them throughout the training</a:t>
            </a:r>
          </a:p>
          <a:p>
            <a:pPr marL="342900" indent="-342900">
              <a:buFont typeface="Wingdings" panose="05000000000000000000" pitchFamily="2" charset="2"/>
              <a:buChar char="§"/>
            </a:pPr>
            <a:endParaRPr lang="en-US" altLang="en-US" sz="2000" dirty="0">
              <a:solidFill>
                <a:schemeClr val="tx1"/>
              </a:solidFill>
              <a:latin typeface="Gotham Book" pitchFamily="50" charset="0"/>
              <a:cs typeface="Gotham Book" pitchFamily="50" charset="0"/>
            </a:endParaRPr>
          </a:p>
          <a:p>
            <a:pPr marL="342900" indent="-342900">
              <a:buFont typeface="Wingdings" panose="05000000000000000000" pitchFamily="2" charset="2"/>
              <a:buChar char="§"/>
            </a:pPr>
            <a:r>
              <a:rPr lang="en-US" altLang="en-US" sz="2000" dirty="0">
                <a:solidFill>
                  <a:schemeClr val="tx1"/>
                </a:solidFill>
                <a:latin typeface="Gotham Book" pitchFamily="50" charset="0"/>
                <a:cs typeface="Gotham Book" pitchFamily="50" charset="0"/>
              </a:rPr>
              <a:t>Create a list</a:t>
            </a:r>
          </a:p>
          <a:p>
            <a:pPr marL="1085850" lvl="1" indent="-342900">
              <a:buFont typeface="Wingdings" panose="05000000000000000000" pitchFamily="2" charset="2"/>
              <a:buChar char="§"/>
            </a:pPr>
            <a:r>
              <a:rPr lang="en-US" altLang="en-US" sz="2000" dirty="0">
                <a:solidFill>
                  <a:schemeClr val="tx1"/>
                </a:solidFill>
                <a:latin typeface="Gotham Book" pitchFamily="50" charset="0"/>
                <a:cs typeface="Gotham Book" pitchFamily="50" charset="0"/>
              </a:rPr>
              <a:t>We will</a:t>
            </a:r>
          </a:p>
          <a:p>
            <a:pPr marL="1085850" lvl="1" indent="-342900">
              <a:buFont typeface="Wingdings" panose="05000000000000000000" pitchFamily="2" charset="2"/>
              <a:buChar char="§"/>
            </a:pPr>
            <a:r>
              <a:rPr lang="en-US" altLang="en-US" sz="2000" dirty="0">
                <a:solidFill>
                  <a:schemeClr val="tx1"/>
                </a:solidFill>
                <a:latin typeface="Gotham Book" pitchFamily="50" charset="0"/>
                <a:cs typeface="Gotham Book" pitchFamily="50" charset="0"/>
              </a:rPr>
              <a:t>We won’t</a:t>
            </a:r>
          </a:p>
          <a:p>
            <a:pPr marL="1085850" lvl="1" indent="-342900">
              <a:buFont typeface="Wingdings" panose="05000000000000000000" pitchFamily="2" charset="2"/>
              <a:buChar char="§"/>
            </a:pPr>
            <a:endParaRPr lang="en-US" altLang="en-US" sz="2000" dirty="0">
              <a:solidFill>
                <a:schemeClr val="tx1"/>
              </a:solidFill>
              <a:latin typeface="Gotham Book" pitchFamily="50" charset="0"/>
              <a:cs typeface="Gotham Book" pitchFamily="50" charset="0"/>
            </a:endParaRPr>
          </a:p>
          <a:p>
            <a:pPr marL="342900" indent="-342900">
              <a:buFont typeface="Wingdings" panose="05000000000000000000" pitchFamily="2" charset="2"/>
              <a:buChar char="§"/>
            </a:pPr>
            <a:r>
              <a:rPr lang="en-US" altLang="en-US" sz="2000" dirty="0">
                <a:solidFill>
                  <a:schemeClr val="tx1"/>
                </a:solidFill>
                <a:latin typeface="Gotham Book" pitchFamily="50" charset="0"/>
                <a:cs typeface="Gotham Book" pitchFamily="50" charset="0"/>
              </a:rPr>
              <a:t>Attendees should create the norms as the facilitators guide the list building process </a:t>
            </a:r>
          </a:p>
        </p:txBody>
      </p:sp>
      <p:sp>
        <p:nvSpPr>
          <p:cNvPr id="17" name="Rectangle 16"/>
          <p:cNvSpPr/>
          <p:nvPr/>
        </p:nvSpPr>
        <p:spPr>
          <a:xfrm>
            <a:off x="990960" y="4633879"/>
            <a:ext cx="2419599" cy="561473"/>
          </a:xfrm>
          <a:prstGeom prst="rect">
            <a:avLst/>
          </a:prstGeom>
          <a:no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2">
                    <a:lumMod val="50000"/>
                  </a:schemeClr>
                </a:solidFill>
                <a:latin typeface="Gotham Bold" pitchFamily="50" charset="0"/>
                <a:cs typeface="Gotham Bold" pitchFamily="50" charset="0"/>
              </a:rPr>
              <a:t>Questions </a:t>
            </a:r>
          </a:p>
        </p:txBody>
      </p:sp>
    </p:spTree>
    <p:extLst>
      <p:ext uri="{BB962C8B-B14F-4D97-AF65-F5344CB8AC3E}">
        <p14:creationId xmlns:p14="http://schemas.microsoft.com/office/powerpoint/2010/main" val="266749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990960" y="956684"/>
            <a:ext cx="109098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2400" dirty="0">
                <a:solidFill>
                  <a:schemeClr val="tx1"/>
                </a:solidFill>
                <a:latin typeface="Gotham Bold" pitchFamily="50" charset="0"/>
                <a:cs typeface="Gotham Bold" pitchFamily="50" charset="0"/>
              </a:rPr>
              <a:t>FACILITATION BEST PRACTICES </a:t>
            </a:r>
          </a:p>
        </p:txBody>
      </p:sp>
      <p:cxnSp>
        <p:nvCxnSpPr>
          <p:cNvPr id="3" name="Straight Connector 2"/>
          <p:cNvCxnSpPr/>
          <p:nvPr/>
        </p:nvCxnSpPr>
        <p:spPr>
          <a:xfrm flipV="1">
            <a:off x="990960" y="1578548"/>
            <a:ext cx="10909888" cy="0"/>
          </a:xfrm>
          <a:prstGeom prst="line">
            <a:avLst/>
          </a:prstGeom>
          <a:ln w="3175">
            <a:solidFill>
              <a:srgbClr val="949494"/>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990961" y="2115377"/>
            <a:ext cx="2419599" cy="561473"/>
          </a:xfrm>
          <a:prstGeom prst="rect">
            <a:avLst/>
          </a:prstGeom>
          <a:no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2">
                    <a:lumMod val="50000"/>
                  </a:schemeClr>
                </a:solidFill>
                <a:latin typeface="Gotham Bold" pitchFamily="50" charset="0"/>
                <a:cs typeface="Gotham Bold" pitchFamily="50" charset="0"/>
              </a:rPr>
              <a:t>Norm Setting</a:t>
            </a:r>
          </a:p>
        </p:txBody>
      </p:sp>
      <p:sp>
        <p:nvSpPr>
          <p:cNvPr id="14" name="Rectangle 13"/>
          <p:cNvSpPr/>
          <p:nvPr/>
        </p:nvSpPr>
        <p:spPr>
          <a:xfrm>
            <a:off x="990960" y="2973629"/>
            <a:ext cx="2419599" cy="561473"/>
          </a:xfrm>
          <a:prstGeom prst="rect">
            <a:avLst/>
          </a:prstGeom>
          <a:solidFill>
            <a:schemeClr val="bg2">
              <a:lumMod val="50000"/>
            </a:schemeClr>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1"/>
                </a:solidFill>
                <a:latin typeface="Gotham Bold" pitchFamily="50" charset="0"/>
                <a:cs typeface="Gotham Bold" pitchFamily="50" charset="0"/>
              </a:rPr>
              <a:t>Agenda </a:t>
            </a:r>
          </a:p>
        </p:txBody>
      </p:sp>
      <p:sp>
        <p:nvSpPr>
          <p:cNvPr id="15" name="Rectangle 14"/>
          <p:cNvSpPr/>
          <p:nvPr/>
        </p:nvSpPr>
        <p:spPr>
          <a:xfrm>
            <a:off x="990960" y="3831881"/>
            <a:ext cx="2419599" cy="561473"/>
          </a:xfrm>
          <a:prstGeom prst="rect">
            <a:avLst/>
          </a:prstGeom>
          <a:solidFill>
            <a:schemeClr val="bg1"/>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2">
                    <a:lumMod val="50000"/>
                  </a:schemeClr>
                </a:solidFill>
                <a:latin typeface="Gotham Bold" pitchFamily="50" charset="0"/>
                <a:cs typeface="Gotham Bold" pitchFamily="50" charset="0"/>
              </a:rPr>
              <a:t>Debrief </a:t>
            </a:r>
          </a:p>
        </p:txBody>
      </p:sp>
      <p:pic>
        <p:nvPicPr>
          <p:cNvPr id="4" name="Picture 3"/>
          <p:cNvPicPr>
            <a:picLocks noChangeAspect="1"/>
          </p:cNvPicPr>
          <p:nvPr/>
        </p:nvPicPr>
        <p:blipFill>
          <a:blip r:embed="rId2"/>
          <a:stretch>
            <a:fillRect/>
          </a:stretch>
        </p:blipFill>
        <p:spPr>
          <a:xfrm>
            <a:off x="4270458" y="2115377"/>
            <a:ext cx="7050596" cy="5298673"/>
          </a:xfrm>
          <a:prstGeom prst="rect">
            <a:avLst/>
          </a:prstGeom>
        </p:spPr>
      </p:pic>
      <p:sp>
        <p:nvSpPr>
          <p:cNvPr id="9" name="Rectangle 8"/>
          <p:cNvSpPr/>
          <p:nvPr/>
        </p:nvSpPr>
        <p:spPr>
          <a:xfrm>
            <a:off x="990960" y="4633879"/>
            <a:ext cx="2419599" cy="561473"/>
          </a:xfrm>
          <a:prstGeom prst="rect">
            <a:avLst/>
          </a:prstGeom>
          <a:no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2">
                    <a:lumMod val="50000"/>
                  </a:schemeClr>
                </a:solidFill>
                <a:latin typeface="Gotham Bold" pitchFamily="50" charset="0"/>
                <a:cs typeface="Gotham Bold" pitchFamily="50" charset="0"/>
              </a:rPr>
              <a:t>Questions </a:t>
            </a:r>
          </a:p>
        </p:txBody>
      </p:sp>
    </p:spTree>
    <p:extLst>
      <p:ext uri="{BB962C8B-B14F-4D97-AF65-F5344CB8AC3E}">
        <p14:creationId xmlns:p14="http://schemas.microsoft.com/office/powerpoint/2010/main" val="22644287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990960" y="956684"/>
            <a:ext cx="109098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2400" dirty="0">
                <a:solidFill>
                  <a:schemeClr val="tx1"/>
                </a:solidFill>
                <a:latin typeface="Gotham Bold" pitchFamily="50" charset="0"/>
                <a:cs typeface="Gotham Bold" pitchFamily="50" charset="0"/>
              </a:rPr>
              <a:t>FACILITATION BEST PRACTICES </a:t>
            </a:r>
          </a:p>
        </p:txBody>
      </p:sp>
      <p:cxnSp>
        <p:nvCxnSpPr>
          <p:cNvPr id="3" name="Straight Connector 2"/>
          <p:cNvCxnSpPr/>
          <p:nvPr/>
        </p:nvCxnSpPr>
        <p:spPr>
          <a:xfrm flipV="1">
            <a:off x="990960" y="1578548"/>
            <a:ext cx="10909888" cy="0"/>
          </a:xfrm>
          <a:prstGeom prst="line">
            <a:avLst/>
          </a:prstGeom>
          <a:ln w="3175">
            <a:solidFill>
              <a:srgbClr val="949494"/>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990961" y="2115377"/>
            <a:ext cx="2419599" cy="561473"/>
          </a:xfrm>
          <a:prstGeom prst="rect">
            <a:avLst/>
          </a:prstGeom>
          <a:no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2">
                    <a:lumMod val="50000"/>
                  </a:schemeClr>
                </a:solidFill>
                <a:latin typeface="Gotham Bold" pitchFamily="50" charset="0"/>
                <a:cs typeface="Gotham Bold" pitchFamily="50" charset="0"/>
              </a:rPr>
              <a:t>Norm Setting</a:t>
            </a:r>
          </a:p>
        </p:txBody>
      </p:sp>
      <p:sp>
        <p:nvSpPr>
          <p:cNvPr id="14" name="Rectangle 13"/>
          <p:cNvSpPr/>
          <p:nvPr/>
        </p:nvSpPr>
        <p:spPr>
          <a:xfrm>
            <a:off x="990960" y="2973629"/>
            <a:ext cx="2419599" cy="561473"/>
          </a:xfrm>
          <a:prstGeom prst="rect">
            <a:avLst/>
          </a:prstGeom>
          <a:no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2">
                    <a:lumMod val="50000"/>
                  </a:schemeClr>
                </a:solidFill>
                <a:latin typeface="Gotham Bold" pitchFamily="50" charset="0"/>
                <a:cs typeface="Gotham Bold" pitchFamily="50" charset="0"/>
              </a:rPr>
              <a:t>Agenda </a:t>
            </a:r>
          </a:p>
        </p:txBody>
      </p:sp>
      <p:sp>
        <p:nvSpPr>
          <p:cNvPr id="15" name="Rectangle 14"/>
          <p:cNvSpPr/>
          <p:nvPr/>
        </p:nvSpPr>
        <p:spPr>
          <a:xfrm>
            <a:off x="990960" y="3831881"/>
            <a:ext cx="2419599" cy="561473"/>
          </a:xfrm>
          <a:prstGeom prst="rect">
            <a:avLst/>
          </a:prstGeom>
          <a:no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2">
                    <a:lumMod val="50000"/>
                  </a:schemeClr>
                </a:solidFill>
                <a:latin typeface="Gotham Bold" pitchFamily="50" charset="0"/>
                <a:cs typeface="Gotham Bold" pitchFamily="50" charset="0"/>
              </a:rPr>
              <a:t>Debrief </a:t>
            </a:r>
          </a:p>
        </p:txBody>
      </p:sp>
      <p:sp>
        <p:nvSpPr>
          <p:cNvPr id="10" name="Rectangle 9"/>
          <p:cNvSpPr/>
          <p:nvPr/>
        </p:nvSpPr>
        <p:spPr>
          <a:xfrm>
            <a:off x="990960" y="4633879"/>
            <a:ext cx="2419599" cy="561473"/>
          </a:xfrm>
          <a:prstGeom prst="rect">
            <a:avLst/>
          </a:prstGeom>
          <a:solidFill>
            <a:srgbClr val="727272"/>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1"/>
                </a:solidFill>
                <a:latin typeface="Gotham Bold" pitchFamily="50" charset="0"/>
                <a:cs typeface="Gotham Bold" pitchFamily="50" charset="0"/>
              </a:rPr>
              <a:t>Questions </a:t>
            </a:r>
          </a:p>
        </p:txBody>
      </p:sp>
      <p:pic>
        <p:nvPicPr>
          <p:cNvPr id="6" name="Picture 5"/>
          <p:cNvPicPr>
            <a:picLocks noChangeAspect="1"/>
          </p:cNvPicPr>
          <p:nvPr/>
        </p:nvPicPr>
        <p:blipFill>
          <a:blip r:embed="rId2"/>
          <a:stretch>
            <a:fillRect/>
          </a:stretch>
        </p:blipFill>
        <p:spPr>
          <a:xfrm>
            <a:off x="4272128" y="2115377"/>
            <a:ext cx="7342117" cy="5498810"/>
          </a:xfrm>
          <a:prstGeom prst="rect">
            <a:avLst/>
          </a:prstGeom>
        </p:spPr>
      </p:pic>
    </p:spTree>
    <p:extLst>
      <p:ext uri="{BB962C8B-B14F-4D97-AF65-F5344CB8AC3E}">
        <p14:creationId xmlns:p14="http://schemas.microsoft.com/office/powerpoint/2010/main" val="4609136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H="1" flipV="1">
            <a:off x="5887932" y="1520294"/>
            <a:ext cx="0" cy="4566607"/>
          </a:xfrm>
          <a:prstGeom prst="line">
            <a:avLst/>
          </a:prstGeom>
          <a:ln w="190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345617" y="1520293"/>
            <a:ext cx="6469632" cy="5078313"/>
          </a:xfrm>
          <a:prstGeom prst="rect">
            <a:avLst/>
          </a:prstGeom>
          <a:noFill/>
        </p:spPr>
        <p:txBody>
          <a:bodyPr wrap="square" rtlCol="0">
            <a:spAutoFit/>
          </a:bodyPr>
          <a:lstStyle/>
          <a:p>
            <a:pPr marL="514350" indent="-514350">
              <a:buAutoNum type="arabicPeriod"/>
            </a:pPr>
            <a:r>
              <a:rPr lang="en-US" sz="3600" dirty="0">
                <a:solidFill>
                  <a:schemeClr val="bg2">
                    <a:lumMod val="25000"/>
                  </a:schemeClr>
                </a:solidFill>
                <a:latin typeface="Gotham Light" pitchFamily="50" charset="0"/>
                <a:cs typeface="Gotham Light" pitchFamily="50" charset="0"/>
              </a:rPr>
              <a:t>Facilitate Like a Pro </a:t>
            </a:r>
          </a:p>
          <a:p>
            <a:pPr marL="514350" indent="-514350">
              <a:buAutoNum type="arabicPeriod"/>
            </a:pPr>
            <a:endParaRPr lang="en-US" sz="3600" dirty="0">
              <a:solidFill>
                <a:schemeClr val="bg2">
                  <a:lumMod val="25000"/>
                </a:schemeClr>
              </a:solidFill>
              <a:latin typeface="Gotham Bold" pitchFamily="50" charset="0"/>
              <a:cs typeface="Gotham Bold" pitchFamily="50" charset="0"/>
            </a:endParaRPr>
          </a:p>
          <a:p>
            <a:pPr marL="514350" indent="-514350">
              <a:buAutoNum type="arabicPeriod"/>
            </a:pPr>
            <a:r>
              <a:rPr lang="en-US" sz="3600" dirty="0">
                <a:solidFill>
                  <a:schemeClr val="bg2">
                    <a:lumMod val="25000"/>
                  </a:schemeClr>
                </a:solidFill>
                <a:latin typeface="Gotham Bold" pitchFamily="50" charset="0"/>
                <a:cs typeface="Gotham Bold" pitchFamily="50" charset="0"/>
              </a:rPr>
              <a:t>Holding the Reins </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Unpacking Training Materials</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Debrief and Close</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9256" y="2443346"/>
            <a:ext cx="3250794" cy="3250794"/>
          </a:xfrm>
          <a:prstGeom prst="rect">
            <a:avLst/>
          </a:prstGeom>
        </p:spPr>
      </p:pic>
      <p:sp>
        <p:nvSpPr>
          <p:cNvPr id="13" name="Rectangle 12"/>
          <p:cNvSpPr>
            <a:spLocks noChangeArrowheads="1"/>
          </p:cNvSpPr>
          <p:nvPr/>
        </p:nvSpPr>
        <p:spPr bwMode="auto">
          <a:xfrm>
            <a:off x="1182030" y="1456121"/>
            <a:ext cx="448524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r"/>
            <a:r>
              <a:rPr lang="en-US" altLang="en-US" sz="3200" dirty="0">
                <a:solidFill>
                  <a:schemeClr val="tx1"/>
                </a:solidFill>
                <a:latin typeface="Gotham Light" pitchFamily="50" charset="0"/>
                <a:cs typeface="Gotham Light" pitchFamily="50" charset="0"/>
              </a:rPr>
              <a:t>TRAINING </a:t>
            </a:r>
            <a:r>
              <a:rPr lang="en-US" altLang="en-US" sz="3200" dirty="0">
                <a:solidFill>
                  <a:schemeClr val="tx1"/>
                </a:solidFill>
                <a:latin typeface="Gotham Bold" pitchFamily="50" charset="0"/>
                <a:cs typeface="Gotham Bold" pitchFamily="50" charset="0"/>
              </a:rPr>
              <a:t>AGENDA</a:t>
            </a:r>
          </a:p>
        </p:txBody>
      </p:sp>
    </p:spTree>
    <p:extLst>
      <p:ext uri="{BB962C8B-B14F-4D97-AF65-F5344CB8AC3E}">
        <p14:creationId xmlns:p14="http://schemas.microsoft.com/office/powerpoint/2010/main" val="9540010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a:spLocks noChangeArrowheads="1"/>
          </p:cNvSpPr>
          <p:nvPr/>
        </p:nvSpPr>
        <p:spPr bwMode="auto">
          <a:xfrm>
            <a:off x="990960" y="1011276"/>
            <a:ext cx="109098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2400" dirty="0">
                <a:solidFill>
                  <a:schemeClr val="tx1"/>
                </a:solidFill>
                <a:latin typeface="Gotham Bold" pitchFamily="50" charset="0"/>
                <a:cs typeface="Gotham Bold" pitchFamily="50" charset="0"/>
              </a:rPr>
              <a:t>IT IS YOUR TRAINING, OWN IT!</a:t>
            </a:r>
          </a:p>
        </p:txBody>
      </p:sp>
      <p:cxnSp>
        <p:nvCxnSpPr>
          <p:cNvPr id="16" name="Straight Connector 15"/>
          <p:cNvCxnSpPr/>
          <p:nvPr/>
        </p:nvCxnSpPr>
        <p:spPr>
          <a:xfrm flipV="1">
            <a:off x="990960" y="1578548"/>
            <a:ext cx="10909888" cy="0"/>
          </a:xfrm>
          <a:prstGeom prst="line">
            <a:avLst/>
          </a:prstGeom>
          <a:ln w="3175">
            <a:solidFill>
              <a:srgbClr val="949494"/>
            </a:solidFil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6220714" y="1670508"/>
            <a:ext cx="5693782" cy="57320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spc="300" dirty="0">
                <a:solidFill>
                  <a:schemeClr val="bg2">
                    <a:lumMod val="25000"/>
                  </a:schemeClr>
                </a:solidFill>
                <a:latin typeface="Gotham Bold" pitchFamily="50" charset="0"/>
                <a:cs typeface="Gotham Bold" pitchFamily="50" charset="0"/>
              </a:rPr>
              <a:t>HOLDING THE REINS</a:t>
            </a:r>
          </a:p>
        </p:txBody>
      </p:sp>
      <p:sp>
        <p:nvSpPr>
          <p:cNvPr id="18" name="Rectangle 17"/>
          <p:cNvSpPr>
            <a:spLocks noChangeArrowheads="1"/>
          </p:cNvSpPr>
          <p:nvPr/>
        </p:nvSpPr>
        <p:spPr bwMode="auto">
          <a:xfrm>
            <a:off x="1004608" y="2555745"/>
            <a:ext cx="1090988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2400" dirty="0">
                <a:solidFill>
                  <a:schemeClr val="tx1"/>
                </a:solidFill>
                <a:latin typeface="Gotham Bold" pitchFamily="50" charset="0"/>
                <a:cs typeface="Gotham Bold" pitchFamily="50" charset="0"/>
              </a:rPr>
              <a:t>REACT: </a:t>
            </a:r>
            <a:r>
              <a:rPr lang="en-US" altLang="en-US" sz="2400" dirty="0">
                <a:solidFill>
                  <a:schemeClr val="tx1"/>
                </a:solidFill>
                <a:latin typeface="Gotham Book" pitchFamily="50" charset="0"/>
                <a:cs typeface="Gotham Book" pitchFamily="50" charset="0"/>
              </a:rPr>
              <a:t>It is your job to keep the training moving in the right direction, even if someone is being a less than ideal trainee</a:t>
            </a:r>
          </a:p>
        </p:txBody>
      </p:sp>
      <p:sp>
        <p:nvSpPr>
          <p:cNvPr id="14" name="Rectangle 13"/>
          <p:cNvSpPr>
            <a:spLocks noChangeArrowheads="1"/>
          </p:cNvSpPr>
          <p:nvPr/>
        </p:nvSpPr>
        <p:spPr bwMode="auto">
          <a:xfrm>
            <a:off x="5790581" y="4043542"/>
            <a:ext cx="5844930" cy="144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endParaRPr lang="en-US" altLang="en-US" sz="800" dirty="0">
              <a:solidFill>
                <a:schemeClr val="tx1">
                  <a:lumMod val="75000"/>
                </a:schemeClr>
              </a:solidFill>
              <a:latin typeface="Gotham Book" pitchFamily="50" charset="0"/>
              <a:cs typeface="Gotham Book" pitchFamily="50" charset="0"/>
            </a:endParaRPr>
          </a:p>
          <a:p>
            <a:r>
              <a:rPr lang="en-US" altLang="en-US" sz="2000" dirty="0">
                <a:solidFill>
                  <a:schemeClr val="tx1">
                    <a:lumMod val="75000"/>
                  </a:schemeClr>
                </a:solidFill>
                <a:latin typeface="Gotham Book" pitchFamily="50" charset="0"/>
                <a:cs typeface="Gotham Book" pitchFamily="50" charset="0"/>
              </a:rPr>
              <a:t>Do you remember someone who did not follow proper meeting or training behavior? If so, how did the moderator deal with that situation? </a:t>
            </a:r>
            <a:endParaRPr lang="en-US" altLang="en-US" sz="2400" dirty="0">
              <a:solidFill>
                <a:schemeClr val="tx1">
                  <a:lumMod val="75000"/>
                </a:schemeClr>
              </a:solidFill>
              <a:latin typeface="Gotham Book" pitchFamily="50" charset="0"/>
              <a:cs typeface="Gotham Book" pitchFamily="50" charset="0"/>
            </a:endParaRPr>
          </a:p>
        </p:txBody>
      </p:sp>
      <p:pic>
        <p:nvPicPr>
          <p:cNvPr id="19" name="Picture 18"/>
          <p:cNvPicPr>
            <a:picLocks noChangeAspect="1"/>
          </p:cNvPicPr>
          <p:nvPr/>
        </p:nvPicPr>
        <p:blipFill>
          <a:blip r:embed="rId2" cstate="print">
            <a:duotone>
              <a:prstClr val="black"/>
              <a:schemeClr val="tx2">
                <a:tint val="45000"/>
                <a:satMod val="400000"/>
              </a:schemeClr>
            </a:duotone>
            <a:extLst>
              <a:ext uri="{BEBA8EAE-BF5A-486C-A8C5-ECC9F3942E4B}">
                <a14:imgProps xmlns:a14="http://schemas.microsoft.com/office/drawing/2010/main">
                  <a14:imgLayer r:embed="rId3">
                    <a14:imgEffect>
                      <a14:sharpenSoften amount="50000"/>
                    </a14:imgEffect>
                    <a14:imgEffect>
                      <a14:brightnessContrast bright="40000"/>
                    </a14:imgEffect>
                  </a14:imgLayer>
                </a14:imgProps>
              </a:ext>
              <a:ext uri="{28A0092B-C50C-407E-A947-70E740481C1C}">
                <a14:useLocalDpi xmlns:a14="http://schemas.microsoft.com/office/drawing/2010/main" val="0"/>
              </a:ext>
            </a:extLst>
          </a:blip>
          <a:stretch>
            <a:fillRect/>
          </a:stretch>
        </p:blipFill>
        <p:spPr>
          <a:xfrm>
            <a:off x="1944214" y="3842665"/>
            <a:ext cx="2666668" cy="2761053"/>
          </a:xfrm>
          <a:prstGeom prst="rect">
            <a:avLst/>
          </a:prstGeom>
          <a:noFill/>
        </p:spPr>
      </p:pic>
      <p:grpSp>
        <p:nvGrpSpPr>
          <p:cNvPr id="28" name="Group 27"/>
          <p:cNvGrpSpPr/>
          <p:nvPr/>
        </p:nvGrpSpPr>
        <p:grpSpPr>
          <a:xfrm>
            <a:off x="5790581" y="6142891"/>
            <a:ext cx="5693809" cy="1654172"/>
            <a:chOff x="814414" y="5027782"/>
            <a:chExt cx="5693809" cy="1654172"/>
          </a:xfrm>
        </p:grpSpPr>
        <p:sp>
          <p:nvSpPr>
            <p:cNvPr id="29" name="TextBox 28"/>
            <p:cNvSpPr txBox="1"/>
            <p:nvPr/>
          </p:nvSpPr>
          <p:spPr>
            <a:xfrm>
              <a:off x="814414" y="6312622"/>
              <a:ext cx="2813090" cy="369332"/>
            </a:xfrm>
            <a:prstGeom prst="rect">
              <a:avLst/>
            </a:prstGeom>
            <a:noFill/>
          </p:spPr>
          <p:txBody>
            <a:bodyPr wrap="square" rtlCol="0">
              <a:spAutoFit/>
            </a:bodyPr>
            <a:lstStyle/>
            <a:p>
              <a:pPr algn="ctr"/>
              <a:r>
                <a:rPr lang="en-US" sz="1800" dirty="0">
                  <a:solidFill>
                    <a:schemeClr val="tx1">
                      <a:lumMod val="75000"/>
                    </a:schemeClr>
                  </a:solidFill>
                  <a:latin typeface="Gotham Light" pitchFamily="50" charset="0"/>
                  <a:cs typeface="Gotham Light" pitchFamily="50" charset="0"/>
                </a:rPr>
                <a:t>Press 1 on the phone</a:t>
              </a:r>
            </a:p>
          </p:txBody>
        </p:sp>
        <p:grpSp>
          <p:nvGrpSpPr>
            <p:cNvPr id="30" name="Group 29"/>
            <p:cNvGrpSpPr/>
            <p:nvPr/>
          </p:nvGrpSpPr>
          <p:grpSpPr>
            <a:xfrm>
              <a:off x="4026709" y="5027782"/>
              <a:ext cx="2481514" cy="1602933"/>
              <a:chOff x="7956165" y="3607332"/>
              <a:chExt cx="2481514" cy="1602933"/>
            </a:xfrm>
          </p:grpSpPr>
          <p:pic>
            <p:nvPicPr>
              <p:cNvPr id="33" name="Picture 32"/>
              <p:cNvPicPr>
                <a:picLocks noChangeAspect="1"/>
              </p:cNvPicPr>
              <p:nvPr/>
            </p:nvPicPr>
            <p:blipFill rotWithShape="1">
              <a:blip r:embed="rId4" cstate="print">
                <a:duotone>
                  <a:prstClr val="black"/>
                  <a:schemeClr val="tx2">
                    <a:tint val="45000"/>
                    <a:satMod val="400000"/>
                  </a:schemeClr>
                </a:duotone>
                <a:extLst>
                  <a:ext uri="{28A0092B-C50C-407E-A947-70E740481C1C}">
                    <a14:useLocalDpi xmlns:a14="http://schemas.microsoft.com/office/drawing/2010/main" val="0"/>
                  </a:ext>
                </a:extLst>
              </a:blip>
              <a:srcRect b="29549"/>
              <a:stretch/>
            </p:blipFill>
            <p:spPr>
              <a:xfrm>
                <a:off x="8351850" y="3607332"/>
                <a:ext cx="1374183" cy="1129482"/>
              </a:xfrm>
              <a:prstGeom prst="rect">
                <a:avLst/>
              </a:prstGeom>
            </p:spPr>
          </p:pic>
          <p:sp>
            <p:nvSpPr>
              <p:cNvPr id="34" name="TextBox 33"/>
              <p:cNvSpPr txBox="1"/>
              <p:nvPr/>
            </p:nvSpPr>
            <p:spPr>
              <a:xfrm>
                <a:off x="7956165" y="4840933"/>
                <a:ext cx="2481514" cy="369332"/>
              </a:xfrm>
              <a:prstGeom prst="rect">
                <a:avLst/>
              </a:prstGeom>
              <a:noFill/>
            </p:spPr>
            <p:txBody>
              <a:bodyPr wrap="square" rtlCol="0">
                <a:spAutoFit/>
              </a:bodyPr>
              <a:lstStyle/>
              <a:p>
                <a:r>
                  <a:rPr lang="en-US" sz="1800" dirty="0">
                    <a:solidFill>
                      <a:schemeClr val="tx1">
                        <a:lumMod val="75000"/>
                      </a:schemeClr>
                    </a:solidFill>
                    <a:latin typeface="Gotham Light" pitchFamily="50" charset="0"/>
                    <a:cs typeface="Gotham Light" pitchFamily="50" charset="0"/>
                  </a:rPr>
                  <a:t>Type in chat box</a:t>
                </a:r>
              </a:p>
            </p:txBody>
          </p:sp>
        </p:grpSp>
        <p:sp>
          <p:nvSpPr>
            <p:cNvPr id="31" name="TextBox 30"/>
            <p:cNvSpPr txBox="1"/>
            <p:nvPr/>
          </p:nvSpPr>
          <p:spPr>
            <a:xfrm>
              <a:off x="3502729" y="5827376"/>
              <a:ext cx="755290" cy="338554"/>
            </a:xfrm>
            <a:prstGeom prst="rect">
              <a:avLst/>
            </a:prstGeom>
            <a:noFill/>
          </p:spPr>
          <p:txBody>
            <a:bodyPr wrap="square" rtlCol="0">
              <a:spAutoFit/>
            </a:bodyPr>
            <a:lstStyle/>
            <a:p>
              <a:r>
                <a:rPr lang="en-US" sz="1600" dirty="0">
                  <a:solidFill>
                    <a:schemeClr val="tx1">
                      <a:lumMod val="75000"/>
                    </a:schemeClr>
                  </a:solidFill>
                  <a:latin typeface="Gotham Light" pitchFamily="50" charset="0"/>
                  <a:cs typeface="Gotham Light" pitchFamily="50" charset="0"/>
                </a:rPr>
                <a:t>OR</a:t>
              </a:r>
            </a:p>
          </p:txBody>
        </p:sp>
        <p:pic>
          <p:nvPicPr>
            <p:cNvPr id="32" name="Picture 31"/>
            <p:cNvPicPr>
              <a:picLocks noChangeAspect="1"/>
            </p:cNvPicPr>
            <p:nvPr/>
          </p:nvPicPr>
          <p:blipFill rotWithShape="1">
            <a:blip r:embed="rId5" cstate="print">
              <a:duotone>
                <a:schemeClr val="accent3">
                  <a:shade val="45000"/>
                  <a:satMod val="135000"/>
                </a:schemeClr>
                <a:prstClr val="white"/>
              </a:duotone>
              <a:extLst>
                <a:ext uri="{28A0092B-C50C-407E-A947-70E740481C1C}">
                  <a14:useLocalDpi xmlns:a14="http://schemas.microsoft.com/office/drawing/2010/main" val="0"/>
                </a:ext>
              </a:extLst>
            </a:blip>
            <a:srcRect b="18000"/>
            <a:stretch/>
          </p:blipFill>
          <p:spPr>
            <a:xfrm>
              <a:off x="1689546" y="5321536"/>
              <a:ext cx="1031349" cy="986657"/>
            </a:xfrm>
            <a:prstGeom prst="rect">
              <a:avLst/>
            </a:prstGeom>
          </p:spPr>
        </p:pic>
      </p:grpSp>
      <p:cxnSp>
        <p:nvCxnSpPr>
          <p:cNvPr id="35" name="Straight Connector 34"/>
          <p:cNvCxnSpPr/>
          <p:nvPr/>
        </p:nvCxnSpPr>
        <p:spPr>
          <a:xfrm>
            <a:off x="6481567" y="5994368"/>
            <a:ext cx="4291177" cy="0"/>
          </a:xfrm>
          <a:prstGeom prst="line">
            <a:avLst/>
          </a:prstGeom>
          <a:ln>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24470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a:spLocks noChangeArrowheads="1"/>
          </p:cNvSpPr>
          <p:nvPr/>
        </p:nvSpPr>
        <p:spPr bwMode="auto">
          <a:xfrm>
            <a:off x="990960" y="1011276"/>
            <a:ext cx="109098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2400" dirty="0">
                <a:solidFill>
                  <a:schemeClr val="tx1"/>
                </a:solidFill>
                <a:latin typeface="Gotham Bold" pitchFamily="50" charset="0"/>
                <a:cs typeface="Gotham Bold" pitchFamily="50" charset="0"/>
              </a:rPr>
              <a:t>IT IS YOUR TRAINING, OWN IT!</a:t>
            </a:r>
          </a:p>
        </p:txBody>
      </p:sp>
      <p:cxnSp>
        <p:nvCxnSpPr>
          <p:cNvPr id="16" name="Straight Connector 15"/>
          <p:cNvCxnSpPr/>
          <p:nvPr/>
        </p:nvCxnSpPr>
        <p:spPr>
          <a:xfrm flipV="1">
            <a:off x="990960" y="1578548"/>
            <a:ext cx="10909888" cy="0"/>
          </a:xfrm>
          <a:prstGeom prst="line">
            <a:avLst/>
          </a:prstGeom>
          <a:ln w="3175">
            <a:solidFill>
              <a:srgbClr val="949494"/>
            </a:solidFil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6220714" y="1670508"/>
            <a:ext cx="5693782" cy="57320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spc="300" dirty="0">
                <a:solidFill>
                  <a:schemeClr val="bg2">
                    <a:lumMod val="25000"/>
                  </a:schemeClr>
                </a:solidFill>
                <a:latin typeface="Gotham Bold" pitchFamily="50" charset="0"/>
                <a:cs typeface="Gotham Bold" pitchFamily="50" charset="0"/>
              </a:rPr>
              <a:t>HOLDING THE REINS</a:t>
            </a:r>
          </a:p>
        </p:txBody>
      </p:sp>
      <p:sp>
        <p:nvSpPr>
          <p:cNvPr id="18" name="Rectangle 17"/>
          <p:cNvSpPr>
            <a:spLocks noChangeArrowheads="1"/>
          </p:cNvSpPr>
          <p:nvPr/>
        </p:nvSpPr>
        <p:spPr bwMode="auto">
          <a:xfrm>
            <a:off x="1004608" y="2555745"/>
            <a:ext cx="1090988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2400" dirty="0">
                <a:solidFill>
                  <a:schemeClr val="tx1"/>
                </a:solidFill>
                <a:latin typeface="Gotham Bold" pitchFamily="50" charset="0"/>
                <a:cs typeface="Gotham Bold" pitchFamily="50" charset="0"/>
              </a:rPr>
              <a:t>REACT: </a:t>
            </a:r>
            <a:r>
              <a:rPr lang="en-US" altLang="en-US" sz="2400" dirty="0">
                <a:solidFill>
                  <a:schemeClr val="tx1"/>
                </a:solidFill>
                <a:latin typeface="Gotham Light" pitchFamily="50" charset="0"/>
                <a:cs typeface="Gotham Light" pitchFamily="50" charset="0"/>
              </a:rPr>
              <a:t>It is your job to keep the training moving in the right direction, even if someone is being a less than ideal trainee</a:t>
            </a:r>
          </a:p>
        </p:txBody>
      </p:sp>
      <p:sp>
        <p:nvSpPr>
          <p:cNvPr id="20" name="Oval 35"/>
          <p:cNvSpPr>
            <a:spLocks noChangeAspect="1"/>
          </p:cNvSpPr>
          <p:nvPr/>
        </p:nvSpPr>
        <p:spPr bwMode="auto">
          <a:xfrm>
            <a:off x="1215248" y="3679983"/>
            <a:ext cx="762000" cy="762000"/>
          </a:xfrm>
          <a:prstGeom prst="ellipse">
            <a:avLst/>
          </a:prstGeom>
          <a:solidFill>
            <a:srgbClr val="3B3838"/>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400" dirty="0">
                <a:solidFill>
                  <a:schemeClr val="bg1"/>
                </a:solidFill>
                <a:latin typeface="Gotham Bold" pitchFamily="50" charset="0"/>
                <a:ea typeface="ヒラギノ角ゴ ProN W3" charset="-128"/>
                <a:cs typeface="Gotham Bold" pitchFamily="50" charset="0"/>
              </a:rPr>
              <a:t>1</a:t>
            </a:r>
          </a:p>
        </p:txBody>
      </p:sp>
      <p:sp>
        <p:nvSpPr>
          <p:cNvPr id="21" name="Oval 36"/>
          <p:cNvSpPr>
            <a:spLocks noChangeAspect="1"/>
          </p:cNvSpPr>
          <p:nvPr/>
        </p:nvSpPr>
        <p:spPr bwMode="auto">
          <a:xfrm>
            <a:off x="1215248" y="4866152"/>
            <a:ext cx="762000" cy="762000"/>
          </a:xfrm>
          <a:prstGeom prst="ellipse">
            <a:avLst/>
          </a:prstGeom>
          <a:solidFill>
            <a:srgbClr val="3B3838"/>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400" dirty="0">
                <a:solidFill>
                  <a:schemeClr val="bg1"/>
                </a:solidFill>
                <a:latin typeface="Gotham Bold" pitchFamily="50" charset="0"/>
                <a:ea typeface="ヒラギノ角ゴ ProN W3" charset="-128"/>
                <a:cs typeface="Gotham Bold" pitchFamily="50" charset="0"/>
              </a:rPr>
              <a:t>2</a:t>
            </a:r>
          </a:p>
        </p:txBody>
      </p:sp>
      <p:sp>
        <p:nvSpPr>
          <p:cNvPr id="22" name="Oval 37"/>
          <p:cNvSpPr>
            <a:spLocks noChangeAspect="1"/>
          </p:cNvSpPr>
          <p:nvPr/>
        </p:nvSpPr>
        <p:spPr bwMode="auto">
          <a:xfrm>
            <a:off x="1215248" y="6153590"/>
            <a:ext cx="762000" cy="762000"/>
          </a:xfrm>
          <a:prstGeom prst="ellipse">
            <a:avLst/>
          </a:prstGeom>
          <a:solidFill>
            <a:srgbClr val="3B3838"/>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400" dirty="0">
                <a:solidFill>
                  <a:schemeClr val="bg1"/>
                </a:solidFill>
                <a:latin typeface="Gotham Bold" pitchFamily="50" charset="0"/>
                <a:ea typeface="ヒラギノ角ゴ ProN W3" charset="-128"/>
                <a:cs typeface="Gotham Bold" pitchFamily="50" charset="0"/>
              </a:rPr>
              <a:t>3</a:t>
            </a:r>
          </a:p>
        </p:txBody>
      </p:sp>
      <p:sp>
        <p:nvSpPr>
          <p:cNvPr id="23" name="Rectangle 22"/>
          <p:cNvSpPr>
            <a:spLocks noChangeArrowheads="1"/>
          </p:cNvSpPr>
          <p:nvPr/>
        </p:nvSpPr>
        <p:spPr bwMode="auto">
          <a:xfrm>
            <a:off x="2213572" y="3781842"/>
            <a:ext cx="84646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2400" dirty="0">
                <a:solidFill>
                  <a:schemeClr val="tx1"/>
                </a:solidFill>
                <a:latin typeface="Gotham Book" pitchFamily="50" charset="0"/>
                <a:cs typeface="Gotham Book" pitchFamily="50" charset="0"/>
              </a:rPr>
              <a:t>Disengage your “active listening” techniques </a:t>
            </a:r>
          </a:p>
        </p:txBody>
      </p:sp>
      <p:sp>
        <p:nvSpPr>
          <p:cNvPr id="24" name="Rectangle 23"/>
          <p:cNvSpPr>
            <a:spLocks noChangeArrowheads="1"/>
          </p:cNvSpPr>
          <p:nvPr/>
        </p:nvSpPr>
        <p:spPr bwMode="auto">
          <a:xfrm>
            <a:off x="2213571" y="5016319"/>
            <a:ext cx="84646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2400" dirty="0">
                <a:solidFill>
                  <a:schemeClr val="tx1"/>
                </a:solidFill>
                <a:latin typeface="Gotham Book" pitchFamily="50" charset="0"/>
                <a:cs typeface="Gotham Book" pitchFamily="50" charset="0"/>
              </a:rPr>
              <a:t>Say “Thank you,” and move on </a:t>
            </a:r>
          </a:p>
        </p:txBody>
      </p:sp>
      <p:sp>
        <p:nvSpPr>
          <p:cNvPr id="25" name="Rectangle 24"/>
          <p:cNvSpPr>
            <a:spLocks noChangeArrowheads="1"/>
          </p:cNvSpPr>
          <p:nvPr/>
        </p:nvSpPr>
        <p:spPr bwMode="auto">
          <a:xfrm>
            <a:off x="2227220" y="7538235"/>
            <a:ext cx="84646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2400" dirty="0">
                <a:solidFill>
                  <a:schemeClr val="tx1"/>
                </a:solidFill>
                <a:latin typeface="Gotham Book" pitchFamily="50" charset="0"/>
                <a:cs typeface="Gotham Book" pitchFamily="50" charset="0"/>
              </a:rPr>
              <a:t>Remind them of the norms </a:t>
            </a:r>
          </a:p>
        </p:txBody>
      </p:sp>
      <p:sp>
        <p:nvSpPr>
          <p:cNvPr id="26" name="Rectangle 25"/>
          <p:cNvSpPr>
            <a:spLocks noChangeArrowheads="1"/>
          </p:cNvSpPr>
          <p:nvPr/>
        </p:nvSpPr>
        <p:spPr bwMode="auto">
          <a:xfrm>
            <a:off x="2227220" y="6303758"/>
            <a:ext cx="84646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2400" dirty="0">
                <a:solidFill>
                  <a:schemeClr val="tx1"/>
                </a:solidFill>
                <a:latin typeface="Gotham Book" pitchFamily="50" charset="0"/>
                <a:cs typeface="Gotham Book" pitchFamily="50" charset="0"/>
              </a:rPr>
              <a:t>Start a Parking Lot for questions</a:t>
            </a:r>
          </a:p>
        </p:txBody>
      </p:sp>
      <p:sp>
        <p:nvSpPr>
          <p:cNvPr id="27" name="Oval 37"/>
          <p:cNvSpPr>
            <a:spLocks noChangeAspect="1"/>
          </p:cNvSpPr>
          <p:nvPr/>
        </p:nvSpPr>
        <p:spPr bwMode="auto">
          <a:xfrm>
            <a:off x="1215248" y="7388067"/>
            <a:ext cx="762000" cy="762000"/>
          </a:xfrm>
          <a:prstGeom prst="ellipse">
            <a:avLst/>
          </a:prstGeom>
          <a:solidFill>
            <a:srgbClr val="3B3838"/>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400" dirty="0">
                <a:solidFill>
                  <a:schemeClr val="bg1"/>
                </a:solidFill>
                <a:latin typeface="Gotham Bold" pitchFamily="50" charset="0"/>
                <a:ea typeface="ヒラギノ角ゴ ProN W3" charset="-128"/>
                <a:cs typeface="Gotham Bold" pitchFamily="50" charset="0"/>
              </a:rPr>
              <a:t>4</a:t>
            </a:r>
          </a:p>
        </p:txBody>
      </p:sp>
    </p:spTree>
    <p:extLst>
      <p:ext uri="{BB962C8B-B14F-4D97-AF65-F5344CB8AC3E}">
        <p14:creationId xmlns:p14="http://schemas.microsoft.com/office/powerpoint/2010/main" val="6108548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rotWithShape="1">
          <a:blip r:embed="rId3">
            <a:extLst>
              <a:ext uri="{28A0092B-C50C-407E-A947-70E740481C1C}">
                <a14:useLocalDpi xmlns:a14="http://schemas.microsoft.com/office/drawing/2010/main" val="0"/>
              </a:ext>
            </a:extLst>
          </a:blip>
          <a:srcRect l="-1" r="74658"/>
          <a:stretch/>
        </p:blipFill>
        <p:spPr>
          <a:xfrm>
            <a:off x="0" y="-16567"/>
            <a:ext cx="7501179" cy="9770168"/>
          </a:xfrm>
          <a:prstGeom prst="rect">
            <a:avLst/>
          </a:prstGeom>
        </p:spPr>
      </p:pic>
      <p:pic>
        <p:nvPicPr>
          <p:cNvPr id="17" name="Picture 16"/>
          <p:cNvPicPr>
            <a:picLocks noChangeAspect="1"/>
          </p:cNvPicPr>
          <p:nvPr/>
        </p:nvPicPr>
        <p:blipFill rotWithShape="1">
          <a:blip r:embed="rId3">
            <a:extLst>
              <a:ext uri="{28A0092B-C50C-407E-A947-70E740481C1C}">
                <a14:useLocalDpi xmlns:a14="http://schemas.microsoft.com/office/drawing/2010/main" val="0"/>
              </a:ext>
            </a:extLst>
          </a:blip>
          <a:srcRect l="-1" r="21754"/>
          <a:stretch/>
        </p:blipFill>
        <p:spPr>
          <a:xfrm>
            <a:off x="3890075" y="-16567"/>
            <a:ext cx="9174996" cy="9770168"/>
          </a:xfrm>
          <a:prstGeom prst="rect">
            <a:avLst/>
          </a:prstGeom>
        </p:spPr>
      </p:pic>
      <p:sp>
        <p:nvSpPr>
          <p:cNvPr id="23" name="Rectangle 22"/>
          <p:cNvSpPr/>
          <p:nvPr/>
        </p:nvSpPr>
        <p:spPr bwMode="auto">
          <a:xfrm>
            <a:off x="-25401" y="-20422"/>
            <a:ext cx="13090471" cy="9761309"/>
          </a:xfrm>
          <a:prstGeom prst="rect">
            <a:avLst/>
          </a:prstGeom>
          <a:solidFill>
            <a:schemeClr val="tx1">
              <a:lumMod val="50000"/>
              <a:alpha val="24000"/>
            </a:schemeClr>
          </a:solidFill>
          <a:ln w="25400" cap="flat" cmpd="sng" algn="ctr">
            <a:noFill/>
            <a:prstDash val="solid"/>
            <a:round/>
            <a:headEnd type="none" w="med" len="med"/>
            <a:tailEnd type="none" w="med" len="med"/>
          </a:ln>
          <a:effectLst/>
          <a:extLst/>
        </p:spPr>
        <p:txBody>
          <a:bodyPr/>
          <a:lstStyle/>
          <a:p>
            <a:pPr algn="ctr" eaLnBrk="1" hangingPunct="1">
              <a:defRPr/>
            </a:pPr>
            <a:endParaRPr lang="en-US" dirty="0">
              <a:latin typeface="Gill Sans" charset="0"/>
              <a:ea typeface="ヒラギノ角ゴ ProN W3" charset="0"/>
              <a:cs typeface="ヒラギノ角ゴ ProN W3" charset="0"/>
              <a:sym typeface="Gill Sans" charset="0"/>
            </a:endParaRPr>
          </a:p>
        </p:txBody>
      </p:sp>
      <p:sp>
        <p:nvSpPr>
          <p:cNvPr id="4" name="Rectangle 3"/>
          <p:cNvSpPr/>
          <p:nvPr/>
        </p:nvSpPr>
        <p:spPr>
          <a:xfrm>
            <a:off x="496957" y="417443"/>
            <a:ext cx="12006469" cy="8885583"/>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96957" y="417442"/>
            <a:ext cx="6308034" cy="8885583"/>
          </a:xfrm>
          <a:prstGeom prst="rect">
            <a:avLst/>
          </a:prstGeom>
          <a:solidFill>
            <a:schemeClr val="bg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55597" y="7885022"/>
            <a:ext cx="1056680" cy="933937"/>
          </a:xfrm>
          <a:prstGeom prst="rect">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0909" y="8011633"/>
            <a:ext cx="490014" cy="702546"/>
          </a:xfrm>
          <a:prstGeom prst="rect">
            <a:avLst/>
          </a:prstGeom>
        </p:spPr>
      </p:pic>
      <p:sp>
        <p:nvSpPr>
          <p:cNvPr id="22" name="Rectangle 21"/>
          <p:cNvSpPr>
            <a:spLocks noChangeArrowheads="1"/>
          </p:cNvSpPr>
          <p:nvPr/>
        </p:nvSpPr>
        <p:spPr bwMode="auto">
          <a:xfrm>
            <a:off x="740909" y="3013293"/>
            <a:ext cx="5844930" cy="16081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2400" spc="300" dirty="0">
                <a:solidFill>
                  <a:schemeClr val="tx1">
                    <a:lumMod val="75000"/>
                  </a:schemeClr>
                </a:solidFill>
                <a:latin typeface="Gotham Bold" pitchFamily="50" charset="0"/>
                <a:cs typeface="Gotham Bold" pitchFamily="50" charset="0"/>
              </a:rPr>
              <a:t>BEFORE WE GO, </a:t>
            </a:r>
          </a:p>
          <a:p>
            <a:pPr algn="ctr"/>
            <a:endParaRPr lang="en-US" altLang="en-US" sz="1050" spc="300" dirty="0">
              <a:solidFill>
                <a:schemeClr val="tx1">
                  <a:lumMod val="75000"/>
                </a:schemeClr>
              </a:solidFill>
              <a:latin typeface="Gotham Light" pitchFamily="50" charset="0"/>
              <a:cs typeface="Gotham Light" pitchFamily="50" charset="0"/>
            </a:endParaRPr>
          </a:p>
          <a:p>
            <a:pPr algn="ctr"/>
            <a:r>
              <a:rPr lang="en-US" altLang="en-US" sz="3200" spc="300" dirty="0">
                <a:solidFill>
                  <a:schemeClr val="tx1">
                    <a:lumMod val="75000"/>
                  </a:schemeClr>
                </a:solidFill>
                <a:latin typeface="Gotham Light" pitchFamily="50" charset="0"/>
                <a:cs typeface="Gotham Light" pitchFamily="50" charset="0"/>
              </a:rPr>
              <a:t>WHAT QUESTIONS </a:t>
            </a:r>
          </a:p>
          <a:p>
            <a:pPr algn="ctr"/>
            <a:r>
              <a:rPr lang="en-US" altLang="en-US" sz="3200" spc="300" dirty="0">
                <a:solidFill>
                  <a:schemeClr val="tx1">
                    <a:lumMod val="75000"/>
                  </a:schemeClr>
                </a:solidFill>
                <a:latin typeface="Gotham Light" pitchFamily="50" charset="0"/>
                <a:cs typeface="Gotham Light" pitchFamily="50" charset="0"/>
              </a:rPr>
              <a:t>DO YOU HAVE?</a:t>
            </a:r>
            <a:endParaRPr lang="en-US" altLang="en-US" sz="3600" spc="300" dirty="0">
              <a:solidFill>
                <a:schemeClr val="tx1">
                  <a:lumMod val="75000"/>
                </a:schemeClr>
              </a:solidFill>
              <a:latin typeface="Gotham Light" pitchFamily="50" charset="0"/>
              <a:cs typeface="Gotham Light" pitchFamily="50" charset="0"/>
            </a:endParaRPr>
          </a:p>
        </p:txBody>
      </p:sp>
      <p:pic>
        <p:nvPicPr>
          <p:cNvPr id="25" name="Picture 24"/>
          <p:cNvPicPr>
            <a:picLocks noChangeAspect="1"/>
          </p:cNvPicPr>
          <p:nvPr/>
        </p:nvPicPr>
        <p:blipFill>
          <a:blip r:embed="rId5" cstate="print">
            <a:duotone>
              <a:prstClr val="black"/>
              <a:schemeClr val="tx2">
                <a:tint val="45000"/>
                <a:satMod val="400000"/>
              </a:schemeClr>
            </a:duotone>
            <a:extLst>
              <a:ext uri="{BEBA8EAE-BF5A-486C-A8C5-ECC9F3942E4B}">
                <a14:imgProps xmlns:a14="http://schemas.microsoft.com/office/drawing/2010/main">
                  <a14:imgLayer r:embed="rId6">
                    <a14:imgEffect>
                      <a14:sharpenSoften amount="50000"/>
                    </a14:imgEffect>
                    <a14:imgEffect>
                      <a14:brightnessContrast bright="40000"/>
                    </a14:imgEffect>
                  </a14:imgLayer>
                </a14:imgProps>
              </a:ext>
              <a:ext uri="{28A0092B-C50C-407E-A947-70E740481C1C}">
                <a14:useLocalDpi xmlns:a14="http://schemas.microsoft.com/office/drawing/2010/main" val="0"/>
              </a:ext>
            </a:extLst>
          </a:blip>
          <a:stretch>
            <a:fillRect/>
          </a:stretch>
        </p:blipFill>
        <p:spPr>
          <a:xfrm>
            <a:off x="2893827" y="1356136"/>
            <a:ext cx="1481108" cy="1533531"/>
          </a:xfrm>
          <a:prstGeom prst="rect">
            <a:avLst/>
          </a:prstGeom>
          <a:noFill/>
        </p:spPr>
      </p:pic>
      <p:grpSp>
        <p:nvGrpSpPr>
          <p:cNvPr id="7" name="Group 6"/>
          <p:cNvGrpSpPr/>
          <p:nvPr/>
        </p:nvGrpSpPr>
        <p:grpSpPr>
          <a:xfrm>
            <a:off x="821291" y="5557431"/>
            <a:ext cx="5693809" cy="1654172"/>
            <a:chOff x="814414" y="5027782"/>
            <a:chExt cx="5693809" cy="1654172"/>
          </a:xfrm>
        </p:grpSpPr>
        <p:sp>
          <p:nvSpPr>
            <p:cNvPr id="33" name="TextBox 32"/>
            <p:cNvSpPr txBox="1"/>
            <p:nvPr/>
          </p:nvSpPr>
          <p:spPr>
            <a:xfrm>
              <a:off x="814414" y="6312622"/>
              <a:ext cx="2813090" cy="369332"/>
            </a:xfrm>
            <a:prstGeom prst="rect">
              <a:avLst/>
            </a:prstGeom>
            <a:noFill/>
          </p:spPr>
          <p:txBody>
            <a:bodyPr wrap="square" rtlCol="0">
              <a:spAutoFit/>
            </a:bodyPr>
            <a:lstStyle/>
            <a:p>
              <a:pPr algn="ctr"/>
              <a:r>
                <a:rPr lang="en-US" sz="1800" dirty="0">
                  <a:solidFill>
                    <a:schemeClr val="tx1">
                      <a:lumMod val="75000"/>
                    </a:schemeClr>
                  </a:solidFill>
                  <a:latin typeface="Gotham Light" pitchFamily="50" charset="0"/>
                  <a:cs typeface="Gotham Light" pitchFamily="50" charset="0"/>
                </a:rPr>
                <a:t>Press 1 on the phone</a:t>
              </a:r>
            </a:p>
          </p:txBody>
        </p:sp>
        <p:grpSp>
          <p:nvGrpSpPr>
            <p:cNvPr id="28" name="Group 27"/>
            <p:cNvGrpSpPr/>
            <p:nvPr/>
          </p:nvGrpSpPr>
          <p:grpSpPr>
            <a:xfrm>
              <a:off x="4026709" y="5027782"/>
              <a:ext cx="2481514" cy="1602933"/>
              <a:chOff x="7956165" y="3607332"/>
              <a:chExt cx="2481514" cy="1602933"/>
            </a:xfrm>
          </p:grpSpPr>
          <p:pic>
            <p:nvPicPr>
              <p:cNvPr id="30" name="Picture 29"/>
              <p:cNvPicPr>
                <a:picLocks noChangeAspect="1"/>
              </p:cNvPicPr>
              <p:nvPr/>
            </p:nvPicPr>
            <p:blipFill rotWithShape="1">
              <a:blip r:embed="rId7" cstate="print">
                <a:duotone>
                  <a:prstClr val="black"/>
                  <a:schemeClr val="tx2">
                    <a:tint val="45000"/>
                    <a:satMod val="400000"/>
                  </a:schemeClr>
                </a:duotone>
                <a:extLst>
                  <a:ext uri="{28A0092B-C50C-407E-A947-70E740481C1C}">
                    <a14:useLocalDpi xmlns:a14="http://schemas.microsoft.com/office/drawing/2010/main" val="0"/>
                  </a:ext>
                </a:extLst>
              </a:blip>
              <a:srcRect b="29549"/>
              <a:stretch/>
            </p:blipFill>
            <p:spPr>
              <a:xfrm>
                <a:off x="8351850" y="3607332"/>
                <a:ext cx="1374183" cy="1129482"/>
              </a:xfrm>
              <a:prstGeom prst="rect">
                <a:avLst/>
              </a:prstGeom>
            </p:spPr>
          </p:pic>
          <p:sp>
            <p:nvSpPr>
              <p:cNvPr id="31" name="TextBox 30"/>
              <p:cNvSpPr txBox="1"/>
              <p:nvPr/>
            </p:nvSpPr>
            <p:spPr>
              <a:xfrm>
                <a:off x="7956165" y="4840933"/>
                <a:ext cx="2481514" cy="369332"/>
              </a:xfrm>
              <a:prstGeom prst="rect">
                <a:avLst/>
              </a:prstGeom>
              <a:noFill/>
            </p:spPr>
            <p:txBody>
              <a:bodyPr wrap="square" rtlCol="0">
                <a:spAutoFit/>
              </a:bodyPr>
              <a:lstStyle/>
              <a:p>
                <a:r>
                  <a:rPr lang="en-US" sz="1800" dirty="0">
                    <a:solidFill>
                      <a:schemeClr val="tx1">
                        <a:lumMod val="75000"/>
                      </a:schemeClr>
                    </a:solidFill>
                    <a:latin typeface="Gotham Light" pitchFamily="50" charset="0"/>
                    <a:cs typeface="Gotham Light" pitchFamily="50" charset="0"/>
                  </a:rPr>
                  <a:t>Type in chat box</a:t>
                </a:r>
              </a:p>
            </p:txBody>
          </p:sp>
        </p:grpSp>
        <p:sp>
          <p:nvSpPr>
            <p:cNvPr id="29" name="TextBox 28"/>
            <p:cNvSpPr txBox="1"/>
            <p:nvPr/>
          </p:nvSpPr>
          <p:spPr>
            <a:xfrm>
              <a:off x="3502729" y="5827376"/>
              <a:ext cx="755290" cy="338554"/>
            </a:xfrm>
            <a:prstGeom prst="rect">
              <a:avLst/>
            </a:prstGeom>
            <a:noFill/>
          </p:spPr>
          <p:txBody>
            <a:bodyPr wrap="square" rtlCol="0">
              <a:spAutoFit/>
            </a:bodyPr>
            <a:lstStyle/>
            <a:p>
              <a:r>
                <a:rPr lang="en-US" sz="1600" dirty="0">
                  <a:solidFill>
                    <a:schemeClr val="tx1">
                      <a:lumMod val="75000"/>
                    </a:schemeClr>
                  </a:solidFill>
                  <a:latin typeface="Gotham Light" pitchFamily="50" charset="0"/>
                  <a:cs typeface="Gotham Light" pitchFamily="50" charset="0"/>
                </a:rPr>
                <a:t>OR</a:t>
              </a:r>
            </a:p>
          </p:txBody>
        </p:sp>
        <p:pic>
          <p:nvPicPr>
            <p:cNvPr id="35" name="Picture 34"/>
            <p:cNvPicPr>
              <a:picLocks noChangeAspect="1"/>
            </p:cNvPicPr>
            <p:nvPr/>
          </p:nvPicPr>
          <p:blipFill rotWithShape="1">
            <a:blip r:embed="rId8" cstate="print">
              <a:duotone>
                <a:schemeClr val="accent3">
                  <a:shade val="45000"/>
                  <a:satMod val="135000"/>
                </a:schemeClr>
                <a:prstClr val="white"/>
              </a:duotone>
              <a:extLst>
                <a:ext uri="{28A0092B-C50C-407E-A947-70E740481C1C}">
                  <a14:useLocalDpi xmlns:a14="http://schemas.microsoft.com/office/drawing/2010/main" val="0"/>
                </a:ext>
              </a:extLst>
            </a:blip>
            <a:srcRect b="18000"/>
            <a:stretch/>
          </p:blipFill>
          <p:spPr>
            <a:xfrm>
              <a:off x="1689546" y="5321536"/>
              <a:ext cx="1031349" cy="986657"/>
            </a:xfrm>
            <a:prstGeom prst="rect">
              <a:avLst/>
            </a:prstGeom>
          </p:spPr>
        </p:pic>
      </p:grpSp>
      <p:cxnSp>
        <p:nvCxnSpPr>
          <p:cNvPr id="9" name="Straight Connector 8"/>
          <p:cNvCxnSpPr/>
          <p:nvPr/>
        </p:nvCxnSpPr>
        <p:spPr>
          <a:xfrm>
            <a:off x="1512277" y="5408908"/>
            <a:ext cx="4291177" cy="0"/>
          </a:xfrm>
          <a:prstGeom prst="line">
            <a:avLst/>
          </a:prstGeom>
          <a:ln>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63791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r="11265"/>
          <a:stretch/>
        </p:blipFill>
        <p:spPr>
          <a:xfrm>
            <a:off x="-1" y="-27295"/>
            <a:ext cx="13018577" cy="9780895"/>
          </a:xfrm>
          <a:prstGeom prst="rect">
            <a:avLst/>
          </a:prstGeom>
        </p:spPr>
      </p:pic>
      <p:sp>
        <p:nvSpPr>
          <p:cNvPr id="4" name="Rectangle 3"/>
          <p:cNvSpPr/>
          <p:nvPr/>
        </p:nvSpPr>
        <p:spPr>
          <a:xfrm>
            <a:off x="496957" y="417443"/>
            <a:ext cx="12006469" cy="8885583"/>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96957" y="417442"/>
            <a:ext cx="6837698" cy="8885583"/>
          </a:xfrm>
          <a:prstGeom prst="rect">
            <a:avLst/>
          </a:prstGeom>
          <a:solidFill>
            <a:schemeClr val="bg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55597" y="7885022"/>
            <a:ext cx="1056680" cy="933937"/>
          </a:xfrm>
          <a:prstGeom prst="rect">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0909" y="8011633"/>
            <a:ext cx="490014" cy="702546"/>
          </a:xfrm>
          <a:prstGeom prst="rect">
            <a:avLst/>
          </a:prstGeom>
        </p:spPr>
      </p:pic>
      <p:sp>
        <p:nvSpPr>
          <p:cNvPr id="13" name="Rectangle 12"/>
          <p:cNvSpPr/>
          <p:nvPr/>
        </p:nvSpPr>
        <p:spPr>
          <a:xfrm>
            <a:off x="995355" y="3152532"/>
            <a:ext cx="5117737" cy="646331"/>
          </a:xfrm>
          <a:prstGeom prst="rect">
            <a:avLst/>
          </a:prstGeom>
        </p:spPr>
        <p:txBody>
          <a:bodyPr wrap="square">
            <a:spAutoFit/>
          </a:bodyPr>
          <a:lstStyle/>
          <a:p>
            <a:r>
              <a:rPr lang="en-US" sz="3600" spc="300" dirty="0">
                <a:solidFill>
                  <a:schemeClr val="bg2">
                    <a:lumMod val="25000"/>
                  </a:schemeClr>
                </a:solidFill>
                <a:latin typeface="Gotham Bold" pitchFamily="50" charset="0"/>
                <a:cs typeface="Gotham Bold" pitchFamily="50" charset="0"/>
              </a:rPr>
              <a:t>Aquiles Damiron</a:t>
            </a:r>
            <a:endParaRPr lang="en-US" sz="4800" spc="300" dirty="0">
              <a:solidFill>
                <a:schemeClr val="bg2">
                  <a:lumMod val="25000"/>
                </a:schemeClr>
              </a:solidFill>
              <a:latin typeface="Gotham Bold" pitchFamily="50" charset="0"/>
              <a:cs typeface="Gotham Bold" pitchFamily="50" charset="0"/>
            </a:endParaRPr>
          </a:p>
        </p:txBody>
      </p:sp>
      <p:sp>
        <p:nvSpPr>
          <p:cNvPr id="14" name="Rectangle 13"/>
          <p:cNvSpPr/>
          <p:nvPr/>
        </p:nvSpPr>
        <p:spPr>
          <a:xfrm>
            <a:off x="983937" y="3759210"/>
            <a:ext cx="5983741" cy="584775"/>
          </a:xfrm>
          <a:prstGeom prst="rect">
            <a:avLst/>
          </a:prstGeom>
        </p:spPr>
        <p:txBody>
          <a:bodyPr wrap="square">
            <a:spAutoFit/>
          </a:bodyPr>
          <a:lstStyle/>
          <a:p>
            <a:r>
              <a:rPr lang="en-US" sz="3200" dirty="0">
                <a:solidFill>
                  <a:schemeClr val="bg2">
                    <a:lumMod val="25000"/>
                  </a:schemeClr>
                </a:solidFill>
                <a:latin typeface="Gotham Light" pitchFamily="50" charset="0"/>
                <a:cs typeface="Gotham Light" pitchFamily="50" charset="0"/>
              </a:rPr>
              <a:t>Training Programs Manager</a:t>
            </a:r>
            <a:endParaRPr lang="en-US" sz="4400" dirty="0">
              <a:solidFill>
                <a:schemeClr val="bg2">
                  <a:lumMod val="25000"/>
                </a:schemeClr>
              </a:solidFill>
              <a:latin typeface="Gotham Light" pitchFamily="50" charset="0"/>
              <a:cs typeface="Gotham Light" pitchFamily="50" charset="0"/>
            </a:endParaRPr>
          </a:p>
        </p:txBody>
      </p:sp>
      <p:grpSp>
        <p:nvGrpSpPr>
          <p:cNvPr id="17" name="Group 16"/>
          <p:cNvGrpSpPr/>
          <p:nvPr/>
        </p:nvGrpSpPr>
        <p:grpSpPr>
          <a:xfrm>
            <a:off x="1137971" y="4685296"/>
            <a:ext cx="2574279" cy="486788"/>
            <a:chOff x="1409699" y="6143267"/>
            <a:chExt cx="2804630" cy="535285"/>
          </a:xfrm>
        </p:grpSpPr>
        <p:sp>
          <p:nvSpPr>
            <p:cNvPr id="18" name="Rounded Rectangle 17">
              <a:hlinkClick r:id="rId5"/>
            </p:cNvPr>
            <p:cNvSpPr/>
            <p:nvPr/>
          </p:nvSpPr>
          <p:spPr>
            <a:xfrm>
              <a:off x="2132421" y="6143267"/>
              <a:ext cx="2081908" cy="535285"/>
            </a:xfrm>
            <a:prstGeom prst="roundRect">
              <a:avLst>
                <a:gd name="adj" fmla="val 6141"/>
              </a:avLst>
            </a:prstGeom>
            <a:solidFill>
              <a:srgbClr val="55AC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t> </a:t>
              </a:r>
              <a:r>
                <a:rPr lang="en-US" sz="1800" dirty="0">
                  <a:latin typeface="Gotham Bold" pitchFamily="50" charset="0"/>
                  <a:cs typeface="Gotham Bold" pitchFamily="50" charset="0"/>
                </a:rPr>
                <a:t>@AMDamiron</a:t>
              </a:r>
            </a:p>
          </p:txBody>
        </p:sp>
        <p:sp>
          <p:nvSpPr>
            <p:cNvPr id="19" name="Rounded Rectangle 18"/>
            <p:cNvSpPr/>
            <p:nvPr/>
          </p:nvSpPr>
          <p:spPr>
            <a:xfrm>
              <a:off x="1409699" y="6143267"/>
              <a:ext cx="628651" cy="535285"/>
            </a:xfrm>
            <a:prstGeom prst="roundRect">
              <a:avLst>
                <a:gd name="adj" fmla="val 6141"/>
              </a:avLst>
            </a:prstGeom>
            <a:noFill/>
            <a:ln>
              <a:solidFill>
                <a:srgbClr val="55AC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22" name="Picture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33248" y="6251178"/>
              <a:ext cx="381551" cy="381551"/>
            </a:xfrm>
            <a:prstGeom prst="rect">
              <a:avLst/>
            </a:prstGeom>
          </p:spPr>
        </p:pic>
      </p:grpSp>
    </p:spTree>
    <p:extLst>
      <p:ext uri="{BB962C8B-B14F-4D97-AF65-F5344CB8AC3E}">
        <p14:creationId xmlns:p14="http://schemas.microsoft.com/office/powerpoint/2010/main" val="573610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H="1" flipV="1">
            <a:off x="5887932" y="1520294"/>
            <a:ext cx="0" cy="4566607"/>
          </a:xfrm>
          <a:prstGeom prst="line">
            <a:avLst/>
          </a:prstGeom>
          <a:ln w="190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345617" y="1520293"/>
            <a:ext cx="6469632" cy="5078313"/>
          </a:xfrm>
          <a:prstGeom prst="rect">
            <a:avLst/>
          </a:prstGeom>
          <a:noFill/>
        </p:spPr>
        <p:txBody>
          <a:bodyPr wrap="square" rtlCol="0">
            <a:spAutoFit/>
          </a:bodyPr>
          <a:lstStyle/>
          <a:p>
            <a:pPr marL="514350" indent="-514350">
              <a:buAutoNum type="arabicPeriod"/>
            </a:pPr>
            <a:r>
              <a:rPr lang="en-US" sz="3600" dirty="0">
                <a:solidFill>
                  <a:schemeClr val="bg2">
                    <a:lumMod val="25000"/>
                  </a:schemeClr>
                </a:solidFill>
                <a:latin typeface="Gotham Light" pitchFamily="50" charset="0"/>
                <a:cs typeface="Gotham Light" pitchFamily="50" charset="0"/>
              </a:rPr>
              <a:t>Facilitate Like a Pro </a:t>
            </a:r>
          </a:p>
          <a:p>
            <a:pPr marL="514350" indent="-514350">
              <a:buAutoNum type="arabicPeriod"/>
            </a:pPr>
            <a:endParaRPr lang="en-US" sz="3600" dirty="0">
              <a:solidFill>
                <a:schemeClr val="bg2">
                  <a:lumMod val="25000"/>
                </a:schemeClr>
              </a:solidFill>
              <a:latin typeface="Gotham Bold" pitchFamily="50" charset="0"/>
              <a:cs typeface="Gotham Bold"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Holding the Reins </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Bold" pitchFamily="50" charset="0"/>
                <a:cs typeface="Gotham Bold" pitchFamily="50" charset="0"/>
              </a:rPr>
              <a:t>Unpacking Training Materials</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Debrief and Close</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9256" y="2443346"/>
            <a:ext cx="3250794" cy="3250794"/>
          </a:xfrm>
          <a:prstGeom prst="rect">
            <a:avLst/>
          </a:prstGeom>
        </p:spPr>
      </p:pic>
      <p:sp>
        <p:nvSpPr>
          <p:cNvPr id="13" name="Rectangle 12"/>
          <p:cNvSpPr>
            <a:spLocks noChangeArrowheads="1"/>
          </p:cNvSpPr>
          <p:nvPr/>
        </p:nvSpPr>
        <p:spPr bwMode="auto">
          <a:xfrm>
            <a:off x="1182030" y="1456121"/>
            <a:ext cx="448524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r"/>
            <a:r>
              <a:rPr lang="en-US" altLang="en-US" sz="3200" dirty="0">
                <a:solidFill>
                  <a:schemeClr val="tx1"/>
                </a:solidFill>
                <a:latin typeface="Gotham Light" pitchFamily="50" charset="0"/>
                <a:cs typeface="Gotham Light" pitchFamily="50" charset="0"/>
              </a:rPr>
              <a:t>TRAINING </a:t>
            </a:r>
            <a:r>
              <a:rPr lang="en-US" altLang="en-US" sz="3200" dirty="0">
                <a:solidFill>
                  <a:schemeClr val="tx1"/>
                </a:solidFill>
                <a:latin typeface="Gotham Bold" pitchFamily="50" charset="0"/>
                <a:cs typeface="Gotham Bold" pitchFamily="50" charset="0"/>
              </a:rPr>
              <a:t>AGENDA</a:t>
            </a:r>
          </a:p>
        </p:txBody>
      </p:sp>
    </p:spTree>
    <p:extLst>
      <p:ext uri="{BB962C8B-B14F-4D97-AF65-F5344CB8AC3E}">
        <p14:creationId xmlns:p14="http://schemas.microsoft.com/office/powerpoint/2010/main" val="23579818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rotWithShape="1">
          <a:blip r:embed="rId3">
            <a:extLst>
              <a:ext uri="{28A0092B-C50C-407E-A947-70E740481C1C}">
                <a14:useLocalDpi xmlns:a14="http://schemas.microsoft.com/office/drawing/2010/main" val="0"/>
              </a:ext>
            </a:extLst>
          </a:blip>
          <a:srcRect l="-1" r="74658"/>
          <a:stretch/>
        </p:blipFill>
        <p:spPr>
          <a:xfrm>
            <a:off x="0" y="-16567"/>
            <a:ext cx="7501179" cy="9770168"/>
          </a:xfrm>
          <a:prstGeom prst="rect">
            <a:avLst/>
          </a:prstGeom>
        </p:spPr>
      </p:pic>
      <p:pic>
        <p:nvPicPr>
          <p:cNvPr id="17" name="Picture 16"/>
          <p:cNvPicPr>
            <a:picLocks noChangeAspect="1"/>
          </p:cNvPicPr>
          <p:nvPr/>
        </p:nvPicPr>
        <p:blipFill rotWithShape="1">
          <a:blip r:embed="rId3">
            <a:extLst>
              <a:ext uri="{28A0092B-C50C-407E-A947-70E740481C1C}">
                <a14:useLocalDpi xmlns:a14="http://schemas.microsoft.com/office/drawing/2010/main" val="0"/>
              </a:ext>
            </a:extLst>
          </a:blip>
          <a:srcRect l="-1" r="21754"/>
          <a:stretch/>
        </p:blipFill>
        <p:spPr>
          <a:xfrm>
            <a:off x="3890075" y="-16567"/>
            <a:ext cx="9174996" cy="9770168"/>
          </a:xfrm>
          <a:prstGeom prst="rect">
            <a:avLst/>
          </a:prstGeom>
        </p:spPr>
      </p:pic>
      <p:sp>
        <p:nvSpPr>
          <p:cNvPr id="23" name="Rectangle 22"/>
          <p:cNvSpPr/>
          <p:nvPr/>
        </p:nvSpPr>
        <p:spPr bwMode="auto">
          <a:xfrm>
            <a:off x="-25401" y="-20422"/>
            <a:ext cx="13090471" cy="9761309"/>
          </a:xfrm>
          <a:prstGeom prst="rect">
            <a:avLst/>
          </a:prstGeom>
          <a:solidFill>
            <a:schemeClr val="tx1">
              <a:lumMod val="50000"/>
              <a:alpha val="24000"/>
            </a:schemeClr>
          </a:solidFill>
          <a:ln w="25400" cap="flat" cmpd="sng" algn="ctr">
            <a:noFill/>
            <a:prstDash val="solid"/>
            <a:round/>
            <a:headEnd type="none" w="med" len="med"/>
            <a:tailEnd type="none" w="med" len="med"/>
          </a:ln>
          <a:effectLst/>
          <a:extLst/>
        </p:spPr>
        <p:txBody>
          <a:bodyPr/>
          <a:lstStyle/>
          <a:p>
            <a:pPr algn="ctr" eaLnBrk="1" hangingPunct="1">
              <a:defRPr/>
            </a:pPr>
            <a:endParaRPr lang="en-US" dirty="0">
              <a:latin typeface="Gill Sans" charset="0"/>
              <a:ea typeface="ヒラギノ角ゴ ProN W3" charset="0"/>
              <a:cs typeface="ヒラギノ角ゴ ProN W3" charset="0"/>
              <a:sym typeface="Gill Sans" charset="0"/>
            </a:endParaRPr>
          </a:p>
        </p:txBody>
      </p:sp>
      <p:sp>
        <p:nvSpPr>
          <p:cNvPr id="4" name="Rectangle 3"/>
          <p:cNvSpPr/>
          <p:nvPr/>
        </p:nvSpPr>
        <p:spPr>
          <a:xfrm>
            <a:off x="496957" y="417443"/>
            <a:ext cx="12006469" cy="8885583"/>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96957" y="417442"/>
            <a:ext cx="6308034" cy="8885583"/>
          </a:xfrm>
          <a:prstGeom prst="rect">
            <a:avLst/>
          </a:prstGeom>
          <a:solidFill>
            <a:schemeClr val="bg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55597" y="7885022"/>
            <a:ext cx="1056680" cy="933937"/>
          </a:xfrm>
          <a:prstGeom prst="rect">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0909" y="8011633"/>
            <a:ext cx="490014" cy="702546"/>
          </a:xfrm>
          <a:prstGeom prst="rect">
            <a:avLst/>
          </a:prstGeom>
        </p:spPr>
      </p:pic>
      <p:sp>
        <p:nvSpPr>
          <p:cNvPr id="22" name="Rectangle 21"/>
          <p:cNvSpPr>
            <a:spLocks noChangeArrowheads="1"/>
          </p:cNvSpPr>
          <p:nvPr/>
        </p:nvSpPr>
        <p:spPr bwMode="auto">
          <a:xfrm>
            <a:off x="839763" y="3414770"/>
            <a:ext cx="5844930" cy="12388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endParaRPr lang="en-US" altLang="en-US" sz="1050" spc="300" dirty="0">
              <a:solidFill>
                <a:schemeClr val="tx1">
                  <a:lumMod val="75000"/>
                </a:schemeClr>
              </a:solidFill>
              <a:latin typeface="Gotham Light" pitchFamily="50" charset="0"/>
              <a:cs typeface="Gotham Light" pitchFamily="50" charset="0"/>
            </a:endParaRPr>
          </a:p>
          <a:p>
            <a:pPr algn="ctr"/>
            <a:r>
              <a:rPr lang="en-US" altLang="en-US" sz="3200" spc="300" dirty="0">
                <a:solidFill>
                  <a:schemeClr val="tx1">
                    <a:lumMod val="75000"/>
                  </a:schemeClr>
                </a:solidFill>
                <a:latin typeface="Gotham Light" pitchFamily="50" charset="0"/>
                <a:cs typeface="Gotham Light" pitchFamily="50" charset="0"/>
              </a:rPr>
              <a:t>WHAT DO YOU PLAN TO TRAIN ON?</a:t>
            </a:r>
            <a:endParaRPr lang="en-US" altLang="en-US" sz="3600" spc="300" dirty="0">
              <a:solidFill>
                <a:schemeClr val="tx1">
                  <a:lumMod val="75000"/>
                </a:schemeClr>
              </a:solidFill>
              <a:latin typeface="Gotham Light" pitchFamily="50" charset="0"/>
              <a:cs typeface="Gotham Light" pitchFamily="50" charset="0"/>
            </a:endParaRPr>
          </a:p>
        </p:txBody>
      </p:sp>
      <p:pic>
        <p:nvPicPr>
          <p:cNvPr id="25" name="Picture 24"/>
          <p:cNvPicPr>
            <a:picLocks noChangeAspect="1"/>
          </p:cNvPicPr>
          <p:nvPr/>
        </p:nvPicPr>
        <p:blipFill>
          <a:blip r:embed="rId5" cstate="print">
            <a:duotone>
              <a:prstClr val="black"/>
              <a:schemeClr val="tx2">
                <a:tint val="45000"/>
                <a:satMod val="400000"/>
              </a:schemeClr>
            </a:duotone>
            <a:extLst>
              <a:ext uri="{BEBA8EAE-BF5A-486C-A8C5-ECC9F3942E4B}">
                <a14:imgProps xmlns:a14="http://schemas.microsoft.com/office/drawing/2010/main">
                  <a14:imgLayer r:embed="rId6">
                    <a14:imgEffect>
                      <a14:sharpenSoften amount="50000"/>
                    </a14:imgEffect>
                    <a14:imgEffect>
                      <a14:brightnessContrast bright="40000"/>
                    </a14:imgEffect>
                  </a14:imgLayer>
                </a14:imgProps>
              </a:ext>
              <a:ext uri="{28A0092B-C50C-407E-A947-70E740481C1C}">
                <a14:useLocalDpi xmlns:a14="http://schemas.microsoft.com/office/drawing/2010/main" val="0"/>
              </a:ext>
            </a:extLst>
          </a:blip>
          <a:stretch>
            <a:fillRect/>
          </a:stretch>
        </p:blipFill>
        <p:spPr>
          <a:xfrm>
            <a:off x="2893827" y="1356136"/>
            <a:ext cx="1481108" cy="1533531"/>
          </a:xfrm>
          <a:prstGeom prst="rect">
            <a:avLst/>
          </a:prstGeom>
          <a:noFill/>
        </p:spPr>
      </p:pic>
      <p:grpSp>
        <p:nvGrpSpPr>
          <p:cNvPr id="7" name="Group 6"/>
          <p:cNvGrpSpPr/>
          <p:nvPr/>
        </p:nvGrpSpPr>
        <p:grpSpPr>
          <a:xfrm>
            <a:off x="821291" y="5557431"/>
            <a:ext cx="5693809" cy="1654172"/>
            <a:chOff x="814414" y="5027782"/>
            <a:chExt cx="5693809" cy="1654172"/>
          </a:xfrm>
        </p:grpSpPr>
        <p:sp>
          <p:nvSpPr>
            <p:cNvPr id="33" name="TextBox 32"/>
            <p:cNvSpPr txBox="1"/>
            <p:nvPr/>
          </p:nvSpPr>
          <p:spPr>
            <a:xfrm>
              <a:off x="814414" y="6312622"/>
              <a:ext cx="2813090" cy="369332"/>
            </a:xfrm>
            <a:prstGeom prst="rect">
              <a:avLst/>
            </a:prstGeom>
            <a:noFill/>
          </p:spPr>
          <p:txBody>
            <a:bodyPr wrap="square" rtlCol="0">
              <a:spAutoFit/>
            </a:bodyPr>
            <a:lstStyle/>
            <a:p>
              <a:pPr algn="ctr"/>
              <a:r>
                <a:rPr lang="en-US" sz="1800" dirty="0">
                  <a:solidFill>
                    <a:schemeClr val="tx1">
                      <a:lumMod val="75000"/>
                    </a:schemeClr>
                  </a:solidFill>
                  <a:latin typeface="Gotham Light" pitchFamily="50" charset="0"/>
                  <a:cs typeface="Gotham Light" pitchFamily="50" charset="0"/>
                </a:rPr>
                <a:t>Press 1 on the phone</a:t>
              </a:r>
            </a:p>
          </p:txBody>
        </p:sp>
        <p:grpSp>
          <p:nvGrpSpPr>
            <p:cNvPr id="28" name="Group 27"/>
            <p:cNvGrpSpPr/>
            <p:nvPr/>
          </p:nvGrpSpPr>
          <p:grpSpPr>
            <a:xfrm>
              <a:off x="4026709" y="5027782"/>
              <a:ext cx="2481514" cy="1602933"/>
              <a:chOff x="7956165" y="3607332"/>
              <a:chExt cx="2481514" cy="1602933"/>
            </a:xfrm>
          </p:grpSpPr>
          <p:pic>
            <p:nvPicPr>
              <p:cNvPr id="30" name="Picture 29"/>
              <p:cNvPicPr>
                <a:picLocks noChangeAspect="1"/>
              </p:cNvPicPr>
              <p:nvPr/>
            </p:nvPicPr>
            <p:blipFill rotWithShape="1">
              <a:blip r:embed="rId7" cstate="print">
                <a:duotone>
                  <a:prstClr val="black"/>
                  <a:schemeClr val="tx2">
                    <a:tint val="45000"/>
                    <a:satMod val="400000"/>
                  </a:schemeClr>
                </a:duotone>
                <a:extLst>
                  <a:ext uri="{28A0092B-C50C-407E-A947-70E740481C1C}">
                    <a14:useLocalDpi xmlns:a14="http://schemas.microsoft.com/office/drawing/2010/main" val="0"/>
                  </a:ext>
                </a:extLst>
              </a:blip>
              <a:srcRect b="29549"/>
              <a:stretch/>
            </p:blipFill>
            <p:spPr>
              <a:xfrm>
                <a:off x="8351850" y="3607332"/>
                <a:ext cx="1374183" cy="1129482"/>
              </a:xfrm>
              <a:prstGeom prst="rect">
                <a:avLst/>
              </a:prstGeom>
            </p:spPr>
          </p:pic>
          <p:sp>
            <p:nvSpPr>
              <p:cNvPr id="31" name="TextBox 30"/>
              <p:cNvSpPr txBox="1"/>
              <p:nvPr/>
            </p:nvSpPr>
            <p:spPr>
              <a:xfrm>
                <a:off x="7956165" y="4840933"/>
                <a:ext cx="2481514" cy="369332"/>
              </a:xfrm>
              <a:prstGeom prst="rect">
                <a:avLst/>
              </a:prstGeom>
              <a:noFill/>
            </p:spPr>
            <p:txBody>
              <a:bodyPr wrap="square" rtlCol="0">
                <a:spAutoFit/>
              </a:bodyPr>
              <a:lstStyle/>
              <a:p>
                <a:r>
                  <a:rPr lang="en-US" sz="1800" dirty="0">
                    <a:solidFill>
                      <a:schemeClr val="tx1">
                        <a:lumMod val="75000"/>
                      </a:schemeClr>
                    </a:solidFill>
                    <a:latin typeface="Gotham Light" pitchFamily="50" charset="0"/>
                    <a:cs typeface="Gotham Light" pitchFamily="50" charset="0"/>
                  </a:rPr>
                  <a:t>Type in chat box</a:t>
                </a:r>
              </a:p>
            </p:txBody>
          </p:sp>
        </p:grpSp>
        <p:sp>
          <p:nvSpPr>
            <p:cNvPr id="29" name="TextBox 28"/>
            <p:cNvSpPr txBox="1"/>
            <p:nvPr/>
          </p:nvSpPr>
          <p:spPr>
            <a:xfrm>
              <a:off x="3502729" y="5827376"/>
              <a:ext cx="755290" cy="338554"/>
            </a:xfrm>
            <a:prstGeom prst="rect">
              <a:avLst/>
            </a:prstGeom>
            <a:noFill/>
          </p:spPr>
          <p:txBody>
            <a:bodyPr wrap="square" rtlCol="0">
              <a:spAutoFit/>
            </a:bodyPr>
            <a:lstStyle/>
            <a:p>
              <a:r>
                <a:rPr lang="en-US" sz="1600" dirty="0">
                  <a:solidFill>
                    <a:schemeClr val="tx1">
                      <a:lumMod val="75000"/>
                    </a:schemeClr>
                  </a:solidFill>
                  <a:latin typeface="Gotham Light" pitchFamily="50" charset="0"/>
                  <a:cs typeface="Gotham Light" pitchFamily="50" charset="0"/>
                </a:rPr>
                <a:t>OR</a:t>
              </a:r>
            </a:p>
          </p:txBody>
        </p:sp>
        <p:pic>
          <p:nvPicPr>
            <p:cNvPr id="35" name="Picture 34"/>
            <p:cNvPicPr>
              <a:picLocks noChangeAspect="1"/>
            </p:cNvPicPr>
            <p:nvPr/>
          </p:nvPicPr>
          <p:blipFill rotWithShape="1">
            <a:blip r:embed="rId8" cstate="print">
              <a:duotone>
                <a:schemeClr val="accent3">
                  <a:shade val="45000"/>
                  <a:satMod val="135000"/>
                </a:schemeClr>
                <a:prstClr val="white"/>
              </a:duotone>
              <a:extLst>
                <a:ext uri="{28A0092B-C50C-407E-A947-70E740481C1C}">
                  <a14:useLocalDpi xmlns:a14="http://schemas.microsoft.com/office/drawing/2010/main" val="0"/>
                </a:ext>
              </a:extLst>
            </a:blip>
            <a:srcRect b="18000"/>
            <a:stretch/>
          </p:blipFill>
          <p:spPr>
            <a:xfrm>
              <a:off x="1689546" y="5321536"/>
              <a:ext cx="1031349" cy="986657"/>
            </a:xfrm>
            <a:prstGeom prst="rect">
              <a:avLst/>
            </a:prstGeom>
          </p:spPr>
        </p:pic>
      </p:grpSp>
      <p:cxnSp>
        <p:nvCxnSpPr>
          <p:cNvPr id="9" name="Straight Connector 8"/>
          <p:cNvCxnSpPr/>
          <p:nvPr/>
        </p:nvCxnSpPr>
        <p:spPr>
          <a:xfrm>
            <a:off x="1512277" y="5408908"/>
            <a:ext cx="4291177" cy="0"/>
          </a:xfrm>
          <a:prstGeom prst="line">
            <a:avLst/>
          </a:prstGeom>
          <a:ln>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89168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588167" y="4762118"/>
            <a:ext cx="1028299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3600" dirty="0">
                <a:solidFill>
                  <a:schemeClr val="bg2">
                    <a:lumMod val="25000"/>
                  </a:schemeClr>
                </a:solidFill>
                <a:latin typeface="Gotham Bold" pitchFamily="50" charset="0"/>
                <a:cs typeface="Gotham Bold" pitchFamily="50" charset="0"/>
              </a:rPr>
              <a:t>Download the </a:t>
            </a:r>
          </a:p>
          <a:p>
            <a:pPr algn="ctr"/>
            <a:r>
              <a:rPr lang="en-US" altLang="en-US" sz="3600" dirty="0">
                <a:solidFill>
                  <a:schemeClr val="bg2">
                    <a:lumMod val="25000"/>
                  </a:schemeClr>
                </a:solidFill>
                <a:latin typeface="Gotham Bold" pitchFamily="50" charset="0"/>
                <a:cs typeface="Gotham Bold" pitchFamily="50" charset="0"/>
              </a:rPr>
              <a:t>Curriculum Bookshelf</a:t>
            </a:r>
            <a:r>
              <a:rPr lang="en-US" altLang="en-US" sz="3600" dirty="0">
                <a:solidFill>
                  <a:schemeClr val="bg2">
                    <a:lumMod val="25000"/>
                  </a:schemeClr>
                </a:solidFill>
                <a:latin typeface="Gotham Light" pitchFamily="50" charset="0"/>
                <a:cs typeface="Gotham Light" pitchFamily="50" charset="0"/>
              </a:rPr>
              <a:t> </a:t>
            </a:r>
          </a:p>
        </p:txBody>
      </p:sp>
      <p:grpSp>
        <p:nvGrpSpPr>
          <p:cNvPr id="3" name="Group 2"/>
          <p:cNvGrpSpPr/>
          <p:nvPr/>
        </p:nvGrpSpPr>
        <p:grpSpPr>
          <a:xfrm>
            <a:off x="4903639" y="1057634"/>
            <a:ext cx="3352991" cy="3329911"/>
            <a:chOff x="4515212" y="2085220"/>
            <a:chExt cx="4067740" cy="3924625"/>
          </a:xfrm>
        </p:grpSpPr>
        <p:sp>
          <p:nvSpPr>
            <p:cNvPr id="4" name="Oval 3"/>
            <p:cNvSpPr/>
            <p:nvPr/>
          </p:nvSpPr>
          <p:spPr>
            <a:xfrm>
              <a:off x="4515212" y="2085220"/>
              <a:ext cx="4067740" cy="3924625"/>
            </a:xfrm>
            <a:prstGeom prst="ellipse">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b="13429"/>
            <a:stretch/>
          </p:blipFill>
          <p:spPr>
            <a:xfrm>
              <a:off x="5116892" y="2560553"/>
              <a:ext cx="2944513" cy="2973958"/>
            </a:xfrm>
            <a:prstGeom prst="rect">
              <a:avLst/>
            </a:prstGeom>
          </p:spPr>
        </p:pic>
      </p:grpSp>
      <p:grpSp>
        <p:nvGrpSpPr>
          <p:cNvPr id="6" name="Group 5"/>
          <p:cNvGrpSpPr/>
          <p:nvPr/>
        </p:nvGrpSpPr>
        <p:grpSpPr>
          <a:xfrm>
            <a:off x="4678331" y="6417001"/>
            <a:ext cx="4102662" cy="856834"/>
            <a:chOff x="4741933" y="6812556"/>
            <a:chExt cx="4102662" cy="856834"/>
          </a:xfrm>
        </p:grpSpPr>
        <p:sp>
          <p:nvSpPr>
            <p:cNvPr id="7" name="Rounded Rectangle 6">
              <a:hlinkClick r:id="rId3"/>
            </p:cNvPr>
            <p:cNvSpPr/>
            <p:nvPr/>
          </p:nvSpPr>
          <p:spPr>
            <a:xfrm>
              <a:off x="4741933" y="6812556"/>
              <a:ext cx="4102662" cy="856834"/>
            </a:xfrm>
            <a:prstGeom prst="roundRect">
              <a:avLst>
                <a:gd name="adj" fmla="val 7223"/>
              </a:avLst>
            </a:prstGeom>
            <a:no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dirty="0">
                  <a:solidFill>
                    <a:srgbClr val="474545"/>
                  </a:solidFill>
                  <a:latin typeface="Gotham Bold" pitchFamily="50" charset="0"/>
                  <a:cs typeface="Gotham Bold" pitchFamily="50" charset="0"/>
                </a:rPr>
                <a:t>            SEE BOOKSHELF</a:t>
              </a:r>
              <a:endParaRPr lang="en-US" sz="2000" dirty="0">
                <a:solidFill>
                  <a:srgbClr val="474545"/>
                </a:solidFill>
                <a:latin typeface="Gotham Bold" pitchFamily="50" charset="0"/>
                <a:cs typeface="Gotham Bold" pitchFamily="50" charset="0"/>
              </a:endParaRPr>
            </a:p>
          </p:txBody>
        </p:sp>
        <p:pic>
          <p:nvPicPr>
            <p:cNvPr id="8" name="Picture 7"/>
            <p:cNvPicPr>
              <a:picLocks noChangeAspect="1"/>
            </p:cNvPicPr>
            <p:nvPr/>
          </p:nvPicPr>
          <p:blipFill rotWithShape="1">
            <a:blip r:embed="rId4" cstate="print">
              <a:biLevel thresh="75000"/>
              <a:extLst>
                <a:ext uri="{28A0092B-C50C-407E-A947-70E740481C1C}">
                  <a14:useLocalDpi xmlns:a14="http://schemas.microsoft.com/office/drawing/2010/main" val="0"/>
                </a:ext>
              </a:extLst>
            </a:blip>
            <a:srcRect b="14400"/>
            <a:stretch/>
          </p:blipFill>
          <p:spPr>
            <a:xfrm rot="10800000">
              <a:off x="7794599" y="7130480"/>
              <a:ext cx="218715" cy="218424"/>
            </a:xfrm>
            <a:prstGeom prst="rect">
              <a:avLst/>
            </a:prstGeom>
          </p:spPr>
        </p:pic>
      </p:grpSp>
    </p:spTree>
    <p:extLst>
      <p:ext uri="{BB962C8B-B14F-4D97-AF65-F5344CB8AC3E}">
        <p14:creationId xmlns:p14="http://schemas.microsoft.com/office/powerpoint/2010/main" val="42038518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990960" y="970332"/>
            <a:ext cx="109098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2400" dirty="0">
                <a:solidFill>
                  <a:schemeClr val="tx1"/>
                </a:solidFill>
                <a:latin typeface="Gotham Bold" pitchFamily="50" charset="0"/>
                <a:cs typeface="Gotham Bold" pitchFamily="50" charset="0"/>
              </a:rPr>
              <a:t>TRAINING MODULES </a:t>
            </a:r>
          </a:p>
        </p:txBody>
      </p:sp>
      <p:cxnSp>
        <p:nvCxnSpPr>
          <p:cNvPr id="3" name="Straight Connector 2"/>
          <p:cNvCxnSpPr/>
          <p:nvPr/>
        </p:nvCxnSpPr>
        <p:spPr>
          <a:xfrm flipV="1">
            <a:off x="990960" y="1578548"/>
            <a:ext cx="10909888" cy="0"/>
          </a:xfrm>
          <a:prstGeom prst="line">
            <a:avLst/>
          </a:prstGeom>
          <a:ln w="3175">
            <a:solidFill>
              <a:srgbClr val="949494"/>
            </a:solidFill>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1045552" y="2654422"/>
            <a:ext cx="3352991" cy="3329911"/>
          </a:xfrm>
          <a:prstGeom prst="ellipse">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4732722" y="2654421"/>
            <a:ext cx="3352991" cy="3329911"/>
          </a:xfrm>
          <a:prstGeom prst="ellipse">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8419892" y="2654421"/>
            <a:ext cx="3352991" cy="3329911"/>
          </a:xfrm>
          <a:prstGeom prst="ellipse">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p:nvPicPr>
        <p:blipFill>
          <a:blip r:embed="rId2">
            <a:biLevel thresh="25000"/>
            <a:extLst>
              <a:ext uri="{28A0092B-C50C-407E-A947-70E740481C1C}">
                <a14:useLocalDpi xmlns:a14="http://schemas.microsoft.com/office/drawing/2010/main" val="0"/>
              </a:ext>
            </a:extLst>
          </a:blip>
          <a:stretch>
            <a:fillRect/>
          </a:stretch>
        </p:blipFill>
        <p:spPr>
          <a:xfrm>
            <a:off x="5287701" y="3197860"/>
            <a:ext cx="2243031" cy="2243031"/>
          </a:xfrm>
          <a:prstGeom prst="rect">
            <a:avLst/>
          </a:prstGeom>
        </p:spPr>
      </p:pic>
      <p:pic>
        <p:nvPicPr>
          <p:cNvPr id="24" name="Picture 23"/>
          <p:cNvPicPr>
            <a:picLocks noChangeAspect="1"/>
          </p:cNvPicPr>
          <p:nvPr/>
        </p:nvPicPr>
        <p:blipFill>
          <a:blip r:embed="rId3" cstate="print">
            <a:biLevel thresh="25000"/>
            <a:extLst>
              <a:ext uri="{BEBA8EAE-BF5A-486C-A8C5-ECC9F3942E4B}">
                <a14:imgProps xmlns:a14="http://schemas.microsoft.com/office/drawing/2010/main">
                  <a14:imgLayer r:embed="rId4">
                    <a14:imgEffect>
                      <a14:sharpenSoften amount="50000"/>
                    </a14:imgEffect>
                    <a14:imgEffect>
                      <a14:brightnessContrast bright="40000"/>
                    </a14:imgEffect>
                  </a14:imgLayer>
                </a14:imgProps>
              </a:ext>
              <a:ext uri="{28A0092B-C50C-407E-A947-70E740481C1C}">
                <a14:useLocalDpi xmlns:a14="http://schemas.microsoft.com/office/drawing/2010/main" val="0"/>
              </a:ext>
            </a:extLst>
          </a:blip>
          <a:stretch>
            <a:fillRect/>
          </a:stretch>
        </p:blipFill>
        <p:spPr>
          <a:xfrm>
            <a:off x="9267332" y="3302216"/>
            <a:ext cx="1964776" cy="2034318"/>
          </a:xfrm>
          <a:prstGeom prst="rect">
            <a:avLst/>
          </a:prstGeom>
          <a:noFill/>
        </p:spPr>
      </p:pic>
      <p:pic>
        <p:nvPicPr>
          <p:cNvPr id="5" name="Picture 4"/>
          <p:cNvPicPr>
            <a:picLocks noChangeAspect="1"/>
          </p:cNvPicPr>
          <p:nvPr/>
        </p:nvPicPr>
        <p:blipFill rotWithShape="1">
          <a:blip r:embed="rId5">
            <a:duotone>
              <a:schemeClr val="accent3">
                <a:shade val="45000"/>
                <a:satMod val="135000"/>
              </a:schemeClr>
              <a:prstClr val="white"/>
            </a:duotone>
            <a:extLst>
              <a:ext uri="{28A0092B-C50C-407E-A947-70E740481C1C}">
                <a14:useLocalDpi xmlns:a14="http://schemas.microsoft.com/office/drawing/2010/main" val="0"/>
              </a:ext>
            </a:extLst>
          </a:blip>
          <a:srcRect b="33488"/>
          <a:stretch/>
        </p:blipFill>
        <p:spPr>
          <a:xfrm>
            <a:off x="878463" y="2471486"/>
            <a:ext cx="3687168" cy="2861132"/>
          </a:xfrm>
          <a:prstGeom prst="rect">
            <a:avLst/>
          </a:prstGeom>
        </p:spPr>
      </p:pic>
    </p:spTree>
    <p:extLst>
      <p:ext uri="{BB962C8B-B14F-4D97-AF65-F5344CB8AC3E}">
        <p14:creationId xmlns:p14="http://schemas.microsoft.com/office/powerpoint/2010/main" val="12989871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588167" y="4762118"/>
            <a:ext cx="1028299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3600" dirty="0">
                <a:solidFill>
                  <a:schemeClr val="bg2">
                    <a:lumMod val="25000"/>
                  </a:schemeClr>
                </a:solidFill>
                <a:latin typeface="Gotham Bold" pitchFamily="50" charset="0"/>
                <a:cs typeface="Gotham Bold" pitchFamily="50" charset="0"/>
              </a:rPr>
              <a:t>Download the </a:t>
            </a:r>
          </a:p>
          <a:p>
            <a:pPr algn="ctr"/>
            <a:r>
              <a:rPr lang="en-US" altLang="en-US" sz="3600" dirty="0">
                <a:solidFill>
                  <a:schemeClr val="bg2">
                    <a:lumMod val="25000"/>
                  </a:schemeClr>
                </a:solidFill>
                <a:latin typeface="Gotham Bold" pitchFamily="50" charset="0"/>
                <a:cs typeface="Gotham Bold" pitchFamily="50" charset="0"/>
              </a:rPr>
              <a:t>Curriculum Bookshelf</a:t>
            </a:r>
            <a:r>
              <a:rPr lang="en-US" altLang="en-US" sz="3600" dirty="0">
                <a:solidFill>
                  <a:schemeClr val="bg2">
                    <a:lumMod val="25000"/>
                  </a:schemeClr>
                </a:solidFill>
                <a:latin typeface="Gotham Light" pitchFamily="50" charset="0"/>
                <a:cs typeface="Gotham Light" pitchFamily="50" charset="0"/>
              </a:rPr>
              <a:t> </a:t>
            </a:r>
          </a:p>
        </p:txBody>
      </p:sp>
      <p:grpSp>
        <p:nvGrpSpPr>
          <p:cNvPr id="3" name="Group 2"/>
          <p:cNvGrpSpPr/>
          <p:nvPr/>
        </p:nvGrpSpPr>
        <p:grpSpPr>
          <a:xfrm>
            <a:off x="4903639" y="1057634"/>
            <a:ext cx="3352991" cy="3329911"/>
            <a:chOff x="4515212" y="2085220"/>
            <a:chExt cx="4067740" cy="3924625"/>
          </a:xfrm>
        </p:grpSpPr>
        <p:sp>
          <p:nvSpPr>
            <p:cNvPr id="4" name="Oval 3"/>
            <p:cNvSpPr/>
            <p:nvPr/>
          </p:nvSpPr>
          <p:spPr>
            <a:xfrm>
              <a:off x="4515212" y="2085220"/>
              <a:ext cx="4067740" cy="3924625"/>
            </a:xfrm>
            <a:prstGeom prst="ellipse">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b="13429"/>
            <a:stretch/>
          </p:blipFill>
          <p:spPr>
            <a:xfrm>
              <a:off x="5116892" y="2560553"/>
              <a:ext cx="2944513" cy="2973958"/>
            </a:xfrm>
            <a:prstGeom prst="rect">
              <a:avLst/>
            </a:prstGeom>
          </p:spPr>
        </p:pic>
      </p:grpSp>
      <p:grpSp>
        <p:nvGrpSpPr>
          <p:cNvPr id="6" name="Group 5"/>
          <p:cNvGrpSpPr/>
          <p:nvPr/>
        </p:nvGrpSpPr>
        <p:grpSpPr>
          <a:xfrm>
            <a:off x="4678331" y="6417001"/>
            <a:ext cx="4102662" cy="856834"/>
            <a:chOff x="4741933" y="6812556"/>
            <a:chExt cx="4102662" cy="856834"/>
          </a:xfrm>
        </p:grpSpPr>
        <p:sp>
          <p:nvSpPr>
            <p:cNvPr id="7" name="Rounded Rectangle 6">
              <a:hlinkClick r:id="rId3"/>
            </p:cNvPr>
            <p:cNvSpPr/>
            <p:nvPr/>
          </p:nvSpPr>
          <p:spPr>
            <a:xfrm>
              <a:off x="4741933" y="6812556"/>
              <a:ext cx="4102662" cy="856834"/>
            </a:xfrm>
            <a:prstGeom prst="roundRect">
              <a:avLst>
                <a:gd name="adj" fmla="val 7223"/>
              </a:avLst>
            </a:prstGeom>
            <a:no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dirty="0">
                  <a:solidFill>
                    <a:srgbClr val="474545"/>
                  </a:solidFill>
                  <a:latin typeface="Gotham Bold" pitchFamily="50" charset="0"/>
                  <a:cs typeface="Gotham Bold" pitchFamily="50" charset="0"/>
                </a:rPr>
                <a:t>            SEE BOOKSHELF</a:t>
              </a:r>
              <a:endParaRPr lang="en-US" sz="2000" dirty="0">
                <a:solidFill>
                  <a:srgbClr val="474545"/>
                </a:solidFill>
                <a:latin typeface="Gotham Bold" pitchFamily="50" charset="0"/>
                <a:cs typeface="Gotham Bold" pitchFamily="50" charset="0"/>
              </a:endParaRPr>
            </a:p>
          </p:txBody>
        </p:sp>
        <p:pic>
          <p:nvPicPr>
            <p:cNvPr id="8" name="Picture 7"/>
            <p:cNvPicPr>
              <a:picLocks noChangeAspect="1"/>
            </p:cNvPicPr>
            <p:nvPr/>
          </p:nvPicPr>
          <p:blipFill rotWithShape="1">
            <a:blip r:embed="rId4" cstate="print">
              <a:biLevel thresh="75000"/>
              <a:extLst>
                <a:ext uri="{28A0092B-C50C-407E-A947-70E740481C1C}">
                  <a14:useLocalDpi xmlns:a14="http://schemas.microsoft.com/office/drawing/2010/main" val="0"/>
                </a:ext>
              </a:extLst>
            </a:blip>
            <a:srcRect b="14400"/>
            <a:stretch/>
          </p:blipFill>
          <p:spPr>
            <a:xfrm rot="10800000">
              <a:off x="7794599" y="7130480"/>
              <a:ext cx="218715" cy="218424"/>
            </a:xfrm>
            <a:prstGeom prst="rect">
              <a:avLst/>
            </a:prstGeom>
          </p:spPr>
        </p:pic>
      </p:grpSp>
    </p:spTree>
    <p:extLst>
      <p:ext uri="{BB962C8B-B14F-4D97-AF65-F5344CB8AC3E}">
        <p14:creationId xmlns:p14="http://schemas.microsoft.com/office/powerpoint/2010/main" val="14074927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588167" y="4762118"/>
            <a:ext cx="102829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3600" dirty="0">
                <a:solidFill>
                  <a:schemeClr val="bg2">
                    <a:lumMod val="25000"/>
                  </a:schemeClr>
                </a:solidFill>
                <a:latin typeface="Gotham Bold" pitchFamily="50" charset="0"/>
                <a:cs typeface="Gotham Bold" pitchFamily="50" charset="0"/>
              </a:rPr>
              <a:t>OFA Organizing Manual </a:t>
            </a:r>
          </a:p>
        </p:txBody>
      </p:sp>
      <p:sp>
        <p:nvSpPr>
          <p:cNvPr id="4" name="Oval 3"/>
          <p:cNvSpPr/>
          <p:nvPr/>
        </p:nvSpPr>
        <p:spPr>
          <a:xfrm>
            <a:off x="4903639" y="1057634"/>
            <a:ext cx="3352991" cy="3329911"/>
          </a:xfrm>
          <a:prstGeom prst="ellipse">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biLevel thresh="25000"/>
            <a:extLst>
              <a:ext uri="{28A0092B-C50C-407E-A947-70E740481C1C}">
                <a14:useLocalDpi xmlns:a14="http://schemas.microsoft.com/office/drawing/2010/main" val="0"/>
              </a:ext>
            </a:extLst>
          </a:blip>
          <a:stretch>
            <a:fillRect/>
          </a:stretch>
        </p:blipFill>
        <p:spPr>
          <a:xfrm>
            <a:off x="5406392" y="1634068"/>
            <a:ext cx="2277941" cy="2277941"/>
          </a:xfrm>
          <a:prstGeom prst="rect">
            <a:avLst/>
          </a:prstGeom>
        </p:spPr>
      </p:pic>
      <p:grpSp>
        <p:nvGrpSpPr>
          <p:cNvPr id="13" name="Group 12"/>
          <p:cNvGrpSpPr/>
          <p:nvPr/>
        </p:nvGrpSpPr>
        <p:grpSpPr>
          <a:xfrm>
            <a:off x="4678331" y="5962041"/>
            <a:ext cx="4102662" cy="856834"/>
            <a:chOff x="4741933" y="6812556"/>
            <a:chExt cx="4102662" cy="856834"/>
          </a:xfrm>
        </p:grpSpPr>
        <p:sp>
          <p:nvSpPr>
            <p:cNvPr id="8" name="Rounded Rectangle 7">
              <a:hlinkClick r:id="rId4"/>
            </p:cNvPr>
            <p:cNvSpPr/>
            <p:nvPr/>
          </p:nvSpPr>
          <p:spPr>
            <a:xfrm>
              <a:off x="4741933" y="6812556"/>
              <a:ext cx="4102662" cy="856834"/>
            </a:xfrm>
            <a:prstGeom prst="roundRect">
              <a:avLst>
                <a:gd name="adj" fmla="val 7223"/>
              </a:avLst>
            </a:prstGeom>
            <a:no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dirty="0">
                  <a:solidFill>
                    <a:srgbClr val="474545"/>
                  </a:solidFill>
                  <a:latin typeface="Gotham Bold" pitchFamily="50" charset="0"/>
                  <a:cs typeface="Gotham Bold" pitchFamily="50" charset="0"/>
                </a:rPr>
                <a:t>       DOWNLOAD MANUAL   </a:t>
              </a:r>
              <a:endParaRPr lang="en-US" sz="2000" dirty="0">
                <a:solidFill>
                  <a:srgbClr val="474545"/>
                </a:solidFill>
                <a:latin typeface="Gotham Bold" pitchFamily="50" charset="0"/>
                <a:cs typeface="Gotham Bold" pitchFamily="50" charset="0"/>
              </a:endParaRPr>
            </a:p>
          </p:txBody>
        </p:sp>
        <p:pic>
          <p:nvPicPr>
            <p:cNvPr id="12" name="Picture 11"/>
            <p:cNvPicPr>
              <a:picLocks noChangeAspect="1"/>
            </p:cNvPicPr>
            <p:nvPr/>
          </p:nvPicPr>
          <p:blipFill rotWithShape="1">
            <a:blip r:embed="rId5" cstate="print">
              <a:biLevel thresh="75000"/>
              <a:extLst>
                <a:ext uri="{28A0092B-C50C-407E-A947-70E740481C1C}">
                  <a14:useLocalDpi xmlns:a14="http://schemas.microsoft.com/office/drawing/2010/main" val="0"/>
                </a:ext>
              </a:extLst>
            </a:blip>
            <a:srcRect b="14400"/>
            <a:stretch/>
          </p:blipFill>
          <p:spPr>
            <a:xfrm rot="10800000">
              <a:off x="8027071" y="7145978"/>
              <a:ext cx="218715" cy="218424"/>
            </a:xfrm>
            <a:prstGeom prst="rect">
              <a:avLst/>
            </a:prstGeom>
          </p:spPr>
        </p:pic>
      </p:grpSp>
    </p:spTree>
    <p:extLst>
      <p:ext uri="{BB962C8B-B14F-4D97-AF65-F5344CB8AC3E}">
        <p14:creationId xmlns:p14="http://schemas.microsoft.com/office/powerpoint/2010/main" val="34131405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H="1" flipV="1">
            <a:off x="5887932" y="1520294"/>
            <a:ext cx="0" cy="4566607"/>
          </a:xfrm>
          <a:prstGeom prst="line">
            <a:avLst/>
          </a:prstGeom>
          <a:ln w="190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345617" y="1520293"/>
            <a:ext cx="6469632" cy="5078313"/>
          </a:xfrm>
          <a:prstGeom prst="rect">
            <a:avLst/>
          </a:prstGeom>
          <a:noFill/>
        </p:spPr>
        <p:txBody>
          <a:bodyPr wrap="square" rtlCol="0">
            <a:spAutoFit/>
          </a:bodyPr>
          <a:lstStyle/>
          <a:p>
            <a:pPr marL="514350" indent="-514350">
              <a:buAutoNum type="arabicPeriod"/>
            </a:pPr>
            <a:r>
              <a:rPr lang="en-US" sz="3600" dirty="0">
                <a:solidFill>
                  <a:schemeClr val="bg2">
                    <a:lumMod val="25000"/>
                  </a:schemeClr>
                </a:solidFill>
                <a:latin typeface="Gotham Light" pitchFamily="50" charset="0"/>
                <a:cs typeface="Gotham Light" pitchFamily="50" charset="0"/>
              </a:rPr>
              <a:t>Facilitate Like a Pro </a:t>
            </a:r>
          </a:p>
          <a:p>
            <a:pPr marL="514350" indent="-514350">
              <a:buAutoNum type="arabicPeriod"/>
            </a:pPr>
            <a:endParaRPr lang="en-US" sz="3600" dirty="0">
              <a:solidFill>
                <a:schemeClr val="bg2">
                  <a:lumMod val="25000"/>
                </a:schemeClr>
              </a:solidFill>
              <a:latin typeface="Gotham Bold" pitchFamily="50" charset="0"/>
              <a:cs typeface="Gotham Bold"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Holding the Reins </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Unpacking Training Materials</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Bold" pitchFamily="50" charset="0"/>
                <a:cs typeface="Gotham Bold" pitchFamily="50" charset="0"/>
              </a:rPr>
              <a:t>Debrief and Close</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9256" y="2443346"/>
            <a:ext cx="3250794" cy="3250794"/>
          </a:xfrm>
          <a:prstGeom prst="rect">
            <a:avLst/>
          </a:prstGeom>
        </p:spPr>
      </p:pic>
      <p:sp>
        <p:nvSpPr>
          <p:cNvPr id="13" name="Rectangle 12"/>
          <p:cNvSpPr>
            <a:spLocks noChangeArrowheads="1"/>
          </p:cNvSpPr>
          <p:nvPr/>
        </p:nvSpPr>
        <p:spPr bwMode="auto">
          <a:xfrm>
            <a:off x="1182030" y="1456121"/>
            <a:ext cx="448524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r"/>
            <a:r>
              <a:rPr lang="en-US" altLang="en-US" sz="3200" dirty="0">
                <a:solidFill>
                  <a:schemeClr val="tx1"/>
                </a:solidFill>
                <a:latin typeface="Gotham Light" pitchFamily="50" charset="0"/>
                <a:cs typeface="Gotham Light" pitchFamily="50" charset="0"/>
              </a:rPr>
              <a:t>TRAINING </a:t>
            </a:r>
            <a:r>
              <a:rPr lang="en-US" altLang="en-US" sz="3200" dirty="0">
                <a:solidFill>
                  <a:schemeClr val="tx1"/>
                </a:solidFill>
                <a:latin typeface="Gotham Bold" pitchFamily="50" charset="0"/>
                <a:cs typeface="Gotham Bold" pitchFamily="50" charset="0"/>
              </a:rPr>
              <a:t>AGENDA</a:t>
            </a:r>
          </a:p>
        </p:txBody>
      </p:sp>
    </p:spTree>
    <p:extLst>
      <p:ext uri="{BB962C8B-B14F-4D97-AF65-F5344CB8AC3E}">
        <p14:creationId xmlns:p14="http://schemas.microsoft.com/office/powerpoint/2010/main" val="19464584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r="9443"/>
          <a:stretch/>
        </p:blipFill>
        <p:spPr>
          <a:xfrm flipH="1">
            <a:off x="-553448" y="-267340"/>
            <a:ext cx="13579895" cy="10123535"/>
          </a:xfrm>
          <a:prstGeom prst="rect">
            <a:avLst/>
          </a:prstGeom>
        </p:spPr>
      </p:pic>
      <p:sp>
        <p:nvSpPr>
          <p:cNvPr id="14" name="Rectangle 13"/>
          <p:cNvSpPr/>
          <p:nvPr/>
        </p:nvSpPr>
        <p:spPr bwMode="auto">
          <a:xfrm>
            <a:off x="-420624" y="-273677"/>
            <a:ext cx="13447071" cy="10129872"/>
          </a:xfrm>
          <a:prstGeom prst="rect">
            <a:avLst/>
          </a:prstGeom>
          <a:gradFill>
            <a:gsLst>
              <a:gs pos="0">
                <a:schemeClr val="tx1">
                  <a:alpha val="0"/>
                </a:schemeClr>
              </a:gs>
              <a:gs pos="100000">
                <a:srgbClr val="000000"/>
              </a:gs>
            </a:gsLst>
            <a:lin ang="0" scaled="0"/>
          </a:gradFill>
          <a:ln w="25400" cap="flat" cmpd="sng" algn="ctr">
            <a:noFill/>
            <a:prstDash val="solid"/>
            <a:round/>
            <a:headEnd type="none" w="med" len="med"/>
            <a:tailEnd type="none" w="med" len="med"/>
          </a:ln>
          <a:effectLst/>
          <a:extLst/>
        </p:spPr>
        <p:txBody>
          <a:bodyPr/>
          <a:lstStyle/>
          <a:p>
            <a:pPr algn="ctr" eaLnBrk="1" hangingPunct="1">
              <a:defRPr/>
            </a:pPr>
            <a:endParaRPr lang="en-US" dirty="0">
              <a:latin typeface="Gill Sans" charset="0"/>
              <a:ea typeface="ヒラギノ角ゴ ProN W3" charset="0"/>
              <a:cs typeface="ヒラギノ角ゴ ProN W3" charset="0"/>
              <a:sym typeface="Gill Sans" charset="0"/>
            </a:endParaRPr>
          </a:p>
        </p:txBody>
      </p:sp>
      <p:sp>
        <p:nvSpPr>
          <p:cNvPr id="3" name="Rectangle 2"/>
          <p:cNvSpPr>
            <a:spLocks noChangeArrowheads="1"/>
          </p:cNvSpPr>
          <p:nvPr/>
        </p:nvSpPr>
        <p:spPr bwMode="auto">
          <a:xfrm>
            <a:off x="7531723" y="3083728"/>
            <a:ext cx="4536831" cy="13696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endParaRPr lang="en-US" altLang="en-US" sz="1100" dirty="0">
              <a:solidFill>
                <a:schemeClr val="bg1"/>
              </a:solidFill>
              <a:latin typeface="Gotham Bold" pitchFamily="50" charset="0"/>
              <a:cs typeface="Gotham Bold" pitchFamily="50" charset="0"/>
            </a:endParaRPr>
          </a:p>
          <a:p>
            <a:pPr algn="ctr"/>
            <a:r>
              <a:rPr lang="en-US" altLang="en-US" sz="3600" dirty="0">
                <a:solidFill>
                  <a:schemeClr val="bg1"/>
                </a:solidFill>
                <a:latin typeface="Gotham Bold" pitchFamily="50" charset="0"/>
                <a:cs typeface="Gotham Bold" pitchFamily="50" charset="0"/>
              </a:rPr>
              <a:t>What is your biggest takeaway?</a:t>
            </a:r>
            <a:endParaRPr lang="en-US" altLang="en-US" sz="4000" dirty="0">
              <a:solidFill>
                <a:schemeClr val="bg1"/>
              </a:solidFill>
              <a:latin typeface="Gotham Bold" pitchFamily="50" charset="0"/>
              <a:cs typeface="Gotham Bold" pitchFamily="50" charset="0"/>
            </a:endParaRPr>
          </a:p>
        </p:txBody>
      </p:sp>
      <p:pic>
        <p:nvPicPr>
          <p:cNvPr id="4" name="Picture 3"/>
          <p:cNvPicPr>
            <a:picLocks noChangeAspect="1"/>
          </p:cNvPicPr>
          <p:nvPr/>
        </p:nvPicPr>
        <p:blipFill>
          <a:blip r:embed="rId4" cstate="print">
            <a:biLevel thresh="25000"/>
            <a:extLst>
              <a:ext uri="{BEBA8EAE-BF5A-486C-A8C5-ECC9F3942E4B}">
                <a14:imgProps xmlns:a14="http://schemas.microsoft.com/office/drawing/2010/main">
                  <a14:imgLayer r:embed="rId5">
                    <a14:imgEffect>
                      <a14:sharpenSoften amount="50000"/>
                    </a14:imgEffect>
                    <a14:imgEffect>
                      <a14:brightnessContrast bright="40000"/>
                    </a14:imgEffect>
                  </a14:imgLayer>
                </a14:imgProps>
              </a:ext>
              <a:ext uri="{28A0092B-C50C-407E-A947-70E740481C1C}">
                <a14:useLocalDpi xmlns:a14="http://schemas.microsoft.com/office/drawing/2010/main" val="0"/>
              </a:ext>
            </a:extLst>
          </a:blip>
          <a:stretch>
            <a:fillRect/>
          </a:stretch>
        </p:blipFill>
        <p:spPr>
          <a:xfrm>
            <a:off x="8984545" y="1204691"/>
            <a:ext cx="1631186" cy="1688921"/>
          </a:xfrm>
          <a:prstGeom prst="rect">
            <a:avLst/>
          </a:prstGeom>
          <a:noFill/>
        </p:spPr>
      </p:pic>
      <p:grpSp>
        <p:nvGrpSpPr>
          <p:cNvPr id="5" name="Group 4"/>
          <p:cNvGrpSpPr/>
          <p:nvPr/>
        </p:nvGrpSpPr>
        <p:grpSpPr>
          <a:xfrm>
            <a:off x="6974024" y="5047531"/>
            <a:ext cx="5693809" cy="1654172"/>
            <a:chOff x="814414" y="5027782"/>
            <a:chExt cx="5693809" cy="1654172"/>
          </a:xfrm>
        </p:grpSpPr>
        <p:sp>
          <p:nvSpPr>
            <p:cNvPr id="6" name="TextBox 5"/>
            <p:cNvSpPr txBox="1"/>
            <p:nvPr/>
          </p:nvSpPr>
          <p:spPr>
            <a:xfrm>
              <a:off x="814414" y="6312622"/>
              <a:ext cx="2813090" cy="369332"/>
            </a:xfrm>
            <a:prstGeom prst="rect">
              <a:avLst/>
            </a:prstGeom>
            <a:noFill/>
          </p:spPr>
          <p:txBody>
            <a:bodyPr wrap="square" rtlCol="0">
              <a:spAutoFit/>
            </a:bodyPr>
            <a:lstStyle/>
            <a:p>
              <a:pPr algn="ctr"/>
              <a:r>
                <a:rPr lang="en-US" sz="1800" dirty="0">
                  <a:solidFill>
                    <a:schemeClr val="bg1"/>
                  </a:solidFill>
                  <a:latin typeface="Gotham Light" pitchFamily="50" charset="0"/>
                  <a:cs typeface="Gotham Light" pitchFamily="50" charset="0"/>
                </a:rPr>
                <a:t>Press 1 on the phone</a:t>
              </a:r>
            </a:p>
          </p:txBody>
        </p:sp>
        <p:grpSp>
          <p:nvGrpSpPr>
            <p:cNvPr id="7" name="Group 6"/>
            <p:cNvGrpSpPr/>
            <p:nvPr/>
          </p:nvGrpSpPr>
          <p:grpSpPr>
            <a:xfrm>
              <a:off x="4026709" y="5027782"/>
              <a:ext cx="2481514" cy="1602933"/>
              <a:chOff x="7956165" y="3607332"/>
              <a:chExt cx="2481514" cy="1602933"/>
            </a:xfrm>
          </p:grpSpPr>
          <p:pic>
            <p:nvPicPr>
              <p:cNvPr id="10" name="Picture 9"/>
              <p:cNvPicPr>
                <a:picLocks noChangeAspect="1"/>
              </p:cNvPicPr>
              <p:nvPr/>
            </p:nvPicPr>
            <p:blipFill rotWithShape="1">
              <a:blip r:embed="rId6" cstate="print">
                <a:duotone>
                  <a:prstClr val="black"/>
                  <a:schemeClr val="tx2">
                    <a:tint val="45000"/>
                    <a:satMod val="400000"/>
                  </a:schemeClr>
                </a:duotone>
                <a:lum bright="81000"/>
                <a:extLst>
                  <a:ext uri="{28A0092B-C50C-407E-A947-70E740481C1C}">
                    <a14:useLocalDpi xmlns:a14="http://schemas.microsoft.com/office/drawing/2010/main" val="0"/>
                  </a:ext>
                </a:extLst>
              </a:blip>
              <a:srcRect b="29549"/>
              <a:stretch/>
            </p:blipFill>
            <p:spPr>
              <a:xfrm>
                <a:off x="8351850" y="3607332"/>
                <a:ext cx="1374183" cy="1129482"/>
              </a:xfrm>
              <a:prstGeom prst="rect">
                <a:avLst/>
              </a:prstGeom>
            </p:spPr>
          </p:pic>
          <p:sp>
            <p:nvSpPr>
              <p:cNvPr id="11" name="TextBox 10"/>
              <p:cNvSpPr txBox="1"/>
              <p:nvPr/>
            </p:nvSpPr>
            <p:spPr>
              <a:xfrm>
                <a:off x="7956165" y="4840933"/>
                <a:ext cx="2481514" cy="369332"/>
              </a:xfrm>
              <a:prstGeom prst="rect">
                <a:avLst/>
              </a:prstGeom>
              <a:noFill/>
            </p:spPr>
            <p:txBody>
              <a:bodyPr wrap="square" rtlCol="0">
                <a:spAutoFit/>
              </a:bodyPr>
              <a:lstStyle/>
              <a:p>
                <a:r>
                  <a:rPr lang="en-US" sz="1800" dirty="0">
                    <a:solidFill>
                      <a:schemeClr val="bg1"/>
                    </a:solidFill>
                    <a:latin typeface="Gotham Light" pitchFamily="50" charset="0"/>
                    <a:cs typeface="Gotham Light" pitchFamily="50" charset="0"/>
                  </a:rPr>
                  <a:t>Type in chat box</a:t>
                </a:r>
              </a:p>
            </p:txBody>
          </p:sp>
        </p:grpSp>
        <p:sp>
          <p:nvSpPr>
            <p:cNvPr id="8" name="TextBox 7"/>
            <p:cNvSpPr txBox="1"/>
            <p:nvPr/>
          </p:nvSpPr>
          <p:spPr>
            <a:xfrm>
              <a:off x="3502729" y="5827376"/>
              <a:ext cx="755290" cy="338554"/>
            </a:xfrm>
            <a:prstGeom prst="rect">
              <a:avLst/>
            </a:prstGeom>
            <a:noFill/>
          </p:spPr>
          <p:txBody>
            <a:bodyPr wrap="square" rtlCol="0">
              <a:spAutoFit/>
            </a:bodyPr>
            <a:lstStyle/>
            <a:p>
              <a:r>
                <a:rPr lang="en-US" sz="1600" dirty="0">
                  <a:solidFill>
                    <a:schemeClr val="bg1"/>
                  </a:solidFill>
                  <a:latin typeface="Gotham Light" pitchFamily="50" charset="0"/>
                  <a:cs typeface="Gotham Light" pitchFamily="50" charset="0"/>
                </a:rPr>
                <a:t>OR</a:t>
              </a:r>
            </a:p>
          </p:txBody>
        </p:sp>
        <p:pic>
          <p:nvPicPr>
            <p:cNvPr id="9" name="Picture 8"/>
            <p:cNvPicPr>
              <a:picLocks noChangeAspect="1"/>
            </p:cNvPicPr>
            <p:nvPr/>
          </p:nvPicPr>
          <p:blipFill rotWithShape="1">
            <a:blip r:embed="rId7" cstate="print">
              <a:duotone>
                <a:schemeClr val="accent3">
                  <a:shade val="45000"/>
                  <a:satMod val="135000"/>
                </a:schemeClr>
                <a:prstClr val="white"/>
              </a:duotone>
              <a:extLst>
                <a:ext uri="{28A0092B-C50C-407E-A947-70E740481C1C}">
                  <a14:useLocalDpi xmlns:a14="http://schemas.microsoft.com/office/drawing/2010/main" val="0"/>
                </a:ext>
              </a:extLst>
            </a:blip>
            <a:srcRect b="18000"/>
            <a:stretch/>
          </p:blipFill>
          <p:spPr>
            <a:xfrm>
              <a:off x="1689546" y="5321536"/>
              <a:ext cx="1031349" cy="986657"/>
            </a:xfrm>
            <a:prstGeom prst="rect">
              <a:avLst/>
            </a:prstGeom>
          </p:spPr>
        </p:pic>
      </p:grpSp>
    </p:spTree>
    <p:extLst>
      <p:ext uri="{BB962C8B-B14F-4D97-AF65-F5344CB8AC3E}">
        <p14:creationId xmlns:p14="http://schemas.microsoft.com/office/powerpoint/2010/main" val="9353842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588167" y="4762118"/>
            <a:ext cx="1028299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3600" dirty="0">
                <a:solidFill>
                  <a:schemeClr val="bg2">
                    <a:lumMod val="25000"/>
                  </a:schemeClr>
                </a:solidFill>
                <a:latin typeface="Gotham Bold" pitchFamily="50" charset="0"/>
                <a:cs typeface="Gotham Bold" pitchFamily="50" charset="0"/>
              </a:rPr>
              <a:t>Weekly Assessment: </a:t>
            </a:r>
          </a:p>
          <a:p>
            <a:pPr algn="ctr"/>
            <a:r>
              <a:rPr lang="en-US" altLang="en-US" sz="3600" dirty="0">
                <a:solidFill>
                  <a:schemeClr val="bg2">
                    <a:lumMod val="25000"/>
                  </a:schemeClr>
                </a:solidFill>
                <a:latin typeface="Gotham Light" pitchFamily="50" charset="0"/>
                <a:cs typeface="Gotham Light" pitchFamily="50" charset="0"/>
              </a:rPr>
              <a:t>Due every Friday</a:t>
            </a:r>
          </a:p>
        </p:txBody>
      </p:sp>
      <p:sp>
        <p:nvSpPr>
          <p:cNvPr id="4" name="Oval 3"/>
          <p:cNvSpPr/>
          <p:nvPr/>
        </p:nvSpPr>
        <p:spPr>
          <a:xfrm>
            <a:off x="4903639" y="1057634"/>
            <a:ext cx="3352991" cy="3329911"/>
          </a:xfrm>
          <a:prstGeom prst="ellipse">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biLevel thresh="25000"/>
            <a:extLst>
              <a:ext uri="{28A0092B-C50C-407E-A947-70E740481C1C}">
                <a14:useLocalDpi xmlns:a14="http://schemas.microsoft.com/office/drawing/2010/main" val="0"/>
              </a:ext>
            </a:extLst>
          </a:blip>
          <a:stretch>
            <a:fillRect/>
          </a:stretch>
        </p:blipFill>
        <p:spPr>
          <a:xfrm>
            <a:off x="5406392" y="1634068"/>
            <a:ext cx="2277941" cy="2277941"/>
          </a:xfrm>
          <a:prstGeom prst="rect">
            <a:avLst/>
          </a:prstGeom>
        </p:spPr>
      </p:pic>
      <p:grpSp>
        <p:nvGrpSpPr>
          <p:cNvPr id="13" name="Group 12"/>
          <p:cNvGrpSpPr/>
          <p:nvPr/>
        </p:nvGrpSpPr>
        <p:grpSpPr>
          <a:xfrm>
            <a:off x="4678331" y="6780188"/>
            <a:ext cx="4102662" cy="856834"/>
            <a:chOff x="4741933" y="6812556"/>
            <a:chExt cx="4102662" cy="856834"/>
          </a:xfrm>
        </p:grpSpPr>
        <p:sp>
          <p:nvSpPr>
            <p:cNvPr id="8" name="Rounded Rectangle 7">
              <a:hlinkClick r:id="rId4"/>
            </p:cNvPr>
            <p:cNvSpPr/>
            <p:nvPr/>
          </p:nvSpPr>
          <p:spPr>
            <a:xfrm>
              <a:off x="4741933" y="6812556"/>
              <a:ext cx="4102662" cy="856834"/>
            </a:xfrm>
            <a:prstGeom prst="roundRect">
              <a:avLst>
                <a:gd name="adj" fmla="val 7223"/>
              </a:avLst>
            </a:prstGeom>
            <a:no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dirty="0">
                  <a:solidFill>
                    <a:srgbClr val="474545"/>
                  </a:solidFill>
                  <a:latin typeface="Gotham Bold" pitchFamily="50" charset="0"/>
                  <a:cs typeface="Gotham Bold" pitchFamily="50" charset="0"/>
                </a:rPr>
                <a:t>       ACCESS ASSESSMENT   </a:t>
              </a:r>
              <a:endParaRPr lang="en-US" sz="2000" dirty="0">
                <a:solidFill>
                  <a:srgbClr val="474545"/>
                </a:solidFill>
                <a:latin typeface="Gotham Bold" pitchFamily="50" charset="0"/>
                <a:cs typeface="Gotham Bold" pitchFamily="50" charset="0"/>
              </a:endParaRPr>
            </a:p>
          </p:txBody>
        </p:sp>
        <p:pic>
          <p:nvPicPr>
            <p:cNvPr id="12" name="Picture 11"/>
            <p:cNvPicPr>
              <a:picLocks noChangeAspect="1"/>
            </p:cNvPicPr>
            <p:nvPr/>
          </p:nvPicPr>
          <p:blipFill rotWithShape="1">
            <a:blip r:embed="rId5" cstate="print">
              <a:biLevel thresh="75000"/>
              <a:extLst>
                <a:ext uri="{28A0092B-C50C-407E-A947-70E740481C1C}">
                  <a14:useLocalDpi xmlns:a14="http://schemas.microsoft.com/office/drawing/2010/main" val="0"/>
                </a:ext>
              </a:extLst>
            </a:blip>
            <a:srcRect b="14400"/>
            <a:stretch/>
          </p:blipFill>
          <p:spPr>
            <a:xfrm rot="10800000">
              <a:off x="8027071" y="7145978"/>
              <a:ext cx="218715" cy="218424"/>
            </a:xfrm>
            <a:prstGeom prst="rect">
              <a:avLst/>
            </a:prstGeom>
          </p:spPr>
        </p:pic>
      </p:grpSp>
    </p:spTree>
    <p:extLst>
      <p:ext uri="{BB962C8B-B14F-4D97-AF65-F5344CB8AC3E}">
        <p14:creationId xmlns:p14="http://schemas.microsoft.com/office/powerpoint/2010/main" val="37919447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588167" y="4762118"/>
            <a:ext cx="1028299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3600" dirty="0">
                <a:solidFill>
                  <a:schemeClr val="bg2">
                    <a:lumMod val="25000"/>
                  </a:schemeClr>
                </a:solidFill>
                <a:latin typeface="Gotham Light" pitchFamily="50" charset="0"/>
                <a:cs typeface="Gotham Light" pitchFamily="50" charset="0"/>
              </a:rPr>
              <a:t>Access training materials, including recording on the </a:t>
            </a:r>
            <a:r>
              <a:rPr lang="en-US" altLang="en-US" sz="3600" dirty="0">
                <a:solidFill>
                  <a:schemeClr val="bg2">
                    <a:lumMod val="25000"/>
                  </a:schemeClr>
                </a:solidFill>
                <a:latin typeface="Gotham Bold" pitchFamily="50" charset="0"/>
                <a:cs typeface="Gotham Bold" pitchFamily="50" charset="0"/>
              </a:rPr>
              <a:t>Bookshelf</a:t>
            </a:r>
            <a:r>
              <a:rPr lang="en-US" altLang="en-US" sz="3600" dirty="0">
                <a:solidFill>
                  <a:schemeClr val="bg2">
                    <a:lumMod val="25000"/>
                  </a:schemeClr>
                </a:solidFill>
                <a:latin typeface="Gotham Light" pitchFamily="50" charset="0"/>
                <a:cs typeface="Gotham Light" pitchFamily="50" charset="0"/>
              </a:rPr>
              <a:t>. </a:t>
            </a:r>
          </a:p>
        </p:txBody>
      </p:sp>
      <p:grpSp>
        <p:nvGrpSpPr>
          <p:cNvPr id="14" name="Group 13"/>
          <p:cNvGrpSpPr/>
          <p:nvPr/>
        </p:nvGrpSpPr>
        <p:grpSpPr>
          <a:xfrm>
            <a:off x="4903639" y="1057634"/>
            <a:ext cx="3352991" cy="3329911"/>
            <a:chOff x="4515212" y="2085220"/>
            <a:chExt cx="4067740" cy="3924625"/>
          </a:xfrm>
        </p:grpSpPr>
        <p:sp>
          <p:nvSpPr>
            <p:cNvPr id="4" name="Oval 3"/>
            <p:cNvSpPr/>
            <p:nvPr/>
          </p:nvSpPr>
          <p:spPr>
            <a:xfrm>
              <a:off x="4515212" y="2085220"/>
              <a:ext cx="4067740" cy="3924625"/>
            </a:xfrm>
            <a:prstGeom prst="ellipse">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b="13429"/>
            <a:stretch/>
          </p:blipFill>
          <p:spPr>
            <a:xfrm>
              <a:off x="5116892" y="2560553"/>
              <a:ext cx="2944513" cy="2973958"/>
            </a:xfrm>
            <a:prstGeom prst="rect">
              <a:avLst/>
            </a:prstGeom>
          </p:spPr>
        </p:pic>
      </p:grpSp>
      <p:grpSp>
        <p:nvGrpSpPr>
          <p:cNvPr id="9" name="Group 8"/>
          <p:cNvGrpSpPr/>
          <p:nvPr/>
        </p:nvGrpSpPr>
        <p:grpSpPr>
          <a:xfrm>
            <a:off x="4678331" y="6562667"/>
            <a:ext cx="4102662" cy="856834"/>
            <a:chOff x="4741933" y="6812556"/>
            <a:chExt cx="4102662" cy="856834"/>
          </a:xfrm>
        </p:grpSpPr>
        <p:sp>
          <p:nvSpPr>
            <p:cNvPr id="12" name="Rounded Rectangle 11">
              <a:hlinkClick r:id="rId4"/>
            </p:cNvPr>
            <p:cNvSpPr/>
            <p:nvPr/>
          </p:nvSpPr>
          <p:spPr>
            <a:xfrm>
              <a:off x="4741933" y="6812556"/>
              <a:ext cx="4102662" cy="856834"/>
            </a:xfrm>
            <a:prstGeom prst="roundRect">
              <a:avLst>
                <a:gd name="adj" fmla="val 7223"/>
              </a:avLst>
            </a:prstGeom>
            <a:no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dirty="0">
                  <a:solidFill>
                    <a:srgbClr val="474545"/>
                  </a:solidFill>
                  <a:latin typeface="Gotham Bold" pitchFamily="50" charset="0"/>
                  <a:cs typeface="Gotham Bold" pitchFamily="50" charset="0"/>
                </a:rPr>
                <a:t>            SEE BOOKSHELF</a:t>
              </a:r>
              <a:endParaRPr lang="en-US" sz="2000" dirty="0">
                <a:solidFill>
                  <a:srgbClr val="474545"/>
                </a:solidFill>
                <a:latin typeface="Gotham Bold" pitchFamily="50" charset="0"/>
                <a:cs typeface="Gotham Bold" pitchFamily="50" charset="0"/>
              </a:endParaRPr>
            </a:p>
          </p:txBody>
        </p:sp>
        <p:pic>
          <p:nvPicPr>
            <p:cNvPr id="15" name="Picture 14"/>
            <p:cNvPicPr>
              <a:picLocks noChangeAspect="1"/>
            </p:cNvPicPr>
            <p:nvPr/>
          </p:nvPicPr>
          <p:blipFill rotWithShape="1">
            <a:blip r:embed="rId5" cstate="print">
              <a:biLevel thresh="75000"/>
              <a:extLst>
                <a:ext uri="{28A0092B-C50C-407E-A947-70E740481C1C}">
                  <a14:useLocalDpi xmlns:a14="http://schemas.microsoft.com/office/drawing/2010/main" val="0"/>
                </a:ext>
              </a:extLst>
            </a:blip>
            <a:srcRect b="14400"/>
            <a:stretch/>
          </p:blipFill>
          <p:spPr>
            <a:xfrm rot="10800000">
              <a:off x="7794599" y="7130480"/>
              <a:ext cx="218715" cy="218424"/>
            </a:xfrm>
            <a:prstGeom prst="rect">
              <a:avLst/>
            </a:prstGeom>
          </p:spPr>
        </p:pic>
      </p:grpSp>
    </p:spTree>
    <p:extLst>
      <p:ext uri="{BB962C8B-B14F-4D97-AF65-F5344CB8AC3E}">
        <p14:creationId xmlns:p14="http://schemas.microsoft.com/office/powerpoint/2010/main" val="33800008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998219" y="701446"/>
            <a:ext cx="275464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3600" dirty="0">
                <a:solidFill>
                  <a:schemeClr val="tx1"/>
                </a:solidFill>
                <a:latin typeface="Gotham Bold" pitchFamily="50" charset="0"/>
                <a:ea typeface="Arial Unicode MS" panose="020B0604020202020204" pitchFamily="34" charset="-128"/>
                <a:cs typeface="Gotham Bold" pitchFamily="50" charset="0"/>
              </a:rPr>
              <a:t>LOGISTICS</a:t>
            </a:r>
            <a:endParaRPr lang="en-US" altLang="en-US" sz="2800" dirty="0">
              <a:solidFill>
                <a:schemeClr val="tx1"/>
              </a:solidFill>
              <a:latin typeface="Gotham Bold" pitchFamily="50" charset="0"/>
              <a:ea typeface="Arial Unicode MS" panose="020B0604020202020204" pitchFamily="34" charset="-128"/>
              <a:cs typeface="Gotham Bold" pitchFamily="50" charset="0"/>
            </a:endParaRPr>
          </a:p>
        </p:txBody>
      </p:sp>
      <p:sp>
        <p:nvSpPr>
          <p:cNvPr id="11" name="TextBox 10"/>
          <p:cNvSpPr txBox="1"/>
          <p:nvPr/>
        </p:nvSpPr>
        <p:spPr>
          <a:xfrm>
            <a:off x="6293519" y="1202712"/>
            <a:ext cx="5873274" cy="523220"/>
          </a:xfrm>
          <a:prstGeom prst="rect">
            <a:avLst/>
          </a:prstGeom>
          <a:noFill/>
        </p:spPr>
        <p:txBody>
          <a:bodyPr wrap="square" rtlCol="0">
            <a:spAutoFit/>
          </a:bodyPr>
          <a:lstStyle/>
          <a:p>
            <a:r>
              <a:rPr lang="en-US" sz="2800" dirty="0">
                <a:solidFill>
                  <a:schemeClr val="bg2">
                    <a:lumMod val="25000"/>
                  </a:schemeClr>
                </a:solidFill>
                <a:latin typeface="Gotham Light" pitchFamily="50" charset="0"/>
                <a:cs typeface="Gotham Light" pitchFamily="50" charset="0"/>
              </a:rPr>
              <a:t>We will meet for 75 minutes</a:t>
            </a:r>
          </a:p>
        </p:txBody>
      </p:sp>
      <p:cxnSp>
        <p:nvCxnSpPr>
          <p:cNvPr id="14" name="Straight Connector 13"/>
          <p:cNvCxnSpPr/>
          <p:nvPr/>
        </p:nvCxnSpPr>
        <p:spPr>
          <a:xfrm flipH="1" flipV="1">
            <a:off x="3958825" y="701446"/>
            <a:ext cx="0" cy="7720659"/>
          </a:xfrm>
          <a:prstGeom prst="line">
            <a:avLst/>
          </a:prstGeom>
          <a:ln w="190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p:nvPicPr>
        <p:blipFill rotWithShape="1">
          <a:blip r:embed="rId3" cstate="print">
            <a:duotone>
              <a:schemeClr val="bg2">
                <a:shade val="45000"/>
                <a:satMod val="135000"/>
              </a:schemeClr>
              <a:prstClr val="white"/>
            </a:duotone>
            <a:lum bright="-28000"/>
            <a:extLst>
              <a:ext uri="{28A0092B-C50C-407E-A947-70E740481C1C}">
                <a14:useLocalDpi xmlns:a14="http://schemas.microsoft.com/office/drawing/2010/main" val="0"/>
              </a:ext>
            </a:extLst>
          </a:blip>
          <a:srcRect b="18415"/>
          <a:stretch/>
        </p:blipFill>
        <p:spPr>
          <a:xfrm>
            <a:off x="4427896" y="4744834"/>
            <a:ext cx="1399200" cy="1331784"/>
          </a:xfrm>
          <a:prstGeom prst="rect">
            <a:avLst/>
          </a:prstGeom>
        </p:spPr>
      </p:pic>
      <p:pic>
        <p:nvPicPr>
          <p:cNvPr id="13" name="Picture 12"/>
          <p:cNvPicPr>
            <a:picLocks noChangeAspect="1"/>
          </p:cNvPicPr>
          <p:nvPr/>
        </p:nvPicPr>
        <p:blipFill>
          <a:blip r:embed="rId4" cstate="print">
            <a:duotone>
              <a:prstClr val="black"/>
              <a:schemeClr val="tx2">
                <a:tint val="45000"/>
                <a:satMod val="400000"/>
              </a:schemeClr>
            </a:duotone>
            <a:extLst>
              <a:ext uri="{BEBA8EAE-BF5A-486C-A8C5-ECC9F3942E4B}">
                <a14:imgProps xmlns:a14="http://schemas.microsoft.com/office/drawing/2010/main">
                  <a14:imgLayer r:embed="rId5">
                    <a14:imgEffect>
                      <a14:sharpenSoften amount="50000"/>
                    </a14:imgEffect>
                    <a14:imgEffect>
                      <a14:brightnessContrast bright="40000"/>
                    </a14:imgEffect>
                  </a14:imgLayer>
                </a14:imgProps>
              </a:ext>
              <a:ext uri="{28A0092B-C50C-407E-A947-70E740481C1C}">
                <a14:useLocalDpi xmlns:a14="http://schemas.microsoft.com/office/drawing/2010/main" val="0"/>
              </a:ext>
            </a:extLst>
          </a:blip>
          <a:stretch>
            <a:fillRect/>
          </a:stretch>
        </p:blipFill>
        <p:spPr>
          <a:xfrm>
            <a:off x="4523429" y="2594860"/>
            <a:ext cx="1348553" cy="1396284"/>
          </a:xfrm>
          <a:prstGeom prst="rect">
            <a:avLst/>
          </a:prstGeom>
          <a:noFill/>
        </p:spPr>
      </p:pic>
      <p:pic>
        <p:nvPicPr>
          <p:cNvPr id="6" name="Picture 5"/>
          <p:cNvPicPr>
            <a:picLocks noChangeAspect="1"/>
          </p:cNvPicPr>
          <p:nvPr/>
        </p:nvPicPr>
        <p:blipFill rotWithShape="1">
          <a:blip r:embed="rId6" cstate="print">
            <a:duotone>
              <a:prstClr val="black"/>
              <a:schemeClr val="tx1">
                <a:lumMod val="75000"/>
                <a:tint val="45000"/>
                <a:satMod val="400000"/>
              </a:schemeClr>
            </a:duotone>
            <a:lum bright="36000"/>
            <a:extLst>
              <a:ext uri="{28A0092B-C50C-407E-A947-70E740481C1C}">
                <a14:useLocalDpi xmlns:a14="http://schemas.microsoft.com/office/drawing/2010/main" val="0"/>
              </a:ext>
            </a:extLst>
          </a:blip>
          <a:srcRect b="16423"/>
          <a:stretch/>
        </p:blipFill>
        <p:spPr>
          <a:xfrm>
            <a:off x="4452553" y="815379"/>
            <a:ext cx="1395366" cy="1360570"/>
          </a:xfrm>
          <a:prstGeom prst="rect">
            <a:avLst/>
          </a:prstGeom>
        </p:spPr>
      </p:pic>
      <p:sp>
        <p:nvSpPr>
          <p:cNvPr id="15" name="TextBox 14"/>
          <p:cNvSpPr txBox="1"/>
          <p:nvPr/>
        </p:nvSpPr>
        <p:spPr>
          <a:xfrm>
            <a:off x="6317583" y="2686610"/>
            <a:ext cx="5873274" cy="1815882"/>
          </a:xfrm>
          <a:prstGeom prst="rect">
            <a:avLst/>
          </a:prstGeom>
          <a:noFill/>
        </p:spPr>
        <p:txBody>
          <a:bodyPr wrap="square" rtlCol="0">
            <a:spAutoFit/>
          </a:bodyPr>
          <a:lstStyle/>
          <a:p>
            <a:r>
              <a:rPr lang="en-US" sz="2800" dirty="0">
                <a:solidFill>
                  <a:schemeClr val="bg2">
                    <a:lumMod val="25000"/>
                  </a:schemeClr>
                </a:solidFill>
                <a:latin typeface="Gotham Light" pitchFamily="50" charset="0"/>
                <a:cs typeface="Gotham Light" pitchFamily="50" charset="0"/>
              </a:rPr>
              <a:t>This is an </a:t>
            </a:r>
            <a:r>
              <a:rPr lang="en-US" sz="2800" dirty="0">
                <a:solidFill>
                  <a:schemeClr val="bg2">
                    <a:lumMod val="25000"/>
                  </a:schemeClr>
                </a:solidFill>
                <a:latin typeface="Gotham Bold" pitchFamily="50" charset="0"/>
                <a:cs typeface="Gotham Bold" pitchFamily="50" charset="0"/>
              </a:rPr>
              <a:t>interactive meeting</a:t>
            </a:r>
            <a:r>
              <a:rPr lang="en-US" sz="2800" dirty="0">
                <a:solidFill>
                  <a:schemeClr val="bg2">
                    <a:lumMod val="25000"/>
                  </a:schemeClr>
                </a:solidFill>
                <a:latin typeface="Gotham Light" pitchFamily="50" charset="0"/>
                <a:cs typeface="Gotham Light" pitchFamily="50" charset="0"/>
              </a:rPr>
              <a:t>. We have time allocated for questions. Please press 1 on your phone, or use the chat! </a:t>
            </a:r>
          </a:p>
        </p:txBody>
      </p:sp>
      <p:sp>
        <p:nvSpPr>
          <p:cNvPr id="16" name="TextBox 15"/>
          <p:cNvSpPr txBox="1"/>
          <p:nvPr/>
        </p:nvSpPr>
        <p:spPr>
          <a:xfrm>
            <a:off x="6301541" y="4884377"/>
            <a:ext cx="5873274" cy="1384995"/>
          </a:xfrm>
          <a:prstGeom prst="rect">
            <a:avLst/>
          </a:prstGeom>
          <a:noFill/>
        </p:spPr>
        <p:txBody>
          <a:bodyPr wrap="square" rtlCol="0">
            <a:spAutoFit/>
          </a:bodyPr>
          <a:lstStyle/>
          <a:p>
            <a:r>
              <a:rPr lang="en-US" sz="2800" dirty="0">
                <a:solidFill>
                  <a:schemeClr val="bg2">
                    <a:lumMod val="25000"/>
                  </a:schemeClr>
                </a:solidFill>
                <a:latin typeface="Gotham Light" pitchFamily="50" charset="0"/>
                <a:cs typeface="Gotham Light" pitchFamily="50" charset="0"/>
              </a:rPr>
              <a:t>A recording of this video and call will be available following this meeting </a:t>
            </a:r>
          </a:p>
        </p:txBody>
      </p:sp>
      <p:sp>
        <p:nvSpPr>
          <p:cNvPr id="17" name="TextBox 16"/>
          <p:cNvSpPr txBox="1"/>
          <p:nvPr/>
        </p:nvSpPr>
        <p:spPr>
          <a:xfrm>
            <a:off x="6309561" y="6741974"/>
            <a:ext cx="5873274" cy="523220"/>
          </a:xfrm>
          <a:prstGeom prst="rect">
            <a:avLst/>
          </a:prstGeom>
          <a:noFill/>
        </p:spPr>
        <p:txBody>
          <a:bodyPr wrap="square" rtlCol="0">
            <a:spAutoFit/>
          </a:bodyPr>
          <a:lstStyle/>
          <a:p>
            <a:r>
              <a:rPr lang="en-US" sz="2800" dirty="0">
                <a:solidFill>
                  <a:schemeClr val="bg2">
                    <a:lumMod val="25000"/>
                  </a:schemeClr>
                </a:solidFill>
                <a:latin typeface="Gotham Light" pitchFamily="50" charset="0"/>
                <a:cs typeface="Gotham Light" pitchFamily="50" charset="0"/>
              </a:rPr>
              <a:t>It’s cool if you Tweet -- </a:t>
            </a:r>
          </a:p>
        </p:txBody>
      </p:sp>
      <p:grpSp>
        <p:nvGrpSpPr>
          <p:cNvPr id="21" name="Group 20"/>
          <p:cNvGrpSpPr/>
          <p:nvPr/>
        </p:nvGrpSpPr>
        <p:grpSpPr>
          <a:xfrm>
            <a:off x="4171727" y="6540795"/>
            <a:ext cx="1870913" cy="1789840"/>
            <a:chOff x="4209044" y="6900250"/>
            <a:chExt cx="1870913" cy="1789840"/>
          </a:xfrm>
        </p:grpSpPr>
        <p:pic>
          <p:nvPicPr>
            <p:cNvPr id="9" name="Picture 8"/>
            <p:cNvPicPr>
              <a:picLocks noChangeAspect="1"/>
            </p:cNvPicPr>
            <p:nvPr/>
          </p:nvPicPr>
          <p:blipFill rotWithShape="1">
            <a:blip r:embed="rId7" cstate="print">
              <a:duotone>
                <a:schemeClr val="accent3">
                  <a:shade val="45000"/>
                  <a:satMod val="135000"/>
                </a:schemeClr>
                <a:prstClr val="white"/>
              </a:duotone>
              <a:extLst>
                <a:ext uri="{28A0092B-C50C-407E-A947-70E740481C1C}">
                  <a14:useLocalDpi xmlns:a14="http://schemas.microsoft.com/office/drawing/2010/main" val="0"/>
                </a:ext>
              </a:extLst>
            </a:blip>
            <a:srcRect b="18000"/>
            <a:stretch/>
          </p:blipFill>
          <p:spPr>
            <a:xfrm>
              <a:off x="4209044" y="6900250"/>
              <a:ext cx="1870913" cy="1789840"/>
            </a:xfrm>
            <a:prstGeom prst="rect">
              <a:avLst/>
            </a:prstGeom>
          </p:spPr>
        </p:pic>
        <p:pic>
          <p:nvPicPr>
            <p:cNvPr id="18" name="Picture 17"/>
            <p:cNvPicPr>
              <a:picLocks noChangeAspect="1"/>
            </p:cNvPicPr>
            <p:nvPr/>
          </p:nvPicPr>
          <p:blipFill>
            <a:blip r:embed="rId8"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905793" y="7589892"/>
              <a:ext cx="511371" cy="511371"/>
            </a:xfrm>
            <a:prstGeom prst="rect">
              <a:avLst/>
            </a:prstGeom>
            <a:ln>
              <a:noFill/>
            </a:ln>
          </p:spPr>
        </p:pic>
      </p:grpSp>
      <p:sp>
        <p:nvSpPr>
          <p:cNvPr id="19" name="Rectangle 18"/>
          <p:cNvSpPr/>
          <p:nvPr/>
        </p:nvSpPr>
        <p:spPr>
          <a:xfrm>
            <a:off x="6319308" y="7204883"/>
            <a:ext cx="2202745" cy="461665"/>
          </a:xfrm>
          <a:prstGeom prst="rect">
            <a:avLst/>
          </a:prstGeom>
        </p:spPr>
        <p:txBody>
          <a:bodyPr wrap="square">
            <a:spAutoFit/>
          </a:bodyPr>
          <a:lstStyle/>
          <a:p>
            <a:r>
              <a:rPr lang="en-US" sz="2400" dirty="0">
                <a:solidFill>
                  <a:schemeClr val="tx1">
                    <a:lumMod val="75000"/>
                  </a:schemeClr>
                </a:solidFill>
                <a:latin typeface="+mj-lt"/>
                <a:cs typeface="Gotham Bold" pitchFamily="50" charset="0"/>
              </a:rPr>
              <a:t>#</a:t>
            </a:r>
            <a:r>
              <a:rPr lang="en-US" sz="2400" dirty="0">
                <a:solidFill>
                  <a:schemeClr val="tx1">
                    <a:lumMod val="75000"/>
                  </a:schemeClr>
                </a:solidFill>
                <a:latin typeface="Gotham Bold" pitchFamily="50" charset="0"/>
                <a:cs typeface="Gotham Bold" pitchFamily="50" charset="0"/>
              </a:rPr>
              <a:t>OFA</a:t>
            </a:r>
            <a:r>
              <a:rPr lang="en-US" sz="2400" dirty="0">
                <a:solidFill>
                  <a:schemeClr val="tx1">
                    <a:lumMod val="75000"/>
                  </a:schemeClr>
                </a:solidFill>
                <a:latin typeface="Gotham Light" pitchFamily="50" charset="0"/>
                <a:cs typeface="Gotham Light" pitchFamily="50" charset="0"/>
              </a:rPr>
              <a:t>Fellows</a:t>
            </a:r>
            <a:endParaRPr lang="en-US" sz="3600" dirty="0">
              <a:solidFill>
                <a:schemeClr val="tx1">
                  <a:lumMod val="75000"/>
                </a:schemeClr>
              </a:solidFill>
              <a:latin typeface="Gotham Light" pitchFamily="50" charset="0"/>
              <a:cs typeface="Gotham Light" pitchFamily="50" charset="0"/>
            </a:endParaRPr>
          </a:p>
        </p:txBody>
      </p:sp>
    </p:spTree>
    <p:extLst>
      <p:ext uri="{BB962C8B-B14F-4D97-AF65-F5344CB8AC3E}">
        <p14:creationId xmlns:p14="http://schemas.microsoft.com/office/powerpoint/2010/main" val="29704324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529916" y="5087069"/>
            <a:ext cx="1028299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3600" dirty="0">
                <a:solidFill>
                  <a:schemeClr val="bg2">
                    <a:lumMod val="25000"/>
                  </a:schemeClr>
                </a:solidFill>
                <a:latin typeface="Gotham Bold" pitchFamily="50" charset="0"/>
                <a:cs typeface="Gotham Bold" pitchFamily="50" charset="0"/>
              </a:rPr>
              <a:t>Tomorrow Tuesday: </a:t>
            </a:r>
            <a:endParaRPr lang="en-US" altLang="en-US" sz="3600" dirty="0">
              <a:solidFill>
                <a:schemeClr val="bg2">
                  <a:lumMod val="25000"/>
                </a:schemeClr>
              </a:solidFill>
              <a:latin typeface="Gotham Light" pitchFamily="50" charset="0"/>
              <a:cs typeface="Gotham Light" pitchFamily="50" charset="0"/>
            </a:endParaRPr>
          </a:p>
          <a:p>
            <a:pPr algn="ctr"/>
            <a:r>
              <a:rPr lang="en-US" altLang="en-US" sz="3600" dirty="0">
                <a:solidFill>
                  <a:schemeClr val="bg2">
                    <a:lumMod val="25000"/>
                  </a:schemeClr>
                </a:solidFill>
                <a:latin typeface="Gotham Light" pitchFamily="50" charset="0"/>
                <a:cs typeface="Gotham Light" pitchFamily="50" charset="0"/>
              </a:rPr>
              <a:t>Telling Your Story Online</a:t>
            </a:r>
            <a:endParaRPr lang="en-US" altLang="en-US" sz="3600" dirty="0">
              <a:solidFill>
                <a:schemeClr val="bg2">
                  <a:lumMod val="25000"/>
                </a:schemeClr>
              </a:solidFill>
              <a:latin typeface="Gotham Bold" pitchFamily="50" charset="0"/>
              <a:cs typeface="Gotham Bold" pitchFamily="50" charset="0"/>
            </a:endParaRPr>
          </a:p>
        </p:txBody>
      </p:sp>
      <p:sp>
        <p:nvSpPr>
          <p:cNvPr id="4" name="Oval 3"/>
          <p:cNvSpPr/>
          <p:nvPr/>
        </p:nvSpPr>
        <p:spPr>
          <a:xfrm>
            <a:off x="4903639" y="1266181"/>
            <a:ext cx="3352991" cy="3329911"/>
          </a:xfrm>
          <a:prstGeom prst="ellipse">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4620080" y="6665280"/>
            <a:ext cx="4102662" cy="856834"/>
            <a:chOff x="4741933" y="6812556"/>
            <a:chExt cx="4102662" cy="856834"/>
          </a:xfrm>
        </p:grpSpPr>
        <p:sp>
          <p:nvSpPr>
            <p:cNvPr id="10" name="Rounded Rectangle 9">
              <a:hlinkClick r:id="rId3"/>
            </p:cNvPr>
            <p:cNvSpPr/>
            <p:nvPr/>
          </p:nvSpPr>
          <p:spPr>
            <a:xfrm>
              <a:off x="4741933" y="6812556"/>
              <a:ext cx="4102662" cy="856834"/>
            </a:xfrm>
            <a:prstGeom prst="roundRect">
              <a:avLst>
                <a:gd name="adj" fmla="val 7223"/>
              </a:avLst>
            </a:prstGeom>
            <a:no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dirty="0">
                  <a:solidFill>
                    <a:srgbClr val="474545"/>
                  </a:solidFill>
                  <a:latin typeface="Gotham Bold" pitchFamily="50" charset="0"/>
                  <a:cs typeface="Gotham Bold" pitchFamily="50" charset="0"/>
                </a:rPr>
                <a:t>   SEE UPDATED CALENDAR</a:t>
              </a:r>
              <a:endParaRPr lang="en-US" sz="2000" dirty="0">
                <a:solidFill>
                  <a:srgbClr val="474545"/>
                </a:solidFill>
                <a:latin typeface="Gotham Bold" pitchFamily="50" charset="0"/>
                <a:cs typeface="Gotham Bold" pitchFamily="50" charset="0"/>
              </a:endParaRPr>
            </a:p>
          </p:txBody>
        </p:sp>
        <p:pic>
          <p:nvPicPr>
            <p:cNvPr id="11" name="Picture 10"/>
            <p:cNvPicPr>
              <a:picLocks noChangeAspect="1"/>
            </p:cNvPicPr>
            <p:nvPr/>
          </p:nvPicPr>
          <p:blipFill rotWithShape="1">
            <a:blip r:embed="rId4" cstate="print">
              <a:biLevel thresh="75000"/>
              <a:extLst>
                <a:ext uri="{28A0092B-C50C-407E-A947-70E740481C1C}">
                  <a14:useLocalDpi xmlns:a14="http://schemas.microsoft.com/office/drawing/2010/main" val="0"/>
                </a:ext>
              </a:extLst>
            </a:blip>
            <a:srcRect b="14400"/>
            <a:stretch/>
          </p:blipFill>
          <p:spPr>
            <a:xfrm rot="10800000">
              <a:off x="8213049" y="7130480"/>
              <a:ext cx="218715" cy="218424"/>
            </a:xfrm>
            <a:prstGeom prst="rect">
              <a:avLst/>
            </a:prstGeom>
          </p:spPr>
        </p:pic>
      </p:gr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13830" y="1909736"/>
            <a:ext cx="1933845" cy="1933845"/>
          </a:xfrm>
          <a:prstGeom prst="rect">
            <a:avLst/>
          </a:prstGeom>
        </p:spPr>
      </p:pic>
    </p:spTree>
    <p:extLst>
      <p:ext uri="{BB962C8B-B14F-4D97-AF65-F5344CB8AC3E}">
        <p14:creationId xmlns:p14="http://schemas.microsoft.com/office/powerpoint/2010/main" val="22472611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11158" t="7310" r="7114"/>
          <a:stretch/>
        </p:blipFill>
        <p:spPr>
          <a:xfrm>
            <a:off x="0" y="-48126"/>
            <a:ext cx="13004800" cy="9822338"/>
          </a:xfrm>
          <a:prstGeom prst="rect">
            <a:avLst/>
          </a:prstGeom>
        </p:spPr>
      </p:pic>
      <p:sp>
        <p:nvSpPr>
          <p:cNvPr id="13" name="Rectangle 12"/>
          <p:cNvSpPr/>
          <p:nvPr/>
        </p:nvSpPr>
        <p:spPr>
          <a:xfrm>
            <a:off x="0" y="-48126"/>
            <a:ext cx="9512490" cy="9801726"/>
          </a:xfrm>
          <a:prstGeom prst="rect">
            <a:avLst/>
          </a:prstGeom>
          <a:gradFill flip="none" rotWithShape="1">
            <a:gsLst>
              <a:gs pos="0">
                <a:schemeClr val="tx1">
                  <a:alpha val="0"/>
                </a:schemeClr>
              </a:gs>
              <a:gs pos="43000">
                <a:schemeClr val="tx1">
                  <a:alpha val="81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48126"/>
            <a:ext cx="13004800" cy="9801726"/>
          </a:xfrm>
          <a:prstGeom prst="rect">
            <a:avLst/>
          </a:prstGeom>
          <a:solidFill>
            <a:srgbClr val="017FA0">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2698244" y="1922903"/>
            <a:ext cx="5976033" cy="1867511"/>
            <a:chOff x="3501731" y="3293117"/>
            <a:chExt cx="5976033" cy="1867511"/>
          </a:xfrm>
        </p:grpSpPr>
        <p:sp>
          <p:nvSpPr>
            <p:cNvPr id="15" name="TextBox 14"/>
            <p:cNvSpPr txBox="1"/>
            <p:nvPr/>
          </p:nvSpPr>
          <p:spPr>
            <a:xfrm>
              <a:off x="3501731" y="3293117"/>
              <a:ext cx="5823284" cy="830997"/>
            </a:xfrm>
            <a:prstGeom prst="rect">
              <a:avLst/>
            </a:prstGeom>
            <a:noFill/>
          </p:spPr>
          <p:txBody>
            <a:bodyPr wrap="square" rtlCol="0">
              <a:spAutoFit/>
            </a:bodyPr>
            <a:lstStyle/>
            <a:p>
              <a:r>
                <a:rPr lang="en-US" sz="4800" dirty="0">
                  <a:solidFill>
                    <a:schemeClr val="bg1"/>
                  </a:solidFill>
                  <a:latin typeface="Gotham Light" pitchFamily="50" charset="0"/>
                  <a:cs typeface="Gotham Light" pitchFamily="50" charset="0"/>
                </a:rPr>
                <a:t>ORGANIZING </a:t>
              </a:r>
            </a:p>
          </p:txBody>
        </p:sp>
        <p:sp>
          <p:nvSpPr>
            <p:cNvPr id="18" name="TextBox 17"/>
            <p:cNvSpPr txBox="1"/>
            <p:nvPr/>
          </p:nvSpPr>
          <p:spPr>
            <a:xfrm>
              <a:off x="3508008" y="3837189"/>
              <a:ext cx="5969756" cy="1323439"/>
            </a:xfrm>
            <a:prstGeom prst="rect">
              <a:avLst/>
            </a:prstGeom>
            <a:noFill/>
          </p:spPr>
          <p:txBody>
            <a:bodyPr wrap="square" rtlCol="0">
              <a:spAutoFit/>
            </a:bodyPr>
            <a:lstStyle/>
            <a:p>
              <a:r>
                <a:rPr lang="en-US" sz="8000" dirty="0">
                  <a:solidFill>
                    <a:schemeClr val="bg1"/>
                  </a:solidFill>
                  <a:latin typeface="Gotham Bold" pitchFamily="50" charset="0"/>
                  <a:cs typeface="Gotham Bold" pitchFamily="50" charset="0"/>
                </a:rPr>
                <a:t>FELLOWS</a:t>
              </a:r>
            </a:p>
          </p:txBody>
        </p:sp>
      </p:gr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6895" y="1898515"/>
            <a:ext cx="1713589" cy="2456818"/>
          </a:xfrm>
          <a:prstGeom prst="rect">
            <a:avLst/>
          </a:prstGeom>
        </p:spPr>
      </p:pic>
      <p:sp>
        <p:nvSpPr>
          <p:cNvPr id="2" name="Rectangle 1"/>
          <p:cNvSpPr/>
          <p:nvPr/>
        </p:nvSpPr>
        <p:spPr>
          <a:xfrm>
            <a:off x="2794532" y="4070603"/>
            <a:ext cx="5470237" cy="3108543"/>
          </a:xfrm>
          <a:prstGeom prst="rect">
            <a:avLst/>
          </a:prstGeom>
        </p:spPr>
        <p:txBody>
          <a:bodyPr wrap="square">
            <a:spAutoFit/>
          </a:bodyPr>
          <a:lstStyle/>
          <a:p>
            <a:r>
              <a:rPr lang="en-US" sz="2800" dirty="0">
                <a:solidFill>
                  <a:schemeClr val="bg1"/>
                </a:solidFill>
                <a:latin typeface="Gotham Bold" pitchFamily="50" charset="0"/>
                <a:cs typeface="Gotham Bold" pitchFamily="50" charset="0"/>
              </a:rPr>
              <a:t>Thank you for joining today’s webinar.  </a:t>
            </a:r>
          </a:p>
          <a:p>
            <a:endParaRPr lang="en-US" sz="2800" dirty="0">
              <a:solidFill>
                <a:schemeClr val="bg1"/>
              </a:solidFill>
              <a:latin typeface="Gotham Bold" pitchFamily="50" charset="0"/>
              <a:cs typeface="Gotham Bold" pitchFamily="50" charset="0"/>
            </a:endParaRPr>
          </a:p>
          <a:p>
            <a:r>
              <a:rPr lang="en-US" sz="2800" dirty="0">
                <a:solidFill>
                  <a:schemeClr val="bg1"/>
                </a:solidFill>
                <a:latin typeface="Gotham Bold" pitchFamily="50" charset="0"/>
                <a:cs typeface="Gotham Bold" pitchFamily="50" charset="0"/>
              </a:rPr>
              <a:t>Make sure to find the materials covered today, and the audio and video recordings on the bookshelf. </a:t>
            </a:r>
          </a:p>
        </p:txBody>
      </p:sp>
      <p:grpSp>
        <p:nvGrpSpPr>
          <p:cNvPr id="12" name="Group 11"/>
          <p:cNvGrpSpPr/>
          <p:nvPr/>
        </p:nvGrpSpPr>
        <p:grpSpPr>
          <a:xfrm>
            <a:off x="2927205" y="7697023"/>
            <a:ext cx="3249005" cy="769350"/>
            <a:chOff x="4741934" y="6812556"/>
            <a:chExt cx="3625354" cy="769350"/>
          </a:xfrm>
        </p:grpSpPr>
        <p:sp>
          <p:nvSpPr>
            <p:cNvPr id="16" name="Rounded Rectangle 15">
              <a:hlinkClick r:id="rId4"/>
            </p:cNvPr>
            <p:cNvSpPr/>
            <p:nvPr/>
          </p:nvSpPr>
          <p:spPr>
            <a:xfrm>
              <a:off x="4741934" y="6812556"/>
              <a:ext cx="3625354" cy="769350"/>
            </a:xfrm>
            <a:prstGeom prst="roundRect">
              <a:avLst>
                <a:gd name="adj" fmla="val 7223"/>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schemeClr val="bg1"/>
                  </a:solidFill>
                  <a:latin typeface="Gotham Bold" pitchFamily="50" charset="0"/>
                  <a:cs typeface="Gotham Bold" pitchFamily="50" charset="0"/>
                </a:rPr>
                <a:t>   SEE BOOKSHELF</a:t>
              </a:r>
            </a:p>
          </p:txBody>
        </p:sp>
        <p:pic>
          <p:nvPicPr>
            <p:cNvPr id="17" name="Picture 16"/>
            <p:cNvPicPr>
              <a:picLocks noChangeAspect="1"/>
            </p:cNvPicPr>
            <p:nvPr/>
          </p:nvPicPr>
          <p:blipFill rotWithShape="1">
            <a:blip r:embed="rId5" cstate="print">
              <a:biLevel thresh="75000"/>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rcRect b="14400"/>
            <a:stretch/>
          </p:blipFill>
          <p:spPr>
            <a:xfrm rot="10800000">
              <a:off x="7678817" y="7088019"/>
              <a:ext cx="218713" cy="218424"/>
            </a:xfrm>
            <a:prstGeom prst="rect">
              <a:avLst/>
            </a:prstGeom>
          </p:spPr>
        </p:pic>
      </p:grpSp>
    </p:spTree>
    <p:extLst>
      <p:ext uri="{BB962C8B-B14F-4D97-AF65-F5344CB8AC3E}">
        <p14:creationId xmlns:p14="http://schemas.microsoft.com/office/powerpoint/2010/main" val="6587590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t="17982" r="24243"/>
          <a:stretch/>
        </p:blipFill>
        <p:spPr>
          <a:xfrm>
            <a:off x="-190500" y="-190500"/>
            <a:ext cx="13811250" cy="9944100"/>
          </a:xfrm>
          <a:prstGeom prst="rect">
            <a:avLst/>
          </a:prstGeom>
        </p:spPr>
      </p:pic>
      <p:sp>
        <p:nvSpPr>
          <p:cNvPr id="4" name="Rectangle 3"/>
          <p:cNvSpPr/>
          <p:nvPr/>
        </p:nvSpPr>
        <p:spPr>
          <a:xfrm>
            <a:off x="496957" y="417443"/>
            <a:ext cx="12006469" cy="8885583"/>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96958" y="417442"/>
            <a:ext cx="5438622" cy="8885583"/>
          </a:xfrm>
          <a:prstGeom prst="rect">
            <a:avLst/>
          </a:prstGeom>
          <a:solidFill>
            <a:schemeClr val="bg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55597" y="7885022"/>
            <a:ext cx="1056680" cy="933937"/>
          </a:xfrm>
          <a:prstGeom prst="rect">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0909" y="8011633"/>
            <a:ext cx="490014" cy="702546"/>
          </a:xfrm>
          <a:prstGeom prst="rect">
            <a:avLst/>
          </a:prstGeom>
        </p:spPr>
      </p:pic>
      <p:sp>
        <p:nvSpPr>
          <p:cNvPr id="9" name="TextBox 8"/>
          <p:cNvSpPr txBox="1"/>
          <p:nvPr/>
        </p:nvSpPr>
        <p:spPr>
          <a:xfrm>
            <a:off x="983937" y="1628579"/>
            <a:ext cx="4823305" cy="2616101"/>
          </a:xfrm>
          <a:prstGeom prst="rect">
            <a:avLst/>
          </a:prstGeom>
          <a:noFill/>
        </p:spPr>
        <p:txBody>
          <a:bodyPr wrap="square" rtlCol="0">
            <a:spAutoFit/>
          </a:bodyPr>
          <a:lstStyle/>
          <a:p>
            <a:r>
              <a:rPr lang="en-US" sz="4400" dirty="0">
                <a:solidFill>
                  <a:srgbClr val="017FA0"/>
                </a:solidFill>
                <a:latin typeface="Gotham Bold" pitchFamily="50" charset="0"/>
                <a:cs typeface="Gotham Bold" pitchFamily="50" charset="0"/>
              </a:rPr>
              <a:t>Organizing a Training</a:t>
            </a:r>
            <a:endParaRPr lang="en-US" sz="4400" dirty="0">
              <a:solidFill>
                <a:schemeClr val="tx2"/>
              </a:solidFill>
              <a:latin typeface="Gotham Bold" pitchFamily="50" charset="0"/>
              <a:cs typeface="Gotham Bold" pitchFamily="50" charset="0"/>
            </a:endParaRPr>
          </a:p>
          <a:p>
            <a:endParaRPr lang="en-US" altLang="en-US" sz="1800" spc="300" dirty="0">
              <a:solidFill>
                <a:schemeClr val="tx1">
                  <a:lumMod val="75000"/>
                </a:schemeClr>
              </a:solidFill>
              <a:latin typeface="Gotham Light" pitchFamily="50" charset="0"/>
              <a:cs typeface="Gotham Light" pitchFamily="50" charset="0"/>
            </a:endParaRPr>
          </a:p>
          <a:p>
            <a:endParaRPr lang="en-US" altLang="en-US" sz="1800" spc="300" dirty="0">
              <a:solidFill>
                <a:schemeClr val="tx1">
                  <a:lumMod val="75000"/>
                </a:schemeClr>
              </a:solidFill>
              <a:latin typeface="Gotham Light" pitchFamily="50" charset="0"/>
              <a:cs typeface="Gotham Light" pitchFamily="50" charset="0"/>
            </a:endParaRPr>
          </a:p>
          <a:p>
            <a:r>
              <a:rPr lang="en-US" altLang="en-US" sz="2000" dirty="0">
                <a:solidFill>
                  <a:schemeClr val="tx1">
                    <a:lumMod val="75000"/>
                  </a:schemeClr>
                </a:solidFill>
                <a:latin typeface="Gotham Book" pitchFamily="50" charset="0"/>
                <a:cs typeface="Gotham Book" pitchFamily="50" charset="0"/>
              </a:rPr>
              <a:t>Logistical considerations for organizing an excellent training. </a:t>
            </a:r>
            <a:endParaRPr lang="en-US" altLang="en-US" sz="2400" dirty="0">
              <a:solidFill>
                <a:schemeClr val="tx1">
                  <a:lumMod val="75000"/>
                </a:schemeClr>
              </a:solidFill>
              <a:latin typeface="Gotham Book" pitchFamily="50" charset="0"/>
              <a:cs typeface="Gotham Book" pitchFamily="50" charset="0"/>
            </a:endParaRPr>
          </a:p>
        </p:txBody>
      </p:sp>
    </p:spTree>
    <p:extLst>
      <p:ext uri="{BB962C8B-B14F-4D97-AF65-F5344CB8AC3E}">
        <p14:creationId xmlns:p14="http://schemas.microsoft.com/office/powerpoint/2010/main" val="19192289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7260" y="2492895"/>
            <a:ext cx="5338954" cy="3410599"/>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rIns="457200" rtlCol="0" anchor="ctr"/>
          <a:lstStyle/>
          <a:p>
            <a:r>
              <a:rPr lang="en-US" sz="3200" dirty="0">
                <a:solidFill>
                  <a:schemeClr val="bg2">
                    <a:lumMod val="25000"/>
                  </a:schemeClr>
                </a:solidFill>
                <a:latin typeface="Gotham Bold" pitchFamily="50" charset="0"/>
                <a:cs typeface="Gotham Bold" pitchFamily="50" charset="0"/>
              </a:rPr>
              <a:t>Using One-on-One meetings to build relationships with volunteers. </a:t>
            </a:r>
          </a:p>
        </p:txBody>
      </p:sp>
      <p:sp>
        <p:nvSpPr>
          <p:cNvPr id="4" name="Rectangle 3"/>
          <p:cNvSpPr>
            <a:spLocks noChangeArrowheads="1"/>
          </p:cNvSpPr>
          <p:nvPr/>
        </p:nvSpPr>
        <p:spPr bwMode="auto">
          <a:xfrm>
            <a:off x="1861712" y="1544659"/>
            <a:ext cx="324770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3600" dirty="0">
                <a:solidFill>
                  <a:schemeClr val="tx1"/>
                </a:solidFill>
                <a:latin typeface="Gotham Bold" pitchFamily="50" charset="0"/>
                <a:ea typeface="Arial Unicode MS" panose="020B0604020202020204" pitchFamily="34" charset="-128"/>
                <a:cs typeface="Gotham Bold" pitchFamily="50" charset="0"/>
              </a:rPr>
              <a:t>LAST WEEK</a:t>
            </a:r>
            <a:endParaRPr lang="en-US" altLang="en-US" sz="2800" dirty="0">
              <a:solidFill>
                <a:schemeClr val="tx1"/>
              </a:solidFill>
              <a:latin typeface="Gotham Bold" pitchFamily="50" charset="0"/>
              <a:ea typeface="Arial Unicode MS" panose="020B0604020202020204" pitchFamily="34" charset="-128"/>
              <a:cs typeface="Gotham Bold" pitchFamily="50" charset="0"/>
            </a:endParaRPr>
          </a:p>
        </p:txBody>
      </p:sp>
      <p:sp>
        <p:nvSpPr>
          <p:cNvPr id="5" name="Rectangle 4"/>
          <p:cNvSpPr>
            <a:spLocks noChangeArrowheads="1"/>
          </p:cNvSpPr>
          <p:nvPr/>
        </p:nvSpPr>
        <p:spPr bwMode="auto">
          <a:xfrm>
            <a:off x="8996771" y="1544659"/>
            <a:ext cx="5253925" cy="7463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endParaRPr lang="en-US" altLang="en-US" sz="1050" dirty="0">
              <a:solidFill>
                <a:schemeClr val="bg1"/>
              </a:solidFill>
              <a:latin typeface="Gotham Bold" pitchFamily="50" charset="0"/>
              <a:cs typeface="Gotham Bold" pitchFamily="50" charset="0"/>
            </a:endParaRPr>
          </a:p>
          <a:p>
            <a:r>
              <a:rPr lang="en-US" altLang="en-US" sz="3200" dirty="0">
                <a:solidFill>
                  <a:schemeClr val="bg2">
                    <a:lumMod val="25000"/>
                  </a:schemeClr>
                </a:solidFill>
                <a:latin typeface="Gotham Bold" pitchFamily="50" charset="0"/>
                <a:cs typeface="Gotham Bold" pitchFamily="50" charset="0"/>
              </a:rPr>
              <a:t>REVIEW</a:t>
            </a:r>
            <a:endParaRPr lang="en-US" altLang="en-US" sz="3600" dirty="0">
              <a:solidFill>
                <a:schemeClr val="bg2">
                  <a:lumMod val="25000"/>
                </a:schemeClr>
              </a:solidFill>
              <a:latin typeface="Gotham Bold" pitchFamily="50" charset="0"/>
              <a:cs typeface="Gotham Bold" pitchFamily="50" charset="0"/>
            </a:endParaRPr>
          </a:p>
        </p:txBody>
      </p:sp>
      <p:sp>
        <p:nvSpPr>
          <p:cNvPr id="6" name="Rectangle 5"/>
          <p:cNvSpPr>
            <a:spLocks noChangeArrowheads="1"/>
          </p:cNvSpPr>
          <p:nvPr/>
        </p:nvSpPr>
        <p:spPr bwMode="auto">
          <a:xfrm>
            <a:off x="7007989" y="2961282"/>
            <a:ext cx="5391560" cy="6771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endParaRPr lang="en-US" altLang="en-US" sz="1000" dirty="0">
              <a:solidFill>
                <a:schemeClr val="bg2">
                  <a:lumMod val="25000"/>
                </a:schemeClr>
              </a:solidFill>
              <a:latin typeface="Gotham Bold" pitchFamily="50" charset="0"/>
              <a:cs typeface="Gotham Bold" pitchFamily="50" charset="0"/>
            </a:endParaRPr>
          </a:p>
          <a:p>
            <a:pPr algn="ctr"/>
            <a:r>
              <a:rPr lang="en-US" altLang="en-US" sz="2800" dirty="0">
                <a:solidFill>
                  <a:schemeClr val="bg2">
                    <a:lumMod val="25000"/>
                  </a:schemeClr>
                </a:solidFill>
                <a:latin typeface="Gotham Book" pitchFamily="50" charset="0"/>
                <a:cs typeface="Gotham Book" pitchFamily="50" charset="0"/>
              </a:rPr>
              <a:t>Did you have a 1:1 last week? </a:t>
            </a:r>
            <a:endParaRPr lang="en-US" altLang="en-US" sz="3200" dirty="0">
              <a:solidFill>
                <a:schemeClr val="bg2">
                  <a:lumMod val="25000"/>
                </a:schemeClr>
              </a:solidFill>
              <a:latin typeface="Gotham Book" pitchFamily="50" charset="0"/>
              <a:cs typeface="Gotham Book" pitchFamily="50" charset="0"/>
            </a:endParaRPr>
          </a:p>
        </p:txBody>
      </p:sp>
      <p:pic>
        <p:nvPicPr>
          <p:cNvPr id="7" name="Picture 6"/>
          <p:cNvPicPr>
            <a:picLocks noChangeAspect="1"/>
          </p:cNvPicPr>
          <p:nvPr/>
        </p:nvPicPr>
        <p:blipFill>
          <a:blip r:embed="rId2" cstate="print">
            <a:duotone>
              <a:prstClr val="black"/>
              <a:schemeClr val="tx2">
                <a:tint val="45000"/>
                <a:satMod val="400000"/>
              </a:schemeClr>
            </a:duotone>
            <a:extLst>
              <a:ext uri="{BEBA8EAE-BF5A-486C-A8C5-ECC9F3942E4B}">
                <a14:imgProps xmlns:a14="http://schemas.microsoft.com/office/drawing/2010/main">
                  <a14:imgLayer r:embed="rId3">
                    <a14:imgEffect>
                      <a14:sharpenSoften amount="50000"/>
                    </a14:imgEffect>
                    <a14:imgEffect>
                      <a14:brightnessContrast bright="40000"/>
                    </a14:imgEffect>
                  </a14:imgLayer>
                </a14:imgProps>
              </a:ext>
              <a:ext uri="{28A0092B-C50C-407E-A947-70E740481C1C}">
                <a14:useLocalDpi xmlns:a14="http://schemas.microsoft.com/office/drawing/2010/main" val="0"/>
              </a:ext>
            </a:extLst>
          </a:blip>
          <a:stretch>
            <a:fillRect/>
          </a:stretch>
        </p:blipFill>
        <p:spPr>
          <a:xfrm>
            <a:off x="7869344" y="1451783"/>
            <a:ext cx="994077" cy="1029262"/>
          </a:xfrm>
          <a:prstGeom prst="rect">
            <a:avLst/>
          </a:prstGeom>
          <a:noFill/>
        </p:spPr>
      </p:pic>
      <p:grpSp>
        <p:nvGrpSpPr>
          <p:cNvPr id="8" name="Group 7"/>
          <p:cNvGrpSpPr/>
          <p:nvPr/>
        </p:nvGrpSpPr>
        <p:grpSpPr>
          <a:xfrm>
            <a:off x="6705740" y="4249322"/>
            <a:ext cx="5693809" cy="1654172"/>
            <a:chOff x="814414" y="5027782"/>
            <a:chExt cx="5693809" cy="1654172"/>
          </a:xfrm>
        </p:grpSpPr>
        <p:sp>
          <p:nvSpPr>
            <p:cNvPr id="9" name="TextBox 8"/>
            <p:cNvSpPr txBox="1"/>
            <p:nvPr/>
          </p:nvSpPr>
          <p:spPr>
            <a:xfrm>
              <a:off x="814414" y="6312622"/>
              <a:ext cx="2813090" cy="369332"/>
            </a:xfrm>
            <a:prstGeom prst="rect">
              <a:avLst/>
            </a:prstGeom>
            <a:noFill/>
          </p:spPr>
          <p:txBody>
            <a:bodyPr wrap="square" rtlCol="0">
              <a:spAutoFit/>
            </a:bodyPr>
            <a:lstStyle/>
            <a:p>
              <a:pPr algn="ctr"/>
              <a:r>
                <a:rPr lang="en-US" sz="1800" dirty="0">
                  <a:solidFill>
                    <a:schemeClr val="tx1">
                      <a:lumMod val="75000"/>
                    </a:schemeClr>
                  </a:solidFill>
                  <a:latin typeface="Gotham Light" pitchFamily="50" charset="0"/>
                  <a:cs typeface="Gotham Light" pitchFamily="50" charset="0"/>
                </a:rPr>
                <a:t>Press 1 on the phone</a:t>
              </a:r>
            </a:p>
          </p:txBody>
        </p:sp>
        <p:grpSp>
          <p:nvGrpSpPr>
            <p:cNvPr id="10" name="Group 9"/>
            <p:cNvGrpSpPr/>
            <p:nvPr/>
          </p:nvGrpSpPr>
          <p:grpSpPr>
            <a:xfrm>
              <a:off x="4026709" y="5027782"/>
              <a:ext cx="2481514" cy="1602933"/>
              <a:chOff x="7956165" y="3607332"/>
              <a:chExt cx="2481514" cy="1602933"/>
            </a:xfrm>
          </p:grpSpPr>
          <p:pic>
            <p:nvPicPr>
              <p:cNvPr id="13" name="Picture 12"/>
              <p:cNvPicPr>
                <a:picLocks noChangeAspect="1"/>
              </p:cNvPicPr>
              <p:nvPr/>
            </p:nvPicPr>
            <p:blipFill rotWithShape="1">
              <a:blip r:embed="rId4" cstate="print">
                <a:duotone>
                  <a:prstClr val="black"/>
                  <a:schemeClr val="tx2">
                    <a:tint val="45000"/>
                    <a:satMod val="400000"/>
                  </a:schemeClr>
                </a:duotone>
                <a:extLst>
                  <a:ext uri="{28A0092B-C50C-407E-A947-70E740481C1C}">
                    <a14:useLocalDpi xmlns:a14="http://schemas.microsoft.com/office/drawing/2010/main" val="0"/>
                  </a:ext>
                </a:extLst>
              </a:blip>
              <a:srcRect b="29549"/>
              <a:stretch/>
            </p:blipFill>
            <p:spPr>
              <a:xfrm>
                <a:off x="8351850" y="3607332"/>
                <a:ext cx="1374183" cy="1129482"/>
              </a:xfrm>
              <a:prstGeom prst="rect">
                <a:avLst/>
              </a:prstGeom>
            </p:spPr>
          </p:pic>
          <p:sp>
            <p:nvSpPr>
              <p:cNvPr id="14" name="TextBox 13"/>
              <p:cNvSpPr txBox="1"/>
              <p:nvPr/>
            </p:nvSpPr>
            <p:spPr>
              <a:xfrm>
                <a:off x="7956165" y="4840933"/>
                <a:ext cx="2481514" cy="369332"/>
              </a:xfrm>
              <a:prstGeom prst="rect">
                <a:avLst/>
              </a:prstGeom>
              <a:noFill/>
            </p:spPr>
            <p:txBody>
              <a:bodyPr wrap="square" rtlCol="0">
                <a:spAutoFit/>
              </a:bodyPr>
              <a:lstStyle/>
              <a:p>
                <a:r>
                  <a:rPr lang="en-US" sz="1800" dirty="0">
                    <a:solidFill>
                      <a:schemeClr val="tx1">
                        <a:lumMod val="75000"/>
                      </a:schemeClr>
                    </a:solidFill>
                    <a:latin typeface="Gotham Light" pitchFamily="50" charset="0"/>
                    <a:cs typeface="Gotham Light" pitchFamily="50" charset="0"/>
                  </a:rPr>
                  <a:t>Type in chat box</a:t>
                </a:r>
              </a:p>
            </p:txBody>
          </p:sp>
        </p:grpSp>
        <p:sp>
          <p:nvSpPr>
            <p:cNvPr id="11" name="TextBox 10"/>
            <p:cNvSpPr txBox="1"/>
            <p:nvPr/>
          </p:nvSpPr>
          <p:spPr>
            <a:xfrm>
              <a:off x="3502729" y="5827376"/>
              <a:ext cx="755290" cy="338554"/>
            </a:xfrm>
            <a:prstGeom prst="rect">
              <a:avLst/>
            </a:prstGeom>
            <a:noFill/>
          </p:spPr>
          <p:txBody>
            <a:bodyPr wrap="square" rtlCol="0">
              <a:spAutoFit/>
            </a:bodyPr>
            <a:lstStyle/>
            <a:p>
              <a:r>
                <a:rPr lang="en-US" sz="1600" dirty="0">
                  <a:solidFill>
                    <a:schemeClr val="tx1">
                      <a:lumMod val="75000"/>
                    </a:schemeClr>
                  </a:solidFill>
                  <a:latin typeface="Gotham Light" pitchFamily="50" charset="0"/>
                  <a:cs typeface="Gotham Light" pitchFamily="50" charset="0"/>
                </a:rPr>
                <a:t>OR</a:t>
              </a:r>
            </a:p>
          </p:txBody>
        </p:sp>
        <p:pic>
          <p:nvPicPr>
            <p:cNvPr id="12" name="Picture 11"/>
            <p:cNvPicPr>
              <a:picLocks noChangeAspect="1"/>
            </p:cNvPicPr>
            <p:nvPr/>
          </p:nvPicPr>
          <p:blipFill rotWithShape="1">
            <a:blip r:embed="rId5" cstate="print">
              <a:duotone>
                <a:schemeClr val="accent3">
                  <a:shade val="45000"/>
                  <a:satMod val="135000"/>
                </a:schemeClr>
                <a:prstClr val="white"/>
              </a:duotone>
              <a:extLst>
                <a:ext uri="{28A0092B-C50C-407E-A947-70E740481C1C}">
                  <a14:useLocalDpi xmlns:a14="http://schemas.microsoft.com/office/drawing/2010/main" val="0"/>
                </a:ext>
              </a:extLst>
            </a:blip>
            <a:srcRect b="18000"/>
            <a:stretch/>
          </p:blipFill>
          <p:spPr>
            <a:xfrm>
              <a:off x="1689546" y="5321536"/>
              <a:ext cx="1031349" cy="986657"/>
            </a:xfrm>
            <a:prstGeom prst="rect">
              <a:avLst/>
            </a:prstGeom>
          </p:spPr>
        </p:pic>
      </p:grpSp>
      <p:cxnSp>
        <p:nvCxnSpPr>
          <p:cNvPr id="15" name="Straight Connector 14"/>
          <p:cNvCxnSpPr/>
          <p:nvPr/>
        </p:nvCxnSpPr>
        <p:spPr>
          <a:xfrm>
            <a:off x="7396726" y="4100799"/>
            <a:ext cx="4291177" cy="0"/>
          </a:xfrm>
          <a:prstGeom prst="line">
            <a:avLst/>
          </a:prstGeom>
          <a:ln>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8749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35"/>
          <p:cNvSpPr>
            <a:spLocks noChangeAspect="1"/>
          </p:cNvSpPr>
          <p:nvPr/>
        </p:nvSpPr>
        <p:spPr bwMode="auto">
          <a:xfrm>
            <a:off x="1147009" y="2192379"/>
            <a:ext cx="762000" cy="762000"/>
          </a:xfrm>
          <a:prstGeom prst="ellipse">
            <a:avLst/>
          </a:prstGeom>
          <a:solidFill>
            <a:srgbClr val="3B3838"/>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dirty="0">
                <a:solidFill>
                  <a:schemeClr val="bg1"/>
                </a:solidFill>
                <a:latin typeface="Gotham Bold" pitchFamily="50" charset="0"/>
                <a:ea typeface="ヒラギノ角ゴ ProN W3" charset="-128"/>
                <a:cs typeface="Gotham Bold" pitchFamily="50" charset="0"/>
              </a:rPr>
              <a:t>1</a:t>
            </a:r>
          </a:p>
        </p:txBody>
      </p:sp>
      <p:sp>
        <p:nvSpPr>
          <p:cNvPr id="3" name="Oval 36"/>
          <p:cNvSpPr>
            <a:spLocks noChangeAspect="1"/>
          </p:cNvSpPr>
          <p:nvPr/>
        </p:nvSpPr>
        <p:spPr bwMode="auto">
          <a:xfrm>
            <a:off x="1147009" y="3789931"/>
            <a:ext cx="762000" cy="762000"/>
          </a:xfrm>
          <a:prstGeom prst="ellipse">
            <a:avLst/>
          </a:prstGeom>
          <a:solidFill>
            <a:srgbClr val="3B3838"/>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dirty="0">
                <a:solidFill>
                  <a:schemeClr val="bg1"/>
                </a:solidFill>
                <a:latin typeface="Gotham Bold" pitchFamily="50" charset="0"/>
                <a:ea typeface="ヒラギノ角ゴ ProN W3" charset="-128"/>
                <a:cs typeface="Gotham Bold" pitchFamily="50" charset="0"/>
              </a:rPr>
              <a:t>2</a:t>
            </a:r>
          </a:p>
        </p:txBody>
      </p:sp>
      <p:sp>
        <p:nvSpPr>
          <p:cNvPr id="4" name="Oval 37"/>
          <p:cNvSpPr>
            <a:spLocks noChangeAspect="1"/>
          </p:cNvSpPr>
          <p:nvPr/>
        </p:nvSpPr>
        <p:spPr bwMode="auto">
          <a:xfrm>
            <a:off x="1147009" y="5326718"/>
            <a:ext cx="762000" cy="762000"/>
          </a:xfrm>
          <a:prstGeom prst="ellipse">
            <a:avLst/>
          </a:prstGeom>
          <a:solidFill>
            <a:srgbClr val="3B3838"/>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dirty="0">
                <a:solidFill>
                  <a:schemeClr val="bg1"/>
                </a:solidFill>
                <a:latin typeface="Gotham Bold" pitchFamily="50" charset="0"/>
                <a:ea typeface="ヒラギノ角ゴ ProN W3" charset="-128"/>
                <a:cs typeface="Gotham Bold" pitchFamily="50" charset="0"/>
              </a:rPr>
              <a:t>3</a:t>
            </a:r>
          </a:p>
        </p:txBody>
      </p:sp>
      <p:sp>
        <p:nvSpPr>
          <p:cNvPr id="5" name="Rectangle 4"/>
          <p:cNvSpPr>
            <a:spLocks noChangeArrowheads="1"/>
          </p:cNvSpPr>
          <p:nvPr/>
        </p:nvSpPr>
        <p:spPr bwMode="auto">
          <a:xfrm>
            <a:off x="827695" y="796718"/>
            <a:ext cx="418212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3200" b="1" dirty="0">
                <a:solidFill>
                  <a:schemeClr val="tx1"/>
                </a:solidFill>
                <a:latin typeface="Gotham Bold" pitchFamily="50" charset="0"/>
                <a:cs typeface="Gotham Bold" pitchFamily="50" charset="0"/>
              </a:rPr>
              <a:t>GOALS </a:t>
            </a:r>
            <a:r>
              <a:rPr lang="en-US" altLang="en-US" sz="2800" dirty="0">
                <a:solidFill>
                  <a:schemeClr val="tx1"/>
                </a:solidFill>
                <a:latin typeface="Gotham Light" pitchFamily="50" charset="0"/>
                <a:ea typeface="Arial Unicode MS" panose="020B0604020202020204" pitchFamily="34" charset="-128"/>
                <a:cs typeface="Gotham Light" pitchFamily="50" charset="0"/>
              </a:rPr>
              <a:t>FOR TODAY</a:t>
            </a:r>
          </a:p>
        </p:txBody>
      </p:sp>
      <p:sp>
        <p:nvSpPr>
          <p:cNvPr id="7" name="TextBox 6"/>
          <p:cNvSpPr txBox="1"/>
          <p:nvPr/>
        </p:nvSpPr>
        <p:spPr>
          <a:xfrm>
            <a:off x="2261977" y="2272589"/>
            <a:ext cx="9818721" cy="954107"/>
          </a:xfrm>
          <a:prstGeom prst="rect">
            <a:avLst/>
          </a:prstGeom>
          <a:noFill/>
        </p:spPr>
        <p:txBody>
          <a:bodyPr wrap="square" rtlCol="0">
            <a:spAutoFit/>
          </a:bodyPr>
          <a:lstStyle/>
          <a:p>
            <a:r>
              <a:rPr lang="en-US" sz="2800" dirty="0">
                <a:solidFill>
                  <a:schemeClr val="bg2">
                    <a:lumMod val="25000"/>
                  </a:schemeClr>
                </a:solidFill>
                <a:latin typeface="Gotham Bold" pitchFamily="50" charset="0"/>
                <a:cs typeface="Gotham Bold" pitchFamily="50" charset="0"/>
              </a:rPr>
              <a:t>Learn</a:t>
            </a:r>
            <a:r>
              <a:rPr lang="en-US" sz="2800" dirty="0">
                <a:solidFill>
                  <a:schemeClr val="bg2">
                    <a:lumMod val="25000"/>
                  </a:schemeClr>
                </a:solidFill>
                <a:latin typeface="Gotham Light" pitchFamily="50" charset="0"/>
                <a:cs typeface="Gotham Light" pitchFamily="50" charset="0"/>
              </a:rPr>
              <a:t> the difference between presenting and good facilitation – and how to avoid common pitfalls </a:t>
            </a:r>
          </a:p>
        </p:txBody>
      </p:sp>
      <p:sp>
        <p:nvSpPr>
          <p:cNvPr id="10" name="TextBox 9"/>
          <p:cNvSpPr txBox="1"/>
          <p:nvPr/>
        </p:nvSpPr>
        <p:spPr>
          <a:xfrm>
            <a:off x="2261972" y="3789931"/>
            <a:ext cx="9818721" cy="954107"/>
          </a:xfrm>
          <a:prstGeom prst="rect">
            <a:avLst/>
          </a:prstGeom>
          <a:noFill/>
        </p:spPr>
        <p:txBody>
          <a:bodyPr wrap="square" rtlCol="0">
            <a:spAutoFit/>
          </a:bodyPr>
          <a:lstStyle/>
          <a:p>
            <a:r>
              <a:rPr lang="en-US" sz="2800" dirty="0">
                <a:solidFill>
                  <a:schemeClr val="bg2">
                    <a:lumMod val="25000"/>
                  </a:schemeClr>
                </a:solidFill>
                <a:latin typeface="Gotham Bold" pitchFamily="50" charset="0"/>
                <a:cs typeface="Gotham Bold" pitchFamily="50" charset="0"/>
              </a:rPr>
              <a:t>Practice </a:t>
            </a:r>
            <a:r>
              <a:rPr lang="en-US" sz="2800" dirty="0">
                <a:solidFill>
                  <a:schemeClr val="bg2">
                    <a:lumMod val="25000"/>
                  </a:schemeClr>
                </a:solidFill>
                <a:latin typeface="Gotham Light" pitchFamily="50" charset="0"/>
                <a:cs typeface="Gotham Light" pitchFamily="50" charset="0"/>
              </a:rPr>
              <a:t>facilitation best practices and holding the reins of your training </a:t>
            </a:r>
          </a:p>
        </p:txBody>
      </p:sp>
      <p:sp>
        <p:nvSpPr>
          <p:cNvPr id="11" name="TextBox 10"/>
          <p:cNvSpPr txBox="1"/>
          <p:nvPr/>
        </p:nvSpPr>
        <p:spPr>
          <a:xfrm>
            <a:off x="2261973" y="5436869"/>
            <a:ext cx="9818721" cy="523220"/>
          </a:xfrm>
          <a:prstGeom prst="rect">
            <a:avLst/>
          </a:prstGeom>
          <a:noFill/>
        </p:spPr>
        <p:txBody>
          <a:bodyPr wrap="square" rtlCol="0">
            <a:spAutoFit/>
          </a:bodyPr>
          <a:lstStyle/>
          <a:p>
            <a:r>
              <a:rPr lang="en-US" sz="2800" dirty="0">
                <a:solidFill>
                  <a:schemeClr val="bg2">
                    <a:lumMod val="25000"/>
                  </a:schemeClr>
                </a:solidFill>
                <a:latin typeface="Gotham Bold" pitchFamily="50" charset="0"/>
                <a:cs typeface="Gotham Bold" pitchFamily="50" charset="0"/>
              </a:rPr>
              <a:t>Feel confident </a:t>
            </a:r>
            <a:r>
              <a:rPr lang="en-US" sz="2800" dirty="0">
                <a:solidFill>
                  <a:schemeClr val="bg2">
                    <a:lumMod val="25000"/>
                  </a:schemeClr>
                </a:solidFill>
                <a:latin typeface="Gotham Light" pitchFamily="50" charset="0"/>
                <a:cs typeface="Gotham Light" pitchFamily="50" charset="0"/>
              </a:rPr>
              <a:t>facilitating a training!</a:t>
            </a:r>
          </a:p>
        </p:txBody>
      </p:sp>
      <p:cxnSp>
        <p:nvCxnSpPr>
          <p:cNvPr id="14" name="Straight Connector 13"/>
          <p:cNvCxnSpPr/>
          <p:nvPr/>
        </p:nvCxnSpPr>
        <p:spPr>
          <a:xfrm>
            <a:off x="865362" y="1497870"/>
            <a:ext cx="11215337"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00799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H="1" flipV="1">
            <a:off x="5887932" y="1520294"/>
            <a:ext cx="0" cy="4566607"/>
          </a:xfrm>
          <a:prstGeom prst="line">
            <a:avLst/>
          </a:prstGeom>
          <a:ln w="190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345617" y="1520293"/>
            <a:ext cx="6469632" cy="5078313"/>
          </a:xfrm>
          <a:prstGeom prst="rect">
            <a:avLst/>
          </a:prstGeom>
          <a:noFill/>
        </p:spPr>
        <p:txBody>
          <a:bodyPr wrap="square" rtlCol="0">
            <a:spAutoFit/>
          </a:bodyPr>
          <a:lstStyle/>
          <a:p>
            <a:pPr marL="514350" indent="-514350">
              <a:buAutoNum type="arabicPeriod"/>
            </a:pPr>
            <a:r>
              <a:rPr lang="en-US" sz="3600" dirty="0">
                <a:solidFill>
                  <a:schemeClr val="bg2">
                    <a:lumMod val="25000"/>
                  </a:schemeClr>
                </a:solidFill>
                <a:latin typeface="Gotham Bold" pitchFamily="50" charset="0"/>
                <a:cs typeface="Gotham Bold" pitchFamily="50" charset="0"/>
              </a:rPr>
              <a:t>Facilitate Like a Pro </a:t>
            </a:r>
          </a:p>
          <a:p>
            <a:pPr marL="514350" indent="-514350">
              <a:buAutoNum type="arabicPeriod"/>
            </a:pPr>
            <a:endParaRPr lang="en-US" sz="3600" dirty="0">
              <a:solidFill>
                <a:schemeClr val="bg2">
                  <a:lumMod val="25000"/>
                </a:schemeClr>
              </a:solidFill>
              <a:latin typeface="Gotham Bold" pitchFamily="50" charset="0"/>
              <a:cs typeface="Gotham Bold"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Holding the Reins </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Unpacking Training Materials</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Debrief and Close</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9256" y="2443346"/>
            <a:ext cx="3250794" cy="3250794"/>
          </a:xfrm>
          <a:prstGeom prst="rect">
            <a:avLst/>
          </a:prstGeom>
        </p:spPr>
      </p:pic>
      <p:sp>
        <p:nvSpPr>
          <p:cNvPr id="13" name="Rectangle 12"/>
          <p:cNvSpPr>
            <a:spLocks noChangeArrowheads="1"/>
          </p:cNvSpPr>
          <p:nvPr/>
        </p:nvSpPr>
        <p:spPr bwMode="auto">
          <a:xfrm>
            <a:off x="1182030" y="1456121"/>
            <a:ext cx="448524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r"/>
            <a:r>
              <a:rPr lang="en-US" altLang="en-US" sz="3200" dirty="0">
                <a:solidFill>
                  <a:schemeClr val="tx1"/>
                </a:solidFill>
                <a:latin typeface="Gotham Light" pitchFamily="50" charset="0"/>
                <a:cs typeface="Gotham Light" pitchFamily="50" charset="0"/>
              </a:rPr>
              <a:t>TRAINING </a:t>
            </a:r>
            <a:r>
              <a:rPr lang="en-US" altLang="en-US" sz="3200" dirty="0">
                <a:solidFill>
                  <a:schemeClr val="tx1"/>
                </a:solidFill>
                <a:latin typeface="Gotham Bold" pitchFamily="50" charset="0"/>
                <a:cs typeface="Gotham Bold" pitchFamily="50" charset="0"/>
              </a:rPr>
              <a:t>AGENDA</a:t>
            </a:r>
          </a:p>
        </p:txBody>
      </p:sp>
    </p:spTree>
    <p:extLst>
      <p:ext uri="{BB962C8B-B14F-4D97-AF65-F5344CB8AC3E}">
        <p14:creationId xmlns:p14="http://schemas.microsoft.com/office/powerpoint/2010/main" val="3185993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004608" y="729489"/>
            <a:ext cx="1032303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2400" dirty="0">
                <a:solidFill>
                  <a:schemeClr val="tx1"/>
                </a:solidFill>
                <a:latin typeface="Gotham Light" pitchFamily="50" charset="0"/>
                <a:cs typeface="Gotham Light" pitchFamily="50" charset="0"/>
              </a:rPr>
              <a:t>WHAT IS THE DIFFERENCE BETWEEN </a:t>
            </a:r>
          </a:p>
          <a:p>
            <a:r>
              <a:rPr lang="en-US" altLang="en-US" sz="2400" dirty="0">
                <a:solidFill>
                  <a:schemeClr val="tx1"/>
                </a:solidFill>
                <a:latin typeface="Gotham Bold" pitchFamily="50" charset="0"/>
                <a:cs typeface="Gotham Bold" pitchFamily="50" charset="0"/>
              </a:rPr>
              <a:t>PRESENTATION AND FACILITATION?</a:t>
            </a:r>
          </a:p>
        </p:txBody>
      </p:sp>
      <p:cxnSp>
        <p:nvCxnSpPr>
          <p:cNvPr id="3" name="Straight Connector 2"/>
          <p:cNvCxnSpPr/>
          <p:nvPr/>
        </p:nvCxnSpPr>
        <p:spPr>
          <a:xfrm flipV="1">
            <a:off x="1004608" y="1687727"/>
            <a:ext cx="10909888" cy="0"/>
          </a:xfrm>
          <a:prstGeom prst="line">
            <a:avLst/>
          </a:prstGeom>
          <a:ln w="3175">
            <a:solidFill>
              <a:srgbClr val="949494"/>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1757896" y="2333768"/>
            <a:ext cx="4312693" cy="573206"/>
          </a:xfrm>
          <a:prstGeom prst="rect">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spc="300" dirty="0">
                <a:solidFill>
                  <a:schemeClr val="bg2">
                    <a:lumMod val="25000"/>
                  </a:schemeClr>
                </a:solidFill>
                <a:latin typeface="Gotham Bold" pitchFamily="50" charset="0"/>
                <a:cs typeface="Gotham Bold" pitchFamily="50" charset="0"/>
              </a:rPr>
              <a:t>PRESENTATION</a:t>
            </a:r>
          </a:p>
        </p:txBody>
      </p:sp>
      <p:sp>
        <p:nvSpPr>
          <p:cNvPr id="7" name="Rectangle 6"/>
          <p:cNvSpPr/>
          <p:nvPr/>
        </p:nvSpPr>
        <p:spPr>
          <a:xfrm>
            <a:off x="6850786" y="2333768"/>
            <a:ext cx="4312693" cy="573206"/>
          </a:xfrm>
          <a:prstGeom prst="rect">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850785" y="2333768"/>
            <a:ext cx="4312693" cy="573206"/>
          </a:xfrm>
          <a:prstGeom prst="rect">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spc="300" dirty="0">
                <a:solidFill>
                  <a:schemeClr val="bg2">
                    <a:lumMod val="25000"/>
                  </a:schemeClr>
                </a:solidFill>
                <a:latin typeface="Gotham Bold" pitchFamily="50" charset="0"/>
                <a:cs typeface="Gotham Bold" pitchFamily="50" charset="0"/>
              </a:rPr>
              <a:t>FACILITATION</a:t>
            </a:r>
          </a:p>
        </p:txBody>
      </p:sp>
      <p:sp>
        <p:nvSpPr>
          <p:cNvPr id="9" name="Rectangle 8"/>
          <p:cNvSpPr/>
          <p:nvPr/>
        </p:nvSpPr>
        <p:spPr>
          <a:xfrm>
            <a:off x="1757896" y="3111691"/>
            <a:ext cx="4312693" cy="3794076"/>
          </a:xfrm>
          <a:prstGeom prst="rect">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spc="300" dirty="0">
              <a:solidFill>
                <a:schemeClr val="bg2">
                  <a:lumMod val="25000"/>
                </a:schemeClr>
              </a:solidFill>
              <a:latin typeface="Gotham Bold" pitchFamily="50" charset="0"/>
              <a:cs typeface="Gotham Bold" pitchFamily="50" charset="0"/>
            </a:endParaRPr>
          </a:p>
        </p:txBody>
      </p:sp>
      <p:sp>
        <p:nvSpPr>
          <p:cNvPr id="10" name="Rectangle 9"/>
          <p:cNvSpPr/>
          <p:nvPr/>
        </p:nvSpPr>
        <p:spPr>
          <a:xfrm>
            <a:off x="6850784" y="3111691"/>
            <a:ext cx="4312693" cy="3794076"/>
          </a:xfrm>
          <a:prstGeom prst="rect">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spc="300" dirty="0">
              <a:solidFill>
                <a:schemeClr val="bg2">
                  <a:lumMod val="25000"/>
                </a:schemeClr>
              </a:solidFill>
              <a:latin typeface="Gotham Bold" pitchFamily="50" charset="0"/>
              <a:cs typeface="Gotham Bold" pitchFamily="50" charset="0"/>
            </a:endParaRPr>
          </a:p>
        </p:txBody>
      </p:sp>
      <p:grpSp>
        <p:nvGrpSpPr>
          <p:cNvPr id="11" name="Group 10"/>
          <p:cNvGrpSpPr/>
          <p:nvPr/>
        </p:nvGrpSpPr>
        <p:grpSpPr>
          <a:xfrm>
            <a:off x="4601376" y="7486374"/>
            <a:ext cx="3716352" cy="647694"/>
            <a:chOff x="4741933" y="6812556"/>
            <a:chExt cx="4102662" cy="856834"/>
          </a:xfrm>
        </p:grpSpPr>
        <p:sp>
          <p:nvSpPr>
            <p:cNvPr id="12" name="Rounded Rectangle 11">
              <a:hlinkClick r:id="rId2"/>
            </p:cNvPr>
            <p:cNvSpPr/>
            <p:nvPr/>
          </p:nvSpPr>
          <p:spPr>
            <a:xfrm>
              <a:off x="4741933" y="6812556"/>
              <a:ext cx="4102662" cy="856834"/>
            </a:xfrm>
            <a:prstGeom prst="roundRect">
              <a:avLst>
                <a:gd name="adj" fmla="val 7223"/>
              </a:avLst>
            </a:prstGeom>
            <a:no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dirty="0">
                  <a:solidFill>
                    <a:srgbClr val="474545"/>
                  </a:solidFill>
                  <a:latin typeface="Gotham Bold" pitchFamily="50" charset="0"/>
                  <a:cs typeface="Gotham Bold" pitchFamily="50" charset="0"/>
                </a:rPr>
                <a:t>  ACCESS ONLINE SHEET</a:t>
              </a:r>
              <a:endParaRPr lang="en-US" sz="2000" dirty="0">
                <a:solidFill>
                  <a:srgbClr val="474545"/>
                </a:solidFill>
                <a:latin typeface="Gotham Bold" pitchFamily="50" charset="0"/>
                <a:cs typeface="Gotham Bold" pitchFamily="50" charset="0"/>
              </a:endParaRPr>
            </a:p>
          </p:txBody>
        </p:sp>
        <p:pic>
          <p:nvPicPr>
            <p:cNvPr id="13" name="Picture 12"/>
            <p:cNvPicPr>
              <a:picLocks noChangeAspect="1"/>
            </p:cNvPicPr>
            <p:nvPr/>
          </p:nvPicPr>
          <p:blipFill rotWithShape="1">
            <a:blip r:embed="rId3" cstate="print">
              <a:biLevel thresh="75000"/>
              <a:extLst>
                <a:ext uri="{28A0092B-C50C-407E-A947-70E740481C1C}">
                  <a14:useLocalDpi xmlns:a14="http://schemas.microsoft.com/office/drawing/2010/main" val="0"/>
                </a:ext>
              </a:extLst>
            </a:blip>
            <a:srcRect b="14400"/>
            <a:stretch/>
          </p:blipFill>
          <p:spPr>
            <a:xfrm rot="10800000">
              <a:off x="8235617" y="7129936"/>
              <a:ext cx="218715" cy="218424"/>
            </a:xfrm>
            <a:prstGeom prst="rect">
              <a:avLst/>
            </a:prstGeom>
          </p:spPr>
        </p:pic>
      </p:grpSp>
    </p:spTree>
    <p:extLst>
      <p:ext uri="{BB962C8B-B14F-4D97-AF65-F5344CB8AC3E}">
        <p14:creationId xmlns:p14="http://schemas.microsoft.com/office/powerpoint/2010/main" val="35006451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004608" y="729489"/>
            <a:ext cx="1032303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2400" dirty="0">
                <a:solidFill>
                  <a:schemeClr val="tx1"/>
                </a:solidFill>
                <a:latin typeface="Gotham Light" pitchFamily="50" charset="0"/>
                <a:cs typeface="Gotham Light" pitchFamily="50" charset="0"/>
              </a:rPr>
              <a:t>WHAT IS THE DIFFERENCE BETWEEN </a:t>
            </a:r>
          </a:p>
          <a:p>
            <a:r>
              <a:rPr lang="en-US" altLang="en-US" sz="2400" dirty="0">
                <a:solidFill>
                  <a:schemeClr val="tx1"/>
                </a:solidFill>
                <a:latin typeface="Gotham Bold" pitchFamily="50" charset="0"/>
                <a:cs typeface="Gotham Bold" pitchFamily="50" charset="0"/>
              </a:rPr>
              <a:t>PRESENTATION AND FACILITATION?</a:t>
            </a:r>
          </a:p>
        </p:txBody>
      </p:sp>
      <p:cxnSp>
        <p:nvCxnSpPr>
          <p:cNvPr id="3" name="Straight Connector 2"/>
          <p:cNvCxnSpPr/>
          <p:nvPr/>
        </p:nvCxnSpPr>
        <p:spPr>
          <a:xfrm flipV="1">
            <a:off x="1004608" y="1687727"/>
            <a:ext cx="10909888" cy="0"/>
          </a:xfrm>
          <a:prstGeom prst="line">
            <a:avLst/>
          </a:prstGeom>
          <a:ln w="3175">
            <a:solidFill>
              <a:srgbClr val="949494"/>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1757896" y="2333768"/>
            <a:ext cx="4312693" cy="573206"/>
          </a:xfrm>
          <a:prstGeom prst="rect">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spc="300" dirty="0">
                <a:solidFill>
                  <a:schemeClr val="bg2">
                    <a:lumMod val="25000"/>
                  </a:schemeClr>
                </a:solidFill>
                <a:latin typeface="Gotham Bold" pitchFamily="50" charset="0"/>
                <a:cs typeface="Gotham Bold" pitchFamily="50" charset="0"/>
              </a:rPr>
              <a:t>PRESENTATION</a:t>
            </a:r>
          </a:p>
        </p:txBody>
      </p:sp>
      <p:sp>
        <p:nvSpPr>
          <p:cNvPr id="7" name="Rectangle 6"/>
          <p:cNvSpPr/>
          <p:nvPr/>
        </p:nvSpPr>
        <p:spPr>
          <a:xfrm>
            <a:off x="6850786" y="2333768"/>
            <a:ext cx="4312693" cy="573206"/>
          </a:xfrm>
          <a:prstGeom prst="rect">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850785" y="2333768"/>
            <a:ext cx="4312693" cy="573206"/>
          </a:xfrm>
          <a:prstGeom prst="rect">
            <a:avLst/>
          </a:prstGeom>
          <a:solidFill>
            <a:schemeClr val="bg2"/>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spc="300" dirty="0">
                <a:solidFill>
                  <a:schemeClr val="bg2">
                    <a:lumMod val="25000"/>
                  </a:schemeClr>
                </a:solidFill>
                <a:latin typeface="Gotham Bold" pitchFamily="50" charset="0"/>
                <a:cs typeface="Gotham Bold" pitchFamily="50" charset="0"/>
              </a:rPr>
              <a:t>FACILITATION</a:t>
            </a:r>
          </a:p>
        </p:txBody>
      </p:sp>
      <p:sp>
        <p:nvSpPr>
          <p:cNvPr id="9" name="Rectangle 8"/>
          <p:cNvSpPr/>
          <p:nvPr/>
        </p:nvSpPr>
        <p:spPr>
          <a:xfrm>
            <a:off x="1757896" y="3111691"/>
            <a:ext cx="4312693" cy="3794076"/>
          </a:xfrm>
          <a:prstGeom prst="rect">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lIns="274320" tIns="274320" rtlCol="0" anchor="t"/>
          <a:lstStyle/>
          <a:p>
            <a:pPr marL="342900" indent="-342900">
              <a:buAutoNum type="arabicPeriod"/>
            </a:pPr>
            <a:r>
              <a:rPr lang="en-US" sz="1800" dirty="0">
                <a:solidFill>
                  <a:schemeClr val="bg2">
                    <a:lumMod val="25000"/>
                  </a:schemeClr>
                </a:solidFill>
                <a:latin typeface="Gotham Light" pitchFamily="50" charset="0"/>
                <a:cs typeface="Gotham Light" pitchFamily="50" charset="0"/>
              </a:rPr>
              <a:t>Presenter is responsible for supplying information </a:t>
            </a:r>
          </a:p>
          <a:p>
            <a:pPr marL="342900" indent="-342900">
              <a:buAutoNum type="arabicPeriod"/>
            </a:pPr>
            <a:endParaRPr lang="en-US" sz="1800" dirty="0">
              <a:solidFill>
                <a:schemeClr val="bg2">
                  <a:lumMod val="25000"/>
                </a:schemeClr>
              </a:solidFill>
              <a:latin typeface="Gotham Light" pitchFamily="50" charset="0"/>
              <a:cs typeface="Gotham Light" pitchFamily="50" charset="0"/>
            </a:endParaRPr>
          </a:p>
          <a:p>
            <a:r>
              <a:rPr lang="en-US" sz="1800" dirty="0">
                <a:solidFill>
                  <a:schemeClr val="bg2">
                    <a:lumMod val="25000"/>
                  </a:schemeClr>
                </a:solidFill>
                <a:latin typeface="Gotham Light" pitchFamily="50" charset="0"/>
                <a:cs typeface="Gotham Light" pitchFamily="50" charset="0"/>
              </a:rPr>
              <a:t>2. Audience is composed of passive listeners </a:t>
            </a:r>
          </a:p>
          <a:p>
            <a:endParaRPr lang="en-US" sz="1800" dirty="0">
              <a:solidFill>
                <a:schemeClr val="bg2">
                  <a:lumMod val="25000"/>
                </a:schemeClr>
              </a:solidFill>
              <a:latin typeface="Gotham Light" pitchFamily="50" charset="0"/>
              <a:cs typeface="Gotham Light" pitchFamily="50" charset="0"/>
            </a:endParaRPr>
          </a:p>
          <a:p>
            <a:r>
              <a:rPr lang="en-US" sz="1800" dirty="0">
                <a:solidFill>
                  <a:schemeClr val="bg2">
                    <a:lumMod val="25000"/>
                  </a:schemeClr>
                </a:solidFill>
                <a:latin typeface="Gotham Light" pitchFamily="50" charset="0"/>
                <a:cs typeface="Gotham Light" pitchFamily="50" charset="0"/>
              </a:rPr>
              <a:t>3. Useful for communicating one consistent message </a:t>
            </a:r>
          </a:p>
          <a:p>
            <a:pPr marL="342900" indent="-342900">
              <a:buAutoNum type="arabicPeriod"/>
            </a:pPr>
            <a:endParaRPr lang="en-US" sz="1800" dirty="0">
              <a:solidFill>
                <a:schemeClr val="bg2">
                  <a:lumMod val="25000"/>
                </a:schemeClr>
              </a:solidFill>
              <a:latin typeface="Gotham Light" pitchFamily="50" charset="0"/>
              <a:cs typeface="Gotham Light" pitchFamily="50" charset="0"/>
            </a:endParaRPr>
          </a:p>
        </p:txBody>
      </p:sp>
      <p:sp>
        <p:nvSpPr>
          <p:cNvPr id="15" name="Rectangle 14"/>
          <p:cNvSpPr/>
          <p:nvPr/>
        </p:nvSpPr>
        <p:spPr>
          <a:xfrm>
            <a:off x="6850784" y="3111691"/>
            <a:ext cx="4312693" cy="3794076"/>
          </a:xfrm>
          <a:prstGeom prst="rect">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spc="300" dirty="0">
              <a:solidFill>
                <a:schemeClr val="bg2">
                  <a:lumMod val="25000"/>
                </a:schemeClr>
              </a:solidFill>
              <a:latin typeface="Gotham Bold" pitchFamily="50" charset="0"/>
              <a:cs typeface="Gotham Bold" pitchFamily="50" charset="0"/>
            </a:endParaRPr>
          </a:p>
        </p:txBody>
      </p:sp>
    </p:spTree>
    <p:extLst>
      <p:ext uri="{BB962C8B-B14F-4D97-AF65-F5344CB8AC3E}">
        <p14:creationId xmlns:p14="http://schemas.microsoft.com/office/powerpoint/2010/main" val="241508072"/>
      </p:ext>
    </p:extLst>
  </p:cSld>
  <p:clrMapOvr>
    <a:masterClrMapping/>
  </p:clrMapOvr>
</p:sld>
</file>

<file path=ppt/theme/theme1.xml><?xml version="1.0" encoding="utf-8"?>
<a:theme xmlns:a="http://schemas.openxmlformats.org/drawingml/2006/main" name="Office Theme">
  <a:themeElements>
    <a:clrScheme name="Custom 2">
      <a:dk1>
        <a:srgbClr val="3A3838"/>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Custom 1">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37905</TotalTime>
  <Words>998</Words>
  <Application>Microsoft Macintosh PowerPoint</Application>
  <PresentationFormat>Custom</PresentationFormat>
  <Paragraphs>222</Paragraphs>
  <Slides>31</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31</vt:i4>
      </vt:variant>
    </vt:vector>
  </HeadingPairs>
  <TitlesOfParts>
    <vt:vector size="39" baseType="lpstr">
      <vt:lpstr>Arial</vt:lpstr>
      <vt:lpstr>Calibri</vt:lpstr>
      <vt:lpstr>Gill Sans</vt:lpstr>
      <vt:lpstr>Gotham Bold</vt:lpstr>
      <vt:lpstr>Gotham Book</vt:lpstr>
      <vt:lpstr>Gotham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adamironalcantara</dc:creator>
  <cp:lastModifiedBy>Microsoft Office User</cp:lastModifiedBy>
  <cp:revision>401</cp:revision>
  <cp:lastPrinted>2015-02-21T22:34:41Z</cp:lastPrinted>
  <dcterms:created xsi:type="dcterms:W3CDTF">2014-12-18T16:27:37Z</dcterms:created>
  <dcterms:modified xsi:type="dcterms:W3CDTF">2019-02-27T21:44:53Z</dcterms:modified>
</cp:coreProperties>
</file>