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handoutMasterIdLst>
    <p:handoutMasterId r:id="rId15"/>
  </p:handoutMasterIdLst>
  <p:sldIdLst>
    <p:sldId id="446" r:id="rId2"/>
    <p:sldId id="428" r:id="rId3"/>
    <p:sldId id="333" r:id="rId4"/>
    <p:sldId id="693" r:id="rId5"/>
    <p:sldId id="519" r:id="rId6"/>
    <p:sldId id="694" r:id="rId7"/>
    <p:sldId id="650" r:id="rId8"/>
    <p:sldId id="695" r:id="rId9"/>
    <p:sldId id="697" r:id="rId10"/>
    <p:sldId id="696" r:id="rId11"/>
    <p:sldId id="698" r:id="rId12"/>
    <p:sldId id="655" r:id="rId13"/>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ext uri="{19B8F6BF-5375-455C-9EA6-DF929625EA0E}">
        <p15:presenceInfo xmlns:p15="http://schemas.microsoft.com/office/powerpoint/2012/main" userId="adamironalcanta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3838"/>
    <a:srgbClr val="017FA0"/>
    <a:srgbClr val="0094C9"/>
    <a:srgbClr val="5F6674"/>
    <a:srgbClr val="949494"/>
    <a:srgbClr val="474545"/>
    <a:srgbClr val="000000"/>
    <a:srgbClr val="0093C8"/>
    <a:srgbClr val="ED5340"/>
    <a:srgbClr val="A1A1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2" autoAdjust="0"/>
    <p:restoredTop sz="93210" autoAdjust="0"/>
  </p:normalViewPr>
  <p:slideViewPr>
    <p:cSldViewPr snapToGrid="0">
      <p:cViewPr varScale="1">
        <p:scale>
          <a:sx n="70" d="100"/>
          <a:sy n="70" d="100"/>
        </p:scale>
        <p:origin x="1936" y="192"/>
      </p:cViewPr>
      <p:guideLst/>
    </p:cSldViewPr>
  </p:slideViewPr>
  <p:notesTextViewPr>
    <p:cViewPr>
      <p:scale>
        <a:sx n="3" d="2"/>
        <a:sy n="3" d="2"/>
      </p:scale>
      <p:origin x="0" y="-24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2/26/19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2/26/19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800" b="0" i="0" u="none" strike="noStrike" cap="none">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a:p>
        </p:txBody>
      </p:sp>
    </p:spTree>
    <p:extLst>
      <p:ext uri="{BB962C8B-B14F-4D97-AF65-F5344CB8AC3E}">
        <p14:creationId xmlns:p14="http://schemas.microsoft.com/office/powerpoint/2010/main" val="3348465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10</a:t>
            </a:fld>
            <a:endParaRPr lang="en-US" dirty="0"/>
          </a:p>
        </p:txBody>
      </p:sp>
    </p:spTree>
    <p:extLst>
      <p:ext uri="{BB962C8B-B14F-4D97-AF65-F5344CB8AC3E}">
        <p14:creationId xmlns:p14="http://schemas.microsoft.com/office/powerpoint/2010/main" val="2174994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11</a:t>
            </a:fld>
            <a:endParaRPr lang="en-US"/>
          </a:p>
        </p:txBody>
      </p:sp>
    </p:spTree>
    <p:extLst>
      <p:ext uri="{BB962C8B-B14F-4D97-AF65-F5344CB8AC3E}">
        <p14:creationId xmlns:p14="http://schemas.microsoft.com/office/powerpoint/2010/main" val="3896172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00:00</a:t>
            </a:r>
            <a:r>
              <a:rPr lang="en-US" b="1" baseline="0" dirty="0"/>
              <a:t> – 00:01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a:p>
        </p:txBody>
      </p:sp>
    </p:spTree>
    <p:extLst>
      <p:ext uri="{BB962C8B-B14F-4D97-AF65-F5344CB8AC3E}">
        <p14:creationId xmlns:p14="http://schemas.microsoft.com/office/powerpoint/2010/main" val="2552559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00:01</a:t>
            </a:r>
            <a:r>
              <a:rPr lang="en-US" b="1" baseline="0" dirty="0"/>
              <a:t> – 00:03 [2 min]</a:t>
            </a:r>
            <a:endParaRPr lang="en-US" b="1" dirty="0"/>
          </a:p>
          <a:p>
            <a:pPr marL="0" marR="0" indent="0" algn="l" defTabSz="1300460" rtl="0" eaLnBrk="1" fontAlgn="auto" latinLnBrk="0" hangingPunct="1">
              <a:lnSpc>
                <a:spcPct val="100000"/>
              </a:lnSpc>
              <a:spcBef>
                <a:spcPts val="0"/>
              </a:spcBef>
              <a:spcAft>
                <a:spcPts val="0"/>
              </a:spcAft>
              <a:buClrTx/>
              <a:buSzTx/>
              <a:buFontTx/>
              <a:buNone/>
              <a:tabLst/>
              <a:defRPr/>
            </a:pPr>
            <a:endParaRPr lang="en-US" b="1"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a:p>
        </p:txBody>
      </p:sp>
    </p:spTree>
    <p:extLst>
      <p:ext uri="{BB962C8B-B14F-4D97-AF65-F5344CB8AC3E}">
        <p14:creationId xmlns:p14="http://schemas.microsoft.com/office/powerpoint/2010/main" val="132159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00:00</a:t>
            </a:r>
            <a:r>
              <a:rPr lang="en-US" b="1" baseline="0" dirty="0"/>
              <a:t> – 00:01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a:p>
        </p:txBody>
      </p:sp>
    </p:spTree>
    <p:extLst>
      <p:ext uri="{BB962C8B-B14F-4D97-AF65-F5344CB8AC3E}">
        <p14:creationId xmlns:p14="http://schemas.microsoft.com/office/powerpoint/2010/main" val="2928351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00:06</a:t>
            </a:r>
            <a:r>
              <a:rPr lang="en-US" b="1" baseline="0" dirty="0"/>
              <a:t> – 00:07 [1 min]</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Organizing is a fancy term for relationship building. Organizing is all about connecting with others and joining forces so that together you can accomplish something. In our case, we organize because we care about progressive issues. Therefore, our main job as progressive organizers is to be great communicators so that we can bring others to fight for the causes we care about.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Today you will learn the basic organizing framework we use to build a team of people who share common ideas and passions – because you, alone, cannot organize. You need a team. You need others.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5</a:t>
            </a:fld>
            <a:endParaRPr lang="en-US"/>
          </a:p>
        </p:txBody>
      </p:sp>
    </p:spTree>
    <p:extLst>
      <p:ext uri="{BB962C8B-B14F-4D97-AF65-F5344CB8AC3E}">
        <p14:creationId xmlns:p14="http://schemas.microsoft.com/office/powerpoint/2010/main" val="1149034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a:p>
        </p:txBody>
      </p:sp>
    </p:spTree>
    <p:extLst>
      <p:ext uri="{BB962C8B-B14F-4D97-AF65-F5344CB8AC3E}">
        <p14:creationId xmlns:p14="http://schemas.microsoft.com/office/powerpoint/2010/main" val="1612949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7</a:t>
            </a:fld>
            <a:endParaRPr lang="en-US" dirty="0"/>
          </a:p>
        </p:txBody>
      </p:sp>
    </p:spTree>
    <p:extLst>
      <p:ext uri="{BB962C8B-B14F-4D97-AF65-F5344CB8AC3E}">
        <p14:creationId xmlns:p14="http://schemas.microsoft.com/office/powerpoint/2010/main" val="1625115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8</a:t>
            </a:fld>
            <a:endParaRPr lang="en-US"/>
          </a:p>
        </p:txBody>
      </p:sp>
    </p:spTree>
    <p:extLst>
      <p:ext uri="{BB962C8B-B14F-4D97-AF65-F5344CB8AC3E}">
        <p14:creationId xmlns:p14="http://schemas.microsoft.com/office/powerpoint/2010/main" val="3844280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9</a:t>
            </a:fld>
            <a:endParaRPr lang="en-US"/>
          </a:p>
        </p:txBody>
      </p:sp>
    </p:spTree>
    <p:extLst>
      <p:ext uri="{BB962C8B-B14F-4D97-AF65-F5344CB8AC3E}">
        <p14:creationId xmlns:p14="http://schemas.microsoft.com/office/powerpoint/2010/main" val="296504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6704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a:t>Click icon to add picture</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8" descr="https://secure.assets.bostatic.com/apps/madison/static/images/style-guide/Color/Images/Color_dark_grey.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929270"/>
            <a:ext cx="13004800" cy="83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a:spLocks noChangeArrowheads="1"/>
          </p:cNvSpPr>
          <p:nvPr userDrawn="1"/>
        </p:nvSpPr>
        <p:spPr bwMode="auto">
          <a:xfrm>
            <a:off x="0" y="8868403"/>
            <a:ext cx="13015779" cy="106178"/>
          </a:xfrm>
          <a:prstGeom prst="rect">
            <a:avLst/>
          </a:prstGeom>
          <a:solidFill>
            <a:srgbClr val="017FA0"/>
          </a:solidFill>
          <a:ln>
            <a:noFill/>
          </a:ln>
          <a:extLst/>
        </p:spPr>
        <p:txBody>
          <a:bodyPr/>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algn="ctr" eaLnBrk="1" hangingPunct="1">
              <a:defRPr/>
            </a:pPr>
            <a:endParaRPr lang="en-US" altLang="en-US">
              <a:cs typeface="+mn-cs"/>
            </a:endParaRPr>
          </a:p>
        </p:txBody>
      </p:sp>
      <p:grpSp>
        <p:nvGrpSpPr>
          <p:cNvPr id="2" name="Group 1"/>
          <p:cNvGrpSpPr/>
          <p:nvPr userDrawn="1"/>
        </p:nvGrpSpPr>
        <p:grpSpPr>
          <a:xfrm>
            <a:off x="10954448" y="9075732"/>
            <a:ext cx="1927981" cy="509535"/>
            <a:chOff x="10916348" y="8678474"/>
            <a:chExt cx="1927981" cy="509535"/>
          </a:xfrm>
        </p:grpSpPr>
        <p:sp>
          <p:nvSpPr>
            <p:cNvPr id="10" name="TextBox 9"/>
            <p:cNvSpPr txBox="1"/>
            <p:nvPr/>
          </p:nvSpPr>
          <p:spPr>
            <a:xfrm>
              <a:off x="10916348" y="8678474"/>
              <a:ext cx="1427703" cy="230832"/>
            </a:xfrm>
            <a:prstGeom prst="rect">
              <a:avLst/>
            </a:prstGeom>
            <a:noFill/>
          </p:spPr>
          <p:txBody>
            <a:bodyPr wrap="square" rtlCol="0">
              <a:spAutoFit/>
            </a:bodyPr>
            <a:lstStyle/>
            <a:p>
              <a:r>
                <a:rPr lang="en-US" sz="900" spc="300" dirty="0">
                  <a:solidFill>
                    <a:schemeClr val="bg1"/>
                  </a:solidFill>
                  <a:latin typeface="Gotham Light" pitchFamily="50" charset="0"/>
                  <a:cs typeface="Gotham Light" pitchFamily="50" charset="0"/>
                </a:rPr>
                <a:t>ORGANIZING </a:t>
              </a:r>
            </a:p>
          </p:txBody>
        </p:sp>
        <p:sp>
          <p:nvSpPr>
            <p:cNvPr id="13" name="TextBox 12"/>
            <p:cNvSpPr txBox="1"/>
            <p:nvPr/>
          </p:nvSpPr>
          <p:spPr>
            <a:xfrm>
              <a:off x="10916348" y="8818677"/>
              <a:ext cx="1927981" cy="369332"/>
            </a:xfrm>
            <a:prstGeom prst="rect">
              <a:avLst/>
            </a:prstGeom>
            <a:noFill/>
          </p:spPr>
          <p:txBody>
            <a:bodyPr wrap="square" rtlCol="0">
              <a:spAutoFit/>
            </a:bodyPr>
            <a:lstStyle/>
            <a:p>
              <a:r>
                <a:rPr lang="en-US" sz="1800" spc="300" dirty="0">
                  <a:solidFill>
                    <a:schemeClr val="bg1"/>
                  </a:solidFill>
                  <a:latin typeface="Gotham Bold" pitchFamily="50" charset="0"/>
                  <a:cs typeface="Gotham Bold" pitchFamily="50" charset="0"/>
                </a:rPr>
                <a:t>FELLOWS</a:t>
              </a:r>
            </a:p>
          </p:txBody>
        </p:sp>
      </p:grpSp>
      <p:pic>
        <p:nvPicPr>
          <p:cNvPr id="18" name="Picture 1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587914" y="9117556"/>
            <a:ext cx="354976" cy="508939"/>
          </a:xfrm>
          <a:prstGeom prst="rect">
            <a:avLst/>
          </a:prstGeom>
        </p:spPr>
      </p:pic>
      <p:pic>
        <p:nvPicPr>
          <p:cNvPr id="9" name="Picture 2" descr="C:\Users\amdamiron\Downloads\OFA-logo_horizontal-Reverse.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2656" y="8986420"/>
            <a:ext cx="2962610" cy="740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jp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myaccount.maestroconference.com/conference/register/WBR6A2YHG5C7HF1W"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png"/><Relationship Id="rId2" Type="http://schemas.openxmlformats.org/officeDocument/2006/relationships/image" Target="../media/image17.jpg"/><Relationship Id="rId1" Type="http://schemas.openxmlformats.org/officeDocument/2006/relationships/slideLayout" Target="../slideLayouts/slideLayout1.xml"/><Relationship Id="rId6" Type="http://schemas.openxmlformats.org/officeDocument/2006/relationships/image" Target="../media/image20.png"/><Relationship Id="rId5" Type="http://schemas.microsoft.com/office/2007/relationships/hdphoto" Target="../media/hdphoto2.wdp"/><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twitter.com/AMDAMIRON" TargetMode="Externa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hyperlink" Target="https://twitter.com/ernieaprez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22338"/>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202841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6895" y="2004025"/>
            <a:ext cx="1713589" cy="2456818"/>
          </a:xfrm>
          <a:prstGeom prst="rect">
            <a:avLst/>
          </a:prstGeom>
        </p:spPr>
      </p:pic>
      <p:sp>
        <p:nvSpPr>
          <p:cNvPr id="11" name="Rectangle 10"/>
          <p:cNvSpPr/>
          <p:nvPr/>
        </p:nvSpPr>
        <p:spPr>
          <a:xfrm>
            <a:off x="2698245" y="4412877"/>
            <a:ext cx="6090914" cy="1319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Gotham Bold" pitchFamily="50" charset="0"/>
                <a:cs typeface="Gotham Bold" pitchFamily="50" charset="0"/>
              </a:rPr>
              <a:t>Thank you for joining today’s webinar. We will begin shortly.  </a:t>
            </a:r>
          </a:p>
          <a:p>
            <a:endParaRPr lang="en-US" sz="2800" dirty="0">
              <a:latin typeface="Gotham Bold" pitchFamily="50" charset="0"/>
              <a:cs typeface="Gotham Bold" pitchFamily="50" charset="0"/>
            </a:endParaRPr>
          </a:p>
          <a:p>
            <a:r>
              <a:rPr lang="en-US" sz="2800" dirty="0">
                <a:latin typeface="Gotham Bold" pitchFamily="50" charset="0"/>
                <a:cs typeface="Gotham Bold" pitchFamily="50" charset="0"/>
              </a:rPr>
              <a:t>Make sure to also join the call. </a:t>
            </a:r>
          </a:p>
        </p:txBody>
      </p:sp>
      <p:grpSp>
        <p:nvGrpSpPr>
          <p:cNvPr id="12" name="Group 11"/>
          <p:cNvGrpSpPr/>
          <p:nvPr/>
        </p:nvGrpSpPr>
        <p:grpSpPr>
          <a:xfrm>
            <a:off x="2832060" y="6420843"/>
            <a:ext cx="2911642" cy="769350"/>
            <a:chOff x="4741934" y="6812556"/>
            <a:chExt cx="3625354" cy="769350"/>
          </a:xfrm>
        </p:grpSpPr>
        <p:sp>
          <p:nvSpPr>
            <p:cNvPr id="16" name="Rounded Rectangle 15">
              <a:hlinkClick r:id="rId5"/>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bg1"/>
                  </a:solidFill>
                  <a:latin typeface="Gotham Bold" pitchFamily="50" charset="0"/>
                  <a:cs typeface="Gotham Bold" pitchFamily="50" charset="0"/>
                </a:rPr>
                <a:t>       DIAL-IN HERE</a:t>
              </a:r>
              <a:endParaRPr lang="en-US" sz="2000" dirty="0">
                <a:solidFill>
                  <a:schemeClr val="bg1"/>
                </a:solidFill>
                <a:latin typeface="Gotham Bold" pitchFamily="50" charset="0"/>
                <a:cs typeface="Gotham Bold" pitchFamily="50" charset="0"/>
              </a:endParaRPr>
            </a:p>
          </p:txBody>
        </p:sp>
        <p:pic>
          <p:nvPicPr>
            <p:cNvPr id="17" name="Picture 16"/>
            <p:cNvPicPr>
              <a:picLocks noChangeAspect="1"/>
            </p:cNvPicPr>
            <p:nvPr/>
          </p:nvPicPr>
          <p:blipFill rotWithShape="1">
            <a:blip r:embed="rId6" cstate="print">
              <a:biLevel thresh="75000"/>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pic>
        <p:nvPicPr>
          <p:cNvPr id="20" name="Picture 19" descr="A drawing of a face&#10;&#10;Description automatically generated">
            <a:extLst>
              <a:ext uri="{FF2B5EF4-FFF2-40B4-BE49-F238E27FC236}">
                <a16:creationId xmlns:a16="http://schemas.microsoft.com/office/drawing/2014/main" id="{9AE094A5-D1A8-6042-89FF-1B2DF1352BD8}"/>
              </a:ext>
            </a:extLst>
          </p:cNvPr>
          <p:cNvPicPr>
            <a:picLocks noChangeAspect="1"/>
          </p:cNvPicPr>
          <p:nvPr/>
        </p:nvPicPr>
        <p:blipFill>
          <a:blip r:embed="rId8"/>
          <a:stretch>
            <a:fillRect/>
          </a:stretch>
        </p:blipFill>
        <p:spPr>
          <a:xfrm>
            <a:off x="404621" y="9049396"/>
            <a:ext cx="1219200" cy="419100"/>
          </a:xfrm>
          <a:prstGeom prst="rect">
            <a:avLst/>
          </a:prstGeom>
        </p:spPr>
      </p:pic>
    </p:spTree>
    <p:extLst>
      <p:ext uri="{BB962C8B-B14F-4D97-AF65-F5344CB8AC3E}">
        <p14:creationId xmlns:p14="http://schemas.microsoft.com/office/powerpoint/2010/main" val="281471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366373"/>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454065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BEST PRACTICES</a:t>
            </a:r>
            <a:endParaRPr lang="en-US" altLang="en-US" sz="2800" dirty="0">
              <a:solidFill>
                <a:schemeClr val="tx1"/>
              </a:solidFill>
              <a:latin typeface="Gotham Light" pitchFamily="50" charset="0"/>
              <a:ea typeface="Arial Unicode MS" panose="020B0604020202020204" pitchFamily="34" charset="-128"/>
              <a:cs typeface="Gotham Light" pitchFamily="50" charset="0"/>
            </a:endParaRPr>
          </a:p>
        </p:txBody>
      </p:sp>
      <p:sp>
        <p:nvSpPr>
          <p:cNvPr id="7" name="TextBox 6"/>
          <p:cNvSpPr txBox="1"/>
          <p:nvPr/>
        </p:nvSpPr>
        <p:spPr>
          <a:xfrm>
            <a:off x="2261977" y="2272589"/>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Recruit the right staff/volunteers</a:t>
            </a:r>
          </a:p>
        </p:txBody>
      </p:sp>
      <p:sp>
        <p:nvSpPr>
          <p:cNvPr id="10" name="TextBox 9"/>
          <p:cNvSpPr txBox="1"/>
          <p:nvPr/>
        </p:nvSpPr>
        <p:spPr>
          <a:xfrm>
            <a:off x="2261974" y="3485763"/>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Adapt materials and resources</a:t>
            </a:r>
          </a:p>
        </p:txBody>
      </p:sp>
      <p:sp>
        <p:nvSpPr>
          <p:cNvPr id="11" name="TextBox 10"/>
          <p:cNvSpPr txBox="1"/>
          <p:nvPr/>
        </p:nvSpPr>
        <p:spPr>
          <a:xfrm>
            <a:off x="2261973" y="4629271"/>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Tailor trainings</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7722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422232" y="1273197"/>
            <a:ext cx="2916" cy="5271982"/>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09024" y="1273196"/>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Overview</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Rewards and Challenges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Best Practices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Bilingual Organizing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Q+A</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1261" y="2196250"/>
            <a:ext cx="3250794" cy="3250794"/>
          </a:xfrm>
          <a:prstGeom prst="rect">
            <a:avLst/>
          </a:prstGeom>
        </p:spPr>
      </p:pic>
      <p:sp>
        <p:nvSpPr>
          <p:cNvPr id="13" name="Rectangle 12"/>
          <p:cNvSpPr>
            <a:spLocks noChangeArrowheads="1"/>
          </p:cNvSpPr>
          <p:nvPr/>
        </p:nvSpPr>
        <p:spPr bwMode="auto">
          <a:xfrm>
            <a:off x="604035" y="1209025"/>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517364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466" r="14360" b="2101"/>
          <a:stretch/>
        </p:blipFill>
        <p:spPr>
          <a:xfrm>
            <a:off x="-112294" y="-160422"/>
            <a:ext cx="13314948" cy="10074443"/>
          </a:xfrm>
          <a:prstGeom prst="rect">
            <a:avLst/>
          </a:prstGeom>
        </p:spPr>
      </p:pic>
      <p:sp>
        <p:nvSpPr>
          <p:cNvPr id="41" name="Rectangle 40"/>
          <p:cNvSpPr/>
          <p:nvPr/>
        </p:nvSpPr>
        <p:spPr>
          <a:xfrm>
            <a:off x="496957" y="345873"/>
            <a:ext cx="12006469" cy="8957154"/>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496957" y="369316"/>
            <a:ext cx="5704868"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a:spLocks noChangeArrowheads="1"/>
          </p:cNvSpPr>
          <p:nvPr/>
        </p:nvSpPr>
        <p:spPr bwMode="auto">
          <a:xfrm>
            <a:off x="858643" y="2743899"/>
            <a:ext cx="5391560" cy="1923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100" dirty="0">
              <a:solidFill>
                <a:schemeClr val="bg2">
                  <a:lumMod val="25000"/>
                </a:schemeClr>
              </a:solidFill>
              <a:latin typeface="Gotham Bold" pitchFamily="50" charset="0"/>
              <a:cs typeface="Gotham Bold" pitchFamily="50" charset="0"/>
            </a:endParaRPr>
          </a:p>
          <a:p>
            <a:pPr algn="ctr"/>
            <a:r>
              <a:rPr lang="en-US" altLang="en-US" sz="3600" dirty="0">
                <a:solidFill>
                  <a:schemeClr val="bg2">
                    <a:lumMod val="25000"/>
                  </a:schemeClr>
                </a:solidFill>
                <a:latin typeface="Gotham Book" pitchFamily="50" charset="0"/>
                <a:cs typeface="Gotham Book" pitchFamily="50" charset="0"/>
              </a:rPr>
              <a:t>WHAT QUESTIONS DO YOU HAVE?</a:t>
            </a:r>
          </a:p>
          <a:p>
            <a:pPr algn="ctr"/>
            <a:endParaRPr lang="en-US" altLang="en-US" sz="3600" dirty="0">
              <a:solidFill>
                <a:schemeClr val="bg2">
                  <a:lumMod val="25000"/>
                </a:schemeClr>
              </a:solidFill>
              <a:latin typeface="Gotham Book" pitchFamily="50" charset="0"/>
              <a:cs typeface="Gotham Book" pitchFamily="50" charset="0"/>
            </a:endParaRPr>
          </a:p>
        </p:txBody>
      </p:sp>
      <p:sp>
        <p:nvSpPr>
          <p:cNvPr id="46" name="Rectangle 45"/>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pic>
        <p:nvPicPr>
          <p:cNvPr id="56" name="Picture 55"/>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2874643" y="1315146"/>
            <a:ext cx="1291929" cy="1337656"/>
          </a:xfrm>
          <a:prstGeom prst="rect">
            <a:avLst/>
          </a:prstGeom>
          <a:noFill/>
        </p:spPr>
      </p:pic>
      <p:grpSp>
        <p:nvGrpSpPr>
          <p:cNvPr id="12" name="Group 11"/>
          <p:cNvGrpSpPr/>
          <p:nvPr/>
        </p:nvGrpSpPr>
        <p:grpSpPr>
          <a:xfrm>
            <a:off x="707518" y="4923839"/>
            <a:ext cx="5693809" cy="1654172"/>
            <a:chOff x="814414" y="5027782"/>
            <a:chExt cx="5693809" cy="1654172"/>
          </a:xfrm>
        </p:grpSpPr>
        <p:sp>
          <p:nvSpPr>
            <p:cNvPr id="13" name="TextBox 12"/>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14" name="Group 13"/>
            <p:cNvGrpSpPr/>
            <p:nvPr/>
          </p:nvGrpSpPr>
          <p:grpSpPr>
            <a:xfrm>
              <a:off x="4026709" y="5027782"/>
              <a:ext cx="2481514" cy="1602933"/>
              <a:chOff x="7956165" y="3607332"/>
              <a:chExt cx="2481514" cy="1602933"/>
            </a:xfrm>
          </p:grpSpPr>
          <p:pic>
            <p:nvPicPr>
              <p:cNvPr id="17" name="Picture 16"/>
              <p:cNvPicPr>
                <a:picLocks noChangeAspect="1"/>
              </p:cNvPicPr>
              <p:nvPr/>
            </p:nvPicPr>
            <p:blipFill rotWithShape="1">
              <a:blip r:embed="rId6"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8" name="TextBox 17"/>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15" name="TextBox 14"/>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16" name="Picture 15"/>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19" name="Straight Connector 18"/>
          <p:cNvCxnSpPr/>
          <p:nvPr/>
        </p:nvCxnSpPr>
        <p:spPr>
          <a:xfrm>
            <a:off x="1398504" y="4775316"/>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8098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11265"/>
          <a:stretch/>
        </p:blipFill>
        <p:spPr>
          <a:xfrm>
            <a:off x="-1" y="-27295"/>
            <a:ext cx="13018577" cy="9780895"/>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837698"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13" name="Rectangle 12"/>
          <p:cNvSpPr/>
          <p:nvPr/>
        </p:nvSpPr>
        <p:spPr>
          <a:xfrm>
            <a:off x="995355" y="3152532"/>
            <a:ext cx="5117737" cy="646331"/>
          </a:xfrm>
          <a:prstGeom prst="rect">
            <a:avLst/>
          </a:prstGeom>
        </p:spPr>
        <p:txBody>
          <a:bodyPr wrap="square">
            <a:spAutoFit/>
          </a:bodyPr>
          <a:lstStyle/>
          <a:p>
            <a:r>
              <a:rPr lang="en-US" sz="3600" spc="300" dirty="0">
                <a:solidFill>
                  <a:schemeClr val="bg2">
                    <a:lumMod val="25000"/>
                  </a:schemeClr>
                </a:solidFill>
                <a:latin typeface="Gotham Bold" pitchFamily="50" charset="0"/>
                <a:cs typeface="Gotham Bold" pitchFamily="50" charset="0"/>
              </a:rPr>
              <a:t>Aquiles Damiron</a:t>
            </a:r>
            <a:endParaRPr lang="en-US" sz="4800" spc="300" dirty="0">
              <a:solidFill>
                <a:schemeClr val="bg2">
                  <a:lumMod val="25000"/>
                </a:schemeClr>
              </a:solidFill>
              <a:latin typeface="Gotham Bold" pitchFamily="50" charset="0"/>
              <a:cs typeface="Gotham Bold" pitchFamily="50" charset="0"/>
            </a:endParaRPr>
          </a:p>
        </p:txBody>
      </p:sp>
      <p:sp>
        <p:nvSpPr>
          <p:cNvPr id="14" name="Rectangle 13"/>
          <p:cNvSpPr/>
          <p:nvPr/>
        </p:nvSpPr>
        <p:spPr>
          <a:xfrm>
            <a:off x="983937" y="3759210"/>
            <a:ext cx="5983741" cy="584775"/>
          </a:xfrm>
          <a:prstGeom prst="rect">
            <a:avLst/>
          </a:prstGeom>
        </p:spPr>
        <p:txBody>
          <a:bodyPr wrap="square">
            <a:spAutoFit/>
          </a:bodyPr>
          <a:lstStyle/>
          <a:p>
            <a:r>
              <a:rPr lang="en-US" sz="3200" dirty="0">
                <a:solidFill>
                  <a:schemeClr val="bg2">
                    <a:lumMod val="25000"/>
                  </a:schemeClr>
                </a:solidFill>
                <a:latin typeface="Gotham Light" pitchFamily="50" charset="0"/>
                <a:cs typeface="Gotham Light" pitchFamily="50" charset="0"/>
              </a:rPr>
              <a:t>Training Programs Manager</a:t>
            </a:r>
            <a:endParaRPr lang="en-US" sz="4400" dirty="0">
              <a:solidFill>
                <a:schemeClr val="bg2">
                  <a:lumMod val="25000"/>
                </a:schemeClr>
              </a:solidFill>
              <a:latin typeface="Gotham Light" pitchFamily="50" charset="0"/>
              <a:cs typeface="Gotham Light" pitchFamily="50" charset="0"/>
            </a:endParaRPr>
          </a:p>
        </p:txBody>
      </p:sp>
      <p:grpSp>
        <p:nvGrpSpPr>
          <p:cNvPr id="17" name="Group 16"/>
          <p:cNvGrpSpPr/>
          <p:nvPr/>
        </p:nvGrpSpPr>
        <p:grpSpPr>
          <a:xfrm>
            <a:off x="1137971" y="4685296"/>
            <a:ext cx="2574279" cy="486788"/>
            <a:chOff x="1409699" y="6143267"/>
            <a:chExt cx="2804630" cy="535285"/>
          </a:xfrm>
        </p:grpSpPr>
        <p:sp>
          <p:nvSpPr>
            <p:cNvPr id="18" name="Rounded Rectangle 17">
              <a:hlinkClick r:id="rId5"/>
            </p:cNvPr>
            <p:cNvSpPr/>
            <p:nvPr/>
          </p:nvSpPr>
          <p:spPr>
            <a:xfrm>
              <a:off x="2132421" y="6143267"/>
              <a:ext cx="2081908" cy="535285"/>
            </a:xfrm>
            <a:prstGeom prst="roundRect">
              <a:avLst>
                <a:gd name="adj" fmla="val 6141"/>
              </a:avLst>
            </a:prstGeom>
            <a:solidFill>
              <a:srgbClr val="55A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r>
                <a:rPr lang="en-US" sz="1800" dirty="0">
                  <a:latin typeface="Gotham Bold" pitchFamily="50" charset="0"/>
                  <a:cs typeface="Gotham Bold" pitchFamily="50" charset="0"/>
                </a:rPr>
                <a:t>@AMDamiron</a:t>
              </a:r>
            </a:p>
          </p:txBody>
        </p:sp>
        <p:sp>
          <p:nvSpPr>
            <p:cNvPr id="19" name="Rounded Rectangle 18"/>
            <p:cNvSpPr/>
            <p:nvPr/>
          </p:nvSpPr>
          <p:spPr>
            <a:xfrm>
              <a:off x="1409699" y="6143267"/>
              <a:ext cx="628651" cy="535285"/>
            </a:xfrm>
            <a:prstGeom prst="roundRect">
              <a:avLst>
                <a:gd name="adj" fmla="val 6141"/>
              </a:avLst>
            </a:prstGeom>
            <a:noFill/>
            <a:ln>
              <a:solidFill>
                <a:srgbClr val="55AC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3248" y="6251178"/>
              <a:ext cx="381551" cy="381551"/>
            </a:xfrm>
            <a:prstGeom prst="rect">
              <a:avLst/>
            </a:prstGeom>
          </p:spPr>
        </p:pic>
      </p:grpSp>
    </p:spTree>
    <p:extLst>
      <p:ext uri="{BB962C8B-B14F-4D97-AF65-F5344CB8AC3E}">
        <p14:creationId xmlns:p14="http://schemas.microsoft.com/office/powerpoint/2010/main" val="57361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998219" y="701446"/>
            <a:ext cx="27546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600" dirty="0">
                <a:solidFill>
                  <a:schemeClr val="tx1"/>
                </a:solidFill>
                <a:latin typeface="Gotham Bold" pitchFamily="50" charset="0"/>
                <a:ea typeface="Arial Unicode MS" panose="020B0604020202020204" pitchFamily="34" charset="-128"/>
                <a:cs typeface="Gotham Bold" pitchFamily="50" charset="0"/>
              </a:rPr>
              <a:t>LOGISTICS</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11" name="TextBox 10"/>
          <p:cNvSpPr txBox="1"/>
          <p:nvPr/>
        </p:nvSpPr>
        <p:spPr>
          <a:xfrm>
            <a:off x="6293519" y="1202712"/>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We will meet for 45 minutes</a:t>
            </a:r>
          </a:p>
        </p:txBody>
      </p:sp>
      <p:cxnSp>
        <p:nvCxnSpPr>
          <p:cNvPr id="14" name="Straight Connector 13"/>
          <p:cNvCxnSpPr/>
          <p:nvPr/>
        </p:nvCxnSpPr>
        <p:spPr>
          <a:xfrm flipH="1" flipV="1">
            <a:off x="3958825" y="701446"/>
            <a:ext cx="0" cy="772065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3" cstate="print">
            <a:duotone>
              <a:schemeClr val="bg2">
                <a:shade val="45000"/>
                <a:satMod val="135000"/>
              </a:schemeClr>
              <a:prstClr val="white"/>
            </a:duotone>
            <a:lum bright="-28000"/>
            <a:extLst>
              <a:ext uri="{28A0092B-C50C-407E-A947-70E740481C1C}">
                <a14:useLocalDpi xmlns:a14="http://schemas.microsoft.com/office/drawing/2010/main" val="0"/>
              </a:ext>
            </a:extLst>
          </a:blip>
          <a:srcRect b="18415"/>
          <a:stretch/>
        </p:blipFill>
        <p:spPr>
          <a:xfrm>
            <a:off x="4427896" y="4744834"/>
            <a:ext cx="1399200" cy="1331784"/>
          </a:xfrm>
          <a:prstGeom prst="rect">
            <a:avLst/>
          </a:prstGeom>
        </p:spPr>
      </p:pic>
      <p:pic>
        <p:nvPicPr>
          <p:cNvPr id="13" name="Picture 1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523429" y="2594860"/>
            <a:ext cx="1348553" cy="1396284"/>
          </a:xfrm>
          <a:prstGeom prst="rect">
            <a:avLst/>
          </a:prstGeom>
          <a:noFill/>
        </p:spPr>
      </p:pic>
      <p:pic>
        <p:nvPicPr>
          <p:cNvPr id="6" name="Picture 5"/>
          <p:cNvPicPr>
            <a:picLocks noChangeAspect="1"/>
          </p:cNvPicPr>
          <p:nvPr/>
        </p:nvPicPr>
        <p:blipFill rotWithShape="1">
          <a:blip r:embed="rId6" cstate="print">
            <a:duotone>
              <a:prstClr val="black"/>
              <a:schemeClr val="tx1">
                <a:lumMod val="75000"/>
                <a:tint val="45000"/>
                <a:satMod val="400000"/>
              </a:schemeClr>
            </a:duotone>
            <a:lum bright="36000"/>
            <a:extLst>
              <a:ext uri="{28A0092B-C50C-407E-A947-70E740481C1C}">
                <a14:useLocalDpi xmlns:a14="http://schemas.microsoft.com/office/drawing/2010/main" val="0"/>
              </a:ext>
            </a:extLst>
          </a:blip>
          <a:srcRect b="16423"/>
          <a:stretch/>
        </p:blipFill>
        <p:spPr>
          <a:xfrm>
            <a:off x="4452553" y="815379"/>
            <a:ext cx="1395366" cy="1360570"/>
          </a:xfrm>
          <a:prstGeom prst="rect">
            <a:avLst/>
          </a:prstGeom>
        </p:spPr>
      </p:pic>
      <p:sp>
        <p:nvSpPr>
          <p:cNvPr id="15" name="TextBox 14"/>
          <p:cNvSpPr txBox="1"/>
          <p:nvPr/>
        </p:nvSpPr>
        <p:spPr>
          <a:xfrm>
            <a:off x="6317583" y="2686610"/>
            <a:ext cx="5873274" cy="1815882"/>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This is an </a:t>
            </a:r>
            <a:r>
              <a:rPr lang="en-US" sz="2800" dirty="0">
                <a:solidFill>
                  <a:schemeClr val="bg2">
                    <a:lumMod val="25000"/>
                  </a:schemeClr>
                </a:solidFill>
                <a:latin typeface="Gotham Bold" pitchFamily="50" charset="0"/>
                <a:cs typeface="Gotham Bold" pitchFamily="50" charset="0"/>
              </a:rPr>
              <a:t>interactive meeting</a:t>
            </a:r>
            <a:r>
              <a:rPr lang="en-US" sz="2800" dirty="0">
                <a:solidFill>
                  <a:schemeClr val="bg2">
                    <a:lumMod val="25000"/>
                  </a:schemeClr>
                </a:solidFill>
                <a:latin typeface="Gotham Light" pitchFamily="50" charset="0"/>
                <a:cs typeface="Gotham Light" pitchFamily="50" charset="0"/>
              </a:rPr>
              <a:t>. We have time allocated for questions. Please press 1 on your phone, or use the chat! </a:t>
            </a:r>
          </a:p>
        </p:txBody>
      </p:sp>
      <p:sp>
        <p:nvSpPr>
          <p:cNvPr id="16" name="TextBox 15"/>
          <p:cNvSpPr txBox="1"/>
          <p:nvPr/>
        </p:nvSpPr>
        <p:spPr>
          <a:xfrm>
            <a:off x="6301541" y="4884377"/>
            <a:ext cx="5873274" cy="1384995"/>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A recording of this video and call will be available following this meeting </a:t>
            </a:r>
          </a:p>
        </p:txBody>
      </p:sp>
      <p:sp>
        <p:nvSpPr>
          <p:cNvPr id="17" name="TextBox 16"/>
          <p:cNvSpPr txBox="1"/>
          <p:nvPr/>
        </p:nvSpPr>
        <p:spPr>
          <a:xfrm>
            <a:off x="6309561" y="6741974"/>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It’s cool if you Tweet -- </a:t>
            </a:r>
          </a:p>
        </p:txBody>
      </p:sp>
      <p:grpSp>
        <p:nvGrpSpPr>
          <p:cNvPr id="21" name="Group 20"/>
          <p:cNvGrpSpPr/>
          <p:nvPr/>
        </p:nvGrpSpPr>
        <p:grpSpPr>
          <a:xfrm>
            <a:off x="4171727" y="6540795"/>
            <a:ext cx="1870913" cy="1789840"/>
            <a:chOff x="4209044" y="6900250"/>
            <a:chExt cx="1870913" cy="1789840"/>
          </a:xfrm>
        </p:grpSpPr>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4209044" y="6900250"/>
              <a:ext cx="1870913" cy="1789840"/>
            </a:xfrm>
            <a:prstGeom prst="rect">
              <a:avLst/>
            </a:prstGeom>
          </p:spPr>
        </p:pic>
        <p:pic>
          <p:nvPicPr>
            <p:cNvPr id="18" name="Picture 1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905793" y="7589892"/>
              <a:ext cx="511371" cy="511371"/>
            </a:xfrm>
            <a:prstGeom prst="rect">
              <a:avLst/>
            </a:prstGeom>
            <a:ln>
              <a:noFill/>
            </a:ln>
          </p:spPr>
        </p:pic>
      </p:grpSp>
      <p:sp>
        <p:nvSpPr>
          <p:cNvPr id="19" name="Rectangle 18"/>
          <p:cNvSpPr/>
          <p:nvPr/>
        </p:nvSpPr>
        <p:spPr>
          <a:xfrm>
            <a:off x="6319308" y="7204883"/>
            <a:ext cx="2202745" cy="461665"/>
          </a:xfrm>
          <a:prstGeom prst="rect">
            <a:avLst/>
          </a:prstGeom>
        </p:spPr>
        <p:txBody>
          <a:bodyPr wrap="square">
            <a:spAutoFit/>
          </a:bodyPr>
          <a:lstStyle/>
          <a:p>
            <a:r>
              <a:rPr lang="en-US" sz="2400" dirty="0">
                <a:solidFill>
                  <a:schemeClr val="tx1">
                    <a:lumMod val="75000"/>
                  </a:schemeClr>
                </a:solidFill>
                <a:latin typeface="+mj-lt"/>
                <a:cs typeface="Gotham Bold" pitchFamily="50" charset="0"/>
              </a:rPr>
              <a:t>#</a:t>
            </a:r>
            <a:r>
              <a:rPr lang="en-US" sz="2400" dirty="0">
                <a:solidFill>
                  <a:schemeClr val="tx1">
                    <a:lumMod val="75000"/>
                  </a:schemeClr>
                </a:solidFill>
                <a:latin typeface="Gotham Bold" pitchFamily="50" charset="0"/>
                <a:cs typeface="Gotham Bold" pitchFamily="50" charset="0"/>
              </a:rPr>
              <a:t>OFA</a:t>
            </a:r>
            <a:r>
              <a:rPr lang="en-US" sz="2400" dirty="0">
                <a:solidFill>
                  <a:schemeClr val="tx1">
                    <a:lumMod val="75000"/>
                  </a:schemeClr>
                </a:solidFill>
                <a:latin typeface="Gotham Light" pitchFamily="50" charset="0"/>
                <a:cs typeface="Gotham Light" pitchFamily="50" charset="0"/>
              </a:rPr>
              <a:t>Fellows</a:t>
            </a:r>
            <a:endParaRPr lang="en-US" sz="3600" dirty="0">
              <a:solidFill>
                <a:schemeClr val="tx1">
                  <a:lumMod val="7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2970432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13" name="Rectangle 12"/>
          <p:cNvSpPr/>
          <p:nvPr/>
        </p:nvSpPr>
        <p:spPr>
          <a:xfrm>
            <a:off x="1137023" y="2920712"/>
            <a:ext cx="5117737" cy="646331"/>
          </a:xfrm>
          <a:prstGeom prst="rect">
            <a:avLst/>
          </a:prstGeom>
        </p:spPr>
        <p:txBody>
          <a:bodyPr wrap="square">
            <a:spAutoFit/>
          </a:bodyPr>
          <a:lstStyle/>
          <a:p>
            <a:r>
              <a:rPr lang="en-US" sz="3600" dirty="0">
                <a:solidFill>
                  <a:schemeClr val="bg2">
                    <a:lumMod val="25000"/>
                  </a:schemeClr>
                </a:solidFill>
                <a:latin typeface="Gotham Bold" pitchFamily="50" charset="0"/>
                <a:cs typeface="Gotham Bold" pitchFamily="50" charset="0"/>
              </a:rPr>
              <a:t>Ernesto </a:t>
            </a:r>
            <a:r>
              <a:rPr lang="en-US" sz="3600" dirty="0" err="1">
                <a:solidFill>
                  <a:schemeClr val="bg2">
                    <a:lumMod val="25000"/>
                  </a:schemeClr>
                </a:solidFill>
                <a:latin typeface="Gotham Bold" pitchFamily="50" charset="0"/>
                <a:cs typeface="Gotham Bold" pitchFamily="50" charset="0"/>
              </a:rPr>
              <a:t>Apreza</a:t>
            </a:r>
            <a:endParaRPr lang="en-US" sz="4800" dirty="0">
              <a:solidFill>
                <a:schemeClr val="bg2">
                  <a:lumMod val="25000"/>
                </a:schemeClr>
              </a:solidFill>
              <a:latin typeface="Gotham Bold" pitchFamily="50" charset="0"/>
              <a:cs typeface="Gotham Bold" pitchFamily="50" charset="0"/>
            </a:endParaRPr>
          </a:p>
        </p:txBody>
      </p:sp>
      <p:sp>
        <p:nvSpPr>
          <p:cNvPr id="14" name="Rectangle 13"/>
          <p:cNvSpPr/>
          <p:nvPr/>
        </p:nvSpPr>
        <p:spPr>
          <a:xfrm>
            <a:off x="1125605" y="3553148"/>
            <a:ext cx="4888829" cy="707886"/>
          </a:xfrm>
          <a:prstGeom prst="rect">
            <a:avLst/>
          </a:prstGeom>
        </p:spPr>
        <p:txBody>
          <a:bodyPr wrap="square">
            <a:spAutoFit/>
          </a:bodyPr>
          <a:lstStyle/>
          <a:p>
            <a:r>
              <a:rPr lang="en-US" sz="2000" dirty="0">
                <a:solidFill>
                  <a:schemeClr val="bg2">
                    <a:lumMod val="25000"/>
                  </a:schemeClr>
                </a:solidFill>
                <a:latin typeface="Gotham Light" pitchFamily="50" charset="0"/>
                <a:cs typeface="Gotham Light" pitchFamily="50" charset="0"/>
              </a:rPr>
              <a:t>Former Latino Organizing Director for the Wendy Davis Campaign</a:t>
            </a:r>
            <a:endParaRPr lang="en-US" sz="3200" dirty="0">
              <a:solidFill>
                <a:schemeClr val="bg2">
                  <a:lumMod val="25000"/>
                </a:schemeClr>
              </a:solidFill>
              <a:latin typeface="Gotham Light" pitchFamily="50" charset="0"/>
              <a:cs typeface="Gotham Light" pitchFamily="50" charset="0"/>
            </a:endParaRPr>
          </a:p>
        </p:txBody>
      </p:sp>
      <p:grpSp>
        <p:nvGrpSpPr>
          <p:cNvPr id="17" name="Group 16"/>
          <p:cNvGrpSpPr/>
          <p:nvPr/>
        </p:nvGrpSpPr>
        <p:grpSpPr>
          <a:xfrm>
            <a:off x="1279639" y="4479234"/>
            <a:ext cx="2661297" cy="486788"/>
            <a:chOff x="1409699" y="6143267"/>
            <a:chExt cx="2899435" cy="535285"/>
          </a:xfrm>
        </p:grpSpPr>
        <p:sp>
          <p:nvSpPr>
            <p:cNvPr id="18" name="Rounded Rectangle 17">
              <a:hlinkClick r:id="rId4"/>
            </p:cNvPr>
            <p:cNvSpPr/>
            <p:nvPr/>
          </p:nvSpPr>
          <p:spPr>
            <a:xfrm>
              <a:off x="2132421" y="6143267"/>
              <a:ext cx="2176713" cy="535285"/>
            </a:xfrm>
            <a:prstGeom prst="roundRect">
              <a:avLst>
                <a:gd name="adj" fmla="val 6141"/>
              </a:avLst>
            </a:prstGeom>
            <a:solidFill>
              <a:srgbClr val="55A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r>
                <a:rPr lang="en-US" sz="1800" dirty="0">
                  <a:latin typeface="Gotham Bold" pitchFamily="50" charset="0"/>
                  <a:cs typeface="Gotham Bold" pitchFamily="50" charset="0"/>
                </a:rPr>
                <a:t>@</a:t>
              </a:r>
              <a:r>
                <a:rPr lang="en-US" sz="1800" dirty="0" err="1">
                  <a:latin typeface="Gotham Bold" pitchFamily="50" charset="0"/>
                  <a:cs typeface="Gotham Bold" pitchFamily="50" charset="0"/>
                </a:rPr>
                <a:t>ErnieApreza</a:t>
              </a:r>
              <a:endParaRPr lang="en-US" sz="1800" dirty="0">
                <a:latin typeface="Gotham Bold" pitchFamily="50" charset="0"/>
                <a:cs typeface="Gotham Bold" pitchFamily="50" charset="0"/>
              </a:endParaRPr>
            </a:p>
          </p:txBody>
        </p:sp>
        <p:sp>
          <p:nvSpPr>
            <p:cNvPr id="19" name="Rounded Rectangle 18"/>
            <p:cNvSpPr/>
            <p:nvPr/>
          </p:nvSpPr>
          <p:spPr>
            <a:xfrm>
              <a:off x="1409699" y="6143267"/>
              <a:ext cx="628651" cy="535285"/>
            </a:xfrm>
            <a:prstGeom prst="roundRect">
              <a:avLst>
                <a:gd name="adj" fmla="val 6141"/>
              </a:avLst>
            </a:prstGeom>
            <a:noFill/>
            <a:ln>
              <a:solidFill>
                <a:srgbClr val="55AC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33248" y="6251178"/>
              <a:ext cx="381551" cy="381551"/>
            </a:xfrm>
            <a:prstGeom prst="rect">
              <a:avLst/>
            </a:prstGeom>
          </p:spPr>
        </p:pic>
      </p:grpSp>
      <p:pic>
        <p:nvPicPr>
          <p:cNvPr id="3" name="Picture 2"/>
          <p:cNvPicPr>
            <a:picLocks noChangeAspect="1"/>
          </p:cNvPicPr>
          <p:nvPr/>
        </p:nvPicPr>
        <p:blipFill>
          <a:blip r:embed="rId6"/>
          <a:stretch>
            <a:fillRect/>
          </a:stretch>
        </p:blipFill>
        <p:spPr>
          <a:xfrm>
            <a:off x="6254760" y="2191986"/>
            <a:ext cx="2686050" cy="3914775"/>
          </a:xfrm>
          <a:prstGeom prst="rect">
            <a:avLst/>
          </a:prstGeom>
        </p:spPr>
      </p:pic>
      <p:pic>
        <p:nvPicPr>
          <p:cNvPr id="6" name="Picture 5"/>
          <p:cNvPicPr>
            <a:picLocks noChangeAspect="1"/>
          </p:cNvPicPr>
          <p:nvPr/>
        </p:nvPicPr>
        <p:blipFill>
          <a:blip r:embed="rId7"/>
          <a:stretch>
            <a:fillRect/>
          </a:stretch>
        </p:blipFill>
        <p:spPr>
          <a:xfrm>
            <a:off x="9181136" y="2191985"/>
            <a:ext cx="2886075" cy="3914775"/>
          </a:xfrm>
          <a:prstGeom prst="rect">
            <a:avLst/>
          </a:prstGeom>
        </p:spPr>
      </p:pic>
    </p:spTree>
    <p:extLst>
      <p:ext uri="{BB962C8B-B14F-4D97-AF65-F5344CB8AC3E}">
        <p14:creationId xmlns:p14="http://schemas.microsoft.com/office/powerpoint/2010/main" val="3867414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466" r="14360" b="2101"/>
          <a:stretch/>
        </p:blipFill>
        <p:spPr>
          <a:xfrm>
            <a:off x="-112294" y="-160422"/>
            <a:ext cx="13314948" cy="10074443"/>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8" y="417442"/>
            <a:ext cx="5438622"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9" name="TextBox 8"/>
          <p:cNvSpPr txBox="1"/>
          <p:nvPr/>
        </p:nvSpPr>
        <p:spPr>
          <a:xfrm>
            <a:off x="983937" y="1599605"/>
            <a:ext cx="4823305" cy="2677656"/>
          </a:xfrm>
          <a:prstGeom prst="rect">
            <a:avLst/>
          </a:prstGeom>
          <a:noFill/>
        </p:spPr>
        <p:txBody>
          <a:bodyPr wrap="square" rtlCol="0">
            <a:spAutoFit/>
          </a:bodyPr>
          <a:lstStyle/>
          <a:p>
            <a:r>
              <a:rPr lang="en-US" sz="4400" dirty="0">
                <a:solidFill>
                  <a:srgbClr val="017FA0"/>
                </a:solidFill>
                <a:latin typeface="Gotham Bold" pitchFamily="50" charset="0"/>
                <a:cs typeface="Gotham Bold" pitchFamily="50" charset="0"/>
              </a:rPr>
              <a:t>Organizing in “Bilingual Communities”</a:t>
            </a:r>
            <a:endParaRPr lang="en-US" sz="4400" dirty="0">
              <a:solidFill>
                <a:schemeClr val="tx2"/>
              </a:solidFill>
              <a:latin typeface="Gotham Bold" pitchFamily="50" charset="0"/>
              <a:cs typeface="Gotham Bold"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endParaRPr lang="en-US" altLang="en-US" sz="1800" spc="300" dirty="0">
              <a:solidFill>
                <a:schemeClr val="tx1">
                  <a:lumMod val="7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1919228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422232" y="1273197"/>
            <a:ext cx="2916" cy="5271982"/>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09024" y="1273196"/>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Overview</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Rewards and Challenges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Best Practices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Bilingual Organizing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Q+A</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1261" y="2196250"/>
            <a:ext cx="3250794" cy="3250794"/>
          </a:xfrm>
          <a:prstGeom prst="rect">
            <a:avLst/>
          </a:prstGeom>
        </p:spPr>
      </p:pic>
      <p:sp>
        <p:nvSpPr>
          <p:cNvPr id="13" name="Rectangle 12"/>
          <p:cNvSpPr>
            <a:spLocks noChangeArrowheads="1"/>
          </p:cNvSpPr>
          <p:nvPr/>
        </p:nvSpPr>
        <p:spPr bwMode="auto">
          <a:xfrm>
            <a:off x="604035" y="1209025"/>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1060242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366373"/>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454065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OVERVIEW</a:t>
            </a:r>
            <a:endParaRPr lang="en-US" altLang="en-US" sz="2800" dirty="0">
              <a:solidFill>
                <a:schemeClr val="tx1"/>
              </a:solidFill>
              <a:latin typeface="Gotham Light" pitchFamily="50" charset="0"/>
              <a:ea typeface="Arial Unicode MS" panose="020B0604020202020204" pitchFamily="34" charset="-128"/>
              <a:cs typeface="Gotham Light" pitchFamily="50" charset="0"/>
            </a:endParaRPr>
          </a:p>
        </p:txBody>
      </p:sp>
      <p:sp>
        <p:nvSpPr>
          <p:cNvPr id="7" name="TextBox 6"/>
          <p:cNvSpPr txBox="1"/>
          <p:nvPr/>
        </p:nvSpPr>
        <p:spPr>
          <a:xfrm>
            <a:off x="2261977" y="2272589"/>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Effort goes a long way </a:t>
            </a:r>
          </a:p>
        </p:txBody>
      </p:sp>
      <p:sp>
        <p:nvSpPr>
          <p:cNvPr id="10" name="TextBox 9"/>
          <p:cNvSpPr txBox="1"/>
          <p:nvPr/>
        </p:nvSpPr>
        <p:spPr>
          <a:xfrm>
            <a:off x="2261974" y="3485763"/>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Once size does not fit all</a:t>
            </a:r>
          </a:p>
        </p:txBody>
      </p:sp>
      <p:sp>
        <p:nvSpPr>
          <p:cNvPr id="11" name="TextBox 10"/>
          <p:cNvSpPr txBox="1"/>
          <p:nvPr/>
        </p:nvSpPr>
        <p:spPr>
          <a:xfrm>
            <a:off x="2261973" y="4629271"/>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Translation is not enough</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 name="Oval 37"/>
          <p:cNvSpPr>
            <a:spLocks noChangeAspect="1"/>
          </p:cNvSpPr>
          <p:nvPr/>
        </p:nvSpPr>
        <p:spPr bwMode="auto">
          <a:xfrm>
            <a:off x="1147009" y="5607764"/>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4</a:t>
            </a:r>
          </a:p>
        </p:txBody>
      </p:sp>
      <p:sp>
        <p:nvSpPr>
          <p:cNvPr id="13" name="TextBox 12"/>
          <p:cNvSpPr txBox="1"/>
          <p:nvPr/>
        </p:nvSpPr>
        <p:spPr>
          <a:xfrm>
            <a:off x="2261973" y="5696376"/>
            <a:ext cx="9818721" cy="584775"/>
          </a:xfrm>
          <a:prstGeom prst="rect">
            <a:avLst/>
          </a:prstGeom>
          <a:noFill/>
        </p:spPr>
        <p:txBody>
          <a:bodyPr wrap="square" rtlCol="0">
            <a:spAutoFit/>
          </a:bodyPr>
          <a:lstStyle/>
          <a:p>
            <a:r>
              <a:rPr lang="en-US" sz="3200" dirty="0">
                <a:solidFill>
                  <a:schemeClr val="bg2">
                    <a:lumMod val="25000"/>
                  </a:schemeClr>
                </a:solidFill>
                <a:latin typeface="Gotham Light" pitchFamily="50" charset="0"/>
                <a:cs typeface="Gotham Light" pitchFamily="50" charset="0"/>
              </a:rPr>
              <a:t>The need is everywhere</a:t>
            </a:r>
          </a:p>
        </p:txBody>
      </p:sp>
    </p:spTree>
    <p:extLst>
      <p:ext uri="{BB962C8B-B14F-4D97-AF65-F5344CB8AC3E}">
        <p14:creationId xmlns:p14="http://schemas.microsoft.com/office/powerpoint/2010/main" val="2960079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422232" y="1273197"/>
            <a:ext cx="2916" cy="5271982"/>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09024" y="1273196"/>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Overview</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Rewards and Challenges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Best Practices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Bilingual Organizing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Q+A</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1261" y="2196250"/>
            <a:ext cx="3250794" cy="3250794"/>
          </a:xfrm>
          <a:prstGeom prst="rect">
            <a:avLst/>
          </a:prstGeom>
        </p:spPr>
      </p:pic>
      <p:sp>
        <p:nvSpPr>
          <p:cNvPr id="13" name="Rectangle 12"/>
          <p:cNvSpPr>
            <a:spLocks noChangeArrowheads="1"/>
          </p:cNvSpPr>
          <p:nvPr/>
        </p:nvSpPr>
        <p:spPr bwMode="auto">
          <a:xfrm>
            <a:off x="604035" y="1209025"/>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775963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422232" y="1273197"/>
            <a:ext cx="2916" cy="5271982"/>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09024" y="1273196"/>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Overview</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Rewards and Challenges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Best Practices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Bilingual Organizing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Q+A</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1261" y="2196250"/>
            <a:ext cx="3250794" cy="3250794"/>
          </a:xfrm>
          <a:prstGeom prst="rect">
            <a:avLst/>
          </a:prstGeom>
        </p:spPr>
      </p:pic>
      <p:sp>
        <p:nvSpPr>
          <p:cNvPr id="13" name="Rectangle 12"/>
          <p:cNvSpPr>
            <a:spLocks noChangeArrowheads="1"/>
          </p:cNvSpPr>
          <p:nvPr/>
        </p:nvSpPr>
        <p:spPr bwMode="auto">
          <a:xfrm>
            <a:off x="604035" y="1209025"/>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1993219448"/>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37364</TotalTime>
  <Words>445</Words>
  <Application>Microsoft Macintosh PowerPoint</Application>
  <PresentationFormat>Custom</PresentationFormat>
  <Paragraphs>106</Paragraphs>
  <Slides>12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Gill Sans</vt:lpstr>
      <vt:lpstr>Gotham Bold</vt:lpstr>
      <vt:lpstr>Gotham Book</vt:lpstr>
      <vt:lpstr>Gotham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370</cp:revision>
  <cp:lastPrinted>2015-02-21T22:34:41Z</cp:lastPrinted>
  <dcterms:created xsi:type="dcterms:W3CDTF">2014-12-18T16:27:37Z</dcterms:created>
  <dcterms:modified xsi:type="dcterms:W3CDTF">2019-02-26T17:24:09Z</dcterms:modified>
</cp:coreProperties>
</file>