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3.jpe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4.jpe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5.jpeg" ContentType="image/jpe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6.jpeg" ContentType="image/jpeg"/>
  <Override PartName="/ppt/media/image7.jpeg" ContentType="image/jpeg"/>
  <Override PartName="/ppt/notesSlides/notesSlide14.xml" ContentType="application/vnd.openxmlformats-officedocument.presentationml.notesSlide+xml"/>
  <Override PartName="/ppt/notesSlides/notesSlide15.xml" ContentType="application/vnd.openxmlformats-officedocument.presentationml.notesSlide+xml"/>
  <Override PartName="/ppt/media/image8.jpeg" ContentType="image/jpeg"/>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image9.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1pPr>
    <a:lvl2pPr marL="0" marR="0" indent="65022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2pPr>
    <a:lvl3pPr marL="0" marR="0" indent="130045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3pPr>
    <a:lvl4pPr marL="0" marR="0" indent="195069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4pPr>
    <a:lvl5pPr marL="0" marR="0" indent="2600918"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5pPr>
    <a:lvl6pPr marL="0" marR="0" indent="325114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6pPr>
    <a:lvl7pPr marL="0" marR="0" indent="3901378"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7pPr>
    <a:lvl8pPr marL="0" marR="0" indent="4551608"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8pPr>
    <a:lvl9pPr marL="0" marR="0" indent="5201839"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3A3838"/>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b="def" i="def"/>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3A3838"/>
      </a:tcTxStyle>
      <a:tcStyle>
        <a:tcBdr>
          <a:left>
            <a:ln w="12700" cap="flat">
              <a:noFill/>
              <a:miter lim="400000"/>
            </a:ln>
          </a:left>
          <a:right>
            <a:ln w="12700" cap="flat">
              <a:noFill/>
              <a:miter lim="400000"/>
            </a:ln>
          </a:right>
          <a:top>
            <a:ln w="50800" cap="flat">
              <a:solidFill>
                <a:srgbClr val="3A3838"/>
              </a:solidFill>
              <a:prstDash val="solid"/>
              <a:round/>
            </a:ln>
          </a:top>
          <a:bottom>
            <a:ln w="25400" cap="flat">
              <a:solidFill>
                <a:srgbClr val="3A3838"/>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3A3838"/>
              </a:solidFill>
              <a:prstDash val="solid"/>
              <a:round/>
            </a:ln>
          </a:top>
          <a:bottom>
            <a:ln w="25400" cap="flat">
              <a:solidFill>
                <a:srgbClr val="3A3838"/>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3A3838"/>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CCCC"/>
          </a:solidFill>
        </a:fill>
      </a:tcStyle>
    </a:wholeTbl>
    <a:band2H>
      <a:tcTxStyle b="def" i="def"/>
      <a:tcStyle>
        <a:tcBdr/>
        <a:fill>
          <a:solidFill>
            <a:srgbClr val="E7E7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A3838"/>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A3838"/>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A3838"/>
          </a:solidFill>
        </a:fill>
      </a:tcStyle>
    </a:firstRow>
  </a:tblStyle>
  <a:tblStyle styleId="{2708684C-4D16-4618-839F-0558EEFCDFE6}" styleName="">
    <a:tblBg/>
    <a:wholeTbl>
      <a:tcTxStyle b="off"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12700" cap="flat">
              <a:solidFill>
                <a:srgbClr val="3A3838"/>
              </a:solidFill>
              <a:prstDash val="solid"/>
              <a:round/>
            </a:ln>
          </a:top>
          <a:bottom>
            <a:ln w="127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solidFill>
            <a:srgbClr val="3A3838">
              <a:alpha val="20000"/>
            </a:srgbClr>
          </a:solidFill>
        </a:fill>
      </a:tcStyle>
    </a:wholeTbl>
    <a:band2H>
      <a:tcTxStyle b="def" i="def"/>
      <a:tcStyle>
        <a:tcBdr/>
        <a:fill>
          <a:solidFill>
            <a:srgbClr val="FFFFFF"/>
          </a:solidFill>
        </a:fill>
      </a:tcStyle>
    </a:band2H>
    <a:firstCol>
      <a:tcTxStyle b="on"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12700" cap="flat">
              <a:solidFill>
                <a:srgbClr val="3A3838"/>
              </a:solidFill>
              <a:prstDash val="solid"/>
              <a:round/>
            </a:ln>
          </a:top>
          <a:bottom>
            <a:ln w="127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solidFill>
            <a:srgbClr val="3A3838">
              <a:alpha val="20000"/>
            </a:srgbClr>
          </a:solidFill>
        </a:fill>
      </a:tcStyle>
    </a:firstCol>
    <a:lastRow>
      <a:tcTxStyle b="on"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50800" cap="flat">
              <a:solidFill>
                <a:srgbClr val="3A3838"/>
              </a:solidFill>
              <a:prstDash val="solid"/>
              <a:round/>
            </a:ln>
          </a:top>
          <a:bottom>
            <a:ln w="127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noFill/>
        </a:fill>
      </a:tcStyle>
    </a:lastRow>
    <a:firstRow>
      <a:tcTxStyle b="on" i="off">
        <a:font>
          <a:latin typeface="Arial"/>
          <a:ea typeface="Arial"/>
          <a:cs typeface="Arial"/>
        </a:font>
        <a:srgbClr val="3A3838"/>
      </a:tcTxStyle>
      <a:tcStyle>
        <a:tcBdr>
          <a:left>
            <a:ln w="12700" cap="flat">
              <a:solidFill>
                <a:srgbClr val="3A3838"/>
              </a:solidFill>
              <a:prstDash val="solid"/>
              <a:round/>
            </a:ln>
          </a:left>
          <a:right>
            <a:ln w="12700" cap="flat">
              <a:solidFill>
                <a:srgbClr val="3A3838"/>
              </a:solidFill>
              <a:prstDash val="solid"/>
              <a:round/>
            </a:ln>
          </a:right>
          <a:top>
            <a:ln w="12700" cap="flat">
              <a:solidFill>
                <a:srgbClr val="3A3838"/>
              </a:solidFill>
              <a:prstDash val="solid"/>
              <a:round/>
            </a:ln>
          </a:top>
          <a:bottom>
            <a:ln w="25400" cap="flat">
              <a:solidFill>
                <a:srgbClr val="3A3838"/>
              </a:solidFill>
              <a:prstDash val="solid"/>
              <a:round/>
            </a:ln>
          </a:bottom>
          <a:insideH>
            <a:ln w="12700" cap="flat">
              <a:solidFill>
                <a:srgbClr val="3A3838"/>
              </a:solidFill>
              <a:prstDash val="solid"/>
              <a:round/>
            </a:ln>
          </a:insideH>
          <a:insideV>
            <a:ln w="12700" cap="flat">
              <a:solidFill>
                <a:srgbClr val="3A3838"/>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2" name="Shape 92"/>
          <p:cNvSpPr/>
          <p:nvPr>
            <p:ph type="sldImg"/>
          </p:nvPr>
        </p:nvSpPr>
        <p:spPr>
          <a:xfrm>
            <a:off x="1143000" y="685800"/>
            <a:ext cx="4572000" cy="3429000"/>
          </a:xfrm>
          <a:prstGeom prst="rect">
            <a:avLst/>
          </a:prstGeom>
        </p:spPr>
        <p:txBody>
          <a:bodyPr/>
          <a:lstStyle/>
          <a:p>
            <a:pPr/>
          </a:p>
        </p:txBody>
      </p:sp>
      <p:sp>
        <p:nvSpPr>
          <p:cNvPr id="93" name="Shape 93"/>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1300459" latinLnBrk="0">
      <a:defRPr sz="1700">
        <a:latin typeface="+mj-lt"/>
        <a:ea typeface="+mj-ea"/>
        <a:cs typeface="+mj-cs"/>
        <a:sym typeface="Calibri"/>
      </a:defRPr>
    </a:lvl1pPr>
    <a:lvl2pPr indent="228600" defTabSz="1300459" latinLnBrk="0">
      <a:defRPr sz="1700">
        <a:latin typeface="+mj-lt"/>
        <a:ea typeface="+mj-ea"/>
        <a:cs typeface="+mj-cs"/>
        <a:sym typeface="Calibri"/>
      </a:defRPr>
    </a:lvl2pPr>
    <a:lvl3pPr indent="457200" defTabSz="1300459" latinLnBrk="0">
      <a:defRPr sz="1700">
        <a:latin typeface="+mj-lt"/>
        <a:ea typeface="+mj-ea"/>
        <a:cs typeface="+mj-cs"/>
        <a:sym typeface="Calibri"/>
      </a:defRPr>
    </a:lvl3pPr>
    <a:lvl4pPr indent="685800" defTabSz="1300459" latinLnBrk="0">
      <a:defRPr sz="1700">
        <a:latin typeface="+mj-lt"/>
        <a:ea typeface="+mj-ea"/>
        <a:cs typeface="+mj-cs"/>
        <a:sym typeface="Calibri"/>
      </a:defRPr>
    </a:lvl4pPr>
    <a:lvl5pPr indent="914400" defTabSz="1300459" latinLnBrk="0">
      <a:defRPr sz="1700">
        <a:latin typeface="+mj-lt"/>
        <a:ea typeface="+mj-ea"/>
        <a:cs typeface="+mj-cs"/>
        <a:sym typeface="Calibri"/>
      </a:defRPr>
    </a:lvl5pPr>
    <a:lvl6pPr indent="1143000" defTabSz="1300459" latinLnBrk="0">
      <a:defRPr sz="1700">
        <a:latin typeface="+mj-lt"/>
        <a:ea typeface="+mj-ea"/>
        <a:cs typeface="+mj-cs"/>
        <a:sym typeface="Calibri"/>
      </a:defRPr>
    </a:lvl6pPr>
    <a:lvl7pPr indent="1371600" defTabSz="1300459" latinLnBrk="0">
      <a:defRPr sz="1700">
        <a:latin typeface="+mj-lt"/>
        <a:ea typeface="+mj-ea"/>
        <a:cs typeface="+mj-cs"/>
        <a:sym typeface="Calibri"/>
      </a:defRPr>
    </a:lvl7pPr>
    <a:lvl8pPr indent="1600200" defTabSz="1300459" latinLnBrk="0">
      <a:defRPr sz="1700">
        <a:latin typeface="+mj-lt"/>
        <a:ea typeface="+mj-ea"/>
        <a:cs typeface="+mj-cs"/>
        <a:sym typeface="Calibri"/>
      </a:defRPr>
    </a:lvl8pPr>
    <a:lvl9pPr indent="1828800" defTabSz="1300459" latinLnBrk="0">
      <a:defRPr sz="1700">
        <a:latin typeface="+mj-lt"/>
        <a:ea typeface="+mj-ea"/>
        <a:cs typeface="+mj-cs"/>
        <a:sym typeface="Calibri"/>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09" name="Shape 109"/>
          <p:cNvSpPr/>
          <p:nvPr>
            <p:ph type="sldImg"/>
          </p:nvPr>
        </p:nvSpPr>
        <p:spPr>
          <a:prstGeom prst="rect">
            <a:avLst/>
          </a:prstGeom>
        </p:spPr>
        <p:txBody>
          <a:bodyPr/>
          <a:lstStyle/>
          <a:p>
            <a:pPr/>
          </a:p>
        </p:txBody>
      </p:sp>
      <p:sp>
        <p:nvSpPr>
          <p:cNvPr id="110" name="Shape 110"/>
          <p:cNvSpPr/>
          <p:nvPr>
            <p:ph type="body" sz="quarter" idx="1"/>
          </p:nvPr>
        </p:nvSpPr>
        <p:spPr>
          <a:prstGeom prst="rect">
            <a:avLst/>
          </a:prstGeom>
        </p:spPr>
        <p:txBody>
          <a:bodyPr/>
          <a:lstStyle/>
          <a:p>
            <a:pPr/>
            <a:r>
              <a:t>This work is licensed under the Creative Commons Attribution-NonCommercial 4.0 International License. To view a copy of this license, visit http://creativecommons.org/licenses/by-nc/4.0/ or send a letter to Creative Commons, PO Box 1866, Mountain View, CA 94042, USA</a:t>
            </a:r>
            <a:endParaRPr sz="18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8" name="Shape 298"/>
          <p:cNvSpPr/>
          <p:nvPr>
            <p:ph type="sldImg"/>
          </p:nvPr>
        </p:nvSpPr>
        <p:spPr>
          <a:prstGeom prst="rect">
            <a:avLst/>
          </a:prstGeom>
        </p:spPr>
        <p:txBody>
          <a:bodyPr/>
          <a:lstStyle/>
          <a:p>
            <a:pPr/>
          </a:p>
        </p:txBody>
      </p:sp>
      <p:sp>
        <p:nvSpPr>
          <p:cNvPr id="299" name="Shape 299"/>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hape 374"/>
          <p:cNvSpPr/>
          <p:nvPr>
            <p:ph type="sldImg"/>
          </p:nvPr>
        </p:nvSpPr>
        <p:spPr>
          <a:prstGeom prst="rect">
            <a:avLst/>
          </a:prstGeom>
        </p:spPr>
        <p:txBody>
          <a:bodyPr/>
          <a:lstStyle/>
          <a:p>
            <a:pPr/>
          </a:p>
        </p:txBody>
      </p:sp>
      <p:sp>
        <p:nvSpPr>
          <p:cNvPr id="375" name="Shape 375"/>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7" name="Shape 427"/>
          <p:cNvSpPr/>
          <p:nvPr>
            <p:ph type="sldImg"/>
          </p:nvPr>
        </p:nvSpPr>
        <p:spPr>
          <a:prstGeom prst="rect">
            <a:avLst/>
          </a:prstGeom>
        </p:spPr>
        <p:txBody>
          <a:bodyPr/>
          <a:lstStyle/>
          <a:p>
            <a:pPr/>
          </a:p>
        </p:txBody>
      </p:sp>
      <p:sp>
        <p:nvSpPr>
          <p:cNvPr id="428" name="Shape 428"/>
          <p:cNvSpPr/>
          <p:nvPr>
            <p:ph type="body" sz="quarter" idx="1"/>
          </p:nvPr>
        </p:nvSpPr>
        <p:spPr>
          <a:prstGeom prst="rect">
            <a:avLst/>
          </a:prstGeom>
        </p:spPr>
        <p:txBody>
          <a:bodyPr/>
          <a:lstStyle/>
          <a:p>
            <a:pPr>
              <a:defRPr b="1"/>
            </a:pPr>
            <a:r>
              <a:t>00:31 – 00:32 [1 min]</a:t>
            </a:r>
          </a:p>
          <a:p>
            <a:pPr/>
          </a:p>
          <a:p>
            <a:pPr/>
            <a:r>
              <a:t>Now that you have built a successful team, we can go win that game this summer!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7" name="Shape 437"/>
          <p:cNvSpPr/>
          <p:nvPr>
            <p:ph type="sldImg"/>
          </p:nvPr>
        </p:nvSpPr>
        <p:spPr>
          <a:prstGeom prst="rect">
            <a:avLst/>
          </a:prstGeom>
        </p:spPr>
        <p:txBody>
          <a:bodyPr/>
          <a:lstStyle/>
          <a:p>
            <a:pPr/>
          </a:p>
        </p:txBody>
      </p:sp>
      <p:sp>
        <p:nvSpPr>
          <p:cNvPr id="438" name="Shape 438"/>
          <p:cNvSpPr/>
          <p:nvPr>
            <p:ph type="body" sz="quarter" idx="1"/>
          </p:nvPr>
        </p:nvSpPr>
        <p:spPr>
          <a:prstGeom prst="rect">
            <a:avLst/>
          </a:prstGeom>
        </p:spPr>
        <p:txBody>
          <a:bodyPr/>
          <a:lstStyle/>
          <a:p>
            <a:pPr>
              <a:defRPr b="1"/>
            </a:pPr>
            <a:r>
              <a:t>00:25 – 00:26 [1 min]</a:t>
            </a:r>
          </a:p>
          <a:p>
            <a:pPr/>
          </a:p>
          <a:p>
            <a:pPr/>
          </a:p>
          <a:p>
            <a:pPr/>
            <a:r>
              <a:t>….You will end up doing everything yourself. And if that is the case, you have failed at organizing.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4" name="Shape 624"/>
          <p:cNvSpPr/>
          <p:nvPr>
            <p:ph type="sldImg"/>
          </p:nvPr>
        </p:nvSpPr>
        <p:spPr>
          <a:prstGeom prst="rect">
            <a:avLst/>
          </a:prstGeom>
        </p:spPr>
        <p:txBody>
          <a:bodyPr/>
          <a:lstStyle/>
          <a:p>
            <a:pPr/>
          </a:p>
        </p:txBody>
      </p:sp>
      <p:sp>
        <p:nvSpPr>
          <p:cNvPr id="625" name="Shape 625"/>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38" name="Shape 638"/>
          <p:cNvSpPr/>
          <p:nvPr>
            <p:ph type="sldImg"/>
          </p:nvPr>
        </p:nvSpPr>
        <p:spPr>
          <a:prstGeom prst="rect">
            <a:avLst/>
          </a:prstGeom>
        </p:spPr>
        <p:txBody>
          <a:bodyPr/>
          <a:lstStyle/>
          <a:p>
            <a:pPr/>
          </a:p>
        </p:txBody>
      </p:sp>
      <p:sp>
        <p:nvSpPr>
          <p:cNvPr id="639" name="Shape 639"/>
          <p:cNvSpPr/>
          <p:nvPr>
            <p:ph type="body" sz="quarter" idx="1"/>
          </p:nvPr>
        </p:nvSpPr>
        <p:spPr>
          <a:prstGeom prst="rect">
            <a:avLst/>
          </a:prstGeom>
        </p:spPr>
        <p:txBody>
          <a:bodyPr/>
          <a:lstStyle>
            <a:lvl1pPr>
              <a:defRPr b="1"/>
            </a:lvl1pPr>
          </a:lstStyle>
          <a:p>
            <a:pPr/>
            <a:r>
              <a:t>00:47 – 00:50 [3 min]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9" name="Shape 649"/>
          <p:cNvSpPr/>
          <p:nvPr>
            <p:ph type="sldImg"/>
          </p:nvPr>
        </p:nvSpPr>
        <p:spPr>
          <a:prstGeom prst="rect">
            <a:avLst/>
          </a:prstGeom>
        </p:spPr>
        <p:txBody>
          <a:bodyPr/>
          <a:lstStyle/>
          <a:p>
            <a:pPr/>
          </a:p>
        </p:txBody>
      </p:sp>
      <p:sp>
        <p:nvSpPr>
          <p:cNvPr id="650" name="Shape 650"/>
          <p:cNvSpPr/>
          <p:nvPr>
            <p:ph type="body" sz="quarter" idx="1"/>
          </p:nvPr>
        </p:nvSpPr>
        <p:spPr>
          <a:prstGeom prst="rect">
            <a:avLst/>
          </a:prstGeom>
        </p:spPr>
        <p:txBody>
          <a:bodyPr/>
          <a:lstStyle>
            <a:lvl1pPr>
              <a:defRPr b="1"/>
            </a:lvl1pPr>
          </a:lstStyle>
          <a:p>
            <a:pPr/>
            <a:r>
              <a:t>00:50 – 00:51 [1 min]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1" name="Shape 661"/>
          <p:cNvSpPr/>
          <p:nvPr>
            <p:ph type="sldImg"/>
          </p:nvPr>
        </p:nvSpPr>
        <p:spPr>
          <a:prstGeom prst="rect">
            <a:avLst/>
          </a:prstGeom>
        </p:spPr>
        <p:txBody>
          <a:bodyPr/>
          <a:lstStyle/>
          <a:p>
            <a:pPr/>
          </a:p>
        </p:txBody>
      </p:sp>
      <p:sp>
        <p:nvSpPr>
          <p:cNvPr id="662" name="Shape 662"/>
          <p:cNvSpPr/>
          <p:nvPr>
            <p:ph type="body" sz="quarter" idx="1"/>
          </p:nvPr>
        </p:nvSpPr>
        <p:spPr>
          <a:prstGeom prst="rect">
            <a:avLst/>
          </a:prstGeom>
        </p:spPr>
        <p:txBody>
          <a:bodyPr/>
          <a:lstStyle>
            <a:lvl1pPr>
              <a:defRPr b="1"/>
            </a:lvl1pPr>
          </a:lstStyle>
          <a:p>
            <a:pPr/>
            <a:r>
              <a:t>00:50 – 00:51 [1 min]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5" name="Shape 675"/>
          <p:cNvSpPr/>
          <p:nvPr>
            <p:ph type="sldImg"/>
          </p:nvPr>
        </p:nvSpPr>
        <p:spPr>
          <a:prstGeom prst="rect">
            <a:avLst/>
          </a:prstGeom>
        </p:spPr>
        <p:txBody>
          <a:bodyPr/>
          <a:lstStyle/>
          <a:p>
            <a:pPr/>
          </a:p>
        </p:txBody>
      </p:sp>
      <p:sp>
        <p:nvSpPr>
          <p:cNvPr id="676" name="Shape 676"/>
          <p:cNvSpPr/>
          <p:nvPr>
            <p:ph type="body" sz="quarter" idx="1"/>
          </p:nvPr>
        </p:nvSpPr>
        <p:spPr>
          <a:prstGeom prst="rect">
            <a:avLst/>
          </a:prstGeom>
        </p:spPr>
        <p:txBody>
          <a:bodyPr/>
          <a:lstStyle>
            <a:lvl1pPr>
              <a:defRPr b="1"/>
            </a:lvl1pPr>
          </a:lstStyle>
          <a:p>
            <a:pPr/>
            <a:r>
              <a:t>00:51 – 00:52 [1 min]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85" name="Shape 685"/>
          <p:cNvSpPr/>
          <p:nvPr>
            <p:ph type="sldImg"/>
          </p:nvPr>
        </p:nvSpPr>
        <p:spPr>
          <a:prstGeom prst="rect">
            <a:avLst/>
          </a:prstGeom>
        </p:spPr>
        <p:txBody>
          <a:bodyPr/>
          <a:lstStyle/>
          <a:p>
            <a:pPr/>
          </a:p>
        </p:txBody>
      </p:sp>
      <p:sp>
        <p:nvSpPr>
          <p:cNvPr id="686" name="Shape 686"/>
          <p:cNvSpPr/>
          <p:nvPr>
            <p:ph type="body" sz="quarter" idx="1"/>
          </p:nvPr>
        </p:nvSpPr>
        <p:spPr>
          <a:prstGeom prst="rect">
            <a:avLst/>
          </a:prstGeom>
        </p:spPr>
        <p:txBody>
          <a:bodyPr/>
          <a:lstStyle>
            <a:lvl1pPr>
              <a:defRPr b="1"/>
            </a:lvl1pPr>
          </a:lstStyle>
          <a:p>
            <a:pPr/>
            <a:r>
              <a:t>00:52 – 00:53 [1 min]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5" name="Shape 125"/>
          <p:cNvSpPr/>
          <p:nvPr>
            <p:ph type="sldImg"/>
          </p:nvPr>
        </p:nvSpPr>
        <p:spPr>
          <a:prstGeom prst="rect">
            <a:avLst/>
          </a:prstGeom>
        </p:spPr>
        <p:txBody>
          <a:bodyPr/>
          <a:lstStyle/>
          <a:p>
            <a:pPr/>
          </a:p>
        </p:txBody>
      </p:sp>
      <p:sp>
        <p:nvSpPr>
          <p:cNvPr id="126" name="Shape 126"/>
          <p:cNvSpPr/>
          <p:nvPr>
            <p:ph type="body" sz="quarter" idx="1"/>
          </p:nvPr>
        </p:nvSpPr>
        <p:spPr>
          <a:prstGeom prst="rect">
            <a:avLst/>
          </a:prstGeom>
        </p:spPr>
        <p:txBody>
          <a:bodyPr/>
          <a:lstStyle>
            <a:lvl1pPr>
              <a:defRPr b="1"/>
            </a:lvl1pPr>
          </a:lstStyle>
          <a:p>
            <a:pPr/>
            <a:r>
              <a:t>00:00 – 00:01 [1 min]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705" name="Shape 705"/>
          <p:cNvSpPr/>
          <p:nvPr>
            <p:ph type="sldImg"/>
          </p:nvPr>
        </p:nvSpPr>
        <p:spPr>
          <a:prstGeom prst="rect">
            <a:avLst/>
          </a:prstGeom>
        </p:spPr>
        <p:txBody>
          <a:bodyPr/>
          <a:lstStyle/>
          <a:p>
            <a:pPr/>
          </a:p>
        </p:txBody>
      </p:sp>
      <p:sp>
        <p:nvSpPr>
          <p:cNvPr id="706" name="Shape 706"/>
          <p:cNvSpPr/>
          <p:nvPr>
            <p:ph type="body" sz="quarter" idx="1"/>
          </p:nvPr>
        </p:nvSpPr>
        <p:spPr>
          <a:prstGeom prst="rect">
            <a:avLst/>
          </a:prstGeom>
        </p:spPr>
        <p:txBody>
          <a:bodyPr/>
          <a:lstStyle>
            <a:lvl1pPr>
              <a:defRPr b="1"/>
            </a:lvl1pPr>
          </a:lstStyle>
          <a:p>
            <a:pPr/>
            <a:r>
              <a:t>00:53 – 00:60 [7 min]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1" name="Shape 141"/>
          <p:cNvSpPr/>
          <p:nvPr>
            <p:ph type="sldImg"/>
          </p:nvPr>
        </p:nvSpPr>
        <p:spPr>
          <a:prstGeom prst="rect">
            <a:avLst/>
          </a:prstGeom>
        </p:spPr>
        <p:txBody>
          <a:bodyPr/>
          <a:lstStyle/>
          <a:p>
            <a:pPr/>
          </a:p>
        </p:txBody>
      </p:sp>
      <p:sp>
        <p:nvSpPr>
          <p:cNvPr id="142" name="Shape 142"/>
          <p:cNvSpPr/>
          <p:nvPr>
            <p:ph type="body" sz="quarter" idx="1"/>
          </p:nvPr>
        </p:nvSpPr>
        <p:spPr>
          <a:prstGeom prst="rect">
            <a:avLst/>
          </a:prstGeom>
        </p:spPr>
        <p:txBody>
          <a:bodyPr/>
          <a:lstStyle/>
          <a:p>
            <a:pPr>
              <a:defRPr b="1"/>
            </a:pPr>
            <a:r>
              <a:t>00:01 – 00:03 [2 min]</a:t>
            </a:r>
          </a:p>
          <a:p>
            <a:pPr>
              <a:defRPr b="1"/>
            </a:p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0" name="Shape 150"/>
          <p:cNvSpPr/>
          <p:nvPr>
            <p:ph type="sldImg"/>
          </p:nvPr>
        </p:nvSpPr>
        <p:spPr>
          <a:prstGeom prst="rect">
            <a:avLst/>
          </a:prstGeom>
        </p:spPr>
        <p:txBody>
          <a:bodyPr/>
          <a:lstStyle/>
          <a:p>
            <a:pPr/>
          </a:p>
        </p:txBody>
      </p:sp>
      <p:sp>
        <p:nvSpPr>
          <p:cNvPr id="151" name="Shape 151"/>
          <p:cNvSpPr/>
          <p:nvPr>
            <p:ph type="body" sz="quarter" idx="1"/>
          </p:nvPr>
        </p:nvSpPr>
        <p:spPr>
          <a:prstGeom prst="rect">
            <a:avLst/>
          </a:prstGeom>
        </p:spPr>
        <p:txBody>
          <a:bodyPr/>
          <a:lstStyle/>
          <a:p>
            <a:pPr>
              <a:defRPr b="1"/>
            </a:pPr>
            <a:r>
              <a:t>00:06 – 00:07 [1 min]</a:t>
            </a:r>
          </a:p>
          <a:p>
            <a:pPr>
              <a:defRPr b="1"/>
            </a:pPr>
          </a:p>
          <a:p>
            <a:pPr/>
            <a:r>
              <a:t>Organizing is a fancy term for relationship building. Organizing is all about connecting with others and joining forces so that together you can accomplish something. In our case, we organize because we care about progressive issues. Therefore, our main job as progressive organizers is to be great communicators so that we can bring others to fight for the causes we care about. </a:t>
            </a:r>
          </a:p>
          <a:p>
            <a:pPr/>
          </a:p>
          <a:p>
            <a:pPr/>
            <a:r>
              <a:t>Today you will learn the basic organizing framework we use to build a team of people who share common ideas and passions – because you, alone, cannot organize. You need a team. You need others.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0" name="Shape 190"/>
          <p:cNvSpPr/>
          <p:nvPr>
            <p:ph type="sldImg"/>
          </p:nvPr>
        </p:nvSpPr>
        <p:spPr>
          <a:prstGeom prst="rect">
            <a:avLst/>
          </a:prstGeom>
        </p:spPr>
        <p:txBody>
          <a:bodyPr/>
          <a:lstStyle/>
          <a:p>
            <a:pPr/>
          </a:p>
        </p:txBody>
      </p:sp>
      <p:sp>
        <p:nvSpPr>
          <p:cNvPr id="191" name="Shape 191"/>
          <p:cNvSpPr/>
          <p:nvPr>
            <p:ph type="body" sz="quarter" idx="1"/>
          </p:nvPr>
        </p:nvSpPr>
        <p:spPr>
          <a:prstGeom prst="rect">
            <a:avLst/>
          </a:prstGeom>
        </p:spPr>
        <p:txBody>
          <a:bodyPr/>
          <a:lstStyle/>
          <a:p>
            <a:pPr/>
            <a:r>
              <a:t>Chelsey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7" name="Shape 197"/>
          <p:cNvSpPr/>
          <p:nvPr>
            <p:ph type="sldImg"/>
          </p:nvPr>
        </p:nvSpPr>
        <p:spPr>
          <a:prstGeom prst="rect">
            <a:avLst/>
          </a:prstGeom>
        </p:spPr>
        <p:txBody>
          <a:bodyPr/>
          <a:lstStyle/>
          <a:p>
            <a:pPr/>
          </a:p>
        </p:txBody>
      </p:sp>
      <p:sp>
        <p:nvSpPr>
          <p:cNvPr id="198" name="Shape 198"/>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defRPr b="1"/>
            </a:pPr>
            <a:r>
              <a:t>00:25 – 00:26 [1 min]</a:t>
            </a:r>
          </a:p>
          <a:p>
            <a:pPr/>
          </a:p>
          <a:p>
            <a:pPr/>
          </a:p>
          <a:p>
            <a:pPr/>
            <a:r>
              <a:t>….You will end up doing everything yourself. And if that is the case, you have failed at organizing.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9" name="Shape 239"/>
          <p:cNvSpPr/>
          <p:nvPr>
            <p:ph type="sldImg"/>
          </p:nvPr>
        </p:nvSpPr>
        <p:spPr>
          <a:prstGeom prst="rect">
            <a:avLst/>
          </a:prstGeom>
        </p:spPr>
        <p:txBody>
          <a:bodyPr/>
          <a:lstStyle/>
          <a:p>
            <a:pPr/>
          </a:p>
        </p:txBody>
      </p:sp>
      <p:sp>
        <p:nvSpPr>
          <p:cNvPr id="240" name="Shape 240"/>
          <p:cNvSpPr/>
          <p:nvPr>
            <p:ph type="body" sz="quarter" idx="1"/>
          </p:nvPr>
        </p:nvSpPr>
        <p:spPr>
          <a:prstGeom prst="rect">
            <a:avLst/>
          </a:prstGeom>
        </p:spPr>
        <p:txBody>
          <a:bodyPr/>
          <a:lstStyle/>
          <a:p>
            <a:pPr>
              <a:defRPr b="1"/>
            </a:pPr>
            <a:r>
              <a:t>00:31 – 00:32 [1 min]</a:t>
            </a:r>
          </a:p>
          <a:p>
            <a:pPr/>
          </a:p>
          <a:p>
            <a:pPr/>
            <a:r>
              <a:t>Now that you have built a successful team, we can go win that game this summer!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Shape 263"/>
          <p:cNvSpPr/>
          <p:nvPr>
            <p:ph type="sldImg"/>
          </p:nvPr>
        </p:nvSpPr>
        <p:spPr>
          <a:prstGeom prst="rect">
            <a:avLst/>
          </a:prstGeom>
        </p:spPr>
        <p:txBody>
          <a:bodyPr/>
          <a:lstStyle/>
          <a:p>
            <a:pPr/>
          </a:p>
        </p:txBody>
      </p:sp>
      <p:sp>
        <p:nvSpPr>
          <p:cNvPr id="264" name="Shape 264"/>
          <p:cNvSpPr/>
          <p:nvPr>
            <p:ph type="body" sz="quarter" idx="1"/>
          </p:nvPr>
        </p:nvSpPr>
        <p:spPr>
          <a:prstGeom prst="rect">
            <a:avLst/>
          </a:prstGeom>
        </p:spPr>
        <p:txBody>
          <a:bodyPr/>
          <a:lstStyle>
            <a:lvl1pPr>
              <a:defRPr b="1"/>
            </a:lvl1pPr>
          </a:lstStyle>
          <a:p>
            <a:pPr/>
            <a:r>
              <a:t>00:13 – 00:14 [1 min]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spTree>
      <p:nvGrpSpPr>
        <p:cNvPr id="1" name=""/>
        <p:cNvGrpSpPr/>
        <p:nvPr/>
      </p:nvGrpSpPr>
      <p:grpSpPr>
        <a:xfrm>
          <a:off x="0" y="0"/>
          <a:ext cx="0" cy="0"/>
          <a:chOff x="0" y="0"/>
          <a:chExt cx="0" cy="0"/>
        </a:xfrm>
      </p:grpSpPr>
      <p:sp>
        <p:nvSpPr>
          <p:cNvPr id="1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3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9" name="Title Text"/>
          <p:cNvSpPr txBox="1"/>
          <p:nvPr>
            <p:ph type="title"/>
          </p:nvPr>
        </p:nvSpPr>
        <p:spPr>
          <a:xfrm>
            <a:off x="894080" y="519290"/>
            <a:ext cx="11216641" cy="1885246"/>
          </a:xfrm>
          <a:prstGeom prst="rect">
            <a:avLst/>
          </a:prstGeom>
        </p:spPr>
        <p:txBody>
          <a:bodyPr anchor="t">
            <a:normAutofit fontScale="100000" lnSpcReduction="0"/>
          </a:bodyPr>
          <a:lstStyle/>
          <a:p>
            <a:pPr/>
            <a:r>
              <a:t>Title Text</a:t>
            </a:r>
          </a:p>
        </p:txBody>
      </p:sp>
      <p:sp>
        <p:nvSpPr>
          <p:cNvPr id="40" name="Body Level One…"/>
          <p:cNvSpPr txBox="1"/>
          <p:nvPr>
            <p:ph type="body" sz="half" idx="1"/>
          </p:nvPr>
        </p:nvSpPr>
        <p:spPr>
          <a:xfrm>
            <a:off x="894080" y="2596444"/>
            <a:ext cx="5527041" cy="6188570"/>
          </a:xfrm>
          <a:prstGeom prst="rect">
            <a:avLst/>
          </a:prstGeom>
        </p:spPr>
        <p:txBody>
          <a:bodyP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8" name="Title Text"/>
          <p:cNvSpPr txBox="1"/>
          <p:nvPr>
            <p:ph type="title"/>
          </p:nvPr>
        </p:nvSpPr>
        <p:spPr>
          <a:xfrm>
            <a:off x="895774" y="519290"/>
            <a:ext cx="11216641" cy="1885246"/>
          </a:xfrm>
          <a:prstGeom prst="rect">
            <a:avLst/>
          </a:prstGeom>
        </p:spPr>
        <p:txBody>
          <a:bodyPr anchor="t">
            <a:normAutofit fontScale="100000" lnSpcReduction="0"/>
          </a:bodyPr>
          <a:lstStyle/>
          <a:p>
            <a:pPr/>
            <a:r>
              <a:t>Title Text</a:t>
            </a:r>
          </a:p>
        </p:txBody>
      </p:sp>
      <p:sp>
        <p:nvSpPr>
          <p:cNvPr id="49" name="Body Level One…"/>
          <p:cNvSpPr txBox="1"/>
          <p:nvPr>
            <p:ph type="body" sz="quarter" idx="1"/>
          </p:nvPr>
        </p:nvSpPr>
        <p:spPr>
          <a:xfrm>
            <a:off x="895774" y="2390987"/>
            <a:ext cx="5501640" cy="1171787"/>
          </a:xfrm>
          <a:prstGeom prst="rect">
            <a:avLst/>
          </a:prstGeom>
        </p:spPr>
        <p:txBody>
          <a:bodyPr anchor="b">
            <a:normAutofit fontScale="100000" lnSpcReduction="0"/>
          </a:bodyPr>
          <a:lstStyle>
            <a:lvl1pPr marL="0" indent="0">
              <a:buSzTx/>
              <a:buFontTx/>
              <a:buNone/>
              <a:defRPr b="1" sz="3400"/>
            </a:lvl1pPr>
            <a:lvl2pPr marL="0" indent="650229">
              <a:buSzTx/>
              <a:buFontTx/>
              <a:buNone/>
              <a:defRPr b="1" sz="3400"/>
            </a:lvl2pPr>
            <a:lvl3pPr marL="0" indent="1300459">
              <a:buSzTx/>
              <a:buFontTx/>
              <a:buNone/>
              <a:defRPr b="1" sz="3400"/>
            </a:lvl3pPr>
            <a:lvl4pPr marL="0" indent="1950690">
              <a:buSzTx/>
              <a:buFontTx/>
              <a:buNone/>
              <a:defRPr b="1" sz="3400"/>
            </a:lvl4pPr>
            <a:lvl5pPr marL="0" indent="2600918">
              <a:buSzTx/>
              <a:buFontTx/>
              <a:buNone/>
              <a:defRPr b="1" sz="3400"/>
            </a:lvl5pPr>
          </a:lstStyle>
          <a:p>
            <a:pPr/>
            <a:r>
              <a:t>Body Level One</a:t>
            </a:r>
          </a:p>
          <a:p>
            <a:pPr lvl="1"/>
            <a:r>
              <a:t>Body Level Two</a:t>
            </a:r>
          </a:p>
          <a:p>
            <a:pPr lvl="2"/>
            <a:r>
              <a:t>Body Level Three</a:t>
            </a:r>
          </a:p>
          <a:p>
            <a:pPr lvl="3"/>
            <a:r>
              <a:t>Body Level Four</a:t>
            </a:r>
          </a:p>
          <a:p>
            <a:pPr lvl="4"/>
            <a:r>
              <a:t>Body Level Five</a:t>
            </a:r>
          </a:p>
        </p:txBody>
      </p:sp>
      <p:sp>
        <p:nvSpPr>
          <p:cNvPr id="50" name="Text Placeholder 4"/>
          <p:cNvSpPr/>
          <p:nvPr>
            <p:ph type="body" sz="quarter" idx="13"/>
          </p:nvPr>
        </p:nvSpPr>
        <p:spPr>
          <a:xfrm>
            <a:off x="6583680" y="2390986"/>
            <a:ext cx="5528736" cy="1171788"/>
          </a:xfrm>
          <a:prstGeom prst="rect">
            <a:avLst/>
          </a:prstGeom>
        </p:spPr>
        <p:txBody>
          <a:bodyPr anchor="b">
            <a:normAutofit fontScale="100000" lnSpcReduction="0"/>
          </a:bodyPr>
          <a:lstStyle/>
          <a:p>
            <a:pPr marL="0" indent="0">
              <a:buSzTx/>
              <a:buFontTx/>
              <a:buNone/>
              <a:defRPr b="1" sz="3400"/>
            </a:pPr>
          </a:p>
        </p:txBody>
      </p:sp>
      <p:sp>
        <p:nvSpPr>
          <p:cNvPr id="5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8" name="Title Text"/>
          <p:cNvSpPr txBox="1"/>
          <p:nvPr>
            <p:ph type="title"/>
          </p:nvPr>
        </p:nvSpPr>
        <p:spPr>
          <a:xfrm>
            <a:off x="894080" y="519290"/>
            <a:ext cx="11216641" cy="1885246"/>
          </a:xfrm>
          <a:prstGeom prst="rect">
            <a:avLst/>
          </a:prstGeom>
        </p:spPr>
        <p:txBody>
          <a:bodyPr anchor="t">
            <a:normAutofit fontScale="100000" lnSpcReduction="0"/>
          </a:bodyPr>
          <a:lstStyle/>
          <a:p>
            <a:pPr/>
            <a:r>
              <a:t>Title Text</a:t>
            </a:r>
          </a:p>
        </p:txBody>
      </p:sp>
      <p:sp>
        <p:nvSpPr>
          <p:cNvPr id="5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3" name="Title Text"/>
          <p:cNvSpPr txBox="1"/>
          <p:nvPr>
            <p:ph type="title"/>
          </p:nvPr>
        </p:nvSpPr>
        <p:spPr>
          <a:xfrm>
            <a:off x="895774" y="650240"/>
            <a:ext cx="4194386" cy="2275840"/>
          </a:xfrm>
          <a:prstGeom prst="rect">
            <a:avLst/>
          </a:prstGeom>
        </p:spPr>
        <p:txBody>
          <a:bodyPr anchor="b">
            <a:normAutofit fontScale="100000" lnSpcReduction="0"/>
          </a:bodyPr>
          <a:lstStyle>
            <a:lvl1pPr>
              <a:defRPr sz="4500"/>
            </a:lvl1pPr>
          </a:lstStyle>
          <a:p>
            <a:pPr/>
            <a:r>
              <a:t>Title Text</a:t>
            </a:r>
          </a:p>
        </p:txBody>
      </p:sp>
      <p:sp>
        <p:nvSpPr>
          <p:cNvPr id="74" name="Body Level One…"/>
          <p:cNvSpPr txBox="1"/>
          <p:nvPr>
            <p:ph type="body" sz="half" idx="1"/>
          </p:nvPr>
        </p:nvSpPr>
        <p:spPr>
          <a:xfrm>
            <a:off x="5528733" y="1404339"/>
            <a:ext cx="6583682" cy="6931379"/>
          </a:xfrm>
          <a:prstGeom prst="rect">
            <a:avLst/>
          </a:prstGeom>
        </p:spPr>
        <p:txBody>
          <a:bodyPr>
            <a:normAutofit fontScale="100000" lnSpcReduction="0"/>
          </a:bodyPr>
          <a:lstStyle>
            <a:lvl1pPr>
              <a:defRPr sz="4500"/>
            </a:lvl1pPr>
            <a:lvl2pPr marL="1025362" indent="-375132">
              <a:defRPr sz="4500"/>
            </a:lvl2pPr>
            <a:lvl3pPr marL="1730759" indent="-430299">
              <a:defRPr sz="4500"/>
            </a:lvl3pPr>
            <a:lvl4pPr marL="2473195" indent="-522506">
              <a:defRPr sz="4500"/>
            </a:lvl4pPr>
            <a:lvl5pPr marL="3123425" indent="-522506">
              <a:defRPr sz="4500"/>
            </a:lvl5pPr>
          </a:lstStyle>
          <a:p>
            <a:pPr/>
            <a:r>
              <a:t>Body Level One</a:t>
            </a:r>
          </a:p>
          <a:p>
            <a:pPr lvl="1"/>
            <a:r>
              <a:t>Body Level Two</a:t>
            </a:r>
          </a:p>
          <a:p>
            <a:pPr lvl="2"/>
            <a:r>
              <a:t>Body Level Three</a:t>
            </a:r>
          </a:p>
          <a:p>
            <a:pPr lvl="3"/>
            <a:r>
              <a:t>Body Level Four</a:t>
            </a:r>
          </a:p>
          <a:p>
            <a:pPr lvl="4"/>
            <a:r>
              <a:t>Body Level Five</a:t>
            </a:r>
          </a:p>
        </p:txBody>
      </p:sp>
      <p:sp>
        <p:nvSpPr>
          <p:cNvPr id="75" name="Text Placeholder 3"/>
          <p:cNvSpPr/>
          <p:nvPr>
            <p:ph type="body" sz="quarter" idx="13"/>
          </p:nvPr>
        </p:nvSpPr>
        <p:spPr>
          <a:xfrm>
            <a:off x="895774" y="2926079"/>
            <a:ext cx="4194386" cy="5420926"/>
          </a:xfrm>
          <a:prstGeom prst="rect">
            <a:avLst/>
          </a:prstGeom>
        </p:spPr>
        <p:txBody>
          <a:bodyPr>
            <a:normAutofit fontScale="100000" lnSpcReduction="0"/>
          </a:bodyPr>
          <a:lstStyle/>
          <a:p>
            <a:pPr marL="0" indent="0">
              <a:buSzTx/>
              <a:buFontTx/>
              <a:buNone/>
              <a:defRPr sz="2200"/>
            </a:pPr>
          </a:p>
        </p:txBody>
      </p:sp>
      <p:sp>
        <p:nvSpPr>
          <p:cNvPr id="76" name="Slide Number"/>
          <p:cNvSpPr txBox="1"/>
          <p:nvPr>
            <p:ph type="sldNum" sz="quarter" idx="2"/>
          </p:nvPr>
        </p:nvSpPr>
        <p:spPr>
          <a:xfrm>
            <a:off x="9184640" y="9040144"/>
            <a:ext cx="457297" cy="449354"/>
          </a:xfrm>
          <a:prstGeom prst="rect">
            <a:avLst/>
          </a:prstGeom>
        </p:spPr>
        <p:txBody>
          <a:bodyPr anchor="t"/>
          <a:lstStyle>
            <a:lvl1pPr algn="l">
              <a:defRPr sz="2500"/>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3" name="Title Text"/>
          <p:cNvSpPr txBox="1"/>
          <p:nvPr>
            <p:ph type="title"/>
          </p:nvPr>
        </p:nvSpPr>
        <p:spPr>
          <a:xfrm>
            <a:off x="895774" y="650240"/>
            <a:ext cx="4194386" cy="2275840"/>
          </a:xfrm>
          <a:prstGeom prst="rect">
            <a:avLst/>
          </a:prstGeom>
        </p:spPr>
        <p:txBody>
          <a:bodyPr anchor="b">
            <a:normAutofit fontScale="100000" lnSpcReduction="0"/>
          </a:bodyPr>
          <a:lstStyle>
            <a:lvl1pPr>
              <a:defRPr sz="4500"/>
            </a:lvl1pPr>
          </a:lstStyle>
          <a:p>
            <a:pPr/>
            <a:r>
              <a:t>Title Text</a:t>
            </a:r>
          </a:p>
        </p:txBody>
      </p:sp>
      <p:sp>
        <p:nvSpPr>
          <p:cNvPr id="84" name="Picture Placeholder 2"/>
          <p:cNvSpPr/>
          <p:nvPr>
            <p:ph type="pic" sz="half" idx="13"/>
          </p:nvPr>
        </p:nvSpPr>
        <p:spPr>
          <a:xfrm>
            <a:off x="5528733" y="1404339"/>
            <a:ext cx="6583682" cy="6931379"/>
          </a:xfrm>
          <a:prstGeom prst="rect">
            <a:avLst/>
          </a:prstGeom>
        </p:spPr>
        <p:txBody>
          <a:bodyPr lIns="91439" rIns="91439"/>
          <a:lstStyle/>
          <a:p>
            <a:pPr/>
          </a:p>
        </p:txBody>
      </p:sp>
      <p:sp>
        <p:nvSpPr>
          <p:cNvPr id="85" name="Body Level One…"/>
          <p:cNvSpPr txBox="1"/>
          <p:nvPr>
            <p:ph type="body" sz="quarter" idx="1"/>
          </p:nvPr>
        </p:nvSpPr>
        <p:spPr>
          <a:xfrm>
            <a:off x="895774" y="2926079"/>
            <a:ext cx="4194386" cy="5420926"/>
          </a:xfrm>
          <a:prstGeom prst="rect">
            <a:avLst/>
          </a:prstGeom>
        </p:spPr>
        <p:txBody>
          <a:bodyPr>
            <a:normAutofit fontScale="100000" lnSpcReduction="0"/>
          </a:bodyPr>
          <a:lstStyle>
            <a:lvl1pPr marL="0" indent="0">
              <a:buSzTx/>
              <a:buFontTx/>
              <a:buNone/>
              <a:defRPr sz="2200"/>
            </a:lvl1pPr>
            <a:lvl2pPr marL="0" indent="650229">
              <a:buSzTx/>
              <a:buFontTx/>
              <a:buNone/>
              <a:defRPr sz="2200"/>
            </a:lvl2pPr>
            <a:lvl3pPr marL="0" indent="1300459">
              <a:buSzTx/>
              <a:buFontTx/>
              <a:buNone/>
              <a:defRPr sz="2200"/>
            </a:lvl3pPr>
            <a:lvl4pPr marL="0" indent="1950690">
              <a:buSzTx/>
              <a:buFontTx/>
              <a:buNone/>
              <a:defRPr sz="2200"/>
            </a:lvl4pPr>
            <a:lvl5pPr marL="0" indent="2600918">
              <a:buSzTx/>
              <a:buFontTx/>
              <a:buNone/>
              <a:defRPr sz="2200"/>
            </a:lvl5pPr>
          </a:lstStyle>
          <a:p>
            <a:pPr/>
            <a:r>
              <a:t>Body Level One</a:t>
            </a:r>
          </a:p>
          <a:p>
            <a:pPr lvl="1"/>
            <a:r>
              <a:t>Body Level Two</a:t>
            </a:r>
          </a:p>
          <a:p>
            <a:pPr lvl="2"/>
            <a:r>
              <a:t>Body Level Three</a:t>
            </a:r>
          </a:p>
          <a:p>
            <a:pPr lvl="3"/>
            <a:r>
              <a:t>Body Level Four</a:t>
            </a:r>
          </a:p>
          <a:p>
            <a:pPr lvl="4"/>
            <a:r>
              <a:t>Body Level Five</a:t>
            </a:r>
          </a:p>
        </p:txBody>
      </p:sp>
      <p:sp>
        <p:nvSpPr>
          <p:cNvPr id="86" name="Slide Number"/>
          <p:cNvSpPr txBox="1"/>
          <p:nvPr>
            <p:ph type="sldNum" sz="quarter" idx="2"/>
          </p:nvPr>
        </p:nvSpPr>
        <p:spPr>
          <a:xfrm>
            <a:off x="9184640" y="9040144"/>
            <a:ext cx="457297" cy="449354"/>
          </a:xfrm>
          <a:prstGeom prst="rect">
            <a:avLst/>
          </a:prstGeom>
        </p:spPr>
        <p:txBody>
          <a:bodyPr anchor="t"/>
          <a:lstStyle>
            <a:lvl1pPr algn="l">
              <a:defRPr sz="2500"/>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slideLayout" Target="../slideLayouts/slideLayout1.xml"/><Relationship Id="rId6" Type="http://schemas.openxmlformats.org/officeDocument/2006/relationships/slideLayout" Target="../slideLayouts/slideLayout2.xml"/><Relationship Id="rId7" Type="http://schemas.openxmlformats.org/officeDocument/2006/relationships/slideLayout" Target="../slideLayouts/slideLayout3.xml"/><Relationship Id="rId8" Type="http://schemas.openxmlformats.org/officeDocument/2006/relationships/slideLayout" Target="../slideLayouts/slideLayout4.xml"/><Relationship Id="rId9" Type="http://schemas.openxmlformats.org/officeDocument/2006/relationships/slideLayout" Target="../slideLayouts/slideLayout5.xml"/><Relationship Id="rId10" Type="http://schemas.openxmlformats.org/officeDocument/2006/relationships/slideLayout" Target="../slideLayouts/slideLayout6.xml"/><Relationship Id="rId11" Type="http://schemas.openxmlformats.org/officeDocument/2006/relationships/slideLayout" Target="../slideLayouts/slideLayout7.xml"/><Relationship Id="rId12" Type="http://schemas.openxmlformats.org/officeDocument/2006/relationships/slideLayout" Target="../slideLayouts/slideLayout8.xml"/><Relationship Id="rId13"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pic>
        <p:nvPicPr>
          <p:cNvPr id="2" name="Picture 18" descr="Picture 18"/>
          <p:cNvPicPr>
            <a:picLocks noChangeAspect="1"/>
          </p:cNvPicPr>
          <p:nvPr/>
        </p:nvPicPr>
        <p:blipFill>
          <a:blip r:embed="rId2">
            <a:extLst/>
          </a:blip>
          <a:stretch>
            <a:fillRect/>
          </a:stretch>
        </p:blipFill>
        <p:spPr>
          <a:xfrm>
            <a:off x="0" y="8929269"/>
            <a:ext cx="13004800" cy="834293"/>
          </a:xfrm>
          <a:prstGeom prst="rect">
            <a:avLst/>
          </a:prstGeom>
          <a:ln w="12700">
            <a:miter lim="400000"/>
          </a:ln>
        </p:spPr>
      </p:pic>
      <p:sp>
        <p:nvSpPr>
          <p:cNvPr id="3" name="Rectangle 14"/>
          <p:cNvSpPr/>
          <p:nvPr/>
        </p:nvSpPr>
        <p:spPr>
          <a:xfrm>
            <a:off x="-1" y="8868402"/>
            <a:ext cx="13015781" cy="106179"/>
          </a:xfrm>
          <a:prstGeom prst="rect">
            <a:avLst/>
          </a:prstGeom>
          <a:solidFill>
            <a:srgbClr val="017FA0"/>
          </a:solidFill>
          <a:ln w="12700">
            <a:miter lim="400000"/>
          </a:ln>
        </p:spPr>
        <p:txBody>
          <a:bodyPr lIns="45719" rIns="45719"/>
          <a:lstStyle/>
          <a:p>
            <a:pPr algn="ctr">
              <a:defRPr sz="4200">
                <a:solidFill>
                  <a:srgbClr val="000000"/>
                </a:solidFill>
                <a:latin typeface="Gill Sans"/>
                <a:ea typeface="Gill Sans"/>
                <a:cs typeface="Gill Sans"/>
                <a:sym typeface="Gill Sans"/>
              </a:defRPr>
            </a:pPr>
          </a:p>
        </p:txBody>
      </p:sp>
      <p:grpSp>
        <p:nvGrpSpPr>
          <p:cNvPr id="6" name="Group 1"/>
          <p:cNvGrpSpPr/>
          <p:nvPr/>
        </p:nvGrpSpPr>
        <p:grpSpPr>
          <a:xfrm>
            <a:off x="10954447" y="9075732"/>
            <a:ext cx="1927982" cy="485644"/>
            <a:chOff x="0" y="0"/>
            <a:chExt cx="1927980" cy="485642"/>
          </a:xfrm>
        </p:grpSpPr>
        <p:sp>
          <p:nvSpPr>
            <p:cNvPr id="4" name="TextBox 9"/>
            <p:cNvSpPr txBox="1"/>
            <p:nvPr/>
          </p:nvSpPr>
          <p:spPr>
            <a:xfrm>
              <a:off x="0" y="0"/>
              <a:ext cx="1427703" cy="2057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pc="300" sz="900">
                  <a:solidFill>
                    <a:srgbClr val="FFFFFF"/>
                  </a:solidFill>
                  <a:latin typeface="GothamLight"/>
                  <a:ea typeface="GothamLight"/>
                  <a:cs typeface="GothamLight"/>
                  <a:sym typeface="GothamLight"/>
                </a:defRPr>
              </a:lvl1pPr>
            </a:lstStyle>
            <a:p>
              <a:pPr/>
              <a:r>
                <a:t>ORGANIZING </a:t>
              </a:r>
            </a:p>
          </p:txBody>
        </p:sp>
        <p:sp>
          <p:nvSpPr>
            <p:cNvPr id="5" name="TextBox 12"/>
            <p:cNvSpPr txBox="1"/>
            <p:nvPr/>
          </p:nvSpPr>
          <p:spPr>
            <a:xfrm>
              <a:off x="0" y="140202"/>
              <a:ext cx="1927981"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pc="300" sz="1800">
                  <a:solidFill>
                    <a:srgbClr val="FFFFFF"/>
                  </a:solidFill>
                  <a:latin typeface="GothamBold"/>
                  <a:ea typeface="GothamBold"/>
                  <a:cs typeface="GothamBold"/>
                  <a:sym typeface="GothamBold"/>
                </a:defRPr>
              </a:lvl1pPr>
            </a:lstStyle>
            <a:p>
              <a:pPr/>
              <a:r>
                <a:t>FELLOWS</a:t>
              </a:r>
            </a:p>
          </p:txBody>
        </p:sp>
      </p:grpSp>
      <p:pic>
        <p:nvPicPr>
          <p:cNvPr id="7" name="Picture 17" descr="Picture 17"/>
          <p:cNvPicPr>
            <a:picLocks noChangeAspect="1"/>
          </p:cNvPicPr>
          <p:nvPr/>
        </p:nvPicPr>
        <p:blipFill>
          <a:blip r:embed="rId3">
            <a:extLst/>
          </a:blip>
          <a:stretch>
            <a:fillRect/>
          </a:stretch>
        </p:blipFill>
        <p:spPr>
          <a:xfrm>
            <a:off x="10587914" y="9117555"/>
            <a:ext cx="354977" cy="508940"/>
          </a:xfrm>
          <a:prstGeom prst="rect">
            <a:avLst/>
          </a:prstGeom>
          <a:ln w="12700">
            <a:miter lim="400000"/>
          </a:ln>
        </p:spPr>
      </p:pic>
      <p:pic>
        <p:nvPicPr>
          <p:cNvPr id="8" name="Picture 2" descr="Picture 2"/>
          <p:cNvPicPr>
            <a:picLocks noChangeAspect="1"/>
          </p:cNvPicPr>
          <p:nvPr/>
        </p:nvPicPr>
        <p:blipFill>
          <a:blip r:embed="rId4">
            <a:extLst/>
          </a:blip>
          <a:stretch>
            <a:fillRect/>
          </a:stretch>
        </p:blipFill>
        <p:spPr>
          <a:xfrm>
            <a:off x="392655" y="8986419"/>
            <a:ext cx="2962612" cy="740654"/>
          </a:xfrm>
          <a:prstGeom prst="rect">
            <a:avLst/>
          </a:prstGeom>
          <a:ln w="12700">
            <a:miter lim="400000"/>
          </a:ln>
        </p:spPr>
      </p:pic>
      <p:sp>
        <p:nvSpPr>
          <p:cNvPr id="9" name="Title Text"/>
          <p:cNvSpPr txBox="1"/>
          <p:nvPr>
            <p:ph type="title"/>
          </p:nvPr>
        </p:nvSpPr>
        <p:spPr>
          <a:xfrm>
            <a:off x="650240" y="130951"/>
            <a:ext cx="11704320" cy="2144889"/>
          </a:xfrm>
          <a:prstGeom prst="rect">
            <a:avLst/>
          </a:prstGeom>
          <a:ln w="12700">
            <a:miter lim="400000"/>
          </a:ln>
          <a:extLst>
            <a:ext uri="{C572A759-6A51-4108-AA02-DFA0A04FC94B}">
              <ma14:wrappingTextBoxFlag xmlns:ma14="http://schemas.microsoft.com/office/mac/drawingml/2011/main" val="1"/>
            </a:ext>
          </a:extLst>
        </p:spPr>
        <p:txBody>
          <a:bodyPr lIns="45719" rIns="45719" anchor="ctr"/>
          <a:lstStyle/>
          <a:p>
            <a:pPr/>
            <a:r>
              <a:t>Title Text</a:t>
            </a:r>
          </a:p>
        </p:txBody>
      </p:sp>
      <p:sp>
        <p:nvSpPr>
          <p:cNvPr id="10" name="Body Level One…"/>
          <p:cNvSpPr txBox="1"/>
          <p:nvPr>
            <p:ph type="body" idx="1"/>
          </p:nvPr>
        </p:nvSpPr>
        <p:spPr>
          <a:xfrm>
            <a:off x="650240" y="2275840"/>
            <a:ext cx="11704320" cy="7477761"/>
          </a:xfrm>
          <a:prstGeom prst="rect">
            <a:avLst/>
          </a:prstGeom>
          <a:ln w="12700">
            <a:miter lim="400000"/>
          </a:ln>
          <a:extLst>
            <a:ext uri="{C572A759-6A51-4108-AA02-DFA0A04FC94B}">
              <ma14:wrappingTextBoxFlag xmlns:ma14="http://schemas.microsoft.com/office/mac/drawingml/2011/main" val="1"/>
            </a:ext>
          </a:extLst>
        </p:spPr>
        <p:txBody>
          <a:bodyPr lIns="45719" rIns="45719"/>
          <a:lstStyle/>
          <a:p>
            <a:pPr/>
            <a:r>
              <a:t>Body Level One</a:t>
            </a:r>
          </a:p>
          <a:p>
            <a:pPr lvl="1"/>
            <a:r>
              <a:t>Body Level Two</a:t>
            </a:r>
          </a:p>
          <a:p>
            <a:pPr lvl="2"/>
            <a:r>
              <a:t>Body Level Three</a:t>
            </a:r>
          </a:p>
          <a:p>
            <a:pPr lvl="3"/>
            <a:r>
              <a:t>Body Level Four</a:t>
            </a:r>
          </a:p>
          <a:p>
            <a:pPr lvl="4"/>
            <a:r>
              <a:t>Body Level Five</a:t>
            </a:r>
          </a:p>
        </p:txBody>
      </p:sp>
      <p:sp>
        <p:nvSpPr>
          <p:cNvPr id="11" name="Slide Number"/>
          <p:cNvSpPr txBox="1"/>
          <p:nvPr>
            <p:ph type="sldNum" sz="quarter" idx="2"/>
          </p:nvPr>
        </p:nvSpPr>
        <p:spPr>
          <a:xfrm>
            <a:off x="6285653" y="8779792"/>
            <a:ext cx="3034454" cy="520701"/>
          </a:xfrm>
          <a:prstGeom prst="rect">
            <a:avLst/>
          </a:prstGeom>
          <a:ln w="12700">
            <a:miter lim="400000"/>
          </a:ln>
        </p:spPr>
        <p:txBody>
          <a:bodyPr wrap="none" lIns="45719" rIns="45719" anchor="ctr">
            <a:spAutoFit/>
          </a:bodyPr>
          <a:lstStyle>
            <a:lvl1pPr algn="r">
              <a:defRPr sz="12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Lst>
  <p:transition xmlns:p14="http://schemas.microsoft.com/office/powerpoint/2010/main" spd="med" advClick="1"/>
  <p:txStyles>
    <p:titleStyle>
      <a:lvl1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1pPr>
      <a:lvl2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2pPr>
      <a:lvl3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3pPr>
      <a:lvl4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4pPr>
      <a:lvl5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5pPr>
      <a:lvl6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6pPr>
      <a:lvl7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7pPr>
      <a:lvl8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8pPr>
      <a:lvl9pPr marL="0" marR="0" indent="0" algn="l" defTabSz="1300459" rtl="0" latinLnBrk="0">
        <a:lnSpc>
          <a:spcPct val="90000"/>
        </a:lnSpc>
        <a:spcBef>
          <a:spcPts val="0"/>
        </a:spcBef>
        <a:spcAft>
          <a:spcPts val="0"/>
        </a:spcAft>
        <a:buClrTx/>
        <a:buSzTx/>
        <a:buFontTx/>
        <a:buNone/>
        <a:tabLst/>
        <a:defRPr b="0" baseline="0" cap="none" i="0" spc="0" strike="noStrike" sz="6200" u="none">
          <a:ln>
            <a:noFill/>
          </a:ln>
          <a:solidFill>
            <a:srgbClr val="3A3838"/>
          </a:solidFill>
          <a:uFillTx/>
          <a:latin typeface="Arial"/>
          <a:ea typeface="Arial"/>
          <a:cs typeface="Arial"/>
          <a:sym typeface="Arial"/>
        </a:defRPr>
      </a:lvl9pPr>
    </p:titleStyle>
    <p:bodyStyle>
      <a:lvl1pPr marL="325114" marR="0" indent="-325114"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1pPr>
      <a:lvl2pPr marL="1023156" marR="0" indent="-372926"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2pPr>
      <a:lvl3pPr marL="1753298" marR="0" indent="-452838"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3pPr>
      <a:lvl4pPr marL="245786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4pPr>
      <a:lvl5pPr marL="310809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5pPr>
      <a:lvl6pPr marL="375832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6pPr>
      <a:lvl7pPr marL="440855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7pPr>
      <a:lvl8pPr marL="505878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8pPr>
      <a:lvl9pPr marL="5709018" marR="0" indent="-507179" algn="l" defTabSz="1300459" rtl="0" latinLnBrk="0">
        <a:lnSpc>
          <a:spcPct val="90000"/>
        </a:lnSpc>
        <a:spcBef>
          <a:spcPts val="1400"/>
        </a:spcBef>
        <a:spcAft>
          <a:spcPts val="0"/>
        </a:spcAft>
        <a:buClrTx/>
        <a:buSzPct val="100000"/>
        <a:buFont typeface="Arial"/>
        <a:buChar char="•"/>
        <a:tabLst/>
        <a:defRPr b="0" baseline="0" cap="none" i="0" spc="0" strike="noStrike" sz="3900" u="none">
          <a:ln>
            <a:noFill/>
          </a:ln>
          <a:solidFill>
            <a:srgbClr val="3A3838"/>
          </a:solidFill>
          <a:uFillTx/>
          <a:latin typeface="Arial"/>
          <a:ea typeface="Arial"/>
          <a:cs typeface="Arial"/>
          <a:sym typeface="Arial"/>
        </a:defRPr>
      </a:lvl9pPr>
    </p:bodyStyle>
    <p:otherStyle>
      <a:lvl1pPr marL="0" marR="0" indent="0"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1pPr>
      <a:lvl2pPr marL="0" marR="0" indent="65022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2pPr>
      <a:lvl3pPr marL="0" marR="0" indent="130045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3pPr>
      <a:lvl4pPr marL="0" marR="0" indent="1950690"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4pPr>
      <a:lvl5pPr marL="0" marR="0" indent="2600918"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5pPr>
      <a:lvl6pPr marL="0" marR="0" indent="325114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6pPr>
      <a:lvl7pPr marL="0" marR="0" indent="3901378"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7pPr>
      <a:lvl8pPr marL="0" marR="0" indent="4551608"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8pPr>
      <a:lvl9pPr marL="0" marR="0" indent="5201839" algn="r" defTabSz="1300459"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Arial"/>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hyperlink" Target="http://myaccount.maestroconference.com/conference/register/WBR6A2YHG5C7HF1W" TargetMode="External"/><Relationship Id="rId6" Type="http://schemas.openxmlformats.org/officeDocument/2006/relationships/image" Target="../media/image4.png"/><Relationship Id="rId7" Type="http://schemas.openxmlformats.org/officeDocument/2006/relationships/image" Target="../media/image5.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jpe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jpe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1.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 Id="rId3" Type="http://schemas.openxmlformats.org/officeDocument/2006/relationships/image" Target="../media/image6.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6.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6.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1.png"/></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eg"/><Relationship Id="rId4" Type="http://schemas.openxmlformats.org/officeDocument/2006/relationships/image" Target="../media/image6.png"/><Relationship Id="rId5" Type="http://schemas.openxmlformats.org/officeDocument/2006/relationships/hyperlink" Target="https://twitter.com/AMDAMIRON" TargetMode="External"/><Relationship Id="rId6" Type="http://schemas.openxmlformats.org/officeDocument/2006/relationships/image" Target="../media/image7.png"/></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 Id="rId3" Type="http://schemas.openxmlformats.org/officeDocument/2006/relationships/image" Target="../media/image11.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 Id="rId3" Type="http://schemas.openxmlformats.org/officeDocument/2006/relationships/image" Target="../media/image11.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myaccount.maestroconference.com/conference/register/TO9HNTEEPU5IUHXT" TargetMode="External"/><Relationship Id="rId3" Type="http://schemas.openxmlformats.org/officeDocument/2006/relationships/image" Target="../media/image11.png"/><Relationship Id="rId4" Type="http://schemas.openxmlformats.org/officeDocument/2006/relationships/image" Target="../media/image22.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myaccount.maestroconference.com/conference/register/TO9HNTEEPU5IUHXT" TargetMode="External"/><Relationship Id="rId3" Type="http://schemas.openxmlformats.org/officeDocument/2006/relationships/image" Target="../media/image11.png"/><Relationship Id="rId4" Type="http://schemas.openxmlformats.org/officeDocument/2006/relationships/image" Target="../media/image22.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jpe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1.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jpe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image" Target="../media/image20.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gif"/></Relationships>

</file>

<file path=ppt/slides/_rels/slide2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7" Type="http://schemas.openxmlformats.org/officeDocument/2006/relationships/image" Target="../media/image12.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jpeg"/><Relationship Id="rId4" Type="http://schemas.openxmlformats.org/officeDocument/2006/relationships/image" Target="../media/image6.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8.jpe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hyperlink" Target="https://docs.google.com/a/barackobama.com/spreadsheets/d/1UWSEi2ctzOobhMASSaHlzCuL3oaUmhd364rPa9xG-9E/edit#gid=0" TargetMode="External"/><Relationship Id="rId4" Type="http://schemas.openxmlformats.org/officeDocument/2006/relationships/image" Target="../media/image27.png"/><Relationship Id="rId5" Type="http://schemas.openxmlformats.org/officeDocument/2006/relationships/image" Target="../media/image28.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9.png"/><Relationship Id="rId4" Type="http://schemas.openxmlformats.org/officeDocument/2006/relationships/hyperlink" Target="https://docs.google.com/a/barackobama.com/spreadsheets/d/11nHwUme5i1ok6CVESVoQ3NsfwvI4MRIBeSthG0_HCEI/edit#gid=1496810796" TargetMode="External"/><Relationship Id="rId5" Type="http://schemas.openxmlformats.org/officeDocument/2006/relationships/image" Target="../media/image30.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hyperlink" Target="https://connect.barackobama.com/groups/244/" TargetMode="External"/><Relationship Id="rId5" Type="http://schemas.openxmlformats.org/officeDocument/2006/relationships/image" Target="../media/image30.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31.png"/><Relationship Id="rId4" Type="http://schemas.openxmlformats.org/officeDocument/2006/relationships/hyperlink" Target="https://www.dropbox.com/s/ojgyeb8cdgprkfj/3.%20Program%20Calendar.xlsx?dl=0" TargetMode="External"/><Relationship Id="rId5" Type="http://schemas.openxmlformats.org/officeDocument/2006/relationships/image" Target="../media/image30.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9.jpeg"/><Relationship Id="rId4" Type="http://schemas.openxmlformats.org/officeDocument/2006/relationships/image" Target="../media/image6.png"/><Relationship Id="rId5" Type="http://schemas.openxmlformats.org/officeDocument/2006/relationships/image" Target="../media/image32.png"/><Relationship Id="rId6" Type="http://schemas.openxmlformats.org/officeDocument/2006/relationships/image" Target="../media/image14.png"/><Relationship Id="rId7" Type="http://schemas.openxmlformats.org/officeDocument/2006/relationships/image" Target="../media/image11.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1.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2.png"/><Relationship Id="rId4" Type="http://schemas.openxmlformats.org/officeDocument/2006/relationships/hyperlink" Target="https://docs.google.com/a/barackobama.com/spreadsheets/d/11nHwUme5i1ok6CVESVoQ3NsfwvI4MRIBeSthG0_HCEI/edit#gid=1496810796" TargetMode="External"/><Relationship Id="rId5" Type="http://schemas.openxmlformats.org/officeDocument/2006/relationships/image" Target="../media/image30.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 Id="rId3" Type="http://schemas.openxmlformats.org/officeDocument/2006/relationships/image" Target="../media/image6.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95" name="Picture 7" descr="Picture 7"/>
          <p:cNvPicPr>
            <a:picLocks noChangeAspect="1"/>
          </p:cNvPicPr>
          <p:nvPr/>
        </p:nvPicPr>
        <p:blipFill>
          <a:blip r:embed="rId3">
            <a:extLst/>
          </a:blip>
          <a:srcRect l="11158" t="7310" r="7114" b="0"/>
          <a:stretch>
            <a:fillRect/>
          </a:stretch>
        </p:blipFill>
        <p:spPr>
          <a:xfrm>
            <a:off x="0" y="-48126"/>
            <a:ext cx="13004800" cy="9822338"/>
          </a:xfrm>
          <a:prstGeom prst="rect">
            <a:avLst/>
          </a:prstGeom>
          <a:ln w="12700">
            <a:miter lim="400000"/>
          </a:ln>
        </p:spPr>
      </p:pic>
      <p:sp>
        <p:nvSpPr>
          <p:cNvPr id="96" name="Rectangle 12"/>
          <p:cNvSpPr/>
          <p:nvPr/>
        </p:nvSpPr>
        <p:spPr>
          <a:xfrm>
            <a:off x="0" y="-48127"/>
            <a:ext cx="9512490" cy="9801728"/>
          </a:xfrm>
          <a:prstGeom prst="rect">
            <a:avLst/>
          </a:prstGeom>
          <a:gradFill>
            <a:gsLst>
              <a:gs pos="0">
                <a:srgbClr val="3A3838">
                  <a:alpha val="0"/>
                </a:srgbClr>
              </a:gs>
              <a:gs pos="43000">
                <a:srgbClr val="3A3838">
                  <a:alpha val="81000"/>
                </a:srgbClr>
              </a:gs>
            </a:gsLst>
            <a:lin ang="10800000"/>
          </a:gradFill>
          <a:ln w="12700">
            <a:miter lim="400000"/>
          </a:ln>
        </p:spPr>
        <p:txBody>
          <a:bodyPr lIns="45719" rIns="45719" anchor="ctr"/>
          <a:lstStyle/>
          <a:p>
            <a:pPr algn="ctr">
              <a:defRPr>
                <a:solidFill>
                  <a:srgbClr val="FFFFFF"/>
                </a:solidFill>
              </a:defRPr>
            </a:pPr>
          </a:p>
        </p:txBody>
      </p:sp>
      <p:sp>
        <p:nvSpPr>
          <p:cNvPr id="97" name="Rectangle 8"/>
          <p:cNvSpPr/>
          <p:nvPr/>
        </p:nvSpPr>
        <p:spPr>
          <a:xfrm>
            <a:off x="0" y="-48126"/>
            <a:ext cx="13004800" cy="9822338"/>
          </a:xfrm>
          <a:prstGeom prst="rect">
            <a:avLst/>
          </a:prstGeom>
          <a:solidFill>
            <a:srgbClr val="017FA0">
              <a:alpha val="67000"/>
            </a:srgbClr>
          </a:solidFill>
          <a:ln w="12700">
            <a:miter lim="400000"/>
          </a:ln>
        </p:spPr>
        <p:txBody>
          <a:bodyPr lIns="45719" rIns="45719" anchor="ctr"/>
          <a:lstStyle/>
          <a:p>
            <a:pPr algn="ctr">
              <a:defRPr>
                <a:solidFill>
                  <a:srgbClr val="FFFFFF"/>
                </a:solidFill>
              </a:defRPr>
            </a:pPr>
          </a:p>
        </p:txBody>
      </p:sp>
      <p:grpSp>
        <p:nvGrpSpPr>
          <p:cNvPr id="100" name="Group 13"/>
          <p:cNvGrpSpPr/>
          <p:nvPr/>
        </p:nvGrpSpPr>
        <p:grpSpPr>
          <a:xfrm>
            <a:off x="2698243" y="2028412"/>
            <a:ext cx="5976034" cy="1765814"/>
            <a:chOff x="0" y="0"/>
            <a:chExt cx="5976033" cy="1765812"/>
          </a:xfrm>
        </p:grpSpPr>
        <p:sp>
          <p:nvSpPr>
            <p:cNvPr id="98" name="TextBox 14"/>
            <p:cNvSpPr txBox="1"/>
            <p:nvPr/>
          </p:nvSpPr>
          <p:spPr>
            <a:xfrm>
              <a:off x="0" y="0"/>
              <a:ext cx="5823285" cy="7391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4800">
                  <a:solidFill>
                    <a:srgbClr val="FFFFFF"/>
                  </a:solidFill>
                  <a:latin typeface="GothamLight"/>
                  <a:ea typeface="GothamLight"/>
                  <a:cs typeface="GothamLight"/>
                  <a:sym typeface="GothamLight"/>
                </a:defRPr>
              </a:lvl1pPr>
            </a:lstStyle>
            <a:p>
              <a:pPr/>
              <a:r>
                <a:t>ORGANIZING </a:t>
              </a:r>
            </a:p>
          </p:txBody>
        </p:sp>
        <p:sp>
          <p:nvSpPr>
            <p:cNvPr id="99" name="TextBox 17"/>
            <p:cNvSpPr txBox="1"/>
            <p:nvPr/>
          </p:nvSpPr>
          <p:spPr>
            <a:xfrm>
              <a:off x="6276" y="544072"/>
              <a:ext cx="5969758" cy="1221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8000">
                  <a:solidFill>
                    <a:srgbClr val="FFFFFF"/>
                  </a:solidFill>
                  <a:latin typeface="GothamBold"/>
                  <a:ea typeface="GothamBold"/>
                  <a:cs typeface="GothamBold"/>
                  <a:sym typeface="GothamBold"/>
                </a:defRPr>
              </a:lvl1pPr>
            </a:lstStyle>
            <a:p>
              <a:pPr/>
              <a:r>
                <a:t>FELLOWS</a:t>
              </a:r>
            </a:p>
          </p:txBody>
        </p:sp>
      </p:grpSp>
      <p:pic>
        <p:nvPicPr>
          <p:cNvPr id="101" name="Picture 18" descr="Picture 18"/>
          <p:cNvPicPr>
            <a:picLocks noChangeAspect="1"/>
          </p:cNvPicPr>
          <p:nvPr/>
        </p:nvPicPr>
        <p:blipFill>
          <a:blip r:embed="rId4">
            <a:extLst/>
          </a:blip>
          <a:stretch>
            <a:fillRect/>
          </a:stretch>
        </p:blipFill>
        <p:spPr>
          <a:xfrm>
            <a:off x="966894" y="2004024"/>
            <a:ext cx="1713590" cy="2456820"/>
          </a:xfrm>
          <a:prstGeom prst="rect">
            <a:avLst/>
          </a:prstGeom>
          <a:ln w="12700">
            <a:miter lim="400000"/>
          </a:ln>
        </p:spPr>
      </p:pic>
      <p:sp>
        <p:nvSpPr>
          <p:cNvPr id="102" name="Rectangle 10"/>
          <p:cNvSpPr txBox="1"/>
          <p:nvPr/>
        </p:nvSpPr>
        <p:spPr>
          <a:xfrm>
            <a:off x="2698244" y="4239306"/>
            <a:ext cx="6090916" cy="1666241"/>
          </a:xfrm>
          <a:prstGeom prst="rect">
            <a:avLst/>
          </a:prstGeom>
          <a:ln w="12700">
            <a:miter lim="400000"/>
          </a:ln>
          <a:extLst>
            <a:ext uri="{C572A759-6A51-4108-AA02-DFA0A04FC94B}">
              <ma14:wrappingTextBoxFlag xmlns:ma14="http://schemas.microsoft.com/office/mac/drawingml/2011/main" val="1"/>
            </a:ext>
          </a:extLst>
        </p:spPr>
        <p:txBody>
          <a:bodyPr lIns="45719" rIns="45719" anchor="ctr">
            <a:spAutoFit/>
          </a:bodyPr>
          <a:lstStyle/>
          <a:p>
            <a:pPr>
              <a:defRPr sz="2800">
                <a:solidFill>
                  <a:srgbClr val="FFFFFF"/>
                </a:solidFill>
                <a:latin typeface="GothamBold"/>
                <a:ea typeface="GothamBold"/>
                <a:cs typeface="GothamBold"/>
                <a:sym typeface="GothamBold"/>
              </a:defRPr>
            </a:pPr>
            <a:r>
              <a:t>Thank you for joining today’s webinar. We will begin shortly.  </a:t>
            </a:r>
          </a:p>
          <a:p>
            <a:pPr>
              <a:defRPr sz="2800">
                <a:solidFill>
                  <a:srgbClr val="FFFFFF"/>
                </a:solidFill>
                <a:latin typeface="GothamBold"/>
                <a:ea typeface="GothamBold"/>
                <a:cs typeface="GothamBold"/>
                <a:sym typeface="GothamBold"/>
              </a:defRPr>
            </a:pPr>
          </a:p>
          <a:p>
            <a:pPr>
              <a:defRPr sz="2800">
                <a:solidFill>
                  <a:srgbClr val="FFFFFF"/>
                </a:solidFill>
                <a:latin typeface="GothamBold"/>
                <a:ea typeface="GothamBold"/>
                <a:cs typeface="GothamBold"/>
                <a:sym typeface="GothamBold"/>
              </a:defRPr>
            </a:pPr>
            <a:r>
              <a:t>Make sure to also join the call. </a:t>
            </a:r>
          </a:p>
        </p:txBody>
      </p:sp>
      <p:grpSp>
        <p:nvGrpSpPr>
          <p:cNvPr id="107" name="Group 11"/>
          <p:cNvGrpSpPr/>
          <p:nvPr/>
        </p:nvGrpSpPr>
        <p:grpSpPr>
          <a:xfrm>
            <a:off x="2832060" y="6420842"/>
            <a:ext cx="2911643" cy="769351"/>
            <a:chOff x="0" y="0"/>
            <a:chExt cx="2911642" cy="769349"/>
          </a:xfrm>
        </p:grpSpPr>
        <p:grpSp>
          <p:nvGrpSpPr>
            <p:cNvPr id="105" name="Rounded Rectangle 15">
              <a:hlinkClick r:id="rId5" invalidUrl="" action="" tgtFrame="" tooltip="" history="1" highlightClick="0" endSnd="0"/>
            </p:cNvPr>
            <p:cNvGrpSpPr/>
            <p:nvPr/>
          </p:nvGrpSpPr>
          <p:grpSpPr>
            <a:xfrm>
              <a:off x="0" y="0"/>
              <a:ext cx="2911643" cy="769350"/>
              <a:chOff x="0" y="0"/>
              <a:chExt cx="2911642" cy="769349"/>
            </a:xfrm>
          </p:grpSpPr>
          <p:sp>
            <p:nvSpPr>
              <p:cNvPr id="103" name="Rounded Rectangle"/>
              <p:cNvSpPr/>
              <p:nvPr/>
            </p:nvSpPr>
            <p:spPr>
              <a:xfrm>
                <a:off x="0" y="0"/>
                <a:ext cx="2911643" cy="769350"/>
              </a:xfrm>
              <a:prstGeom prst="roundRect">
                <a:avLst>
                  <a:gd name="adj" fmla="val 7223"/>
                </a:avLst>
              </a:prstGeom>
              <a:noFill/>
              <a:ln w="28575" cap="flat">
                <a:solidFill>
                  <a:srgbClr val="FFFFFF"/>
                </a:solidFill>
                <a:prstDash val="solid"/>
                <a:miter lim="800000"/>
              </a:ln>
              <a:effectLst/>
            </p:spPr>
            <p:txBody>
              <a:bodyPr wrap="square" lIns="45719" tIns="45719" rIns="45719" bIns="45719" numCol="1" anchor="ctr">
                <a:noAutofit/>
              </a:bodyPr>
              <a:lstStyle/>
              <a:p>
                <a:pPr>
                  <a:defRPr sz="2000">
                    <a:solidFill>
                      <a:srgbClr val="FFFFFF"/>
                    </a:solidFill>
                    <a:latin typeface="GothamBold"/>
                    <a:ea typeface="GothamBold"/>
                    <a:cs typeface="GothamBold"/>
                    <a:sym typeface="GothamBold"/>
                  </a:defRPr>
                </a:pPr>
              </a:p>
            </p:txBody>
          </p:sp>
          <p:sp>
            <p:nvSpPr>
              <p:cNvPr id="104" name="DIAL-IN HERE"/>
              <p:cNvSpPr txBox="1"/>
              <p:nvPr/>
            </p:nvSpPr>
            <p:spPr>
              <a:xfrm>
                <a:off x="16276" y="211954"/>
                <a:ext cx="2879090" cy="34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1800">
                    <a:solidFill>
                      <a:srgbClr val="FFFFFF"/>
                    </a:solidFill>
                    <a:latin typeface="GothamBold"/>
                    <a:ea typeface="GothamBold"/>
                    <a:cs typeface="GothamBold"/>
                    <a:sym typeface="GothamBold"/>
                  </a:defRPr>
                </a:lvl1pPr>
              </a:lstStyle>
              <a:p>
                <a:pPr/>
                <a:r>
                  <a:t>       DIAL-IN HERE</a:t>
                </a:r>
              </a:p>
            </p:txBody>
          </p:sp>
        </p:grpSp>
        <p:pic>
          <p:nvPicPr>
            <p:cNvPr id="106" name="Picture 16" descr="Picture 16"/>
            <p:cNvPicPr>
              <a:picLocks noChangeAspect="1"/>
            </p:cNvPicPr>
            <p:nvPr/>
          </p:nvPicPr>
          <p:blipFill>
            <a:blip r:embed="rId6">
              <a:extLst/>
            </a:blip>
            <a:srcRect l="0" t="0" r="0" b="14399"/>
            <a:stretch>
              <a:fillRect/>
            </a:stretch>
          </p:blipFill>
          <p:spPr>
            <a:xfrm rot="10800000">
              <a:off x="2358708" y="275462"/>
              <a:ext cx="175656" cy="218425"/>
            </a:xfrm>
            <a:prstGeom prst="rect">
              <a:avLst/>
            </a:prstGeom>
            <a:ln w="12700" cap="flat">
              <a:noFill/>
              <a:miter lim="400000"/>
            </a:ln>
            <a:effectLst/>
          </p:spPr>
        </p:pic>
      </p:grpSp>
      <p:pic>
        <p:nvPicPr>
          <p:cNvPr id="108" name="Picture 19" descr="Picture 19"/>
          <p:cNvPicPr>
            <a:picLocks noChangeAspect="1"/>
          </p:cNvPicPr>
          <p:nvPr/>
        </p:nvPicPr>
        <p:blipFill>
          <a:blip r:embed="rId7">
            <a:extLst/>
          </a:blip>
          <a:stretch>
            <a:fillRect/>
          </a:stretch>
        </p:blipFill>
        <p:spPr>
          <a:xfrm>
            <a:off x="404620" y="9049395"/>
            <a:ext cx="1219201" cy="41910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7" name="Picture 2" descr="Picture 2"/>
          <p:cNvPicPr>
            <a:picLocks noChangeAspect="1"/>
          </p:cNvPicPr>
          <p:nvPr/>
        </p:nvPicPr>
        <p:blipFill>
          <a:blip r:embed="rId3">
            <a:extLst/>
          </a:blip>
          <a:srcRect l="9582" t="0" r="0" b="0"/>
          <a:stretch>
            <a:fillRect/>
          </a:stretch>
        </p:blipFill>
        <p:spPr>
          <a:xfrm>
            <a:off x="-179883" y="-104931"/>
            <a:ext cx="13296277" cy="9908500"/>
          </a:xfrm>
          <a:prstGeom prst="rect">
            <a:avLst/>
          </a:prstGeom>
          <a:ln w="12700">
            <a:miter lim="400000"/>
          </a:ln>
        </p:spPr>
      </p:pic>
      <p:sp>
        <p:nvSpPr>
          <p:cNvPr id="218" name="Rectangle 3"/>
          <p:cNvSpPr/>
          <p:nvPr/>
        </p:nvSpPr>
        <p:spPr>
          <a:xfrm>
            <a:off x="-175848" y="-63021"/>
            <a:ext cx="13292240" cy="9847661"/>
          </a:xfrm>
          <a:prstGeom prst="rect">
            <a:avLst/>
          </a:prstGeom>
          <a:solidFill>
            <a:srgbClr val="000000">
              <a:alpha val="40784"/>
            </a:srgbClr>
          </a:solidFill>
          <a:ln w="12700">
            <a:miter lim="400000"/>
          </a:ln>
        </p:spPr>
        <p:txBody>
          <a:bodyPr lIns="45719" rIns="45719"/>
          <a:lstStyle/>
          <a:p>
            <a:pPr algn="ctr">
              <a:defRPr>
                <a:latin typeface="Gill Sans"/>
                <a:ea typeface="Gill Sans"/>
                <a:cs typeface="Gill Sans"/>
                <a:sym typeface="Gill Sans"/>
              </a:defRPr>
            </a:pPr>
          </a:p>
        </p:txBody>
      </p:sp>
      <p:pic>
        <p:nvPicPr>
          <p:cNvPr id="219" name="Picture 9" descr="Picture 9"/>
          <p:cNvPicPr>
            <a:picLocks noChangeAspect="1"/>
          </p:cNvPicPr>
          <p:nvPr/>
        </p:nvPicPr>
        <p:blipFill>
          <a:blip r:embed="rId4">
            <a:extLst/>
          </a:blip>
          <a:stretch>
            <a:fillRect/>
          </a:stretch>
        </p:blipFill>
        <p:spPr>
          <a:xfrm>
            <a:off x="12381517" y="9024445"/>
            <a:ext cx="292848" cy="419864"/>
          </a:xfrm>
          <a:prstGeom prst="rect">
            <a:avLst/>
          </a:prstGeom>
          <a:ln w="12700">
            <a:miter lim="400000"/>
          </a:ln>
        </p:spPr>
      </p:pic>
      <p:pic>
        <p:nvPicPr>
          <p:cNvPr id="220" name="Picture 2" descr="Picture 2"/>
          <p:cNvPicPr>
            <a:picLocks noChangeAspect="1"/>
          </p:cNvPicPr>
          <p:nvPr/>
        </p:nvPicPr>
        <p:blipFill>
          <a:blip r:embed="rId5">
            <a:extLst/>
          </a:blip>
          <a:stretch>
            <a:fillRect/>
          </a:stretch>
        </p:blipFill>
        <p:spPr>
          <a:xfrm>
            <a:off x="240036" y="8864051"/>
            <a:ext cx="2962611" cy="740654"/>
          </a:xfrm>
          <a:prstGeom prst="rect">
            <a:avLst/>
          </a:prstGeom>
          <a:ln w="12700">
            <a:miter lim="400000"/>
          </a:ln>
        </p:spPr>
      </p:pic>
      <p:sp>
        <p:nvSpPr>
          <p:cNvPr id="221" name="Rectangle 15"/>
          <p:cNvSpPr txBox="1"/>
          <p:nvPr/>
        </p:nvSpPr>
        <p:spPr>
          <a:xfrm>
            <a:off x="622989" y="1709499"/>
            <a:ext cx="6134371" cy="828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pc="300" sz="4800">
                <a:solidFill>
                  <a:srgbClr val="FFFFFF"/>
                </a:solidFill>
                <a:latin typeface="Mission Script"/>
                <a:ea typeface="Mission Script"/>
                <a:cs typeface="Mission Script"/>
                <a:sym typeface="Mission Script"/>
              </a:defRPr>
            </a:pPr>
            <a:r>
              <a:t>Baseball</a:t>
            </a:r>
            <a:r>
              <a:rPr spc="0" sz="2800">
                <a:latin typeface="GothamLight"/>
                <a:ea typeface="GothamLight"/>
                <a:cs typeface="GothamLight"/>
                <a:sym typeface="GothamLight"/>
              </a:rPr>
              <a:t> </a:t>
            </a:r>
            <a:r>
              <a:rPr spc="0" sz="2800">
                <a:latin typeface="GothamBold"/>
                <a:ea typeface="GothamBold"/>
                <a:cs typeface="GothamBold"/>
                <a:sym typeface="GothamBold"/>
              </a:rPr>
              <a:t>ORGANIZING</a:t>
            </a:r>
          </a:p>
        </p:txBody>
      </p:sp>
      <p:pic>
        <p:nvPicPr>
          <p:cNvPr id="222" name="Picture 30" descr="Picture 30"/>
          <p:cNvPicPr>
            <a:picLocks noChangeAspect="1"/>
          </p:cNvPicPr>
          <p:nvPr/>
        </p:nvPicPr>
        <p:blipFill>
          <a:blip r:embed="rId6">
            <a:extLst/>
          </a:blip>
          <a:stretch>
            <a:fillRect/>
          </a:stretch>
        </p:blipFill>
        <p:spPr>
          <a:xfrm>
            <a:off x="940623" y="2698982"/>
            <a:ext cx="5499101" cy="5588359"/>
          </a:xfrm>
          <a:prstGeom prst="rect">
            <a:avLst/>
          </a:prstGeom>
          <a:ln w="12700">
            <a:miter lim="400000"/>
          </a:ln>
        </p:spPr>
      </p:pic>
      <p:sp>
        <p:nvSpPr>
          <p:cNvPr id="223" name="Rectangle 1"/>
          <p:cNvSpPr txBox="1"/>
          <p:nvPr/>
        </p:nvSpPr>
        <p:spPr>
          <a:xfrm>
            <a:off x="3254797" y="4998420"/>
            <a:ext cx="784455" cy="8280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4800">
                <a:solidFill>
                  <a:srgbClr val="3B3838"/>
                </a:solidFill>
                <a:latin typeface="Mission Script"/>
                <a:ea typeface="Mission Script"/>
                <a:cs typeface="Mission Script"/>
                <a:sym typeface="Mission Script"/>
              </a:defRPr>
            </a:lvl1pPr>
          </a:lstStyle>
          <a:p>
            <a:pPr/>
            <a:r>
              <a:t>you</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2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2" grpId="1"/>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27" name="Picture 2" descr="Picture 2"/>
          <p:cNvPicPr>
            <a:picLocks noChangeAspect="1"/>
          </p:cNvPicPr>
          <p:nvPr/>
        </p:nvPicPr>
        <p:blipFill>
          <a:blip r:embed="rId3">
            <a:extLst/>
          </a:blip>
          <a:srcRect l="9582" t="0" r="0" b="0"/>
          <a:stretch>
            <a:fillRect/>
          </a:stretch>
        </p:blipFill>
        <p:spPr>
          <a:xfrm>
            <a:off x="-179883" y="-104931"/>
            <a:ext cx="13296277" cy="9908500"/>
          </a:xfrm>
          <a:prstGeom prst="rect">
            <a:avLst/>
          </a:prstGeom>
          <a:ln w="12700">
            <a:miter lim="400000"/>
          </a:ln>
        </p:spPr>
      </p:pic>
      <p:sp>
        <p:nvSpPr>
          <p:cNvPr id="228" name="Rectangle 3"/>
          <p:cNvSpPr/>
          <p:nvPr/>
        </p:nvSpPr>
        <p:spPr>
          <a:xfrm>
            <a:off x="-175848" y="-63021"/>
            <a:ext cx="13292240" cy="9847661"/>
          </a:xfrm>
          <a:prstGeom prst="rect">
            <a:avLst/>
          </a:prstGeom>
          <a:solidFill>
            <a:srgbClr val="000000">
              <a:alpha val="40784"/>
            </a:srgbClr>
          </a:solidFill>
          <a:ln w="12700">
            <a:miter lim="400000"/>
          </a:ln>
        </p:spPr>
        <p:txBody>
          <a:bodyPr lIns="45719" rIns="45719"/>
          <a:lstStyle/>
          <a:p>
            <a:pPr algn="ctr">
              <a:defRPr>
                <a:latin typeface="Gill Sans"/>
                <a:ea typeface="Gill Sans"/>
                <a:cs typeface="Gill Sans"/>
                <a:sym typeface="Gill Sans"/>
              </a:defRPr>
            </a:pPr>
          </a:p>
        </p:txBody>
      </p:sp>
      <p:pic>
        <p:nvPicPr>
          <p:cNvPr id="229" name="Picture 9" descr="Picture 9"/>
          <p:cNvPicPr>
            <a:picLocks noChangeAspect="1"/>
          </p:cNvPicPr>
          <p:nvPr/>
        </p:nvPicPr>
        <p:blipFill>
          <a:blip r:embed="rId4">
            <a:extLst/>
          </a:blip>
          <a:stretch>
            <a:fillRect/>
          </a:stretch>
        </p:blipFill>
        <p:spPr>
          <a:xfrm>
            <a:off x="12381517" y="9024445"/>
            <a:ext cx="292848" cy="419864"/>
          </a:xfrm>
          <a:prstGeom prst="rect">
            <a:avLst/>
          </a:prstGeom>
          <a:ln w="12700">
            <a:miter lim="400000"/>
          </a:ln>
        </p:spPr>
      </p:pic>
      <p:pic>
        <p:nvPicPr>
          <p:cNvPr id="230" name="Picture 2" descr="Picture 2"/>
          <p:cNvPicPr>
            <a:picLocks noChangeAspect="1"/>
          </p:cNvPicPr>
          <p:nvPr/>
        </p:nvPicPr>
        <p:blipFill>
          <a:blip r:embed="rId5">
            <a:extLst/>
          </a:blip>
          <a:stretch>
            <a:fillRect/>
          </a:stretch>
        </p:blipFill>
        <p:spPr>
          <a:xfrm>
            <a:off x="240036" y="8864051"/>
            <a:ext cx="2962611" cy="740654"/>
          </a:xfrm>
          <a:prstGeom prst="rect">
            <a:avLst/>
          </a:prstGeom>
          <a:ln w="12700">
            <a:miter lim="400000"/>
          </a:ln>
        </p:spPr>
      </p:pic>
      <p:sp>
        <p:nvSpPr>
          <p:cNvPr id="231" name="Rectangle 15"/>
          <p:cNvSpPr txBox="1"/>
          <p:nvPr/>
        </p:nvSpPr>
        <p:spPr>
          <a:xfrm>
            <a:off x="622989" y="900033"/>
            <a:ext cx="6134371" cy="828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800">
                <a:solidFill>
                  <a:srgbClr val="FFFFFF"/>
                </a:solidFill>
                <a:latin typeface="Mission Script"/>
                <a:ea typeface="Mission Script"/>
                <a:cs typeface="Mission Script"/>
                <a:sym typeface="Mission Script"/>
              </a:defRPr>
            </a:lvl1pPr>
          </a:lstStyle>
          <a:p>
            <a:pPr/>
            <a:r>
              <a:t>Let’s go win!</a:t>
            </a:r>
          </a:p>
        </p:txBody>
      </p:sp>
      <p:pic>
        <p:nvPicPr>
          <p:cNvPr id="232" name="Picture 46" descr="Picture 46"/>
          <p:cNvPicPr>
            <a:picLocks noChangeAspect="1"/>
          </p:cNvPicPr>
          <p:nvPr/>
        </p:nvPicPr>
        <p:blipFill>
          <a:blip r:embed="rId6">
            <a:extLst/>
          </a:blip>
          <a:srcRect l="20359" t="19963" r="20018" b="19389"/>
          <a:stretch>
            <a:fillRect/>
          </a:stretch>
        </p:blipFill>
        <p:spPr>
          <a:xfrm>
            <a:off x="2105194" y="3051680"/>
            <a:ext cx="3482789" cy="3455895"/>
          </a:xfrm>
          <a:prstGeom prst="rect">
            <a:avLst/>
          </a:prstGeom>
          <a:ln w="12700">
            <a:miter lim="400000"/>
          </a:ln>
        </p:spPr>
      </p:pic>
      <p:sp>
        <p:nvSpPr>
          <p:cNvPr id="233" name="Oval 13"/>
          <p:cNvSpPr/>
          <p:nvPr/>
        </p:nvSpPr>
        <p:spPr>
          <a:xfrm>
            <a:off x="5069276" y="4481410"/>
            <a:ext cx="604302" cy="596433"/>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sp>
        <p:nvSpPr>
          <p:cNvPr id="234" name="Oval 14"/>
          <p:cNvSpPr/>
          <p:nvPr/>
        </p:nvSpPr>
        <p:spPr>
          <a:xfrm>
            <a:off x="3454823" y="4374929"/>
            <a:ext cx="781444" cy="760321"/>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sp>
        <p:nvSpPr>
          <p:cNvPr id="235" name="Oval 17"/>
          <p:cNvSpPr/>
          <p:nvPr/>
        </p:nvSpPr>
        <p:spPr>
          <a:xfrm>
            <a:off x="3518897" y="5988979"/>
            <a:ext cx="604302" cy="596433"/>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sp>
        <p:nvSpPr>
          <p:cNvPr id="236" name="Oval 18"/>
          <p:cNvSpPr/>
          <p:nvPr/>
        </p:nvSpPr>
        <p:spPr>
          <a:xfrm>
            <a:off x="2019600" y="4481410"/>
            <a:ext cx="604301" cy="596433"/>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pic>
        <p:nvPicPr>
          <p:cNvPr id="237" name="Picture 46" descr="Picture 46"/>
          <p:cNvPicPr>
            <a:picLocks noChangeAspect="1"/>
          </p:cNvPicPr>
          <p:nvPr/>
        </p:nvPicPr>
        <p:blipFill>
          <a:blip r:embed="rId6">
            <a:extLst/>
          </a:blip>
          <a:stretch>
            <a:fillRect/>
          </a:stretch>
        </p:blipFill>
        <p:spPr>
          <a:xfrm>
            <a:off x="915893" y="1914114"/>
            <a:ext cx="5841467" cy="5698297"/>
          </a:xfrm>
          <a:prstGeom prst="rect">
            <a:avLst/>
          </a:prstGeom>
          <a:ln w="12700">
            <a:miter lim="400000"/>
          </a:ln>
        </p:spPr>
      </p:pic>
      <p:sp>
        <p:nvSpPr>
          <p:cNvPr id="238" name="Rectangle 20"/>
          <p:cNvSpPr txBox="1"/>
          <p:nvPr/>
        </p:nvSpPr>
        <p:spPr>
          <a:xfrm>
            <a:off x="3595487" y="4533227"/>
            <a:ext cx="444298" cy="4597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2400">
                <a:solidFill>
                  <a:srgbClr val="3B3838"/>
                </a:solidFill>
                <a:latin typeface="Mission Script"/>
                <a:ea typeface="Mission Script"/>
                <a:cs typeface="Mission Script"/>
                <a:sym typeface="Mission Script"/>
              </a:defRPr>
            </a:lvl1pPr>
          </a:lstStyle>
          <a:p>
            <a:pPr/>
            <a:r>
              <a:t>you</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23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2" grpId="1"/>
      <p:bldP build="whole" bldLvl="1" animBg="1" rev="0" advAuto="0" spid="237" grpId="2"/>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42" name="Picture 51" descr="Picture 51"/>
          <p:cNvPicPr>
            <a:picLocks noChangeAspect="1"/>
          </p:cNvPicPr>
          <p:nvPr/>
        </p:nvPicPr>
        <p:blipFill>
          <a:blip r:embed="rId2">
            <a:extLst/>
          </a:blip>
          <a:srcRect l="0" t="1066" r="12655" b="232"/>
          <a:stretch>
            <a:fillRect/>
          </a:stretch>
        </p:blipFill>
        <p:spPr>
          <a:xfrm>
            <a:off x="-23448" y="-187570"/>
            <a:ext cx="13286155" cy="9964617"/>
          </a:xfrm>
          <a:prstGeom prst="rect">
            <a:avLst/>
          </a:prstGeom>
          <a:ln w="12700">
            <a:miter lim="400000"/>
          </a:ln>
        </p:spPr>
      </p:pic>
      <p:sp>
        <p:nvSpPr>
          <p:cNvPr id="243" name="Rectangle 40"/>
          <p:cNvSpPr/>
          <p:nvPr/>
        </p:nvSpPr>
        <p:spPr>
          <a:xfrm>
            <a:off x="496956" y="345872"/>
            <a:ext cx="12006471" cy="8957156"/>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244" name="Rectangle 41"/>
          <p:cNvSpPr/>
          <p:nvPr/>
        </p:nvSpPr>
        <p:spPr>
          <a:xfrm>
            <a:off x="496956" y="369315"/>
            <a:ext cx="5997630"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245" name="Rectangle 28"/>
          <p:cNvSpPr txBox="1"/>
          <p:nvPr/>
        </p:nvSpPr>
        <p:spPr>
          <a:xfrm>
            <a:off x="2277396" y="944011"/>
            <a:ext cx="5253926" cy="1145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000">
                <a:solidFill>
                  <a:srgbClr val="FFFFFF"/>
                </a:solidFill>
                <a:latin typeface="GothamBold"/>
                <a:ea typeface="GothamBold"/>
                <a:cs typeface="GothamBold"/>
                <a:sym typeface="GothamBold"/>
              </a:defRPr>
            </a:pPr>
          </a:p>
          <a:p>
            <a:pPr>
              <a:defRPr sz="3200">
                <a:solidFill>
                  <a:srgbClr val="3B3838"/>
                </a:solidFill>
                <a:latin typeface="GothamBold"/>
                <a:ea typeface="GothamBold"/>
                <a:cs typeface="GothamBold"/>
                <a:sym typeface="GothamBold"/>
              </a:defRPr>
            </a:pPr>
            <a:r>
              <a:t>REFLECT AND </a:t>
            </a:r>
            <a:endParaRPr sz="4200">
              <a:solidFill>
                <a:srgbClr val="000000"/>
              </a:solidFill>
              <a:latin typeface="Gill Sans"/>
              <a:ea typeface="Gill Sans"/>
              <a:cs typeface="Gill Sans"/>
              <a:sym typeface="Gill Sans"/>
            </a:endParaRPr>
          </a:p>
          <a:p>
            <a:pPr>
              <a:defRPr sz="3200">
                <a:solidFill>
                  <a:srgbClr val="3B3838"/>
                </a:solidFill>
                <a:latin typeface="GothamBold"/>
                <a:ea typeface="GothamBold"/>
                <a:cs typeface="GothamBold"/>
                <a:sym typeface="GothamBold"/>
              </a:defRPr>
            </a:pPr>
            <a:r>
              <a:t>SHARE</a:t>
            </a:r>
          </a:p>
        </p:txBody>
      </p:sp>
      <p:sp>
        <p:nvSpPr>
          <p:cNvPr id="246" name="Rectangle 38"/>
          <p:cNvSpPr txBox="1"/>
          <p:nvPr/>
        </p:nvSpPr>
        <p:spPr>
          <a:xfrm>
            <a:off x="1029759" y="3274588"/>
            <a:ext cx="5391561" cy="161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000">
                <a:solidFill>
                  <a:srgbClr val="3B3838"/>
                </a:solidFill>
                <a:latin typeface="GothamBold"/>
                <a:ea typeface="GothamBold"/>
                <a:cs typeface="GothamBold"/>
                <a:sym typeface="GothamBold"/>
              </a:defRPr>
            </a:pPr>
          </a:p>
          <a:p>
            <a:pPr algn="ctr">
              <a:defRPr sz="2800">
                <a:solidFill>
                  <a:srgbClr val="3B3838"/>
                </a:solidFill>
                <a:latin typeface="GothamBook"/>
                <a:ea typeface="GothamBook"/>
                <a:cs typeface="GothamBook"/>
                <a:sym typeface="GothamBook"/>
              </a:defRPr>
            </a:pPr>
            <a:r>
              <a:t>WHO WILL HELP WITH RECRUITMENT?</a:t>
            </a:r>
            <a:endParaRPr sz="4200">
              <a:solidFill>
                <a:srgbClr val="000000"/>
              </a:solidFill>
              <a:latin typeface="Gill Sans"/>
              <a:ea typeface="Gill Sans"/>
              <a:cs typeface="Gill Sans"/>
              <a:sym typeface="Gill Sans"/>
            </a:endParaRPr>
          </a:p>
        </p:txBody>
      </p:sp>
      <p:sp>
        <p:nvSpPr>
          <p:cNvPr id="247" name="Rectangle 45"/>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248" name="Picture 46" descr="Picture 46"/>
          <p:cNvPicPr>
            <a:picLocks noChangeAspect="1"/>
          </p:cNvPicPr>
          <p:nvPr/>
        </p:nvPicPr>
        <p:blipFill>
          <a:blip r:embed="rId3">
            <a:extLst/>
          </a:blip>
          <a:stretch>
            <a:fillRect/>
          </a:stretch>
        </p:blipFill>
        <p:spPr>
          <a:xfrm>
            <a:off x="740908" y="8011632"/>
            <a:ext cx="490015" cy="702547"/>
          </a:xfrm>
          <a:prstGeom prst="rect">
            <a:avLst/>
          </a:prstGeom>
          <a:ln w="12700">
            <a:miter lim="400000"/>
          </a:ln>
        </p:spPr>
      </p:pic>
      <p:pic>
        <p:nvPicPr>
          <p:cNvPr id="249" name="Picture 55" descr="Picture 55"/>
          <p:cNvPicPr>
            <a:picLocks noChangeAspect="1"/>
          </p:cNvPicPr>
          <p:nvPr/>
        </p:nvPicPr>
        <p:blipFill>
          <a:blip r:embed="rId4">
            <a:extLst/>
          </a:blip>
          <a:stretch>
            <a:fillRect/>
          </a:stretch>
        </p:blipFill>
        <p:spPr>
          <a:xfrm>
            <a:off x="1091189" y="1153551"/>
            <a:ext cx="994078" cy="1029262"/>
          </a:xfrm>
          <a:prstGeom prst="rect">
            <a:avLst/>
          </a:prstGeom>
          <a:ln w="12700">
            <a:miter lim="400000"/>
          </a:ln>
        </p:spPr>
      </p:pic>
      <p:grpSp>
        <p:nvGrpSpPr>
          <p:cNvPr id="256" name="Group 11"/>
          <p:cNvGrpSpPr/>
          <p:nvPr/>
        </p:nvGrpSpPr>
        <p:grpSpPr>
          <a:xfrm>
            <a:off x="821290" y="5472264"/>
            <a:ext cx="5693811" cy="1617581"/>
            <a:chOff x="0" y="0"/>
            <a:chExt cx="5693809" cy="1617580"/>
          </a:xfrm>
        </p:grpSpPr>
        <p:sp>
          <p:nvSpPr>
            <p:cNvPr id="250" name="TextBox 12"/>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253" name="Group 13"/>
            <p:cNvGrpSpPr/>
            <p:nvPr/>
          </p:nvGrpSpPr>
          <p:grpSpPr>
            <a:xfrm>
              <a:off x="3212295" y="0"/>
              <a:ext cx="2481515" cy="1566342"/>
              <a:chOff x="0" y="0"/>
              <a:chExt cx="2481514" cy="1566341"/>
            </a:xfrm>
          </p:grpSpPr>
          <p:pic>
            <p:nvPicPr>
              <p:cNvPr id="251" name="Picture 16" descr="Picture 16"/>
              <p:cNvPicPr>
                <a:picLocks noChangeAspect="1"/>
              </p:cNvPicPr>
              <p:nvPr/>
            </p:nvPicPr>
            <p:blipFill>
              <a:blip r:embed="rId5">
                <a:extLst/>
              </a:blip>
              <a:srcRect l="0" t="0" r="0" b="29549"/>
              <a:stretch>
                <a:fillRect/>
              </a:stretch>
            </p:blipFill>
            <p:spPr>
              <a:xfrm>
                <a:off x="395685" y="0"/>
                <a:ext cx="1374184" cy="1129483"/>
              </a:xfrm>
              <a:prstGeom prst="rect">
                <a:avLst/>
              </a:prstGeom>
              <a:ln w="12700" cap="flat">
                <a:noFill/>
                <a:miter lim="400000"/>
              </a:ln>
              <a:effectLst/>
            </p:spPr>
          </p:pic>
          <p:sp>
            <p:nvSpPr>
              <p:cNvPr id="252" name="TextBox 17"/>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254" name="TextBox 14"/>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255" name="Picture 15" descr="Picture 15"/>
            <p:cNvPicPr>
              <a:picLocks noChangeAspect="1"/>
            </p:cNvPicPr>
            <p:nvPr/>
          </p:nvPicPr>
          <p:blipFill>
            <a:blip r:embed="rId6">
              <a:extLst/>
            </a:blip>
            <a:srcRect l="0" t="0" r="0" b="18000"/>
            <a:stretch>
              <a:fillRect/>
            </a:stretch>
          </p:blipFill>
          <p:spPr>
            <a:xfrm>
              <a:off x="875132" y="293754"/>
              <a:ext cx="1031350" cy="986658"/>
            </a:xfrm>
            <a:prstGeom prst="rect">
              <a:avLst/>
            </a:prstGeom>
            <a:ln w="12700" cap="flat">
              <a:noFill/>
              <a:miter lim="400000"/>
            </a:ln>
            <a:effectLst/>
          </p:spPr>
        </p:pic>
      </p:grpSp>
      <p:sp>
        <p:nvSpPr>
          <p:cNvPr id="257" name="Straight Connector 18"/>
          <p:cNvSpPr/>
          <p:nvPr/>
        </p:nvSpPr>
        <p:spPr>
          <a:xfrm>
            <a:off x="1512277" y="5323742"/>
            <a:ext cx="4291177" cy="1"/>
          </a:xfrm>
          <a:prstGeom prst="line">
            <a:avLst/>
          </a:prstGeom>
          <a:ln w="6350">
            <a:solidFill>
              <a:srgbClr val="8A8686"/>
            </a:solidFill>
            <a:miter/>
          </a:ln>
        </p:spPr>
        <p:txBody>
          <a:bodyPr lIns="45719" rIns="45719"/>
          <a:lstStyle/>
          <a:p>
            <a:pP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traight Connector 5"/>
          <p:cNvSpPr/>
          <p:nvPr/>
        </p:nvSpPr>
        <p:spPr>
          <a:xfrm flipV="1">
            <a:off x="5426417" y="1273197"/>
            <a:ext cx="1" cy="6058045"/>
          </a:xfrm>
          <a:prstGeom prst="line">
            <a:avLst/>
          </a:prstGeom>
          <a:ln w="19050">
            <a:solidFill>
              <a:srgbClr val="B1AEAE"/>
            </a:solidFill>
            <a:miter/>
          </a:ln>
        </p:spPr>
        <p:txBody>
          <a:bodyPr lIns="45719" rIns="45719"/>
          <a:lstStyle/>
          <a:p>
            <a:pPr/>
          </a:p>
        </p:txBody>
      </p:sp>
      <p:sp>
        <p:nvSpPr>
          <p:cNvPr id="260" name="TextBox 6"/>
          <p:cNvSpPr txBox="1"/>
          <p:nvPr/>
        </p:nvSpPr>
        <p:spPr>
          <a:xfrm>
            <a:off x="5909023" y="1209024"/>
            <a:ext cx="6951397" cy="5450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Forming a recruitment team</a:t>
            </a:r>
          </a:p>
          <a:p>
            <a:pPr marL="514350" indent="-514350">
              <a:buSzPct val="100000"/>
              <a:buAutoNum type="arabicPeriod" startAt="1"/>
              <a:defRPr sz="3600">
                <a:solidFill>
                  <a:srgbClr val="3B3838"/>
                </a:solidFill>
                <a:latin typeface="GothamBold"/>
                <a:ea typeface="GothamBold"/>
                <a:cs typeface="GothamBold"/>
                <a:sym typeface="GothamBold"/>
              </a:defRPr>
            </a:pPr>
          </a:p>
          <a:p>
            <a:pPr marL="514350" indent="-514350">
              <a:buSzPct val="100000"/>
              <a:buAutoNum type="arabicPeriod" startAt="2"/>
              <a:defRPr sz="3600">
                <a:solidFill>
                  <a:srgbClr val="3B3838"/>
                </a:solidFill>
                <a:latin typeface="GothamBold"/>
                <a:ea typeface="GothamBold"/>
                <a:cs typeface="GothamBold"/>
                <a:sym typeface="GothamBold"/>
              </a:defRPr>
            </a:pPr>
            <a:r>
              <a:t>Why people volunteer?</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Tactics for volunteer recruitment</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The Hard Ask </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a:t>
            </a:r>
          </a:p>
        </p:txBody>
      </p:sp>
      <p:pic>
        <p:nvPicPr>
          <p:cNvPr id="261" name="Picture 11" descr="Picture 11"/>
          <p:cNvPicPr>
            <a:picLocks noChangeAspect="1"/>
          </p:cNvPicPr>
          <p:nvPr/>
        </p:nvPicPr>
        <p:blipFill>
          <a:blip r:embed="rId3">
            <a:extLst/>
          </a:blip>
          <a:stretch>
            <a:fillRect/>
          </a:stretch>
        </p:blipFill>
        <p:spPr>
          <a:xfrm>
            <a:off x="1221261" y="2196250"/>
            <a:ext cx="3250795" cy="3250795"/>
          </a:xfrm>
          <a:prstGeom prst="rect">
            <a:avLst/>
          </a:prstGeom>
          <a:ln w="12700">
            <a:miter lim="400000"/>
          </a:ln>
        </p:spPr>
      </p:pic>
      <p:sp>
        <p:nvSpPr>
          <p:cNvPr id="262" name="Rectangle 12"/>
          <p:cNvSpPr txBox="1"/>
          <p:nvPr/>
        </p:nvSpPr>
        <p:spPr>
          <a:xfrm>
            <a:off x="604034" y="1209025"/>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66" name="Picture 1" descr="Picture 1"/>
          <p:cNvPicPr>
            <a:picLocks noChangeAspect="1"/>
          </p:cNvPicPr>
          <p:nvPr/>
        </p:nvPicPr>
        <p:blipFill>
          <a:blip r:embed="rId2">
            <a:extLst/>
          </a:blip>
          <a:srcRect l="0" t="466" r="14360" b="2100"/>
          <a:stretch>
            <a:fillRect/>
          </a:stretch>
        </p:blipFill>
        <p:spPr>
          <a:xfrm>
            <a:off x="-112295" y="-160422"/>
            <a:ext cx="13314950" cy="10074444"/>
          </a:xfrm>
          <a:prstGeom prst="rect">
            <a:avLst/>
          </a:prstGeom>
          <a:ln w="12700">
            <a:miter lim="400000"/>
          </a:ln>
        </p:spPr>
      </p:pic>
      <p:sp>
        <p:nvSpPr>
          <p:cNvPr id="267" name="Rectangle 40"/>
          <p:cNvSpPr/>
          <p:nvPr/>
        </p:nvSpPr>
        <p:spPr>
          <a:xfrm>
            <a:off x="496956" y="345872"/>
            <a:ext cx="12006471" cy="8957156"/>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268" name="Rectangle 41"/>
          <p:cNvSpPr/>
          <p:nvPr/>
        </p:nvSpPr>
        <p:spPr>
          <a:xfrm>
            <a:off x="496956" y="369315"/>
            <a:ext cx="5704870"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269" name="Rectangle 28"/>
          <p:cNvSpPr txBox="1"/>
          <p:nvPr/>
        </p:nvSpPr>
        <p:spPr>
          <a:xfrm>
            <a:off x="2277396" y="944011"/>
            <a:ext cx="5253926" cy="1145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000">
                <a:solidFill>
                  <a:srgbClr val="FFFFFF"/>
                </a:solidFill>
                <a:latin typeface="GothamBold"/>
                <a:ea typeface="GothamBold"/>
                <a:cs typeface="GothamBold"/>
                <a:sym typeface="GothamBold"/>
              </a:defRPr>
            </a:pPr>
          </a:p>
          <a:p>
            <a:pPr>
              <a:defRPr sz="3200">
                <a:solidFill>
                  <a:srgbClr val="3B3838"/>
                </a:solidFill>
                <a:latin typeface="GothamBold"/>
                <a:ea typeface="GothamBold"/>
                <a:cs typeface="GothamBold"/>
                <a:sym typeface="GothamBold"/>
              </a:defRPr>
            </a:pPr>
            <a:r>
              <a:t>REFLECT AND </a:t>
            </a:r>
            <a:endParaRPr sz="4200">
              <a:solidFill>
                <a:srgbClr val="000000"/>
              </a:solidFill>
              <a:latin typeface="Gill Sans"/>
              <a:ea typeface="Gill Sans"/>
              <a:cs typeface="Gill Sans"/>
              <a:sym typeface="Gill Sans"/>
            </a:endParaRPr>
          </a:p>
          <a:p>
            <a:pPr>
              <a:defRPr sz="3200">
                <a:solidFill>
                  <a:srgbClr val="3B3838"/>
                </a:solidFill>
                <a:latin typeface="GothamBold"/>
                <a:ea typeface="GothamBold"/>
                <a:cs typeface="GothamBold"/>
                <a:sym typeface="GothamBold"/>
              </a:defRPr>
            </a:pPr>
            <a:r>
              <a:t>SHARE</a:t>
            </a:r>
          </a:p>
        </p:txBody>
      </p:sp>
      <p:sp>
        <p:nvSpPr>
          <p:cNvPr id="270" name="Rectangle 38"/>
          <p:cNvSpPr txBox="1"/>
          <p:nvPr/>
        </p:nvSpPr>
        <p:spPr>
          <a:xfrm>
            <a:off x="810264" y="3048531"/>
            <a:ext cx="5391562" cy="18567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100">
                <a:solidFill>
                  <a:srgbClr val="3B3838"/>
                </a:solidFill>
                <a:latin typeface="GothamBold"/>
                <a:ea typeface="GothamBold"/>
                <a:cs typeface="GothamBold"/>
                <a:sym typeface="GothamBold"/>
              </a:defRPr>
            </a:pPr>
          </a:p>
          <a:p>
            <a:pPr algn="ctr">
              <a:defRPr sz="3600">
                <a:solidFill>
                  <a:srgbClr val="3B3838"/>
                </a:solidFill>
                <a:latin typeface="GothamBook"/>
                <a:ea typeface="GothamBook"/>
                <a:cs typeface="GothamBook"/>
                <a:sym typeface="GothamBook"/>
              </a:defRPr>
            </a:pPr>
            <a:r>
              <a:t>WHY DO PEOPLE VOLUNTEER?</a:t>
            </a:r>
            <a:endParaRPr sz="4200">
              <a:solidFill>
                <a:srgbClr val="000000"/>
              </a:solidFill>
              <a:latin typeface="Gill Sans"/>
              <a:ea typeface="Gill Sans"/>
              <a:cs typeface="Gill Sans"/>
              <a:sym typeface="Gill Sans"/>
            </a:endParaRPr>
          </a:p>
        </p:txBody>
      </p:sp>
      <p:sp>
        <p:nvSpPr>
          <p:cNvPr id="271" name="Rectangle 45"/>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272" name="Picture 46" descr="Picture 46"/>
          <p:cNvPicPr>
            <a:picLocks noChangeAspect="1"/>
          </p:cNvPicPr>
          <p:nvPr/>
        </p:nvPicPr>
        <p:blipFill>
          <a:blip r:embed="rId3">
            <a:extLst/>
          </a:blip>
          <a:stretch>
            <a:fillRect/>
          </a:stretch>
        </p:blipFill>
        <p:spPr>
          <a:xfrm>
            <a:off x="740908" y="8011632"/>
            <a:ext cx="490015" cy="702547"/>
          </a:xfrm>
          <a:prstGeom prst="rect">
            <a:avLst/>
          </a:prstGeom>
          <a:ln w="12700">
            <a:miter lim="400000"/>
          </a:ln>
        </p:spPr>
      </p:pic>
      <p:pic>
        <p:nvPicPr>
          <p:cNvPr id="273" name="Picture 55" descr="Picture 55"/>
          <p:cNvPicPr>
            <a:picLocks noChangeAspect="1"/>
          </p:cNvPicPr>
          <p:nvPr/>
        </p:nvPicPr>
        <p:blipFill>
          <a:blip r:embed="rId4">
            <a:extLst/>
          </a:blip>
          <a:stretch>
            <a:fillRect/>
          </a:stretch>
        </p:blipFill>
        <p:spPr>
          <a:xfrm>
            <a:off x="1091189" y="1153551"/>
            <a:ext cx="994078" cy="1029262"/>
          </a:xfrm>
          <a:prstGeom prst="rect">
            <a:avLst/>
          </a:prstGeom>
          <a:ln w="12700">
            <a:miter lim="400000"/>
          </a:ln>
        </p:spPr>
      </p:pic>
      <p:grpSp>
        <p:nvGrpSpPr>
          <p:cNvPr id="280" name="Group 11"/>
          <p:cNvGrpSpPr/>
          <p:nvPr/>
        </p:nvGrpSpPr>
        <p:grpSpPr>
          <a:xfrm>
            <a:off x="692954" y="5472264"/>
            <a:ext cx="5693811" cy="1617581"/>
            <a:chOff x="0" y="0"/>
            <a:chExt cx="5693809" cy="1617580"/>
          </a:xfrm>
        </p:grpSpPr>
        <p:sp>
          <p:nvSpPr>
            <p:cNvPr id="274" name="TextBox 12"/>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277" name="Group 13"/>
            <p:cNvGrpSpPr/>
            <p:nvPr/>
          </p:nvGrpSpPr>
          <p:grpSpPr>
            <a:xfrm>
              <a:off x="3212295" y="0"/>
              <a:ext cx="2481515" cy="1566342"/>
              <a:chOff x="0" y="0"/>
              <a:chExt cx="2481514" cy="1566341"/>
            </a:xfrm>
          </p:grpSpPr>
          <p:pic>
            <p:nvPicPr>
              <p:cNvPr id="275" name="Picture 16" descr="Picture 16"/>
              <p:cNvPicPr>
                <a:picLocks noChangeAspect="1"/>
              </p:cNvPicPr>
              <p:nvPr/>
            </p:nvPicPr>
            <p:blipFill>
              <a:blip r:embed="rId5">
                <a:extLst/>
              </a:blip>
              <a:srcRect l="0" t="0" r="0" b="29549"/>
              <a:stretch>
                <a:fillRect/>
              </a:stretch>
            </p:blipFill>
            <p:spPr>
              <a:xfrm>
                <a:off x="395685" y="0"/>
                <a:ext cx="1374184" cy="1129483"/>
              </a:xfrm>
              <a:prstGeom prst="rect">
                <a:avLst/>
              </a:prstGeom>
              <a:ln w="12700" cap="flat">
                <a:noFill/>
                <a:miter lim="400000"/>
              </a:ln>
              <a:effectLst/>
            </p:spPr>
          </p:pic>
          <p:sp>
            <p:nvSpPr>
              <p:cNvPr id="276" name="TextBox 17"/>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278" name="TextBox 14"/>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279" name="Picture 15" descr="Picture 15"/>
            <p:cNvPicPr>
              <a:picLocks noChangeAspect="1"/>
            </p:cNvPicPr>
            <p:nvPr/>
          </p:nvPicPr>
          <p:blipFill>
            <a:blip r:embed="rId6">
              <a:extLst/>
            </a:blip>
            <a:srcRect l="0" t="0" r="0" b="18000"/>
            <a:stretch>
              <a:fillRect/>
            </a:stretch>
          </p:blipFill>
          <p:spPr>
            <a:xfrm>
              <a:off x="875132" y="293754"/>
              <a:ext cx="1031350" cy="986658"/>
            </a:xfrm>
            <a:prstGeom prst="rect">
              <a:avLst/>
            </a:prstGeom>
            <a:ln w="12700" cap="flat">
              <a:noFill/>
              <a:miter lim="400000"/>
            </a:ln>
            <a:effectLst/>
          </p:spPr>
        </p:pic>
      </p:grpSp>
      <p:sp>
        <p:nvSpPr>
          <p:cNvPr id="281" name="Straight Connector 18"/>
          <p:cNvSpPr/>
          <p:nvPr/>
        </p:nvSpPr>
        <p:spPr>
          <a:xfrm>
            <a:off x="1383941" y="5323742"/>
            <a:ext cx="4291177" cy="1"/>
          </a:xfrm>
          <a:prstGeom prst="line">
            <a:avLst/>
          </a:prstGeom>
          <a:ln w="6350">
            <a:solidFill>
              <a:srgbClr val="8A8686"/>
            </a:solidFill>
            <a:miter/>
          </a:ln>
        </p:spPr>
        <p:txBody>
          <a:bodyPr lIns="45719" rIns="45719"/>
          <a:lstStyle/>
          <a:p>
            <a:pP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Why do people volunteer?</a:t>
            </a:r>
          </a:p>
        </p:txBody>
      </p:sp>
      <p:sp>
        <p:nvSpPr>
          <p:cNvPr id="284" name="Straight Connector 3"/>
          <p:cNvSpPr/>
          <p:nvPr/>
        </p:nvSpPr>
        <p:spPr>
          <a:xfrm>
            <a:off x="885074" y="1523972"/>
            <a:ext cx="11130463" cy="1"/>
          </a:xfrm>
          <a:prstGeom prst="line">
            <a:avLst/>
          </a:prstGeom>
          <a:ln w="6350">
            <a:solidFill>
              <a:srgbClr val="949494"/>
            </a:solidFill>
            <a:miter/>
          </a:ln>
        </p:spPr>
        <p:txBody>
          <a:bodyPr lIns="45719" rIns="45719"/>
          <a:lstStyle/>
          <a:p>
            <a:pPr/>
          </a:p>
        </p:txBody>
      </p:sp>
      <p:sp>
        <p:nvSpPr>
          <p:cNvPr id="285" name="Content Placeholder 3"/>
          <p:cNvSpPr txBox="1"/>
          <p:nvPr/>
        </p:nvSpPr>
        <p:spPr>
          <a:xfrm>
            <a:off x="1179095" y="2105525"/>
            <a:ext cx="10836442" cy="4114801"/>
          </a:xfrm>
          <a:prstGeom prst="rect">
            <a:avLst/>
          </a:prstGeom>
          <a:ln w="12700">
            <a:miter lim="400000"/>
          </a:ln>
          <a:extLst>
            <a:ext uri="{C572A759-6A51-4108-AA02-DFA0A04FC94B}">
              <ma14:wrappingTextBoxFlag xmlns:ma14="http://schemas.microsoft.com/office/mac/drawingml/2011/main" val="1"/>
            </a:ext>
          </a:extLst>
        </p:spPr>
        <p:txBody>
          <a:bodyPr lIns="45719" rIns="45719" numCol="2"/>
          <a:lstStyle/>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Satisfaction from accomplishment</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share a skill</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learn a skill</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gain leadership skills</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demonstrate commitment to a cause</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get to know a community</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keep busy</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give back</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become an “insider”</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be challenged</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For fun</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8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5" grpId="1"/>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Why do people volunteer?</a:t>
            </a:r>
          </a:p>
        </p:txBody>
      </p:sp>
      <p:sp>
        <p:nvSpPr>
          <p:cNvPr id="288" name="Straight Connector 3"/>
          <p:cNvSpPr/>
          <p:nvPr/>
        </p:nvSpPr>
        <p:spPr>
          <a:xfrm>
            <a:off x="885074" y="1523972"/>
            <a:ext cx="11130463" cy="1"/>
          </a:xfrm>
          <a:prstGeom prst="line">
            <a:avLst/>
          </a:prstGeom>
          <a:ln w="6350">
            <a:solidFill>
              <a:srgbClr val="949494"/>
            </a:solidFill>
            <a:miter/>
          </a:ln>
        </p:spPr>
        <p:txBody>
          <a:bodyPr lIns="45719" rIns="45719"/>
          <a:lstStyle/>
          <a:p>
            <a:pPr/>
          </a:p>
        </p:txBody>
      </p:sp>
      <p:sp>
        <p:nvSpPr>
          <p:cNvPr id="289" name="Content Placeholder 3"/>
          <p:cNvSpPr txBox="1"/>
          <p:nvPr/>
        </p:nvSpPr>
        <p:spPr>
          <a:xfrm>
            <a:off x="1179095" y="2105525"/>
            <a:ext cx="10836442" cy="4114801"/>
          </a:xfrm>
          <a:prstGeom prst="rect">
            <a:avLst/>
          </a:prstGeom>
          <a:ln w="12700">
            <a:miter lim="400000"/>
          </a:ln>
          <a:extLst>
            <a:ext uri="{C572A759-6A51-4108-AA02-DFA0A04FC94B}">
              <ma14:wrappingTextBoxFlag xmlns:ma14="http://schemas.microsoft.com/office/mac/drawingml/2011/main" val="1"/>
            </a:ext>
          </a:extLst>
        </p:spPr>
        <p:txBody>
          <a:bodyPr lIns="45719" rIns="45719" numCol="2"/>
          <a:lstStyle/>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Satisfaction from accomplishment</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share a skill</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learn a skill</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gain leadership skills</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demonstrate commitment to a cause</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get to know a community</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keep busy</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give back</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become an “insider”</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To be challenged</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For fun</a:t>
            </a:r>
          </a:p>
        </p:txBody>
      </p:sp>
      <p:grpSp>
        <p:nvGrpSpPr>
          <p:cNvPr id="292" name="Oval 1"/>
          <p:cNvGrpSpPr/>
          <p:nvPr/>
        </p:nvGrpSpPr>
        <p:grpSpPr>
          <a:xfrm>
            <a:off x="4115022" y="2105525"/>
            <a:ext cx="4924929" cy="5001129"/>
            <a:chOff x="0" y="0"/>
            <a:chExt cx="4924928" cy="5001128"/>
          </a:xfrm>
        </p:grpSpPr>
        <p:sp>
          <p:nvSpPr>
            <p:cNvPr id="290" name="Oval"/>
            <p:cNvSpPr/>
            <p:nvPr/>
          </p:nvSpPr>
          <p:spPr>
            <a:xfrm>
              <a:off x="-1" y="-1"/>
              <a:ext cx="4924930" cy="5001130"/>
            </a:xfrm>
            <a:prstGeom prst="ellipse">
              <a:avLst/>
            </a:prstGeom>
            <a:solidFill>
              <a:srgbClr val="017FA0"/>
            </a:solidFill>
            <a:ln w="12700" cap="flat">
              <a:solidFill>
                <a:srgbClr val="42719B"/>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291" name="Because they were asked!"/>
            <p:cNvSpPr txBox="1"/>
            <p:nvPr/>
          </p:nvSpPr>
          <p:spPr>
            <a:xfrm>
              <a:off x="721238" y="1946843"/>
              <a:ext cx="3482451" cy="1107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3600">
                  <a:solidFill>
                    <a:srgbClr val="FFFFFF"/>
                  </a:solidFill>
                  <a:latin typeface="GothamBold"/>
                  <a:ea typeface="GothamBold"/>
                  <a:cs typeface="GothamBold"/>
                  <a:sym typeface="GothamBold"/>
                </a:defRPr>
              </a:lvl1pPr>
            </a:lstStyle>
            <a:p>
              <a:pPr/>
              <a:r>
                <a:t>Because they were asked!</a:t>
              </a:r>
            </a:p>
          </p:txBody>
        </p:sp>
      </p:gr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8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89" grpId="1"/>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traight Connector 5"/>
          <p:cNvSpPr/>
          <p:nvPr/>
        </p:nvSpPr>
        <p:spPr>
          <a:xfrm flipV="1">
            <a:off x="5426417" y="1273197"/>
            <a:ext cx="1" cy="6058045"/>
          </a:xfrm>
          <a:prstGeom prst="line">
            <a:avLst/>
          </a:prstGeom>
          <a:ln w="19050">
            <a:solidFill>
              <a:srgbClr val="B1AEAE"/>
            </a:solidFill>
            <a:miter/>
          </a:ln>
        </p:spPr>
        <p:txBody>
          <a:bodyPr lIns="45719" rIns="45719"/>
          <a:lstStyle/>
          <a:p>
            <a:pPr/>
          </a:p>
        </p:txBody>
      </p:sp>
      <p:sp>
        <p:nvSpPr>
          <p:cNvPr id="295" name="TextBox 6"/>
          <p:cNvSpPr txBox="1"/>
          <p:nvPr/>
        </p:nvSpPr>
        <p:spPr>
          <a:xfrm>
            <a:off x="5909023" y="1209024"/>
            <a:ext cx="6951397" cy="5450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Forming a recruitment team</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Light"/>
                <a:ea typeface="GothamLight"/>
                <a:cs typeface="GothamLight"/>
                <a:sym typeface="GothamLight"/>
              </a:defRPr>
            </a:pPr>
            <a:r>
              <a:t>Why people volunteer?</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Bold"/>
                <a:ea typeface="GothamBold"/>
                <a:cs typeface="GothamBold"/>
                <a:sym typeface="GothamBold"/>
              </a:defRPr>
            </a:pPr>
            <a:r>
              <a:t>Tactics for volunteer recruitment</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The Hard Ask </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a:t>
            </a:r>
          </a:p>
        </p:txBody>
      </p:sp>
      <p:pic>
        <p:nvPicPr>
          <p:cNvPr id="296" name="Picture 11" descr="Picture 11"/>
          <p:cNvPicPr>
            <a:picLocks noChangeAspect="1"/>
          </p:cNvPicPr>
          <p:nvPr/>
        </p:nvPicPr>
        <p:blipFill>
          <a:blip r:embed="rId3">
            <a:extLst/>
          </a:blip>
          <a:stretch>
            <a:fillRect/>
          </a:stretch>
        </p:blipFill>
        <p:spPr>
          <a:xfrm>
            <a:off x="1221261" y="2196250"/>
            <a:ext cx="3250795" cy="3250795"/>
          </a:xfrm>
          <a:prstGeom prst="rect">
            <a:avLst/>
          </a:prstGeom>
          <a:ln w="12700">
            <a:miter lim="400000"/>
          </a:ln>
        </p:spPr>
      </p:pic>
      <p:sp>
        <p:nvSpPr>
          <p:cNvPr id="297" name="Rectangle 12"/>
          <p:cNvSpPr txBox="1"/>
          <p:nvPr/>
        </p:nvSpPr>
        <p:spPr>
          <a:xfrm>
            <a:off x="604034" y="1209025"/>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Before you ask, assess your needs.</a:t>
            </a:r>
          </a:p>
        </p:txBody>
      </p:sp>
      <p:sp>
        <p:nvSpPr>
          <p:cNvPr id="302" name="Straight Connector 3"/>
          <p:cNvSpPr/>
          <p:nvPr/>
        </p:nvSpPr>
        <p:spPr>
          <a:xfrm>
            <a:off x="885074" y="1475847"/>
            <a:ext cx="11130463" cy="1"/>
          </a:xfrm>
          <a:prstGeom prst="line">
            <a:avLst/>
          </a:prstGeom>
          <a:ln w="6350">
            <a:solidFill>
              <a:srgbClr val="949494"/>
            </a:solidFill>
            <a:miter/>
          </a:ln>
        </p:spPr>
        <p:txBody>
          <a:bodyPr lIns="45719" rIns="45719"/>
          <a:lstStyle/>
          <a:p>
            <a:pPr/>
          </a:p>
        </p:txBody>
      </p:sp>
      <p:grpSp>
        <p:nvGrpSpPr>
          <p:cNvPr id="305" name="Rectangle 1"/>
          <p:cNvGrpSpPr/>
          <p:nvPr/>
        </p:nvGrpSpPr>
        <p:grpSpPr>
          <a:xfrm>
            <a:off x="885074" y="2117557"/>
            <a:ext cx="11130464" cy="1411706"/>
            <a:chOff x="0" y="0"/>
            <a:chExt cx="11130462" cy="1411705"/>
          </a:xfrm>
        </p:grpSpPr>
        <p:sp>
          <p:nvSpPr>
            <p:cNvPr id="303" name="Rectangle"/>
            <p:cNvSpPr/>
            <p:nvPr/>
          </p:nvSpPr>
          <p:spPr>
            <a:xfrm>
              <a:off x="-1" y="-1"/>
              <a:ext cx="11130464" cy="1411707"/>
            </a:xfrm>
            <a:prstGeom prst="rect">
              <a:avLst/>
            </a:prstGeom>
            <a:noFill/>
            <a:ln w="3175" cap="flat">
              <a:solidFill>
                <a:srgbClr val="3B3838"/>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04" name="What kind of volunteers are you recruiting?"/>
            <p:cNvSpPr txBox="1"/>
            <p:nvPr/>
          </p:nvSpPr>
          <p:spPr>
            <a:xfrm>
              <a:off x="-1" y="488682"/>
              <a:ext cx="11130464"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kind of volunteers are you recruiting?</a:t>
              </a:r>
            </a:p>
          </p:txBody>
        </p:sp>
      </p:grpSp>
      <p:grpSp>
        <p:nvGrpSpPr>
          <p:cNvPr id="308" name="Rectangle 5"/>
          <p:cNvGrpSpPr/>
          <p:nvPr/>
        </p:nvGrpSpPr>
        <p:grpSpPr>
          <a:xfrm>
            <a:off x="885074" y="3809999"/>
            <a:ext cx="11130464" cy="1411707"/>
            <a:chOff x="0" y="0"/>
            <a:chExt cx="11130462" cy="1411705"/>
          </a:xfrm>
        </p:grpSpPr>
        <p:sp>
          <p:nvSpPr>
            <p:cNvPr id="306" name="Rectangle"/>
            <p:cNvSpPr/>
            <p:nvPr/>
          </p:nvSpPr>
          <p:spPr>
            <a:xfrm>
              <a:off x="-1" y="-1"/>
              <a:ext cx="11130464" cy="1411707"/>
            </a:xfrm>
            <a:prstGeom prst="rect">
              <a:avLst/>
            </a:prstGeom>
            <a:noFill/>
            <a:ln w="3175" cap="flat">
              <a:solidFill>
                <a:srgbClr val="3B3838"/>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07" name="What can you do or say that would attract them?"/>
            <p:cNvSpPr txBox="1"/>
            <p:nvPr/>
          </p:nvSpPr>
          <p:spPr>
            <a:xfrm>
              <a:off x="-1" y="488682"/>
              <a:ext cx="11130464"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can you do or say that would attract them?</a:t>
              </a:r>
            </a:p>
          </p:txBody>
        </p:sp>
      </p:grpSp>
      <p:grpSp>
        <p:nvGrpSpPr>
          <p:cNvPr id="311" name="Rectangle 6"/>
          <p:cNvGrpSpPr/>
          <p:nvPr/>
        </p:nvGrpSpPr>
        <p:grpSpPr>
          <a:xfrm>
            <a:off x="885074" y="5502442"/>
            <a:ext cx="11130464" cy="1411706"/>
            <a:chOff x="0" y="0"/>
            <a:chExt cx="11130462" cy="1411705"/>
          </a:xfrm>
        </p:grpSpPr>
        <p:sp>
          <p:nvSpPr>
            <p:cNvPr id="309" name="Rectangle"/>
            <p:cNvSpPr/>
            <p:nvPr/>
          </p:nvSpPr>
          <p:spPr>
            <a:xfrm>
              <a:off x="-1" y="-1"/>
              <a:ext cx="11130464" cy="1411707"/>
            </a:xfrm>
            <a:prstGeom prst="rect">
              <a:avLst/>
            </a:prstGeom>
            <a:noFill/>
            <a:ln w="3175" cap="flat">
              <a:solidFill>
                <a:srgbClr val="3B3838"/>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10" name="What existing resources can you build off of?"/>
            <p:cNvSpPr txBox="1"/>
            <p:nvPr/>
          </p:nvSpPr>
          <p:spPr>
            <a:xfrm>
              <a:off x="-1" y="488682"/>
              <a:ext cx="11130464"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existing resources can you build off of?</a:t>
              </a:r>
            </a:p>
          </p:txBody>
        </p:sp>
      </p:gr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Before you ask, assess your needs.</a:t>
            </a:r>
          </a:p>
        </p:txBody>
      </p:sp>
      <p:sp>
        <p:nvSpPr>
          <p:cNvPr id="314" name="Straight Connector 3"/>
          <p:cNvSpPr/>
          <p:nvPr/>
        </p:nvSpPr>
        <p:spPr>
          <a:xfrm>
            <a:off x="885074" y="1475847"/>
            <a:ext cx="11130463" cy="1"/>
          </a:xfrm>
          <a:prstGeom prst="line">
            <a:avLst/>
          </a:prstGeom>
          <a:ln w="6350">
            <a:solidFill>
              <a:srgbClr val="949494"/>
            </a:solidFill>
            <a:miter/>
          </a:ln>
        </p:spPr>
        <p:txBody>
          <a:bodyPr lIns="45719" rIns="45719"/>
          <a:lstStyle/>
          <a:p>
            <a:pPr/>
          </a:p>
        </p:txBody>
      </p:sp>
      <p:grpSp>
        <p:nvGrpSpPr>
          <p:cNvPr id="317" name="Rectangle 1"/>
          <p:cNvGrpSpPr/>
          <p:nvPr/>
        </p:nvGrpSpPr>
        <p:grpSpPr>
          <a:xfrm>
            <a:off x="885074" y="2117558"/>
            <a:ext cx="11130464" cy="657727"/>
            <a:chOff x="0" y="0"/>
            <a:chExt cx="11130462" cy="657725"/>
          </a:xfrm>
        </p:grpSpPr>
        <p:sp>
          <p:nvSpPr>
            <p:cNvPr id="315" name="Rectangle"/>
            <p:cNvSpPr/>
            <p:nvPr/>
          </p:nvSpPr>
          <p:spPr>
            <a:xfrm>
              <a:off x="-1" y="0"/>
              <a:ext cx="11130464" cy="657726"/>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16" name="What kind of volunteers are you recruiting?"/>
            <p:cNvSpPr txBox="1"/>
            <p:nvPr/>
          </p:nvSpPr>
          <p:spPr>
            <a:xfrm>
              <a:off x="-1" y="111693"/>
              <a:ext cx="11130464" cy="43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kind of volunteers are you recruiting?</a:t>
              </a:r>
            </a:p>
          </p:txBody>
        </p:sp>
      </p:grpSp>
      <p:grpSp>
        <p:nvGrpSpPr>
          <p:cNvPr id="320" name="Rectangle 5"/>
          <p:cNvGrpSpPr/>
          <p:nvPr/>
        </p:nvGrpSpPr>
        <p:grpSpPr>
          <a:xfrm>
            <a:off x="885074" y="2975810"/>
            <a:ext cx="11130464" cy="585539"/>
            <a:chOff x="0" y="0"/>
            <a:chExt cx="11130462" cy="585537"/>
          </a:xfrm>
        </p:grpSpPr>
        <p:sp>
          <p:nvSpPr>
            <p:cNvPr id="318" name="Rectangle"/>
            <p:cNvSpPr/>
            <p:nvPr/>
          </p:nvSpPr>
          <p:spPr>
            <a:xfrm>
              <a:off x="-1" y="-1"/>
              <a:ext cx="11130464" cy="585539"/>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19" name="What can you do or say that would attract them?"/>
            <p:cNvSpPr txBox="1"/>
            <p:nvPr/>
          </p:nvSpPr>
          <p:spPr>
            <a:xfrm>
              <a:off x="-1" y="75598"/>
              <a:ext cx="11130464"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can you do or say that would attract them?</a:t>
              </a:r>
            </a:p>
          </p:txBody>
        </p:sp>
      </p:grpSp>
      <p:grpSp>
        <p:nvGrpSpPr>
          <p:cNvPr id="323" name="Rectangle 6"/>
          <p:cNvGrpSpPr/>
          <p:nvPr/>
        </p:nvGrpSpPr>
        <p:grpSpPr>
          <a:xfrm>
            <a:off x="899961" y="3809994"/>
            <a:ext cx="11130464" cy="585538"/>
            <a:chOff x="0" y="0"/>
            <a:chExt cx="11130462" cy="585537"/>
          </a:xfrm>
        </p:grpSpPr>
        <p:sp>
          <p:nvSpPr>
            <p:cNvPr id="321" name="Rectangle"/>
            <p:cNvSpPr/>
            <p:nvPr/>
          </p:nvSpPr>
          <p:spPr>
            <a:xfrm>
              <a:off x="-1" y="-1"/>
              <a:ext cx="11130464" cy="585539"/>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22" name="What existing resources can you build off of?"/>
            <p:cNvSpPr txBox="1"/>
            <p:nvPr/>
          </p:nvSpPr>
          <p:spPr>
            <a:xfrm>
              <a:off x="-1" y="75598"/>
              <a:ext cx="11130464"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existing resources can you build off of?</a:t>
              </a:r>
            </a:p>
          </p:txBody>
        </p:sp>
      </p:grpSp>
      <p:grpSp>
        <p:nvGrpSpPr>
          <p:cNvPr id="326" name="Rectangle 8"/>
          <p:cNvGrpSpPr/>
          <p:nvPr/>
        </p:nvGrpSpPr>
        <p:grpSpPr>
          <a:xfrm>
            <a:off x="899961" y="4697898"/>
            <a:ext cx="11130464" cy="2031781"/>
            <a:chOff x="0" y="0"/>
            <a:chExt cx="11130462" cy="2031780"/>
          </a:xfrm>
        </p:grpSpPr>
        <p:sp>
          <p:nvSpPr>
            <p:cNvPr id="324" name="Rectangle"/>
            <p:cNvSpPr/>
            <p:nvPr/>
          </p:nvSpPr>
          <p:spPr>
            <a:xfrm>
              <a:off x="-1" y="-1"/>
              <a:ext cx="11130464" cy="2031782"/>
            </a:xfrm>
            <a:prstGeom prst="rect">
              <a:avLst/>
            </a:prstGeom>
            <a:solidFill>
              <a:srgbClr val="017FA0"/>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25" name="Answer these questions for your upcoming event on the week of April 20th."/>
            <p:cNvSpPr txBox="1"/>
            <p:nvPr/>
          </p:nvSpPr>
          <p:spPr>
            <a:xfrm>
              <a:off x="-1" y="462169"/>
              <a:ext cx="11130464" cy="1107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lgn="ctr">
                <a:defRPr sz="3600">
                  <a:solidFill>
                    <a:srgbClr val="FFFFFF"/>
                  </a:solidFill>
                  <a:latin typeface="GothamBold"/>
                  <a:ea typeface="GothamBold"/>
                  <a:cs typeface="GothamBold"/>
                  <a:sym typeface="GothamBold"/>
                </a:defRPr>
              </a:pPr>
              <a:r>
                <a:t>Answer these questions for your upcoming event on the week of April 20</a:t>
              </a:r>
              <a:r>
                <a:rPr baseline="30000"/>
                <a:t>th</a:t>
              </a:r>
              <a:r>
                <a:t>. </a:t>
              </a:r>
            </a:p>
          </p:txBody>
        </p:sp>
      </p:gr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12" name="Picture 1" descr="Picture 1"/>
          <p:cNvPicPr>
            <a:picLocks noChangeAspect="1"/>
          </p:cNvPicPr>
          <p:nvPr/>
        </p:nvPicPr>
        <p:blipFill>
          <a:blip r:embed="rId3">
            <a:extLst/>
          </a:blip>
          <a:srcRect l="0" t="0" r="11265" b="0"/>
          <a:stretch>
            <a:fillRect/>
          </a:stretch>
        </p:blipFill>
        <p:spPr>
          <a:xfrm>
            <a:off x="-1" y="-27296"/>
            <a:ext cx="13018577" cy="9780897"/>
          </a:xfrm>
          <a:prstGeom prst="rect">
            <a:avLst/>
          </a:prstGeom>
          <a:ln w="12700">
            <a:miter lim="400000"/>
          </a:ln>
        </p:spPr>
      </p:pic>
      <p:sp>
        <p:nvSpPr>
          <p:cNvPr id="113" name="Rectangle 3"/>
          <p:cNvSpPr/>
          <p:nvPr/>
        </p:nvSpPr>
        <p:spPr>
          <a:xfrm>
            <a:off x="496956" y="417442"/>
            <a:ext cx="12006471" cy="8885585"/>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114" name="Rectangle 4"/>
          <p:cNvSpPr/>
          <p:nvPr/>
        </p:nvSpPr>
        <p:spPr>
          <a:xfrm>
            <a:off x="496956" y="417441"/>
            <a:ext cx="6837700"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115" name="Rectangle 19"/>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116" name="Picture 23" descr="Picture 23"/>
          <p:cNvPicPr>
            <a:picLocks noChangeAspect="1"/>
          </p:cNvPicPr>
          <p:nvPr/>
        </p:nvPicPr>
        <p:blipFill>
          <a:blip r:embed="rId4">
            <a:extLst/>
          </a:blip>
          <a:stretch>
            <a:fillRect/>
          </a:stretch>
        </p:blipFill>
        <p:spPr>
          <a:xfrm>
            <a:off x="740908" y="8011632"/>
            <a:ext cx="490015" cy="702547"/>
          </a:xfrm>
          <a:prstGeom prst="rect">
            <a:avLst/>
          </a:prstGeom>
          <a:ln w="12700">
            <a:miter lim="400000"/>
          </a:ln>
        </p:spPr>
      </p:pic>
      <p:sp>
        <p:nvSpPr>
          <p:cNvPr id="117" name="Rectangle 12"/>
          <p:cNvSpPr txBox="1"/>
          <p:nvPr/>
        </p:nvSpPr>
        <p:spPr>
          <a:xfrm>
            <a:off x="995354" y="3152531"/>
            <a:ext cx="5117739"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pc="300" sz="3600">
                <a:solidFill>
                  <a:srgbClr val="3B3838"/>
                </a:solidFill>
                <a:latin typeface="GothamBold"/>
                <a:ea typeface="GothamBold"/>
                <a:cs typeface="GothamBold"/>
                <a:sym typeface="GothamBold"/>
              </a:defRPr>
            </a:lvl1pPr>
          </a:lstStyle>
          <a:p>
            <a:pPr/>
            <a:r>
              <a:t>Aquiles Damiron</a:t>
            </a:r>
          </a:p>
        </p:txBody>
      </p:sp>
      <p:sp>
        <p:nvSpPr>
          <p:cNvPr id="118" name="Rectangle 13"/>
          <p:cNvSpPr txBox="1"/>
          <p:nvPr/>
        </p:nvSpPr>
        <p:spPr>
          <a:xfrm>
            <a:off x="983937" y="3759210"/>
            <a:ext cx="5983742" cy="523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Light"/>
                <a:ea typeface="GothamLight"/>
                <a:cs typeface="GothamLight"/>
                <a:sym typeface="GothamLight"/>
              </a:defRPr>
            </a:lvl1pPr>
          </a:lstStyle>
          <a:p>
            <a:pPr/>
            <a:r>
              <a:t>Training Programs Manager</a:t>
            </a:r>
          </a:p>
        </p:txBody>
      </p:sp>
      <p:grpSp>
        <p:nvGrpSpPr>
          <p:cNvPr id="124" name="Group 16"/>
          <p:cNvGrpSpPr/>
          <p:nvPr/>
        </p:nvGrpSpPr>
        <p:grpSpPr>
          <a:xfrm>
            <a:off x="1137970" y="4685296"/>
            <a:ext cx="2574281" cy="486789"/>
            <a:chOff x="0" y="0"/>
            <a:chExt cx="2574279" cy="486788"/>
          </a:xfrm>
        </p:grpSpPr>
        <p:grpSp>
          <p:nvGrpSpPr>
            <p:cNvPr id="121" name="Rounded Rectangle 17">
              <a:hlinkClick r:id="rId5" invalidUrl="" action="" tgtFrame="" tooltip="" history="1" highlightClick="0" endSnd="0"/>
            </p:cNvPr>
            <p:cNvGrpSpPr/>
            <p:nvPr/>
          </p:nvGrpSpPr>
          <p:grpSpPr>
            <a:xfrm>
              <a:off x="663363" y="0"/>
              <a:ext cx="1910916" cy="486789"/>
              <a:chOff x="0" y="0"/>
              <a:chExt cx="1910915" cy="486788"/>
            </a:xfrm>
          </p:grpSpPr>
          <p:sp>
            <p:nvSpPr>
              <p:cNvPr id="119" name="Rounded Rectangle"/>
              <p:cNvSpPr/>
              <p:nvPr/>
            </p:nvSpPr>
            <p:spPr>
              <a:xfrm>
                <a:off x="0" y="0"/>
                <a:ext cx="1910916" cy="486789"/>
              </a:xfrm>
              <a:prstGeom prst="roundRect">
                <a:avLst>
                  <a:gd name="adj" fmla="val 6141"/>
                </a:avLst>
              </a:prstGeom>
              <a:solidFill>
                <a:srgbClr val="55ACEE"/>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120" name="@AMDamiron"/>
              <p:cNvSpPr txBox="1"/>
              <p:nvPr/>
            </p:nvSpPr>
            <p:spPr>
              <a:xfrm>
                <a:off x="8755" y="66226"/>
                <a:ext cx="1893405" cy="354336"/>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lgn="ctr">
                  <a:defRPr sz="1800">
                    <a:solidFill>
                      <a:srgbClr val="FFFFFF"/>
                    </a:solidFill>
                  </a:defRPr>
                </a:pPr>
                <a:r>
                  <a:t> </a:t>
                </a:r>
                <a:r>
                  <a:rPr>
                    <a:latin typeface="GothamBold"/>
                    <a:ea typeface="GothamBold"/>
                    <a:cs typeface="GothamBold"/>
                    <a:sym typeface="GothamBold"/>
                  </a:rPr>
                  <a:t>@AMDamiron</a:t>
                </a:r>
              </a:p>
            </p:txBody>
          </p:sp>
        </p:grpSp>
        <p:sp>
          <p:nvSpPr>
            <p:cNvPr id="122" name="Rounded Rectangle 18"/>
            <p:cNvSpPr/>
            <p:nvPr/>
          </p:nvSpPr>
          <p:spPr>
            <a:xfrm>
              <a:off x="-1" y="0"/>
              <a:ext cx="577020" cy="486789"/>
            </a:xfrm>
            <a:prstGeom prst="roundRect">
              <a:avLst>
                <a:gd name="adj" fmla="val 6141"/>
              </a:avLst>
            </a:prstGeom>
            <a:noFill/>
            <a:ln w="12700" cap="flat">
              <a:solidFill>
                <a:srgbClr val="55ACEE"/>
              </a:solidFill>
              <a:prstDash val="solid"/>
              <a:miter lim="800000"/>
            </a:ln>
            <a:effectLst/>
          </p:spPr>
          <p:txBody>
            <a:bodyPr wrap="square" lIns="45719" tIns="45719" rIns="45719" bIns="45719" numCol="1" anchor="ctr">
              <a:noAutofit/>
            </a:bodyPr>
            <a:lstStyle/>
            <a:p>
              <a:pPr algn="ctr">
                <a:defRPr sz="2400">
                  <a:solidFill>
                    <a:srgbClr val="FFFFFF"/>
                  </a:solidFill>
                </a:defRPr>
              </a:pPr>
            </a:p>
          </p:txBody>
        </p:sp>
        <p:pic>
          <p:nvPicPr>
            <p:cNvPr id="123" name="Picture 21" descr="Picture 21"/>
            <p:cNvPicPr>
              <a:picLocks noChangeAspect="1"/>
            </p:cNvPicPr>
            <p:nvPr/>
          </p:nvPicPr>
          <p:blipFill>
            <a:blip r:embed="rId6">
              <a:extLst/>
            </a:blip>
            <a:stretch>
              <a:fillRect/>
            </a:stretch>
          </p:blipFill>
          <p:spPr>
            <a:xfrm>
              <a:off x="113401" y="98134"/>
              <a:ext cx="350214" cy="346983"/>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8"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Before you ask, assess your needs.</a:t>
            </a:r>
          </a:p>
        </p:txBody>
      </p:sp>
      <p:sp>
        <p:nvSpPr>
          <p:cNvPr id="329" name="Straight Connector 3"/>
          <p:cNvSpPr/>
          <p:nvPr/>
        </p:nvSpPr>
        <p:spPr>
          <a:xfrm>
            <a:off x="885074" y="1475847"/>
            <a:ext cx="11130463" cy="1"/>
          </a:xfrm>
          <a:prstGeom prst="line">
            <a:avLst/>
          </a:prstGeom>
          <a:ln w="6350">
            <a:solidFill>
              <a:srgbClr val="949494"/>
            </a:solidFill>
            <a:miter/>
          </a:ln>
        </p:spPr>
        <p:txBody>
          <a:bodyPr lIns="45719" rIns="45719"/>
          <a:lstStyle/>
          <a:p>
            <a:pPr/>
          </a:p>
        </p:txBody>
      </p:sp>
      <p:grpSp>
        <p:nvGrpSpPr>
          <p:cNvPr id="332" name="Rectangle 1"/>
          <p:cNvGrpSpPr/>
          <p:nvPr/>
        </p:nvGrpSpPr>
        <p:grpSpPr>
          <a:xfrm>
            <a:off x="885074" y="2117558"/>
            <a:ext cx="11130464" cy="657727"/>
            <a:chOff x="0" y="0"/>
            <a:chExt cx="11130462" cy="657725"/>
          </a:xfrm>
        </p:grpSpPr>
        <p:sp>
          <p:nvSpPr>
            <p:cNvPr id="330" name="Rectangle"/>
            <p:cNvSpPr/>
            <p:nvPr/>
          </p:nvSpPr>
          <p:spPr>
            <a:xfrm>
              <a:off x="-1" y="0"/>
              <a:ext cx="11130464" cy="657726"/>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31" name="What kind of volunteers are you recruiting?"/>
            <p:cNvSpPr txBox="1"/>
            <p:nvPr/>
          </p:nvSpPr>
          <p:spPr>
            <a:xfrm>
              <a:off x="-1" y="111693"/>
              <a:ext cx="11130464" cy="4343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kind of volunteers are you recruiting?</a:t>
              </a:r>
            </a:p>
          </p:txBody>
        </p:sp>
      </p:grpSp>
      <p:grpSp>
        <p:nvGrpSpPr>
          <p:cNvPr id="335" name="Rectangle 5"/>
          <p:cNvGrpSpPr/>
          <p:nvPr/>
        </p:nvGrpSpPr>
        <p:grpSpPr>
          <a:xfrm>
            <a:off x="885074" y="2975810"/>
            <a:ext cx="11130464" cy="585539"/>
            <a:chOff x="0" y="0"/>
            <a:chExt cx="11130462" cy="585537"/>
          </a:xfrm>
        </p:grpSpPr>
        <p:sp>
          <p:nvSpPr>
            <p:cNvPr id="333" name="Rectangle"/>
            <p:cNvSpPr/>
            <p:nvPr/>
          </p:nvSpPr>
          <p:spPr>
            <a:xfrm>
              <a:off x="-1" y="-1"/>
              <a:ext cx="11130464" cy="585539"/>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34" name="What can you do or say that would attract them?"/>
            <p:cNvSpPr txBox="1"/>
            <p:nvPr/>
          </p:nvSpPr>
          <p:spPr>
            <a:xfrm>
              <a:off x="-1" y="75598"/>
              <a:ext cx="11130464"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can you do or say that would attract them?</a:t>
              </a:r>
            </a:p>
          </p:txBody>
        </p:sp>
      </p:grpSp>
      <p:grpSp>
        <p:nvGrpSpPr>
          <p:cNvPr id="338" name="Rectangle 6"/>
          <p:cNvGrpSpPr/>
          <p:nvPr/>
        </p:nvGrpSpPr>
        <p:grpSpPr>
          <a:xfrm>
            <a:off x="899961" y="3809994"/>
            <a:ext cx="11130464" cy="585538"/>
            <a:chOff x="0" y="0"/>
            <a:chExt cx="11130462" cy="585537"/>
          </a:xfrm>
        </p:grpSpPr>
        <p:sp>
          <p:nvSpPr>
            <p:cNvPr id="336" name="Rectangle"/>
            <p:cNvSpPr/>
            <p:nvPr/>
          </p:nvSpPr>
          <p:spPr>
            <a:xfrm>
              <a:off x="-1" y="-1"/>
              <a:ext cx="11130464" cy="585539"/>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37" name="What existing resources can you build off of?"/>
            <p:cNvSpPr txBox="1"/>
            <p:nvPr/>
          </p:nvSpPr>
          <p:spPr>
            <a:xfrm>
              <a:off x="-1" y="75598"/>
              <a:ext cx="11130464" cy="434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a:solidFill>
                    <a:srgbClr val="3B3838"/>
                  </a:solidFill>
                  <a:latin typeface="GothamBold"/>
                  <a:ea typeface="GothamBold"/>
                  <a:cs typeface="GothamBold"/>
                  <a:sym typeface="GothamBold"/>
                </a:defRPr>
              </a:lvl1pPr>
            </a:lstStyle>
            <a:p>
              <a:pPr/>
              <a:r>
                <a:t>What existing resources can you build off of?</a:t>
              </a:r>
            </a:p>
          </p:txBody>
        </p:sp>
      </p:grpSp>
      <p:grpSp>
        <p:nvGrpSpPr>
          <p:cNvPr id="341" name="Rectangle 8"/>
          <p:cNvGrpSpPr/>
          <p:nvPr/>
        </p:nvGrpSpPr>
        <p:grpSpPr>
          <a:xfrm>
            <a:off x="899961" y="4697898"/>
            <a:ext cx="11130464" cy="2031781"/>
            <a:chOff x="0" y="0"/>
            <a:chExt cx="11130462" cy="2031780"/>
          </a:xfrm>
        </p:grpSpPr>
        <p:sp>
          <p:nvSpPr>
            <p:cNvPr id="339" name="Rectangle"/>
            <p:cNvSpPr/>
            <p:nvPr/>
          </p:nvSpPr>
          <p:spPr>
            <a:xfrm>
              <a:off x="-1" y="-1"/>
              <a:ext cx="11130464" cy="2031782"/>
            </a:xfrm>
            <a:prstGeom prst="rect">
              <a:avLst/>
            </a:prstGeom>
            <a:solidFill>
              <a:srgbClr val="017FA0"/>
            </a:solidFill>
            <a:ln w="3175" cap="flat">
              <a:solidFill>
                <a:srgbClr val="D8D7D7"/>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40" name="Answer these questions for your upcoming event on the week of April 20th."/>
            <p:cNvSpPr txBox="1"/>
            <p:nvPr/>
          </p:nvSpPr>
          <p:spPr>
            <a:xfrm>
              <a:off x="-1" y="462169"/>
              <a:ext cx="11130464" cy="1107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lgn="ctr">
                <a:defRPr sz="3600">
                  <a:solidFill>
                    <a:srgbClr val="FFFFFF"/>
                  </a:solidFill>
                  <a:latin typeface="GothamBold"/>
                  <a:ea typeface="GothamBold"/>
                  <a:cs typeface="GothamBold"/>
                  <a:sym typeface="GothamBold"/>
                </a:defRPr>
              </a:pPr>
              <a:r>
                <a:t>Answer these questions for your upcoming event on the week of April 20</a:t>
              </a:r>
              <a:r>
                <a:rPr baseline="30000"/>
                <a:t>th</a:t>
              </a:r>
              <a:r>
                <a:t>. </a:t>
              </a:r>
            </a:p>
          </p:txBody>
        </p:sp>
      </p:grpSp>
      <p:grpSp>
        <p:nvGrpSpPr>
          <p:cNvPr id="348" name="Group 7"/>
          <p:cNvGrpSpPr/>
          <p:nvPr/>
        </p:nvGrpSpPr>
        <p:grpSpPr>
          <a:xfrm>
            <a:off x="3708870" y="6729679"/>
            <a:ext cx="5693810" cy="1617581"/>
            <a:chOff x="0" y="0"/>
            <a:chExt cx="5693809" cy="1617580"/>
          </a:xfrm>
        </p:grpSpPr>
        <p:sp>
          <p:nvSpPr>
            <p:cNvPr id="342" name="TextBox 9"/>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345" name="Group 10"/>
            <p:cNvGrpSpPr/>
            <p:nvPr/>
          </p:nvGrpSpPr>
          <p:grpSpPr>
            <a:xfrm>
              <a:off x="3212295" y="0"/>
              <a:ext cx="2481515" cy="1566342"/>
              <a:chOff x="0" y="0"/>
              <a:chExt cx="2481514" cy="1566341"/>
            </a:xfrm>
          </p:grpSpPr>
          <p:pic>
            <p:nvPicPr>
              <p:cNvPr id="343" name="Picture 13" descr="Picture 13"/>
              <p:cNvPicPr>
                <a:picLocks noChangeAspect="1"/>
              </p:cNvPicPr>
              <p:nvPr/>
            </p:nvPicPr>
            <p:blipFill>
              <a:blip r:embed="rId2">
                <a:extLst/>
              </a:blip>
              <a:srcRect l="0" t="0" r="0" b="29549"/>
              <a:stretch>
                <a:fillRect/>
              </a:stretch>
            </p:blipFill>
            <p:spPr>
              <a:xfrm>
                <a:off x="395685" y="0"/>
                <a:ext cx="1374184" cy="1129483"/>
              </a:xfrm>
              <a:prstGeom prst="rect">
                <a:avLst/>
              </a:prstGeom>
              <a:ln w="12700" cap="flat">
                <a:noFill/>
                <a:miter lim="400000"/>
              </a:ln>
              <a:effectLst/>
            </p:spPr>
          </p:pic>
          <p:sp>
            <p:nvSpPr>
              <p:cNvPr id="344" name="TextBox 14"/>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346" name="TextBox 11"/>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347" name="Picture 12" descr="Picture 12"/>
            <p:cNvPicPr>
              <a:picLocks noChangeAspect="1"/>
            </p:cNvPicPr>
            <p:nvPr/>
          </p:nvPicPr>
          <p:blipFill>
            <a:blip r:embed="rId3">
              <a:extLst/>
            </a:blip>
            <a:srcRect l="0" t="0" r="0" b="18000"/>
            <a:stretch>
              <a:fillRect/>
            </a:stretch>
          </p:blipFill>
          <p:spPr>
            <a:xfrm>
              <a:off x="875132" y="293754"/>
              <a:ext cx="1031350" cy="986658"/>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Recruitment Resources</a:t>
            </a:r>
          </a:p>
        </p:txBody>
      </p:sp>
      <p:sp>
        <p:nvSpPr>
          <p:cNvPr id="351" name="Straight Connector 3"/>
          <p:cNvSpPr/>
          <p:nvPr/>
        </p:nvSpPr>
        <p:spPr>
          <a:xfrm>
            <a:off x="885074" y="1475847"/>
            <a:ext cx="11130463" cy="1"/>
          </a:xfrm>
          <a:prstGeom prst="line">
            <a:avLst/>
          </a:prstGeom>
          <a:ln w="6350">
            <a:solidFill>
              <a:srgbClr val="949494"/>
            </a:solidFill>
            <a:miter/>
          </a:ln>
        </p:spPr>
        <p:txBody>
          <a:bodyPr lIns="45719" rIns="45719"/>
          <a:lstStyle/>
          <a:p>
            <a:pPr/>
          </a:p>
        </p:txBody>
      </p:sp>
      <p:grpSp>
        <p:nvGrpSpPr>
          <p:cNvPr id="354" name="Rectangle 1"/>
          <p:cNvGrpSpPr/>
          <p:nvPr/>
        </p:nvGrpSpPr>
        <p:grpSpPr>
          <a:xfrm>
            <a:off x="885074" y="1892969"/>
            <a:ext cx="11130464" cy="1411706"/>
            <a:chOff x="0" y="0"/>
            <a:chExt cx="11130462" cy="1411705"/>
          </a:xfrm>
        </p:grpSpPr>
        <p:sp>
          <p:nvSpPr>
            <p:cNvPr id="352" name="Rectangle"/>
            <p:cNvSpPr/>
            <p:nvPr/>
          </p:nvSpPr>
          <p:spPr>
            <a:xfrm>
              <a:off x="-1" y="-1"/>
              <a:ext cx="11130464" cy="1411707"/>
            </a:xfrm>
            <a:prstGeom prst="rect">
              <a:avLst/>
            </a:prstGeom>
            <a:solidFill>
              <a:srgbClr val="017FA0"/>
            </a:solidFill>
            <a:ln w="3175" cap="flat">
              <a:solidFill>
                <a:srgbClr val="3B3838"/>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53" name="How will you recruit your volunteers?"/>
            <p:cNvSpPr txBox="1"/>
            <p:nvPr/>
          </p:nvSpPr>
          <p:spPr>
            <a:xfrm>
              <a:off x="-1" y="431532"/>
              <a:ext cx="11130464" cy="548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3200">
                  <a:solidFill>
                    <a:srgbClr val="FFFFFF"/>
                  </a:solidFill>
                  <a:latin typeface="GothamBold"/>
                  <a:ea typeface="GothamBold"/>
                  <a:cs typeface="GothamBold"/>
                  <a:sym typeface="GothamBold"/>
                </a:defRPr>
              </a:lvl1pPr>
            </a:lstStyle>
            <a:p>
              <a:pPr/>
              <a:r>
                <a:t>How will you recruit your volunteers?</a:t>
              </a:r>
            </a:p>
          </p:txBody>
        </p:sp>
      </p:grpSp>
      <p:grpSp>
        <p:nvGrpSpPr>
          <p:cNvPr id="361" name="Group 8"/>
          <p:cNvGrpSpPr/>
          <p:nvPr/>
        </p:nvGrpSpPr>
        <p:grpSpPr>
          <a:xfrm>
            <a:off x="3603400" y="4676289"/>
            <a:ext cx="5693811" cy="1617581"/>
            <a:chOff x="0" y="0"/>
            <a:chExt cx="5693809" cy="1617580"/>
          </a:xfrm>
        </p:grpSpPr>
        <p:sp>
          <p:nvSpPr>
            <p:cNvPr id="355" name="TextBox 9"/>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358" name="Group 10"/>
            <p:cNvGrpSpPr/>
            <p:nvPr/>
          </p:nvGrpSpPr>
          <p:grpSpPr>
            <a:xfrm>
              <a:off x="3212295" y="0"/>
              <a:ext cx="2481515" cy="1566342"/>
              <a:chOff x="0" y="0"/>
              <a:chExt cx="2481514" cy="1566341"/>
            </a:xfrm>
          </p:grpSpPr>
          <p:pic>
            <p:nvPicPr>
              <p:cNvPr id="356" name="Picture 13" descr="Picture 13"/>
              <p:cNvPicPr>
                <a:picLocks noChangeAspect="1"/>
              </p:cNvPicPr>
              <p:nvPr/>
            </p:nvPicPr>
            <p:blipFill>
              <a:blip r:embed="rId2">
                <a:extLst/>
              </a:blip>
              <a:srcRect l="0" t="0" r="0" b="29549"/>
              <a:stretch>
                <a:fillRect/>
              </a:stretch>
            </p:blipFill>
            <p:spPr>
              <a:xfrm>
                <a:off x="395685" y="0"/>
                <a:ext cx="1374184" cy="1129483"/>
              </a:xfrm>
              <a:prstGeom prst="rect">
                <a:avLst/>
              </a:prstGeom>
              <a:ln w="12700" cap="flat">
                <a:noFill/>
                <a:miter lim="400000"/>
              </a:ln>
              <a:effectLst/>
            </p:spPr>
          </p:pic>
          <p:sp>
            <p:nvSpPr>
              <p:cNvPr id="357" name="TextBox 14"/>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359" name="TextBox 11"/>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360" name="Picture 12" descr="Picture 12"/>
            <p:cNvPicPr>
              <a:picLocks noChangeAspect="1"/>
            </p:cNvPicPr>
            <p:nvPr/>
          </p:nvPicPr>
          <p:blipFill>
            <a:blip r:embed="rId3">
              <a:extLst/>
            </a:blip>
            <a:srcRect l="0" t="0" r="0" b="18000"/>
            <a:stretch>
              <a:fillRect/>
            </a:stretch>
          </p:blipFill>
          <p:spPr>
            <a:xfrm>
              <a:off x="875132" y="293754"/>
              <a:ext cx="1031350" cy="986658"/>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3"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Recruitment Resources</a:t>
            </a:r>
          </a:p>
        </p:txBody>
      </p:sp>
      <p:sp>
        <p:nvSpPr>
          <p:cNvPr id="364" name="Straight Connector 3"/>
          <p:cNvSpPr/>
          <p:nvPr/>
        </p:nvSpPr>
        <p:spPr>
          <a:xfrm>
            <a:off x="885074" y="1475847"/>
            <a:ext cx="11130463" cy="1"/>
          </a:xfrm>
          <a:prstGeom prst="line">
            <a:avLst/>
          </a:prstGeom>
          <a:ln w="6350">
            <a:solidFill>
              <a:srgbClr val="949494"/>
            </a:solidFill>
            <a:miter/>
          </a:ln>
        </p:spPr>
        <p:txBody>
          <a:bodyPr lIns="45719" rIns="45719"/>
          <a:lstStyle/>
          <a:p>
            <a:pPr/>
          </a:p>
        </p:txBody>
      </p:sp>
      <p:grpSp>
        <p:nvGrpSpPr>
          <p:cNvPr id="367" name="Rectangle 1"/>
          <p:cNvGrpSpPr/>
          <p:nvPr/>
        </p:nvGrpSpPr>
        <p:grpSpPr>
          <a:xfrm>
            <a:off x="885074" y="1892969"/>
            <a:ext cx="11130464" cy="1411706"/>
            <a:chOff x="0" y="0"/>
            <a:chExt cx="11130462" cy="1411705"/>
          </a:xfrm>
        </p:grpSpPr>
        <p:sp>
          <p:nvSpPr>
            <p:cNvPr id="365" name="Rectangle"/>
            <p:cNvSpPr/>
            <p:nvPr/>
          </p:nvSpPr>
          <p:spPr>
            <a:xfrm>
              <a:off x="-1" y="-1"/>
              <a:ext cx="11130464" cy="1411707"/>
            </a:xfrm>
            <a:prstGeom prst="rect">
              <a:avLst/>
            </a:prstGeom>
            <a:solidFill>
              <a:srgbClr val="017FA0"/>
            </a:solidFill>
            <a:ln w="3175" cap="flat">
              <a:solidFill>
                <a:srgbClr val="3B3838"/>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366" name="How will you recruit your volunteers?"/>
            <p:cNvSpPr txBox="1"/>
            <p:nvPr/>
          </p:nvSpPr>
          <p:spPr>
            <a:xfrm>
              <a:off x="-1" y="431532"/>
              <a:ext cx="11130464" cy="548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3200">
                  <a:solidFill>
                    <a:srgbClr val="FFFFFF"/>
                  </a:solidFill>
                  <a:latin typeface="GothamBold"/>
                  <a:ea typeface="GothamBold"/>
                  <a:cs typeface="GothamBold"/>
                  <a:sym typeface="GothamBold"/>
                </a:defRPr>
              </a:lvl1pPr>
            </a:lstStyle>
            <a:p>
              <a:pPr/>
              <a:r>
                <a:t>How will you recruit your volunteers?</a:t>
              </a:r>
            </a:p>
          </p:txBody>
        </p:sp>
      </p:grpSp>
      <p:sp>
        <p:nvSpPr>
          <p:cNvPr id="368" name="Content Placeholder 3"/>
          <p:cNvSpPr txBox="1"/>
          <p:nvPr/>
        </p:nvSpPr>
        <p:spPr>
          <a:xfrm>
            <a:off x="1179095" y="4014535"/>
            <a:ext cx="10836442" cy="4114801"/>
          </a:xfrm>
          <a:prstGeom prst="rect">
            <a:avLst/>
          </a:prstGeom>
          <a:ln w="12700">
            <a:miter lim="400000"/>
          </a:ln>
          <a:extLst>
            <a:ext uri="{C572A759-6A51-4108-AA02-DFA0A04FC94B}">
              <ma14:wrappingTextBoxFlag xmlns:ma14="http://schemas.microsoft.com/office/mac/drawingml/2011/main" val="1"/>
            </a:ext>
          </a:extLst>
        </p:spPr>
        <p:txBody>
          <a:bodyPr lIns="45719" rIns="45719" numCol="2"/>
          <a:lstStyle/>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Existing networks</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OFA network</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Local partner organizations</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r>
              <a:t>Social media</a:t>
            </a: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a:p>
            <a:pPr lvl="8" marL="457200" indent="-457200">
              <a:lnSpc>
                <a:spcPct val="90000"/>
              </a:lnSpc>
              <a:spcBef>
                <a:spcPts val="700"/>
              </a:spcBef>
              <a:buSzPct val="100000"/>
              <a:buChar char="▪"/>
              <a:defRPr sz="2800">
                <a:solidFill>
                  <a:srgbClr val="3B3838"/>
                </a:solidFill>
                <a:latin typeface="GothamBook"/>
                <a:ea typeface="GothamBook"/>
                <a:cs typeface="GothamBook"/>
                <a:sym typeface="GothamBook"/>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36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368" grpId="1"/>
    </p:bld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0" name="Straight Connector 5"/>
          <p:cNvSpPr/>
          <p:nvPr/>
        </p:nvSpPr>
        <p:spPr>
          <a:xfrm flipV="1">
            <a:off x="5426417" y="1273197"/>
            <a:ext cx="1" cy="6058045"/>
          </a:xfrm>
          <a:prstGeom prst="line">
            <a:avLst/>
          </a:prstGeom>
          <a:ln w="19050">
            <a:solidFill>
              <a:srgbClr val="B1AEAE"/>
            </a:solidFill>
            <a:miter/>
          </a:ln>
        </p:spPr>
        <p:txBody>
          <a:bodyPr lIns="45719" rIns="45719"/>
          <a:lstStyle/>
          <a:p>
            <a:pPr/>
          </a:p>
        </p:txBody>
      </p:sp>
      <p:sp>
        <p:nvSpPr>
          <p:cNvPr id="371" name="TextBox 6"/>
          <p:cNvSpPr txBox="1"/>
          <p:nvPr/>
        </p:nvSpPr>
        <p:spPr>
          <a:xfrm>
            <a:off x="5909023" y="1209024"/>
            <a:ext cx="6951397" cy="542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Forming a recruitment team</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Light"/>
                <a:ea typeface="GothamLight"/>
                <a:cs typeface="GothamLight"/>
                <a:sym typeface="GothamLight"/>
              </a:defRPr>
            </a:pPr>
            <a:r>
              <a:t>Why people volunteer?</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Tactics for volunteer recruitment</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Bold"/>
                <a:ea typeface="GothamBold"/>
                <a:cs typeface="GothamBold"/>
                <a:sym typeface="GothamBold"/>
              </a:defRPr>
            </a:pPr>
            <a:r>
              <a:t>The Hard Ask </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a:t>
            </a:r>
          </a:p>
        </p:txBody>
      </p:sp>
      <p:pic>
        <p:nvPicPr>
          <p:cNvPr id="372" name="Picture 11" descr="Picture 11"/>
          <p:cNvPicPr>
            <a:picLocks noChangeAspect="1"/>
          </p:cNvPicPr>
          <p:nvPr/>
        </p:nvPicPr>
        <p:blipFill>
          <a:blip r:embed="rId3">
            <a:extLst/>
          </a:blip>
          <a:stretch>
            <a:fillRect/>
          </a:stretch>
        </p:blipFill>
        <p:spPr>
          <a:xfrm>
            <a:off x="1221261" y="2196250"/>
            <a:ext cx="3250795" cy="3250795"/>
          </a:xfrm>
          <a:prstGeom prst="rect">
            <a:avLst/>
          </a:prstGeom>
          <a:ln w="12700">
            <a:miter lim="400000"/>
          </a:ln>
        </p:spPr>
      </p:pic>
      <p:sp>
        <p:nvSpPr>
          <p:cNvPr id="373" name="Rectangle 12"/>
          <p:cNvSpPr txBox="1"/>
          <p:nvPr/>
        </p:nvSpPr>
        <p:spPr>
          <a:xfrm>
            <a:off x="604034" y="1209025"/>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7"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Which ask do you prefer?</a:t>
            </a:r>
          </a:p>
        </p:txBody>
      </p:sp>
      <p:sp>
        <p:nvSpPr>
          <p:cNvPr id="378" name="Straight Connector 3"/>
          <p:cNvSpPr/>
          <p:nvPr/>
        </p:nvSpPr>
        <p:spPr>
          <a:xfrm>
            <a:off x="885074" y="1475847"/>
            <a:ext cx="11130463" cy="1"/>
          </a:xfrm>
          <a:prstGeom prst="line">
            <a:avLst/>
          </a:prstGeom>
          <a:ln w="6350">
            <a:solidFill>
              <a:srgbClr val="949494"/>
            </a:solidFill>
            <a:miter/>
          </a:ln>
        </p:spPr>
        <p:txBody>
          <a:bodyPr lIns="45719" rIns="45719"/>
          <a:lstStyle/>
          <a:p>
            <a:pPr/>
          </a:p>
        </p:txBody>
      </p:sp>
      <p:sp>
        <p:nvSpPr>
          <p:cNvPr id="379" name="Straight Connector 15"/>
          <p:cNvSpPr/>
          <p:nvPr/>
        </p:nvSpPr>
        <p:spPr>
          <a:xfrm flipV="1">
            <a:off x="4350099" y="2129808"/>
            <a:ext cx="1" cy="4953784"/>
          </a:xfrm>
          <a:prstGeom prst="line">
            <a:avLst/>
          </a:prstGeom>
          <a:ln w="12700">
            <a:solidFill>
              <a:srgbClr val="B1AEAE"/>
            </a:solidFill>
            <a:miter/>
          </a:ln>
        </p:spPr>
        <p:txBody>
          <a:bodyPr lIns="45719" rIns="45719"/>
          <a:lstStyle/>
          <a:p>
            <a:pPr/>
          </a:p>
        </p:txBody>
      </p:sp>
      <p:sp>
        <p:nvSpPr>
          <p:cNvPr id="380" name="Rounded Rectangle 16">
            <a:hlinkClick r:id="rId2" invalidUrl="" action="" tgtFrame="" tooltip="" history="1" highlightClick="0" endSnd="0"/>
          </p:cNvPr>
          <p:cNvSpPr txBox="1"/>
          <p:nvPr/>
        </p:nvSpPr>
        <p:spPr>
          <a:xfrm>
            <a:off x="611964" y="2185424"/>
            <a:ext cx="3478302" cy="1412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2400">
                <a:solidFill>
                  <a:srgbClr val="56565A"/>
                </a:solidFill>
                <a:latin typeface="GothamBook"/>
                <a:ea typeface="GothamBook"/>
                <a:cs typeface="GothamBook"/>
                <a:sym typeface="GothamBook"/>
              </a:defRPr>
            </a:lvl1pPr>
          </a:lstStyle>
          <a:p>
            <a:pPr/>
            <a:r>
              <a:t>Dial in which number you prefer on the phone. </a:t>
            </a:r>
            <a:endParaRPr>
              <a:solidFill>
                <a:srgbClr val="FFFFFF"/>
              </a:solidFill>
            </a:endParaRPr>
          </a:p>
        </p:txBody>
      </p:sp>
      <p:pic>
        <p:nvPicPr>
          <p:cNvPr id="381" name="Picture 17" descr="Picture 17"/>
          <p:cNvPicPr>
            <a:picLocks noChangeAspect="1"/>
          </p:cNvPicPr>
          <p:nvPr/>
        </p:nvPicPr>
        <p:blipFill>
          <a:blip r:embed="rId3">
            <a:extLst/>
          </a:blip>
          <a:srcRect l="0" t="0" r="0" b="18000"/>
          <a:stretch>
            <a:fillRect/>
          </a:stretch>
        </p:blipFill>
        <p:spPr>
          <a:xfrm>
            <a:off x="1642934" y="3863647"/>
            <a:ext cx="1871211" cy="1790125"/>
          </a:xfrm>
          <a:prstGeom prst="rect">
            <a:avLst/>
          </a:prstGeom>
          <a:ln w="12700">
            <a:miter lim="400000"/>
          </a:ln>
        </p:spPr>
      </p:pic>
      <p:pic>
        <p:nvPicPr>
          <p:cNvPr id="382" name="Picture 4" descr="Picture 4"/>
          <p:cNvPicPr>
            <a:picLocks noChangeAspect="1"/>
          </p:cNvPicPr>
          <p:nvPr/>
        </p:nvPicPr>
        <p:blipFill>
          <a:blip r:embed="rId4">
            <a:extLst/>
          </a:blip>
          <a:stretch>
            <a:fillRect/>
          </a:stretch>
        </p:blipFill>
        <p:spPr>
          <a:xfrm rot="5400000">
            <a:off x="2367171" y="4250475"/>
            <a:ext cx="1173166" cy="1173166"/>
          </a:xfrm>
          <a:prstGeom prst="rect">
            <a:avLst/>
          </a:prstGeom>
          <a:ln w="12700">
            <a:miter lim="400000"/>
          </a:ln>
        </p:spPr>
      </p:pic>
      <p:grpSp>
        <p:nvGrpSpPr>
          <p:cNvPr id="385" name="Rectangle 18"/>
          <p:cNvGrpSpPr/>
          <p:nvPr/>
        </p:nvGrpSpPr>
        <p:grpSpPr>
          <a:xfrm>
            <a:off x="5662862" y="2129807"/>
            <a:ext cx="6352675" cy="2120669"/>
            <a:chOff x="0" y="0"/>
            <a:chExt cx="6352674" cy="2120667"/>
          </a:xfrm>
        </p:grpSpPr>
        <p:sp>
          <p:nvSpPr>
            <p:cNvPr id="383" name="Rectangle"/>
            <p:cNvSpPr/>
            <p:nvPr/>
          </p:nvSpPr>
          <p:spPr>
            <a:xfrm>
              <a:off x="-1" y="-1"/>
              <a:ext cx="6352676" cy="2120669"/>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384" name="I am so sorry for bothering you. Is there anyway, perhaps, that you can consider coming to an event I am planning for next month? Again, sorry for bothering you."/>
            <p:cNvSpPr txBox="1"/>
            <p:nvPr/>
          </p:nvSpPr>
          <p:spPr>
            <a:xfrm>
              <a:off x="-1" y="189113"/>
              <a:ext cx="6352676" cy="1742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400">
                  <a:solidFill>
                    <a:srgbClr val="3B3838"/>
                  </a:solidFill>
                  <a:latin typeface="GothamBold"/>
                  <a:ea typeface="GothamBold"/>
                  <a:cs typeface="GothamBold"/>
                  <a:sym typeface="GothamBold"/>
                </a:defRPr>
              </a:lvl1pPr>
            </a:lstStyle>
            <a:p>
              <a:pPr/>
              <a:r>
                <a:t>I am so sorry for bothering you. Is there anyway, perhaps, that you can consider coming to an event I am planning for next month? Again, sorry for bothering you.</a:t>
              </a:r>
            </a:p>
          </p:txBody>
        </p:sp>
      </p:grpSp>
      <p:grpSp>
        <p:nvGrpSpPr>
          <p:cNvPr id="388" name="Rectangle 19"/>
          <p:cNvGrpSpPr/>
          <p:nvPr/>
        </p:nvGrpSpPr>
        <p:grpSpPr>
          <a:xfrm>
            <a:off x="5662862" y="4758709"/>
            <a:ext cx="6352675" cy="2324884"/>
            <a:chOff x="0" y="0"/>
            <a:chExt cx="6352674" cy="2324883"/>
          </a:xfrm>
        </p:grpSpPr>
        <p:sp>
          <p:nvSpPr>
            <p:cNvPr id="386" name="Rectangle"/>
            <p:cNvSpPr/>
            <p:nvPr/>
          </p:nvSpPr>
          <p:spPr>
            <a:xfrm>
              <a:off x="-1" y="-1"/>
              <a:ext cx="6352676" cy="2324885"/>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387" name="We are hosting a visit to Rep. Gotham’s office on April 20th. We are meeting in front of his office to talk about climate change. Can you join us?"/>
            <p:cNvSpPr txBox="1"/>
            <p:nvPr/>
          </p:nvSpPr>
          <p:spPr>
            <a:xfrm>
              <a:off x="-1" y="259471"/>
              <a:ext cx="6352676" cy="18059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a:solidFill>
                    <a:srgbClr val="3B3838"/>
                  </a:solidFill>
                  <a:latin typeface="GothamBold"/>
                  <a:ea typeface="GothamBold"/>
                  <a:cs typeface="GothamBold"/>
                  <a:sym typeface="GothamBold"/>
                </a:defRPr>
              </a:pPr>
              <a:r>
                <a:t>We are hosting a visit to Rep. Gotham’s office on April 20</a:t>
              </a:r>
              <a:r>
                <a:rPr baseline="30000"/>
                <a:t>th</a:t>
              </a:r>
              <a:r>
                <a:t>. We are meeting in front of his office to talk about climate change. Can you join us? </a:t>
              </a:r>
            </a:p>
          </p:txBody>
        </p:sp>
      </p:grpSp>
      <p:grpSp>
        <p:nvGrpSpPr>
          <p:cNvPr id="391" name="Oval 20"/>
          <p:cNvGrpSpPr/>
          <p:nvPr/>
        </p:nvGrpSpPr>
        <p:grpSpPr>
          <a:xfrm>
            <a:off x="4716379" y="2821171"/>
            <a:ext cx="737939" cy="737939"/>
            <a:chOff x="0" y="0"/>
            <a:chExt cx="737937" cy="737937"/>
          </a:xfrm>
        </p:grpSpPr>
        <p:sp>
          <p:nvSpPr>
            <p:cNvPr id="389" name="Circle"/>
            <p:cNvSpPr/>
            <p:nvPr/>
          </p:nvSpPr>
          <p:spPr>
            <a:xfrm>
              <a:off x="0" y="0"/>
              <a:ext cx="737938" cy="73793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90" name="#1"/>
            <p:cNvSpPr txBox="1"/>
            <p:nvPr/>
          </p:nvSpPr>
          <p:spPr>
            <a:xfrm>
              <a:off x="108068" y="183548"/>
              <a:ext cx="521801" cy="3708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000">
                  <a:solidFill>
                    <a:srgbClr val="FFFFFF"/>
                  </a:solidFill>
                  <a:latin typeface="GothamBold"/>
                  <a:ea typeface="GothamBold"/>
                  <a:cs typeface="GothamBold"/>
                  <a:sym typeface="GothamBold"/>
                </a:defRPr>
              </a:lvl1pPr>
            </a:lstStyle>
            <a:p>
              <a:pPr/>
              <a:r>
                <a:t>#1</a:t>
              </a:r>
            </a:p>
          </p:txBody>
        </p:sp>
      </p:grpSp>
      <p:grpSp>
        <p:nvGrpSpPr>
          <p:cNvPr id="394" name="Oval 21"/>
          <p:cNvGrpSpPr/>
          <p:nvPr/>
        </p:nvGrpSpPr>
        <p:grpSpPr>
          <a:xfrm>
            <a:off x="4716379" y="5423641"/>
            <a:ext cx="737939" cy="737939"/>
            <a:chOff x="0" y="0"/>
            <a:chExt cx="737937" cy="737937"/>
          </a:xfrm>
        </p:grpSpPr>
        <p:sp>
          <p:nvSpPr>
            <p:cNvPr id="392" name="Circle"/>
            <p:cNvSpPr/>
            <p:nvPr/>
          </p:nvSpPr>
          <p:spPr>
            <a:xfrm>
              <a:off x="0" y="0"/>
              <a:ext cx="737938" cy="73793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393" name="#2"/>
            <p:cNvSpPr txBox="1"/>
            <p:nvPr/>
          </p:nvSpPr>
          <p:spPr>
            <a:xfrm>
              <a:off x="108068" y="183548"/>
              <a:ext cx="521801" cy="3708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000">
                  <a:solidFill>
                    <a:srgbClr val="FFFFFF"/>
                  </a:solidFill>
                  <a:latin typeface="GothamBold"/>
                  <a:ea typeface="GothamBold"/>
                  <a:cs typeface="GothamBold"/>
                  <a:sym typeface="GothamBold"/>
                </a:defRPr>
              </a:lvl1pPr>
            </a:lstStyle>
            <a:p>
              <a:pPr/>
              <a:r>
                <a:t>#2</a:t>
              </a:r>
            </a:p>
          </p:txBody>
        </p:sp>
      </p:gr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Rectangle 2"/>
          <p:cNvSpPr txBox="1"/>
          <p:nvPr/>
        </p:nvSpPr>
        <p:spPr>
          <a:xfrm>
            <a:off x="885074" y="778623"/>
            <a:ext cx="11384827"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Which ask do you prefer?</a:t>
            </a:r>
          </a:p>
        </p:txBody>
      </p:sp>
      <p:sp>
        <p:nvSpPr>
          <p:cNvPr id="397" name="Straight Connector 3"/>
          <p:cNvSpPr/>
          <p:nvPr/>
        </p:nvSpPr>
        <p:spPr>
          <a:xfrm>
            <a:off x="885074" y="1475847"/>
            <a:ext cx="11130463" cy="1"/>
          </a:xfrm>
          <a:prstGeom prst="line">
            <a:avLst/>
          </a:prstGeom>
          <a:ln w="6350">
            <a:solidFill>
              <a:srgbClr val="949494"/>
            </a:solidFill>
            <a:miter/>
          </a:ln>
        </p:spPr>
        <p:txBody>
          <a:bodyPr lIns="45719" rIns="45719"/>
          <a:lstStyle/>
          <a:p>
            <a:pPr/>
          </a:p>
        </p:txBody>
      </p:sp>
      <p:sp>
        <p:nvSpPr>
          <p:cNvPr id="398" name="Straight Connector 15"/>
          <p:cNvSpPr/>
          <p:nvPr/>
        </p:nvSpPr>
        <p:spPr>
          <a:xfrm flipV="1">
            <a:off x="4350099" y="2129809"/>
            <a:ext cx="1" cy="5987496"/>
          </a:xfrm>
          <a:prstGeom prst="line">
            <a:avLst/>
          </a:prstGeom>
          <a:ln w="12700">
            <a:solidFill>
              <a:srgbClr val="B1AEAE"/>
            </a:solidFill>
            <a:miter/>
          </a:ln>
        </p:spPr>
        <p:txBody>
          <a:bodyPr lIns="45719" rIns="45719"/>
          <a:lstStyle/>
          <a:p>
            <a:pPr/>
          </a:p>
        </p:txBody>
      </p:sp>
      <p:sp>
        <p:nvSpPr>
          <p:cNvPr id="399" name="Rounded Rectangle 16">
            <a:hlinkClick r:id="rId2" invalidUrl="" action="" tgtFrame="" tooltip="" history="1" highlightClick="0" endSnd="0"/>
          </p:cNvPr>
          <p:cNvSpPr txBox="1"/>
          <p:nvPr/>
        </p:nvSpPr>
        <p:spPr>
          <a:xfrm>
            <a:off x="611964" y="2185424"/>
            <a:ext cx="3478302" cy="1412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2400">
                <a:solidFill>
                  <a:srgbClr val="56565A"/>
                </a:solidFill>
                <a:latin typeface="GothamBook"/>
                <a:ea typeface="GothamBook"/>
                <a:cs typeface="GothamBook"/>
                <a:sym typeface="GothamBook"/>
              </a:defRPr>
            </a:lvl1pPr>
          </a:lstStyle>
          <a:p>
            <a:pPr/>
            <a:r>
              <a:t>Dial in which number you prefer on the phone. </a:t>
            </a:r>
            <a:endParaRPr>
              <a:solidFill>
                <a:srgbClr val="FFFFFF"/>
              </a:solidFill>
            </a:endParaRPr>
          </a:p>
        </p:txBody>
      </p:sp>
      <p:pic>
        <p:nvPicPr>
          <p:cNvPr id="400" name="Picture 17" descr="Picture 17"/>
          <p:cNvPicPr>
            <a:picLocks noChangeAspect="1"/>
          </p:cNvPicPr>
          <p:nvPr/>
        </p:nvPicPr>
        <p:blipFill>
          <a:blip r:embed="rId3">
            <a:extLst/>
          </a:blip>
          <a:srcRect l="0" t="0" r="0" b="18000"/>
          <a:stretch>
            <a:fillRect/>
          </a:stretch>
        </p:blipFill>
        <p:spPr>
          <a:xfrm>
            <a:off x="1642934" y="3863647"/>
            <a:ext cx="1871211" cy="1790125"/>
          </a:xfrm>
          <a:prstGeom prst="rect">
            <a:avLst/>
          </a:prstGeom>
          <a:ln w="12700">
            <a:miter lim="400000"/>
          </a:ln>
        </p:spPr>
      </p:pic>
      <p:pic>
        <p:nvPicPr>
          <p:cNvPr id="401" name="Picture 4" descr="Picture 4"/>
          <p:cNvPicPr>
            <a:picLocks noChangeAspect="1"/>
          </p:cNvPicPr>
          <p:nvPr/>
        </p:nvPicPr>
        <p:blipFill>
          <a:blip r:embed="rId4">
            <a:extLst/>
          </a:blip>
          <a:stretch>
            <a:fillRect/>
          </a:stretch>
        </p:blipFill>
        <p:spPr>
          <a:xfrm rot="5400000">
            <a:off x="2367171" y="4250475"/>
            <a:ext cx="1173166" cy="1173166"/>
          </a:xfrm>
          <a:prstGeom prst="rect">
            <a:avLst/>
          </a:prstGeom>
          <a:ln w="12700">
            <a:miter lim="400000"/>
          </a:ln>
        </p:spPr>
      </p:pic>
      <p:grpSp>
        <p:nvGrpSpPr>
          <p:cNvPr id="404" name="Rectangle 18"/>
          <p:cNvGrpSpPr/>
          <p:nvPr/>
        </p:nvGrpSpPr>
        <p:grpSpPr>
          <a:xfrm>
            <a:off x="5662862" y="2129807"/>
            <a:ext cx="6352675" cy="2120669"/>
            <a:chOff x="0" y="0"/>
            <a:chExt cx="6352674" cy="2120667"/>
          </a:xfrm>
        </p:grpSpPr>
        <p:sp>
          <p:nvSpPr>
            <p:cNvPr id="402" name="Rectangle"/>
            <p:cNvSpPr/>
            <p:nvPr/>
          </p:nvSpPr>
          <p:spPr>
            <a:xfrm>
              <a:off x="-1" y="-1"/>
              <a:ext cx="6352676" cy="2120669"/>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403" name="We are hosting a visit to Rep. Gotham’s office on April 20th. We are meeting in front of his office to talk about climate change. Can you join us?"/>
            <p:cNvSpPr txBox="1"/>
            <p:nvPr/>
          </p:nvSpPr>
          <p:spPr>
            <a:xfrm>
              <a:off x="-1" y="354213"/>
              <a:ext cx="6352676" cy="14122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sz="2400">
                  <a:solidFill>
                    <a:srgbClr val="3B3838"/>
                  </a:solidFill>
                  <a:latin typeface="GothamBold"/>
                  <a:ea typeface="GothamBold"/>
                  <a:cs typeface="GothamBold"/>
                  <a:sym typeface="GothamBold"/>
                </a:defRPr>
              </a:pPr>
              <a:r>
                <a:t>We are hosting a visit to Rep. Gotham’s office on April 20</a:t>
              </a:r>
              <a:r>
                <a:rPr baseline="30000"/>
                <a:t>th</a:t>
              </a:r>
              <a:r>
                <a:t>. We are meeting in front of his office to talk about climate change. Can you join us? </a:t>
              </a:r>
            </a:p>
          </p:txBody>
        </p:sp>
      </p:grpSp>
      <p:grpSp>
        <p:nvGrpSpPr>
          <p:cNvPr id="407" name="Rectangle 19"/>
          <p:cNvGrpSpPr/>
          <p:nvPr/>
        </p:nvGrpSpPr>
        <p:grpSpPr>
          <a:xfrm>
            <a:off x="5662862" y="4758709"/>
            <a:ext cx="6352675" cy="3358597"/>
            <a:chOff x="0" y="0"/>
            <a:chExt cx="6352674" cy="3358596"/>
          </a:xfrm>
        </p:grpSpPr>
        <p:sp>
          <p:nvSpPr>
            <p:cNvPr id="405" name="Rectangle"/>
            <p:cNvSpPr/>
            <p:nvPr/>
          </p:nvSpPr>
          <p:spPr>
            <a:xfrm>
              <a:off x="-1" y="-1"/>
              <a:ext cx="6352676" cy="3358598"/>
            </a:xfrm>
            <a:prstGeom prst="rect">
              <a:avLst/>
            </a:prstGeom>
            <a:solidFill>
              <a:srgbClr val="F2F2F2">
                <a:alpha val="63000"/>
              </a:srgbClr>
            </a:solidFill>
            <a:ln w="3175" cap="flat">
              <a:solidFill>
                <a:srgbClr val="D8D7D7"/>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406" name="I know that you care a lot about climate change. I do too! Which is why I am organizing an office visit to Rep. Gotham’s office who is a climate denier. Can you join me and other volunteers for this visit on April 20th at 2:00 PM?"/>
            <p:cNvSpPr txBox="1"/>
            <p:nvPr/>
          </p:nvSpPr>
          <p:spPr>
            <a:xfrm>
              <a:off x="-1" y="433428"/>
              <a:ext cx="6352676" cy="2491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a:solidFill>
                    <a:srgbClr val="3B3838"/>
                  </a:solidFill>
                  <a:latin typeface="GothamBold"/>
                  <a:ea typeface="GothamBold"/>
                  <a:cs typeface="GothamBold"/>
                  <a:sym typeface="GothamBold"/>
                </a:defRPr>
              </a:pPr>
              <a:r>
                <a:t>I know that you care a lot about climate change. I do too! Which is why I am organizing an office visit to Rep. Gotham’s office who is a climate denier. Can you join me and other volunteers for this visit on April 20</a:t>
              </a:r>
              <a:r>
                <a:rPr baseline="30000"/>
                <a:t>th</a:t>
              </a:r>
              <a:r>
                <a:t> at 2:00 PM?</a:t>
              </a:r>
            </a:p>
          </p:txBody>
        </p:sp>
      </p:grpSp>
      <p:grpSp>
        <p:nvGrpSpPr>
          <p:cNvPr id="410" name="Oval 20"/>
          <p:cNvGrpSpPr/>
          <p:nvPr/>
        </p:nvGrpSpPr>
        <p:grpSpPr>
          <a:xfrm>
            <a:off x="4716379" y="2821171"/>
            <a:ext cx="737939" cy="737939"/>
            <a:chOff x="0" y="0"/>
            <a:chExt cx="737937" cy="737937"/>
          </a:xfrm>
        </p:grpSpPr>
        <p:sp>
          <p:nvSpPr>
            <p:cNvPr id="408" name="Circle"/>
            <p:cNvSpPr/>
            <p:nvPr/>
          </p:nvSpPr>
          <p:spPr>
            <a:xfrm>
              <a:off x="0" y="0"/>
              <a:ext cx="737938" cy="73793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09" name="#1"/>
            <p:cNvSpPr txBox="1"/>
            <p:nvPr/>
          </p:nvSpPr>
          <p:spPr>
            <a:xfrm>
              <a:off x="108068" y="183548"/>
              <a:ext cx="521801" cy="3708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000">
                  <a:solidFill>
                    <a:srgbClr val="FFFFFF"/>
                  </a:solidFill>
                  <a:latin typeface="GothamBold"/>
                  <a:ea typeface="GothamBold"/>
                  <a:cs typeface="GothamBold"/>
                  <a:sym typeface="GothamBold"/>
                </a:defRPr>
              </a:lvl1pPr>
            </a:lstStyle>
            <a:p>
              <a:pPr/>
              <a:r>
                <a:t>#1</a:t>
              </a:r>
            </a:p>
          </p:txBody>
        </p:sp>
      </p:grpSp>
      <p:grpSp>
        <p:nvGrpSpPr>
          <p:cNvPr id="413" name="Oval 21"/>
          <p:cNvGrpSpPr/>
          <p:nvPr/>
        </p:nvGrpSpPr>
        <p:grpSpPr>
          <a:xfrm>
            <a:off x="4716379" y="5423641"/>
            <a:ext cx="737939" cy="737939"/>
            <a:chOff x="0" y="0"/>
            <a:chExt cx="737937" cy="737937"/>
          </a:xfrm>
        </p:grpSpPr>
        <p:sp>
          <p:nvSpPr>
            <p:cNvPr id="411" name="Circle"/>
            <p:cNvSpPr/>
            <p:nvPr/>
          </p:nvSpPr>
          <p:spPr>
            <a:xfrm>
              <a:off x="0" y="0"/>
              <a:ext cx="737938" cy="737938"/>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12" name="#2"/>
            <p:cNvSpPr txBox="1"/>
            <p:nvPr/>
          </p:nvSpPr>
          <p:spPr>
            <a:xfrm>
              <a:off x="108068" y="183548"/>
              <a:ext cx="521801" cy="3708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000">
                  <a:solidFill>
                    <a:srgbClr val="FFFFFF"/>
                  </a:solidFill>
                  <a:latin typeface="GothamBold"/>
                  <a:ea typeface="GothamBold"/>
                  <a:cs typeface="GothamBold"/>
                  <a:sym typeface="GothamBold"/>
                </a:defRPr>
              </a:lvl1pPr>
            </a:lstStyle>
            <a:p>
              <a:pPr/>
              <a:r>
                <a:t>#2</a:t>
              </a:r>
            </a:p>
          </p:txBody>
        </p:sp>
      </p:gr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15" name="Picture 2" descr="Picture 2"/>
          <p:cNvPicPr>
            <a:picLocks noChangeAspect="1"/>
          </p:cNvPicPr>
          <p:nvPr/>
        </p:nvPicPr>
        <p:blipFill>
          <a:blip r:embed="rId3">
            <a:extLst/>
          </a:blip>
          <a:srcRect l="9582" t="0" r="0" b="0"/>
          <a:stretch>
            <a:fillRect/>
          </a:stretch>
        </p:blipFill>
        <p:spPr>
          <a:xfrm>
            <a:off x="-179883" y="-104931"/>
            <a:ext cx="13296277" cy="9908500"/>
          </a:xfrm>
          <a:prstGeom prst="rect">
            <a:avLst/>
          </a:prstGeom>
          <a:ln w="12700">
            <a:miter lim="400000"/>
          </a:ln>
        </p:spPr>
      </p:pic>
      <p:sp>
        <p:nvSpPr>
          <p:cNvPr id="416" name="Rectangle 3"/>
          <p:cNvSpPr/>
          <p:nvPr/>
        </p:nvSpPr>
        <p:spPr>
          <a:xfrm>
            <a:off x="-175848" y="-63021"/>
            <a:ext cx="13292240" cy="9847661"/>
          </a:xfrm>
          <a:prstGeom prst="rect">
            <a:avLst/>
          </a:prstGeom>
          <a:solidFill>
            <a:srgbClr val="000000">
              <a:alpha val="40784"/>
            </a:srgbClr>
          </a:solidFill>
          <a:ln w="12700">
            <a:miter lim="400000"/>
          </a:ln>
        </p:spPr>
        <p:txBody>
          <a:bodyPr lIns="45719" rIns="45719"/>
          <a:lstStyle/>
          <a:p>
            <a:pPr algn="ctr">
              <a:defRPr>
                <a:latin typeface="Gill Sans"/>
                <a:ea typeface="Gill Sans"/>
                <a:cs typeface="Gill Sans"/>
                <a:sym typeface="Gill Sans"/>
              </a:defRPr>
            </a:pPr>
          </a:p>
        </p:txBody>
      </p:sp>
      <p:pic>
        <p:nvPicPr>
          <p:cNvPr id="417" name="Picture 9" descr="Picture 9"/>
          <p:cNvPicPr>
            <a:picLocks noChangeAspect="1"/>
          </p:cNvPicPr>
          <p:nvPr/>
        </p:nvPicPr>
        <p:blipFill>
          <a:blip r:embed="rId4">
            <a:extLst/>
          </a:blip>
          <a:stretch>
            <a:fillRect/>
          </a:stretch>
        </p:blipFill>
        <p:spPr>
          <a:xfrm>
            <a:off x="12381517" y="9024445"/>
            <a:ext cx="292848" cy="419864"/>
          </a:xfrm>
          <a:prstGeom prst="rect">
            <a:avLst/>
          </a:prstGeom>
          <a:ln w="12700">
            <a:miter lim="400000"/>
          </a:ln>
        </p:spPr>
      </p:pic>
      <p:pic>
        <p:nvPicPr>
          <p:cNvPr id="418" name="Picture 2" descr="Picture 2"/>
          <p:cNvPicPr>
            <a:picLocks noChangeAspect="1"/>
          </p:cNvPicPr>
          <p:nvPr/>
        </p:nvPicPr>
        <p:blipFill>
          <a:blip r:embed="rId5">
            <a:extLst/>
          </a:blip>
          <a:stretch>
            <a:fillRect/>
          </a:stretch>
        </p:blipFill>
        <p:spPr>
          <a:xfrm>
            <a:off x="240036" y="8864051"/>
            <a:ext cx="2962611" cy="740654"/>
          </a:xfrm>
          <a:prstGeom prst="rect">
            <a:avLst/>
          </a:prstGeom>
          <a:ln w="12700">
            <a:miter lim="400000"/>
          </a:ln>
        </p:spPr>
      </p:pic>
      <p:sp>
        <p:nvSpPr>
          <p:cNvPr id="419" name="Rectangle 15"/>
          <p:cNvSpPr txBox="1"/>
          <p:nvPr/>
        </p:nvSpPr>
        <p:spPr>
          <a:xfrm>
            <a:off x="622989" y="900033"/>
            <a:ext cx="6134371" cy="828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pc="300" sz="4800">
                <a:solidFill>
                  <a:srgbClr val="FFFFFF"/>
                </a:solidFill>
                <a:latin typeface="Mission Script"/>
                <a:ea typeface="Mission Script"/>
                <a:cs typeface="Mission Script"/>
                <a:sym typeface="Mission Script"/>
              </a:defRPr>
            </a:lvl1pPr>
          </a:lstStyle>
          <a:p>
            <a:pPr/>
            <a:r>
              <a:t>Let’s go win!</a:t>
            </a:r>
          </a:p>
        </p:txBody>
      </p:sp>
      <p:pic>
        <p:nvPicPr>
          <p:cNvPr id="420" name="Picture 46" descr="Picture 46"/>
          <p:cNvPicPr>
            <a:picLocks noChangeAspect="1"/>
          </p:cNvPicPr>
          <p:nvPr/>
        </p:nvPicPr>
        <p:blipFill>
          <a:blip r:embed="rId6">
            <a:extLst/>
          </a:blip>
          <a:srcRect l="20359" t="19963" r="20018" b="19389"/>
          <a:stretch>
            <a:fillRect/>
          </a:stretch>
        </p:blipFill>
        <p:spPr>
          <a:xfrm>
            <a:off x="2105194" y="3051680"/>
            <a:ext cx="3482789" cy="3455895"/>
          </a:xfrm>
          <a:prstGeom prst="rect">
            <a:avLst/>
          </a:prstGeom>
          <a:ln w="12700">
            <a:miter lim="400000"/>
          </a:ln>
        </p:spPr>
      </p:pic>
      <p:sp>
        <p:nvSpPr>
          <p:cNvPr id="421" name="Oval 13"/>
          <p:cNvSpPr/>
          <p:nvPr/>
        </p:nvSpPr>
        <p:spPr>
          <a:xfrm>
            <a:off x="5069276" y="4481410"/>
            <a:ext cx="604302" cy="596433"/>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sp>
        <p:nvSpPr>
          <p:cNvPr id="422" name="Oval 14"/>
          <p:cNvSpPr/>
          <p:nvPr/>
        </p:nvSpPr>
        <p:spPr>
          <a:xfrm>
            <a:off x="3454823" y="4374929"/>
            <a:ext cx="781444" cy="760321"/>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sp>
        <p:nvSpPr>
          <p:cNvPr id="423" name="Oval 17"/>
          <p:cNvSpPr/>
          <p:nvPr/>
        </p:nvSpPr>
        <p:spPr>
          <a:xfrm>
            <a:off x="3518897" y="5988979"/>
            <a:ext cx="604302" cy="596433"/>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sp>
        <p:nvSpPr>
          <p:cNvPr id="424" name="Oval 18"/>
          <p:cNvSpPr/>
          <p:nvPr/>
        </p:nvSpPr>
        <p:spPr>
          <a:xfrm>
            <a:off x="2019600" y="4481410"/>
            <a:ext cx="604301" cy="596433"/>
          </a:xfrm>
          <a:prstGeom prst="ellipse">
            <a:avLst/>
          </a:prstGeom>
          <a:solidFill>
            <a:srgbClr val="FFFFFF"/>
          </a:solidFill>
          <a:ln w="12700">
            <a:solidFill>
              <a:srgbClr val="FFFFFF"/>
            </a:solidFill>
            <a:miter/>
          </a:ln>
        </p:spPr>
        <p:txBody>
          <a:bodyPr lIns="45719" rIns="45719" anchor="ctr"/>
          <a:lstStyle/>
          <a:p>
            <a:pPr algn="ctr">
              <a:defRPr>
                <a:solidFill>
                  <a:srgbClr val="FFFFFF"/>
                </a:solidFill>
              </a:defRPr>
            </a:pPr>
          </a:p>
        </p:txBody>
      </p:sp>
      <p:pic>
        <p:nvPicPr>
          <p:cNvPr id="425" name="Picture 46" descr="Picture 46"/>
          <p:cNvPicPr>
            <a:picLocks noChangeAspect="1"/>
          </p:cNvPicPr>
          <p:nvPr/>
        </p:nvPicPr>
        <p:blipFill>
          <a:blip r:embed="rId6">
            <a:extLst/>
          </a:blip>
          <a:stretch>
            <a:fillRect/>
          </a:stretch>
        </p:blipFill>
        <p:spPr>
          <a:xfrm>
            <a:off x="915893" y="1914114"/>
            <a:ext cx="5841467" cy="5698297"/>
          </a:xfrm>
          <a:prstGeom prst="rect">
            <a:avLst/>
          </a:prstGeom>
          <a:ln w="12700">
            <a:miter lim="400000"/>
          </a:ln>
        </p:spPr>
      </p:pic>
      <p:sp>
        <p:nvSpPr>
          <p:cNvPr id="426" name="Rectangle 20"/>
          <p:cNvSpPr txBox="1"/>
          <p:nvPr/>
        </p:nvSpPr>
        <p:spPr>
          <a:xfrm>
            <a:off x="3595487" y="4533227"/>
            <a:ext cx="444298" cy="4597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2400">
                <a:solidFill>
                  <a:srgbClr val="3B3838"/>
                </a:solidFill>
                <a:latin typeface="Mission Script"/>
                <a:ea typeface="Mission Script"/>
                <a:cs typeface="Mission Script"/>
                <a:sym typeface="Mission Script"/>
              </a:defRPr>
            </a:lvl1pPr>
          </a:lstStyle>
          <a:p>
            <a:pPr/>
            <a:r>
              <a:t>you</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4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20" grpId="1"/>
      <p:bldP build="whole" bldLvl="1" animBg="1" rev="0" advAuto="0" spid="425" grpId="2"/>
    </p:bldLst>
  </p:timing>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30" name="Picture 2" descr="Picture 2"/>
          <p:cNvPicPr>
            <a:picLocks noChangeAspect="1"/>
          </p:cNvPicPr>
          <p:nvPr/>
        </p:nvPicPr>
        <p:blipFill>
          <a:blip r:embed="rId3">
            <a:extLst/>
          </a:blip>
          <a:srcRect l="9582" t="0" r="0" b="0"/>
          <a:stretch>
            <a:fillRect/>
          </a:stretch>
        </p:blipFill>
        <p:spPr>
          <a:xfrm>
            <a:off x="-179883" y="-104931"/>
            <a:ext cx="13296277" cy="9908500"/>
          </a:xfrm>
          <a:prstGeom prst="rect">
            <a:avLst/>
          </a:prstGeom>
          <a:ln w="12700">
            <a:miter lim="400000"/>
          </a:ln>
        </p:spPr>
      </p:pic>
      <p:sp>
        <p:nvSpPr>
          <p:cNvPr id="431" name="Rectangle 3"/>
          <p:cNvSpPr/>
          <p:nvPr/>
        </p:nvSpPr>
        <p:spPr>
          <a:xfrm>
            <a:off x="-175848" y="-63021"/>
            <a:ext cx="13292240" cy="9847661"/>
          </a:xfrm>
          <a:prstGeom prst="rect">
            <a:avLst/>
          </a:prstGeom>
          <a:solidFill>
            <a:srgbClr val="000000">
              <a:alpha val="40784"/>
            </a:srgbClr>
          </a:solidFill>
          <a:ln w="12700">
            <a:miter lim="400000"/>
          </a:ln>
        </p:spPr>
        <p:txBody>
          <a:bodyPr lIns="45719" rIns="45719"/>
          <a:lstStyle/>
          <a:p>
            <a:pPr algn="ctr">
              <a:defRPr>
                <a:latin typeface="Gill Sans"/>
                <a:ea typeface="Gill Sans"/>
                <a:cs typeface="Gill Sans"/>
                <a:sym typeface="Gill Sans"/>
              </a:defRPr>
            </a:pPr>
          </a:p>
        </p:txBody>
      </p:sp>
      <p:pic>
        <p:nvPicPr>
          <p:cNvPr id="432" name="Picture 9" descr="Picture 9"/>
          <p:cNvPicPr>
            <a:picLocks noChangeAspect="1"/>
          </p:cNvPicPr>
          <p:nvPr/>
        </p:nvPicPr>
        <p:blipFill>
          <a:blip r:embed="rId4">
            <a:extLst/>
          </a:blip>
          <a:stretch>
            <a:fillRect/>
          </a:stretch>
        </p:blipFill>
        <p:spPr>
          <a:xfrm>
            <a:off x="12381517" y="9024445"/>
            <a:ext cx="292848" cy="419864"/>
          </a:xfrm>
          <a:prstGeom prst="rect">
            <a:avLst/>
          </a:prstGeom>
          <a:ln w="12700">
            <a:miter lim="400000"/>
          </a:ln>
        </p:spPr>
      </p:pic>
      <p:pic>
        <p:nvPicPr>
          <p:cNvPr id="433" name="Picture 2" descr="Picture 2"/>
          <p:cNvPicPr>
            <a:picLocks noChangeAspect="1"/>
          </p:cNvPicPr>
          <p:nvPr/>
        </p:nvPicPr>
        <p:blipFill>
          <a:blip r:embed="rId5">
            <a:extLst/>
          </a:blip>
          <a:stretch>
            <a:fillRect/>
          </a:stretch>
        </p:blipFill>
        <p:spPr>
          <a:xfrm>
            <a:off x="240036" y="8864051"/>
            <a:ext cx="2962611" cy="740654"/>
          </a:xfrm>
          <a:prstGeom prst="rect">
            <a:avLst/>
          </a:prstGeom>
          <a:ln w="12700">
            <a:miter lim="400000"/>
          </a:ln>
        </p:spPr>
      </p:pic>
      <p:sp>
        <p:nvSpPr>
          <p:cNvPr id="434" name="Rectangle 15"/>
          <p:cNvSpPr txBox="1"/>
          <p:nvPr/>
        </p:nvSpPr>
        <p:spPr>
          <a:xfrm>
            <a:off x="622989" y="1709499"/>
            <a:ext cx="6134371" cy="828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pc="300" sz="4800">
                <a:solidFill>
                  <a:srgbClr val="FFFFFF"/>
                </a:solidFill>
                <a:latin typeface="Mission Script"/>
                <a:ea typeface="Mission Script"/>
                <a:cs typeface="Mission Script"/>
                <a:sym typeface="Mission Script"/>
              </a:defRPr>
            </a:pPr>
            <a:r>
              <a:t>Baseball</a:t>
            </a:r>
            <a:r>
              <a:rPr spc="0" sz="2800">
                <a:latin typeface="GothamLight"/>
                <a:ea typeface="GothamLight"/>
                <a:cs typeface="GothamLight"/>
                <a:sym typeface="GothamLight"/>
              </a:rPr>
              <a:t> </a:t>
            </a:r>
            <a:r>
              <a:rPr spc="0" sz="2800">
                <a:latin typeface="GothamBold"/>
                <a:ea typeface="GothamBold"/>
                <a:cs typeface="GothamBold"/>
                <a:sym typeface="GothamBold"/>
              </a:rPr>
              <a:t>ORGANIZING</a:t>
            </a:r>
          </a:p>
        </p:txBody>
      </p:sp>
      <p:pic>
        <p:nvPicPr>
          <p:cNvPr id="435" name="Picture 30" descr="Picture 30"/>
          <p:cNvPicPr>
            <a:picLocks noChangeAspect="1"/>
          </p:cNvPicPr>
          <p:nvPr/>
        </p:nvPicPr>
        <p:blipFill>
          <a:blip r:embed="rId6">
            <a:extLst/>
          </a:blip>
          <a:stretch>
            <a:fillRect/>
          </a:stretch>
        </p:blipFill>
        <p:spPr>
          <a:xfrm>
            <a:off x="940623" y="2698982"/>
            <a:ext cx="5499101" cy="5588359"/>
          </a:xfrm>
          <a:prstGeom prst="rect">
            <a:avLst/>
          </a:prstGeom>
          <a:ln w="12700">
            <a:miter lim="400000"/>
          </a:ln>
        </p:spPr>
      </p:pic>
      <p:sp>
        <p:nvSpPr>
          <p:cNvPr id="436" name="Rectangle 1"/>
          <p:cNvSpPr txBox="1"/>
          <p:nvPr/>
        </p:nvSpPr>
        <p:spPr>
          <a:xfrm>
            <a:off x="3254797" y="4998420"/>
            <a:ext cx="784455" cy="8280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defRPr sz="4800">
                <a:solidFill>
                  <a:srgbClr val="3B3838"/>
                </a:solidFill>
                <a:latin typeface="Mission Script"/>
                <a:ea typeface="Mission Script"/>
                <a:cs typeface="Mission Script"/>
                <a:sym typeface="Mission Script"/>
              </a:defRPr>
            </a:lvl1pPr>
          </a:lstStyle>
          <a:p>
            <a:pPr/>
            <a:r>
              <a:t>you</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4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435" grpId="1"/>
    </p:bld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440" name="Picture 2" descr="Picture 2"/>
          <p:cNvPicPr>
            <a:picLocks noChangeAspect="0"/>
          </p:cNvPicPr>
          <p:nvPr/>
        </p:nvPicPr>
        <p:blipFill>
          <a:blip r:embed="rId2">
            <a:extLst/>
          </a:blip>
          <a:stretch>
            <a:fillRect/>
          </a:stretch>
        </p:blipFill>
        <p:spPr>
          <a:xfrm>
            <a:off x="2241882" y="1533817"/>
            <a:ext cx="8542700" cy="6407025"/>
          </a:xfrm>
          <a:prstGeom prst="rect">
            <a:avLst/>
          </a:prstGeom>
          <a:ln w="12700">
            <a:miter lim="400000"/>
          </a:ln>
        </p:spPr>
      </p:pic>
      <p:sp>
        <p:nvSpPr>
          <p:cNvPr id="441" name="Rectangle 3"/>
          <p:cNvSpPr txBox="1"/>
          <p:nvPr/>
        </p:nvSpPr>
        <p:spPr>
          <a:xfrm>
            <a:off x="620517" y="519652"/>
            <a:ext cx="11761983" cy="4851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Since not everyone is like this…</a:t>
            </a:r>
          </a:p>
        </p:txBody>
      </p:sp>
      <p:sp>
        <p:nvSpPr>
          <p:cNvPr id="442" name="Straight Connector 4"/>
          <p:cNvSpPr/>
          <p:nvPr/>
        </p:nvSpPr>
        <p:spPr>
          <a:xfrm>
            <a:off x="693911" y="1212120"/>
            <a:ext cx="11688590" cy="1"/>
          </a:xfrm>
          <a:prstGeom prst="line">
            <a:avLst/>
          </a:prstGeom>
          <a:ln w="12700">
            <a:solidFill>
              <a:srgbClr val="B1AEAE"/>
            </a:solidFill>
            <a:miter/>
          </a:ln>
        </p:spPr>
        <p:txBody>
          <a:bodyPr lIns="45719" rIns="45719"/>
          <a:lstStyle/>
          <a:p>
            <a:pPr/>
          </a:p>
        </p:txBody>
      </p:sp>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4" name="Rectangle 3"/>
          <p:cNvSpPr txBox="1"/>
          <p:nvPr/>
        </p:nvSpPr>
        <p:spPr>
          <a:xfrm>
            <a:off x="620517" y="519652"/>
            <a:ext cx="11761983" cy="4851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Bold"/>
                <a:ea typeface="GothamBold"/>
                <a:cs typeface="GothamBold"/>
                <a:sym typeface="GothamBold"/>
              </a:defRPr>
            </a:lvl1pPr>
          </a:lstStyle>
          <a:p>
            <a:pPr/>
            <a:r>
              <a:t>Since not everyone is like this…our asks must be strategic</a:t>
            </a:r>
          </a:p>
        </p:txBody>
      </p:sp>
      <p:sp>
        <p:nvSpPr>
          <p:cNvPr id="445" name="Straight Connector 4"/>
          <p:cNvSpPr/>
          <p:nvPr/>
        </p:nvSpPr>
        <p:spPr>
          <a:xfrm>
            <a:off x="693911" y="1212120"/>
            <a:ext cx="11688590" cy="1"/>
          </a:xfrm>
          <a:prstGeom prst="line">
            <a:avLst/>
          </a:prstGeom>
          <a:ln w="12700">
            <a:solidFill>
              <a:srgbClr val="B1AEAE"/>
            </a:solidFill>
            <a:miter/>
          </a:ln>
        </p:spPr>
        <p:txBody>
          <a:bodyPr lIns="45719" rIns="45719"/>
          <a:lstStyle/>
          <a:p>
            <a:pPr/>
          </a:p>
        </p:txBody>
      </p:sp>
      <p:sp>
        <p:nvSpPr>
          <p:cNvPr id="446" name="Rectangle 6"/>
          <p:cNvSpPr txBox="1"/>
          <p:nvPr/>
        </p:nvSpPr>
        <p:spPr>
          <a:xfrm>
            <a:off x="2390272" y="3270872"/>
            <a:ext cx="10441407" cy="1437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4800">
                <a:solidFill>
                  <a:srgbClr val="3B3838"/>
                </a:solidFill>
                <a:latin typeface="GothamBold"/>
                <a:ea typeface="GothamBold"/>
                <a:cs typeface="GothamBold"/>
                <a:sym typeface="GothamBold"/>
              </a:defRPr>
            </a:lvl1pPr>
          </a:lstStyle>
          <a:p>
            <a:pPr/>
            <a:r>
              <a:t>You get what you ask for, and not much of what you do not. </a:t>
            </a:r>
          </a:p>
        </p:txBody>
      </p:sp>
      <p:pic>
        <p:nvPicPr>
          <p:cNvPr id="447" name="Picture 7" descr="Picture 7"/>
          <p:cNvPicPr>
            <a:picLocks noChangeAspect="1"/>
          </p:cNvPicPr>
          <p:nvPr/>
        </p:nvPicPr>
        <p:blipFill>
          <a:blip r:embed="rId2">
            <a:extLst/>
          </a:blip>
          <a:srcRect l="0" t="0" r="0" b="20406"/>
          <a:stretch>
            <a:fillRect/>
          </a:stretch>
        </p:blipFill>
        <p:spPr>
          <a:xfrm>
            <a:off x="-391361" y="2382897"/>
            <a:ext cx="4915237" cy="3121021"/>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28" name="Rectangle 4"/>
          <p:cNvSpPr txBox="1"/>
          <p:nvPr/>
        </p:nvSpPr>
        <p:spPr>
          <a:xfrm>
            <a:off x="998219" y="701445"/>
            <a:ext cx="2754643"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600">
                <a:latin typeface="GothamBold"/>
                <a:ea typeface="GothamBold"/>
                <a:cs typeface="GothamBold"/>
                <a:sym typeface="GothamBold"/>
              </a:defRPr>
            </a:lvl1pPr>
          </a:lstStyle>
          <a:p>
            <a:pPr/>
            <a:r>
              <a:t>LOGISTICS</a:t>
            </a:r>
          </a:p>
        </p:txBody>
      </p:sp>
      <p:sp>
        <p:nvSpPr>
          <p:cNvPr id="129" name="TextBox 10"/>
          <p:cNvSpPr txBox="1"/>
          <p:nvPr/>
        </p:nvSpPr>
        <p:spPr>
          <a:xfrm>
            <a:off x="6293518" y="1202711"/>
            <a:ext cx="5873275" cy="472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Light"/>
                <a:ea typeface="GothamLight"/>
                <a:cs typeface="GothamLight"/>
                <a:sym typeface="GothamLight"/>
              </a:defRPr>
            </a:lvl1pPr>
          </a:lstStyle>
          <a:p>
            <a:pPr/>
            <a:r>
              <a:t>We will meet for 75 minutes</a:t>
            </a:r>
          </a:p>
        </p:txBody>
      </p:sp>
      <p:sp>
        <p:nvSpPr>
          <p:cNvPr id="130" name="Straight Connector 13"/>
          <p:cNvSpPr/>
          <p:nvPr/>
        </p:nvSpPr>
        <p:spPr>
          <a:xfrm flipV="1">
            <a:off x="3960095" y="701445"/>
            <a:ext cx="1" cy="7720660"/>
          </a:xfrm>
          <a:prstGeom prst="line">
            <a:avLst/>
          </a:prstGeom>
          <a:ln w="19050">
            <a:solidFill>
              <a:srgbClr val="B1AEAE"/>
            </a:solidFill>
            <a:miter/>
          </a:ln>
        </p:spPr>
        <p:txBody>
          <a:bodyPr lIns="45719" rIns="45719"/>
          <a:lstStyle/>
          <a:p>
            <a:pPr/>
          </a:p>
        </p:txBody>
      </p:sp>
      <p:pic>
        <p:nvPicPr>
          <p:cNvPr id="131" name="Picture 11" descr="Picture 11"/>
          <p:cNvPicPr>
            <a:picLocks noChangeAspect="1"/>
          </p:cNvPicPr>
          <p:nvPr/>
        </p:nvPicPr>
        <p:blipFill>
          <a:blip r:embed="rId3">
            <a:extLst/>
          </a:blip>
          <a:srcRect l="0" t="0" r="0" b="18415"/>
          <a:stretch>
            <a:fillRect/>
          </a:stretch>
        </p:blipFill>
        <p:spPr>
          <a:xfrm>
            <a:off x="4427896" y="4744834"/>
            <a:ext cx="1399200" cy="1331785"/>
          </a:xfrm>
          <a:prstGeom prst="rect">
            <a:avLst/>
          </a:prstGeom>
          <a:ln w="12700">
            <a:miter lim="400000"/>
          </a:ln>
        </p:spPr>
      </p:pic>
      <p:pic>
        <p:nvPicPr>
          <p:cNvPr id="132" name="Picture 12" descr="Picture 12"/>
          <p:cNvPicPr>
            <a:picLocks noChangeAspect="1"/>
          </p:cNvPicPr>
          <p:nvPr/>
        </p:nvPicPr>
        <p:blipFill>
          <a:blip r:embed="rId4">
            <a:extLst/>
          </a:blip>
          <a:stretch>
            <a:fillRect/>
          </a:stretch>
        </p:blipFill>
        <p:spPr>
          <a:xfrm>
            <a:off x="4523428" y="2594860"/>
            <a:ext cx="1348554" cy="1396284"/>
          </a:xfrm>
          <a:prstGeom prst="rect">
            <a:avLst/>
          </a:prstGeom>
          <a:ln w="12700">
            <a:miter lim="400000"/>
          </a:ln>
        </p:spPr>
      </p:pic>
      <p:pic>
        <p:nvPicPr>
          <p:cNvPr id="133" name="Picture 5" descr="Picture 5"/>
          <p:cNvPicPr>
            <a:picLocks noChangeAspect="1"/>
          </p:cNvPicPr>
          <p:nvPr/>
        </p:nvPicPr>
        <p:blipFill>
          <a:blip r:embed="rId5">
            <a:extLst/>
          </a:blip>
          <a:srcRect l="0" t="0" r="0" b="16423"/>
          <a:stretch>
            <a:fillRect/>
          </a:stretch>
        </p:blipFill>
        <p:spPr>
          <a:xfrm>
            <a:off x="4452553" y="815379"/>
            <a:ext cx="1395367" cy="1360570"/>
          </a:xfrm>
          <a:prstGeom prst="rect">
            <a:avLst/>
          </a:prstGeom>
          <a:ln w="12700">
            <a:miter lim="400000"/>
          </a:ln>
        </p:spPr>
      </p:pic>
      <p:sp>
        <p:nvSpPr>
          <p:cNvPr id="134" name="TextBox 14"/>
          <p:cNvSpPr txBox="1"/>
          <p:nvPr/>
        </p:nvSpPr>
        <p:spPr>
          <a:xfrm>
            <a:off x="6317582" y="2686610"/>
            <a:ext cx="5873276" cy="1628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Light"/>
                <a:ea typeface="GothamLight"/>
                <a:cs typeface="GothamLight"/>
                <a:sym typeface="GothamLight"/>
              </a:defRPr>
            </a:pPr>
            <a:r>
              <a:t>This is an </a:t>
            </a:r>
            <a:r>
              <a:rPr>
                <a:latin typeface="GothamBold"/>
                <a:ea typeface="GothamBold"/>
                <a:cs typeface="GothamBold"/>
                <a:sym typeface="GothamBold"/>
              </a:rPr>
              <a:t>interactive meeting</a:t>
            </a:r>
            <a:r>
              <a:t>. We have time allocated for questions. Please press 1 on your phone, or use the chat! </a:t>
            </a:r>
          </a:p>
        </p:txBody>
      </p:sp>
      <p:sp>
        <p:nvSpPr>
          <p:cNvPr id="135" name="TextBox 15"/>
          <p:cNvSpPr txBox="1"/>
          <p:nvPr/>
        </p:nvSpPr>
        <p:spPr>
          <a:xfrm>
            <a:off x="6301540" y="4884377"/>
            <a:ext cx="5873275" cy="1234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Light"/>
                <a:ea typeface="GothamLight"/>
                <a:cs typeface="GothamLight"/>
                <a:sym typeface="GothamLight"/>
              </a:defRPr>
            </a:lvl1pPr>
          </a:lstStyle>
          <a:p>
            <a:pPr/>
            <a:r>
              <a:t>A recording of this video and call will be available following this meeting </a:t>
            </a:r>
          </a:p>
        </p:txBody>
      </p:sp>
      <p:sp>
        <p:nvSpPr>
          <p:cNvPr id="136" name="TextBox 16"/>
          <p:cNvSpPr txBox="1"/>
          <p:nvPr/>
        </p:nvSpPr>
        <p:spPr>
          <a:xfrm>
            <a:off x="6309560" y="6741973"/>
            <a:ext cx="5873276" cy="472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solidFill>
                  <a:srgbClr val="3B3838"/>
                </a:solidFill>
                <a:latin typeface="GothamLight"/>
                <a:ea typeface="GothamLight"/>
                <a:cs typeface="GothamLight"/>
                <a:sym typeface="GothamLight"/>
              </a:defRPr>
            </a:lvl1pPr>
          </a:lstStyle>
          <a:p>
            <a:pPr/>
            <a:r>
              <a:t>It’s cool if you Tweet -- </a:t>
            </a:r>
          </a:p>
        </p:txBody>
      </p:sp>
      <p:grpSp>
        <p:nvGrpSpPr>
          <p:cNvPr id="139" name="Group 20"/>
          <p:cNvGrpSpPr/>
          <p:nvPr/>
        </p:nvGrpSpPr>
        <p:grpSpPr>
          <a:xfrm>
            <a:off x="4171727" y="6540795"/>
            <a:ext cx="1870914" cy="1789841"/>
            <a:chOff x="0" y="0"/>
            <a:chExt cx="1870912" cy="1789839"/>
          </a:xfrm>
        </p:grpSpPr>
        <p:pic>
          <p:nvPicPr>
            <p:cNvPr id="137" name="Picture 8" descr="Picture 8"/>
            <p:cNvPicPr>
              <a:picLocks noChangeAspect="1"/>
            </p:cNvPicPr>
            <p:nvPr/>
          </p:nvPicPr>
          <p:blipFill>
            <a:blip r:embed="rId6">
              <a:extLst/>
            </a:blip>
            <a:srcRect l="0" t="0" r="0" b="18000"/>
            <a:stretch>
              <a:fillRect/>
            </a:stretch>
          </p:blipFill>
          <p:spPr>
            <a:xfrm>
              <a:off x="0" y="0"/>
              <a:ext cx="1870913" cy="1789840"/>
            </a:xfrm>
            <a:prstGeom prst="rect">
              <a:avLst/>
            </a:prstGeom>
            <a:ln w="12700" cap="flat">
              <a:noFill/>
              <a:miter lim="400000"/>
            </a:ln>
            <a:effectLst/>
          </p:spPr>
        </p:pic>
        <p:pic>
          <p:nvPicPr>
            <p:cNvPr id="138" name="Picture 17" descr="Picture 17"/>
            <p:cNvPicPr>
              <a:picLocks noChangeAspect="1"/>
            </p:cNvPicPr>
            <p:nvPr/>
          </p:nvPicPr>
          <p:blipFill>
            <a:blip r:embed="rId7">
              <a:extLst/>
            </a:blip>
            <a:stretch>
              <a:fillRect/>
            </a:stretch>
          </p:blipFill>
          <p:spPr>
            <a:xfrm>
              <a:off x="696748" y="689641"/>
              <a:ext cx="511372" cy="511372"/>
            </a:xfrm>
            <a:prstGeom prst="rect">
              <a:avLst/>
            </a:prstGeom>
            <a:ln w="12700" cap="flat">
              <a:noFill/>
              <a:miter lim="400000"/>
            </a:ln>
            <a:effectLst/>
          </p:spPr>
        </p:pic>
      </p:grpSp>
      <p:sp>
        <p:nvSpPr>
          <p:cNvPr id="140" name="Rectangle 18"/>
          <p:cNvSpPr txBox="1"/>
          <p:nvPr/>
        </p:nvSpPr>
        <p:spPr>
          <a:xfrm>
            <a:off x="6319308" y="7204882"/>
            <a:ext cx="2202746" cy="43707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400">
                <a:solidFill>
                  <a:srgbClr val="2C2A2A"/>
                </a:solidFill>
              </a:defRPr>
            </a:pPr>
            <a:r>
              <a:t>#</a:t>
            </a:r>
            <a:r>
              <a:rPr>
                <a:latin typeface="GothamBold"/>
                <a:ea typeface="GothamBold"/>
                <a:cs typeface="GothamBold"/>
                <a:sym typeface="GothamBold"/>
              </a:rPr>
              <a:t>OFA</a:t>
            </a:r>
            <a:r>
              <a:rPr>
                <a:latin typeface="GothamLight"/>
                <a:ea typeface="GothamLight"/>
                <a:cs typeface="GothamLight"/>
                <a:sym typeface="GothamLight"/>
              </a:rPr>
              <a:t>Fellows</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9"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450"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453" name="Rectangle 3"/>
          <p:cNvGrpSpPr/>
          <p:nvPr/>
        </p:nvGrpSpPr>
        <p:grpSpPr>
          <a:xfrm>
            <a:off x="6153150" y="1368045"/>
            <a:ext cx="6229350" cy="467772"/>
            <a:chOff x="0" y="0"/>
            <a:chExt cx="6229350" cy="467771"/>
          </a:xfrm>
        </p:grpSpPr>
        <p:sp>
          <p:nvSpPr>
            <p:cNvPr id="451"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52" name="FIVE STEP FORMULA"/>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FIVE STEP FORMULA</a:t>
              </a:r>
            </a:p>
          </p:txBody>
        </p:sp>
      </p:grpSp>
      <p:sp>
        <p:nvSpPr>
          <p:cNvPr id="454" name="Straight Connector 4"/>
          <p:cNvSpPr/>
          <p:nvPr/>
        </p:nvSpPr>
        <p:spPr>
          <a:xfrm flipV="1">
            <a:off x="2253815" y="2454443"/>
            <a:ext cx="1" cy="5333792"/>
          </a:xfrm>
          <a:prstGeom prst="line">
            <a:avLst/>
          </a:prstGeom>
          <a:ln w="19050">
            <a:solidFill>
              <a:srgbClr val="D8D7D7"/>
            </a:solidFill>
            <a:miter/>
          </a:ln>
        </p:spPr>
        <p:txBody>
          <a:bodyPr lIns="45719" rIns="45719"/>
          <a:lstStyle/>
          <a:p>
            <a:pPr/>
          </a:p>
        </p:txBody>
      </p:sp>
      <p:sp>
        <p:nvSpPr>
          <p:cNvPr id="455" name="Content Placeholder 2"/>
          <p:cNvSpPr txBox="1"/>
          <p:nvPr/>
        </p:nvSpPr>
        <p:spPr>
          <a:xfrm>
            <a:off x="2515042" y="2681169"/>
            <a:ext cx="8229601" cy="4942841"/>
          </a:xfrm>
          <a:prstGeom prst="rect">
            <a:avLst/>
          </a:prstGeom>
          <a:ln w="12700">
            <a:miter lim="400000"/>
          </a:ln>
          <a:extLst>
            <a:ext uri="{C572A759-6A51-4108-AA02-DFA0A04FC94B}">
              <ma14:wrappingTextBoxFlag xmlns:ma14="http://schemas.microsoft.com/office/mac/drawingml/2011/main" val="1"/>
            </a:ext>
          </a:extLst>
        </p:spPr>
        <p:txBody>
          <a:bodyPr lIns="45719" rIns="45719" anchor="b">
            <a:spAutoFit/>
          </a:bodyPr>
          <a:lstStyle/>
          <a:p>
            <a:pPr defTabSz="457200">
              <a:spcBef>
                <a:spcPts val="400"/>
              </a:spcBef>
              <a:defRPr cap="all" sz="3200">
                <a:solidFill>
                  <a:srgbClr val="3B3838"/>
                </a:solidFill>
                <a:latin typeface="GothamBold"/>
                <a:ea typeface="GothamBold"/>
                <a:cs typeface="GothamBold"/>
                <a:sym typeface="GothamBold"/>
              </a:defRPr>
            </a:pPr>
          </a:p>
          <a:p>
            <a:pPr defTabSz="457200">
              <a:defRPr sz="3200">
                <a:solidFill>
                  <a:srgbClr val="3B3838"/>
                </a:solidFill>
                <a:latin typeface="GothamBold"/>
                <a:ea typeface="GothamBold"/>
                <a:cs typeface="GothamBold"/>
                <a:sym typeface="GothamBold"/>
              </a:defRPr>
            </a:pPr>
            <a:r>
              <a:t>Know Your Audience</a:t>
            </a:r>
            <a:endParaRPr sz="2000">
              <a:solidFill>
                <a:srgbClr val="8F8E8E"/>
              </a:solidFill>
            </a:endParaRPr>
          </a:p>
          <a:p>
            <a:pPr defTabSz="457200">
              <a:defRPr sz="3200">
                <a:solidFill>
                  <a:srgbClr val="3B3838"/>
                </a:solidFill>
                <a:latin typeface="GothamBold"/>
                <a:ea typeface="GothamBold"/>
                <a:cs typeface="GothamBold"/>
                <a:sym typeface="GothamBold"/>
              </a:defRPr>
            </a:pPr>
          </a:p>
          <a:p>
            <a:pPr defTabSz="457200">
              <a:defRPr sz="3200">
                <a:solidFill>
                  <a:srgbClr val="3B3838"/>
                </a:solidFill>
                <a:latin typeface="GothamBold"/>
                <a:ea typeface="GothamBold"/>
                <a:cs typeface="GothamBold"/>
                <a:sym typeface="GothamBold"/>
              </a:defRPr>
            </a:pPr>
            <a:r>
              <a:t>Build Urgency</a:t>
            </a:r>
            <a:endParaRPr sz="2000">
              <a:solidFill>
                <a:srgbClr val="8F8E8E"/>
              </a:solidFill>
            </a:endParaRPr>
          </a:p>
          <a:p>
            <a:pPr defTabSz="457200">
              <a:defRPr sz="3200">
                <a:solidFill>
                  <a:srgbClr val="3B3838"/>
                </a:solidFill>
                <a:latin typeface="GothamBold"/>
                <a:ea typeface="GothamBold"/>
                <a:cs typeface="GothamBold"/>
                <a:sym typeface="GothamBold"/>
              </a:defRPr>
            </a:pPr>
          </a:p>
          <a:p>
            <a:pPr defTabSz="457200">
              <a:defRPr sz="3200">
                <a:solidFill>
                  <a:srgbClr val="3B3838"/>
                </a:solidFill>
                <a:latin typeface="GothamBold"/>
                <a:ea typeface="GothamBold"/>
                <a:cs typeface="GothamBold"/>
                <a:sym typeface="GothamBold"/>
              </a:defRPr>
            </a:pPr>
            <a:r>
              <a:t>Ask for Something Specific</a:t>
            </a:r>
            <a:endParaRPr sz="2000">
              <a:solidFill>
                <a:srgbClr val="8F8E8E"/>
              </a:solidFill>
            </a:endParaRPr>
          </a:p>
          <a:p>
            <a:pPr defTabSz="457200">
              <a:defRPr sz="3200">
                <a:solidFill>
                  <a:srgbClr val="3B3838"/>
                </a:solidFill>
                <a:latin typeface="GothamBold"/>
                <a:ea typeface="GothamBold"/>
                <a:cs typeface="GothamBold"/>
                <a:sym typeface="GothamBold"/>
              </a:defRPr>
            </a:pPr>
          </a:p>
          <a:p>
            <a:pPr defTabSz="457200">
              <a:defRPr sz="3200">
                <a:solidFill>
                  <a:srgbClr val="3B3838"/>
                </a:solidFill>
                <a:latin typeface="GothamBold"/>
                <a:ea typeface="GothamBold"/>
                <a:cs typeface="GothamBold"/>
                <a:sym typeface="GothamBold"/>
              </a:defRPr>
            </a:pPr>
            <a:r>
              <a:t>Ask and Shut Up</a:t>
            </a:r>
            <a:endParaRPr sz="2000">
              <a:solidFill>
                <a:srgbClr val="8F8E8E"/>
              </a:solidFill>
            </a:endParaRPr>
          </a:p>
          <a:p>
            <a:pPr defTabSz="457200">
              <a:defRPr sz="3200">
                <a:solidFill>
                  <a:srgbClr val="3B3838"/>
                </a:solidFill>
                <a:latin typeface="GothamBold"/>
                <a:ea typeface="GothamBold"/>
                <a:cs typeface="GothamBold"/>
                <a:sym typeface="GothamBold"/>
              </a:defRPr>
            </a:pPr>
          </a:p>
          <a:p>
            <a:pPr defTabSz="457200">
              <a:defRPr sz="3200">
                <a:solidFill>
                  <a:srgbClr val="3B3838"/>
                </a:solidFill>
                <a:latin typeface="GothamBold"/>
                <a:ea typeface="GothamBold"/>
                <a:cs typeface="GothamBold"/>
                <a:sym typeface="GothamBold"/>
              </a:defRPr>
            </a:pPr>
            <a:r>
              <a:t>Be Persistent</a:t>
            </a:r>
            <a:endParaRPr sz="2000">
              <a:solidFill>
                <a:srgbClr val="8F8E8E"/>
              </a:solidFill>
            </a:endParaRPr>
          </a:p>
        </p:txBody>
      </p:sp>
      <p:grpSp>
        <p:nvGrpSpPr>
          <p:cNvPr id="458" name="Oval 7"/>
          <p:cNvGrpSpPr/>
          <p:nvPr/>
        </p:nvGrpSpPr>
        <p:grpSpPr>
          <a:xfrm>
            <a:off x="1134476" y="2614863"/>
            <a:ext cx="762001" cy="762001"/>
            <a:chOff x="0" y="0"/>
            <a:chExt cx="762000" cy="762000"/>
          </a:xfrm>
        </p:grpSpPr>
        <p:sp>
          <p:nvSpPr>
            <p:cNvPr id="456"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457" name="1"/>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1</a:t>
              </a:r>
            </a:p>
          </p:txBody>
        </p:sp>
      </p:grpSp>
      <p:grpSp>
        <p:nvGrpSpPr>
          <p:cNvPr id="461" name="Oval 8"/>
          <p:cNvGrpSpPr/>
          <p:nvPr/>
        </p:nvGrpSpPr>
        <p:grpSpPr>
          <a:xfrm>
            <a:off x="1134476" y="3601451"/>
            <a:ext cx="762001" cy="762001"/>
            <a:chOff x="0" y="0"/>
            <a:chExt cx="762000" cy="762000"/>
          </a:xfrm>
        </p:grpSpPr>
        <p:sp>
          <p:nvSpPr>
            <p:cNvPr id="459"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460" name="2"/>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2</a:t>
              </a:r>
            </a:p>
          </p:txBody>
        </p:sp>
      </p:grpSp>
      <p:grpSp>
        <p:nvGrpSpPr>
          <p:cNvPr id="464" name="Oval 9"/>
          <p:cNvGrpSpPr/>
          <p:nvPr/>
        </p:nvGrpSpPr>
        <p:grpSpPr>
          <a:xfrm>
            <a:off x="1158039" y="4588040"/>
            <a:ext cx="762001" cy="762001"/>
            <a:chOff x="0" y="0"/>
            <a:chExt cx="762000" cy="762000"/>
          </a:xfrm>
        </p:grpSpPr>
        <p:sp>
          <p:nvSpPr>
            <p:cNvPr id="462"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463" name="3"/>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3</a:t>
              </a:r>
            </a:p>
          </p:txBody>
        </p:sp>
      </p:grpSp>
      <p:grpSp>
        <p:nvGrpSpPr>
          <p:cNvPr id="467" name="Oval 10"/>
          <p:cNvGrpSpPr/>
          <p:nvPr/>
        </p:nvGrpSpPr>
        <p:grpSpPr>
          <a:xfrm>
            <a:off x="1134476" y="5574629"/>
            <a:ext cx="762001" cy="762001"/>
            <a:chOff x="0" y="0"/>
            <a:chExt cx="762000" cy="762000"/>
          </a:xfrm>
        </p:grpSpPr>
        <p:sp>
          <p:nvSpPr>
            <p:cNvPr id="465"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466" name="4"/>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4</a:t>
              </a:r>
            </a:p>
          </p:txBody>
        </p:sp>
      </p:grpSp>
      <p:grpSp>
        <p:nvGrpSpPr>
          <p:cNvPr id="470" name="Oval 11"/>
          <p:cNvGrpSpPr/>
          <p:nvPr/>
        </p:nvGrpSpPr>
        <p:grpSpPr>
          <a:xfrm>
            <a:off x="1134476" y="6545174"/>
            <a:ext cx="762001" cy="762001"/>
            <a:chOff x="0" y="0"/>
            <a:chExt cx="762000" cy="762000"/>
          </a:xfrm>
        </p:grpSpPr>
        <p:sp>
          <p:nvSpPr>
            <p:cNvPr id="468"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469" name="5"/>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5</a:t>
              </a:r>
            </a:p>
          </p:txBody>
        </p:sp>
      </p:gr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2"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473"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476" name="Rectangle 3"/>
          <p:cNvGrpSpPr/>
          <p:nvPr/>
        </p:nvGrpSpPr>
        <p:grpSpPr>
          <a:xfrm>
            <a:off x="6153150" y="1368045"/>
            <a:ext cx="6229350" cy="467772"/>
            <a:chOff x="0" y="0"/>
            <a:chExt cx="6229350" cy="467771"/>
          </a:xfrm>
        </p:grpSpPr>
        <p:sp>
          <p:nvSpPr>
            <p:cNvPr id="474"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75" name="FIVE STEP FORMULA"/>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FIVE STEP FORMULA</a:t>
              </a:r>
            </a:p>
          </p:txBody>
        </p:sp>
      </p:grpSp>
      <p:pic>
        <p:nvPicPr>
          <p:cNvPr id="477" name="Picture 12" descr="Picture 12"/>
          <p:cNvPicPr>
            <a:picLocks noChangeAspect="1"/>
          </p:cNvPicPr>
          <p:nvPr/>
        </p:nvPicPr>
        <p:blipFill>
          <a:blip r:embed="rId2">
            <a:extLst/>
          </a:blip>
          <a:srcRect l="0" t="21312" r="0" b="10344"/>
          <a:stretch>
            <a:fillRect/>
          </a:stretch>
        </p:blipFill>
        <p:spPr>
          <a:xfrm>
            <a:off x="684685" y="2229852"/>
            <a:ext cx="11697815" cy="5983707"/>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9"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480"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483" name="Rectangle 3"/>
          <p:cNvGrpSpPr/>
          <p:nvPr/>
        </p:nvGrpSpPr>
        <p:grpSpPr>
          <a:xfrm>
            <a:off x="6153150" y="1368045"/>
            <a:ext cx="6229350" cy="467772"/>
            <a:chOff x="0" y="0"/>
            <a:chExt cx="6229350" cy="467771"/>
          </a:xfrm>
        </p:grpSpPr>
        <p:sp>
          <p:nvSpPr>
            <p:cNvPr id="481"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82" name="KNOW YOUR AUDIENCE"/>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KNOW YOUR AUDIENCE</a:t>
              </a:r>
            </a:p>
          </p:txBody>
        </p:sp>
      </p:grpSp>
      <p:sp>
        <p:nvSpPr>
          <p:cNvPr id="484"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487" name="Oval 6"/>
          <p:cNvGrpSpPr/>
          <p:nvPr/>
        </p:nvGrpSpPr>
        <p:grpSpPr>
          <a:xfrm>
            <a:off x="1134476" y="2614863"/>
            <a:ext cx="762001" cy="762001"/>
            <a:chOff x="0" y="0"/>
            <a:chExt cx="762000" cy="762000"/>
          </a:xfrm>
        </p:grpSpPr>
        <p:sp>
          <p:nvSpPr>
            <p:cNvPr id="485"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486" name="1"/>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1</a:t>
              </a:r>
            </a:p>
          </p:txBody>
        </p:sp>
      </p:grpSp>
      <p:sp>
        <p:nvSpPr>
          <p:cNvPr id="488" name="Rectangle 11"/>
          <p:cNvSpPr txBox="1"/>
          <p:nvPr/>
        </p:nvSpPr>
        <p:spPr>
          <a:xfrm>
            <a:off x="2113546" y="1853369"/>
            <a:ext cx="8410076" cy="2796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4800">
                <a:solidFill>
                  <a:srgbClr val="3B3838"/>
                </a:solidFill>
                <a:latin typeface="GothamBold"/>
                <a:ea typeface="GothamBold"/>
                <a:cs typeface="GothamBold"/>
                <a:sym typeface="GothamBold"/>
              </a:defRPr>
            </a:pPr>
          </a:p>
          <a:p>
            <a:pPr lvl="1">
              <a:defRPr sz="3600">
                <a:solidFill>
                  <a:srgbClr val="3B3838"/>
                </a:solidFill>
                <a:latin typeface="GothamBold"/>
                <a:ea typeface="GothamBold"/>
                <a:cs typeface="GothamBold"/>
                <a:sym typeface="GothamBold"/>
              </a:defRPr>
            </a:pPr>
            <a:r>
              <a:t>What is at stake for the person being asked?</a:t>
            </a:r>
          </a:p>
          <a:p>
            <a:pPr lvl="1">
              <a:defRPr sz="3600">
                <a:solidFill>
                  <a:srgbClr val="3B3838"/>
                </a:solidFill>
                <a:latin typeface="GothamBold"/>
                <a:ea typeface="GothamBold"/>
                <a:cs typeface="GothamBold"/>
                <a:sym typeface="GothamBold"/>
              </a:defRPr>
            </a:pPr>
          </a:p>
          <a:p>
            <a:pPr lvl="1">
              <a:defRPr sz="3600">
                <a:solidFill>
                  <a:srgbClr val="3B3838"/>
                </a:solidFill>
                <a:latin typeface="GothamBold"/>
                <a:ea typeface="GothamBold"/>
                <a:cs typeface="GothamBold"/>
                <a:sym typeface="GothamBold"/>
              </a:defRPr>
            </a:pPr>
            <a:r>
              <a:t>What’s in it for him/her?</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0"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491"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494" name="Rectangle 3"/>
          <p:cNvGrpSpPr/>
          <p:nvPr/>
        </p:nvGrpSpPr>
        <p:grpSpPr>
          <a:xfrm>
            <a:off x="6153150" y="1368045"/>
            <a:ext cx="6229350" cy="467772"/>
            <a:chOff x="0" y="0"/>
            <a:chExt cx="6229350" cy="467771"/>
          </a:xfrm>
        </p:grpSpPr>
        <p:sp>
          <p:nvSpPr>
            <p:cNvPr id="492"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493" name="KNOW YOUR AUDIENCE"/>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KNOW YOUR AUDIENCE</a:t>
              </a:r>
            </a:p>
          </p:txBody>
        </p:sp>
      </p:grpSp>
      <p:sp>
        <p:nvSpPr>
          <p:cNvPr id="495"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498" name="Oval 6"/>
          <p:cNvGrpSpPr/>
          <p:nvPr/>
        </p:nvGrpSpPr>
        <p:grpSpPr>
          <a:xfrm>
            <a:off x="1134476" y="2614863"/>
            <a:ext cx="762001" cy="762001"/>
            <a:chOff x="0" y="0"/>
            <a:chExt cx="762000" cy="762000"/>
          </a:xfrm>
        </p:grpSpPr>
        <p:sp>
          <p:nvSpPr>
            <p:cNvPr id="496"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497" name="1"/>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1</a:t>
              </a:r>
            </a:p>
          </p:txBody>
        </p:sp>
      </p:grpSp>
      <p:pic>
        <p:nvPicPr>
          <p:cNvPr id="499" name="Picture 7" descr="Picture 7"/>
          <p:cNvPicPr>
            <a:picLocks noChangeAspect="1"/>
          </p:cNvPicPr>
          <p:nvPr/>
        </p:nvPicPr>
        <p:blipFill>
          <a:blip r:embed="rId2">
            <a:extLst/>
          </a:blip>
          <a:srcRect l="15677" t="24060" r="0" b="15293"/>
          <a:stretch>
            <a:fillRect/>
          </a:stretch>
        </p:blipFill>
        <p:spPr>
          <a:xfrm>
            <a:off x="2518610" y="2470484"/>
            <a:ext cx="9863890" cy="5309938"/>
          </a:xfrm>
          <a:prstGeom prst="rect">
            <a:avLst/>
          </a:prstGeom>
          <a:ln w="12700">
            <a:miter lim="400000"/>
          </a:ln>
        </p:spPr>
      </p:pic>
      <p:grpSp>
        <p:nvGrpSpPr>
          <p:cNvPr id="502" name="Rectangle 8"/>
          <p:cNvGrpSpPr/>
          <p:nvPr/>
        </p:nvGrpSpPr>
        <p:grpSpPr>
          <a:xfrm>
            <a:off x="2374232" y="2778292"/>
            <a:ext cx="6229351" cy="1601205"/>
            <a:chOff x="0" y="0"/>
            <a:chExt cx="6229350" cy="1601204"/>
          </a:xfrm>
        </p:grpSpPr>
        <p:sp>
          <p:nvSpPr>
            <p:cNvPr id="500" name="Rectangle"/>
            <p:cNvSpPr/>
            <p:nvPr/>
          </p:nvSpPr>
          <p:spPr>
            <a:xfrm>
              <a:off x="0" y="-1"/>
              <a:ext cx="6229350" cy="1601206"/>
            </a:xfrm>
            <a:prstGeom prst="rect">
              <a:avLst/>
            </a:pr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01" name="Audience: My Friend…"/>
            <p:cNvSpPr txBox="1"/>
            <p:nvPr/>
          </p:nvSpPr>
          <p:spPr>
            <a:xfrm>
              <a:off x="0" y="208782"/>
              <a:ext cx="6229350" cy="1183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sz="2000">
                  <a:solidFill>
                    <a:srgbClr val="2C2A2A"/>
                  </a:solidFill>
                  <a:latin typeface="GothamBold"/>
                  <a:ea typeface="GothamBold"/>
                  <a:cs typeface="GothamBold"/>
                  <a:sym typeface="GothamBold"/>
                </a:defRPr>
              </a:pPr>
              <a:r>
                <a:t>Audience: </a:t>
              </a:r>
              <a:r>
                <a:rPr>
                  <a:latin typeface="GothamLight"/>
                  <a:ea typeface="GothamLight"/>
                  <a:cs typeface="GothamLight"/>
                  <a:sym typeface="GothamLight"/>
                </a:rPr>
                <a:t>My Friend</a:t>
              </a:r>
              <a:endParaRPr>
                <a:solidFill>
                  <a:srgbClr val="FFFFFF"/>
                </a:solidFill>
              </a:endParaRPr>
            </a:p>
            <a:p>
              <a:pPr>
                <a:defRPr sz="2000">
                  <a:solidFill>
                    <a:srgbClr val="2C2A2A"/>
                  </a:solidFill>
                  <a:latin typeface="GothamLight"/>
                  <a:ea typeface="GothamLight"/>
                  <a:cs typeface="GothamLight"/>
                  <a:sym typeface="GothamLight"/>
                </a:defRPr>
              </a:pPr>
            </a:p>
            <a:p>
              <a:pPr>
                <a:defRPr sz="2000">
                  <a:solidFill>
                    <a:srgbClr val="2C2A2A"/>
                  </a:solidFill>
                  <a:latin typeface="GothamBold"/>
                  <a:ea typeface="GothamBold"/>
                  <a:cs typeface="GothamBold"/>
                  <a:sym typeface="GothamBold"/>
                </a:defRPr>
              </a:pPr>
              <a:r>
                <a:t>What’s in it for him: </a:t>
              </a:r>
              <a:r>
                <a:rPr>
                  <a:latin typeface="GothamLight"/>
                  <a:ea typeface="GothamLight"/>
                  <a:cs typeface="GothamLight"/>
                  <a:sym typeface="GothamLight"/>
                </a:rPr>
                <a:t>My friend needs a tan and it is fun to hang out with me</a:t>
              </a:r>
            </a:p>
          </p:txBody>
        </p:sp>
      </p:grpSp>
      <p:sp>
        <p:nvSpPr>
          <p:cNvPr id="503" name="Rectangle 4"/>
          <p:cNvSpPr/>
          <p:nvPr/>
        </p:nvSpPr>
        <p:spPr>
          <a:xfrm>
            <a:off x="2374232" y="2470484"/>
            <a:ext cx="154207" cy="1909013"/>
          </a:xfrm>
          <a:prstGeom prst="rect">
            <a:avLst/>
          </a:prstGeom>
          <a:solidFill>
            <a:srgbClr val="017FA0"/>
          </a:solidFill>
          <a:ln w="12700">
            <a:miter lim="400000"/>
          </a:ln>
        </p:spPr>
        <p:txBody>
          <a:bodyPr lIns="45719" rIns="45719" anchor="ctr"/>
          <a:lstStyle/>
          <a:p>
            <a:pPr algn="ctr">
              <a:defRPr>
                <a:solidFill>
                  <a:srgbClr val="FFFFFF"/>
                </a:solidFill>
              </a:defRPr>
            </a:pP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5"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06"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09" name="Rectangle 3"/>
          <p:cNvGrpSpPr/>
          <p:nvPr/>
        </p:nvGrpSpPr>
        <p:grpSpPr>
          <a:xfrm>
            <a:off x="6153150" y="1368045"/>
            <a:ext cx="6229350" cy="467772"/>
            <a:chOff x="0" y="0"/>
            <a:chExt cx="6229350" cy="467771"/>
          </a:xfrm>
        </p:grpSpPr>
        <p:sp>
          <p:nvSpPr>
            <p:cNvPr id="507"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08" name="BUILD URGENCY"/>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BUILD URGENCY</a:t>
              </a:r>
            </a:p>
          </p:txBody>
        </p:sp>
      </p:grpSp>
      <p:sp>
        <p:nvSpPr>
          <p:cNvPr id="510"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513" name="Oval 6"/>
          <p:cNvGrpSpPr/>
          <p:nvPr/>
        </p:nvGrpSpPr>
        <p:grpSpPr>
          <a:xfrm>
            <a:off x="1134476" y="2614863"/>
            <a:ext cx="762001" cy="762001"/>
            <a:chOff x="0" y="0"/>
            <a:chExt cx="762000" cy="762000"/>
          </a:xfrm>
        </p:grpSpPr>
        <p:sp>
          <p:nvSpPr>
            <p:cNvPr id="511"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12" name="2"/>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2</a:t>
              </a:r>
            </a:p>
          </p:txBody>
        </p:sp>
      </p:grpSp>
      <p:sp>
        <p:nvSpPr>
          <p:cNvPr id="514" name="Rectangle 11"/>
          <p:cNvSpPr txBox="1"/>
          <p:nvPr/>
        </p:nvSpPr>
        <p:spPr>
          <a:xfrm>
            <a:off x="2113546" y="1853368"/>
            <a:ext cx="8410076" cy="4320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4800">
                <a:solidFill>
                  <a:srgbClr val="3B3838"/>
                </a:solidFill>
                <a:latin typeface="GothamBold"/>
                <a:ea typeface="GothamBold"/>
                <a:cs typeface="GothamBold"/>
                <a:sym typeface="GothamBold"/>
              </a:defRPr>
            </a:pPr>
          </a:p>
          <a:p>
            <a:pPr lvl="1">
              <a:defRPr sz="3600">
                <a:solidFill>
                  <a:srgbClr val="3B3838"/>
                </a:solidFill>
                <a:latin typeface="GothamBold"/>
                <a:ea typeface="GothamBold"/>
                <a:cs typeface="GothamBold"/>
                <a:sym typeface="GothamBold"/>
              </a:defRPr>
            </a:pPr>
            <a:r>
              <a:t>Do not simply make an ask. Provide context as to why the person should be involved right at this moment. </a:t>
            </a:r>
          </a:p>
          <a:p>
            <a:pPr lvl="1">
              <a:defRPr sz="3600">
                <a:solidFill>
                  <a:srgbClr val="3B3838"/>
                </a:solidFill>
                <a:latin typeface="GothamBold"/>
                <a:ea typeface="GothamBold"/>
                <a:cs typeface="GothamBold"/>
                <a:sym typeface="GothamBold"/>
              </a:defRPr>
            </a:pPr>
          </a:p>
          <a:p>
            <a:pPr lvl="1">
              <a:defRPr sz="3600">
                <a:solidFill>
                  <a:srgbClr val="3B3838"/>
                </a:solidFill>
                <a:latin typeface="GothamBold"/>
                <a:ea typeface="GothamBold"/>
                <a:cs typeface="GothamBold"/>
                <a:sym typeface="GothamBold"/>
              </a:defRPr>
            </a:pPr>
            <a:r>
              <a:t>Why is doing what you ask important? </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6"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17"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20" name="Rectangle 3"/>
          <p:cNvGrpSpPr/>
          <p:nvPr/>
        </p:nvGrpSpPr>
        <p:grpSpPr>
          <a:xfrm>
            <a:off x="6153150" y="1368045"/>
            <a:ext cx="6229350" cy="467772"/>
            <a:chOff x="0" y="0"/>
            <a:chExt cx="6229350" cy="467771"/>
          </a:xfrm>
        </p:grpSpPr>
        <p:sp>
          <p:nvSpPr>
            <p:cNvPr id="518"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19" name="KNOW YOUR AUDIENCE"/>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KNOW YOUR AUDIENCE</a:t>
              </a:r>
            </a:p>
          </p:txBody>
        </p:sp>
      </p:grpSp>
      <p:sp>
        <p:nvSpPr>
          <p:cNvPr id="521"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524" name="Oval 6"/>
          <p:cNvGrpSpPr/>
          <p:nvPr/>
        </p:nvGrpSpPr>
        <p:grpSpPr>
          <a:xfrm>
            <a:off x="1134476" y="2614863"/>
            <a:ext cx="762001" cy="762001"/>
            <a:chOff x="0" y="0"/>
            <a:chExt cx="762000" cy="762000"/>
          </a:xfrm>
        </p:grpSpPr>
        <p:sp>
          <p:nvSpPr>
            <p:cNvPr id="522"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23" name="2"/>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2</a:t>
              </a:r>
            </a:p>
          </p:txBody>
        </p:sp>
      </p:grpSp>
      <p:pic>
        <p:nvPicPr>
          <p:cNvPr id="525" name="Picture 7" descr="Picture 7"/>
          <p:cNvPicPr>
            <a:picLocks noChangeAspect="1"/>
          </p:cNvPicPr>
          <p:nvPr/>
        </p:nvPicPr>
        <p:blipFill>
          <a:blip r:embed="rId2">
            <a:extLst/>
          </a:blip>
          <a:srcRect l="15677" t="24060" r="0" b="15293"/>
          <a:stretch>
            <a:fillRect/>
          </a:stretch>
        </p:blipFill>
        <p:spPr>
          <a:xfrm>
            <a:off x="2518610" y="2470484"/>
            <a:ext cx="9863890" cy="5309938"/>
          </a:xfrm>
          <a:prstGeom prst="rect">
            <a:avLst/>
          </a:prstGeom>
          <a:ln w="12700">
            <a:miter lim="400000"/>
          </a:ln>
        </p:spPr>
      </p:pic>
      <p:grpSp>
        <p:nvGrpSpPr>
          <p:cNvPr id="528" name="Rectangle 8"/>
          <p:cNvGrpSpPr/>
          <p:nvPr/>
        </p:nvGrpSpPr>
        <p:grpSpPr>
          <a:xfrm>
            <a:off x="2374232" y="2778292"/>
            <a:ext cx="6229351" cy="1601205"/>
            <a:chOff x="0" y="0"/>
            <a:chExt cx="6229350" cy="1601204"/>
          </a:xfrm>
        </p:grpSpPr>
        <p:sp>
          <p:nvSpPr>
            <p:cNvPr id="526" name="Rectangle"/>
            <p:cNvSpPr/>
            <p:nvPr/>
          </p:nvSpPr>
          <p:spPr>
            <a:xfrm>
              <a:off x="0" y="-1"/>
              <a:ext cx="6229350" cy="1601206"/>
            </a:xfrm>
            <a:prstGeom prst="rect">
              <a:avLst/>
            </a:pr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27" name="Urgency: My friend is transitioning between jobs and will not be able to take a vacation in at least a year. This is it!"/>
            <p:cNvSpPr txBox="1"/>
            <p:nvPr/>
          </p:nvSpPr>
          <p:spPr>
            <a:xfrm>
              <a:off x="0" y="348482"/>
              <a:ext cx="6229350" cy="9042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sz="2000">
                  <a:solidFill>
                    <a:srgbClr val="2C2A2A"/>
                  </a:solidFill>
                  <a:latin typeface="GothamBold"/>
                  <a:ea typeface="GothamBold"/>
                  <a:cs typeface="GothamBold"/>
                  <a:sym typeface="GothamBold"/>
                </a:defRPr>
              </a:pPr>
              <a:r>
                <a:t>Urgency: </a:t>
              </a:r>
              <a:r>
                <a:rPr>
                  <a:latin typeface="GothamLight"/>
                  <a:ea typeface="GothamLight"/>
                  <a:cs typeface="GothamLight"/>
                  <a:sym typeface="GothamLight"/>
                </a:rPr>
                <a:t>My friend is transitioning between jobs and will not be able to take a vacation in at least a year. This is it! </a:t>
              </a:r>
            </a:p>
          </p:txBody>
        </p:sp>
      </p:grpSp>
      <p:sp>
        <p:nvSpPr>
          <p:cNvPr id="529" name="Rectangle 4"/>
          <p:cNvSpPr/>
          <p:nvPr/>
        </p:nvSpPr>
        <p:spPr>
          <a:xfrm>
            <a:off x="2374232" y="2470484"/>
            <a:ext cx="154207" cy="1909013"/>
          </a:xfrm>
          <a:prstGeom prst="rect">
            <a:avLst/>
          </a:prstGeom>
          <a:solidFill>
            <a:srgbClr val="017FA0"/>
          </a:solidFill>
          <a:ln w="12700">
            <a:miter lim="400000"/>
          </a:ln>
        </p:spPr>
        <p:txBody>
          <a:bodyPr lIns="45719" rIns="45719" anchor="ctr"/>
          <a:lstStyle/>
          <a:p>
            <a:pPr algn="ctr">
              <a:defRPr>
                <a:solidFill>
                  <a:srgbClr val="FFFFFF"/>
                </a:solidFill>
              </a:defRPr>
            </a:pP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1"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32"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35" name="Rectangle 3"/>
          <p:cNvGrpSpPr/>
          <p:nvPr/>
        </p:nvGrpSpPr>
        <p:grpSpPr>
          <a:xfrm>
            <a:off x="6153150" y="1368045"/>
            <a:ext cx="6229350" cy="467772"/>
            <a:chOff x="0" y="0"/>
            <a:chExt cx="6229350" cy="467771"/>
          </a:xfrm>
        </p:grpSpPr>
        <p:sp>
          <p:nvSpPr>
            <p:cNvPr id="533"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34" name="ASK FOR SOMETHING SPECIFIC"/>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ASK FOR SOMETHING SPECIFIC</a:t>
              </a:r>
            </a:p>
          </p:txBody>
        </p:sp>
      </p:grpSp>
      <p:sp>
        <p:nvSpPr>
          <p:cNvPr id="536"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539" name="Oval 6"/>
          <p:cNvGrpSpPr/>
          <p:nvPr/>
        </p:nvGrpSpPr>
        <p:grpSpPr>
          <a:xfrm>
            <a:off x="1134476" y="2614863"/>
            <a:ext cx="762001" cy="762001"/>
            <a:chOff x="0" y="0"/>
            <a:chExt cx="762000" cy="762000"/>
          </a:xfrm>
        </p:grpSpPr>
        <p:sp>
          <p:nvSpPr>
            <p:cNvPr id="537"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38" name="3"/>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3</a:t>
              </a:r>
            </a:p>
          </p:txBody>
        </p:sp>
      </p:grpSp>
      <p:sp>
        <p:nvSpPr>
          <p:cNvPr id="540" name="Rectangle 10"/>
          <p:cNvSpPr txBox="1"/>
          <p:nvPr/>
        </p:nvSpPr>
        <p:spPr>
          <a:xfrm>
            <a:off x="2113546" y="1853369"/>
            <a:ext cx="8410076" cy="2796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4800">
                <a:solidFill>
                  <a:srgbClr val="3B3838"/>
                </a:solidFill>
                <a:latin typeface="GothamBold"/>
                <a:ea typeface="GothamBold"/>
                <a:cs typeface="GothamBold"/>
                <a:sym typeface="GothamBold"/>
              </a:defRPr>
            </a:pPr>
          </a:p>
          <a:p>
            <a:pPr lvl="1">
              <a:defRPr sz="3600">
                <a:solidFill>
                  <a:srgbClr val="3B3838"/>
                </a:solidFill>
                <a:latin typeface="GothamBold"/>
                <a:ea typeface="GothamBold"/>
                <a:cs typeface="GothamBold"/>
                <a:sym typeface="GothamBold"/>
              </a:defRPr>
            </a:pPr>
            <a:r>
              <a:t>Specific asks increase chances of positive response. </a:t>
            </a:r>
          </a:p>
          <a:p>
            <a:pPr lvl="1">
              <a:defRPr sz="3600">
                <a:solidFill>
                  <a:srgbClr val="3B3838"/>
                </a:solidFill>
                <a:latin typeface="GothamBold"/>
                <a:ea typeface="GothamBold"/>
                <a:cs typeface="GothamBold"/>
                <a:sym typeface="GothamBold"/>
              </a:defRPr>
            </a:pPr>
          </a:p>
          <a:p>
            <a:pPr lvl="1">
              <a:defRPr sz="3600">
                <a:solidFill>
                  <a:srgbClr val="3B3838"/>
                </a:solidFill>
                <a:latin typeface="GothamBold"/>
                <a:ea typeface="GothamBold"/>
                <a:cs typeface="GothamBold"/>
                <a:sym typeface="GothamBold"/>
              </a:defRPr>
            </a:pPr>
            <a:r>
              <a:t>Use either/or questions. </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42"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43"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46" name="Rectangle 3"/>
          <p:cNvGrpSpPr/>
          <p:nvPr/>
        </p:nvGrpSpPr>
        <p:grpSpPr>
          <a:xfrm>
            <a:off x="6153150" y="1368045"/>
            <a:ext cx="6229350" cy="467772"/>
            <a:chOff x="0" y="0"/>
            <a:chExt cx="6229350" cy="467771"/>
          </a:xfrm>
        </p:grpSpPr>
        <p:sp>
          <p:nvSpPr>
            <p:cNvPr id="544"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45" name="ASK FOR SOMETHING SPECIFIC"/>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ASK FOR SOMETHING SPECIFIC</a:t>
              </a:r>
            </a:p>
          </p:txBody>
        </p:sp>
      </p:grpSp>
      <p:sp>
        <p:nvSpPr>
          <p:cNvPr id="547"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550" name="Oval 6"/>
          <p:cNvGrpSpPr/>
          <p:nvPr/>
        </p:nvGrpSpPr>
        <p:grpSpPr>
          <a:xfrm>
            <a:off x="1134476" y="2614863"/>
            <a:ext cx="762001" cy="762001"/>
            <a:chOff x="0" y="0"/>
            <a:chExt cx="762000" cy="762000"/>
          </a:xfrm>
        </p:grpSpPr>
        <p:sp>
          <p:nvSpPr>
            <p:cNvPr id="548"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49" name="3"/>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3</a:t>
              </a:r>
            </a:p>
          </p:txBody>
        </p:sp>
      </p:grpSp>
      <p:pic>
        <p:nvPicPr>
          <p:cNvPr id="551" name="Picture 7" descr="Picture 7"/>
          <p:cNvPicPr>
            <a:picLocks noChangeAspect="1"/>
          </p:cNvPicPr>
          <p:nvPr/>
        </p:nvPicPr>
        <p:blipFill>
          <a:blip r:embed="rId2">
            <a:extLst/>
          </a:blip>
          <a:srcRect l="15677" t="24060" r="0" b="15293"/>
          <a:stretch>
            <a:fillRect/>
          </a:stretch>
        </p:blipFill>
        <p:spPr>
          <a:xfrm>
            <a:off x="2518610" y="2470484"/>
            <a:ext cx="9863890" cy="5309938"/>
          </a:xfrm>
          <a:prstGeom prst="rect">
            <a:avLst/>
          </a:prstGeom>
          <a:ln w="12700">
            <a:miter lim="400000"/>
          </a:ln>
        </p:spPr>
      </p:pic>
      <p:grpSp>
        <p:nvGrpSpPr>
          <p:cNvPr id="554" name="Rectangle 8"/>
          <p:cNvGrpSpPr/>
          <p:nvPr/>
        </p:nvGrpSpPr>
        <p:grpSpPr>
          <a:xfrm>
            <a:off x="2374232" y="2778292"/>
            <a:ext cx="6229351" cy="1601205"/>
            <a:chOff x="0" y="0"/>
            <a:chExt cx="6229350" cy="1601204"/>
          </a:xfrm>
        </p:grpSpPr>
        <p:sp>
          <p:nvSpPr>
            <p:cNvPr id="552" name="Rectangle"/>
            <p:cNvSpPr/>
            <p:nvPr/>
          </p:nvSpPr>
          <p:spPr>
            <a:xfrm>
              <a:off x="0" y="-1"/>
              <a:ext cx="6229350" cy="1601206"/>
            </a:xfrm>
            <a:prstGeom prst="rect">
              <a:avLst/>
            </a:pr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553" name="Specific Question: When can we plan the trip, today or tomorrow?"/>
            <p:cNvSpPr txBox="1"/>
            <p:nvPr/>
          </p:nvSpPr>
          <p:spPr>
            <a:xfrm>
              <a:off x="0" y="481832"/>
              <a:ext cx="6229350" cy="6375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sz="2000">
                  <a:solidFill>
                    <a:srgbClr val="2C2A2A"/>
                  </a:solidFill>
                  <a:latin typeface="GothamBold"/>
                  <a:ea typeface="GothamBold"/>
                  <a:cs typeface="GothamBold"/>
                  <a:sym typeface="GothamBold"/>
                </a:defRPr>
              </a:pPr>
              <a:r>
                <a:t>Specific Question: </a:t>
              </a:r>
              <a:r>
                <a:rPr>
                  <a:latin typeface="GothamLight"/>
                  <a:ea typeface="GothamLight"/>
                  <a:cs typeface="GothamLight"/>
                  <a:sym typeface="GothamLight"/>
                </a:rPr>
                <a:t>When can we plan the trip, today or tomorrow? </a:t>
              </a:r>
            </a:p>
          </p:txBody>
        </p:sp>
      </p:grpSp>
      <p:sp>
        <p:nvSpPr>
          <p:cNvPr id="555" name="Rectangle 9"/>
          <p:cNvSpPr/>
          <p:nvPr/>
        </p:nvSpPr>
        <p:spPr>
          <a:xfrm>
            <a:off x="2374232" y="2470484"/>
            <a:ext cx="154207" cy="1909013"/>
          </a:xfrm>
          <a:prstGeom prst="rect">
            <a:avLst/>
          </a:prstGeom>
          <a:solidFill>
            <a:srgbClr val="017FA0"/>
          </a:solidFill>
          <a:ln w="12700">
            <a:miter lim="400000"/>
          </a:ln>
        </p:spPr>
        <p:txBody>
          <a:bodyPr lIns="45719" rIns="45719" anchor="ctr"/>
          <a:lstStyle/>
          <a:p>
            <a:pPr algn="ctr">
              <a:defRPr>
                <a:solidFill>
                  <a:srgbClr val="FFFFFF"/>
                </a:solidFill>
              </a:defRPr>
            </a:pP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7"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58"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61" name="Rectangle 3"/>
          <p:cNvGrpSpPr/>
          <p:nvPr/>
        </p:nvGrpSpPr>
        <p:grpSpPr>
          <a:xfrm>
            <a:off x="6153150" y="1368045"/>
            <a:ext cx="6229350" cy="467772"/>
            <a:chOff x="0" y="0"/>
            <a:chExt cx="6229350" cy="467771"/>
          </a:xfrm>
        </p:grpSpPr>
        <p:sp>
          <p:nvSpPr>
            <p:cNvPr id="559"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60" name="PUTTING IT ALL TOGETHER"/>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PUTTING IT ALL TOGETHER</a:t>
              </a:r>
            </a:p>
          </p:txBody>
        </p:sp>
      </p:grpSp>
      <p:sp>
        <p:nvSpPr>
          <p:cNvPr id="562"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565" name="Oval 6"/>
          <p:cNvGrpSpPr/>
          <p:nvPr/>
        </p:nvGrpSpPr>
        <p:grpSpPr>
          <a:xfrm>
            <a:off x="1134476" y="2614863"/>
            <a:ext cx="762001" cy="762001"/>
            <a:chOff x="0" y="0"/>
            <a:chExt cx="762000" cy="762000"/>
          </a:xfrm>
        </p:grpSpPr>
        <p:sp>
          <p:nvSpPr>
            <p:cNvPr id="563"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64" name="3"/>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3</a:t>
              </a:r>
            </a:p>
          </p:txBody>
        </p:sp>
      </p:grpSp>
      <p:sp>
        <p:nvSpPr>
          <p:cNvPr id="566" name="Rectangle 10"/>
          <p:cNvSpPr txBox="1"/>
          <p:nvPr/>
        </p:nvSpPr>
        <p:spPr>
          <a:xfrm>
            <a:off x="3515057" y="2614863"/>
            <a:ext cx="7971089" cy="4028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Friend, I would like for you to come on a vacation with me because you need a tan, and it is always fun to hang out with me. </a:t>
            </a:r>
            <a:endParaRPr sz="4200">
              <a:solidFill>
                <a:srgbClr val="000000"/>
              </a:solidFill>
              <a:latin typeface="Gill Sans"/>
              <a:ea typeface="Gill Sans"/>
              <a:cs typeface="Gill Sans"/>
              <a:sym typeface="Gill Sans"/>
            </a:endParaRPr>
          </a:p>
          <a:p>
            <a:pPr>
              <a:defRPr sz="2800">
                <a:solidFill>
                  <a:srgbClr val="3B3838"/>
                </a:solidFill>
                <a:latin typeface="GothamBold"/>
                <a:ea typeface="GothamBold"/>
                <a:cs typeface="GothamBold"/>
                <a:sym typeface="GothamBold"/>
              </a:defRPr>
            </a:pPr>
          </a:p>
          <a:p>
            <a:pPr>
              <a:defRPr sz="2800">
                <a:solidFill>
                  <a:srgbClr val="3B3838"/>
                </a:solidFill>
                <a:latin typeface="GothamBold"/>
                <a:ea typeface="GothamBold"/>
                <a:cs typeface="GothamBold"/>
                <a:sym typeface="GothamBold"/>
              </a:defRPr>
            </a:pPr>
            <a:r>
              <a:t>This is the time b/c you are transitioning between jobs and will not have another opportunity in at least a year. </a:t>
            </a:r>
            <a:endParaRPr sz="4200">
              <a:solidFill>
                <a:srgbClr val="000000"/>
              </a:solidFill>
              <a:latin typeface="Gill Sans"/>
              <a:ea typeface="Gill Sans"/>
              <a:cs typeface="Gill Sans"/>
              <a:sym typeface="Gill Sans"/>
            </a:endParaRPr>
          </a:p>
          <a:p>
            <a:pPr>
              <a:defRPr sz="2800">
                <a:solidFill>
                  <a:srgbClr val="3B3838"/>
                </a:solidFill>
                <a:latin typeface="GothamBold"/>
                <a:ea typeface="GothamBold"/>
                <a:cs typeface="GothamBold"/>
                <a:sym typeface="GothamBold"/>
              </a:defRPr>
            </a:pPr>
          </a:p>
          <a:p>
            <a:pPr>
              <a:defRPr sz="2800">
                <a:solidFill>
                  <a:srgbClr val="3B3838"/>
                </a:solidFill>
                <a:latin typeface="GothamBold"/>
                <a:ea typeface="GothamBold"/>
                <a:cs typeface="GothamBold"/>
                <a:sym typeface="GothamBold"/>
              </a:defRPr>
            </a:pPr>
            <a:r>
              <a:t>When would you like to plan the vacation? Today or Monday?</a:t>
            </a:r>
          </a:p>
        </p:txBody>
      </p:sp>
      <p:sp>
        <p:nvSpPr>
          <p:cNvPr id="567" name="Rectangle 12"/>
          <p:cNvSpPr/>
          <p:nvPr/>
        </p:nvSpPr>
        <p:spPr>
          <a:xfrm>
            <a:off x="3173759" y="2727157"/>
            <a:ext cx="211125" cy="762001"/>
          </a:xfrm>
          <a:prstGeom prst="rect">
            <a:avLst/>
          </a:prstGeom>
          <a:solidFill>
            <a:srgbClr val="017FA0"/>
          </a:solidFill>
          <a:ln w="12700">
            <a:miter lim="400000"/>
          </a:ln>
        </p:spPr>
        <p:txBody>
          <a:bodyPr lIns="45719" rIns="45719" anchor="ctr"/>
          <a:lstStyle/>
          <a:p>
            <a:pPr algn="ctr">
              <a:defRPr>
                <a:solidFill>
                  <a:srgbClr val="FFFFFF"/>
                </a:solidFill>
              </a:defRPr>
            </a:pP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9"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70"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73" name="Rectangle 3"/>
          <p:cNvGrpSpPr/>
          <p:nvPr/>
        </p:nvGrpSpPr>
        <p:grpSpPr>
          <a:xfrm>
            <a:off x="6153150" y="1368045"/>
            <a:ext cx="6229350" cy="467772"/>
            <a:chOff x="0" y="0"/>
            <a:chExt cx="6229350" cy="467771"/>
          </a:xfrm>
        </p:grpSpPr>
        <p:sp>
          <p:nvSpPr>
            <p:cNvPr id="571"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72" name="ASK AND SHUT UP"/>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ASK AND SHUT UP</a:t>
              </a:r>
            </a:p>
          </p:txBody>
        </p:sp>
      </p:grpSp>
      <p:sp>
        <p:nvSpPr>
          <p:cNvPr id="574"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577" name="Oval 6"/>
          <p:cNvGrpSpPr/>
          <p:nvPr/>
        </p:nvGrpSpPr>
        <p:grpSpPr>
          <a:xfrm>
            <a:off x="1134476" y="2614863"/>
            <a:ext cx="762001" cy="762001"/>
            <a:chOff x="0" y="0"/>
            <a:chExt cx="762000" cy="762000"/>
          </a:xfrm>
        </p:grpSpPr>
        <p:sp>
          <p:nvSpPr>
            <p:cNvPr id="575"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76" name="4"/>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4</a:t>
              </a:r>
            </a:p>
          </p:txBody>
        </p:sp>
      </p:grpSp>
      <p:sp>
        <p:nvSpPr>
          <p:cNvPr id="578" name="Rectangle 10"/>
          <p:cNvSpPr txBox="1"/>
          <p:nvPr/>
        </p:nvSpPr>
        <p:spPr>
          <a:xfrm>
            <a:off x="3962399" y="2787314"/>
            <a:ext cx="8410076" cy="15519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6000">
                <a:solidFill>
                  <a:srgbClr val="3B3838"/>
                </a:solidFill>
                <a:latin typeface="GothamBold"/>
                <a:ea typeface="GothamBold"/>
                <a:cs typeface="GothamBold"/>
                <a:sym typeface="GothamBold"/>
              </a:defRPr>
            </a:pPr>
          </a:p>
          <a:p>
            <a:pPr lvl="1">
              <a:defRPr sz="4400">
                <a:solidFill>
                  <a:srgbClr val="3B3838"/>
                </a:solidFill>
                <a:latin typeface="GothamBold"/>
                <a:ea typeface="GothamBold"/>
                <a:cs typeface="GothamBold"/>
                <a:sym typeface="GothamBold"/>
              </a:defRPr>
            </a:pPr>
            <a:r>
              <a:t>Shhhhhh. </a:t>
            </a:r>
          </a:p>
        </p:txBody>
      </p:sp>
      <p:pic>
        <p:nvPicPr>
          <p:cNvPr id="579" name="Picture 7" descr="Picture 7"/>
          <p:cNvPicPr>
            <a:picLocks noChangeAspect="1"/>
          </p:cNvPicPr>
          <p:nvPr/>
        </p:nvPicPr>
        <p:blipFill>
          <a:blip r:embed="rId2">
            <a:extLst/>
          </a:blip>
          <a:srcRect l="34769" t="0" r="35204" b="20406"/>
          <a:stretch>
            <a:fillRect/>
          </a:stretch>
        </p:blipFill>
        <p:spPr>
          <a:xfrm>
            <a:off x="3224463" y="2454442"/>
            <a:ext cx="1475875" cy="3121022"/>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4" name="Picture 1" descr="Picture 1"/>
          <p:cNvPicPr>
            <a:picLocks noChangeAspect="1"/>
          </p:cNvPicPr>
          <p:nvPr/>
        </p:nvPicPr>
        <p:blipFill>
          <a:blip r:embed="rId3">
            <a:extLst/>
          </a:blip>
          <a:srcRect l="0" t="0" r="10299" b="0"/>
          <a:stretch>
            <a:fillRect/>
          </a:stretch>
        </p:blipFill>
        <p:spPr>
          <a:xfrm>
            <a:off x="-193733" y="-144380"/>
            <a:ext cx="13412428" cy="9951278"/>
          </a:xfrm>
          <a:prstGeom prst="rect">
            <a:avLst/>
          </a:prstGeom>
          <a:ln w="12700">
            <a:miter lim="400000"/>
          </a:ln>
        </p:spPr>
      </p:pic>
      <p:sp>
        <p:nvSpPr>
          <p:cNvPr id="145" name="Rectangle 3"/>
          <p:cNvSpPr/>
          <p:nvPr/>
        </p:nvSpPr>
        <p:spPr>
          <a:xfrm>
            <a:off x="496956" y="417442"/>
            <a:ext cx="12006471" cy="8885585"/>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146" name="Rectangle 4"/>
          <p:cNvSpPr/>
          <p:nvPr/>
        </p:nvSpPr>
        <p:spPr>
          <a:xfrm>
            <a:off x="496958" y="417441"/>
            <a:ext cx="5438622"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147" name="Rectangle 19"/>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148" name="Picture 23" descr="Picture 23"/>
          <p:cNvPicPr>
            <a:picLocks noChangeAspect="1"/>
          </p:cNvPicPr>
          <p:nvPr/>
        </p:nvPicPr>
        <p:blipFill>
          <a:blip r:embed="rId4">
            <a:extLst/>
          </a:blip>
          <a:stretch>
            <a:fillRect/>
          </a:stretch>
        </p:blipFill>
        <p:spPr>
          <a:xfrm>
            <a:off x="740908" y="8011632"/>
            <a:ext cx="490015" cy="702547"/>
          </a:xfrm>
          <a:prstGeom prst="rect">
            <a:avLst/>
          </a:prstGeom>
          <a:ln w="12700">
            <a:miter lim="400000"/>
          </a:ln>
        </p:spPr>
      </p:pic>
      <p:sp>
        <p:nvSpPr>
          <p:cNvPr id="149" name="TextBox 8"/>
          <p:cNvSpPr txBox="1"/>
          <p:nvPr/>
        </p:nvSpPr>
        <p:spPr>
          <a:xfrm>
            <a:off x="983937" y="1599605"/>
            <a:ext cx="4823305" cy="26187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4400">
                <a:solidFill>
                  <a:srgbClr val="017FA0"/>
                </a:solidFill>
                <a:latin typeface="GothamBold"/>
                <a:ea typeface="GothamBold"/>
                <a:cs typeface="GothamBold"/>
                <a:sym typeface="GothamBold"/>
              </a:defRPr>
            </a:pPr>
            <a:r>
              <a:t>Volunteer Recruitment</a:t>
            </a:r>
            <a:endParaRPr>
              <a:solidFill>
                <a:srgbClr val="44546A"/>
              </a:solidFill>
            </a:endParaRPr>
          </a:p>
          <a:p>
            <a:pPr>
              <a:defRPr spc="300" sz="1800">
                <a:solidFill>
                  <a:srgbClr val="2C2A2A"/>
                </a:solidFill>
                <a:latin typeface="GothamLight"/>
                <a:ea typeface="GothamLight"/>
                <a:cs typeface="GothamLight"/>
                <a:sym typeface="GothamLight"/>
              </a:defRPr>
            </a:pPr>
          </a:p>
          <a:p>
            <a:pPr>
              <a:defRPr spc="300" sz="1800">
                <a:solidFill>
                  <a:srgbClr val="2C2A2A"/>
                </a:solidFill>
                <a:latin typeface="GothamLight"/>
                <a:ea typeface="GothamLight"/>
                <a:cs typeface="GothamLight"/>
                <a:sym typeface="GothamLight"/>
              </a:defRPr>
            </a:pPr>
          </a:p>
          <a:p>
            <a:pPr>
              <a:defRPr sz="2000">
                <a:solidFill>
                  <a:srgbClr val="2C2A2A"/>
                </a:solidFill>
                <a:latin typeface="GothamBook"/>
                <a:ea typeface="GothamBook"/>
                <a:cs typeface="GothamBook"/>
                <a:sym typeface="GothamBook"/>
              </a:defRPr>
            </a:pPr>
            <a:r>
              <a:t>How to effectively lead your team into recruiting new volunteers for your upcoming events. </a:t>
            </a:r>
          </a:p>
        </p:txBody>
      </p:sp>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81"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82"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85" name="Rectangle 3"/>
          <p:cNvGrpSpPr/>
          <p:nvPr/>
        </p:nvGrpSpPr>
        <p:grpSpPr>
          <a:xfrm>
            <a:off x="6153150" y="1368045"/>
            <a:ext cx="6229350" cy="467772"/>
            <a:chOff x="0" y="0"/>
            <a:chExt cx="6229350" cy="467771"/>
          </a:xfrm>
        </p:grpSpPr>
        <p:sp>
          <p:nvSpPr>
            <p:cNvPr id="583"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84" name="BE PERSISTENT"/>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BE PERSISTENT</a:t>
              </a:r>
            </a:p>
          </p:txBody>
        </p:sp>
      </p:grpSp>
      <p:sp>
        <p:nvSpPr>
          <p:cNvPr id="586"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589" name="Oval 6"/>
          <p:cNvGrpSpPr/>
          <p:nvPr/>
        </p:nvGrpSpPr>
        <p:grpSpPr>
          <a:xfrm>
            <a:off x="1134476" y="2614863"/>
            <a:ext cx="762001" cy="762001"/>
            <a:chOff x="0" y="0"/>
            <a:chExt cx="762000" cy="762000"/>
          </a:xfrm>
        </p:grpSpPr>
        <p:sp>
          <p:nvSpPr>
            <p:cNvPr id="587"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88" name="5"/>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5</a:t>
              </a:r>
            </a:p>
          </p:txBody>
        </p:sp>
      </p:grpSp>
      <p:sp>
        <p:nvSpPr>
          <p:cNvPr id="590" name="Content Placeholder 2"/>
          <p:cNvSpPr txBox="1"/>
          <p:nvPr/>
        </p:nvSpPr>
        <p:spPr>
          <a:xfrm>
            <a:off x="2611155" y="2824666"/>
            <a:ext cx="9936306" cy="4590797"/>
          </a:xfrm>
          <a:prstGeom prst="rect">
            <a:avLst/>
          </a:prstGeom>
          <a:ln w="12700">
            <a:miter lim="400000"/>
          </a:ln>
          <a:extLst>
            <a:ext uri="{C572A759-6A51-4108-AA02-DFA0A04FC94B}">
              <ma14:wrappingTextBoxFlag xmlns:ma14="http://schemas.microsoft.com/office/mac/drawingml/2011/main" val="1"/>
            </a:ext>
          </a:extLst>
        </p:spPr>
        <p:txBody>
          <a:bodyPr lIns="45719" rIns="45719" anchor="b">
            <a:spAutoFit/>
          </a:bodyPr>
          <a:lstStyle/>
          <a:p>
            <a:pPr defTabSz="457200">
              <a:spcBef>
                <a:spcPts val="400"/>
              </a:spcBef>
              <a:defRPr sz="3600">
                <a:solidFill>
                  <a:srgbClr val="3B3838"/>
                </a:solidFill>
                <a:latin typeface="GothamLight"/>
                <a:ea typeface="GothamLight"/>
                <a:cs typeface="GothamLight"/>
                <a:sym typeface="GothamLight"/>
              </a:defRPr>
            </a:pPr>
          </a:p>
          <a:p>
            <a:pPr defTabSz="457200">
              <a:spcBef>
                <a:spcPts val="700"/>
              </a:spcBef>
              <a:defRPr sz="3200">
                <a:solidFill>
                  <a:srgbClr val="3B3838"/>
                </a:solidFill>
                <a:latin typeface="GothamBold"/>
                <a:ea typeface="GothamBold"/>
                <a:cs typeface="GothamBold"/>
                <a:sym typeface="GothamBold"/>
              </a:defRPr>
            </a:pPr>
            <a:r>
              <a:t>Ask, ask and ask again.</a:t>
            </a:r>
            <a:endParaRPr sz="2000">
              <a:solidFill>
                <a:srgbClr val="8F8E8E"/>
              </a:solidFill>
            </a:endParaRPr>
          </a:p>
          <a:p>
            <a:pPr defTabSz="457200">
              <a:spcBef>
                <a:spcPts val="400"/>
              </a:spcBef>
              <a:defRPr sz="2400">
                <a:solidFill>
                  <a:srgbClr val="3B3838"/>
                </a:solidFill>
                <a:latin typeface="GothamLight"/>
                <a:ea typeface="GothamLight"/>
                <a:cs typeface="GothamLight"/>
                <a:sym typeface="GothamLight"/>
              </a:defRPr>
            </a:pPr>
          </a:p>
          <a:p>
            <a:pPr lvl="1" indent="457200" defTabSz="457200">
              <a:spcBef>
                <a:spcPts val="500"/>
              </a:spcBef>
              <a:defRPr sz="2400">
                <a:solidFill>
                  <a:srgbClr val="3B3838"/>
                </a:solidFill>
                <a:latin typeface="GothamLight"/>
                <a:ea typeface="GothamLight"/>
                <a:cs typeface="GothamLight"/>
                <a:sym typeface="GothamLight"/>
              </a:defRPr>
            </a:pPr>
            <a:r>
              <a:t>Ask #1: Can we meet between 2 and 4pm on Thursday?</a:t>
            </a:r>
            <a:endParaRPr sz="1800">
              <a:solidFill>
                <a:srgbClr val="8F8E8E"/>
              </a:solidFill>
            </a:endParaRPr>
          </a:p>
          <a:p>
            <a:pPr lvl="1" indent="457200" defTabSz="457200">
              <a:spcBef>
                <a:spcPts val="400"/>
              </a:spcBef>
              <a:defRPr sz="2400">
                <a:solidFill>
                  <a:srgbClr val="3B3838"/>
                </a:solidFill>
                <a:latin typeface="GothamLight"/>
                <a:ea typeface="GothamLight"/>
                <a:cs typeface="GothamLight"/>
                <a:sym typeface="GothamLight"/>
              </a:defRPr>
            </a:pPr>
          </a:p>
          <a:p>
            <a:pPr lvl="1" indent="457200" defTabSz="457200">
              <a:spcBef>
                <a:spcPts val="500"/>
              </a:spcBef>
              <a:defRPr sz="2400">
                <a:solidFill>
                  <a:srgbClr val="3B3838"/>
                </a:solidFill>
                <a:latin typeface="GothamLight"/>
                <a:ea typeface="GothamLight"/>
                <a:cs typeface="GothamLight"/>
                <a:sym typeface="GothamLight"/>
              </a:defRPr>
            </a:pPr>
            <a:r>
              <a:t>Ask #2:  When on Thursday works better for you?</a:t>
            </a:r>
            <a:endParaRPr sz="1800">
              <a:solidFill>
                <a:srgbClr val="8F8E8E"/>
              </a:solidFill>
            </a:endParaRPr>
          </a:p>
          <a:p>
            <a:pPr lvl="1" indent="457200" defTabSz="457200">
              <a:spcBef>
                <a:spcPts val="400"/>
              </a:spcBef>
              <a:defRPr sz="2400">
                <a:solidFill>
                  <a:srgbClr val="3B3838"/>
                </a:solidFill>
                <a:latin typeface="GothamLight"/>
                <a:ea typeface="GothamLight"/>
                <a:cs typeface="GothamLight"/>
                <a:sym typeface="GothamLight"/>
              </a:defRPr>
            </a:pPr>
          </a:p>
          <a:p>
            <a:pPr lvl="1" indent="457200" defTabSz="457200">
              <a:spcBef>
                <a:spcPts val="500"/>
              </a:spcBef>
              <a:defRPr sz="2400">
                <a:solidFill>
                  <a:srgbClr val="3B3838"/>
                </a:solidFill>
                <a:latin typeface="GothamLight"/>
                <a:ea typeface="GothamLight"/>
                <a:cs typeface="GothamLight"/>
                <a:sym typeface="GothamLight"/>
              </a:defRPr>
            </a:pPr>
            <a:r>
              <a:t>Ask #3:  When in the next three days can we get together?</a:t>
            </a:r>
            <a:endParaRPr sz="1800">
              <a:solidFill>
                <a:srgbClr val="8F8E8E"/>
              </a:solidFill>
            </a:endParaRPr>
          </a:p>
          <a:p>
            <a:pPr lvl="1" indent="457200" defTabSz="457200">
              <a:spcBef>
                <a:spcPts val="400"/>
              </a:spcBef>
              <a:defRPr sz="2400">
                <a:solidFill>
                  <a:srgbClr val="3B3838"/>
                </a:solidFill>
                <a:latin typeface="GothamLight"/>
                <a:ea typeface="GothamLight"/>
                <a:cs typeface="GothamLight"/>
                <a:sym typeface="GothamLight"/>
              </a:defRPr>
            </a:pPr>
          </a:p>
          <a:p>
            <a:pPr lvl="1" indent="457200" defTabSz="457200">
              <a:spcBef>
                <a:spcPts val="500"/>
              </a:spcBef>
              <a:defRPr sz="2400">
                <a:solidFill>
                  <a:srgbClr val="3B3838"/>
                </a:solidFill>
                <a:latin typeface="GothamLight"/>
                <a:ea typeface="GothamLight"/>
                <a:cs typeface="GothamLight"/>
                <a:sym typeface="GothamLight"/>
              </a:defRPr>
            </a:pPr>
            <a:r>
              <a:t>Ask #4:  When does it work for you?</a:t>
            </a:r>
            <a:endParaRPr sz="1800">
              <a:solidFill>
                <a:srgbClr val="8F8E8E"/>
              </a:solidFill>
            </a:endParaRP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92"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593"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596" name="Rectangle 3"/>
          <p:cNvGrpSpPr/>
          <p:nvPr/>
        </p:nvGrpSpPr>
        <p:grpSpPr>
          <a:xfrm>
            <a:off x="6153150" y="1368045"/>
            <a:ext cx="6229350" cy="467772"/>
            <a:chOff x="0" y="0"/>
            <a:chExt cx="6229350" cy="467771"/>
          </a:xfrm>
        </p:grpSpPr>
        <p:sp>
          <p:nvSpPr>
            <p:cNvPr id="594"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595" name="BE PERSISTENT"/>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BE PERSISTENT</a:t>
              </a:r>
            </a:p>
          </p:txBody>
        </p:sp>
      </p:grpSp>
      <p:sp>
        <p:nvSpPr>
          <p:cNvPr id="597" name="Straight Connector 5"/>
          <p:cNvSpPr/>
          <p:nvPr/>
        </p:nvSpPr>
        <p:spPr>
          <a:xfrm flipV="1">
            <a:off x="2253815" y="2454443"/>
            <a:ext cx="1" cy="5333792"/>
          </a:xfrm>
          <a:prstGeom prst="line">
            <a:avLst/>
          </a:prstGeom>
          <a:ln w="19050">
            <a:solidFill>
              <a:srgbClr val="D8D7D7"/>
            </a:solidFill>
            <a:miter/>
          </a:ln>
        </p:spPr>
        <p:txBody>
          <a:bodyPr lIns="45719" rIns="45719"/>
          <a:lstStyle/>
          <a:p>
            <a:pPr/>
          </a:p>
        </p:txBody>
      </p:sp>
      <p:grpSp>
        <p:nvGrpSpPr>
          <p:cNvPr id="600" name="Oval 6"/>
          <p:cNvGrpSpPr/>
          <p:nvPr/>
        </p:nvGrpSpPr>
        <p:grpSpPr>
          <a:xfrm>
            <a:off x="1134476" y="2614863"/>
            <a:ext cx="762001" cy="762001"/>
            <a:chOff x="0" y="0"/>
            <a:chExt cx="762000" cy="762000"/>
          </a:xfrm>
        </p:grpSpPr>
        <p:sp>
          <p:nvSpPr>
            <p:cNvPr id="598"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599" name="5"/>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5</a:t>
              </a:r>
            </a:p>
          </p:txBody>
        </p:sp>
      </p:grpSp>
      <p:pic>
        <p:nvPicPr>
          <p:cNvPr id="601" name="Picture 7" descr="Picture 7"/>
          <p:cNvPicPr>
            <a:picLocks noChangeAspect="1"/>
          </p:cNvPicPr>
          <p:nvPr/>
        </p:nvPicPr>
        <p:blipFill>
          <a:blip r:embed="rId2">
            <a:extLst/>
          </a:blip>
          <a:srcRect l="0" t="5171" r="0" b="10544"/>
          <a:stretch>
            <a:fillRect/>
          </a:stretch>
        </p:blipFill>
        <p:spPr>
          <a:xfrm>
            <a:off x="2611155" y="2454442"/>
            <a:ext cx="9694242" cy="5839327"/>
          </a:xfrm>
          <a:prstGeom prst="rect">
            <a:avLst/>
          </a:prstGeom>
          <a:ln w="12700">
            <a:miter lim="400000"/>
          </a:ln>
        </p:spPr>
      </p:pic>
      <p:grpSp>
        <p:nvGrpSpPr>
          <p:cNvPr id="604" name="Rectangle 9"/>
          <p:cNvGrpSpPr/>
          <p:nvPr/>
        </p:nvGrpSpPr>
        <p:grpSpPr>
          <a:xfrm>
            <a:off x="7234988" y="3910281"/>
            <a:ext cx="5070409" cy="1601205"/>
            <a:chOff x="0" y="0"/>
            <a:chExt cx="5070407" cy="1601204"/>
          </a:xfrm>
        </p:grpSpPr>
        <p:sp>
          <p:nvSpPr>
            <p:cNvPr id="602" name="Rectangle"/>
            <p:cNvSpPr/>
            <p:nvPr/>
          </p:nvSpPr>
          <p:spPr>
            <a:xfrm>
              <a:off x="0" y="-1"/>
              <a:ext cx="5070408" cy="1601206"/>
            </a:xfrm>
            <a:prstGeom prst="rect">
              <a:avLst/>
            </a:prstGeom>
            <a:solidFill>
              <a:srgbClr val="FFFFFF"/>
            </a:solidFill>
            <a:ln w="12700" cap="flat">
              <a:noFill/>
              <a:miter lim="400000"/>
            </a:ln>
            <a:effectLst/>
          </p:spPr>
          <p:txBody>
            <a:bodyPr wrap="square" lIns="45719" tIns="45719" rIns="45719" bIns="45719" numCol="1" anchor="ctr">
              <a:noAutofit/>
            </a:bodyPr>
            <a:lstStyle/>
            <a:p>
              <a:pPr>
                <a:defRPr>
                  <a:solidFill>
                    <a:srgbClr val="FFFFFF"/>
                  </a:solidFill>
                </a:defRPr>
              </a:pPr>
            </a:p>
          </p:txBody>
        </p:sp>
        <p:sp>
          <p:nvSpPr>
            <p:cNvPr id="603" name="Alternative Q: If the beach is not cool, I also know you like hiking."/>
            <p:cNvSpPr txBox="1"/>
            <p:nvPr/>
          </p:nvSpPr>
          <p:spPr>
            <a:xfrm>
              <a:off x="0" y="481832"/>
              <a:ext cx="5070408" cy="6375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sz="2000">
                  <a:solidFill>
                    <a:srgbClr val="2C2A2A"/>
                  </a:solidFill>
                  <a:latin typeface="GothamBold"/>
                  <a:ea typeface="GothamBold"/>
                  <a:cs typeface="GothamBold"/>
                  <a:sym typeface="GothamBold"/>
                </a:defRPr>
              </a:pPr>
              <a:r>
                <a:t>Alternative Q: </a:t>
              </a:r>
              <a:r>
                <a:rPr>
                  <a:latin typeface="GothamLight"/>
                  <a:ea typeface="GothamLight"/>
                  <a:cs typeface="GothamLight"/>
                  <a:sym typeface="GothamLight"/>
                </a:rPr>
                <a:t>If the beach is not cool, I also know you like hiking.  </a:t>
              </a:r>
            </a:p>
          </p:txBody>
        </p:sp>
      </p:grpSp>
      <p:sp>
        <p:nvSpPr>
          <p:cNvPr id="605" name="Rectangle 10"/>
          <p:cNvSpPr/>
          <p:nvPr/>
        </p:nvSpPr>
        <p:spPr>
          <a:xfrm>
            <a:off x="12151190" y="2534653"/>
            <a:ext cx="154207" cy="2976833"/>
          </a:xfrm>
          <a:prstGeom prst="rect">
            <a:avLst/>
          </a:prstGeom>
          <a:solidFill>
            <a:srgbClr val="017FA0"/>
          </a:solidFill>
          <a:ln w="12700">
            <a:miter lim="400000"/>
          </a:ln>
        </p:spPr>
        <p:txBody>
          <a:bodyPr lIns="45719" rIns="45719" anchor="ctr"/>
          <a:lstStyle/>
          <a:p>
            <a:pPr algn="ctr">
              <a:defRPr>
                <a:solidFill>
                  <a:srgbClr val="FFFFFF"/>
                </a:solidFill>
              </a:defRPr>
            </a:pPr>
          </a:p>
        </p:txBody>
      </p:sp>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07" name="Rectangle 1"/>
          <p:cNvSpPr txBox="1"/>
          <p:nvPr/>
        </p:nvSpPr>
        <p:spPr>
          <a:xfrm>
            <a:off x="684685" y="631946"/>
            <a:ext cx="11761983"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3200">
                <a:solidFill>
                  <a:srgbClr val="3B3838"/>
                </a:solidFill>
                <a:latin typeface="GothamBold"/>
                <a:ea typeface="GothamBold"/>
                <a:cs typeface="GothamBold"/>
                <a:sym typeface="GothamBold"/>
              </a:defRPr>
            </a:lvl1pPr>
          </a:lstStyle>
          <a:p>
            <a:pPr/>
            <a:r>
              <a:t>The Hard Ask</a:t>
            </a:r>
          </a:p>
        </p:txBody>
      </p:sp>
      <p:sp>
        <p:nvSpPr>
          <p:cNvPr id="608" name="Straight Connector 2"/>
          <p:cNvSpPr/>
          <p:nvPr/>
        </p:nvSpPr>
        <p:spPr>
          <a:xfrm>
            <a:off x="693911" y="1276287"/>
            <a:ext cx="11688590" cy="1"/>
          </a:xfrm>
          <a:prstGeom prst="line">
            <a:avLst/>
          </a:prstGeom>
          <a:ln w="12700">
            <a:solidFill>
              <a:srgbClr val="B1AEAE"/>
            </a:solidFill>
            <a:miter/>
          </a:ln>
        </p:spPr>
        <p:txBody>
          <a:bodyPr lIns="45719" rIns="45719"/>
          <a:lstStyle/>
          <a:p>
            <a:pPr/>
          </a:p>
        </p:txBody>
      </p:sp>
      <p:grpSp>
        <p:nvGrpSpPr>
          <p:cNvPr id="611" name="Rectangle 3"/>
          <p:cNvGrpSpPr/>
          <p:nvPr/>
        </p:nvGrpSpPr>
        <p:grpSpPr>
          <a:xfrm>
            <a:off x="6153150" y="1368045"/>
            <a:ext cx="6229350" cy="467772"/>
            <a:chOff x="0" y="0"/>
            <a:chExt cx="6229350" cy="467771"/>
          </a:xfrm>
        </p:grpSpPr>
        <p:sp>
          <p:nvSpPr>
            <p:cNvPr id="609" name="Rectangle"/>
            <p:cNvSpPr/>
            <p:nvPr/>
          </p:nvSpPr>
          <p:spPr>
            <a:xfrm>
              <a:off x="0" y="-1"/>
              <a:ext cx="6229350" cy="467773"/>
            </a:xfrm>
            <a:prstGeom prst="rect">
              <a:avLst/>
            </a:prstGeom>
            <a:solidFill>
              <a:srgbClr val="D9D9D9"/>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sp>
          <p:nvSpPr>
            <p:cNvPr id="610" name="LET’S PRACTICE"/>
            <p:cNvSpPr txBox="1"/>
            <p:nvPr/>
          </p:nvSpPr>
          <p:spPr>
            <a:xfrm>
              <a:off x="0" y="54815"/>
              <a:ext cx="622935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pc="300" sz="2000">
                  <a:solidFill>
                    <a:srgbClr val="2C2A2A"/>
                  </a:solidFill>
                  <a:latin typeface="GothamLight"/>
                  <a:ea typeface="GothamLight"/>
                  <a:cs typeface="GothamLight"/>
                  <a:sym typeface="GothamLight"/>
                </a:defRPr>
              </a:lvl1pPr>
            </a:lstStyle>
            <a:p>
              <a:pPr/>
              <a:r>
                <a:t>LET’S PRACTICE</a:t>
              </a:r>
            </a:p>
          </p:txBody>
        </p:sp>
      </p:grpSp>
      <p:grpSp>
        <p:nvGrpSpPr>
          <p:cNvPr id="614" name="Oval 6"/>
          <p:cNvGrpSpPr/>
          <p:nvPr/>
        </p:nvGrpSpPr>
        <p:grpSpPr>
          <a:xfrm>
            <a:off x="1134476" y="2614863"/>
            <a:ext cx="762001" cy="762001"/>
            <a:chOff x="0" y="0"/>
            <a:chExt cx="762000" cy="762000"/>
          </a:xfrm>
        </p:grpSpPr>
        <p:sp>
          <p:nvSpPr>
            <p:cNvPr id="612"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613" name="1"/>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1</a:t>
              </a:r>
            </a:p>
          </p:txBody>
        </p:sp>
      </p:grpSp>
      <p:sp>
        <p:nvSpPr>
          <p:cNvPr id="615" name="Content Placeholder 2"/>
          <p:cNvSpPr txBox="1"/>
          <p:nvPr/>
        </p:nvSpPr>
        <p:spPr>
          <a:xfrm>
            <a:off x="2221606" y="2703095"/>
            <a:ext cx="9936306" cy="1621537"/>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defTabSz="457200">
              <a:spcBef>
                <a:spcPts val="700"/>
              </a:spcBef>
              <a:defRPr sz="3200">
                <a:solidFill>
                  <a:srgbClr val="3B3838"/>
                </a:solidFill>
                <a:latin typeface="GothamBold"/>
                <a:ea typeface="GothamBold"/>
                <a:cs typeface="GothamBold"/>
                <a:sym typeface="GothamBold"/>
              </a:defRPr>
            </a:pPr>
            <a:r>
              <a:t>Thinking about your event, draft a Hard Ask</a:t>
            </a:r>
            <a:endParaRPr sz="2000">
              <a:solidFill>
                <a:srgbClr val="8F8E8E"/>
              </a:solidFill>
            </a:endParaRPr>
          </a:p>
          <a:p>
            <a:pPr defTabSz="457200">
              <a:spcBef>
                <a:spcPts val="400"/>
              </a:spcBef>
              <a:defRPr sz="3200">
                <a:solidFill>
                  <a:srgbClr val="3B3838"/>
                </a:solidFill>
                <a:latin typeface="GothamBold"/>
                <a:ea typeface="GothamBold"/>
                <a:cs typeface="GothamBold"/>
                <a:sym typeface="GothamBold"/>
              </a:defRPr>
            </a:pPr>
          </a:p>
          <a:p>
            <a:pPr defTabSz="457200">
              <a:spcBef>
                <a:spcPts val="700"/>
              </a:spcBef>
              <a:defRPr sz="3200">
                <a:solidFill>
                  <a:srgbClr val="3B3838"/>
                </a:solidFill>
                <a:latin typeface="GothamBold"/>
                <a:ea typeface="GothamBold"/>
                <a:cs typeface="GothamBold"/>
                <a:sym typeface="GothamBold"/>
              </a:defRPr>
            </a:pPr>
            <a:r>
              <a:t>Practice your Hard Ask with each other</a:t>
            </a:r>
          </a:p>
        </p:txBody>
      </p:sp>
      <p:grpSp>
        <p:nvGrpSpPr>
          <p:cNvPr id="618" name="Oval 12"/>
          <p:cNvGrpSpPr/>
          <p:nvPr/>
        </p:nvGrpSpPr>
        <p:grpSpPr>
          <a:xfrm>
            <a:off x="1112055" y="3810000"/>
            <a:ext cx="762001" cy="762000"/>
            <a:chOff x="0" y="0"/>
            <a:chExt cx="762000" cy="762000"/>
          </a:xfrm>
        </p:grpSpPr>
        <p:sp>
          <p:nvSpPr>
            <p:cNvPr id="616" name="Circle"/>
            <p:cNvSpPr/>
            <p:nvPr/>
          </p:nvSpPr>
          <p:spPr>
            <a:xfrm>
              <a:off x="0" y="0"/>
              <a:ext cx="762000" cy="762000"/>
            </a:xfrm>
            <a:prstGeom prst="ellipse">
              <a:avLst/>
            </a:prstGeom>
            <a:solidFill>
              <a:srgbClr val="3B3838"/>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617" name="2"/>
            <p:cNvSpPr txBox="1"/>
            <p:nvPr/>
          </p:nvSpPr>
          <p:spPr>
            <a:xfrm>
              <a:off x="111592" y="137896"/>
              <a:ext cx="538816" cy="48620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b="1" sz="2800">
                  <a:solidFill>
                    <a:srgbClr val="FFFFFF"/>
                  </a:solidFill>
                </a:defRPr>
              </a:lvl1pPr>
            </a:lstStyle>
            <a:p>
              <a:pPr/>
              <a:r>
                <a:t>2</a:t>
              </a:r>
            </a:p>
          </p:txBody>
        </p:sp>
      </p:grpSp>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20" name="Straight Connector 5"/>
          <p:cNvSpPr/>
          <p:nvPr/>
        </p:nvSpPr>
        <p:spPr>
          <a:xfrm flipV="1">
            <a:off x="5426417" y="1273197"/>
            <a:ext cx="1" cy="6058045"/>
          </a:xfrm>
          <a:prstGeom prst="line">
            <a:avLst/>
          </a:prstGeom>
          <a:ln w="19050">
            <a:solidFill>
              <a:srgbClr val="B1AEAE"/>
            </a:solidFill>
            <a:miter/>
          </a:ln>
        </p:spPr>
        <p:txBody>
          <a:bodyPr lIns="45719" rIns="45719"/>
          <a:lstStyle/>
          <a:p>
            <a:pPr/>
          </a:p>
        </p:txBody>
      </p:sp>
      <p:sp>
        <p:nvSpPr>
          <p:cNvPr id="621" name="TextBox 6"/>
          <p:cNvSpPr txBox="1"/>
          <p:nvPr/>
        </p:nvSpPr>
        <p:spPr>
          <a:xfrm>
            <a:off x="5909023" y="1209024"/>
            <a:ext cx="6951397" cy="5425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Light"/>
                <a:ea typeface="GothamLight"/>
                <a:cs typeface="GothamLight"/>
                <a:sym typeface="GothamLight"/>
              </a:defRPr>
            </a:pPr>
            <a:r>
              <a:t>Forming a recruitment team</a:t>
            </a:r>
          </a:p>
          <a:p>
            <a:pPr marL="514350" indent="-514350">
              <a:buSzPct val="100000"/>
              <a:buAutoNum type="arabicPeriod" startAt="1"/>
              <a:defRPr sz="3600">
                <a:solidFill>
                  <a:srgbClr val="3B3838"/>
                </a:solidFill>
                <a:latin typeface="GothamLight"/>
                <a:ea typeface="GothamLight"/>
                <a:cs typeface="GothamLight"/>
                <a:sym typeface="GothamLight"/>
              </a:defRPr>
            </a:pPr>
          </a:p>
          <a:p>
            <a:pPr marL="514350" indent="-514350">
              <a:buSzPct val="100000"/>
              <a:buAutoNum type="arabicPeriod" startAt="2"/>
              <a:defRPr sz="3600">
                <a:solidFill>
                  <a:srgbClr val="3B3838"/>
                </a:solidFill>
                <a:latin typeface="GothamLight"/>
                <a:ea typeface="GothamLight"/>
                <a:cs typeface="GothamLight"/>
                <a:sym typeface="GothamLight"/>
              </a:defRPr>
            </a:pPr>
            <a:r>
              <a:t>Why people volunteer?</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Tactics for volunteer recruitment</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The Hard Ask </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Bold"/>
                <a:ea typeface="GothamBold"/>
                <a:cs typeface="GothamBold"/>
                <a:sym typeface="GothamBold"/>
              </a:defRPr>
            </a:pPr>
            <a:r>
              <a:t>Debrief and Close</a:t>
            </a:r>
          </a:p>
        </p:txBody>
      </p:sp>
      <p:pic>
        <p:nvPicPr>
          <p:cNvPr id="622" name="Picture 11" descr="Picture 11"/>
          <p:cNvPicPr>
            <a:picLocks noChangeAspect="1"/>
          </p:cNvPicPr>
          <p:nvPr/>
        </p:nvPicPr>
        <p:blipFill>
          <a:blip r:embed="rId3">
            <a:extLst/>
          </a:blip>
          <a:stretch>
            <a:fillRect/>
          </a:stretch>
        </p:blipFill>
        <p:spPr>
          <a:xfrm>
            <a:off x="1221261" y="2196250"/>
            <a:ext cx="3250795" cy="3250795"/>
          </a:xfrm>
          <a:prstGeom prst="rect">
            <a:avLst/>
          </a:prstGeom>
          <a:ln w="12700">
            <a:miter lim="400000"/>
          </a:ln>
        </p:spPr>
      </p:pic>
      <p:sp>
        <p:nvSpPr>
          <p:cNvPr id="623" name="Rectangle 12"/>
          <p:cNvSpPr txBox="1"/>
          <p:nvPr/>
        </p:nvSpPr>
        <p:spPr>
          <a:xfrm>
            <a:off x="604034" y="1209025"/>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27" name="Picture 12" descr="Picture 12"/>
          <p:cNvPicPr>
            <a:picLocks noChangeAspect="1"/>
          </p:cNvPicPr>
          <p:nvPr/>
        </p:nvPicPr>
        <p:blipFill>
          <a:blip r:embed="rId3">
            <a:extLst/>
          </a:blip>
          <a:srcRect l="0" t="0" r="9443" b="0"/>
          <a:stretch>
            <a:fillRect/>
          </a:stretch>
        </p:blipFill>
        <p:spPr>
          <a:xfrm flipH="1">
            <a:off x="-553448" y="-267341"/>
            <a:ext cx="13579896" cy="10123536"/>
          </a:xfrm>
          <a:prstGeom prst="rect">
            <a:avLst/>
          </a:prstGeom>
          <a:ln w="12700">
            <a:miter lim="400000"/>
          </a:ln>
        </p:spPr>
      </p:pic>
      <p:sp>
        <p:nvSpPr>
          <p:cNvPr id="628" name="Rectangle 13"/>
          <p:cNvSpPr/>
          <p:nvPr/>
        </p:nvSpPr>
        <p:spPr>
          <a:xfrm>
            <a:off x="-420624" y="-273678"/>
            <a:ext cx="13447071" cy="10129874"/>
          </a:xfrm>
          <a:prstGeom prst="rect">
            <a:avLst/>
          </a:prstGeom>
          <a:gradFill>
            <a:gsLst>
              <a:gs pos="0">
                <a:srgbClr val="3A3838">
                  <a:alpha val="0"/>
                </a:srgbClr>
              </a:gs>
              <a:gs pos="100000">
                <a:srgbClr val="000000"/>
              </a:gs>
            </a:gsLst>
          </a:gradFill>
          <a:ln w="12700">
            <a:miter lim="400000"/>
          </a:ln>
        </p:spPr>
        <p:txBody>
          <a:bodyPr lIns="45719" rIns="45719"/>
          <a:lstStyle/>
          <a:p>
            <a:pPr algn="ctr">
              <a:defRPr>
                <a:latin typeface="Gill Sans"/>
                <a:ea typeface="Gill Sans"/>
                <a:cs typeface="Gill Sans"/>
                <a:sym typeface="Gill Sans"/>
              </a:defRPr>
            </a:pPr>
          </a:p>
        </p:txBody>
      </p:sp>
      <p:sp>
        <p:nvSpPr>
          <p:cNvPr id="629" name="Rectangle 2"/>
          <p:cNvSpPr txBox="1"/>
          <p:nvPr/>
        </p:nvSpPr>
        <p:spPr>
          <a:xfrm>
            <a:off x="7531723" y="3019560"/>
            <a:ext cx="4536832" cy="20599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000">
                <a:solidFill>
                  <a:srgbClr val="FFFFFF"/>
                </a:solidFill>
                <a:latin typeface="GothamBold"/>
                <a:ea typeface="GothamBold"/>
                <a:cs typeface="GothamBold"/>
                <a:sym typeface="GothamBold"/>
              </a:defRPr>
            </a:pPr>
          </a:p>
          <a:p>
            <a:pPr>
              <a:defRPr sz="3200">
                <a:solidFill>
                  <a:srgbClr val="FFFFFF"/>
                </a:solidFill>
                <a:latin typeface="GothamBold"/>
                <a:ea typeface="GothamBold"/>
                <a:cs typeface="GothamBold"/>
                <a:sym typeface="GothamBold"/>
              </a:defRPr>
            </a:pPr>
            <a:r>
              <a:t>How can planning an effective volunteer recruitment strategy help you?</a:t>
            </a:r>
          </a:p>
        </p:txBody>
      </p:sp>
      <p:pic>
        <p:nvPicPr>
          <p:cNvPr id="630" name="Picture 3" descr="Picture 3"/>
          <p:cNvPicPr>
            <a:picLocks noChangeAspect="1"/>
          </p:cNvPicPr>
          <p:nvPr/>
        </p:nvPicPr>
        <p:blipFill>
          <a:blip r:embed="rId4">
            <a:extLst/>
          </a:blip>
          <a:stretch>
            <a:fillRect/>
          </a:stretch>
        </p:blipFill>
        <p:spPr>
          <a:xfrm>
            <a:off x="8984546" y="868630"/>
            <a:ext cx="1631187" cy="1688921"/>
          </a:xfrm>
          <a:prstGeom prst="rect">
            <a:avLst/>
          </a:prstGeom>
          <a:ln w="12700">
            <a:miter lim="400000"/>
          </a:ln>
        </p:spPr>
      </p:pic>
      <p:grpSp>
        <p:nvGrpSpPr>
          <p:cNvPr id="637" name="Group 4"/>
          <p:cNvGrpSpPr/>
          <p:nvPr/>
        </p:nvGrpSpPr>
        <p:grpSpPr>
          <a:xfrm>
            <a:off x="6974023" y="5705254"/>
            <a:ext cx="5693810" cy="1617581"/>
            <a:chOff x="0" y="0"/>
            <a:chExt cx="5693809" cy="1617580"/>
          </a:xfrm>
        </p:grpSpPr>
        <p:sp>
          <p:nvSpPr>
            <p:cNvPr id="631" name="TextBox 5"/>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FFFFFF"/>
                  </a:solidFill>
                  <a:latin typeface="GothamLight"/>
                  <a:ea typeface="GothamLight"/>
                  <a:cs typeface="GothamLight"/>
                  <a:sym typeface="GothamLight"/>
                </a:defRPr>
              </a:lvl1pPr>
            </a:lstStyle>
            <a:p>
              <a:pPr/>
              <a:r>
                <a:t>Press 1 on the phone</a:t>
              </a:r>
            </a:p>
          </p:txBody>
        </p:sp>
        <p:grpSp>
          <p:nvGrpSpPr>
            <p:cNvPr id="634" name="Group 6"/>
            <p:cNvGrpSpPr/>
            <p:nvPr/>
          </p:nvGrpSpPr>
          <p:grpSpPr>
            <a:xfrm>
              <a:off x="3212295" y="0"/>
              <a:ext cx="2481515" cy="1566342"/>
              <a:chOff x="0" y="0"/>
              <a:chExt cx="2481514" cy="1566341"/>
            </a:xfrm>
          </p:grpSpPr>
          <p:pic>
            <p:nvPicPr>
              <p:cNvPr id="632" name="Picture 9" descr="Picture 9"/>
              <p:cNvPicPr>
                <a:picLocks noChangeAspect="1"/>
              </p:cNvPicPr>
              <p:nvPr/>
            </p:nvPicPr>
            <p:blipFill>
              <a:blip r:embed="rId5">
                <a:extLst/>
              </a:blip>
              <a:srcRect l="0" t="0" r="0" b="29549"/>
              <a:stretch>
                <a:fillRect/>
              </a:stretch>
            </p:blipFill>
            <p:spPr>
              <a:xfrm>
                <a:off x="395685" y="0"/>
                <a:ext cx="1374184" cy="1129483"/>
              </a:xfrm>
              <a:prstGeom prst="rect">
                <a:avLst/>
              </a:prstGeom>
              <a:ln w="12700" cap="flat">
                <a:noFill/>
                <a:miter lim="400000"/>
              </a:ln>
              <a:effectLst/>
            </p:spPr>
          </p:pic>
          <p:sp>
            <p:nvSpPr>
              <p:cNvPr id="633" name="TextBox 10"/>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FFFFFF"/>
                    </a:solidFill>
                    <a:latin typeface="GothamLight"/>
                    <a:ea typeface="GothamLight"/>
                    <a:cs typeface="GothamLight"/>
                    <a:sym typeface="GothamLight"/>
                  </a:defRPr>
                </a:lvl1pPr>
              </a:lstStyle>
              <a:p>
                <a:pPr/>
                <a:r>
                  <a:t>Type in chat box</a:t>
                </a:r>
              </a:p>
            </p:txBody>
          </p:sp>
        </p:grpSp>
        <p:sp>
          <p:nvSpPr>
            <p:cNvPr id="635" name="TextBox 7"/>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FFFFFF"/>
                  </a:solidFill>
                  <a:latin typeface="GothamLight"/>
                  <a:ea typeface="GothamLight"/>
                  <a:cs typeface="GothamLight"/>
                  <a:sym typeface="GothamLight"/>
                </a:defRPr>
              </a:lvl1pPr>
            </a:lstStyle>
            <a:p>
              <a:pPr/>
              <a:r>
                <a:t>OR</a:t>
              </a:r>
            </a:p>
          </p:txBody>
        </p:sp>
        <p:pic>
          <p:nvPicPr>
            <p:cNvPr id="636" name="Picture 8" descr="Picture 8"/>
            <p:cNvPicPr>
              <a:picLocks noChangeAspect="1"/>
            </p:cNvPicPr>
            <p:nvPr/>
          </p:nvPicPr>
          <p:blipFill>
            <a:blip r:embed="rId6">
              <a:extLst/>
            </a:blip>
            <a:srcRect l="0" t="0" r="0" b="18000"/>
            <a:stretch>
              <a:fillRect/>
            </a:stretch>
          </p:blipFill>
          <p:spPr>
            <a:xfrm>
              <a:off x="875132" y="293754"/>
              <a:ext cx="1031350" cy="986658"/>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41" name="Rectangle 1"/>
          <p:cNvSpPr txBox="1"/>
          <p:nvPr/>
        </p:nvSpPr>
        <p:spPr>
          <a:xfrm>
            <a:off x="1588166" y="4762117"/>
            <a:ext cx="10282992" cy="1082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3600">
                <a:solidFill>
                  <a:srgbClr val="3B3838"/>
                </a:solidFill>
                <a:latin typeface="GothamBold"/>
                <a:ea typeface="GothamBold"/>
                <a:cs typeface="GothamBold"/>
                <a:sym typeface="GothamBold"/>
              </a:defRPr>
            </a:pPr>
            <a:r>
              <a:t>Training Report: </a:t>
            </a:r>
            <a:r>
              <a:rPr>
                <a:latin typeface="GothamLight"/>
                <a:ea typeface="GothamLight"/>
                <a:cs typeface="GothamLight"/>
                <a:sym typeface="GothamLight"/>
              </a:rPr>
              <a:t>Check out to see if your information is up to date.  </a:t>
            </a:r>
          </a:p>
        </p:txBody>
      </p:sp>
      <p:sp>
        <p:nvSpPr>
          <p:cNvPr id="642" name="Oval 3"/>
          <p:cNvSpPr/>
          <p:nvPr/>
        </p:nvSpPr>
        <p:spPr>
          <a:xfrm>
            <a:off x="4903638" y="1057634"/>
            <a:ext cx="3352994" cy="3329912"/>
          </a:xfrm>
          <a:prstGeom prst="ellipse">
            <a:avLst/>
          </a:prstGeom>
          <a:solidFill>
            <a:srgbClr val="017FA0"/>
          </a:solidFill>
          <a:ln w="12700">
            <a:miter lim="400000"/>
          </a:ln>
        </p:spPr>
        <p:txBody>
          <a:bodyPr lIns="45719" rIns="45719" anchor="ctr"/>
          <a:lstStyle/>
          <a:p>
            <a:pPr algn="ctr">
              <a:defRPr>
                <a:solidFill>
                  <a:srgbClr val="FFFFFF"/>
                </a:solidFill>
              </a:defRPr>
            </a:pPr>
          </a:p>
        </p:txBody>
      </p:sp>
      <p:grpSp>
        <p:nvGrpSpPr>
          <p:cNvPr id="647" name="Group 2"/>
          <p:cNvGrpSpPr/>
          <p:nvPr/>
        </p:nvGrpSpPr>
        <p:grpSpPr>
          <a:xfrm>
            <a:off x="4903639" y="6812556"/>
            <a:ext cx="3248925" cy="856835"/>
            <a:chOff x="0" y="0"/>
            <a:chExt cx="3248923" cy="856834"/>
          </a:xfrm>
        </p:grpSpPr>
        <p:grpSp>
          <p:nvGrpSpPr>
            <p:cNvPr id="645" name="Rounded Rectangle 9">
              <a:hlinkClick r:id="rId3" invalidUrl="" action="" tgtFrame="" tooltip="" history="1" highlightClick="0" endSnd="0"/>
            </p:cNvPr>
            <p:cNvGrpSpPr/>
            <p:nvPr/>
          </p:nvGrpSpPr>
          <p:grpSpPr>
            <a:xfrm>
              <a:off x="0" y="0"/>
              <a:ext cx="3248924" cy="856835"/>
              <a:chOff x="0" y="0"/>
              <a:chExt cx="3248923" cy="856834"/>
            </a:xfrm>
          </p:grpSpPr>
          <p:sp>
            <p:nvSpPr>
              <p:cNvPr id="643" name="Rectangle"/>
              <p:cNvSpPr/>
              <p:nvPr/>
            </p:nvSpPr>
            <p:spPr>
              <a:xfrm>
                <a:off x="0" y="0"/>
                <a:ext cx="3248924" cy="856835"/>
              </a:xfrm>
              <a:prstGeom prst="roundRect">
                <a:avLst>
                  <a:gd name="adj" fmla="val 0"/>
                </a:avLst>
              </a:prstGeom>
              <a:solidFill>
                <a:srgbClr val="767171"/>
              </a:solidFill>
              <a:ln w="28575" cap="flat">
                <a:solidFill>
                  <a:srgbClr val="767171"/>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644" name="Access Report"/>
              <p:cNvSpPr txBox="1"/>
              <p:nvPr/>
            </p:nvSpPr>
            <p:spPr>
              <a:xfrm>
                <a:off x="0" y="217597"/>
                <a:ext cx="3248924" cy="421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400">
                    <a:solidFill>
                      <a:srgbClr val="FFFFFF"/>
                    </a:solidFill>
                    <a:latin typeface="GothamBook"/>
                    <a:ea typeface="GothamBook"/>
                    <a:cs typeface="GothamBook"/>
                    <a:sym typeface="GothamBook"/>
                  </a:defRPr>
                </a:lvl1pPr>
              </a:lstStyle>
              <a:p>
                <a:pPr/>
                <a:r>
                  <a:t>  Access Report</a:t>
                </a:r>
              </a:p>
            </p:txBody>
          </p:sp>
        </p:grpSp>
        <p:pic>
          <p:nvPicPr>
            <p:cNvPr id="646" name="Picture 10" descr="Picture 10"/>
            <p:cNvPicPr>
              <a:picLocks noChangeAspect="1"/>
            </p:cNvPicPr>
            <p:nvPr/>
          </p:nvPicPr>
          <p:blipFill>
            <a:blip r:embed="rId4">
              <a:extLst/>
            </a:blip>
            <a:srcRect l="0" t="519" r="0" b="0"/>
            <a:stretch>
              <a:fillRect/>
            </a:stretch>
          </p:blipFill>
          <p:spPr>
            <a:xfrm>
              <a:off x="2620272" y="195117"/>
              <a:ext cx="390568" cy="472737"/>
            </a:xfrm>
            <a:prstGeom prst="rect">
              <a:avLst/>
            </a:prstGeom>
            <a:ln w="12700" cap="flat">
              <a:noFill/>
              <a:miter lim="400000"/>
            </a:ln>
            <a:effectLst/>
          </p:spPr>
        </p:pic>
      </p:grpSp>
      <p:pic>
        <p:nvPicPr>
          <p:cNvPr id="648" name="Picture 4" descr="Picture 4"/>
          <p:cNvPicPr>
            <a:picLocks noChangeAspect="1"/>
          </p:cNvPicPr>
          <p:nvPr/>
        </p:nvPicPr>
        <p:blipFill>
          <a:blip r:embed="rId5">
            <a:extLst/>
          </a:blip>
          <a:stretch>
            <a:fillRect/>
          </a:stretch>
        </p:blipFill>
        <p:spPr>
          <a:xfrm>
            <a:off x="5492750" y="1868514"/>
            <a:ext cx="2203450" cy="1708151"/>
          </a:xfrm>
          <a:prstGeom prst="rect">
            <a:avLst/>
          </a:prstGeom>
          <a:ln w="12700">
            <a:miter lim="400000"/>
          </a:ln>
        </p:spPr>
      </p:pic>
    </p:spTree>
  </p:cSld>
  <p:clrMapOvr>
    <a:masterClrMapping/>
  </p:clrMapOvr>
  <p:transition xmlns:p14="http://schemas.microsoft.com/office/powerpoint/2010/main" spd="med" advClick="1"/>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52" name="Rectangle 1"/>
          <p:cNvSpPr txBox="1"/>
          <p:nvPr/>
        </p:nvSpPr>
        <p:spPr>
          <a:xfrm>
            <a:off x="1588166" y="4762117"/>
            <a:ext cx="10282992" cy="1056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a:solidFill>
                  <a:srgbClr val="3B3838"/>
                </a:solidFill>
                <a:latin typeface="GothamLight"/>
                <a:ea typeface="GothamLight"/>
                <a:cs typeface="GothamLight"/>
                <a:sym typeface="GothamLight"/>
              </a:defRPr>
            </a:lvl1pPr>
          </a:lstStyle>
          <a:p>
            <a:pPr/>
            <a:r>
              <a:t>Access training materials, including recording on the Bookshelf. </a:t>
            </a:r>
          </a:p>
        </p:txBody>
      </p:sp>
      <p:grpSp>
        <p:nvGrpSpPr>
          <p:cNvPr id="655" name="Group 13"/>
          <p:cNvGrpSpPr/>
          <p:nvPr/>
        </p:nvGrpSpPr>
        <p:grpSpPr>
          <a:xfrm>
            <a:off x="4903638" y="1057634"/>
            <a:ext cx="3352994" cy="3329912"/>
            <a:chOff x="0" y="0"/>
            <a:chExt cx="3352992" cy="3329911"/>
          </a:xfrm>
        </p:grpSpPr>
        <p:sp>
          <p:nvSpPr>
            <p:cNvPr id="653" name="Oval 3"/>
            <p:cNvSpPr/>
            <p:nvPr/>
          </p:nvSpPr>
          <p:spPr>
            <a:xfrm>
              <a:off x="-1" y="0"/>
              <a:ext cx="3352994" cy="3329912"/>
            </a:xfrm>
            <a:prstGeom prst="ellipse">
              <a:avLst/>
            </a:prstGeom>
            <a:solidFill>
              <a:srgbClr val="017FA0"/>
            </a:solidFill>
            <a:ln w="12700" cap="flat">
              <a:noFill/>
              <a:miter lim="400000"/>
            </a:ln>
            <a:effectLst/>
          </p:spPr>
          <p:txBody>
            <a:bodyPr wrap="square" lIns="45719" tIns="45719" rIns="45719" bIns="45719" numCol="1" anchor="ctr">
              <a:noAutofit/>
            </a:bodyPr>
            <a:lstStyle/>
            <a:p>
              <a:pPr algn="ctr">
                <a:defRPr>
                  <a:solidFill>
                    <a:srgbClr val="FFFFFF"/>
                  </a:solidFill>
                </a:defRPr>
              </a:pPr>
            </a:p>
          </p:txBody>
        </p:sp>
        <p:pic>
          <p:nvPicPr>
            <p:cNvPr id="654" name="Picture 12" descr="Picture 12"/>
            <p:cNvPicPr>
              <a:picLocks noChangeAspect="1"/>
            </p:cNvPicPr>
            <p:nvPr/>
          </p:nvPicPr>
          <p:blipFill>
            <a:blip r:embed="rId3">
              <a:extLst/>
            </a:blip>
            <a:srcRect l="0" t="0" r="0" b="13428"/>
            <a:stretch>
              <a:fillRect/>
            </a:stretch>
          </p:blipFill>
          <p:spPr>
            <a:xfrm>
              <a:off x="495957" y="403303"/>
              <a:ext cx="2427129" cy="2523304"/>
            </a:xfrm>
            <a:prstGeom prst="rect">
              <a:avLst/>
            </a:prstGeom>
            <a:ln w="12700" cap="flat">
              <a:noFill/>
              <a:miter lim="400000"/>
            </a:ln>
            <a:effectLst/>
          </p:spPr>
        </p:pic>
      </p:grpSp>
      <p:grpSp>
        <p:nvGrpSpPr>
          <p:cNvPr id="660" name="Group 2"/>
          <p:cNvGrpSpPr/>
          <p:nvPr/>
        </p:nvGrpSpPr>
        <p:grpSpPr>
          <a:xfrm>
            <a:off x="4694925" y="6812556"/>
            <a:ext cx="3952972" cy="856835"/>
            <a:chOff x="0" y="0"/>
            <a:chExt cx="3952971" cy="856834"/>
          </a:xfrm>
        </p:grpSpPr>
        <p:grpSp>
          <p:nvGrpSpPr>
            <p:cNvPr id="658" name="Rounded Rectangle 9">
              <a:hlinkClick r:id="rId4" invalidUrl="" action="" tgtFrame="" tooltip="" history="1" highlightClick="0" endSnd="0"/>
            </p:cNvPr>
            <p:cNvGrpSpPr/>
            <p:nvPr/>
          </p:nvGrpSpPr>
          <p:grpSpPr>
            <a:xfrm>
              <a:off x="-1" y="0"/>
              <a:ext cx="3952973" cy="856835"/>
              <a:chOff x="0" y="0"/>
              <a:chExt cx="3952971" cy="856834"/>
            </a:xfrm>
          </p:grpSpPr>
          <p:sp>
            <p:nvSpPr>
              <p:cNvPr id="656" name="Rectangle"/>
              <p:cNvSpPr/>
              <p:nvPr/>
            </p:nvSpPr>
            <p:spPr>
              <a:xfrm>
                <a:off x="0" y="0"/>
                <a:ext cx="3952972" cy="856835"/>
              </a:xfrm>
              <a:prstGeom prst="roundRect">
                <a:avLst>
                  <a:gd name="adj" fmla="val 0"/>
                </a:avLst>
              </a:prstGeom>
              <a:solidFill>
                <a:srgbClr val="767171"/>
              </a:solidFill>
              <a:ln w="28575" cap="flat">
                <a:solidFill>
                  <a:srgbClr val="767171"/>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657" name="See the Bookshelf"/>
              <p:cNvSpPr txBox="1"/>
              <p:nvPr/>
            </p:nvSpPr>
            <p:spPr>
              <a:xfrm>
                <a:off x="-1" y="217597"/>
                <a:ext cx="3952973" cy="421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400">
                    <a:solidFill>
                      <a:srgbClr val="FFFFFF"/>
                    </a:solidFill>
                    <a:latin typeface="GothamBook"/>
                    <a:ea typeface="GothamBook"/>
                    <a:cs typeface="GothamBook"/>
                    <a:sym typeface="GothamBook"/>
                  </a:defRPr>
                </a:lvl1pPr>
              </a:lstStyle>
              <a:p>
                <a:pPr/>
                <a:r>
                  <a:t>  See the Bookshelf</a:t>
                </a:r>
              </a:p>
            </p:txBody>
          </p:sp>
        </p:grpSp>
        <p:pic>
          <p:nvPicPr>
            <p:cNvPr id="659" name="Picture 10" descr="Picture 10"/>
            <p:cNvPicPr>
              <a:picLocks noChangeAspect="1"/>
            </p:cNvPicPr>
            <p:nvPr/>
          </p:nvPicPr>
          <p:blipFill>
            <a:blip r:embed="rId5">
              <a:extLst/>
            </a:blip>
            <a:srcRect l="0" t="519" r="0" b="0"/>
            <a:stretch>
              <a:fillRect/>
            </a:stretch>
          </p:blipFill>
          <p:spPr>
            <a:xfrm>
              <a:off x="3310995" y="252268"/>
              <a:ext cx="352299" cy="350470"/>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64" name="Rectangle 1"/>
          <p:cNvSpPr txBox="1"/>
          <p:nvPr/>
        </p:nvSpPr>
        <p:spPr>
          <a:xfrm>
            <a:off x="1529915" y="5087068"/>
            <a:ext cx="10282992" cy="574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a:solidFill>
                  <a:srgbClr val="3B3838"/>
                </a:solidFill>
                <a:latin typeface="GothamLight"/>
                <a:ea typeface="GothamLight"/>
                <a:cs typeface="GothamLight"/>
                <a:sym typeface="GothamLight"/>
              </a:defRPr>
            </a:lvl1pPr>
          </a:lstStyle>
          <a:p>
            <a:pPr/>
            <a:r>
              <a:t>Stay in contact through Connect </a:t>
            </a:r>
          </a:p>
        </p:txBody>
      </p:sp>
      <p:sp>
        <p:nvSpPr>
          <p:cNvPr id="665" name="Oval 3"/>
          <p:cNvSpPr/>
          <p:nvPr/>
        </p:nvSpPr>
        <p:spPr>
          <a:xfrm>
            <a:off x="4903638" y="1266181"/>
            <a:ext cx="3352994" cy="3329912"/>
          </a:xfrm>
          <a:prstGeom prst="ellipse">
            <a:avLst/>
          </a:prstGeom>
          <a:solidFill>
            <a:srgbClr val="017FA0"/>
          </a:solidFill>
          <a:ln w="12700">
            <a:miter lim="400000"/>
          </a:ln>
        </p:spPr>
        <p:txBody>
          <a:bodyPr lIns="45719" rIns="45719" anchor="ctr"/>
          <a:lstStyle/>
          <a:p>
            <a:pPr algn="ctr">
              <a:defRPr>
                <a:solidFill>
                  <a:srgbClr val="FFFFFF"/>
                </a:solidFill>
              </a:defRPr>
            </a:pPr>
          </a:p>
        </p:txBody>
      </p:sp>
      <p:grpSp>
        <p:nvGrpSpPr>
          <p:cNvPr id="670" name="Group 8"/>
          <p:cNvGrpSpPr/>
          <p:nvPr/>
        </p:nvGrpSpPr>
        <p:grpSpPr>
          <a:xfrm>
            <a:off x="5386744" y="2514853"/>
            <a:ext cx="2954340" cy="996536"/>
            <a:chOff x="0" y="0"/>
            <a:chExt cx="2954338" cy="996535"/>
          </a:xfrm>
        </p:grpSpPr>
        <p:grpSp>
          <p:nvGrpSpPr>
            <p:cNvPr id="668" name="Group 9"/>
            <p:cNvGrpSpPr/>
            <p:nvPr/>
          </p:nvGrpSpPr>
          <p:grpSpPr>
            <a:xfrm>
              <a:off x="663675" y="-1"/>
              <a:ext cx="2290664" cy="745424"/>
              <a:chOff x="0" y="0"/>
              <a:chExt cx="2290663" cy="745422"/>
            </a:xfrm>
          </p:grpSpPr>
          <p:sp>
            <p:nvSpPr>
              <p:cNvPr id="666" name="TextBox 11"/>
              <p:cNvSpPr txBox="1"/>
              <p:nvPr/>
            </p:nvSpPr>
            <p:spPr>
              <a:xfrm>
                <a:off x="0" y="0"/>
                <a:ext cx="2171994" cy="3327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FFFFFF"/>
                    </a:solidFill>
                    <a:latin typeface="GothamLight"/>
                    <a:ea typeface="GothamLight"/>
                    <a:cs typeface="GothamLight"/>
                    <a:sym typeface="GothamLight"/>
                  </a:defRPr>
                </a:lvl1pPr>
              </a:lstStyle>
              <a:p>
                <a:pPr/>
                <a:r>
                  <a:t>ORGANIZING </a:t>
                </a:r>
              </a:p>
            </p:txBody>
          </p:sp>
          <p:sp>
            <p:nvSpPr>
              <p:cNvPr id="667" name="TextBox 14"/>
              <p:cNvSpPr txBox="1"/>
              <p:nvPr/>
            </p:nvSpPr>
            <p:spPr>
              <a:xfrm>
                <a:off x="1" y="260282"/>
                <a:ext cx="2290663" cy="485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2800">
                    <a:solidFill>
                      <a:srgbClr val="FFFFFF"/>
                    </a:solidFill>
                    <a:latin typeface="GothamBold"/>
                    <a:ea typeface="GothamBold"/>
                    <a:cs typeface="GothamBold"/>
                    <a:sym typeface="GothamBold"/>
                  </a:defRPr>
                </a:lvl1pPr>
              </a:lstStyle>
              <a:p>
                <a:pPr/>
                <a:r>
                  <a:t>FELLOWS</a:t>
                </a:r>
              </a:p>
            </p:txBody>
          </p:sp>
        </p:grpSp>
        <p:pic>
          <p:nvPicPr>
            <p:cNvPr id="669" name="Picture 10" descr="Picture 10"/>
            <p:cNvPicPr>
              <a:picLocks noChangeAspect="1"/>
            </p:cNvPicPr>
            <p:nvPr/>
          </p:nvPicPr>
          <p:blipFill>
            <a:blip r:embed="rId3">
              <a:extLst/>
            </a:blip>
            <a:stretch>
              <a:fillRect/>
            </a:stretch>
          </p:blipFill>
          <p:spPr>
            <a:xfrm>
              <a:off x="-1" y="10033"/>
              <a:ext cx="703898" cy="986503"/>
            </a:xfrm>
            <a:prstGeom prst="rect">
              <a:avLst/>
            </a:prstGeom>
            <a:ln w="12700" cap="flat">
              <a:noFill/>
              <a:miter lim="400000"/>
            </a:ln>
            <a:effectLst/>
          </p:spPr>
        </p:pic>
      </p:grpSp>
      <p:grpSp>
        <p:nvGrpSpPr>
          <p:cNvPr id="673" name="Rounded Rectangle 17">
            <a:hlinkClick r:id="rId4" invalidUrl="" action="" tgtFrame="" tooltip="" history="1" highlightClick="0" endSnd="0"/>
          </p:cNvPr>
          <p:cNvGrpSpPr/>
          <p:nvPr/>
        </p:nvGrpSpPr>
        <p:grpSpPr>
          <a:xfrm>
            <a:off x="4771125" y="6665279"/>
            <a:ext cx="3646159" cy="856836"/>
            <a:chOff x="0" y="0"/>
            <a:chExt cx="3646158" cy="856834"/>
          </a:xfrm>
        </p:grpSpPr>
        <p:sp>
          <p:nvSpPr>
            <p:cNvPr id="671" name="Rectangle"/>
            <p:cNvSpPr/>
            <p:nvPr/>
          </p:nvSpPr>
          <p:spPr>
            <a:xfrm>
              <a:off x="0" y="0"/>
              <a:ext cx="3646159" cy="856835"/>
            </a:xfrm>
            <a:prstGeom prst="roundRect">
              <a:avLst>
                <a:gd name="adj" fmla="val 0"/>
              </a:avLst>
            </a:prstGeom>
            <a:solidFill>
              <a:srgbClr val="767171"/>
            </a:solidFill>
            <a:ln w="28575" cap="flat">
              <a:solidFill>
                <a:srgbClr val="767171"/>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672" name="Check-Out Group"/>
            <p:cNvSpPr txBox="1"/>
            <p:nvPr/>
          </p:nvSpPr>
          <p:spPr>
            <a:xfrm>
              <a:off x="-1" y="217597"/>
              <a:ext cx="3646160" cy="421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400">
                  <a:solidFill>
                    <a:srgbClr val="FFFFFF"/>
                  </a:solidFill>
                  <a:latin typeface="GothamBook"/>
                  <a:ea typeface="GothamBook"/>
                  <a:cs typeface="GothamBook"/>
                  <a:sym typeface="GothamBook"/>
                </a:defRPr>
              </a:lvl1pPr>
            </a:lstStyle>
            <a:p>
              <a:pPr/>
              <a:r>
                <a:t>  Check-Out Group</a:t>
              </a:r>
            </a:p>
          </p:txBody>
        </p:sp>
      </p:grpSp>
      <p:pic>
        <p:nvPicPr>
          <p:cNvPr id="674" name="Picture 20" descr="Picture 20"/>
          <p:cNvPicPr>
            <a:picLocks noChangeAspect="1"/>
          </p:cNvPicPr>
          <p:nvPr/>
        </p:nvPicPr>
        <p:blipFill>
          <a:blip r:embed="rId5">
            <a:extLst/>
          </a:blip>
          <a:srcRect l="0" t="519" r="0" b="0"/>
          <a:stretch>
            <a:fillRect/>
          </a:stretch>
        </p:blipFill>
        <p:spPr>
          <a:xfrm>
            <a:off x="7874486" y="6939439"/>
            <a:ext cx="352299" cy="350470"/>
          </a:xfrm>
          <a:prstGeom prst="rect">
            <a:avLst/>
          </a:prstGeom>
          <a:ln w="12700">
            <a:miter lim="400000"/>
          </a:ln>
        </p:spPr>
      </p:pic>
    </p:spTree>
  </p:cSld>
  <p:clrMapOvr>
    <a:masterClrMapping/>
  </p:clrMapOvr>
  <p:transition xmlns:p14="http://schemas.microsoft.com/office/powerpoint/2010/main" spd="med" advClick="1"/>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678" name="Rectangle 1"/>
          <p:cNvSpPr txBox="1"/>
          <p:nvPr/>
        </p:nvSpPr>
        <p:spPr>
          <a:xfrm>
            <a:off x="1529915" y="5087069"/>
            <a:ext cx="10282992" cy="1082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3600">
                <a:solidFill>
                  <a:srgbClr val="3B3838"/>
                </a:solidFill>
                <a:latin typeface="GothamLight"/>
                <a:ea typeface="GothamLight"/>
                <a:cs typeface="GothamLight"/>
                <a:sym typeface="GothamLight"/>
              </a:defRPr>
            </a:pPr>
            <a:r>
              <a:t>Next week’s webinar: </a:t>
            </a:r>
            <a:endParaRPr sz="4200">
              <a:solidFill>
                <a:srgbClr val="000000"/>
              </a:solidFill>
              <a:latin typeface="Gill Sans"/>
              <a:ea typeface="Gill Sans"/>
              <a:cs typeface="Gill Sans"/>
              <a:sym typeface="Gill Sans"/>
            </a:endParaRPr>
          </a:p>
          <a:p>
            <a:pPr algn="ctr">
              <a:defRPr sz="3600">
                <a:solidFill>
                  <a:srgbClr val="3B3838"/>
                </a:solidFill>
                <a:latin typeface="GothamBold"/>
                <a:ea typeface="GothamBold"/>
                <a:cs typeface="GothamBold"/>
                <a:sym typeface="GothamBold"/>
              </a:defRPr>
            </a:pPr>
            <a:r>
              <a:t>Track Specific</a:t>
            </a:r>
          </a:p>
        </p:txBody>
      </p:sp>
      <p:sp>
        <p:nvSpPr>
          <p:cNvPr id="679" name="Oval 3"/>
          <p:cNvSpPr/>
          <p:nvPr/>
        </p:nvSpPr>
        <p:spPr>
          <a:xfrm>
            <a:off x="4903638" y="1266181"/>
            <a:ext cx="3352994" cy="3329912"/>
          </a:xfrm>
          <a:prstGeom prst="ellipse">
            <a:avLst/>
          </a:prstGeom>
          <a:solidFill>
            <a:srgbClr val="017FA0"/>
          </a:solidFill>
          <a:ln w="12700">
            <a:miter lim="400000"/>
          </a:ln>
        </p:spPr>
        <p:txBody>
          <a:bodyPr lIns="45719" rIns="45719" anchor="ctr"/>
          <a:lstStyle/>
          <a:p>
            <a:pPr algn="ctr">
              <a:defRPr>
                <a:solidFill>
                  <a:srgbClr val="FFFFFF"/>
                </a:solidFill>
              </a:defRPr>
            </a:pPr>
          </a:p>
        </p:txBody>
      </p:sp>
      <p:pic>
        <p:nvPicPr>
          <p:cNvPr id="680" name="Picture 2" descr="Picture 2"/>
          <p:cNvPicPr>
            <a:picLocks noChangeAspect="1"/>
          </p:cNvPicPr>
          <p:nvPr/>
        </p:nvPicPr>
        <p:blipFill>
          <a:blip r:embed="rId3">
            <a:extLst/>
          </a:blip>
          <a:srcRect l="0" t="0" r="0" b="24256"/>
          <a:stretch>
            <a:fillRect/>
          </a:stretch>
        </p:blipFill>
        <p:spPr>
          <a:xfrm>
            <a:off x="5229388" y="1767923"/>
            <a:ext cx="2701493" cy="2387267"/>
          </a:xfrm>
          <a:prstGeom prst="rect">
            <a:avLst/>
          </a:prstGeom>
          <a:ln w="12700">
            <a:miter lim="400000"/>
          </a:ln>
        </p:spPr>
      </p:pic>
      <p:grpSp>
        <p:nvGrpSpPr>
          <p:cNvPr id="683" name="Rounded Rectangle 7">
            <a:hlinkClick r:id="rId4" invalidUrl="" action="" tgtFrame="" tooltip="" history="1" highlightClick="0" endSnd="0"/>
          </p:cNvPr>
          <p:cNvGrpSpPr/>
          <p:nvPr/>
        </p:nvGrpSpPr>
        <p:grpSpPr>
          <a:xfrm>
            <a:off x="4951681" y="7034248"/>
            <a:ext cx="3131600" cy="856835"/>
            <a:chOff x="0" y="0"/>
            <a:chExt cx="3131598" cy="856834"/>
          </a:xfrm>
        </p:grpSpPr>
        <p:sp>
          <p:nvSpPr>
            <p:cNvPr id="681" name="Rectangle"/>
            <p:cNvSpPr/>
            <p:nvPr/>
          </p:nvSpPr>
          <p:spPr>
            <a:xfrm>
              <a:off x="0" y="0"/>
              <a:ext cx="3131599" cy="856835"/>
            </a:xfrm>
            <a:prstGeom prst="roundRect">
              <a:avLst>
                <a:gd name="adj" fmla="val 0"/>
              </a:avLst>
            </a:prstGeom>
            <a:solidFill>
              <a:srgbClr val="767171"/>
            </a:solidFill>
            <a:ln w="28575" cap="flat">
              <a:solidFill>
                <a:srgbClr val="767171"/>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682" name="See Calendar"/>
            <p:cNvSpPr txBox="1"/>
            <p:nvPr/>
          </p:nvSpPr>
          <p:spPr>
            <a:xfrm>
              <a:off x="0" y="217597"/>
              <a:ext cx="3131599" cy="421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400">
                  <a:solidFill>
                    <a:srgbClr val="FFFFFF"/>
                  </a:solidFill>
                  <a:latin typeface="GothamBook"/>
                  <a:ea typeface="GothamBook"/>
                  <a:cs typeface="GothamBook"/>
                  <a:sym typeface="GothamBook"/>
                </a:defRPr>
              </a:lvl1pPr>
            </a:lstStyle>
            <a:p>
              <a:pPr/>
              <a:r>
                <a:t>   See Calendar</a:t>
              </a:r>
            </a:p>
          </p:txBody>
        </p:sp>
      </p:grpSp>
      <p:pic>
        <p:nvPicPr>
          <p:cNvPr id="684" name="Picture 8" descr="Picture 8"/>
          <p:cNvPicPr>
            <a:picLocks noChangeAspect="1"/>
          </p:cNvPicPr>
          <p:nvPr/>
        </p:nvPicPr>
        <p:blipFill>
          <a:blip r:embed="rId5">
            <a:extLst/>
          </a:blip>
          <a:srcRect l="0" t="519" r="0" b="0"/>
          <a:stretch>
            <a:fillRect/>
          </a:stretch>
        </p:blipFill>
        <p:spPr>
          <a:xfrm>
            <a:off x="7489687" y="7286517"/>
            <a:ext cx="352299" cy="350470"/>
          </a:xfrm>
          <a:prstGeom prst="rect">
            <a:avLst/>
          </a:prstGeom>
          <a:ln w="12700">
            <a:miter lim="400000"/>
          </a:ln>
        </p:spPr>
      </p:pic>
    </p:spTree>
  </p:cSld>
  <p:clrMapOvr>
    <a:masterClrMapping/>
  </p:clrMapOvr>
  <p:transition xmlns:p14="http://schemas.microsoft.com/office/powerpoint/2010/main" spd="med" advClick="1"/>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688" name="Picture 17" descr="Picture 17"/>
          <p:cNvPicPr>
            <a:picLocks noChangeAspect="1"/>
          </p:cNvPicPr>
          <p:nvPr/>
        </p:nvPicPr>
        <p:blipFill>
          <a:blip r:embed="rId3">
            <a:extLst/>
          </a:blip>
          <a:srcRect l="0" t="0" r="74658" b="0"/>
          <a:stretch>
            <a:fillRect/>
          </a:stretch>
        </p:blipFill>
        <p:spPr>
          <a:xfrm>
            <a:off x="295" y="-16567"/>
            <a:ext cx="7500885" cy="9770168"/>
          </a:xfrm>
          <a:prstGeom prst="rect">
            <a:avLst/>
          </a:prstGeom>
          <a:ln w="12700">
            <a:miter lim="400000"/>
          </a:ln>
        </p:spPr>
      </p:pic>
      <p:pic>
        <p:nvPicPr>
          <p:cNvPr id="689" name="Picture 16" descr="Picture 16"/>
          <p:cNvPicPr>
            <a:picLocks noChangeAspect="1"/>
          </p:cNvPicPr>
          <p:nvPr/>
        </p:nvPicPr>
        <p:blipFill>
          <a:blip r:embed="rId3">
            <a:extLst/>
          </a:blip>
          <a:srcRect l="0" t="0" r="21754" b="0"/>
          <a:stretch>
            <a:fillRect/>
          </a:stretch>
        </p:blipFill>
        <p:spPr>
          <a:xfrm>
            <a:off x="3890192" y="-16567"/>
            <a:ext cx="9174879" cy="9770168"/>
          </a:xfrm>
          <a:prstGeom prst="rect">
            <a:avLst/>
          </a:prstGeom>
          <a:ln w="12700">
            <a:miter lim="400000"/>
          </a:ln>
        </p:spPr>
      </p:pic>
      <p:sp>
        <p:nvSpPr>
          <p:cNvPr id="690" name="Rectangle 22"/>
          <p:cNvSpPr/>
          <p:nvPr/>
        </p:nvSpPr>
        <p:spPr>
          <a:xfrm>
            <a:off x="-25401" y="-20422"/>
            <a:ext cx="13090471" cy="9761309"/>
          </a:xfrm>
          <a:prstGeom prst="rect">
            <a:avLst/>
          </a:prstGeom>
          <a:solidFill>
            <a:srgbClr val="1D1C1C">
              <a:alpha val="24000"/>
            </a:srgbClr>
          </a:solidFill>
          <a:ln w="12700">
            <a:miter lim="400000"/>
          </a:ln>
        </p:spPr>
        <p:txBody>
          <a:bodyPr lIns="45719" rIns="45719"/>
          <a:lstStyle/>
          <a:p>
            <a:pPr algn="ctr">
              <a:defRPr>
                <a:latin typeface="Gill Sans"/>
                <a:ea typeface="Gill Sans"/>
                <a:cs typeface="Gill Sans"/>
                <a:sym typeface="Gill Sans"/>
              </a:defRPr>
            </a:pPr>
          </a:p>
        </p:txBody>
      </p:sp>
      <p:sp>
        <p:nvSpPr>
          <p:cNvPr id="691" name="Rectangle 3"/>
          <p:cNvSpPr/>
          <p:nvPr/>
        </p:nvSpPr>
        <p:spPr>
          <a:xfrm>
            <a:off x="496956" y="417442"/>
            <a:ext cx="12006471" cy="8885585"/>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692" name="Rectangle 4"/>
          <p:cNvSpPr/>
          <p:nvPr/>
        </p:nvSpPr>
        <p:spPr>
          <a:xfrm>
            <a:off x="496957" y="417441"/>
            <a:ext cx="6308034"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693" name="Rectangle 19"/>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694" name="Picture 23" descr="Picture 23"/>
          <p:cNvPicPr>
            <a:picLocks noChangeAspect="1"/>
          </p:cNvPicPr>
          <p:nvPr/>
        </p:nvPicPr>
        <p:blipFill>
          <a:blip r:embed="rId4">
            <a:extLst/>
          </a:blip>
          <a:stretch>
            <a:fillRect/>
          </a:stretch>
        </p:blipFill>
        <p:spPr>
          <a:xfrm>
            <a:off x="740908" y="8011632"/>
            <a:ext cx="490015" cy="702547"/>
          </a:xfrm>
          <a:prstGeom prst="rect">
            <a:avLst/>
          </a:prstGeom>
          <a:ln w="12700">
            <a:miter lim="400000"/>
          </a:ln>
        </p:spPr>
      </p:pic>
      <p:sp>
        <p:nvSpPr>
          <p:cNvPr id="695" name="Rectangle 21"/>
          <p:cNvSpPr txBox="1"/>
          <p:nvPr/>
        </p:nvSpPr>
        <p:spPr>
          <a:xfrm>
            <a:off x="740908" y="3013292"/>
            <a:ext cx="5844932" cy="14249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pc="300" sz="2400">
                <a:solidFill>
                  <a:srgbClr val="2C2A2A"/>
                </a:solidFill>
                <a:latin typeface="GothamBold"/>
                <a:ea typeface="GothamBold"/>
                <a:cs typeface="GothamBold"/>
                <a:sym typeface="GothamBold"/>
              </a:defRPr>
            </a:pPr>
            <a:r>
              <a:t>BEFORE WE GO, </a:t>
            </a:r>
            <a:endParaRPr spc="525" sz="4200">
              <a:solidFill>
                <a:srgbClr val="000000"/>
              </a:solidFill>
              <a:latin typeface="Gill Sans"/>
              <a:ea typeface="Gill Sans"/>
              <a:cs typeface="Gill Sans"/>
              <a:sym typeface="Gill Sans"/>
            </a:endParaRPr>
          </a:p>
          <a:p>
            <a:pPr algn="ctr">
              <a:defRPr spc="300" sz="1000">
                <a:solidFill>
                  <a:srgbClr val="2C2A2A"/>
                </a:solidFill>
                <a:latin typeface="GothamLight"/>
                <a:ea typeface="GothamLight"/>
                <a:cs typeface="GothamLight"/>
                <a:sym typeface="GothamLight"/>
              </a:defRPr>
            </a:pPr>
          </a:p>
          <a:p>
            <a:pPr algn="ctr">
              <a:defRPr spc="300" sz="3200">
                <a:solidFill>
                  <a:srgbClr val="2C2A2A"/>
                </a:solidFill>
                <a:latin typeface="GothamLight"/>
                <a:ea typeface="GothamLight"/>
                <a:cs typeface="GothamLight"/>
                <a:sym typeface="GothamLight"/>
              </a:defRPr>
            </a:pPr>
            <a:r>
              <a:t>WHAT QUESTIONS </a:t>
            </a:r>
            <a:endParaRPr spc="393" sz="4200">
              <a:solidFill>
                <a:srgbClr val="000000"/>
              </a:solidFill>
              <a:latin typeface="Gill Sans"/>
              <a:ea typeface="Gill Sans"/>
              <a:cs typeface="Gill Sans"/>
              <a:sym typeface="Gill Sans"/>
            </a:endParaRPr>
          </a:p>
          <a:p>
            <a:pPr algn="ctr">
              <a:defRPr spc="300" sz="3200">
                <a:solidFill>
                  <a:srgbClr val="2C2A2A"/>
                </a:solidFill>
                <a:latin typeface="GothamLight"/>
                <a:ea typeface="GothamLight"/>
                <a:cs typeface="GothamLight"/>
                <a:sym typeface="GothamLight"/>
              </a:defRPr>
            </a:pPr>
            <a:r>
              <a:t>DO YOU HAVE?</a:t>
            </a:r>
          </a:p>
        </p:txBody>
      </p:sp>
      <p:pic>
        <p:nvPicPr>
          <p:cNvPr id="696" name="Picture 24" descr="Picture 24"/>
          <p:cNvPicPr>
            <a:picLocks noChangeAspect="1"/>
          </p:cNvPicPr>
          <p:nvPr/>
        </p:nvPicPr>
        <p:blipFill>
          <a:blip r:embed="rId5">
            <a:extLst/>
          </a:blip>
          <a:stretch>
            <a:fillRect/>
          </a:stretch>
        </p:blipFill>
        <p:spPr>
          <a:xfrm>
            <a:off x="2893827" y="1356136"/>
            <a:ext cx="1481109" cy="1533532"/>
          </a:xfrm>
          <a:prstGeom prst="rect">
            <a:avLst/>
          </a:prstGeom>
          <a:ln w="12700">
            <a:miter lim="400000"/>
          </a:ln>
        </p:spPr>
      </p:pic>
      <p:grpSp>
        <p:nvGrpSpPr>
          <p:cNvPr id="703" name="Group 6"/>
          <p:cNvGrpSpPr/>
          <p:nvPr/>
        </p:nvGrpSpPr>
        <p:grpSpPr>
          <a:xfrm>
            <a:off x="821290" y="5557430"/>
            <a:ext cx="5693811" cy="1617581"/>
            <a:chOff x="0" y="0"/>
            <a:chExt cx="5693809" cy="1617580"/>
          </a:xfrm>
        </p:grpSpPr>
        <p:sp>
          <p:nvSpPr>
            <p:cNvPr id="697" name="TextBox 32"/>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700" name="Group 27"/>
            <p:cNvGrpSpPr/>
            <p:nvPr/>
          </p:nvGrpSpPr>
          <p:grpSpPr>
            <a:xfrm>
              <a:off x="3212295" y="0"/>
              <a:ext cx="2481515" cy="1566342"/>
              <a:chOff x="0" y="0"/>
              <a:chExt cx="2481514" cy="1566341"/>
            </a:xfrm>
          </p:grpSpPr>
          <p:pic>
            <p:nvPicPr>
              <p:cNvPr id="698" name="Picture 29" descr="Picture 29"/>
              <p:cNvPicPr>
                <a:picLocks noChangeAspect="1"/>
              </p:cNvPicPr>
              <p:nvPr/>
            </p:nvPicPr>
            <p:blipFill>
              <a:blip r:embed="rId6">
                <a:extLst/>
              </a:blip>
              <a:srcRect l="0" t="0" r="0" b="29549"/>
              <a:stretch>
                <a:fillRect/>
              </a:stretch>
            </p:blipFill>
            <p:spPr>
              <a:xfrm>
                <a:off x="395685" y="0"/>
                <a:ext cx="1374184" cy="1129483"/>
              </a:xfrm>
              <a:prstGeom prst="rect">
                <a:avLst/>
              </a:prstGeom>
              <a:ln w="12700" cap="flat">
                <a:noFill/>
                <a:miter lim="400000"/>
              </a:ln>
              <a:effectLst/>
            </p:spPr>
          </p:pic>
          <p:sp>
            <p:nvSpPr>
              <p:cNvPr id="699" name="TextBox 30"/>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701" name="TextBox 28"/>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702" name="Picture 34" descr="Picture 34"/>
            <p:cNvPicPr>
              <a:picLocks noChangeAspect="1"/>
            </p:cNvPicPr>
            <p:nvPr/>
          </p:nvPicPr>
          <p:blipFill>
            <a:blip r:embed="rId7">
              <a:extLst/>
            </a:blip>
            <a:srcRect l="0" t="0" r="0" b="18000"/>
            <a:stretch>
              <a:fillRect/>
            </a:stretch>
          </p:blipFill>
          <p:spPr>
            <a:xfrm>
              <a:off x="875132" y="293754"/>
              <a:ext cx="1031350" cy="986658"/>
            </a:xfrm>
            <a:prstGeom prst="rect">
              <a:avLst/>
            </a:prstGeom>
            <a:ln w="12700" cap="flat">
              <a:noFill/>
              <a:miter lim="400000"/>
            </a:ln>
            <a:effectLst/>
          </p:spPr>
        </p:pic>
      </p:grpSp>
      <p:sp>
        <p:nvSpPr>
          <p:cNvPr id="704" name="Straight Connector 8"/>
          <p:cNvSpPr/>
          <p:nvPr/>
        </p:nvSpPr>
        <p:spPr>
          <a:xfrm>
            <a:off x="1512277" y="5408907"/>
            <a:ext cx="4291177" cy="1"/>
          </a:xfrm>
          <a:prstGeom prst="line">
            <a:avLst/>
          </a:prstGeom>
          <a:ln w="6350">
            <a:solidFill>
              <a:srgbClr val="8A8686"/>
            </a:solidFill>
            <a:miter/>
          </a:ln>
        </p:spPr>
        <p:txBody>
          <a:bodyPr lIns="45719" rIns="45719"/>
          <a:lstStyle/>
          <a:p>
            <a:pP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55" name="Rectangle 1"/>
          <p:cNvGrpSpPr/>
          <p:nvPr/>
        </p:nvGrpSpPr>
        <p:grpSpPr>
          <a:xfrm>
            <a:off x="917469" y="2492894"/>
            <a:ext cx="5338955" cy="3410601"/>
            <a:chOff x="0" y="0"/>
            <a:chExt cx="5338953" cy="3410599"/>
          </a:xfrm>
        </p:grpSpPr>
        <p:sp>
          <p:nvSpPr>
            <p:cNvPr id="153" name="Rectangle"/>
            <p:cNvSpPr/>
            <p:nvPr/>
          </p:nvSpPr>
          <p:spPr>
            <a:xfrm>
              <a:off x="0" y="-1"/>
              <a:ext cx="5338954" cy="3410601"/>
            </a:xfrm>
            <a:prstGeom prst="rect">
              <a:avLst/>
            </a:prstGeom>
            <a:solidFill>
              <a:srgbClr val="D0CECE"/>
            </a:solidFill>
            <a:ln w="12700" cap="flat">
              <a:noFill/>
              <a:miter lim="400000"/>
            </a:ln>
            <a:effectLst/>
          </p:spPr>
          <p:txBody>
            <a:bodyPr wrap="square" lIns="45719" tIns="45719" rIns="45719" bIns="45719" numCol="1" anchor="ctr">
              <a:noAutofit/>
            </a:bodyPr>
            <a:lstStyle/>
            <a:p>
              <a:pPr>
                <a:defRPr sz="2800">
                  <a:solidFill>
                    <a:srgbClr val="3B3838"/>
                  </a:solidFill>
                  <a:latin typeface="GothamBold"/>
                  <a:ea typeface="GothamBold"/>
                  <a:cs typeface="GothamBold"/>
                  <a:sym typeface="GothamBold"/>
                </a:defRPr>
              </a:pPr>
            </a:p>
          </p:txBody>
        </p:sp>
        <p:sp>
          <p:nvSpPr>
            <p:cNvPr id="154" name="You hosted Action Planning Sessions to brainstorm your events coming up on the week of April 20th"/>
            <p:cNvSpPr txBox="1"/>
            <p:nvPr/>
          </p:nvSpPr>
          <p:spPr>
            <a:xfrm>
              <a:off x="0" y="872179"/>
              <a:ext cx="5338954" cy="16662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p>
              <a:pPr>
                <a:defRPr sz="2800">
                  <a:solidFill>
                    <a:srgbClr val="3B3838"/>
                  </a:solidFill>
                  <a:latin typeface="GothamBold"/>
                  <a:ea typeface="GothamBold"/>
                  <a:cs typeface="GothamBold"/>
                  <a:sym typeface="GothamBold"/>
                </a:defRPr>
              </a:pPr>
              <a:r>
                <a:t>You hosted Action Planning Sessions to brainstorm your events coming up on the week of April 20</a:t>
              </a:r>
              <a:r>
                <a:rPr baseline="30000"/>
                <a:t>th</a:t>
              </a:r>
            </a:p>
          </p:txBody>
        </p:sp>
      </p:grpSp>
      <p:sp>
        <p:nvSpPr>
          <p:cNvPr id="156" name="Rectangle 3"/>
          <p:cNvSpPr txBox="1"/>
          <p:nvPr/>
        </p:nvSpPr>
        <p:spPr>
          <a:xfrm>
            <a:off x="1941921" y="1544659"/>
            <a:ext cx="3247703" cy="59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a:latin typeface="GothamBold"/>
                <a:ea typeface="GothamBold"/>
                <a:cs typeface="GothamBold"/>
                <a:sym typeface="GothamBold"/>
              </a:defRPr>
            </a:lvl1pPr>
          </a:lstStyle>
          <a:p>
            <a:pPr/>
            <a:r>
              <a:t>LAST WEEK</a:t>
            </a:r>
          </a:p>
        </p:txBody>
      </p:sp>
      <p:sp>
        <p:nvSpPr>
          <p:cNvPr id="157" name="Rectangle 4"/>
          <p:cNvSpPr txBox="1"/>
          <p:nvPr/>
        </p:nvSpPr>
        <p:spPr>
          <a:xfrm>
            <a:off x="9076980" y="1544658"/>
            <a:ext cx="5253926" cy="6883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000">
                <a:solidFill>
                  <a:srgbClr val="FFFFFF"/>
                </a:solidFill>
                <a:latin typeface="GothamBold"/>
                <a:ea typeface="GothamBold"/>
                <a:cs typeface="GothamBold"/>
                <a:sym typeface="GothamBold"/>
              </a:defRPr>
            </a:pPr>
          </a:p>
          <a:p>
            <a:pPr>
              <a:defRPr sz="3200">
                <a:solidFill>
                  <a:srgbClr val="3B3838"/>
                </a:solidFill>
                <a:latin typeface="GothamBold"/>
                <a:ea typeface="GothamBold"/>
                <a:cs typeface="GothamBold"/>
                <a:sym typeface="GothamBold"/>
              </a:defRPr>
            </a:pPr>
            <a:r>
              <a:t>REVIEW</a:t>
            </a:r>
          </a:p>
        </p:txBody>
      </p:sp>
      <p:sp>
        <p:nvSpPr>
          <p:cNvPr id="158" name="Rectangle 5"/>
          <p:cNvSpPr txBox="1"/>
          <p:nvPr/>
        </p:nvSpPr>
        <p:spPr>
          <a:xfrm>
            <a:off x="7088199" y="2716171"/>
            <a:ext cx="5391561" cy="993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000">
                <a:solidFill>
                  <a:srgbClr val="3B3838"/>
                </a:solidFill>
                <a:latin typeface="GothamBold"/>
                <a:ea typeface="GothamBold"/>
                <a:cs typeface="GothamBold"/>
                <a:sym typeface="GothamBold"/>
              </a:defRPr>
            </a:pPr>
          </a:p>
          <a:p>
            <a:pPr algn="ctr">
              <a:defRPr sz="2800">
                <a:solidFill>
                  <a:srgbClr val="3B3838"/>
                </a:solidFill>
                <a:latin typeface="GothamBook"/>
                <a:ea typeface="GothamBook"/>
                <a:cs typeface="GothamBook"/>
                <a:sym typeface="GothamBook"/>
              </a:defRPr>
            </a:pPr>
            <a:r>
              <a:t>How did your action planning sessions go? </a:t>
            </a:r>
          </a:p>
        </p:txBody>
      </p:sp>
      <p:pic>
        <p:nvPicPr>
          <p:cNvPr id="159" name="Picture 6" descr="Picture 6"/>
          <p:cNvPicPr>
            <a:picLocks noChangeAspect="1"/>
          </p:cNvPicPr>
          <p:nvPr/>
        </p:nvPicPr>
        <p:blipFill>
          <a:blip r:embed="rId2">
            <a:extLst/>
          </a:blip>
          <a:stretch>
            <a:fillRect/>
          </a:stretch>
        </p:blipFill>
        <p:spPr>
          <a:xfrm>
            <a:off x="7949554" y="1451782"/>
            <a:ext cx="994078" cy="1029263"/>
          </a:xfrm>
          <a:prstGeom prst="rect">
            <a:avLst/>
          </a:prstGeom>
          <a:ln w="12700">
            <a:miter lim="400000"/>
          </a:ln>
        </p:spPr>
      </p:pic>
      <p:grpSp>
        <p:nvGrpSpPr>
          <p:cNvPr id="166" name="Group 7"/>
          <p:cNvGrpSpPr/>
          <p:nvPr/>
        </p:nvGrpSpPr>
        <p:grpSpPr>
          <a:xfrm>
            <a:off x="6785950" y="4249322"/>
            <a:ext cx="5693810" cy="1617581"/>
            <a:chOff x="0" y="0"/>
            <a:chExt cx="5693809" cy="1617580"/>
          </a:xfrm>
        </p:grpSpPr>
        <p:sp>
          <p:nvSpPr>
            <p:cNvPr id="160" name="TextBox 8"/>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163" name="Group 9"/>
            <p:cNvGrpSpPr/>
            <p:nvPr/>
          </p:nvGrpSpPr>
          <p:grpSpPr>
            <a:xfrm>
              <a:off x="3212295" y="0"/>
              <a:ext cx="2481515" cy="1566342"/>
              <a:chOff x="0" y="0"/>
              <a:chExt cx="2481514" cy="1566341"/>
            </a:xfrm>
          </p:grpSpPr>
          <p:pic>
            <p:nvPicPr>
              <p:cNvPr id="161" name="Picture 12" descr="Picture 12"/>
              <p:cNvPicPr>
                <a:picLocks noChangeAspect="1"/>
              </p:cNvPicPr>
              <p:nvPr/>
            </p:nvPicPr>
            <p:blipFill>
              <a:blip r:embed="rId3">
                <a:extLst/>
              </a:blip>
              <a:srcRect l="0" t="0" r="0" b="29549"/>
              <a:stretch>
                <a:fillRect/>
              </a:stretch>
            </p:blipFill>
            <p:spPr>
              <a:xfrm>
                <a:off x="395685" y="0"/>
                <a:ext cx="1374184" cy="1129483"/>
              </a:xfrm>
              <a:prstGeom prst="rect">
                <a:avLst/>
              </a:prstGeom>
              <a:ln w="12700" cap="flat">
                <a:noFill/>
                <a:miter lim="400000"/>
              </a:ln>
              <a:effectLst/>
            </p:spPr>
          </p:pic>
          <p:sp>
            <p:nvSpPr>
              <p:cNvPr id="162" name="TextBox 13"/>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164" name="TextBox 10"/>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165" name="Picture 11" descr="Picture 11"/>
            <p:cNvPicPr>
              <a:picLocks noChangeAspect="1"/>
            </p:cNvPicPr>
            <p:nvPr/>
          </p:nvPicPr>
          <p:blipFill>
            <a:blip r:embed="rId4">
              <a:extLst/>
            </a:blip>
            <a:srcRect l="0" t="0" r="0" b="18000"/>
            <a:stretch>
              <a:fillRect/>
            </a:stretch>
          </p:blipFill>
          <p:spPr>
            <a:xfrm>
              <a:off x="875132" y="293754"/>
              <a:ext cx="1031350" cy="986658"/>
            </a:xfrm>
            <a:prstGeom prst="rect">
              <a:avLst/>
            </a:prstGeom>
            <a:ln w="12700" cap="flat">
              <a:noFill/>
              <a:miter lim="400000"/>
            </a:ln>
            <a:effectLst/>
          </p:spPr>
        </p:pic>
      </p:grpSp>
      <p:sp>
        <p:nvSpPr>
          <p:cNvPr id="167" name="Straight Connector 14"/>
          <p:cNvSpPr/>
          <p:nvPr/>
        </p:nvSpPr>
        <p:spPr>
          <a:xfrm>
            <a:off x="7476935" y="4100798"/>
            <a:ext cx="4291178" cy="1"/>
          </a:xfrm>
          <a:prstGeom prst="line">
            <a:avLst/>
          </a:prstGeom>
          <a:ln w="6350">
            <a:solidFill>
              <a:srgbClr val="8A8686"/>
            </a:solidFill>
            <a:miter/>
          </a:ln>
        </p:spPr>
        <p:txBody>
          <a:bodyPr lIns="45719" rIns="45719"/>
          <a:lstStyle/>
          <a:p>
            <a:pPr/>
          </a:p>
        </p:txBody>
      </p:sp>
    </p:spTree>
  </p:cSld>
  <p:clrMapOvr>
    <a:masterClrMapping/>
  </p:clrMapOvr>
  <p:transition xmlns:p14="http://schemas.microsoft.com/office/powerpoint/2010/main" spd="med" advClick="1"/>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708" name="Picture 7" descr="Picture 7"/>
          <p:cNvPicPr>
            <a:picLocks noChangeAspect="1"/>
          </p:cNvPicPr>
          <p:nvPr/>
        </p:nvPicPr>
        <p:blipFill>
          <a:blip r:embed="rId2">
            <a:extLst/>
          </a:blip>
          <a:srcRect l="11158" t="7310" r="7114" b="0"/>
          <a:stretch>
            <a:fillRect/>
          </a:stretch>
        </p:blipFill>
        <p:spPr>
          <a:xfrm>
            <a:off x="0" y="-48126"/>
            <a:ext cx="13004800" cy="9822338"/>
          </a:xfrm>
          <a:prstGeom prst="rect">
            <a:avLst/>
          </a:prstGeom>
          <a:ln w="12700">
            <a:miter lim="400000"/>
          </a:ln>
        </p:spPr>
      </p:pic>
      <p:sp>
        <p:nvSpPr>
          <p:cNvPr id="709" name="Rectangle 12"/>
          <p:cNvSpPr/>
          <p:nvPr/>
        </p:nvSpPr>
        <p:spPr>
          <a:xfrm>
            <a:off x="0" y="-48127"/>
            <a:ext cx="9512490" cy="9801728"/>
          </a:xfrm>
          <a:prstGeom prst="rect">
            <a:avLst/>
          </a:prstGeom>
          <a:gradFill>
            <a:gsLst>
              <a:gs pos="0">
                <a:srgbClr val="3A3838">
                  <a:alpha val="0"/>
                </a:srgbClr>
              </a:gs>
              <a:gs pos="43000">
                <a:srgbClr val="3A3838">
                  <a:alpha val="81000"/>
                </a:srgbClr>
              </a:gs>
            </a:gsLst>
            <a:lin ang="10800000"/>
          </a:gradFill>
          <a:ln w="12700">
            <a:miter lim="400000"/>
          </a:ln>
        </p:spPr>
        <p:txBody>
          <a:bodyPr lIns="45719" rIns="45719" anchor="ctr"/>
          <a:lstStyle/>
          <a:p>
            <a:pPr algn="ctr">
              <a:defRPr>
                <a:solidFill>
                  <a:srgbClr val="FFFFFF"/>
                </a:solidFill>
              </a:defRPr>
            </a:pPr>
          </a:p>
        </p:txBody>
      </p:sp>
      <p:sp>
        <p:nvSpPr>
          <p:cNvPr id="710" name="Rectangle 8"/>
          <p:cNvSpPr/>
          <p:nvPr/>
        </p:nvSpPr>
        <p:spPr>
          <a:xfrm>
            <a:off x="0" y="-48127"/>
            <a:ext cx="13004800" cy="9801728"/>
          </a:xfrm>
          <a:prstGeom prst="rect">
            <a:avLst/>
          </a:prstGeom>
          <a:solidFill>
            <a:srgbClr val="017FA0">
              <a:alpha val="67000"/>
            </a:srgbClr>
          </a:solidFill>
          <a:ln w="12700">
            <a:miter lim="400000"/>
          </a:ln>
        </p:spPr>
        <p:txBody>
          <a:bodyPr lIns="45719" rIns="45719" anchor="ctr"/>
          <a:lstStyle/>
          <a:p>
            <a:pPr algn="ctr">
              <a:defRPr>
                <a:solidFill>
                  <a:srgbClr val="FFFFFF"/>
                </a:solidFill>
              </a:defRPr>
            </a:pPr>
          </a:p>
        </p:txBody>
      </p:sp>
      <p:grpSp>
        <p:nvGrpSpPr>
          <p:cNvPr id="713" name="Group 13"/>
          <p:cNvGrpSpPr/>
          <p:nvPr/>
        </p:nvGrpSpPr>
        <p:grpSpPr>
          <a:xfrm>
            <a:off x="2698243" y="1922902"/>
            <a:ext cx="5976034" cy="1765813"/>
            <a:chOff x="0" y="0"/>
            <a:chExt cx="5976033" cy="1765812"/>
          </a:xfrm>
        </p:grpSpPr>
        <p:sp>
          <p:nvSpPr>
            <p:cNvPr id="711" name="TextBox 14"/>
            <p:cNvSpPr txBox="1"/>
            <p:nvPr/>
          </p:nvSpPr>
          <p:spPr>
            <a:xfrm>
              <a:off x="0" y="0"/>
              <a:ext cx="5823285" cy="73914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4800">
                  <a:solidFill>
                    <a:srgbClr val="FFFFFF"/>
                  </a:solidFill>
                  <a:latin typeface="GothamLight"/>
                  <a:ea typeface="GothamLight"/>
                  <a:cs typeface="GothamLight"/>
                  <a:sym typeface="GothamLight"/>
                </a:defRPr>
              </a:lvl1pPr>
            </a:lstStyle>
            <a:p>
              <a:pPr/>
              <a:r>
                <a:t>ORGANIZING </a:t>
              </a:r>
            </a:p>
          </p:txBody>
        </p:sp>
        <p:sp>
          <p:nvSpPr>
            <p:cNvPr id="712" name="TextBox 17"/>
            <p:cNvSpPr txBox="1"/>
            <p:nvPr/>
          </p:nvSpPr>
          <p:spPr>
            <a:xfrm>
              <a:off x="6276" y="544072"/>
              <a:ext cx="5969758" cy="1221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8000">
                  <a:solidFill>
                    <a:srgbClr val="FFFFFF"/>
                  </a:solidFill>
                  <a:latin typeface="GothamBold"/>
                  <a:ea typeface="GothamBold"/>
                  <a:cs typeface="GothamBold"/>
                  <a:sym typeface="GothamBold"/>
                </a:defRPr>
              </a:lvl1pPr>
            </a:lstStyle>
            <a:p>
              <a:pPr/>
              <a:r>
                <a:t>FELLOWS</a:t>
              </a:r>
            </a:p>
          </p:txBody>
        </p:sp>
      </p:grpSp>
      <p:pic>
        <p:nvPicPr>
          <p:cNvPr id="714" name="Picture 18" descr="Picture 18"/>
          <p:cNvPicPr>
            <a:picLocks noChangeAspect="1"/>
          </p:cNvPicPr>
          <p:nvPr/>
        </p:nvPicPr>
        <p:blipFill>
          <a:blip r:embed="rId3">
            <a:extLst/>
          </a:blip>
          <a:stretch>
            <a:fillRect/>
          </a:stretch>
        </p:blipFill>
        <p:spPr>
          <a:xfrm>
            <a:off x="966894" y="1898514"/>
            <a:ext cx="1713590" cy="2456819"/>
          </a:xfrm>
          <a:prstGeom prst="rect">
            <a:avLst/>
          </a:prstGeom>
          <a:ln w="12700">
            <a:miter lim="400000"/>
          </a:ln>
        </p:spPr>
      </p:pic>
      <p:sp>
        <p:nvSpPr>
          <p:cNvPr id="715" name="Rectangle 1"/>
          <p:cNvSpPr txBox="1"/>
          <p:nvPr/>
        </p:nvSpPr>
        <p:spPr>
          <a:xfrm>
            <a:off x="2794531" y="4070603"/>
            <a:ext cx="5470238" cy="28473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FFFFFF"/>
                </a:solidFill>
                <a:latin typeface="GothamBold"/>
                <a:ea typeface="GothamBold"/>
                <a:cs typeface="GothamBold"/>
                <a:sym typeface="GothamBold"/>
              </a:defRPr>
            </a:pPr>
            <a:r>
              <a:t>Thank you for joining today’s webinar.  </a:t>
            </a:r>
          </a:p>
          <a:p>
            <a:pPr>
              <a:defRPr sz="2800">
                <a:solidFill>
                  <a:srgbClr val="FFFFFF"/>
                </a:solidFill>
                <a:latin typeface="GothamBold"/>
                <a:ea typeface="GothamBold"/>
                <a:cs typeface="GothamBold"/>
                <a:sym typeface="GothamBold"/>
              </a:defRPr>
            </a:pPr>
          </a:p>
          <a:p>
            <a:pPr>
              <a:defRPr sz="2800">
                <a:solidFill>
                  <a:srgbClr val="FFFFFF"/>
                </a:solidFill>
                <a:latin typeface="GothamBold"/>
                <a:ea typeface="GothamBold"/>
                <a:cs typeface="GothamBold"/>
                <a:sym typeface="GothamBold"/>
              </a:defRPr>
            </a:pPr>
            <a:r>
              <a:t>Make sure to find the materials covered today, and the audio and video recordings on the bookshelf. </a:t>
            </a:r>
          </a:p>
        </p:txBody>
      </p:sp>
      <p:grpSp>
        <p:nvGrpSpPr>
          <p:cNvPr id="718" name="Rounded Rectangle 22">
            <a:hlinkClick r:id="rId4" invalidUrl="" action="" tgtFrame="" tooltip="" history="1" highlightClick="0" endSnd="0"/>
          </p:cNvPr>
          <p:cNvGrpSpPr/>
          <p:nvPr/>
        </p:nvGrpSpPr>
        <p:grpSpPr>
          <a:xfrm>
            <a:off x="2909952" y="7475946"/>
            <a:ext cx="2777341" cy="599148"/>
            <a:chOff x="0" y="0"/>
            <a:chExt cx="2777339" cy="599147"/>
          </a:xfrm>
        </p:grpSpPr>
        <p:sp>
          <p:nvSpPr>
            <p:cNvPr id="716" name="Rectangle"/>
            <p:cNvSpPr/>
            <p:nvPr/>
          </p:nvSpPr>
          <p:spPr>
            <a:xfrm>
              <a:off x="0" y="0"/>
              <a:ext cx="2777340" cy="599148"/>
            </a:xfrm>
            <a:prstGeom prst="roundRect">
              <a:avLst>
                <a:gd name="adj" fmla="val 0"/>
              </a:avLst>
            </a:prstGeom>
            <a:noFill/>
            <a:ln w="28575" cap="flat">
              <a:solidFill>
                <a:srgbClr val="FFFFFF"/>
              </a:solidFill>
              <a:prstDash val="solid"/>
              <a:miter lim="800000"/>
            </a:ln>
            <a:effectLst/>
          </p:spPr>
          <p:txBody>
            <a:bodyPr wrap="square" lIns="45719" tIns="45719" rIns="45719" bIns="45719" numCol="1" anchor="ctr">
              <a:noAutofit/>
            </a:bodyPr>
            <a:lstStyle/>
            <a:p>
              <a:pPr>
                <a:defRPr>
                  <a:solidFill>
                    <a:srgbClr val="FFFFFF"/>
                  </a:solidFill>
                </a:defRPr>
              </a:pPr>
            </a:p>
          </p:txBody>
        </p:sp>
        <p:sp>
          <p:nvSpPr>
            <p:cNvPr id="717" name="See Bookshelf"/>
            <p:cNvSpPr txBox="1"/>
            <p:nvPr/>
          </p:nvSpPr>
          <p:spPr>
            <a:xfrm>
              <a:off x="0" y="120503"/>
              <a:ext cx="2777340" cy="358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defRPr sz="2000">
                  <a:solidFill>
                    <a:srgbClr val="FFFFFF"/>
                  </a:solidFill>
                  <a:latin typeface="GothamBook"/>
                  <a:ea typeface="GothamBook"/>
                  <a:cs typeface="GothamBook"/>
                  <a:sym typeface="GothamBook"/>
                </a:defRPr>
              </a:lvl1pPr>
            </a:lstStyle>
            <a:p>
              <a:pPr/>
              <a:r>
                <a:t>  See Bookshelf</a:t>
              </a:r>
            </a:p>
          </p:txBody>
        </p:sp>
      </p:grpSp>
      <p:pic>
        <p:nvPicPr>
          <p:cNvPr id="719" name="Picture 23" descr="Picture 23"/>
          <p:cNvPicPr>
            <a:picLocks noChangeAspect="1"/>
          </p:cNvPicPr>
          <p:nvPr/>
        </p:nvPicPr>
        <p:blipFill>
          <a:blip r:embed="rId5">
            <a:extLst/>
          </a:blip>
          <a:srcRect l="0" t="519" r="0" b="0"/>
          <a:stretch>
            <a:fillRect/>
          </a:stretch>
        </p:blipFill>
        <p:spPr>
          <a:xfrm>
            <a:off x="5167312" y="7594066"/>
            <a:ext cx="352299" cy="350471"/>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69" name="Picture 1" descr="Picture 1"/>
          <p:cNvPicPr>
            <a:picLocks noChangeAspect="1"/>
          </p:cNvPicPr>
          <p:nvPr/>
        </p:nvPicPr>
        <p:blipFill>
          <a:blip r:embed="rId2">
            <a:extLst/>
          </a:blip>
          <a:stretch>
            <a:fillRect/>
          </a:stretch>
        </p:blipFill>
        <p:spPr>
          <a:xfrm>
            <a:off x="1732549" y="2622880"/>
            <a:ext cx="684156" cy="684156"/>
          </a:xfrm>
          <a:prstGeom prst="rect">
            <a:avLst/>
          </a:prstGeom>
          <a:ln w="12700">
            <a:miter lim="400000"/>
          </a:ln>
        </p:spPr>
      </p:pic>
      <p:sp>
        <p:nvSpPr>
          <p:cNvPr id="170" name="Rectangle 2"/>
          <p:cNvSpPr txBox="1"/>
          <p:nvPr/>
        </p:nvSpPr>
        <p:spPr>
          <a:xfrm>
            <a:off x="2711831" y="2373051"/>
            <a:ext cx="8392433" cy="4638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400">
                <a:solidFill>
                  <a:srgbClr val="3B3838"/>
                </a:solidFill>
                <a:latin typeface="GothamBold"/>
                <a:ea typeface="GothamBold"/>
                <a:cs typeface="GothamBold"/>
                <a:sym typeface="GothamBold"/>
              </a:defRPr>
            </a:pPr>
          </a:p>
          <a:p>
            <a:pPr>
              <a:defRPr sz="4400">
                <a:solidFill>
                  <a:srgbClr val="3B3838"/>
                </a:solidFill>
                <a:latin typeface="GothamBold"/>
                <a:ea typeface="GothamBold"/>
                <a:cs typeface="GothamBold"/>
                <a:sym typeface="GothamBold"/>
              </a:defRPr>
            </a:pPr>
            <a:r>
              <a:t>Planned an APS</a:t>
            </a:r>
            <a:endParaRPr sz="4200">
              <a:solidFill>
                <a:srgbClr val="000000"/>
              </a:solidFill>
              <a:latin typeface="Gill Sans"/>
              <a:ea typeface="Gill Sans"/>
              <a:cs typeface="Gill Sans"/>
              <a:sym typeface="Gill Sans"/>
            </a:endParaRPr>
          </a:p>
          <a:p>
            <a:pPr>
              <a:defRPr sz="4400">
                <a:solidFill>
                  <a:srgbClr val="3B3838"/>
                </a:solidFill>
                <a:latin typeface="GothamBold"/>
                <a:ea typeface="GothamBold"/>
                <a:cs typeface="GothamBold"/>
                <a:sym typeface="GothamBold"/>
              </a:defRPr>
            </a:pPr>
          </a:p>
          <a:p>
            <a:pPr>
              <a:defRPr sz="4400">
                <a:solidFill>
                  <a:srgbClr val="3B3838"/>
                </a:solidFill>
                <a:latin typeface="GothamBold"/>
                <a:ea typeface="GothamBold"/>
                <a:cs typeface="GothamBold"/>
                <a:sym typeface="GothamBold"/>
              </a:defRPr>
            </a:pPr>
            <a:r>
              <a:t>Began planning the event</a:t>
            </a:r>
            <a:endParaRPr sz="4200">
              <a:solidFill>
                <a:srgbClr val="000000"/>
              </a:solidFill>
              <a:latin typeface="Gill Sans"/>
              <a:ea typeface="Gill Sans"/>
              <a:cs typeface="Gill Sans"/>
              <a:sym typeface="Gill Sans"/>
            </a:endParaRPr>
          </a:p>
          <a:p>
            <a:pPr>
              <a:defRPr sz="4400">
                <a:solidFill>
                  <a:srgbClr val="3B3838"/>
                </a:solidFill>
                <a:latin typeface="GothamBold"/>
                <a:ea typeface="GothamBold"/>
                <a:cs typeface="GothamBold"/>
                <a:sym typeface="GothamBold"/>
              </a:defRPr>
            </a:pPr>
          </a:p>
          <a:p>
            <a:pPr>
              <a:defRPr sz="4400">
                <a:solidFill>
                  <a:srgbClr val="3B3838"/>
                </a:solidFill>
                <a:latin typeface="GothamBold"/>
                <a:ea typeface="GothamBold"/>
                <a:cs typeface="GothamBold"/>
                <a:sym typeface="GothamBold"/>
              </a:defRPr>
            </a:pPr>
            <a:r>
              <a:t>Start recruiting volunteers</a:t>
            </a:r>
            <a:endParaRPr sz="4200">
              <a:solidFill>
                <a:srgbClr val="000000"/>
              </a:solidFill>
              <a:latin typeface="Gill Sans"/>
              <a:ea typeface="Gill Sans"/>
              <a:cs typeface="Gill Sans"/>
              <a:sym typeface="Gill Sans"/>
            </a:endParaRPr>
          </a:p>
          <a:p>
            <a:pPr>
              <a:defRPr sz="4400">
                <a:solidFill>
                  <a:srgbClr val="3B3838"/>
                </a:solidFill>
                <a:latin typeface="GothamBold"/>
                <a:ea typeface="GothamBold"/>
                <a:cs typeface="GothamBold"/>
                <a:sym typeface="GothamBold"/>
              </a:defRPr>
            </a:pPr>
          </a:p>
        </p:txBody>
      </p:sp>
      <p:sp>
        <p:nvSpPr>
          <p:cNvPr id="171" name="Rectangle 3"/>
          <p:cNvSpPr txBox="1"/>
          <p:nvPr/>
        </p:nvSpPr>
        <p:spPr>
          <a:xfrm>
            <a:off x="885074" y="778623"/>
            <a:ext cx="11384827" cy="866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What’s next?</a:t>
            </a:r>
            <a:endParaRPr sz="4200">
              <a:solidFill>
                <a:srgbClr val="000000"/>
              </a:solidFill>
              <a:latin typeface="Gill Sans"/>
              <a:ea typeface="Gill Sans"/>
              <a:cs typeface="Gill Sans"/>
              <a:sym typeface="Gill Sans"/>
            </a:endParaRPr>
          </a:p>
          <a:p>
            <a:pPr>
              <a:defRPr sz="2800">
                <a:solidFill>
                  <a:srgbClr val="3B3838"/>
                </a:solidFill>
                <a:latin typeface="GothamLight"/>
                <a:ea typeface="GothamLight"/>
                <a:cs typeface="GothamLight"/>
                <a:sym typeface="GothamLight"/>
              </a:defRPr>
            </a:pPr>
            <a:r>
              <a:t>Leading up to your event on the week of April 20</a:t>
            </a:r>
            <a:r>
              <a:rPr baseline="30000"/>
              <a:t>th</a:t>
            </a:r>
            <a:r>
              <a:t> </a:t>
            </a:r>
          </a:p>
        </p:txBody>
      </p:sp>
      <p:sp>
        <p:nvSpPr>
          <p:cNvPr id="172" name="Straight Connector 5"/>
          <p:cNvSpPr/>
          <p:nvPr/>
        </p:nvSpPr>
        <p:spPr>
          <a:xfrm>
            <a:off x="885074" y="1860855"/>
            <a:ext cx="11130463" cy="1"/>
          </a:xfrm>
          <a:prstGeom prst="line">
            <a:avLst/>
          </a:prstGeom>
          <a:ln w="6350">
            <a:solidFill>
              <a:srgbClr val="949494"/>
            </a:solidFill>
            <a:miter/>
          </a:ln>
        </p:spPr>
        <p:txBody>
          <a:bodyPr lIns="45719" rIns="45719"/>
          <a:lstStyle/>
          <a:p>
            <a:pPr/>
          </a:p>
        </p:txBody>
      </p:sp>
      <p:pic>
        <p:nvPicPr>
          <p:cNvPr id="173" name="Picture 6" descr="Picture 6"/>
          <p:cNvPicPr>
            <a:picLocks noChangeAspect="1"/>
          </p:cNvPicPr>
          <p:nvPr/>
        </p:nvPicPr>
        <p:blipFill>
          <a:blip r:embed="rId2">
            <a:extLst/>
          </a:blip>
          <a:stretch>
            <a:fillRect/>
          </a:stretch>
        </p:blipFill>
        <p:spPr>
          <a:xfrm>
            <a:off x="1732549" y="3975170"/>
            <a:ext cx="684156" cy="684156"/>
          </a:xfrm>
          <a:prstGeom prst="rect">
            <a:avLst/>
          </a:prstGeom>
          <a:ln w="12700">
            <a:miter lim="400000"/>
          </a:ln>
        </p:spPr>
      </p:pic>
      <p:sp>
        <p:nvSpPr>
          <p:cNvPr id="174" name="Rounded Rectangle 7"/>
          <p:cNvSpPr/>
          <p:nvPr/>
        </p:nvSpPr>
        <p:spPr>
          <a:xfrm>
            <a:off x="1745763" y="5363364"/>
            <a:ext cx="561473" cy="590266"/>
          </a:xfrm>
          <a:prstGeom prst="roundRect">
            <a:avLst>
              <a:gd name="adj" fmla="val 5239"/>
            </a:avLst>
          </a:prstGeom>
          <a:ln w="76200">
            <a:solidFill>
              <a:srgbClr val="5F6674"/>
            </a:solidFill>
            <a:miter/>
          </a:ln>
        </p:spPr>
        <p:txBody>
          <a:bodyPr lIns="45719" rIns="45719" anchor="ctr"/>
          <a:lstStyle/>
          <a:p>
            <a:pPr algn="ctr">
              <a:defRPr>
                <a:solidFill>
                  <a:srgbClr val="FFFFFF"/>
                </a:solidFill>
              </a:defRPr>
            </a:pP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78" name="Oval 35"/>
          <p:cNvGrpSpPr/>
          <p:nvPr/>
        </p:nvGrpSpPr>
        <p:grpSpPr>
          <a:xfrm>
            <a:off x="1147008" y="2192378"/>
            <a:ext cx="762001" cy="762001"/>
            <a:chOff x="0" y="0"/>
            <a:chExt cx="762000" cy="762000"/>
          </a:xfrm>
        </p:grpSpPr>
        <p:sp>
          <p:nvSpPr>
            <p:cNvPr id="176" name="Circle"/>
            <p:cNvSpPr/>
            <p:nvPr/>
          </p:nvSpPr>
          <p:spPr>
            <a:xfrm>
              <a:off x="0" y="0"/>
              <a:ext cx="762000" cy="762000"/>
            </a:xfrm>
            <a:prstGeom prst="ellipse">
              <a:avLst/>
            </a:prstGeom>
            <a:solidFill>
              <a:srgbClr val="767171"/>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177" name="1"/>
            <p:cNvSpPr txBox="1"/>
            <p:nvPr/>
          </p:nvSpPr>
          <p:spPr>
            <a:xfrm>
              <a:off x="111592" y="138430"/>
              <a:ext cx="538816" cy="485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800">
                  <a:solidFill>
                    <a:srgbClr val="FFFFFF"/>
                  </a:solidFill>
                  <a:latin typeface="GothamBold"/>
                  <a:ea typeface="GothamBold"/>
                  <a:cs typeface="GothamBold"/>
                  <a:sym typeface="GothamBold"/>
                </a:defRPr>
              </a:lvl1pPr>
            </a:lstStyle>
            <a:p>
              <a:pPr/>
              <a:r>
                <a:t>1</a:t>
              </a:r>
            </a:p>
          </p:txBody>
        </p:sp>
      </p:grpSp>
      <p:grpSp>
        <p:nvGrpSpPr>
          <p:cNvPr id="181" name="Oval 36"/>
          <p:cNvGrpSpPr/>
          <p:nvPr/>
        </p:nvGrpSpPr>
        <p:grpSpPr>
          <a:xfrm>
            <a:off x="1147008" y="3735339"/>
            <a:ext cx="762001" cy="762001"/>
            <a:chOff x="0" y="0"/>
            <a:chExt cx="762000" cy="762000"/>
          </a:xfrm>
        </p:grpSpPr>
        <p:sp>
          <p:nvSpPr>
            <p:cNvPr id="179" name="Circle"/>
            <p:cNvSpPr/>
            <p:nvPr/>
          </p:nvSpPr>
          <p:spPr>
            <a:xfrm>
              <a:off x="0" y="0"/>
              <a:ext cx="762000" cy="762000"/>
            </a:xfrm>
            <a:prstGeom prst="ellipse">
              <a:avLst/>
            </a:prstGeom>
            <a:solidFill>
              <a:srgbClr val="767171"/>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180" name="2"/>
            <p:cNvSpPr txBox="1"/>
            <p:nvPr/>
          </p:nvSpPr>
          <p:spPr>
            <a:xfrm>
              <a:off x="111592" y="138430"/>
              <a:ext cx="538816" cy="485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800">
                  <a:solidFill>
                    <a:srgbClr val="FFFFFF"/>
                  </a:solidFill>
                  <a:latin typeface="GothamBold"/>
                  <a:ea typeface="GothamBold"/>
                  <a:cs typeface="GothamBold"/>
                  <a:sym typeface="GothamBold"/>
                </a:defRPr>
              </a:lvl1pPr>
            </a:lstStyle>
            <a:p>
              <a:pPr/>
              <a:r>
                <a:t>2</a:t>
              </a:r>
            </a:p>
          </p:txBody>
        </p:sp>
      </p:grpSp>
      <p:grpSp>
        <p:nvGrpSpPr>
          <p:cNvPr id="184" name="Oval 37"/>
          <p:cNvGrpSpPr/>
          <p:nvPr/>
        </p:nvGrpSpPr>
        <p:grpSpPr>
          <a:xfrm>
            <a:off x="1147008" y="5326717"/>
            <a:ext cx="762001" cy="762001"/>
            <a:chOff x="0" y="0"/>
            <a:chExt cx="762000" cy="762000"/>
          </a:xfrm>
        </p:grpSpPr>
        <p:sp>
          <p:nvSpPr>
            <p:cNvPr id="182" name="Circle"/>
            <p:cNvSpPr/>
            <p:nvPr/>
          </p:nvSpPr>
          <p:spPr>
            <a:xfrm>
              <a:off x="0" y="0"/>
              <a:ext cx="762000" cy="762000"/>
            </a:xfrm>
            <a:prstGeom prst="ellipse">
              <a:avLst/>
            </a:prstGeom>
            <a:solidFill>
              <a:srgbClr val="767171"/>
            </a:solidFill>
            <a:ln w="12700" cap="flat">
              <a:noFill/>
              <a:miter lim="400000"/>
            </a:ln>
            <a:effectLst/>
          </p:spPr>
          <p:txBody>
            <a:bodyPr wrap="square" lIns="45719" tIns="45719" rIns="45719" bIns="45719" numCol="1" anchor="ctr">
              <a:noAutofit/>
            </a:bodyPr>
            <a:lstStyle/>
            <a:p>
              <a:pPr algn="ctr">
                <a:defRPr sz="2800">
                  <a:solidFill>
                    <a:srgbClr val="56565A"/>
                  </a:solidFill>
                </a:defRPr>
              </a:pPr>
            </a:p>
          </p:txBody>
        </p:sp>
        <p:sp>
          <p:nvSpPr>
            <p:cNvPr id="183" name="3"/>
            <p:cNvSpPr txBox="1"/>
            <p:nvPr/>
          </p:nvSpPr>
          <p:spPr>
            <a:xfrm>
              <a:off x="111592" y="138430"/>
              <a:ext cx="538816" cy="4851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800">
                  <a:solidFill>
                    <a:srgbClr val="FFFFFF"/>
                  </a:solidFill>
                  <a:latin typeface="GothamBold"/>
                  <a:ea typeface="GothamBold"/>
                  <a:cs typeface="GothamBold"/>
                  <a:sym typeface="GothamBold"/>
                </a:defRPr>
              </a:lvl1pPr>
            </a:lstStyle>
            <a:p>
              <a:pPr/>
              <a:r>
                <a:t>3</a:t>
              </a:r>
            </a:p>
          </p:txBody>
        </p:sp>
      </p:grpSp>
      <p:sp>
        <p:nvSpPr>
          <p:cNvPr id="185" name="Rectangle 4"/>
          <p:cNvSpPr txBox="1"/>
          <p:nvPr/>
        </p:nvSpPr>
        <p:spPr>
          <a:xfrm>
            <a:off x="827694" y="796717"/>
            <a:ext cx="4182130"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3200">
                <a:latin typeface="Gotham Bold"/>
                <a:ea typeface="Gotham Bold"/>
                <a:cs typeface="Gotham Bold"/>
                <a:sym typeface="Gotham Bold"/>
              </a:defRPr>
            </a:pPr>
            <a:r>
              <a:t>GOALS </a:t>
            </a:r>
            <a:r>
              <a:rPr sz="2800">
                <a:latin typeface="GothamLight"/>
                <a:ea typeface="GothamLight"/>
                <a:cs typeface="GothamLight"/>
                <a:sym typeface="GothamLight"/>
              </a:rPr>
              <a:t>FOR TODAY</a:t>
            </a:r>
          </a:p>
        </p:txBody>
      </p:sp>
      <p:sp>
        <p:nvSpPr>
          <p:cNvPr id="186" name="TextBox 6"/>
          <p:cNvSpPr txBox="1"/>
          <p:nvPr/>
        </p:nvSpPr>
        <p:spPr>
          <a:xfrm>
            <a:off x="2261977" y="2272588"/>
            <a:ext cx="9818721"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Learn</a:t>
            </a:r>
            <a:r>
              <a:rPr>
                <a:latin typeface="GothamLight"/>
                <a:ea typeface="GothamLight"/>
                <a:cs typeface="GothamLight"/>
                <a:sym typeface="GothamLight"/>
              </a:rPr>
              <a:t> best practices for recruiting new volunteers </a:t>
            </a:r>
          </a:p>
        </p:txBody>
      </p:sp>
      <p:sp>
        <p:nvSpPr>
          <p:cNvPr id="187" name="TextBox 9"/>
          <p:cNvSpPr txBox="1"/>
          <p:nvPr/>
        </p:nvSpPr>
        <p:spPr>
          <a:xfrm>
            <a:off x="2261974" y="3854729"/>
            <a:ext cx="9818721" cy="485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Develop and practice </a:t>
            </a:r>
            <a:r>
              <a:rPr>
                <a:latin typeface="GothamLight"/>
                <a:ea typeface="GothamLight"/>
                <a:cs typeface="GothamLight"/>
                <a:sym typeface="GothamLight"/>
              </a:rPr>
              <a:t>your hard ask </a:t>
            </a:r>
          </a:p>
        </p:txBody>
      </p:sp>
      <p:sp>
        <p:nvSpPr>
          <p:cNvPr id="188" name="TextBox 10"/>
          <p:cNvSpPr txBox="1"/>
          <p:nvPr/>
        </p:nvSpPr>
        <p:spPr>
          <a:xfrm>
            <a:off x="2261975" y="5325567"/>
            <a:ext cx="9818721" cy="8661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800">
                <a:solidFill>
                  <a:srgbClr val="3B3838"/>
                </a:solidFill>
                <a:latin typeface="GothamBold"/>
                <a:ea typeface="GothamBold"/>
                <a:cs typeface="GothamBold"/>
                <a:sym typeface="GothamBold"/>
              </a:defRPr>
            </a:pPr>
            <a:r>
              <a:t>Feel confident </a:t>
            </a:r>
            <a:r>
              <a:rPr>
                <a:latin typeface="GothamLight"/>
                <a:ea typeface="GothamLight"/>
                <a:cs typeface="GothamLight"/>
                <a:sym typeface="GothamLight"/>
              </a:rPr>
              <a:t>approaching volunteer recruitment for your upcoming events </a:t>
            </a:r>
          </a:p>
        </p:txBody>
      </p:sp>
      <p:sp>
        <p:nvSpPr>
          <p:cNvPr id="189" name="Straight Connector 13"/>
          <p:cNvSpPr/>
          <p:nvPr/>
        </p:nvSpPr>
        <p:spPr>
          <a:xfrm>
            <a:off x="865361" y="1497870"/>
            <a:ext cx="11215339" cy="1"/>
          </a:xfrm>
          <a:prstGeom prst="line">
            <a:avLst/>
          </a:prstGeom>
          <a:ln w="12700">
            <a:solidFill>
              <a:srgbClr val="B1AEAE"/>
            </a:solidFill>
            <a:miter/>
          </a:ln>
        </p:spPr>
        <p:txBody>
          <a:bodyPr lIns="45719" rIns="45719"/>
          <a:lstStyle/>
          <a:p>
            <a:pP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 name="Straight Connector 5"/>
          <p:cNvSpPr/>
          <p:nvPr/>
        </p:nvSpPr>
        <p:spPr>
          <a:xfrm flipV="1">
            <a:off x="5426417" y="1273197"/>
            <a:ext cx="1" cy="6058045"/>
          </a:xfrm>
          <a:prstGeom prst="line">
            <a:avLst/>
          </a:prstGeom>
          <a:ln w="19050">
            <a:solidFill>
              <a:srgbClr val="B1AEAE"/>
            </a:solidFill>
            <a:miter/>
          </a:ln>
        </p:spPr>
        <p:txBody>
          <a:bodyPr lIns="45719" rIns="45719"/>
          <a:lstStyle/>
          <a:p>
            <a:pPr/>
          </a:p>
        </p:txBody>
      </p:sp>
      <p:sp>
        <p:nvSpPr>
          <p:cNvPr id="194" name="TextBox 6"/>
          <p:cNvSpPr txBox="1"/>
          <p:nvPr/>
        </p:nvSpPr>
        <p:spPr>
          <a:xfrm>
            <a:off x="5909023" y="1209024"/>
            <a:ext cx="6951397" cy="5958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marL="514350" indent="-514350">
              <a:buSzPct val="100000"/>
              <a:buAutoNum type="arabicPeriod" startAt="1"/>
              <a:defRPr sz="3600">
                <a:solidFill>
                  <a:srgbClr val="3B3838"/>
                </a:solidFill>
                <a:latin typeface="GothamBold"/>
                <a:ea typeface="GothamBold"/>
                <a:cs typeface="GothamBold"/>
                <a:sym typeface="GothamBold"/>
              </a:defRPr>
            </a:pPr>
            <a:r>
              <a:t>Forming a recruitment team</a:t>
            </a:r>
          </a:p>
          <a:p>
            <a:pPr marL="514350" indent="-514350">
              <a:buSzPct val="100000"/>
              <a:buAutoNum type="arabicPeriod" startAt="1"/>
              <a:defRPr sz="3600">
                <a:solidFill>
                  <a:srgbClr val="3B3838"/>
                </a:solidFill>
                <a:latin typeface="GothamBold"/>
                <a:ea typeface="GothamBold"/>
                <a:cs typeface="GothamBold"/>
                <a:sym typeface="GothamBold"/>
              </a:defRPr>
            </a:pPr>
          </a:p>
          <a:p>
            <a:pPr marL="514350" indent="-514350">
              <a:buSzPct val="100000"/>
              <a:buAutoNum type="arabicPeriod" startAt="2"/>
              <a:defRPr sz="3600">
                <a:solidFill>
                  <a:srgbClr val="3B3838"/>
                </a:solidFill>
                <a:latin typeface="GothamLight"/>
                <a:ea typeface="GothamLight"/>
                <a:cs typeface="GothamLight"/>
                <a:sym typeface="GothamLight"/>
              </a:defRPr>
            </a:pPr>
            <a:r>
              <a:t>Why people volunteer?</a:t>
            </a:r>
          </a:p>
          <a:p>
            <a:pPr marL="514350" indent="-514350">
              <a:buSzPct val="100000"/>
              <a:buAutoNum type="arabicPeriod" startAt="2"/>
              <a:defRPr sz="3600">
                <a:solidFill>
                  <a:srgbClr val="3B3838"/>
                </a:solidFill>
                <a:latin typeface="GothamLight"/>
                <a:ea typeface="GothamLight"/>
                <a:cs typeface="GothamLight"/>
                <a:sym typeface="GothamLight"/>
              </a:defRPr>
            </a:pPr>
          </a:p>
          <a:p>
            <a:pPr marL="514350" indent="-514350">
              <a:buSzPct val="100000"/>
              <a:buAutoNum type="arabicPeriod" startAt="3"/>
              <a:defRPr sz="3600">
                <a:solidFill>
                  <a:srgbClr val="3B3838"/>
                </a:solidFill>
                <a:latin typeface="GothamLight"/>
                <a:ea typeface="GothamLight"/>
                <a:cs typeface="GothamLight"/>
                <a:sym typeface="GothamLight"/>
              </a:defRPr>
            </a:pPr>
            <a:r>
              <a:t>Tactics for volunteer recruitment</a:t>
            </a:r>
          </a:p>
          <a:p>
            <a:pPr marL="514350" indent="-514350">
              <a:buSzPct val="100000"/>
              <a:buAutoNum type="arabicPeriod" startAt="3"/>
              <a:defRPr sz="3600">
                <a:solidFill>
                  <a:srgbClr val="3B3838"/>
                </a:solidFill>
                <a:latin typeface="GothamLight"/>
                <a:ea typeface="GothamLight"/>
                <a:cs typeface="GothamLight"/>
                <a:sym typeface="GothamLight"/>
              </a:defRPr>
            </a:pPr>
          </a:p>
          <a:p>
            <a:pPr marL="514350" indent="-514350">
              <a:buSzPct val="100000"/>
              <a:buAutoNum type="arabicPeriod" startAt="4"/>
              <a:defRPr sz="3600">
                <a:solidFill>
                  <a:srgbClr val="3B3838"/>
                </a:solidFill>
                <a:latin typeface="GothamLight"/>
                <a:ea typeface="GothamLight"/>
                <a:cs typeface="GothamLight"/>
                <a:sym typeface="GothamLight"/>
              </a:defRPr>
            </a:pPr>
            <a:r>
              <a:t>The Hard Ask </a:t>
            </a:r>
          </a:p>
          <a:p>
            <a:pPr marL="514350" indent="-514350">
              <a:buSzPct val="100000"/>
              <a:buAutoNum type="arabicPeriod" startAt="4"/>
              <a:defRPr sz="3600">
                <a:solidFill>
                  <a:srgbClr val="3B3838"/>
                </a:solidFill>
                <a:latin typeface="GothamLight"/>
                <a:ea typeface="GothamLight"/>
                <a:cs typeface="GothamLight"/>
                <a:sym typeface="GothamLight"/>
              </a:defRPr>
            </a:pPr>
          </a:p>
          <a:p>
            <a:pPr marL="514350" indent="-514350">
              <a:buSzPct val="100000"/>
              <a:buAutoNum type="arabicPeriod" startAt="5"/>
              <a:defRPr sz="3600">
                <a:solidFill>
                  <a:srgbClr val="3B3838"/>
                </a:solidFill>
                <a:latin typeface="GothamLight"/>
                <a:ea typeface="GothamLight"/>
                <a:cs typeface="GothamLight"/>
                <a:sym typeface="GothamLight"/>
              </a:defRPr>
            </a:pPr>
            <a:r>
              <a:t>Debrief and Close</a:t>
            </a:r>
          </a:p>
        </p:txBody>
      </p:sp>
      <p:pic>
        <p:nvPicPr>
          <p:cNvPr id="195" name="Picture 11" descr="Picture 11"/>
          <p:cNvPicPr>
            <a:picLocks noChangeAspect="1"/>
          </p:cNvPicPr>
          <p:nvPr/>
        </p:nvPicPr>
        <p:blipFill>
          <a:blip r:embed="rId3">
            <a:extLst/>
          </a:blip>
          <a:stretch>
            <a:fillRect/>
          </a:stretch>
        </p:blipFill>
        <p:spPr>
          <a:xfrm>
            <a:off x="1221261" y="2196250"/>
            <a:ext cx="3250795" cy="3250795"/>
          </a:xfrm>
          <a:prstGeom prst="rect">
            <a:avLst/>
          </a:prstGeom>
          <a:ln w="12700">
            <a:miter lim="400000"/>
          </a:ln>
        </p:spPr>
      </p:pic>
      <p:sp>
        <p:nvSpPr>
          <p:cNvPr id="196" name="Rectangle 12"/>
          <p:cNvSpPr txBox="1"/>
          <p:nvPr/>
        </p:nvSpPr>
        <p:spPr>
          <a:xfrm>
            <a:off x="604034" y="1209025"/>
            <a:ext cx="4485247" cy="548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r">
              <a:defRPr sz="3200">
                <a:latin typeface="GothamLight"/>
                <a:ea typeface="GothamLight"/>
                <a:cs typeface="GothamLight"/>
                <a:sym typeface="GothamLight"/>
              </a:defRPr>
            </a:pPr>
            <a:r>
              <a:t>TRAINING </a:t>
            </a:r>
            <a:r>
              <a:rPr>
                <a:latin typeface="GothamBold"/>
                <a:ea typeface="GothamBold"/>
                <a:cs typeface="GothamBold"/>
                <a:sym typeface="GothamBold"/>
              </a:rPr>
              <a:t>AGENDA</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00" name="Picture 51" descr="Picture 51"/>
          <p:cNvPicPr>
            <a:picLocks noChangeAspect="1"/>
          </p:cNvPicPr>
          <p:nvPr/>
        </p:nvPicPr>
        <p:blipFill>
          <a:blip r:embed="rId2">
            <a:extLst/>
          </a:blip>
          <a:srcRect l="0" t="1066" r="12655" b="232"/>
          <a:stretch>
            <a:fillRect/>
          </a:stretch>
        </p:blipFill>
        <p:spPr>
          <a:xfrm>
            <a:off x="-23448" y="-187570"/>
            <a:ext cx="13286155" cy="9964617"/>
          </a:xfrm>
          <a:prstGeom prst="rect">
            <a:avLst/>
          </a:prstGeom>
          <a:ln w="12700">
            <a:miter lim="400000"/>
          </a:ln>
        </p:spPr>
      </p:pic>
      <p:sp>
        <p:nvSpPr>
          <p:cNvPr id="201" name="Rectangle 40"/>
          <p:cNvSpPr/>
          <p:nvPr/>
        </p:nvSpPr>
        <p:spPr>
          <a:xfrm>
            <a:off x="496956" y="345872"/>
            <a:ext cx="12006471" cy="8957156"/>
          </a:xfrm>
          <a:prstGeom prst="rect">
            <a:avLst/>
          </a:prstGeom>
          <a:ln w="76200">
            <a:solidFill>
              <a:srgbClr val="FFFFFF"/>
            </a:solidFill>
            <a:miter/>
          </a:ln>
        </p:spPr>
        <p:txBody>
          <a:bodyPr lIns="45719" rIns="45719" anchor="ctr"/>
          <a:lstStyle/>
          <a:p>
            <a:pPr algn="ctr">
              <a:defRPr>
                <a:solidFill>
                  <a:srgbClr val="FFFFFF"/>
                </a:solidFill>
              </a:defRPr>
            </a:pPr>
          </a:p>
        </p:txBody>
      </p:sp>
      <p:sp>
        <p:nvSpPr>
          <p:cNvPr id="202" name="Rectangle 41"/>
          <p:cNvSpPr/>
          <p:nvPr/>
        </p:nvSpPr>
        <p:spPr>
          <a:xfrm>
            <a:off x="496956" y="369315"/>
            <a:ext cx="5997630" cy="8885585"/>
          </a:xfrm>
          <a:prstGeom prst="rect">
            <a:avLst/>
          </a:prstGeom>
          <a:solidFill>
            <a:srgbClr val="FFFFFF"/>
          </a:solidFill>
          <a:ln w="76200">
            <a:solidFill>
              <a:srgbClr val="FFFFFF"/>
            </a:solidFill>
            <a:miter/>
          </a:ln>
        </p:spPr>
        <p:txBody>
          <a:bodyPr lIns="45719" rIns="45719" anchor="ctr"/>
          <a:lstStyle/>
          <a:p>
            <a:pPr algn="ctr">
              <a:defRPr>
                <a:solidFill>
                  <a:srgbClr val="FFFFFF"/>
                </a:solidFill>
              </a:defRPr>
            </a:pPr>
          </a:p>
        </p:txBody>
      </p:sp>
      <p:sp>
        <p:nvSpPr>
          <p:cNvPr id="203" name="Rectangle 28"/>
          <p:cNvSpPr txBox="1"/>
          <p:nvPr/>
        </p:nvSpPr>
        <p:spPr>
          <a:xfrm>
            <a:off x="2277396" y="944011"/>
            <a:ext cx="5253926" cy="1145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1000">
                <a:solidFill>
                  <a:srgbClr val="FFFFFF"/>
                </a:solidFill>
                <a:latin typeface="GothamBold"/>
                <a:ea typeface="GothamBold"/>
                <a:cs typeface="GothamBold"/>
                <a:sym typeface="GothamBold"/>
              </a:defRPr>
            </a:pPr>
          </a:p>
          <a:p>
            <a:pPr>
              <a:defRPr sz="3200">
                <a:solidFill>
                  <a:srgbClr val="3B3838"/>
                </a:solidFill>
                <a:latin typeface="GothamBold"/>
                <a:ea typeface="GothamBold"/>
                <a:cs typeface="GothamBold"/>
                <a:sym typeface="GothamBold"/>
              </a:defRPr>
            </a:pPr>
            <a:r>
              <a:t>REFLECT AND </a:t>
            </a:r>
            <a:endParaRPr sz="4200">
              <a:solidFill>
                <a:srgbClr val="000000"/>
              </a:solidFill>
              <a:latin typeface="Gill Sans"/>
              <a:ea typeface="Gill Sans"/>
              <a:cs typeface="Gill Sans"/>
              <a:sym typeface="Gill Sans"/>
            </a:endParaRPr>
          </a:p>
          <a:p>
            <a:pPr>
              <a:defRPr sz="3200">
                <a:solidFill>
                  <a:srgbClr val="3B3838"/>
                </a:solidFill>
                <a:latin typeface="GothamBold"/>
                <a:ea typeface="GothamBold"/>
                <a:cs typeface="GothamBold"/>
                <a:sym typeface="GothamBold"/>
              </a:defRPr>
            </a:pPr>
            <a:r>
              <a:t>SHARE</a:t>
            </a:r>
          </a:p>
        </p:txBody>
      </p:sp>
      <p:sp>
        <p:nvSpPr>
          <p:cNvPr id="204" name="Rectangle 38"/>
          <p:cNvSpPr txBox="1"/>
          <p:nvPr/>
        </p:nvSpPr>
        <p:spPr>
          <a:xfrm>
            <a:off x="983937" y="2937911"/>
            <a:ext cx="5391561" cy="1996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lgn="ctr">
              <a:defRPr sz="1000">
                <a:solidFill>
                  <a:srgbClr val="3B3838"/>
                </a:solidFill>
                <a:latin typeface="GothamBold"/>
                <a:ea typeface="GothamBold"/>
                <a:cs typeface="GothamBold"/>
                <a:sym typeface="GothamBold"/>
              </a:defRPr>
            </a:pPr>
          </a:p>
          <a:p>
            <a:pPr algn="ctr">
              <a:defRPr sz="2800">
                <a:solidFill>
                  <a:srgbClr val="3B3838"/>
                </a:solidFill>
                <a:latin typeface="GothamBook"/>
                <a:ea typeface="GothamBook"/>
                <a:cs typeface="GothamBook"/>
                <a:sym typeface="GothamBook"/>
              </a:defRPr>
            </a:pPr>
            <a:r>
              <a:t>HOW MANY VOLUNTEERS DO YOU NEED TO ATTEND YOUR EVENT?</a:t>
            </a:r>
            <a:endParaRPr sz="4200">
              <a:solidFill>
                <a:srgbClr val="000000"/>
              </a:solidFill>
              <a:latin typeface="Gill Sans"/>
              <a:ea typeface="Gill Sans"/>
              <a:cs typeface="Gill Sans"/>
              <a:sym typeface="Gill Sans"/>
            </a:endParaRPr>
          </a:p>
        </p:txBody>
      </p:sp>
      <p:sp>
        <p:nvSpPr>
          <p:cNvPr id="205" name="Rectangle 45"/>
          <p:cNvSpPr/>
          <p:nvPr/>
        </p:nvSpPr>
        <p:spPr>
          <a:xfrm>
            <a:off x="455597" y="7885021"/>
            <a:ext cx="1056680" cy="933938"/>
          </a:xfrm>
          <a:prstGeom prst="rect">
            <a:avLst/>
          </a:prstGeom>
          <a:solidFill>
            <a:srgbClr val="017FA0"/>
          </a:solidFill>
          <a:ln w="12700">
            <a:miter lim="400000"/>
          </a:ln>
        </p:spPr>
        <p:txBody>
          <a:bodyPr lIns="45719" rIns="45719" anchor="ctr"/>
          <a:lstStyle/>
          <a:p>
            <a:pPr algn="ctr">
              <a:defRPr>
                <a:solidFill>
                  <a:srgbClr val="FFFFFF"/>
                </a:solidFill>
              </a:defRPr>
            </a:pPr>
          </a:p>
        </p:txBody>
      </p:sp>
      <p:pic>
        <p:nvPicPr>
          <p:cNvPr id="206" name="Picture 46" descr="Picture 46"/>
          <p:cNvPicPr>
            <a:picLocks noChangeAspect="1"/>
          </p:cNvPicPr>
          <p:nvPr/>
        </p:nvPicPr>
        <p:blipFill>
          <a:blip r:embed="rId3">
            <a:extLst/>
          </a:blip>
          <a:stretch>
            <a:fillRect/>
          </a:stretch>
        </p:blipFill>
        <p:spPr>
          <a:xfrm>
            <a:off x="740908" y="8011632"/>
            <a:ext cx="490015" cy="702547"/>
          </a:xfrm>
          <a:prstGeom prst="rect">
            <a:avLst/>
          </a:prstGeom>
          <a:ln w="12700">
            <a:miter lim="400000"/>
          </a:ln>
        </p:spPr>
      </p:pic>
      <p:pic>
        <p:nvPicPr>
          <p:cNvPr id="207" name="Picture 55" descr="Picture 55"/>
          <p:cNvPicPr>
            <a:picLocks noChangeAspect="1"/>
          </p:cNvPicPr>
          <p:nvPr/>
        </p:nvPicPr>
        <p:blipFill>
          <a:blip r:embed="rId4">
            <a:extLst/>
          </a:blip>
          <a:stretch>
            <a:fillRect/>
          </a:stretch>
        </p:blipFill>
        <p:spPr>
          <a:xfrm>
            <a:off x="1091189" y="1153551"/>
            <a:ext cx="994078" cy="1029262"/>
          </a:xfrm>
          <a:prstGeom prst="rect">
            <a:avLst/>
          </a:prstGeom>
          <a:ln w="12700">
            <a:miter lim="400000"/>
          </a:ln>
        </p:spPr>
      </p:pic>
      <p:grpSp>
        <p:nvGrpSpPr>
          <p:cNvPr id="214" name="Group 11"/>
          <p:cNvGrpSpPr/>
          <p:nvPr/>
        </p:nvGrpSpPr>
        <p:grpSpPr>
          <a:xfrm>
            <a:off x="821290" y="5472264"/>
            <a:ext cx="5693811" cy="1617581"/>
            <a:chOff x="0" y="0"/>
            <a:chExt cx="5693809" cy="1617580"/>
          </a:xfrm>
        </p:grpSpPr>
        <p:sp>
          <p:nvSpPr>
            <p:cNvPr id="208" name="TextBox 12"/>
            <p:cNvSpPr txBox="1"/>
            <p:nvPr/>
          </p:nvSpPr>
          <p:spPr>
            <a:xfrm>
              <a:off x="0" y="1284840"/>
              <a:ext cx="2813091"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sz="1800">
                  <a:solidFill>
                    <a:srgbClr val="2C2A2A"/>
                  </a:solidFill>
                  <a:latin typeface="GothamLight"/>
                  <a:ea typeface="GothamLight"/>
                  <a:cs typeface="GothamLight"/>
                  <a:sym typeface="GothamLight"/>
                </a:defRPr>
              </a:lvl1pPr>
            </a:lstStyle>
            <a:p>
              <a:pPr/>
              <a:r>
                <a:t>Press 1 on the phone</a:t>
              </a:r>
            </a:p>
          </p:txBody>
        </p:sp>
        <p:grpSp>
          <p:nvGrpSpPr>
            <p:cNvPr id="211" name="Group 13"/>
            <p:cNvGrpSpPr/>
            <p:nvPr/>
          </p:nvGrpSpPr>
          <p:grpSpPr>
            <a:xfrm>
              <a:off x="3212295" y="0"/>
              <a:ext cx="2481515" cy="1566342"/>
              <a:chOff x="0" y="0"/>
              <a:chExt cx="2481514" cy="1566341"/>
            </a:xfrm>
          </p:grpSpPr>
          <p:pic>
            <p:nvPicPr>
              <p:cNvPr id="209" name="Picture 16" descr="Picture 16"/>
              <p:cNvPicPr>
                <a:picLocks noChangeAspect="1"/>
              </p:cNvPicPr>
              <p:nvPr/>
            </p:nvPicPr>
            <p:blipFill>
              <a:blip r:embed="rId5">
                <a:extLst/>
              </a:blip>
              <a:srcRect l="0" t="0" r="0" b="29549"/>
              <a:stretch>
                <a:fillRect/>
              </a:stretch>
            </p:blipFill>
            <p:spPr>
              <a:xfrm>
                <a:off x="395685" y="0"/>
                <a:ext cx="1374184" cy="1129483"/>
              </a:xfrm>
              <a:prstGeom prst="rect">
                <a:avLst/>
              </a:prstGeom>
              <a:ln w="12700" cap="flat">
                <a:noFill/>
                <a:miter lim="400000"/>
              </a:ln>
              <a:effectLst/>
            </p:spPr>
          </p:pic>
          <p:sp>
            <p:nvSpPr>
              <p:cNvPr id="210" name="TextBox 17"/>
              <p:cNvSpPr txBox="1"/>
              <p:nvPr/>
            </p:nvSpPr>
            <p:spPr>
              <a:xfrm>
                <a:off x="0" y="1233601"/>
                <a:ext cx="2481515" cy="332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800">
                    <a:solidFill>
                      <a:srgbClr val="2C2A2A"/>
                    </a:solidFill>
                    <a:latin typeface="GothamLight"/>
                    <a:ea typeface="GothamLight"/>
                    <a:cs typeface="GothamLight"/>
                    <a:sym typeface="GothamLight"/>
                  </a:defRPr>
                </a:lvl1pPr>
              </a:lstStyle>
              <a:p>
                <a:pPr/>
                <a:r>
                  <a:t>Type in chat box</a:t>
                </a:r>
              </a:p>
            </p:txBody>
          </p:sp>
        </p:grpSp>
        <p:sp>
          <p:nvSpPr>
            <p:cNvPr id="212" name="TextBox 14"/>
            <p:cNvSpPr txBox="1"/>
            <p:nvPr/>
          </p:nvSpPr>
          <p:spPr>
            <a:xfrm>
              <a:off x="2688315" y="799594"/>
              <a:ext cx="755291" cy="3073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defRPr sz="1600">
                  <a:solidFill>
                    <a:srgbClr val="2C2A2A"/>
                  </a:solidFill>
                  <a:latin typeface="GothamLight"/>
                  <a:ea typeface="GothamLight"/>
                  <a:cs typeface="GothamLight"/>
                  <a:sym typeface="GothamLight"/>
                </a:defRPr>
              </a:lvl1pPr>
            </a:lstStyle>
            <a:p>
              <a:pPr/>
              <a:r>
                <a:t>OR</a:t>
              </a:r>
            </a:p>
          </p:txBody>
        </p:sp>
        <p:pic>
          <p:nvPicPr>
            <p:cNvPr id="213" name="Picture 15" descr="Picture 15"/>
            <p:cNvPicPr>
              <a:picLocks noChangeAspect="1"/>
            </p:cNvPicPr>
            <p:nvPr/>
          </p:nvPicPr>
          <p:blipFill>
            <a:blip r:embed="rId6">
              <a:extLst/>
            </a:blip>
            <a:srcRect l="0" t="0" r="0" b="18000"/>
            <a:stretch>
              <a:fillRect/>
            </a:stretch>
          </p:blipFill>
          <p:spPr>
            <a:xfrm>
              <a:off x="875132" y="293754"/>
              <a:ext cx="1031350" cy="986658"/>
            </a:xfrm>
            <a:prstGeom prst="rect">
              <a:avLst/>
            </a:prstGeom>
            <a:ln w="12700" cap="flat">
              <a:noFill/>
              <a:miter lim="400000"/>
            </a:ln>
            <a:effectLst/>
          </p:spPr>
        </p:pic>
      </p:grpSp>
      <p:sp>
        <p:nvSpPr>
          <p:cNvPr id="215" name="Straight Connector 18"/>
          <p:cNvSpPr/>
          <p:nvPr/>
        </p:nvSpPr>
        <p:spPr>
          <a:xfrm>
            <a:off x="1512277" y="5323742"/>
            <a:ext cx="4291177" cy="1"/>
          </a:xfrm>
          <a:prstGeom prst="line">
            <a:avLst/>
          </a:prstGeom>
          <a:ln w="6350">
            <a:solidFill>
              <a:srgbClr val="8A8686"/>
            </a:solidFill>
            <a:miter/>
          </a:ln>
        </p:spPr>
        <p:txBody>
          <a:bodyPr lIns="45719" rIns="45719"/>
          <a:lstStyle/>
          <a:p>
            <a:pP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3A3838"/>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1300459" rtl="0" fontAlgn="auto" latinLnBrk="0" hangingPunct="0">
          <a:lnSpc>
            <a:spcPct val="100000"/>
          </a:lnSpc>
          <a:spcBef>
            <a:spcPts val="0"/>
          </a:spcBef>
          <a:spcAft>
            <a:spcPts val="0"/>
          </a:spcAft>
          <a:buClrTx/>
          <a:buSzTx/>
          <a:buFontTx/>
          <a:buNone/>
          <a:tabLst/>
          <a:defRPr b="0" baseline="0" cap="none" i="0" spc="0" strike="noStrike" sz="2500" u="none" kumimoji="0" normalizeH="0">
            <a:ln>
              <a:noFill/>
            </a:ln>
            <a:solidFill>
              <a:srgbClr val="3A3838"/>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