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5"/>
  </p:notesMasterIdLst>
  <p:handoutMasterIdLst>
    <p:handoutMasterId r:id="rId66"/>
  </p:handoutMasterIdLst>
  <p:sldIdLst>
    <p:sldId id="446" r:id="rId2"/>
    <p:sldId id="428" r:id="rId3"/>
    <p:sldId id="333" r:id="rId4"/>
    <p:sldId id="519" r:id="rId5"/>
    <p:sldId id="544" r:id="rId6"/>
    <p:sldId id="593" r:id="rId7"/>
    <p:sldId id="595" r:id="rId8"/>
    <p:sldId id="596" r:id="rId9"/>
    <p:sldId id="330" r:id="rId10"/>
    <p:sldId id="541" r:id="rId11"/>
    <p:sldId id="641" r:id="rId12"/>
    <p:sldId id="642" r:id="rId13"/>
    <p:sldId id="608" r:id="rId14"/>
    <p:sldId id="679" r:id="rId15"/>
    <p:sldId id="646" r:id="rId16"/>
    <p:sldId id="680" r:id="rId17"/>
    <p:sldId id="656" r:id="rId18"/>
    <p:sldId id="681" r:id="rId19"/>
    <p:sldId id="682" r:id="rId20"/>
    <p:sldId id="657" r:id="rId21"/>
    <p:sldId id="658" r:id="rId22"/>
    <p:sldId id="676" r:id="rId23"/>
    <p:sldId id="647" r:id="rId24"/>
    <p:sldId id="648" r:id="rId25"/>
    <p:sldId id="683" r:id="rId26"/>
    <p:sldId id="659" r:id="rId27"/>
    <p:sldId id="612" r:id="rId28"/>
    <p:sldId id="660" r:id="rId29"/>
    <p:sldId id="661" r:id="rId30"/>
    <p:sldId id="662" r:id="rId31"/>
    <p:sldId id="663" r:id="rId32"/>
    <p:sldId id="664" r:id="rId33"/>
    <p:sldId id="665" r:id="rId34"/>
    <p:sldId id="666" r:id="rId35"/>
    <p:sldId id="667" r:id="rId36"/>
    <p:sldId id="669" r:id="rId37"/>
    <p:sldId id="668" r:id="rId38"/>
    <p:sldId id="695" r:id="rId39"/>
    <p:sldId id="684" r:id="rId40"/>
    <p:sldId id="671" r:id="rId41"/>
    <p:sldId id="670" r:id="rId42"/>
    <p:sldId id="672" r:id="rId43"/>
    <p:sldId id="685" r:id="rId44"/>
    <p:sldId id="687" r:id="rId45"/>
    <p:sldId id="686" r:id="rId46"/>
    <p:sldId id="673" r:id="rId47"/>
    <p:sldId id="688" r:id="rId48"/>
    <p:sldId id="689" r:id="rId49"/>
    <p:sldId id="674" r:id="rId50"/>
    <p:sldId id="690" r:id="rId51"/>
    <p:sldId id="691" r:id="rId52"/>
    <p:sldId id="675" r:id="rId53"/>
    <p:sldId id="692" r:id="rId54"/>
    <p:sldId id="693" r:id="rId55"/>
    <p:sldId id="694" r:id="rId56"/>
    <p:sldId id="475" r:id="rId57"/>
    <p:sldId id="581" r:id="rId58"/>
    <p:sldId id="592" r:id="rId59"/>
    <p:sldId id="582" r:id="rId60"/>
    <p:sldId id="583" r:id="rId61"/>
    <p:sldId id="518" r:id="rId62"/>
    <p:sldId id="655" r:id="rId63"/>
    <p:sldId id="468" r:id="rId64"/>
  </p:sldIdLst>
  <p:sldSz cx="13004800" cy="9753600"/>
  <p:notesSz cx="6858000" cy="9144000"/>
  <p:defaultText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ironalcantara"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FA0"/>
    <a:srgbClr val="0093C8"/>
    <a:srgbClr val="474545"/>
    <a:srgbClr val="000000"/>
    <a:srgbClr val="949494"/>
    <a:srgbClr val="0094C9"/>
    <a:srgbClr val="ED5340"/>
    <a:srgbClr val="A1A1A1"/>
    <a:srgbClr val="C21402"/>
    <a:srgbClr val="B767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52" autoAdjust="0"/>
    <p:restoredTop sz="99163" autoAdjust="0"/>
  </p:normalViewPr>
  <p:slideViewPr>
    <p:cSldViewPr snapToGrid="0">
      <p:cViewPr varScale="1">
        <p:scale>
          <a:sx n="87" d="100"/>
          <a:sy n="87" d="100"/>
        </p:scale>
        <p:origin x="1344" y="208"/>
      </p:cViewPr>
      <p:guideLst>
        <p:guide orient="horz" pos="3072"/>
        <p:guide pos="4096"/>
      </p:guideLst>
    </p:cSldViewPr>
  </p:slideViewPr>
  <p:notesTextViewPr>
    <p:cViewPr>
      <p:scale>
        <a:sx n="3" d="2"/>
        <a:sy n="3" d="2"/>
      </p:scale>
      <p:origin x="0" y="0"/>
    </p:cViewPr>
  </p:notesTextViewPr>
  <p:notesViewPr>
    <p:cSldViewPr snapToGrid="0" showGuides="1">
      <p:cViewPr varScale="1">
        <p:scale>
          <a:sx n="101" d="100"/>
          <a:sy n="101" d="100"/>
        </p:scale>
        <p:origin x="3600" y="19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885F0C-5DEA-4728-8592-C91972CEE311}" type="datetimeFigureOut">
              <a:rPr lang="en-US" smtClean="0"/>
              <a:t>6/25/19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95A6C6-C12F-42A3-9316-E2EB2B2DB527}" type="slidenum">
              <a:rPr lang="en-US" smtClean="0"/>
              <a:t>‹#›</a:t>
            </a:fld>
            <a:endParaRPr lang="en-US"/>
          </a:p>
        </p:txBody>
      </p:sp>
    </p:spTree>
    <p:extLst>
      <p:ext uri="{BB962C8B-B14F-4D97-AF65-F5344CB8AC3E}">
        <p14:creationId xmlns:p14="http://schemas.microsoft.com/office/powerpoint/2010/main" val="4081858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136291-A6DC-4AD0-90CD-33D1F1DFFC6E}" type="datetimeFigureOut">
              <a:rPr lang="en-US" smtClean="0"/>
              <a:t>6/25/19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3C1EA-D8F4-4B85-8B01-A01110AD5AFE}" type="slidenum">
              <a:rPr lang="en-US" smtClean="0"/>
              <a:t>‹#›</a:t>
            </a:fld>
            <a:endParaRPr lang="en-US"/>
          </a:p>
        </p:txBody>
      </p:sp>
    </p:spTree>
    <p:extLst>
      <p:ext uri="{BB962C8B-B14F-4D97-AF65-F5344CB8AC3E}">
        <p14:creationId xmlns:p14="http://schemas.microsoft.com/office/powerpoint/2010/main" val="1175097750"/>
      </p:ext>
    </p:extLst>
  </p:cSld>
  <p:clrMap bg1="lt1" tx1="dk1" bg2="lt2" tx2="dk2" accent1="accent1" accent2="accent2" accent3="accent3" accent4="accent4" accent5="accent5" accent6="accent6" hlink="hlink" folHlink="folHlink"/>
  <p:notesStyle>
    <a:lvl1pPr marL="0" algn="l" defTabSz="1300460" rtl="0" eaLnBrk="1" latinLnBrk="0" hangingPunct="1">
      <a:defRPr sz="1707" kern="1200">
        <a:solidFill>
          <a:schemeClr val="tx1"/>
        </a:solidFill>
        <a:latin typeface="+mn-lt"/>
        <a:ea typeface="+mn-ea"/>
        <a:cs typeface="+mn-cs"/>
      </a:defRPr>
    </a:lvl1pPr>
    <a:lvl2pPr marL="650230" algn="l" defTabSz="1300460" rtl="0" eaLnBrk="1" latinLnBrk="0" hangingPunct="1">
      <a:defRPr sz="1707" kern="1200">
        <a:solidFill>
          <a:schemeClr val="tx1"/>
        </a:solidFill>
        <a:latin typeface="+mn-lt"/>
        <a:ea typeface="+mn-ea"/>
        <a:cs typeface="+mn-cs"/>
      </a:defRPr>
    </a:lvl2pPr>
    <a:lvl3pPr marL="1300460" algn="l" defTabSz="1300460" rtl="0" eaLnBrk="1" latinLnBrk="0" hangingPunct="1">
      <a:defRPr sz="1707" kern="1200">
        <a:solidFill>
          <a:schemeClr val="tx1"/>
        </a:solidFill>
        <a:latin typeface="+mn-lt"/>
        <a:ea typeface="+mn-ea"/>
        <a:cs typeface="+mn-cs"/>
      </a:defRPr>
    </a:lvl3pPr>
    <a:lvl4pPr marL="1950690" algn="l" defTabSz="1300460" rtl="0" eaLnBrk="1" latinLnBrk="0" hangingPunct="1">
      <a:defRPr sz="1707" kern="1200">
        <a:solidFill>
          <a:schemeClr val="tx1"/>
        </a:solidFill>
        <a:latin typeface="+mn-lt"/>
        <a:ea typeface="+mn-ea"/>
        <a:cs typeface="+mn-cs"/>
      </a:defRPr>
    </a:lvl4pPr>
    <a:lvl5pPr marL="2600919" algn="l" defTabSz="1300460" rtl="0" eaLnBrk="1" latinLnBrk="0" hangingPunct="1">
      <a:defRPr sz="1707" kern="1200">
        <a:solidFill>
          <a:schemeClr val="tx1"/>
        </a:solidFill>
        <a:latin typeface="+mn-lt"/>
        <a:ea typeface="+mn-ea"/>
        <a:cs typeface="+mn-cs"/>
      </a:defRPr>
    </a:lvl5pPr>
    <a:lvl6pPr marL="3251149" algn="l" defTabSz="1300460" rtl="0" eaLnBrk="1" latinLnBrk="0" hangingPunct="1">
      <a:defRPr sz="1707" kern="1200">
        <a:solidFill>
          <a:schemeClr val="tx1"/>
        </a:solidFill>
        <a:latin typeface="+mn-lt"/>
        <a:ea typeface="+mn-ea"/>
        <a:cs typeface="+mn-cs"/>
      </a:defRPr>
    </a:lvl6pPr>
    <a:lvl7pPr marL="3901379" algn="l" defTabSz="1300460" rtl="0" eaLnBrk="1" latinLnBrk="0" hangingPunct="1">
      <a:defRPr sz="1707" kern="1200">
        <a:solidFill>
          <a:schemeClr val="tx1"/>
        </a:solidFill>
        <a:latin typeface="+mn-lt"/>
        <a:ea typeface="+mn-ea"/>
        <a:cs typeface="+mn-cs"/>
      </a:defRPr>
    </a:lvl7pPr>
    <a:lvl8pPr marL="4551609" algn="l" defTabSz="1300460" rtl="0" eaLnBrk="1" latinLnBrk="0" hangingPunct="1">
      <a:defRPr sz="1707" kern="1200">
        <a:solidFill>
          <a:schemeClr val="tx1"/>
        </a:solidFill>
        <a:latin typeface="+mn-lt"/>
        <a:ea typeface="+mn-ea"/>
        <a:cs typeface="+mn-cs"/>
      </a:defRPr>
    </a:lvl8pPr>
    <a:lvl9pPr marL="5201839" algn="l" defTabSz="1300460" rtl="0" eaLnBrk="1" latinLnBrk="0" hangingPunct="1">
      <a:defRPr sz="170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jeffbullas.com/2012/04/23/48-significant-social-media-facts-figures-and-statistics-plus-7-infographics/"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www.socialnomics.net/2012/06/06/10-new-2012-social-media-stats-wow/"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jeffbullas.com/2012/04/23/48-significant-social-media-facts-figures-and-statistics-plus-7-infographics/"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www.socialnomics.net/2012/06/06/10-new-2012-social-media-stats-wow/"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work is licensed under the Creative Commons Attribution-</a:t>
            </a:r>
            <a:r>
              <a:rPr lang="en-US" dirty="0" err="1"/>
              <a:t>NonCommercial</a:t>
            </a:r>
            <a:r>
              <a:rPr lang="en-US" dirty="0"/>
              <a:t> 4.0 International License. To view a copy of this license, visit http://</a:t>
            </a:r>
            <a:r>
              <a:rPr lang="en-US" dirty="0" err="1"/>
              <a:t>creativecommons.org</a:t>
            </a:r>
            <a:r>
              <a:rPr lang="en-US" dirty="0"/>
              <a:t>/licenses/by-</a:t>
            </a:r>
            <a:r>
              <a:rPr lang="en-US" dirty="0" err="1"/>
              <a:t>nc</a:t>
            </a:r>
            <a:r>
              <a:rPr lang="en-US" dirty="0"/>
              <a:t>/4.0/ or send a letter to Creative Commons, PO Box 1866, Mountain View, CA 94042, USA</a:t>
            </a:r>
            <a:endParaRPr lang="en-US" sz="1800" dirty="0">
              <a:solidFill>
                <a:schemeClr val="dk1"/>
              </a:solidFill>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a:t>
            </a:fld>
            <a:endParaRPr lang="en-US"/>
          </a:p>
        </p:txBody>
      </p:sp>
    </p:spTree>
    <p:extLst>
      <p:ext uri="{BB962C8B-B14F-4D97-AF65-F5344CB8AC3E}">
        <p14:creationId xmlns:p14="http://schemas.microsoft.com/office/powerpoint/2010/main" val="3348465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000" kern="1200" dirty="0">
                <a:solidFill>
                  <a:schemeClr val="tx1"/>
                </a:solidFill>
                <a:effectLst/>
                <a:latin typeface="+mn-lt"/>
                <a:ea typeface="+mn-ea"/>
                <a:cs typeface="+mn-cs"/>
              </a:rPr>
              <a:t>Facebook has 1.1 billion users in the world – that’s 1 in every 7 people on the planet that are on Facebook.  </a:t>
            </a:r>
          </a:p>
          <a:p>
            <a:pPr lvl="1"/>
            <a:r>
              <a:rPr lang="en-US" sz="1000" kern="1200" dirty="0">
                <a:solidFill>
                  <a:schemeClr val="tx1"/>
                </a:solidFill>
                <a:effectLst/>
                <a:latin typeface="+mn-lt"/>
                <a:ea typeface="+mn-ea"/>
                <a:cs typeface="+mn-cs"/>
              </a:rPr>
              <a:t>Monthly users now total nearly 850 million. [(source: </a:t>
            </a:r>
            <a:r>
              <a:rPr lang="en-US" sz="1000" u="sng" kern="1200" dirty="0">
                <a:solidFill>
                  <a:schemeClr val="tx1"/>
                </a:solidFill>
                <a:effectLst/>
                <a:latin typeface="+mn-lt"/>
                <a:ea typeface="+mn-ea"/>
                <a:cs typeface="+mn-cs"/>
                <a:hlinkClick r:id="rId3"/>
              </a:rPr>
              <a:t>Jeff Bullas</a:t>
            </a:r>
            <a:r>
              <a:rPr lang="en-US" sz="1000" kern="1200" dirty="0">
                <a:solidFill>
                  <a:schemeClr val="tx1"/>
                </a:solidFill>
                <a:effectLst/>
                <a:latin typeface="+mn-lt"/>
                <a:ea typeface="+mn-ea"/>
                <a:cs typeface="+mn-cs"/>
              </a:rPr>
              <a:t>)]. </a:t>
            </a:r>
          </a:p>
          <a:p>
            <a:pPr lvl="1"/>
            <a:r>
              <a:rPr lang="en-US" sz="1000" kern="1200" dirty="0">
                <a:solidFill>
                  <a:schemeClr val="tx1"/>
                </a:solidFill>
                <a:effectLst/>
                <a:latin typeface="+mn-lt"/>
                <a:ea typeface="+mn-ea"/>
                <a:cs typeface="+mn-cs"/>
              </a:rPr>
              <a:t>23 percent of Facebook's users check their account 5 or more times daily, so we know if we’re on Facebook we’re part of their every day lives. [(</a:t>
            </a:r>
            <a:r>
              <a:rPr lang="en-US" sz="1000" kern="1200" dirty="0" err="1">
                <a:solidFill>
                  <a:schemeClr val="tx1"/>
                </a:solidFill>
                <a:effectLst/>
                <a:latin typeface="+mn-lt"/>
                <a:ea typeface="+mn-ea"/>
                <a:cs typeface="+mn-cs"/>
              </a:rPr>
              <a:t>source:</a:t>
            </a:r>
            <a:r>
              <a:rPr lang="en-US" sz="1000" u="sng" kern="1200" dirty="0" err="1">
                <a:solidFill>
                  <a:schemeClr val="tx1"/>
                </a:solidFill>
                <a:effectLst/>
                <a:latin typeface="+mn-lt"/>
                <a:ea typeface="+mn-ea"/>
                <a:cs typeface="+mn-cs"/>
                <a:hlinkClick r:id="rId4"/>
              </a:rPr>
              <a:t>Socialnomics</a:t>
            </a:r>
            <a:r>
              <a:rPr lang="en-US" sz="1000" kern="1200" dirty="0">
                <a:solidFill>
                  <a:schemeClr val="tx1"/>
                </a:solidFill>
                <a:effectLst/>
                <a:latin typeface="+mn-lt"/>
                <a:ea typeface="+mn-ea"/>
                <a:cs typeface="+mn-cs"/>
              </a:rPr>
              <a:t>)] </a:t>
            </a:r>
            <a:endParaRPr lang="en-US" sz="1000" dirty="0"/>
          </a:p>
        </p:txBody>
      </p:sp>
      <p:sp>
        <p:nvSpPr>
          <p:cNvPr id="4" name="Slide Number Placeholder 3"/>
          <p:cNvSpPr>
            <a:spLocks noGrp="1"/>
          </p:cNvSpPr>
          <p:nvPr>
            <p:ph type="sldNum" sz="quarter" idx="10"/>
          </p:nvPr>
        </p:nvSpPr>
        <p:spPr/>
        <p:txBody>
          <a:bodyPr/>
          <a:lstStyle/>
          <a:p>
            <a:fld id="{F1E3C1EA-D8F4-4B85-8B01-A01110AD5AFE}" type="slidenum">
              <a:rPr lang="en-US" smtClean="0"/>
              <a:t>13</a:t>
            </a:fld>
            <a:endParaRPr lang="en-US"/>
          </a:p>
        </p:txBody>
      </p:sp>
    </p:spTree>
    <p:extLst>
      <p:ext uri="{BB962C8B-B14F-4D97-AF65-F5344CB8AC3E}">
        <p14:creationId xmlns:p14="http://schemas.microsoft.com/office/powerpoint/2010/main" val="1753414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sz="1000" kern="1200" dirty="0">
                <a:solidFill>
                  <a:schemeClr val="tx1"/>
                </a:solidFill>
                <a:effectLst/>
                <a:latin typeface="+mn-lt"/>
                <a:ea typeface="+mn-ea"/>
                <a:cs typeface="+mn-cs"/>
              </a:rPr>
              <a:t>Facebook has 1.1 billion users in the world – that’s 1 in every 7 people on the planet that are on Facebook.  </a:t>
            </a:r>
          </a:p>
          <a:p>
            <a:pPr lvl="1"/>
            <a:r>
              <a:rPr lang="en-US" sz="1000" kern="1200" dirty="0">
                <a:solidFill>
                  <a:schemeClr val="tx1"/>
                </a:solidFill>
                <a:effectLst/>
                <a:latin typeface="+mn-lt"/>
                <a:ea typeface="+mn-ea"/>
                <a:cs typeface="+mn-cs"/>
              </a:rPr>
              <a:t>Monthly users now total nearly 850 million. [(source: </a:t>
            </a:r>
            <a:r>
              <a:rPr lang="en-US" sz="1000" u="sng" kern="1200" dirty="0">
                <a:solidFill>
                  <a:schemeClr val="tx1"/>
                </a:solidFill>
                <a:effectLst/>
                <a:latin typeface="+mn-lt"/>
                <a:ea typeface="+mn-ea"/>
                <a:cs typeface="+mn-cs"/>
                <a:hlinkClick r:id="rId3"/>
              </a:rPr>
              <a:t>Jeff Bullas</a:t>
            </a:r>
            <a:r>
              <a:rPr lang="en-US" sz="1000" kern="1200" dirty="0">
                <a:solidFill>
                  <a:schemeClr val="tx1"/>
                </a:solidFill>
                <a:effectLst/>
                <a:latin typeface="+mn-lt"/>
                <a:ea typeface="+mn-ea"/>
                <a:cs typeface="+mn-cs"/>
              </a:rPr>
              <a:t>)]. </a:t>
            </a:r>
          </a:p>
          <a:p>
            <a:pPr lvl="1"/>
            <a:r>
              <a:rPr lang="en-US" sz="1000" kern="1200" dirty="0">
                <a:solidFill>
                  <a:schemeClr val="tx1"/>
                </a:solidFill>
                <a:effectLst/>
                <a:latin typeface="+mn-lt"/>
                <a:ea typeface="+mn-ea"/>
                <a:cs typeface="+mn-cs"/>
              </a:rPr>
              <a:t>23 percent of Facebook's users check their account 5 or more times daily, so we know if we’re on Facebook we’re part of their every day lives. [(</a:t>
            </a:r>
            <a:r>
              <a:rPr lang="en-US" sz="1000" kern="1200" dirty="0" err="1">
                <a:solidFill>
                  <a:schemeClr val="tx1"/>
                </a:solidFill>
                <a:effectLst/>
                <a:latin typeface="+mn-lt"/>
                <a:ea typeface="+mn-ea"/>
                <a:cs typeface="+mn-cs"/>
              </a:rPr>
              <a:t>source:</a:t>
            </a:r>
            <a:r>
              <a:rPr lang="en-US" sz="1000" u="sng" kern="1200" dirty="0" err="1">
                <a:solidFill>
                  <a:schemeClr val="tx1"/>
                </a:solidFill>
                <a:effectLst/>
                <a:latin typeface="+mn-lt"/>
                <a:ea typeface="+mn-ea"/>
                <a:cs typeface="+mn-cs"/>
                <a:hlinkClick r:id="rId4"/>
              </a:rPr>
              <a:t>Socialnomics</a:t>
            </a:r>
            <a:r>
              <a:rPr lang="en-US" sz="1000" kern="1200" dirty="0">
                <a:solidFill>
                  <a:schemeClr val="tx1"/>
                </a:solidFill>
                <a:effectLst/>
                <a:latin typeface="+mn-lt"/>
                <a:ea typeface="+mn-ea"/>
                <a:cs typeface="+mn-cs"/>
              </a:rPr>
              <a:t>)] </a:t>
            </a:r>
            <a:endParaRPr lang="en-US" sz="1000" dirty="0"/>
          </a:p>
        </p:txBody>
      </p:sp>
      <p:sp>
        <p:nvSpPr>
          <p:cNvPr id="4" name="Slide Number Placeholder 3"/>
          <p:cNvSpPr>
            <a:spLocks noGrp="1"/>
          </p:cNvSpPr>
          <p:nvPr>
            <p:ph type="sldNum" sz="quarter" idx="10"/>
          </p:nvPr>
        </p:nvSpPr>
        <p:spPr/>
        <p:txBody>
          <a:bodyPr/>
          <a:lstStyle/>
          <a:p>
            <a:fld id="{F1E3C1EA-D8F4-4B85-8B01-A01110AD5AFE}" type="slidenum">
              <a:rPr lang="en-US" smtClean="0"/>
              <a:t>14</a:t>
            </a:fld>
            <a:endParaRPr lang="en-US"/>
          </a:p>
        </p:txBody>
      </p:sp>
    </p:spTree>
    <p:extLst>
      <p:ext uri="{BB962C8B-B14F-4D97-AF65-F5344CB8AC3E}">
        <p14:creationId xmlns:p14="http://schemas.microsoft.com/office/powerpoint/2010/main" val="10104806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rPr>
              <a:t>In addition to the national social accounts for Barack Obama, OFA, etc., each state maintains a Facebook and Twitter account, both managed, in most cases, by volunteer statewide digital leads—and in some cases, fellows like you. </a:t>
            </a:r>
          </a:p>
          <a:p>
            <a:endParaRPr lang="en-US" dirty="0">
              <a:latin typeface="Calibri" charset="0"/>
            </a:endParaRPr>
          </a:p>
          <a:p>
            <a:r>
              <a:rPr lang="en-US" dirty="0">
                <a:latin typeface="Calibri" charset="0"/>
              </a:rPr>
              <a:t>Our audiences like our pages because they like President Obama and want to know what is happening with OFA in their states, so it is prudent that the local organizing narrative is prioritized above other content.</a:t>
            </a: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20</a:t>
            </a:fld>
            <a:endParaRPr lang="en-US"/>
          </a:p>
        </p:txBody>
      </p:sp>
    </p:spTree>
    <p:extLst>
      <p:ext uri="{BB962C8B-B14F-4D97-AF65-F5344CB8AC3E}">
        <p14:creationId xmlns:p14="http://schemas.microsoft.com/office/powerpoint/2010/main" val="3814979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22</a:t>
            </a:fld>
            <a:endParaRPr lang="en-US"/>
          </a:p>
        </p:txBody>
      </p:sp>
    </p:spTree>
    <p:extLst>
      <p:ext uri="{BB962C8B-B14F-4D97-AF65-F5344CB8AC3E}">
        <p14:creationId xmlns:p14="http://schemas.microsoft.com/office/powerpoint/2010/main" val="2804177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Ashley</a:t>
            </a:r>
          </a:p>
        </p:txBody>
      </p:sp>
      <p:sp>
        <p:nvSpPr>
          <p:cNvPr id="4" name="Slide Number Placeholder 3"/>
          <p:cNvSpPr>
            <a:spLocks noGrp="1"/>
          </p:cNvSpPr>
          <p:nvPr>
            <p:ph type="sldNum" sz="quarter" idx="10"/>
          </p:nvPr>
        </p:nvSpPr>
        <p:spPr/>
        <p:txBody>
          <a:bodyPr/>
          <a:lstStyle/>
          <a:p>
            <a:fld id="{FEF120DA-69FE-4D6A-AF1F-4403BB25588C}" type="slidenum">
              <a:rPr lang="en-US" smtClean="0"/>
              <a:t>24</a:t>
            </a:fld>
            <a:endParaRPr lang="en-US"/>
          </a:p>
        </p:txBody>
      </p:sp>
    </p:spTree>
    <p:extLst>
      <p:ext uri="{BB962C8B-B14F-4D97-AF65-F5344CB8AC3E}">
        <p14:creationId xmlns:p14="http://schemas.microsoft.com/office/powerpoint/2010/main" val="269326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Ashley</a:t>
            </a:r>
          </a:p>
        </p:txBody>
      </p:sp>
      <p:sp>
        <p:nvSpPr>
          <p:cNvPr id="4" name="Slide Number Placeholder 3"/>
          <p:cNvSpPr>
            <a:spLocks noGrp="1"/>
          </p:cNvSpPr>
          <p:nvPr>
            <p:ph type="sldNum" sz="quarter" idx="10"/>
          </p:nvPr>
        </p:nvSpPr>
        <p:spPr/>
        <p:txBody>
          <a:bodyPr/>
          <a:lstStyle/>
          <a:p>
            <a:fld id="{FEF120DA-69FE-4D6A-AF1F-4403BB25588C}" type="slidenum">
              <a:rPr lang="en-US" smtClean="0"/>
              <a:t>25</a:t>
            </a:fld>
            <a:endParaRPr lang="en-US"/>
          </a:p>
        </p:txBody>
      </p:sp>
    </p:spTree>
    <p:extLst>
      <p:ext uri="{BB962C8B-B14F-4D97-AF65-F5344CB8AC3E}">
        <p14:creationId xmlns:p14="http://schemas.microsoft.com/office/powerpoint/2010/main" val="41927488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it short</a:t>
            </a:r>
          </a:p>
          <a:p>
            <a:r>
              <a:rPr lang="en-US" dirty="0"/>
              <a:t>Let the photos do the talking</a:t>
            </a:r>
          </a:p>
          <a:p>
            <a:r>
              <a:rPr lang="en-US" dirty="0"/>
              <a:t>Share, like,</a:t>
            </a:r>
            <a:r>
              <a:rPr lang="en-US" baseline="0" dirty="0"/>
              <a:t> tag</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28</a:t>
            </a:fld>
            <a:endParaRPr lang="en-US"/>
          </a:p>
        </p:txBody>
      </p:sp>
    </p:spTree>
    <p:extLst>
      <p:ext uri="{BB962C8B-B14F-4D97-AF65-F5344CB8AC3E}">
        <p14:creationId xmlns:p14="http://schemas.microsoft.com/office/powerpoint/2010/main" val="3179952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of the most powerful – and dangerous,</a:t>
            </a:r>
            <a:r>
              <a:rPr lang="en-US" baseline="0" dirty="0"/>
              <a:t> really – capabilities of social media is that it’s democratizing. You have a direct channel to anyone who has a Twitter account.</a:t>
            </a:r>
          </a:p>
          <a:p>
            <a:endParaRPr lang="en-US" baseline="0" dirty="0"/>
          </a:p>
          <a:p>
            <a:r>
              <a:rPr lang="en-US" baseline="0" dirty="0"/>
              <a:t>Talk to your elected.  Their staff will notice.</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29</a:t>
            </a:fld>
            <a:endParaRPr lang="en-US"/>
          </a:p>
        </p:txBody>
      </p:sp>
    </p:spTree>
    <p:extLst>
      <p:ext uri="{BB962C8B-B14F-4D97-AF65-F5344CB8AC3E}">
        <p14:creationId xmlns:p14="http://schemas.microsoft.com/office/powerpoint/2010/main" val="2835757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1" dirty="0"/>
          </a:p>
        </p:txBody>
      </p:sp>
      <p:sp>
        <p:nvSpPr>
          <p:cNvPr id="4" name="Slide Number Placeholder 3"/>
          <p:cNvSpPr>
            <a:spLocks noGrp="1"/>
          </p:cNvSpPr>
          <p:nvPr>
            <p:ph type="sldNum" sz="quarter" idx="10"/>
          </p:nvPr>
        </p:nvSpPr>
        <p:spPr/>
        <p:txBody>
          <a:bodyPr/>
          <a:lstStyle/>
          <a:p>
            <a:fld id="{FEF120DA-69FE-4D6A-AF1F-4403BB25588C}" type="slidenum">
              <a:rPr lang="en-US" smtClean="0"/>
              <a:t>37</a:t>
            </a:fld>
            <a:endParaRPr lang="en-US"/>
          </a:p>
        </p:txBody>
      </p:sp>
    </p:spTree>
    <p:extLst>
      <p:ext uri="{BB962C8B-B14F-4D97-AF65-F5344CB8AC3E}">
        <p14:creationId xmlns:p14="http://schemas.microsoft.com/office/powerpoint/2010/main" val="861549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1" dirty="0"/>
          </a:p>
        </p:txBody>
      </p:sp>
      <p:sp>
        <p:nvSpPr>
          <p:cNvPr id="4" name="Slide Number Placeholder 3"/>
          <p:cNvSpPr>
            <a:spLocks noGrp="1"/>
          </p:cNvSpPr>
          <p:nvPr>
            <p:ph type="sldNum" sz="quarter" idx="10"/>
          </p:nvPr>
        </p:nvSpPr>
        <p:spPr/>
        <p:txBody>
          <a:bodyPr/>
          <a:lstStyle/>
          <a:p>
            <a:fld id="{FEF120DA-69FE-4D6A-AF1F-4403BB25588C}" type="slidenum">
              <a:rPr lang="en-US" smtClean="0"/>
              <a:t>38</a:t>
            </a:fld>
            <a:endParaRPr lang="en-US"/>
          </a:p>
        </p:txBody>
      </p:sp>
    </p:spTree>
    <p:extLst>
      <p:ext uri="{BB962C8B-B14F-4D97-AF65-F5344CB8AC3E}">
        <p14:creationId xmlns:p14="http://schemas.microsoft.com/office/powerpoint/2010/main" val="979212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00:00</a:t>
            </a:r>
            <a:r>
              <a:rPr lang="en-US" b="1" baseline="0" dirty="0"/>
              <a:t> – 00:01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a:t>
            </a:fld>
            <a:endParaRPr lang="en-US"/>
          </a:p>
        </p:txBody>
      </p:sp>
    </p:spTree>
    <p:extLst>
      <p:ext uri="{BB962C8B-B14F-4D97-AF65-F5344CB8AC3E}">
        <p14:creationId xmlns:p14="http://schemas.microsoft.com/office/powerpoint/2010/main" val="2552559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39</a:t>
            </a:fld>
            <a:endParaRPr lang="en-US"/>
          </a:p>
        </p:txBody>
      </p:sp>
    </p:spTree>
    <p:extLst>
      <p:ext uri="{BB962C8B-B14F-4D97-AF65-F5344CB8AC3E}">
        <p14:creationId xmlns:p14="http://schemas.microsoft.com/office/powerpoint/2010/main" val="32947741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1" dirty="0"/>
          </a:p>
        </p:txBody>
      </p:sp>
      <p:sp>
        <p:nvSpPr>
          <p:cNvPr id="4" name="Slide Number Placeholder 3"/>
          <p:cNvSpPr>
            <a:spLocks noGrp="1"/>
          </p:cNvSpPr>
          <p:nvPr>
            <p:ph type="sldNum" sz="quarter" idx="10"/>
          </p:nvPr>
        </p:nvSpPr>
        <p:spPr/>
        <p:txBody>
          <a:bodyPr/>
          <a:lstStyle/>
          <a:p>
            <a:fld id="{FEF120DA-69FE-4D6A-AF1F-4403BB25588C}" type="slidenum">
              <a:rPr lang="en-US" smtClean="0"/>
              <a:t>40</a:t>
            </a:fld>
            <a:endParaRPr lang="en-US"/>
          </a:p>
        </p:txBody>
      </p:sp>
    </p:spTree>
    <p:extLst>
      <p:ext uri="{BB962C8B-B14F-4D97-AF65-F5344CB8AC3E}">
        <p14:creationId xmlns:p14="http://schemas.microsoft.com/office/powerpoint/2010/main" val="659044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sz="1800" dirty="0">
                <a:solidFill>
                  <a:srgbClr val="56565A"/>
                </a:solidFill>
                <a:latin typeface="Arial" charset="0"/>
                <a:ea typeface="ＭＳ Ｐゴシック" charset="0"/>
                <a:cs typeface="ＭＳ Ｐゴシック" charset="0"/>
                <a:sym typeface="Arial" charset="0"/>
              </a:rPr>
              <a:t>People remember them</a:t>
            </a:r>
          </a:p>
          <a:p>
            <a:pPr marL="0" marR="0" indent="0" algn="l" defTabSz="1300460" rtl="0" eaLnBrk="1" fontAlgn="auto" latinLnBrk="0" hangingPunct="1">
              <a:lnSpc>
                <a:spcPct val="100000"/>
              </a:lnSpc>
              <a:spcBef>
                <a:spcPts val="0"/>
              </a:spcBef>
              <a:spcAft>
                <a:spcPts val="0"/>
              </a:spcAft>
              <a:buClrTx/>
              <a:buSzTx/>
              <a:buFontTx/>
              <a:buNone/>
              <a:tabLst/>
              <a:defRPr/>
            </a:pPr>
            <a:r>
              <a:rPr lang="en-US" sz="1800" dirty="0">
                <a:solidFill>
                  <a:srgbClr val="56565A"/>
                </a:solidFill>
                <a:latin typeface="Arial" charset="0"/>
                <a:ea typeface="ＭＳ Ｐゴシック" charset="0"/>
                <a:cs typeface="ＭＳ Ｐゴシック" charset="0"/>
                <a:sym typeface="Arial" charset="0"/>
              </a:rPr>
              <a:t>Makes it easier to relate</a:t>
            </a:r>
          </a:p>
          <a:p>
            <a:pPr marL="0" marR="0" indent="0" algn="l" defTabSz="1300460" rtl="0" eaLnBrk="1" fontAlgn="auto" latinLnBrk="0" hangingPunct="1">
              <a:lnSpc>
                <a:spcPct val="100000"/>
              </a:lnSpc>
              <a:spcBef>
                <a:spcPts val="0"/>
              </a:spcBef>
              <a:spcAft>
                <a:spcPts val="0"/>
              </a:spcAft>
              <a:buClrTx/>
              <a:buSzTx/>
              <a:buFontTx/>
              <a:buNone/>
              <a:tabLst/>
              <a:defRPr/>
            </a:pPr>
            <a:r>
              <a:rPr lang="en-US" sz="1800" dirty="0">
                <a:solidFill>
                  <a:srgbClr val="56565A"/>
                </a:solidFill>
                <a:latin typeface="Arial" charset="0"/>
                <a:ea typeface="ＭＳ Ｐゴシック" charset="0"/>
                <a:cs typeface="ＭＳ Ｐゴシック" charset="0"/>
                <a:sym typeface="Arial" charset="0"/>
              </a:rPr>
              <a:t>Let photos help you paint the narrative</a:t>
            </a:r>
          </a:p>
        </p:txBody>
      </p:sp>
      <p:sp>
        <p:nvSpPr>
          <p:cNvPr id="4" name="Slide Number Placeholder 3"/>
          <p:cNvSpPr>
            <a:spLocks noGrp="1"/>
          </p:cNvSpPr>
          <p:nvPr>
            <p:ph type="sldNum" sz="quarter" idx="10"/>
          </p:nvPr>
        </p:nvSpPr>
        <p:spPr/>
        <p:txBody>
          <a:bodyPr/>
          <a:lstStyle/>
          <a:p>
            <a:fld id="{F1E3C1EA-D8F4-4B85-8B01-A01110AD5AFE}" type="slidenum">
              <a:rPr lang="en-US" smtClean="0"/>
              <a:t>41</a:t>
            </a:fld>
            <a:endParaRPr lang="en-US"/>
          </a:p>
        </p:txBody>
      </p:sp>
    </p:spTree>
    <p:extLst>
      <p:ext uri="{BB962C8B-B14F-4D97-AF65-F5344CB8AC3E}">
        <p14:creationId xmlns:p14="http://schemas.microsoft.com/office/powerpoint/2010/main" val="1765753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55</a:t>
            </a:fld>
            <a:endParaRPr lang="en-US"/>
          </a:p>
        </p:txBody>
      </p:sp>
    </p:spTree>
    <p:extLst>
      <p:ext uri="{BB962C8B-B14F-4D97-AF65-F5344CB8AC3E}">
        <p14:creationId xmlns:p14="http://schemas.microsoft.com/office/powerpoint/2010/main" val="31205727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00:47</a:t>
            </a:r>
            <a:r>
              <a:rPr lang="en-US" b="1" baseline="0" dirty="0"/>
              <a:t> – 00:50 [3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56</a:t>
            </a:fld>
            <a:endParaRPr lang="en-US"/>
          </a:p>
        </p:txBody>
      </p:sp>
    </p:spTree>
    <p:extLst>
      <p:ext uri="{BB962C8B-B14F-4D97-AF65-F5344CB8AC3E}">
        <p14:creationId xmlns:p14="http://schemas.microsoft.com/office/powerpoint/2010/main" val="42274132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57</a:t>
            </a:fld>
            <a:endParaRPr lang="en-US"/>
          </a:p>
        </p:txBody>
      </p:sp>
    </p:spTree>
    <p:extLst>
      <p:ext uri="{BB962C8B-B14F-4D97-AF65-F5344CB8AC3E}">
        <p14:creationId xmlns:p14="http://schemas.microsoft.com/office/powerpoint/2010/main" val="25643272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58</a:t>
            </a:fld>
            <a:endParaRPr lang="en-US"/>
          </a:p>
        </p:txBody>
      </p:sp>
    </p:spTree>
    <p:extLst>
      <p:ext uri="{BB962C8B-B14F-4D97-AF65-F5344CB8AC3E}">
        <p14:creationId xmlns:p14="http://schemas.microsoft.com/office/powerpoint/2010/main" val="29431695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00:51</a:t>
            </a:r>
            <a:r>
              <a:rPr lang="en-US" b="1" baseline="0" dirty="0"/>
              <a:t> – 00:52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59</a:t>
            </a:fld>
            <a:endParaRPr lang="en-US"/>
          </a:p>
        </p:txBody>
      </p:sp>
    </p:spTree>
    <p:extLst>
      <p:ext uri="{BB962C8B-B14F-4D97-AF65-F5344CB8AC3E}">
        <p14:creationId xmlns:p14="http://schemas.microsoft.com/office/powerpoint/2010/main" val="120821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00:52</a:t>
            </a:r>
            <a:r>
              <a:rPr lang="en-US" b="1" baseline="0" dirty="0"/>
              <a:t> – 00:53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60</a:t>
            </a:fld>
            <a:endParaRPr lang="en-US"/>
          </a:p>
        </p:txBody>
      </p:sp>
    </p:spTree>
    <p:extLst>
      <p:ext uri="{BB962C8B-B14F-4D97-AF65-F5344CB8AC3E}">
        <p14:creationId xmlns:p14="http://schemas.microsoft.com/office/powerpoint/2010/main" val="42316120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00:53</a:t>
            </a:r>
            <a:r>
              <a:rPr lang="en-US" b="1" baseline="0" dirty="0"/>
              <a:t> – 00:60 [7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61</a:t>
            </a:fld>
            <a:endParaRPr lang="en-US"/>
          </a:p>
        </p:txBody>
      </p:sp>
    </p:spTree>
    <p:extLst>
      <p:ext uri="{BB962C8B-B14F-4D97-AF65-F5344CB8AC3E}">
        <p14:creationId xmlns:p14="http://schemas.microsoft.com/office/powerpoint/2010/main" val="4111800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00:01</a:t>
            </a:r>
            <a:r>
              <a:rPr lang="en-US" b="1" baseline="0" dirty="0"/>
              <a:t> – 00:03 [2 min]</a:t>
            </a:r>
            <a:endParaRPr lang="en-US" b="1" dirty="0"/>
          </a:p>
          <a:p>
            <a:pPr marL="0" marR="0" indent="0" algn="l" defTabSz="130046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a:t>
            </a:fld>
            <a:endParaRPr lang="en-US"/>
          </a:p>
        </p:txBody>
      </p:sp>
    </p:spTree>
    <p:extLst>
      <p:ext uri="{BB962C8B-B14F-4D97-AF65-F5344CB8AC3E}">
        <p14:creationId xmlns:p14="http://schemas.microsoft.com/office/powerpoint/2010/main" val="132159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00:06</a:t>
            </a:r>
            <a:r>
              <a:rPr lang="en-US" b="1" baseline="0" dirty="0"/>
              <a:t> – 00:07 [1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Today you will learn the basic organizing framework we use to build a team of people who share common ideas and passions – because you, alone, cannot organize. You need a team. You need others.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4</a:t>
            </a:fld>
            <a:endParaRPr lang="en-US"/>
          </a:p>
        </p:txBody>
      </p:sp>
    </p:spTree>
    <p:extLst>
      <p:ext uri="{BB962C8B-B14F-4D97-AF65-F5344CB8AC3E}">
        <p14:creationId xmlns:p14="http://schemas.microsoft.com/office/powerpoint/2010/main" val="114903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00:09</a:t>
            </a:r>
            <a:r>
              <a:rPr lang="en-US" b="1" baseline="0" dirty="0"/>
              <a:t> – 00:11 [2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We have four main goals today. By the end of the session, you will…</a:t>
            </a:r>
            <a:endParaRPr lang="en-US" b="0" dirty="0"/>
          </a:p>
        </p:txBody>
      </p:sp>
      <p:sp>
        <p:nvSpPr>
          <p:cNvPr id="4" name="Slide Number Placeholder 3"/>
          <p:cNvSpPr>
            <a:spLocks noGrp="1"/>
          </p:cNvSpPr>
          <p:nvPr>
            <p:ph type="sldNum" sz="quarter" idx="10"/>
          </p:nvPr>
        </p:nvSpPr>
        <p:spPr/>
        <p:txBody>
          <a:bodyPr/>
          <a:lstStyle/>
          <a:p>
            <a:fld id="{F1E3C1EA-D8F4-4B85-8B01-A01110AD5AFE}" type="slidenum">
              <a:rPr lang="en-US" smtClean="0"/>
              <a:t>7</a:t>
            </a:fld>
            <a:endParaRPr lang="en-US"/>
          </a:p>
        </p:txBody>
      </p:sp>
    </p:spTree>
    <p:extLst>
      <p:ext uri="{BB962C8B-B14F-4D97-AF65-F5344CB8AC3E}">
        <p14:creationId xmlns:p14="http://schemas.microsoft.com/office/powerpoint/2010/main" val="1305599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Describe main tenets, purpose of #</a:t>
            </a:r>
            <a:r>
              <a:rPr lang="en-US" dirty="0" err="1"/>
              <a:t>OFAction</a:t>
            </a:r>
            <a:r>
              <a:rPr lang="en-US" baseline="0" dirty="0"/>
              <a:t> hour</a:t>
            </a:r>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8</a:t>
            </a:fld>
            <a:endParaRPr lang="en-US"/>
          </a:p>
        </p:txBody>
      </p:sp>
    </p:spTree>
    <p:extLst>
      <p:ext uri="{BB962C8B-B14F-4D97-AF65-F5344CB8AC3E}">
        <p14:creationId xmlns:p14="http://schemas.microsoft.com/office/powerpoint/2010/main" val="1539281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9</a:t>
            </a:fld>
            <a:endParaRPr lang="en-US"/>
          </a:p>
        </p:txBody>
      </p:sp>
    </p:spTree>
    <p:extLst>
      <p:ext uri="{BB962C8B-B14F-4D97-AF65-F5344CB8AC3E}">
        <p14:creationId xmlns:p14="http://schemas.microsoft.com/office/powerpoint/2010/main" val="2804177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larger context.  It’s all about controlling the narrative.</a:t>
            </a:r>
          </a:p>
          <a:p>
            <a:endParaRPr lang="en-US" dirty="0"/>
          </a:p>
          <a:p>
            <a:r>
              <a:rPr lang="en-US" dirty="0"/>
              <a:t>Reporters and others</a:t>
            </a:r>
            <a:r>
              <a:rPr lang="en-US" baseline="0" dirty="0"/>
              <a:t> </a:t>
            </a:r>
            <a:r>
              <a:rPr lang="en-US" dirty="0"/>
              <a:t>acknowledge that breaking news happens more quickly over</a:t>
            </a:r>
            <a:r>
              <a:rPr lang="en-US" baseline="0" dirty="0"/>
              <a:t> Twitter than the televised news, so folks looking for info are on it.  As a result, MOC </a:t>
            </a:r>
            <a:r>
              <a:rPr lang="en-US" dirty="0"/>
              <a:t>staff</a:t>
            </a:r>
            <a:r>
              <a:rPr lang="en-US" baseline="0" dirty="0"/>
              <a:t> pay attention, too.</a:t>
            </a:r>
            <a:endParaRPr lang="en-US" dirty="0"/>
          </a:p>
        </p:txBody>
      </p:sp>
      <p:sp>
        <p:nvSpPr>
          <p:cNvPr id="4" name="Slide Number Placeholder 3"/>
          <p:cNvSpPr>
            <a:spLocks noGrp="1"/>
          </p:cNvSpPr>
          <p:nvPr>
            <p:ph type="sldNum" sz="quarter" idx="10"/>
          </p:nvPr>
        </p:nvSpPr>
        <p:spPr/>
        <p:txBody>
          <a:bodyPr/>
          <a:lstStyle/>
          <a:p>
            <a:fld id="{FEF120DA-69FE-4D6A-AF1F-4403BB25588C}" type="slidenum">
              <a:rPr lang="en-US" smtClean="0"/>
              <a:t>11</a:t>
            </a:fld>
            <a:endParaRPr lang="en-US"/>
          </a:p>
        </p:txBody>
      </p:sp>
    </p:spTree>
    <p:extLst>
      <p:ext uri="{BB962C8B-B14F-4D97-AF65-F5344CB8AC3E}">
        <p14:creationId xmlns:p14="http://schemas.microsoft.com/office/powerpoint/2010/main" val="2114345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ones we’re talking about today are…</a:t>
            </a:r>
          </a:p>
        </p:txBody>
      </p:sp>
      <p:sp>
        <p:nvSpPr>
          <p:cNvPr id="4" name="Slide Number Placeholder 3"/>
          <p:cNvSpPr>
            <a:spLocks noGrp="1"/>
          </p:cNvSpPr>
          <p:nvPr>
            <p:ph type="sldNum" sz="quarter" idx="10"/>
          </p:nvPr>
        </p:nvSpPr>
        <p:spPr/>
        <p:txBody>
          <a:bodyPr/>
          <a:lstStyle/>
          <a:p>
            <a:fld id="{FEF120DA-69FE-4D6A-AF1F-4403BB25588C}" type="slidenum">
              <a:rPr lang="en-US" smtClean="0"/>
              <a:t>12</a:t>
            </a:fld>
            <a:endParaRPr lang="en-US"/>
          </a:p>
        </p:txBody>
      </p:sp>
    </p:spTree>
    <p:extLst>
      <p:ext uri="{BB962C8B-B14F-4D97-AF65-F5344CB8AC3E}">
        <p14:creationId xmlns:p14="http://schemas.microsoft.com/office/powerpoint/2010/main" val="2851390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49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94080" y="2596444"/>
            <a:ext cx="11216640" cy="618857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6/25/19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89688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519289"/>
            <a:ext cx="2804160" cy="8265725"/>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94081" y="519289"/>
            <a:ext cx="8249920" cy="82657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6/25/19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670479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Regular Slide">
    <p:spTree>
      <p:nvGrpSpPr>
        <p:cNvPr id="1" name=""/>
        <p:cNvGrpSpPr/>
        <p:nvPr/>
      </p:nvGrpSpPr>
      <p:grpSpPr>
        <a:xfrm>
          <a:off x="0" y="0"/>
          <a:ext cx="0" cy="0"/>
          <a:chOff x="0" y="0"/>
          <a:chExt cx="0" cy="0"/>
        </a:xfrm>
      </p:grpSpPr>
      <p:sp>
        <p:nvSpPr>
          <p:cNvPr id="2" name="Title 1"/>
          <p:cNvSpPr>
            <a:spLocks noGrp="1"/>
          </p:cNvSpPr>
          <p:nvPr>
            <p:ph type="title"/>
          </p:nvPr>
        </p:nvSpPr>
        <p:spPr>
          <a:xfrm>
            <a:off x="406400" y="1066800"/>
            <a:ext cx="12192000" cy="14478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06400" y="2971800"/>
            <a:ext cx="12192000" cy="5867400"/>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1"/>
          <p:cNvSpPr>
            <a:spLocks noGrp="1"/>
          </p:cNvSpPr>
          <p:nvPr>
            <p:ph type="sldNum" sz="quarter" idx="10"/>
          </p:nvPr>
        </p:nvSpPr>
        <p:spPr>
          <a:xfrm>
            <a:off x="9320213" y="9040813"/>
            <a:ext cx="3033712" cy="519112"/>
          </a:xfrm>
          <a:prstGeom prst="rect">
            <a:avLst/>
          </a:prstGeom>
        </p:spPr>
        <p:txBody>
          <a:bodyPr/>
          <a:lstStyle>
            <a:lvl1pPr>
              <a:defRPr/>
            </a:lvl1pPr>
          </a:lstStyle>
          <a:p>
            <a:pPr>
              <a:defRPr/>
            </a:pPr>
            <a:fld id="{EB7B893B-D0D1-40C7-95C4-78EDF0D79230}" type="slidenum">
              <a:rPr lang="en-US" altLang="ko-KR"/>
              <a:pPr>
                <a:defRPr/>
              </a:pPr>
              <a:t>‹#›</a:t>
            </a:fld>
            <a:endParaRPr lang="en-US" altLang="ko-KR"/>
          </a:p>
        </p:txBody>
      </p:sp>
    </p:spTree>
    <p:extLst>
      <p:ext uri="{BB962C8B-B14F-4D97-AF65-F5344CB8AC3E}">
        <p14:creationId xmlns:p14="http://schemas.microsoft.com/office/powerpoint/2010/main" val="194450943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05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92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940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836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701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774" y="519291"/>
            <a:ext cx="11216640" cy="1885245"/>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95775" y="2390987"/>
            <a:ext cx="5501639"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4" name="Content Placeholder 3"/>
          <p:cNvSpPr>
            <a:spLocks noGrp="1"/>
          </p:cNvSpPr>
          <p:nvPr>
            <p:ph sz="half" idx="2"/>
          </p:nvPr>
        </p:nvSpPr>
        <p:spPr>
          <a:xfrm>
            <a:off x="895775" y="3562773"/>
            <a:ext cx="5501639"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83681" y="2390987"/>
            <a:ext cx="5528734"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6583681" y="3562773"/>
            <a:ext cx="5528734"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0579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878142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34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5528734" y="1404340"/>
            <a:ext cx="6583680"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6/25/19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4068742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5528734" y="1404340"/>
            <a:ext cx="6583680" cy="6931378"/>
          </a:xfrm>
          <a:prstGeom prst="rect">
            <a:avLst/>
          </a:prstGeo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6/25/19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1420235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8" descr="https://secure.assets.bostatic.com/apps/madison/static/images/style-guide/Color/Images/Color_dark_grey.png"/>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0" y="8929270"/>
            <a:ext cx="13004800" cy="8342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Rectangle 14"/>
          <p:cNvSpPr>
            <a:spLocks noChangeArrowheads="1"/>
          </p:cNvSpPr>
          <p:nvPr userDrawn="1"/>
        </p:nvSpPr>
        <p:spPr bwMode="auto">
          <a:xfrm>
            <a:off x="0" y="8868403"/>
            <a:ext cx="13015779" cy="106178"/>
          </a:xfrm>
          <a:prstGeom prst="rect">
            <a:avLst/>
          </a:prstGeom>
          <a:solidFill>
            <a:srgbClr val="017FA0"/>
          </a:solidFill>
          <a:ln>
            <a:noFill/>
          </a:ln>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defRPr/>
            </a:pPr>
            <a:endParaRPr lang="en-US" altLang="en-US">
              <a:cs typeface="+mn-cs"/>
            </a:endParaRPr>
          </a:p>
        </p:txBody>
      </p:sp>
      <p:grpSp>
        <p:nvGrpSpPr>
          <p:cNvPr id="2" name="Group 1"/>
          <p:cNvGrpSpPr/>
          <p:nvPr userDrawn="1"/>
        </p:nvGrpSpPr>
        <p:grpSpPr>
          <a:xfrm>
            <a:off x="10954448" y="9075732"/>
            <a:ext cx="1927981" cy="509535"/>
            <a:chOff x="10916348" y="8678474"/>
            <a:chExt cx="1927981" cy="509535"/>
          </a:xfrm>
        </p:grpSpPr>
        <p:sp>
          <p:nvSpPr>
            <p:cNvPr id="10" name="TextBox 9"/>
            <p:cNvSpPr txBox="1"/>
            <p:nvPr/>
          </p:nvSpPr>
          <p:spPr>
            <a:xfrm>
              <a:off x="10916348" y="8678474"/>
              <a:ext cx="1427703" cy="230832"/>
            </a:xfrm>
            <a:prstGeom prst="rect">
              <a:avLst/>
            </a:prstGeom>
            <a:noFill/>
          </p:spPr>
          <p:txBody>
            <a:bodyPr wrap="square" rtlCol="0">
              <a:spAutoFit/>
            </a:bodyPr>
            <a:lstStyle/>
            <a:p>
              <a:r>
                <a:rPr lang="en-US" sz="900" spc="300" dirty="0">
                  <a:solidFill>
                    <a:schemeClr val="bg1"/>
                  </a:solidFill>
                  <a:latin typeface="Gotham Light" pitchFamily="50" charset="0"/>
                  <a:cs typeface="Gotham Light" pitchFamily="50" charset="0"/>
                </a:rPr>
                <a:t>ORGANIZING </a:t>
              </a:r>
            </a:p>
          </p:txBody>
        </p:sp>
        <p:sp>
          <p:nvSpPr>
            <p:cNvPr id="13" name="TextBox 12"/>
            <p:cNvSpPr txBox="1"/>
            <p:nvPr/>
          </p:nvSpPr>
          <p:spPr>
            <a:xfrm>
              <a:off x="10916348" y="8818677"/>
              <a:ext cx="1927981" cy="369332"/>
            </a:xfrm>
            <a:prstGeom prst="rect">
              <a:avLst/>
            </a:prstGeom>
            <a:noFill/>
          </p:spPr>
          <p:txBody>
            <a:bodyPr wrap="square" rtlCol="0">
              <a:spAutoFit/>
            </a:bodyPr>
            <a:lstStyle/>
            <a:p>
              <a:r>
                <a:rPr lang="en-US" sz="1800" spc="300" dirty="0">
                  <a:solidFill>
                    <a:schemeClr val="bg1"/>
                  </a:solidFill>
                  <a:latin typeface="Gotham Bold" pitchFamily="50" charset="0"/>
                  <a:cs typeface="Gotham Bold" pitchFamily="50" charset="0"/>
                </a:rPr>
                <a:t>FELLOWS</a:t>
              </a:r>
            </a:p>
          </p:txBody>
        </p:sp>
      </p:grpSp>
      <p:pic>
        <p:nvPicPr>
          <p:cNvPr id="18" name="Picture 17"/>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0587914" y="9117556"/>
            <a:ext cx="354976" cy="508939"/>
          </a:xfrm>
          <a:prstGeom prst="rect">
            <a:avLst/>
          </a:prstGeom>
        </p:spPr>
      </p:pic>
      <p:pic>
        <p:nvPicPr>
          <p:cNvPr id="9" name="Picture 2" descr="C:\Users\amdamiron\Downloads\OFA-logo_horizontal-Reverse.png"/>
          <p:cNvPicPr>
            <a:picLocks noChangeAspect="1" noChangeArrowheads="1"/>
          </p:cNvPicPr>
          <p:nvPr userDrawn="1"/>
        </p:nvPicPr>
        <p:blipFill>
          <a:blip r:embed="rId16">
            <a:extLst>
              <a:ext uri="{28A0092B-C50C-407E-A947-70E740481C1C}">
                <a14:useLocalDpi xmlns:a14="http://schemas.microsoft.com/office/drawing/2010/main"/>
              </a:ext>
            </a:extLst>
          </a:blip>
          <a:srcRect/>
          <a:stretch>
            <a:fillRect/>
          </a:stretch>
        </p:blipFill>
        <p:spPr bwMode="auto">
          <a:xfrm>
            <a:off x="392656" y="8986420"/>
            <a:ext cx="2962610" cy="7406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785875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jpe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myaccount.maestroconference.com/conference/register/WBR6A2YHG5C7HF1W"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1.png"/><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image" Target="../media/image20.png"/><Relationship Id="rId5" Type="http://schemas.microsoft.com/office/2007/relationships/hdphoto" Target="../media/hdphoto2.wdp"/><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1.png"/><Relationship Id="rId3" Type="http://schemas.openxmlformats.org/officeDocument/2006/relationships/image" Target="../media/image22.png"/><Relationship Id="rId7" Type="http://schemas.openxmlformats.org/officeDocument/2006/relationships/image" Target="../media/image26.gif"/><Relationship Id="rId12" Type="http://schemas.microsoft.com/office/2007/relationships/hdphoto" Target="../media/hdphoto3.wdp"/><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image" Target="../media/image28.png"/><Relationship Id="rId3" Type="http://schemas.openxmlformats.org/officeDocument/2006/relationships/image" Target="../media/image22.png"/><Relationship Id="rId7" Type="http://schemas.openxmlformats.org/officeDocument/2006/relationships/image" Target="../media/image30.png"/><Relationship Id="rId12"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6.gif"/><Relationship Id="rId11"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2.jpeg"/><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3.png"/><Relationship Id="rId4" Type="http://schemas.microsoft.com/office/2007/relationships/hdphoto" Target="../media/hdphoto6.wdp"/></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twitter.com/alex_woodward" TargetMode="Externa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1.jpeg"/><Relationship Id="rId10" Type="http://schemas.openxmlformats.org/officeDocument/2006/relationships/image" Target="../media/image46.png"/><Relationship Id="rId4" Type="http://schemas.openxmlformats.org/officeDocument/2006/relationships/image" Target="../media/image40.jpeg"/><Relationship Id="rId9" Type="http://schemas.openxmlformats.org/officeDocument/2006/relationships/image" Target="../media/image45.png"/></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72.jpeg"/><Relationship Id="rId13" Type="http://schemas.openxmlformats.org/officeDocument/2006/relationships/image" Target="../media/image77.jpeg"/><Relationship Id="rId3" Type="http://schemas.openxmlformats.org/officeDocument/2006/relationships/image" Target="../media/image67.jpeg"/><Relationship Id="rId7" Type="http://schemas.openxmlformats.org/officeDocument/2006/relationships/image" Target="../media/image71.jpeg"/><Relationship Id="rId12" Type="http://schemas.openxmlformats.org/officeDocument/2006/relationships/image" Target="../media/image76.jpg"/><Relationship Id="rId2" Type="http://schemas.openxmlformats.org/officeDocument/2006/relationships/image" Target="../media/image66.jpeg"/><Relationship Id="rId16" Type="http://schemas.openxmlformats.org/officeDocument/2006/relationships/image" Target="../media/image80.jpeg"/><Relationship Id="rId1" Type="http://schemas.openxmlformats.org/officeDocument/2006/relationships/slideLayout" Target="../slideLayouts/slideLayout1.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5" Type="http://schemas.openxmlformats.org/officeDocument/2006/relationships/image" Target="../media/image7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 Id="rId14" Type="http://schemas.openxmlformats.org/officeDocument/2006/relationships/image" Target="../media/image78.jpeg"/></Relationships>
</file>

<file path=ppt/slides/_rels/slide37.xml.rels><?xml version="1.0" encoding="UTF-8" standalone="yes"?>
<Relationships xmlns="http://schemas.openxmlformats.org/package/2006/relationships"><Relationship Id="rId3" Type="http://schemas.openxmlformats.org/officeDocument/2006/relationships/image" Target="../media/image81.jpeg"/><Relationship Id="rId7" Type="http://schemas.microsoft.com/office/2007/relationships/hdphoto" Target="../media/hdphoto7.wdp"/><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82.png"/><Relationship Id="rId5" Type="http://schemas.openxmlformats.org/officeDocument/2006/relationships/image" Target="../media/image21.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84.png"/><Relationship Id="rId5" Type="http://schemas.openxmlformats.org/officeDocument/2006/relationships/hyperlink" Target="http://ofa.bo/h3cu" TargetMode="External"/><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8" Type="http://schemas.openxmlformats.org/officeDocument/2006/relationships/image" Target="../media/image90.tiff"/><Relationship Id="rId3" Type="http://schemas.openxmlformats.org/officeDocument/2006/relationships/image" Target="../media/image85.tiff"/><Relationship Id="rId7" Type="http://schemas.openxmlformats.org/officeDocument/2006/relationships/image" Target="../media/image89.tiff"/><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88.tiff"/><Relationship Id="rId5" Type="http://schemas.openxmlformats.org/officeDocument/2006/relationships/image" Target="../media/image87.tiff"/><Relationship Id="rId4" Type="http://schemas.openxmlformats.org/officeDocument/2006/relationships/image" Target="../media/image86.tiff"/></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 Id="rId4" Type="http://schemas.openxmlformats.org/officeDocument/2006/relationships/image" Target="../media/image93.png"/></Relationships>
</file>

<file path=ppt/slides/_rels/slide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 Id="rId4" Type="http://schemas.openxmlformats.org/officeDocument/2006/relationships/image" Target="../media/image93.png"/></Relationships>
</file>

<file path=ppt/slides/_rels/slide45.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4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5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6.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05.png"/><Relationship Id="rId5" Type="http://schemas.microsoft.com/office/2007/relationships/hdphoto" Target="../media/hdphoto2.wdp"/><Relationship Id="rId4" Type="http://schemas.openxmlformats.org/officeDocument/2006/relationships/image" Target="../media/image104.png"/></Relationships>
</file>

<file path=ppt/slides/_rels/slide57.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hyperlink" Target="https://docs.google.com/a/barackobama.com/forms/d/1h6gt_-WuCadAvQ0-8tvjgxEleYXdMU9IisDLSTW7NeQ/viewform"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hyperlink" Target="https://docs.google.com/a/barackobama.com/spreadsheets/d/11nHwUme5i1ok6CVESVoQ3NsfwvI4MRIBeSthG0_HCEI/edit#gid=1496810796"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hyperlink" Target="https://connect.barackobama.com/groups/244/"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hyperlink" Target="https://www.dropbox.com/s/ojgyeb8cdgprkfj/3.%20Program%20Calendar.xlsx?dl=0"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84.png"/></Relationships>
</file>

<file path=ppt/slides/_rels/slide6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0.jpeg"/><Relationship Id="rId7" Type="http://schemas.microsoft.com/office/2007/relationships/hdphoto" Target="../media/hdphoto2.wdp"/><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12.png"/><Relationship Id="rId5" Type="http://schemas.openxmlformats.org/officeDocument/2006/relationships/image" Target="../media/image8.png"/><Relationship Id="rId4" Type="http://schemas.openxmlformats.org/officeDocument/2006/relationships/image" Target="../media/image111.jpeg"/><Relationship Id="rId9" Type="http://schemas.openxmlformats.org/officeDocument/2006/relationships/image" Target="../media/image21.png"/></Relationships>
</file>

<file path=ppt/slides/_rels/slide62.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114.png"/><Relationship Id="rId4" Type="http://schemas.openxmlformats.org/officeDocument/2006/relationships/hyperlink" Target="https://docs.google.com/a/barackobama.com/spreadsheets/d/11nHwUme5i1ok6CVESVoQ3NsfwvI4MRIBeSthG0_HCEI/edit#gid=1496810796"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22338"/>
          </a:xfrm>
          <a:prstGeom prst="rect">
            <a:avLst/>
          </a:prstGeom>
          <a:solidFill>
            <a:srgbClr val="017FA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202841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6895" y="2004025"/>
            <a:ext cx="1713589" cy="2456818"/>
          </a:xfrm>
          <a:prstGeom prst="rect">
            <a:avLst/>
          </a:prstGeom>
        </p:spPr>
      </p:pic>
      <p:sp>
        <p:nvSpPr>
          <p:cNvPr id="11" name="Rectangle 10"/>
          <p:cNvSpPr/>
          <p:nvPr/>
        </p:nvSpPr>
        <p:spPr>
          <a:xfrm>
            <a:off x="2698245" y="4412877"/>
            <a:ext cx="6090914" cy="13190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latin typeface="Gotham Bold" pitchFamily="50" charset="0"/>
                <a:cs typeface="Gotham Bold" pitchFamily="50" charset="0"/>
              </a:rPr>
              <a:t>Thank you for joining today’s webinar. We will begin shortly.  </a:t>
            </a:r>
          </a:p>
          <a:p>
            <a:endParaRPr lang="en-US" sz="2800" dirty="0">
              <a:latin typeface="Gotham Bold" pitchFamily="50" charset="0"/>
              <a:cs typeface="Gotham Bold" pitchFamily="50" charset="0"/>
            </a:endParaRPr>
          </a:p>
          <a:p>
            <a:r>
              <a:rPr lang="en-US" sz="2800" dirty="0">
                <a:latin typeface="Gotham Bold" pitchFamily="50" charset="0"/>
                <a:cs typeface="Gotham Bold" pitchFamily="50" charset="0"/>
              </a:rPr>
              <a:t>Make sure to also join the call. </a:t>
            </a:r>
          </a:p>
        </p:txBody>
      </p:sp>
      <p:grpSp>
        <p:nvGrpSpPr>
          <p:cNvPr id="12" name="Group 11"/>
          <p:cNvGrpSpPr/>
          <p:nvPr/>
        </p:nvGrpSpPr>
        <p:grpSpPr>
          <a:xfrm>
            <a:off x="2832060" y="6420843"/>
            <a:ext cx="2911642" cy="769350"/>
            <a:chOff x="4741934" y="6812556"/>
            <a:chExt cx="3625354" cy="769350"/>
          </a:xfrm>
        </p:grpSpPr>
        <p:sp>
          <p:nvSpPr>
            <p:cNvPr id="16" name="Rounded Rectangle 15">
              <a:hlinkClick r:id="rId5"/>
            </p:cNvPr>
            <p:cNvSpPr/>
            <p:nvPr/>
          </p:nvSpPr>
          <p:spPr>
            <a:xfrm>
              <a:off x="4741934" y="6812556"/>
              <a:ext cx="3625354" cy="769350"/>
            </a:xfrm>
            <a:prstGeom prst="roundRect">
              <a:avLst>
                <a:gd name="adj" fmla="val 7223"/>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bg1"/>
                  </a:solidFill>
                  <a:latin typeface="Gotham Bold" pitchFamily="50" charset="0"/>
                  <a:cs typeface="Gotham Bold" pitchFamily="50" charset="0"/>
                </a:rPr>
                <a:t>       DIAL-IN HERE</a:t>
              </a:r>
              <a:endParaRPr lang="en-US" sz="2000" dirty="0">
                <a:solidFill>
                  <a:schemeClr val="bg1"/>
                </a:solidFill>
                <a:latin typeface="Gotham Bold" pitchFamily="50" charset="0"/>
                <a:cs typeface="Gotham Bold" pitchFamily="50" charset="0"/>
              </a:endParaRPr>
            </a:p>
          </p:txBody>
        </p:sp>
        <p:pic>
          <p:nvPicPr>
            <p:cNvPr id="17" name="Picture 16"/>
            <p:cNvPicPr>
              <a:picLocks noChangeAspect="1"/>
            </p:cNvPicPr>
            <p:nvPr/>
          </p:nvPicPr>
          <p:blipFill rotWithShape="1">
            <a:blip r:embed="rId6" cstate="print">
              <a:biLevel thresh="75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a:xfrm rot="10800000">
              <a:off x="7678817" y="7088019"/>
              <a:ext cx="218713" cy="218424"/>
            </a:xfrm>
            <a:prstGeom prst="rect">
              <a:avLst/>
            </a:prstGeom>
          </p:spPr>
        </p:pic>
      </p:grpSp>
      <p:pic>
        <p:nvPicPr>
          <p:cNvPr id="20" name="Picture 19" descr="A drawing of a face&#10;&#10;Description automatically generated">
            <a:extLst>
              <a:ext uri="{FF2B5EF4-FFF2-40B4-BE49-F238E27FC236}">
                <a16:creationId xmlns:a16="http://schemas.microsoft.com/office/drawing/2014/main" id="{42C3BCE2-38F0-6C49-B9B7-8069B424197F}"/>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04621" y="9049396"/>
            <a:ext cx="1219200" cy="419100"/>
          </a:xfrm>
          <a:prstGeom prst="rect">
            <a:avLst/>
          </a:prstGeom>
        </p:spPr>
      </p:pic>
    </p:spTree>
    <p:extLst>
      <p:ext uri="{BB962C8B-B14F-4D97-AF65-F5344CB8AC3E}">
        <p14:creationId xmlns:p14="http://schemas.microsoft.com/office/powerpoint/2010/main" val="2814717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60420" y="-128337"/>
            <a:ext cx="13443284" cy="10026316"/>
          </a:xfrm>
          <a:prstGeom prst="rect">
            <a:avLst/>
          </a:prstGeom>
        </p:spPr>
      </p:pic>
      <p:sp>
        <p:nvSpPr>
          <p:cNvPr id="41" name="Rectangle 40"/>
          <p:cNvSpPr/>
          <p:nvPr/>
        </p:nvSpPr>
        <p:spPr>
          <a:xfrm>
            <a:off x="496957" y="345873"/>
            <a:ext cx="12006469" cy="89571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96957" y="369316"/>
            <a:ext cx="599762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a:spLocks noChangeArrowheads="1"/>
          </p:cNvSpPr>
          <p:nvPr/>
        </p:nvSpPr>
        <p:spPr bwMode="auto">
          <a:xfrm>
            <a:off x="2277396" y="944012"/>
            <a:ext cx="5253925" cy="1238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REFLECT AND </a:t>
            </a:r>
          </a:p>
          <a:p>
            <a:r>
              <a:rPr lang="en-US" altLang="en-US" sz="3200" dirty="0">
                <a:solidFill>
                  <a:schemeClr val="bg2">
                    <a:lumMod val="25000"/>
                  </a:schemeClr>
                </a:solidFill>
                <a:latin typeface="Gotham Bold" pitchFamily="50" charset="0"/>
                <a:cs typeface="Gotham Bold" pitchFamily="50" charset="0"/>
              </a:rPr>
              <a:t>SHARE</a:t>
            </a:r>
            <a:endParaRPr lang="en-US" altLang="en-US" sz="3600" dirty="0">
              <a:solidFill>
                <a:schemeClr val="bg2">
                  <a:lumMod val="25000"/>
                </a:schemeClr>
              </a:solidFill>
              <a:latin typeface="Gotham Bold" pitchFamily="50" charset="0"/>
              <a:cs typeface="Gotham Bold" pitchFamily="50" charset="0"/>
            </a:endParaRPr>
          </a:p>
        </p:txBody>
      </p:sp>
      <p:sp>
        <p:nvSpPr>
          <p:cNvPr id="39" name="Rectangle 38"/>
          <p:cNvSpPr>
            <a:spLocks noChangeArrowheads="1"/>
          </p:cNvSpPr>
          <p:nvPr/>
        </p:nvSpPr>
        <p:spPr bwMode="auto">
          <a:xfrm>
            <a:off x="983937" y="2662911"/>
            <a:ext cx="5391560" cy="19697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00" dirty="0">
              <a:solidFill>
                <a:schemeClr val="bg2">
                  <a:lumMod val="25000"/>
                </a:schemeClr>
              </a:solidFill>
              <a:latin typeface="Gotham Bold" pitchFamily="50" charset="0"/>
              <a:cs typeface="Gotham Bold" pitchFamily="50" charset="0"/>
            </a:endParaRPr>
          </a:p>
          <a:p>
            <a:r>
              <a:rPr lang="en-US" altLang="en-US" sz="2800" dirty="0">
                <a:solidFill>
                  <a:schemeClr val="bg2">
                    <a:lumMod val="25000"/>
                  </a:schemeClr>
                </a:solidFill>
                <a:latin typeface="Gotham Book" pitchFamily="50" charset="0"/>
                <a:cs typeface="Gotham Book" pitchFamily="50" charset="0"/>
              </a:rPr>
              <a:t>WHAT ISSUE/S ARE YOU WORKING WITH? </a:t>
            </a:r>
          </a:p>
          <a:p>
            <a:endParaRPr lang="en-US" altLang="en-US" sz="2800" dirty="0">
              <a:solidFill>
                <a:schemeClr val="bg2">
                  <a:lumMod val="25000"/>
                </a:schemeClr>
              </a:solidFill>
              <a:latin typeface="Gotham Book" pitchFamily="50" charset="0"/>
              <a:cs typeface="Gotham Book" pitchFamily="50" charset="0"/>
            </a:endParaRPr>
          </a:p>
          <a:p>
            <a:r>
              <a:rPr lang="en-US" altLang="en-US" sz="2800" dirty="0">
                <a:solidFill>
                  <a:schemeClr val="bg2">
                    <a:lumMod val="25000"/>
                  </a:schemeClr>
                </a:solidFill>
                <a:latin typeface="Gotham Book" pitchFamily="50" charset="0"/>
                <a:cs typeface="Gotham Book" pitchFamily="50" charset="0"/>
              </a:rPr>
              <a:t>SHARE YOUR INSPIRATION. </a:t>
            </a:r>
            <a:endParaRPr lang="en-US" altLang="en-US" sz="3200" dirty="0">
              <a:solidFill>
                <a:schemeClr val="bg2">
                  <a:lumMod val="25000"/>
                </a:schemeClr>
              </a:solidFill>
              <a:latin typeface="Gotham Book" pitchFamily="50" charset="0"/>
              <a:cs typeface="Gotham Book" pitchFamily="50" charset="0"/>
            </a:endParaRPr>
          </a:p>
        </p:txBody>
      </p:sp>
      <p:sp>
        <p:nvSpPr>
          <p:cNvPr id="46" name="Rectangle 45"/>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0909" y="8011633"/>
            <a:ext cx="490014" cy="702546"/>
          </a:xfrm>
          <a:prstGeom prst="rect">
            <a:avLst/>
          </a:prstGeom>
        </p:spPr>
      </p:pic>
      <p:pic>
        <p:nvPicPr>
          <p:cNvPr id="56" name="Picture 55"/>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1091189" y="1153551"/>
            <a:ext cx="994077" cy="1029262"/>
          </a:xfrm>
          <a:prstGeom prst="rect">
            <a:avLst/>
          </a:prstGeom>
          <a:noFill/>
        </p:spPr>
      </p:pic>
      <p:grpSp>
        <p:nvGrpSpPr>
          <p:cNvPr id="12" name="Group 11"/>
          <p:cNvGrpSpPr/>
          <p:nvPr/>
        </p:nvGrpSpPr>
        <p:grpSpPr>
          <a:xfrm>
            <a:off x="628787" y="5472265"/>
            <a:ext cx="5693809" cy="1654172"/>
            <a:chOff x="814414" y="5027782"/>
            <a:chExt cx="5693809" cy="1654172"/>
          </a:xfrm>
        </p:grpSpPr>
        <p:sp>
          <p:nvSpPr>
            <p:cNvPr id="13" name="TextBox 1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4" name="Group 13"/>
            <p:cNvGrpSpPr/>
            <p:nvPr/>
          </p:nvGrpSpPr>
          <p:grpSpPr>
            <a:xfrm>
              <a:off x="4026709" y="5027782"/>
              <a:ext cx="2481514" cy="1602933"/>
              <a:chOff x="7956165" y="3607332"/>
              <a:chExt cx="2481514" cy="1602933"/>
            </a:xfrm>
          </p:grpSpPr>
          <p:pic>
            <p:nvPicPr>
              <p:cNvPr id="17" name="Picture 16"/>
              <p:cNvPicPr>
                <a:picLocks noChangeAspect="1"/>
              </p:cNvPicPr>
              <p:nvPr/>
            </p:nvPicPr>
            <p:blipFill rotWithShape="1">
              <a:blip r:embed="rId6" cstate="print">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8351850" y="3607332"/>
                <a:ext cx="1374183" cy="1129482"/>
              </a:xfrm>
              <a:prstGeom prst="rect">
                <a:avLst/>
              </a:prstGeom>
            </p:spPr>
          </p:pic>
          <p:sp>
            <p:nvSpPr>
              <p:cNvPr id="18" name="TextBox 17"/>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5" name="TextBox 14"/>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6" name="Picture 15"/>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689546" y="5321536"/>
              <a:ext cx="1031349" cy="986657"/>
            </a:xfrm>
            <a:prstGeom prst="rect">
              <a:avLst/>
            </a:prstGeom>
          </p:spPr>
        </p:pic>
      </p:grpSp>
      <p:cxnSp>
        <p:nvCxnSpPr>
          <p:cNvPr id="19" name="Straight Connector 18"/>
          <p:cNvCxnSpPr/>
          <p:nvPr/>
        </p:nvCxnSpPr>
        <p:spPr>
          <a:xfrm>
            <a:off x="1367899" y="5323742"/>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2444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1"/>
          <p:cNvSpPr txBox="1">
            <a:spLocks noChangeArrowheads="1"/>
          </p:cNvSpPr>
          <p:nvPr/>
        </p:nvSpPr>
        <p:spPr bwMode="auto">
          <a:xfrm>
            <a:off x="1251939" y="871096"/>
            <a:ext cx="108458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sz="3600" dirty="0">
                <a:latin typeface="Gotham Bold" pitchFamily="50" charset="0"/>
                <a:ea typeface="ヒラギノ角ゴ ProN W3" charset="-128"/>
                <a:cs typeface="Gotham Bold" pitchFamily="50" charset="0"/>
              </a:rPr>
              <a:t>We organize to influence decision makers through earned media, digital, directly. </a:t>
            </a:r>
          </a:p>
        </p:txBody>
      </p:sp>
      <p:pic>
        <p:nvPicPr>
          <p:cNvPr id="7" name="Picture 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flipH="1">
            <a:off x="5713581" y="5085754"/>
            <a:ext cx="1922517" cy="267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2" name="Group 1"/>
          <p:cNvGrpSpPr/>
          <p:nvPr/>
        </p:nvGrpSpPr>
        <p:grpSpPr>
          <a:xfrm>
            <a:off x="2647301" y="2748690"/>
            <a:ext cx="7574504" cy="3841067"/>
            <a:chOff x="991980" y="2198373"/>
            <a:chExt cx="10768220" cy="5036505"/>
          </a:xfrm>
        </p:grpSpPr>
        <p:pic>
          <p:nvPicPr>
            <p:cNvPr id="11" name="Picture 10"/>
            <p:cNvPicPr>
              <a:picLocks noChangeAspect="1"/>
            </p:cNvPicPr>
            <p:nvPr/>
          </p:nvPicPr>
          <p:blipFill rotWithShape="1">
            <a:blip r:embed="rId4"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983652" y="5450429"/>
              <a:ext cx="1776548" cy="1784449"/>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991980" y="5205063"/>
              <a:ext cx="2286000" cy="1560258"/>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06236" y="2463436"/>
              <a:ext cx="1371194" cy="1110667"/>
            </a:xfrm>
            <a:prstGeom prst="rect">
              <a:avLst/>
            </a:prstGeom>
          </p:spPr>
        </p:pic>
        <p:pic>
          <p:nvPicPr>
            <p:cNvPr id="1026" name="Picture 2" descr="http://www.underconsideration.com/brandnew/archives/facebook_logo_detail.gif"/>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944045" y="2198373"/>
              <a:ext cx="1447800" cy="154869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9" name="Group 18"/>
            <p:cNvGrpSpPr/>
            <p:nvPr/>
          </p:nvGrpSpPr>
          <p:grpSpPr>
            <a:xfrm>
              <a:off x="8913312" y="3278064"/>
              <a:ext cx="2237288" cy="1826764"/>
              <a:chOff x="323275" y="5846663"/>
              <a:chExt cx="2237288" cy="1826764"/>
            </a:xfrm>
          </p:grpSpPr>
          <p:grpSp>
            <p:nvGrpSpPr>
              <p:cNvPr id="21" name="Group 20"/>
              <p:cNvGrpSpPr/>
              <p:nvPr/>
            </p:nvGrpSpPr>
            <p:grpSpPr>
              <a:xfrm>
                <a:off x="579363" y="6315665"/>
                <a:ext cx="1981200" cy="1357762"/>
                <a:chOff x="609600" y="4738238"/>
                <a:chExt cx="1981200" cy="1357762"/>
              </a:xfrm>
            </p:grpSpPr>
            <p:pic>
              <p:nvPicPr>
                <p:cNvPr id="22" name="Picture 21"/>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09600" y="4738238"/>
                  <a:ext cx="609600" cy="1357762"/>
                </a:xfrm>
                <a:prstGeom prst="rect">
                  <a:avLst/>
                </a:prstGeom>
              </p:spPr>
            </p:pic>
            <p:pic>
              <p:nvPicPr>
                <p:cNvPr id="23" name="Picture 22"/>
                <p:cNvPicPr>
                  <a:picLocks noChangeAspect="1"/>
                </p:cNvPicPr>
                <p:nvPr/>
              </p:nvPicPr>
              <p:blipFill rotWithShape="1">
                <a:blip r:embed="rId8" cstate="print">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1981200" y="4738238"/>
                  <a:ext cx="609600" cy="1357762"/>
                </a:xfrm>
                <a:prstGeom prst="rect">
                  <a:avLst/>
                </a:prstGeom>
              </p:spPr>
            </p:pic>
            <p:pic>
              <p:nvPicPr>
                <p:cNvPr id="24" name="Picture 23"/>
                <p:cNvPicPr>
                  <a:picLocks noChangeAspect="1"/>
                </p:cNvPicPr>
                <p:nvPr/>
              </p:nvPicPr>
              <p:blipFill rotWithShape="1">
                <a:blip r:embed="rId8" cstate="print">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295400" y="4738238"/>
                  <a:ext cx="609600" cy="1357762"/>
                </a:xfrm>
                <a:prstGeom prst="rect">
                  <a:avLst/>
                </a:prstGeom>
              </p:spPr>
            </p:pic>
          </p:grpSp>
          <p:pic>
            <p:nvPicPr>
              <p:cNvPr id="29" name="Picture 28"/>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873979" flipH="1">
                <a:off x="1012521" y="5858465"/>
                <a:ext cx="546410" cy="457200"/>
              </a:xfrm>
              <a:prstGeom prst="rect">
                <a:avLst/>
              </a:prstGeom>
            </p:spPr>
          </p:pic>
          <p:pic>
            <p:nvPicPr>
              <p:cNvPr id="30" name="Picture 29"/>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873979" flipH="1">
                <a:off x="1660641" y="5852564"/>
                <a:ext cx="546410" cy="457200"/>
              </a:xfrm>
              <a:prstGeom prst="rect">
                <a:avLst/>
              </a:prstGeom>
            </p:spPr>
          </p:pic>
          <p:pic>
            <p:nvPicPr>
              <p:cNvPr id="31" name="Picture 30"/>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rot="873979" flipH="1">
                <a:off x="323275" y="5846663"/>
                <a:ext cx="546410" cy="457200"/>
              </a:xfrm>
              <a:prstGeom prst="rect">
                <a:avLst/>
              </a:prstGeom>
            </p:spPr>
          </p:pic>
        </p:grpSp>
        <p:pic>
          <p:nvPicPr>
            <p:cNvPr id="33" name="Picture 5"/>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2700920" y="3045797"/>
              <a:ext cx="1615353" cy="15145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5"/>
            <p:cNvPicPr>
              <a:picLocks noChangeAspect="1"/>
            </p:cNvPicPr>
            <p:nvPr/>
          </p:nvPicPr>
          <p:blipFill>
            <a:blip r:embed="rId11" cstate="print">
              <a:extLst>
                <a:ext uri="{BEBA8EAE-BF5A-486C-A8C5-ECC9F3942E4B}">
                  <a14:imgProps xmlns:a14="http://schemas.microsoft.com/office/drawing/2010/main">
                    <a14:imgLayer r:embed="rId12">
                      <a14:imgEffect>
                        <a14:saturation sat="0"/>
                      </a14:imgEffect>
                    </a14:imgLayer>
                  </a14:imgProps>
                </a:ext>
                <a:ext uri="{28A0092B-C50C-407E-A947-70E740481C1C}">
                  <a14:useLocalDpi xmlns:a14="http://schemas.microsoft.com/office/drawing/2010/main"/>
                </a:ext>
              </a:extLst>
            </a:blip>
            <a:srcRect/>
            <a:stretch>
              <a:fillRect/>
            </a:stretch>
          </p:blipFill>
          <p:spPr bwMode="auto">
            <a:xfrm>
              <a:off x="3553001" y="5828073"/>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5"/>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rot="2164460">
              <a:off x="4195217" y="4804878"/>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5"/>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rot="4673596">
              <a:off x="5451418" y="4129193"/>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5"/>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rot="6645192">
              <a:off x="6814592" y="4145719"/>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5"/>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rot="8172228">
              <a:off x="7861059" y="4746210"/>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p:cNvPicPr>
              <a:picLocks noChangeAspect="1"/>
            </p:cNvPicPr>
            <p:nvPr/>
          </p:nvPicPr>
          <p:blipFill>
            <a:blip r:embed="rId13" cstate="print">
              <a:extLst>
                <a:ext uri="{28A0092B-C50C-407E-A947-70E740481C1C}">
                  <a14:useLocalDpi xmlns:a14="http://schemas.microsoft.com/office/drawing/2010/main"/>
                </a:ext>
              </a:extLst>
            </a:blip>
            <a:srcRect/>
            <a:stretch>
              <a:fillRect/>
            </a:stretch>
          </p:blipFill>
          <p:spPr bwMode="auto">
            <a:xfrm rot="10800000">
              <a:off x="8423319" y="5848301"/>
              <a:ext cx="1355681" cy="628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334165004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6546544" y="2373774"/>
            <a:ext cx="1840060" cy="1800729"/>
          </a:xfrm>
          <a:prstGeom prst="ellipse">
            <a:avLst/>
          </a:prstGeom>
          <a:solidFill>
            <a:schemeClr val="bg1"/>
          </a:solidFill>
          <a:ln w="76200">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5060560" y="2390726"/>
            <a:ext cx="1840060" cy="1800729"/>
          </a:xfrm>
          <a:prstGeom prst="ellipse">
            <a:avLst/>
          </a:prstGeom>
          <a:solidFill>
            <a:schemeClr val="bg1"/>
          </a:solidFill>
          <a:ln w="76200">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9" name="TextBox 1"/>
          <p:cNvSpPr txBox="1">
            <a:spLocks noChangeArrowheads="1"/>
          </p:cNvSpPr>
          <p:nvPr/>
        </p:nvSpPr>
        <p:spPr bwMode="auto">
          <a:xfrm>
            <a:off x="1251939" y="917508"/>
            <a:ext cx="1084580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sz="3600" dirty="0">
                <a:latin typeface="Gotham Bold" pitchFamily="50" charset="0"/>
                <a:ea typeface="ヒラギノ角ゴ ProN W3" charset="-128"/>
                <a:cs typeface="Gotham Bold" pitchFamily="50" charset="0"/>
              </a:rPr>
              <a:t>We organize to influence decision makers through earned media, digital, directly. </a:t>
            </a:r>
          </a:p>
        </p:txBody>
      </p:sp>
      <p:pic>
        <p:nvPicPr>
          <p:cNvPr id="7" name="Picture 5"/>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flipH="1">
            <a:off x="5713581" y="5085754"/>
            <a:ext cx="1922517" cy="26779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p:cNvPicPr>
            <a:picLocks noChangeAspect="1"/>
          </p:cNvPicPr>
          <p:nvPr/>
        </p:nvPicPr>
        <p:blipFill rotWithShape="1">
          <a:blip r:embed="rId4" cstate="print">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9004242" y="5188426"/>
            <a:ext cx="1249647" cy="1360902"/>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2679385" y="5001299"/>
            <a:ext cx="1608002" cy="1189923"/>
          </a:xfrm>
          <a:prstGeom prst="rect">
            <a:avLst/>
          </a:prstGeom>
        </p:spPr>
      </p:pic>
      <p:pic>
        <p:nvPicPr>
          <p:cNvPr id="1026" name="Picture 2" descr="http://www.underconsideration.com/brandnew/archives/facebook_logo_detail.gif"/>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459318" y="2708261"/>
            <a:ext cx="1018401" cy="1181103"/>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5"/>
          <p:cNvPicPr>
            <a:picLocks noChangeAspect="1"/>
          </p:cNvPicPr>
          <p:nvPr/>
        </p:nvPicPr>
        <p:blipFill>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480840" y="5476435"/>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5"/>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rot="2164460">
            <a:off x="4932583" y="4696100"/>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5"/>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rot="4673596">
            <a:off x="5776061" y="4199401"/>
            <a:ext cx="1033904" cy="441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5"/>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rot="8172228">
            <a:off x="7511183" y="4651357"/>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5"/>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rot="10800000">
            <a:off x="7906684" y="5491862"/>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5"/>
          <p:cNvPicPr>
            <a:picLocks noChangeAspect="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881475" y="3354545"/>
            <a:ext cx="1136260" cy="11550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050572" y="2910410"/>
            <a:ext cx="964515" cy="847045"/>
          </a:xfrm>
          <a:prstGeom prst="rect">
            <a:avLst/>
          </a:prstGeom>
        </p:spPr>
      </p:pic>
      <p:grpSp>
        <p:nvGrpSpPr>
          <p:cNvPr id="19" name="Group 18"/>
          <p:cNvGrpSpPr/>
          <p:nvPr/>
        </p:nvGrpSpPr>
        <p:grpSpPr>
          <a:xfrm>
            <a:off x="8493670" y="3339301"/>
            <a:ext cx="1573737" cy="1393173"/>
            <a:chOff x="323275" y="5846663"/>
            <a:chExt cx="2237288" cy="1826764"/>
          </a:xfrm>
        </p:grpSpPr>
        <p:grpSp>
          <p:nvGrpSpPr>
            <p:cNvPr id="21" name="Group 20"/>
            <p:cNvGrpSpPr/>
            <p:nvPr/>
          </p:nvGrpSpPr>
          <p:grpSpPr>
            <a:xfrm>
              <a:off x="579363" y="6315665"/>
              <a:ext cx="1981200" cy="1357762"/>
              <a:chOff x="609600" y="4738238"/>
              <a:chExt cx="1981200" cy="1357762"/>
            </a:xfrm>
          </p:grpSpPr>
          <p:pic>
            <p:nvPicPr>
              <p:cNvPr id="22" name="Picture 21"/>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609600" y="4738238"/>
                <a:ext cx="609600" cy="1357762"/>
              </a:xfrm>
              <a:prstGeom prst="rect">
                <a:avLst/>
              </a:prstGeom>
            </p:spPr>
          </p:pic>
          <p:pic>
            <p:nvPicPr>
              <p:cNvPr id="23" name="Picture 22"/>
              <p:cNvPicPr>
                <a:picLocks noChangeAspect="1"/>
              </p:cNvPicPr>
              <p:nvPr/>
            </p:nvPicPr>
            <p:blipFill rotWithShape="1">
              <a:blip r:embed="rId12" cstate="print">
                <a:duotone>
                  <a:prstClr val="black"/>
                  <a:schemeClr val="accent3">
                    <a:tint val="45000"/>
                    <a:satMod val="400000"/>
                  </a:schemeClr>
                </a:duotone>
                <a:extLst>
                  <a:ext uri="{28A0092B-C50C-407E-A947-70E740481C1C}">
                    <a14:useLocalDpi xmlns:a14="http://schemas.microsoft.com/office/drawing/2010/main"/>
                  </a:ext>
                </a:extLst>
              </a:blip>
              <a:srcRect/>
              <a:stretch/>
            </p:blipFill>
            <p:spPr>
              <a:xfrm>
                <a:off x="1981200" y="4738238"/>
                <a:ext cx="609600" cy="1357762"/>
              </a:xfrm>
              <a:prstGeom prst="rect">
                <a:avLst/>
              </a:prstGeom>
            </p:spPr>
          </p:pic>
          <p:pic>
            <p:nvPicPr>
              <p:cNvPr id="24" name="Picture 23"/>
              <p:cNvPicPr>
                <a:picLocks noChangeAspect="1"/>
              </p:cNvPicPr>
              <p:nvPr/>
            </p:nvPicPr>
            <p:blipFill rotWithShape="1">
              <a:blip r:embed="rId12" cstate="print">
                <a:duotone>
                  <a:schemeClr val="accent2">
                    <a:shade val="45000"/>
                    <a:satMod val="135000"/>
                  </a:schemeClr>
                  <a:prstClr val="white"/>
                </a:duotone>
                <a:extLst>
                  <a:ext uri="{28A0092B-C50C-407E-A947-70E740481C1C}">
                    <a14:useLocalDpi xmlns:a14="http://schemas.microsoft.com/office/drawing/2010/main"/>
                  </a:ext>
                </a:extLst>
              </a:blip>
              <a:srcRect/>
              <a:stretch/>
            </p:blipFill>
            <p:spPr>
              <a:xfrm>
                <a:off x="1295400" y="4738238"/>
                <a:ext cx="609600" cy="1357762"/>
              </a:xfrm>
              <a:prstGeom prst="rect">
                <a:avLst/>
              </a:prstGeom>
            </p:spPr>
          </p:pic>
        </p:grpSp>
        <p:pic>
          <p:nvPicPr>
            <p:cNvPr id="29" name="Picture 28"/>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rot="873979" flipH="1">
              <a:off x="1012521" y="5858465"/>
              <a:ext cx="546410" cy="457200"/>
            </a:xfrm>
            <a:prstGeom prst="rect">
              <a:avLst/>
            </a:prstGeom>
          </p:spPr>
        </p:pic>
        <p:pic>
          <p:nvPicPr>
            <p:cNvPr id="30" name="Picture 29"/>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rot="873979" flipH="1">
              <a:off x="1660641" y="5852564"/>
              <a:ext cx="546410" cy="457200"/>
            </a:xfrm>
            <a:prstGeom prst="rect">
              <a:avLst/>
            </a:prstGeom>
          </p:spPr>
        </p:pic>
        <p:pic>
          <p:nvPicPr>
            <p:cNvPr id="31" name="Picture 30"/>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rot="873979" flipH="1">
              <a:off x="323275" y="5846663"/>
              <a:ext cx="546410" cy="457200"/>
            </a:xfrm>
            <a:prstGeom prst="rect">
              <a:avLst/>
            </a:prstGeom>
          </p:spPr>
        </p:pic>
      </p:grpSp>
      <p:pic>
        <p:nvPicPr>
          <p:cNvPr id="38" name="Picture 5"/>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rot="6645192">
            <a:off x="6734935" y="4212004"/>
            <a:ext cx="1033904" cy="4419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3694002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97145" y="870465"/>
            <a:ext cx="2685375" cy="830997"/>
          </a:xfrm>
          <a:prstGeom prst="rect">
            <a:avLst/>
          </a:prstGeom>
        </p:spPr>
        <p:txBody>
          <a:bodyPr wrap="none">
            <a:spAutoFit/>
          </a:bodyPr>
          <a:lstStyle/>
          <a:p>
            <a:pPr algn="ctr"/>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Facebook</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464798" y="4417656"/>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Content Placeholder 5"/>
          <p:cNvPicPr>
            <a:picLocks noChangeAspect="1"/>
          </p:cNvPicPr>
          <p:nvPr/>
        </p:nvPicPr>
        <p:blipFill rotWithShape="1">
          <a:blip r:embed="rId5" cstate="print">
            <a:extLst>
              <a:ext uri="{28A0092B-C50C-407E-A947-70E740481C1C}">
                <a14:useLocalDpi xmlns:a14="http://schemas.microsoft.com/office/drawing/2010/main"/>
              </a:ext>
            </a:extLst>
          </a:blip>
          <a:srcRect b="-63"/>
          <a:stretch/>
        </p:blipFill>
        <p:spPr>
          <a:xfrm>
            <a:off x="4585904" y="922595"/>
            <a:ext cx="7189001" cy="5773392"/>
          </a:xfrm>
          <a:prstGeom prst="rect">
            <a:avLst/>
          </a:prstGeom>
          <a:ln w="38100">
            <a:solidFill>
              <a:schemeClr val="tx1"/>
            </a:solidFill>
          </a:ln>
        </p:spPr>
      </p:pic>
    </p:spTree>
    <p:extLst>
      <p:ext uri="{BB962C8B-B14F-4D97-AF65-F5344CB8AC3E}">
        <p14:creationId xmlns:p14="http://schemas.microsoft.com/office/powerpoint/2010/main" val="22644267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86230" y="870465"/>
            <a:ext cx="2907206" cy="830997"/>
          </a:xfrm>
          <a:prstGeom prst="rect">
            <a:avLst/>
          </a:prstGeom>
        </p:spPr>
        <p:txBody>
          <a:bodyPr wrap="none">
            <a:spAutoFit/>
          </a:bodyPr>
          <a:lstStyle/>
          <a:p>
            <a:pPr algn="ctr"/>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Twitter</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4464798" y="4417656"/>
            <a:ext cx="953603" cy="47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descr="Screen Shot 2015-03-10 at 10.23.05 PM.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321482" y="858427"/>
            <a:ext cx="6751283" cy="7219039"/>
          </a:xfrm>
          <a:prstGeom prst="rect">
            <a:avLst/>
          </a:prstGeom>
        </p:spPr>
      </p:pic>
    </p:spTree>
    <p:extLst>
      <p:ext uri="{BB962C8B-B14F-4D97-AF65-F5344CB8AC3E}">
        <p14:creationId xmlns:p14="http://schemas.microsoft.com/office/powerpoint/2010/main" val="1613250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0889" y="84241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OFA on Facebook</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creen Shot 2015-03-10 at 10.43.17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00889" y="2008461"/>
            <a:ext cx="10781078" cy="5957519"/>
          </a:xfrm>
          <a:prstGeom prst="rect">
            <a:avLst/>
          </a:prstGeom>
        </p:spPr>
      </p:pic>
      <p:pic>
        <p:nvPicPr>
          <p:cNvPr id="7" name="Picture 6" descr="Screen Shot 2015-03-10 at 10.44.59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00889" y="2008461"/>
            <a:ext cx="10395476" cy="5546703"/>
          </a:xfrm>
          <a:prstGeom prst="rect">
            <a:avLst/>
          </a:prstGeom>
        </p:spPr>
      </p:pic>
    </p:spTree>
    <p:extLst>
      <p:ext uri="{BB962C8B-B14F-4D97-AF65-F5344CB8AC3E}">
        <p14:creationId xmlns:p14="http://schemas.microsoft.com/office/powerpoint/2010/main" val="1246932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00889" y="84241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OFA on Facebook</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Screen Shot 2015-03-10 at 10.43.17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00889" y="2008461"/>
            <a:ext cx="10781078" cy="5957519"/>
          </a:xfrm>
          <a:prstGeom prst="rect">
            <a:avLst/>
          </a:prstGeom>
        </p:spPr>
      </p:pic>
    </p:spTree>
    <p:extLst>
      <p:ext uri="{BB962C8B-B14F-4D97-AF65-F5344CB8AC3E}">
        <p14:creationId xmlns:p14="http://schemas.microsoft.com/office/powerpoint/2010/main" val="73623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5-03-10 at 10.48.33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86166" y="1992929"/>
            <a:ext cx="8140700" cy="5549900"/>
          </a:xfrm>
          <a:prstGeom prst="rect">
            <a:avLst/>
          </a:prstGeom>
        </p:spPr>
      </p:pic>
      <p:sp>
        <p:nvSpPr>
          <p:cNvPr id="2" name="Rectangle 1"/>
          <p:cNvSpPr/>
          <p:nvPr/>
        </p:nvSpPr>
        <p:spPr>
          <a:xfrm>
            <a:off x="1413184" y="85577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OFA on Twitter</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63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3184" y="85577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OFA on Twitter</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Screen Shot 2015-03-10 at 10.47.52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86166" y="1992929"/>
            <a:ext cx="7645400" cy="5194300"/>
          </a:xfrm>
          <a:prstGeom prst="rect">
            <a:avLst/>
          </a:prstGeom>
        </p:spPr>
      </p:pic>
    </p:spTree>
    <p:extLst>
      <p:ext uri="{BB962C8B-B14F-4D97-AF65-F5344CB8AC3E}">
        <p14:creationId xmlns:p14="http://schemas.microsoft.com/office/powerpoint/2010/main" val="246178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3184" y="85577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OFA on Twitter</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Screen Shot 2015-03-10 at 10.47.19 P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86166" y="1992929"/>
            <a:ext cx="8813800" cy="5207000"/>
          </a:xfrm>
          <a:prstGeom prst="rect">
            <a:avLst/>
          </a:prstGeom>
        </p:spPr>
      </p:pic>
    </p:spTree>
    <p:extLst>
      <p:ext uri="{BB962C8B-B14F-4D97-AF65-F5344CB8AC3E}">
        <p14:creationId xmlns:p14="http://schemas.microsoft.com/office/powerpoint/2010/main" val="1824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2616" y="-375139"/>
            <a:ext cx="13817601" cy="10363201"/>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5616135"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0909" y="8011633"/>
            <a:ext cx="490014" cy="702546"/>
          </a:xfrm>
          <a:prstGeom prst="rect">
            <a:avLst/>
          </a:prstGeom>
        </p:spPr>
      </p:pic>
      <p:sp>
        <p:nvSpPr>
          <p:cNvPr id="13" name="Rectangle 12"/>
          <p:cNvSpPr/>
          <p:nvPr/>
        </p:nvSpPr>
        <p:spPr>
          <a:xfrm>
            <a:off x="995355" y="3076332"/>
            <a:ext cx="5117737" cy="646331"/>
          </a:xfrm>
          <a:prstGeom prst="rect">
            <a:avLst/>
          </a:prstGeom>
        </p:spPr>
        <p:txBody>
          <a:bodyPr wrap="square">
            <a:spAutoFit/>
          </a:bodyPr>
          <a:lstStyle/>
          <a:p>
            <a:r>
              <a:rPr lang="en-US" sz="3600" spc="300" dirty="0">
                <a:solidFill>
                  <a:schemeClr val="bg2">
                    <a:lumMod val="25000"/>
                  </a:schemeClr>
                </a:solidFill>
                <a:latin typeface="Gotham Bold" pitchFamily="50" charset="0"/>
                <a:cs typeface="Gotham Bold" pitchFamily="50" charset="0"/>
              </a:rPr>
              <a:t>Alex Woodward</a:t>
            </a:r>
            <a:endParaRPr lang="en-US" sz="4800" spc="300" dirty="0">
              <a:solidFill>
                <a:schemeClr val="bg2">
                  <a:lumMod val="25000"/>
                </a:schemeClr>
              </a:solidFill>
              <a:latin typeface="Gotham Bold" pitchFamily="50" charset="0"/>
              <a:cs typeface="Gotham Bold" pitchFamily="50" charset="0"/>
            </a:endParaRPr>
          </a:p>
        </p:txBody>
      </p:sp>
      <p:sp>
        <p:nvSpPr>
          <p:cNvPr id="14" name="Rectangle 13"/>
          <p:cNvSpPr/>
          <p:nvPr/>
        </p:nvSpPr>
        <p:spPr>
          <a:xfrm>
            <a:off x="983937" y="3759210"/>
            <a:ext cx="5983741" cy="523220"/>
          </a:xfrm>
          <a:prstGeom prst="rect">
            <a:avLst/>
          </a:prstGeom>
        </p:spPr>
        <p:txBody>
          <a:bodyPr wrap="square">
            <a:spAutoFit/>
          </a:bodyPr>
          <a:lstStyle/>
          <a:p>
            <a:r>
              <a:rPr lang="en-US" sz="2800" dirty="0">
                <a:solidFill>
                  <a:schemeClr val="bg2">
                    <a:lumMod val="25000"/>
                  </a:schemeClr>
                </a:solidFill>
                <a:latin typeface="Gotham Light" pitchFamily="50" charset="0"/>
                <a:cs typeface="Gotham Light" pitchFamily="50" charset="0"/>
              </a:rPr>
              <a:t>Digital Programs Manager</a:t>
            </a:r>
            <a:endParaRPr lang="en-US" sz="4000" dirty="0">
              <a:solidFill>
                <a:schemeClr val="bg2">
                  <a:lumMod val="25000"/>
                </a:schemeClr>
              </a:solidFill>
              <a:latin typeface="Gotham Light" pitchFamily="50" charset="0"/>
              <a:cs typeface="Gotham Light" pitchFamily="50" charset="0"/>
            </a:endParaRPr>
          </a:p>
        </p:txBody>
      </p:sp>
      <p:grpSp>
        <p:nvGrpSpPr>
          <p:cNvPr id="17" name="Group 16"/>
          <p:cNvGrpSpPr/>
          <p:nvPr/>
        </p:nvGrpSpPr>
        <p:grpSpPr>
          <a:xfrm>
            <a:off x="1125940" y="4526106"/>
            <a:ext cx="3121206" cy="567025"/>
            <a:chOff x="1409699" y="6143267"/>
            <a:chExt cx="2751595" cy="535286"/>
          </a:xfrm>
        </p:grpSpPr>
        <p:sp>
          <p:nvSpPr>
            <p:cNvPr id="18" name="Rounded Rectangle 17">
              <a:hlinkClick r:id="rId5"/>
            </p:cNvPr>
            <p:cNvSpPr/>
            <p:nvPr/>
          </p:nvSpPr>
          <p:spPr>
            <a:xfrm>
              <a:off x="2079386" y="6143268"/>
              <a:ext cx="2081908" cy="535285"/>
            </a:xfrm>
            <a:prstGeom prst="roundRect">
              <a:avLst>
                <a:gd name="adj" fmla="val 6141"/>
              </a:avLst>
            </a:prstGeom>
            <a:solidFill>
              <a:srgbClr val="55A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Gotham Bold" pitchFamily="50" charset="0"/>
                  <a:cs typeface="Gotham Bold" pitchFamily="50" charset="0"/>
                </a:rPr>
                <a:t>@alex_woodward</a:t>
              </a:r>
            </a:p>
          </p:txBody>
        </p:sp>
        <p:sp>
          <p:nvSpPr>
            <p:cNvPr id="19" name="Rounded Rectangle 18"/>
            <p:cNvSpPr/>
            <p:nvPr/>
          </p:nvSpPr>
          <p:spPr>
            <a:xfrm>
              <a:off x="1409699" y="6143267"/>
              <a:ext cx="598414" cy="535285"/>
            </a:xfrm>
            <a:prstGeom prst="roundRect">
              <a:avLst>
                <a:gd name="adj" fmla="val 6141"/>
              </a:avLst>
            </a:prstGeom>
            <a:noFill/>
            <a:ln>
              <a:solidFill>
                <a:srgbClr val="55AC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Picture 2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533248" y="6229797"/>
              <a:ext cx="388403" cy="388403"/>
            </a:xfrm>
            <a:prstGeom prst="rect">
              <a:avLst/>
            </a:prstGeom>
          </p:spPr>
        </p:pic>
      </p:grpSp>
    </p:spTree>
    <p:extLst>
      <p:ext uri="{BB962C8B-B14F-4D97-AF65-F5344CB8AC3E}">
        <p14:creationId xmlns:p14="http://schemas.microsoft.com/office/powerpoint/2010/main" val="57361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652336" y="1764631"/>
            <a:ext cx="10004927" cy="6384758"/>
            <a:chOff x="0" y="0"/>
            <a:chExt cx="13004800" cy="8848627"/>
          </a:xfrm>
        </p:grpSpPr>
        <p:pic>
          <p:nvPicPr>
            <p:cNvPr id="6" name="Picture 6" descr="650px-Map_of_USA_with_state_names_2.png"/>
            <p:cNvPicPr>
              <a:picLocks noChangeAspect="1"/>
            </p:cNvPicPr>
            <p:nvPr/>
          </p:nvPicPr>
          <p:blipFill>
            <a:blip r:embed="rId3" cstate="print">
              <a:alphaModFix amt="38000"/>
              <a:extLst>
                <a:ext uri="{28A0092B-C50C-407E-A947-70E740481C1C}">
                  <a14:useLocalDpi xmlns:a14="http://schemas.microsoft.com/office/drawing/2010/main"/>
                </a:ext>
              </a:extLst>
            </a:blip>
            <a:srcRect r="5760"/>
            <a:stretch>
              <a:fillRect/>
            </a:stretch>
          </p:blipFill>
          <p:spPr bwMode="auto">
            <a:xfrm>
              <a:off x="0" y="0"/>
              <a:ext cx="13004800" cy="8848627"/>
            </a:xfrm>
            <a:prstGeom prst="rect">
              <a:avLst/>
            </a:prstGeom>
            <a:noFill/>
            <a:ln>
              <a:noFill/>
            </a:ln>
            <a:extLst>
              <a:ext uri="{909E8E84-426E-40dd-AFC4-6F175D3DCCD1}">
                <a14:hiddenFill xmlns:a14="http://schemas.microsoft.com/office/drawing/2010/main" xmlns="">
                  <a:solidFill>
                    <a:srgbClr val="FFFFFF">
                      <a:alpha val="38039"/>
                    </a:srgbClr>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descr="1392509_10151651706716175_1038406238_n.jpg"/>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8860357" y="2552762"/>
              <a:ext cx="10668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1395304_10151694737366398_970825606_n.jp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0993973" y="3230612"/>
              <a:ext cx="10668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3" descr="1381596_10151984097157806_398127544_n.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254000" y="3225800"/>
              <a:ext cx="10668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1" descr="1376448_10151642449206216_459964103_n.png"/>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426692" y="6426227"/>
              <a:ext cx="1006475"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descr="995506_10151927898940827_2009350425_n.pn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5376324" y="6858041"/>
              <a:ext cx="1277938" cy="1277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descr="1385163_10152280813054535_86777037_n.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3526410" y="3065076"/>
              <a:ext cx="1063625" cy="1063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785615" y="4644216"/>
              <a:ext cx="1071403" cy="1071403"/>
            </a:xfrm>
            <a:prstGeom prst="rect">
              <a:avLst/>
            </a:prstGeom>
          </p:spPr>
        </p:pic>
      </p:grpSp>
      <p:sp>
        <p:nvSpPr>
          <p:cNvPr id="2" name="Rectangle 1"/>
          <p:cNvSpPr/>
          <p:nvPr/>
        </p:nvSpPr>
        <p:spPr>
          <a:xfrm>
            <a:off x="1885253" y="587608"/>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The OFA network</a:t>
            </a:r>
          </a:p>
        </p:txBody>
      </p:sp>
      <p:sp>
        <p:nvSpPr>
          <p:cNvPr id="4" name="Rectangle 3"/>
          <p:cNvSpPr/>
          <p:nvPr/>
        </p:nvSpPr>
        <p:spPr>
          <a:xfrm>
            <a:off x="1652336" y="57056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9639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32973" y="842417"/>
            <a:ext cx="2907206" cy="830997"/>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WHY DIGITAL?</a:t>
            </a:r>
          </a:p>
          <a:p>
            <a:r>
              <a:rPr lang="en-US" altLang="en-US" sz="2000" dirty="0">
                <a:solidFill>
                  <a:schemeClr val="bg2">
                    <a:lumMod val="25000"/>
                  </a:schemeClr>
                </a:solidFill>
                <a:latin typeface="Gotham Light" pitchFamily="50" charset="0"/>
                <a:cs typeface="Gotham Light" pitchFamily="50" charset="0"/>
              </a:rPr>
              <a:t>You and OFA</a:t>
            </a:r>
          </a:p>
        </p:txBody>
      </p:sp>
      <p:sp>
        <p:nvSpPr>
          <p:cNvPr id="4" name="Rectangle 3"/>
          <p:cNvSpPr/>
          <p:nvPr/>
        </p:nvSpPr>
        <p:spPr>
          <a:xfrm>
            <a:off x="918099" y="842417"/>
            <a:ext cx="115676" cy="778835"/>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example.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34701" y="1033758"/>
            <a:ext cx="5572877" cy="5718510"/>
          </a:xfrm>
          <a:prstGeom prst="rect">
            <a:avLst/>
          </a:prstGeom>
        </p:spPr>
      </p:pic>
    </p:spTree>
    <p:extLst>
      <p:ext uri="{BB962C8B-B14F-4D97-AF65-F5344CB8AC3E}">
        <p14:creationId xmlns:p14="http://schemas.microsoft.com/office/powerpoint/2010/main" val="39001099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317858" y="1257157"/>
            <a:ext cx="0" cy="4524312"/>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769650" y="1257153"/>
            <a:ext cx="6951397" cy="4524316"/>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digital?</a:t>
            </a:r>
          </a:p>
          <a:p>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Bold" pitchFamily="50" charset="0"/>
                <a:cs typeface="Gotham Bold" pitchFamily="50" charset="0"/>
              </a:rPr>
              <a:t>2. The mechanics</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3. Telling a story on social</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4. 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3971" y="2244378"/>
            <a:ext cx="3250794" cy="3250794"/>
          </a:xfrm>
          <a:prstGeom prst="rect">
            <a:avLst/>
          </a:prstGeom>
        </p:spPr>
      </p:pic>
      <p:sp>
        <p:nvSpPr>
          <p:cNvPr id="13" name="Rectangle 12"/>
          <p:cNvSpPr>
            <a:spLocks noChangeArrowheads="1"/>
          </p:cNvSpPr>
          <p:nvPr/>
        </p:nvSpPr>
        <p:spPr bwMode="auto">
          <a:xfrm>
            <a:off x="496745" y="1257153"/>
            <a:ext cx="4485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16983898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alphaModFix amt="43000"/>
            <a:extLst>
              <a:ext uri="{28A0092B-C50C-407E-A947-70E740481C1C}">
                <a14:useLocalDpi xmlns:a14="http://schemas.microsoft.com/office/drawing/2010/main"/>
              </a:ext>
            </a:extLst>
          </a:blip>
          <a:srcRect r="17197" b="24981"/>
          <a:stretch/>
        </p:blipFill>
        <p:spPr>
          <a:xfrm>
            <a:off x="258485" y="3522275"/>
            <a:ext cx="4969781" cy="4502608"/>
          </a:xfrm>
          <a:prstGeom prst="rect">
            <a:avLst/>
          </a:prstGeom>
        </p:spPr>
      </p:pic>
      <p:pic>
        <p:nvPicPr>
          <p:cNvPr id="8" name="Picture 7"/>
          <p:cNvPicPr>
            <a:picLocks noChangeAspect="1"/>
          </p:cNvPicPr>
          <p:nvPr/>
        </p:nvPicPr>
        <p:blipFill>
          <a:blip r:embed="rId3">
            <a:alphaModFix amt="43000"/>
            <a:extLst>
              <a:ext uri="{28A0092B-C50C-407E-A947-70E740481C1C}">
                <a14:useLocalDpi xmlns:a14="http://schemas.microsoft.com/office/drawing/2010/main"/>
              </a:ext>
            </a:extLst>
          </a:blip>
          <a:stretch>
            <a:fillRect/>
          </a:stretch>
        </p:blipFill>
        <p:spPr>
          <a:xfrm>
            <a:off x="9190666" y="702875"/>
            <a:ext cx="2743200" cy="2743200"/>
          </a:xfrm>
          <a:prstGeom prst="rect">
            <a:avLst/>
          </a:prstGeom>
        </p:spPr>
      </p:pic>
      <p:sp>
        <p:nvSpPr>
          <p:cNvPr id="9" name="Rectangle 8"/>
          <p:cNvSpPr/>
          <p:nvPr/>
        </p:nvSpPr>
        <p:spPr>
          <a:xfrm>
            <a:off x="1995782" y="3678685"/>
            <a:ext cx="9473765" cy="1143000"/>
          </a:xfrm>
          <a:prstGeom prst="rect">
            <a:avLst/>
          </a:prstGeom>
          <a:solidFill>
            <a:schemeClr val="tx2">
              <a:alpha val="79000"/>
            </a:schemeClr>
          </a:solidFill>
          <a:ln>
            <a:solidFill>
              <a:schemeClr val="tx2"/>
            </a:solidFill>
          </a:ln>
        </p:spPr>
        <p:style>
          <a:lnRef idx="1">
            <a:schemeClr val="dk1"/>
          </a:lnRef>
          <a:fillRef idx="3">
            <a:schemeClr val="dk1"/>
          </a:fillRef>
          <a:effectRef idx="2">
            <a:schemeClr val="dk1"/>
          </a:effectRef>
          <a:fontRef idx="minor">
            <a:schemeClr val="lt1"/>
          </a:fontRef>
        </p:style>
        <p:txBody>
          <a:bodyPr rtlCol="0" anchor="ctr"/>
          <a:lstStyle/>
          <a:p>
            <a:pPr algn="ctr"/>
            <a:r>
              <a:rPr lang="en-US" sz="3000" dirty="0"/>
              <a:t>Facebook and Twitter as organizing tools</a:t>
            </a:r>
          </a:p>
        </p:txBody>
      </p:sp>
    </p:spTree>
    <p:extLst>
      <p:ext uri="{BB962C8B-B14F-4D97-AF65-F5344CB8AC3E}">
        <p14:creationId xmlns:p14="http://schemas.microsoft.com/office/powerpoint/2010/main" val="19514735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713508" y="1859043"/>
            <a:ext cx="11804439" cy="6458741"/>
            <a:chOff x="1200361" y="1922549"/>
            <a:chExt cx="11804439" cy="6458741"/>
          </a:xfrm>
        </p:grpSpPr>
        <p:pic>
          <p:nvPicPr>
            <p:cNvPr id="25" name="Picture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97607" y="1922549"/>
              <a:ext cx="9613874" cy="6458741"/>
            </a:xfrm>
            <a:prstGeom prst="rect">
              <a:avLst/>
            </a:prstGeom>
          </p:spPr>
        </p:pic>
        <p:sp>
          <p:nvSpPr>
            <p:cNvPr id="26" name="Rectangle 25"/>
            <p:cNvSpPr/>
            <p:nvPr/>
          </p:nvSpPr>
          <p:spPr>
            <a:xfrm>
              <a:off x="1901766" y="2572774"/>
              <a:ext cx="3822520"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Profile Picture</a:t>
              </a:r>
              <a:endParaRPr lang="en-US" sz="2400" dirty="0"/>
            </a:p>
          </p:txBody>
        </p:sp>
        <p:cxnSp>
          <p:nvCxnSpPr>
            <p:cNvPr id="27" name="Straight Arrow Connector 26"/>
            <p:cNvCxnSpPr/>
            <p:nvPr/>
          </p:nvCxnSpPr>
          <p:spPr>
            <a:xfrm>
              <a:off x="4932034" y="3175345"/>
              <a:ext cx="1121879" cy="465717"/>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1893311" y="4110097"/>
              <a:ext cx="3822520"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Simple Handle</a:t>
              </a:r>
            </a:p>
          </p:txBody>
        </p:sp>
        <p:cxnSp>
          <p:nvCxnSpPr>
            <p:cNvPr id="32" name="Straight Arrow Connector 31"/>
            <p:cNvCxnSpPr/>
            <p:nvPr/>
          </p:nvCxnSpPr>
          <p:spPr>
            <a:xfrm>
              <a:off x="4572186" y="4763017"/>
              <a:ext cx="1325938" cy="503132"/>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35" name="Rectangle 34"/>
            <p:cNvSpPr/>
            <p:nvPr/>
          </p:nvSpPr>
          <p:spPr>
            <a:xfrm>
              <a:off x="8786846" y="3441812"/>
              <a:ext cx="4217954" cy="553998"/>
            </a:xfrm>
            <a:prstGeom prst="rect">
              <a:avLst/>
            </a:prstGeom>
            <a:solidFill>
              <a:schemeClr val="tx2">
                <a:lumMod val="20000"/>
                <a:lumOff val="80000"/>
                <a:alpha val="64000"/>
              </a:scheme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Detailed Bio</a:t>
              </a:r>
              <a:endParaRPr lang="en-US" sz="2400" dirty="0"/>
            </a:p>
          </p:txBody>
        </p:sp>
        <p:cxnSp>
          <p:nvCxnSpPr>
            <p:cNvPr id="41" name="Straight Arrow Connector 40"/>
            <p:cNvCxnSpPr/>
            <p:nvPr/>
          </p:nvCxnSpPr>
          <p:spPr>
            <a:xfrm flipH="1">
              <a:off x="8898499" y="4064440"/>
              <a:ext cx="1896941" cy="1512175"/>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1200361" y="6536496"/>
              <a:ext cx="2588626"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Follow People</a:t>
              </a:r>
            </a:p>
          </p:txBody>
        </p:sp>
        <p:cxnSp>
          <p:nvCxnSpPr>
            <p:cNvPr id="43" name="Straight Arrow Connector 42"/>
            <p:cNvCxnSpPr/>
            <p:nvPr/>
          </p:nvCxnSpPr>
          <p:spPr>
            <a:xfrm>
              <a:off x="3046124" y="7090494"/>
              <a:ext cx="952500" cy="436602"/>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45" name="Rectangle 44"/>
            <p:cNvSpPr/>
            <p:nvPr/>
          </p:nvSpPr>
          <p:spPr>
            <a:xfrm>
              <a:off x="8888419" y="6604220"/>
              <a:ext cx="2588626"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Location</a:t>
              </a:r>
            </a:p>
          </p:txBody>
        </p:sp>
        <p:cxnSp>
          <p:nvCxnSpPr>
            <p:cNvPr id="46" name="Straight Arrow Connector 45"/>
            <p:cNvCxnSpPr/>
            <p:nvPr/>
          </p:nvCxnSpPr>
          <p:spPr>
            <a:xfrm flipH="1" flipV="1">
              <a:off x="7958991" y="6816406"/>
              <a:ext cx="891281" cy="108954"/>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grpSp>
      <p:sp>
        <p:nvSpPr>
          <p:cNvPr id="47" name="Rectangle 46"/>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Twitter: Set yourself up for success</a:t>
            </a:r>
            <a:endParaRPr lang="en-US" altLang="en-US" sz="2800" dirty="0">
              <a:solidFill>
                <a:schemeClr val="bg2">
                  <a:lumMod val="25000"/>
                </a:schemeClr>
              </a:solidFill>
              <a:latin typeface="Gotham Book" pitchFamily="50" charset="0"/>
              <a:cs typeface="Gotham Book" pitchFamily="50" charset="0"/>
            </a:endParaRPr>
          </a:p>
        </p:txBody>
      </p:sp>
      <p:sp>
        <p:nvSpPr>
          <p:cNvPr id="48" name="Rectangle 47"/>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56511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713508" y="1859043"/>
            <a:ext cx="11804439" cy="6458741"/>
            <a:chOff x="1200361" y="1922549"/>
            <a:chExt cx="11804439" cy="6458741"/>
          </a:xfrm>
        </p:grpSpPr>
        <p:pic>
          <p:nvPicPr>
            <p:cNvPr id="25" name="Picture 2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97607" y="1922549"/>
              <a:ext cx="9613874" cy="6458741"/>
            </a:xfrm>
            <a:prstGeom prst="rect">
              <a:avLst/>
            </a:prstGeom>
          </p:spPr>
        </p:pic>
        <p:sp>
          <p:nvSpPr>
            <p:cNvPr id="26" name="Rectangle 25"/>
            <p:cNvSpPr/>
            <p:nvPr/>
          </p:nvSpPr>
          <p:spPr>
            <a:xfrm>
              <a:off x="1901766" y="2572774"/>
              <a:ext cx="3822520"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Profile Picture</a:t>
              </a:r>
              <a:endParaRPr lang="en-US" sz="2400" dirty="0"/>
            </a:p>
          </p:txBody>
        </p:sp>
        <p:cxnSp>
          <p:nvCxnSpPr>
            <p:cNvPr id="27" name="Straight Arrow Connector 26"/>
            <p:cNvCxnSpPr/>
            <p:nvPr/>
          </p:nvCxnSpPr>
          <p:spPr>
            <a:xfrm>
              <a:off x="4932034" y="3175345"/>
              <a:ext cx="1121879" cy="465717"/>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28" name="Rectangle 27"/>
            <p:cNvSpPr/>
            <p:nvPr/>
          </p:nvSpPr>
          <p:spPr>
            <a:xfrm>
              <a:off x="1893311" y="4110097"/>
              <a:ext cx="3822520"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Simple Handle</a:t>
              </a:r>
            </a:p>
          </p:txBody>
        </p:sp>
        <p:cxnSp>
          <p:nvCxnSpPr>
            <p:cNvPr id="32" name="Straight Arrow Connector 31"/>
            <p:cNvCxnSpPr/>
            <p:nvPr/>
          </p:nvCxnSpPr>
          <p:spPr>
            <a:xfrm>
              <a:off x="4572186" y="4763017"/>
              <a:ext cx="1325938" cy="503132"/>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35" name="Rectangle 34"/>
            <p:cNvSpPr/>
            <p:nvPr/>
          </p:nvSpPr>
          <p:spPr>
            <a:xfrm>
              <a:off x="8786846" y="3441812"/>
              <a:ext cx="4217954" cy="553998"/>
            </a:xfrm>
            <a:prstGeom prst="rect">
              <a:avLst/>
            </a:prstGeom>
            <a:solidFill>
              <a:schemeClr val="tx2">
                <a:lumMod val="20000"/>
                <a:lumOff val="80000"/>
                <a:alpha val="64000"/>
              </a:scheme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Detailed Bio</a:t>
              </a:r>
              <a:endParaRPr lang="en-US" sz="2400" dirty="0"/>
            </a:p>
          </p:txBody>
        </p:sp>
        <p:cxnSp>
          <p:nvCxnSpPr>
            <p:cNvPr id="41" name="Straight Arrow Connector 40"/>
            <p:cNvCxnSpPr/>
            <p:nvPr/>
          </p:nvCxnSpPr>
          <p:spPr>
            <a:xfrm flipH="1">
              <a:off x="8898499" y="4064440"/>
              <a:ext cx="1896941" cy="1512175"/>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a:xfrm>
              <a:off x="1200361" y="6536496"/>
              <a:ext cx="2588626"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Follow People</a:t>
              </a:r>
            </a:p>
          </p:txBody>
        </p:sp>
        <p:cxnSp>
          <p:nvCxnSpPr>
            <p:cNvPr id="43" name="Straight Arrow Connector 42"/>
            <p:cNvCxnSpPr/>
            <p:nvPr/>
          </p:nvCxnSpPr>
          <p:spPr>
            <a:xfrm>
              <a:off x="3046124" y="7090494"/>
              <a:ext cx="952500" cy="436602"/>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45" name="Rectangle 44"/>
            <p:cNvSpPr/>
            <p:nvPr/>
          </p:nvSpPr>
          <p:spPr>
            <a:xfrm>
              <a:off x="8888419" y="6604220"/>
              <a:ext cx="2588626"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Location</a:t>
              </a:r>
            </a:p>
          </p:txBody>
        </p:sp>
        <p:cxnSp>
          <p:nvCxnSpPr>
            <p:cNvPr id="46" name="Straight Arrow Connector 45"/>
            <p:cNvCxnSpPr/>
            <p:nvPr/>
          </p:nvCxnSpPr>
          <p:spPr>
            <a:xfrm flipH="1" flipV="1">
              <a:off x="7958991" y="6816406"/>
              <a:ext cx="891281" cy="108954"/>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grpSp>
      <p:sp>
        <p:nvSpPr>
          <p:cNvPr id="47" name="Rectangle 46"/>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Twitter: Set yourself up for success</a:t>
            </a:r>
            <a:endParaRPr lang="en-US" altLang="en-US" sz="2800" dirty="0">
              <a:solidFill>
                <a:schemeClr val="bg2">
                  <a:lumMod val="25000"/>
                </a:schemeClr>
              </a:solidFill>
              <a:latin typeface="Gotham Book" pitchFamily="50" charset="0"/>
              <a:cs typeface="Gotham Book" pitchFamily="50" charset="0"/>
            </a:endParaRPr>
          </a:p>
        </p:txBody>
      </p:sp>
      <p:sp>
        <p:nvSpPr>
          <p:cNvPr id="48" name="Rectangle 47"/>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2" descr="TwitterEggNo.jpg"/>
          <p:cNvPicPr>
            <a:picLocks noChangeAspect="1"/>
          </p:cNvPicPr>
          <p:nvPr/>
        </p:nvPicPr>
        <p:blipFill>
          <a:blip r:embed="rId4" cstate="print">
            <a:extLst>
              <a:ext uri="{28A0092B-C50C-407E-A947-70E740481C1C}">
                <a14:useLocalDpi xmlns:a14="http://schemas.microsoft.com/office/drawing/2010/main"/>
              </a:ext>
            </a:extLst>
          </a:blip>
          <a:srcRect l="-2" r="-2483"/>
          <a:stretch>
            <a:fillRect/>
          </a:stretch>
        </p:blipFill>
        <p:spPr bwMode="auto">
          <a:xfrm>
            <a:off x="5117417" y="3423114"/>
            <a:ext cx="2710299" cy="26304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587543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58260" y="1430932"/>
            <a:ext cx="11617352" cy="7417695"/>
            <a:chOff x="2264940" y="1113397"/>
            <a:chExt cx="11617352" cy="7417695"/>
          </a:xfrm>
        </p:grpSpPr>
        <p:pic>
          <p:nvPicPr>
            <p:cNvPr id="13" name="Picture 12" descr="Screenshot_6_30_13_1_22_PM.png"/>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212346" y="1385101"/>
              <a:ext cx="6688969" cy="7145991"/>
            </a:xfrm>
            <a:prstGeom prst="rect">
              <a:avLst/>
            </a:prstGeom>
          </p:spPr>
        </p:pic>
        <p:sp>
          <p:nvSpPr>
            <p:cNvPr id="14" name="Rectangle 13"/>
            <p:cNvSpPr/>
            <p:nvPr/>
          </p:nvSpPr>
          <p:spPr>
            <a:xfrm>
              <a:off x="9753778" y="4115402"/>
              <a:ext cx="3130774" cy="1169551"/>
            </a:xfrm>
            <a:prstGeom prst="rect">
              <a:avLst/>
            </a:prstGeom>
            <a:solidFill>
              <a:schemeClr val="tx2">
                <a:lumMod val="20000"/>
                <a:lumOff val="80000"/>
                <a:alpha val="64000"/>
              </a:scheme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“Show, don’t tell.” </a:t>
              </a:r>
            </a:p>
            <a:p>
              <a:pPr algn="ctr"/>
              <a:r>
                <a:rPr lang="en-US" sz="2000" dirty="0"/>
                <a:t>Tweet w/ photos and links.</a:t>
              </a:r>
            </a:p>
          </p:txBody>
        </p:sp>
        <p:sp>
          <p:nvSpPr>
            <p:cNvPr id="15" name="Rectangle 14"/>
            <p:cNvSpPr/>
            <p:nvPr/>
          </p:nvSpPr>
          <p:spPr>
            <a:xfrm>
              <a:off x="2264940" y="4073444"/>
              <a:ext cx="3619957"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120 characters </a:t>
              </a:r>
              <a:r>
                <a:rPr lang="en-US" sz="2400" dirty="0"/>
                <a:t>or less</a:t>
              </a:r>
            </a:p>
          </p:txBody>
        </p:sp>
        <p:sp>
          <p:nvSpPr>
            <p:cNvPr id="16" name="Rectangle 15"/>
            <p:cNvSpPr/>
            <p:nvPr/>
          </p:nvSpPr>
          <p:spPr>
            <a:xfrm>
              <a:off x="11045028" y="1968630"/>
              <a:ext cx="2837264" cy="568056"/>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a:t>
              </a:r>
              <a:r>
                <a:rPr lang="en-US" sz="2400" b="1" dirty="0" err="1"/>
                <a:t>Hashtag</a:t>
              </a:r>
              <a:r>
                <a:rPr lang="en-US" sz="2400" b="1" dirty="0"/>
                <a:t> it.</a:t>
              </a:r>
              <a:endParaRPr lang="en-US" sz="2400" dirty="0"/>
            </a:p>
          </p:txBody>
        </p:sp>
        <p:cxnSp>
          <p:nvCxnSpPr>
            <p:cNvPr id="18" name="Straight Arrow Connector 17"/>
            <p:cNvCxnSpPr/>
            <p:nvPr/>
          </p:nvCxnSpPr>
          <p:spPr>
            <a:xfrm flipV="1">
              <a:off x="3736239" y="2116897"/>
              <a:ext cx="1343967" cy="1977717"/>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14" idx="2"/>
            </p:cNvCxnSpPr>
            <p:nvPr/>
          </p:nvCxnSpPr>
          <p:spPr>
            <a:xfrm flipH="1">
              <a:off x="9448979" y="5284953"/>
              <a:ext cx="1870186" cy="689116"/>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grpSp>
          <p:nvGrpSpPr>
            <p:cNvPr id="20" name="Group 19"/>
            <p:cNvGrpSpPr/>
            <p:nvPr/>
          </p:nvGrpSpPr>
          <p:grpSpPr>
            <a:xfrm>
              <a:off x="7535639" y="1113397"/>
              <a:ext cx="2757215" cy="728305"/>
              <a:chOff x="3687759" y="896763"/>
              <a:chExt cx="2147455" cy="710281"/>
            </a:xfrm>
          </p:grpSpPr>
          <p:sp>
            <p:nvSpPr>
              <p:cNvPr id="21" name="Rectangle 20"/>
              <p:cNvSpPr/>
              <p:nvPr/>
            </p:nvSpPr>
            <p:spPr>
              <a:xfrm>
                <a:off x="4235014" y="896763"/>
                <a:ext cx="1600200" cy="553998"/>
              </a:xfrm>
              <a:prstGeom prst="rect">
                <a:avLst/>
              </a:prstGeom>
              <a:solidFill>
                <a:srgbClr val="C6D9F1">
                  <a:alpha val="78000"/>
                </a:srgbClr>
              </a:solidFill>
              <a:effectLst>
                <a:outerShdw blurRad="50800" dist="38100" dir="5400000" algn="t" rotWithShape="0">
                  <a:prstClr val="black">
                    <a:alpha val="40000"/>
                  </a:prstClr>
                </a:outerShdw>
              </a:effectLst>
            </p:spPr>
            <p:txBody>
              <a:bodyPr wrap="square" lIns="182880" tIns="45720" rIns="182880" bIns="137160" anchor="ctr">
                <a:spAutoFit/>
              </a:bodyPr>
              <a:lstStyle/>
              <a:p>
                <a:pPr algn="ctr"/>
                <a:r>
                  <a:rPr lang="en-US" sz="2400" b="1" dirty="0"/>
                  <a:t>Punctuate.</a:t>
                </a:r>
                <a:endParaRPr lang="en-US" sz="2400" dirty="0"/>
              </a:p>
            </p:txBody>
          </p:sp>
          <p:cxnSp>
            <p:nvCxnSpPr>
              <p:cNvPr id="22" name="Straight Arrow Connector 21"/>
              <p:cNvCxnSpPr/>
              <p:nvPr/>
            </p:nvCxnSpPr>
            <p:spPr>
              <a:xfrm flipH="1">
                <a:off x="3687759" y="1203020"/>
                <a:ext cx="572499" cy="404024"/>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grpSp>
        <p:cxnSp>
          <p:nvCxnSpPr>
            <p:cNvPr id="23" name="Straight Arrow Connector 22"/>
            <p:cNvCxnSpPr/>
            <p:nvPr/>
          </p:nvCxnSpPr>
          <p:spPr>
            <a:xfrm flipH="1" flipV="1">
              <a:off x="9652399" y="2095727"/>
              <a:ext cx="1416983" cy="170729"/>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grpSp>
      <p:sp>
        <p:nvSpPr>
          <p:cNvPr id="17" name="Rectangle 16"/>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Twitter: The perfect post</a:t>
            </a:r>
            <a:endParaRPr lang="en-US" altLang="en-US" sz="2800" dirty="0">
              <a:solidFill>
                <a:schemeClr val="bg2">
                  <a:lumMod val="25000"/>
                </a:schemeClr>
              </a:solidFill>
              <a:latin typeface="Gotham Book" pitchFamily="50" charset="0"/>
              <a:cs typeface="Gotham Book" pitchFamily="50" charset="0"/>
            </a:endParaRPr>
          </a:p>
        </p:txBody>
      </p:sp>
      <p:sp>
        <p:nvSpPr>
          <p:cNvPr id="24" name="Rectangle 2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081828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1371601" y="3045642"/>
            <a:ext cx="3065930" cy="305248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Gotham Bold" pitchFamily="50" charset="0"/>
                <a:cs typeface="Gotham Bold" pitchFamily="50" charset="0"/>
              </a:rPr>
              <a:t>Keep it short</a:t>
            </a:r>
          </a:p>
        </p:txBody>
      </p:sp>
      <p:sp>
        <p:nvSpPr>
          <p:cNvPr id="7" name="Oval 6"/>
          <p:cNvSpPr/>
          <p:nvPr/>
        </p:nvSpPr>
        <p:spPr>
          <a:xfrm>
            <a:off x="4963840" y="3045641"/>
            <a:ext cx="3065930" cy="305248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Gotham Bold" pitchFamily="50" charset="0"/>
                <a:cs typeface="Gotham Bold" pitchFamily="50" charset="0"/>
              </a:rPr>
              <a:t>Let the photos do the talking</a:t>
            </a:r>
          </a:p>
        </p:txBody>
      </p:sp>
      <p:sp>
        <p:nvSpPr>
          <p:cNvPr id="8" name="Oval 7"/>
          <p:cNvSpPr/>
          <p:nvPr/>
        </p:nvSpPr>
        <p:spPr>
          <a:xfrm>
            <a:off x="8504166" y="3045640"/>
            <a:ext cx="3065930" cy="305248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Gotham Bold" pitchFamily="50" charset="0"/>
                <a:cs typeface="Gotham Bold" pitchFamily="50" charset="0"/>
              </a:rPr>
              <a:t>Share, like, tag</a:t>
            </a:r>
          </a:p>
        </p:txBody>
      </p:sp>
      <p:sp>
        <p:nvSpPr>
          <p:cNvPr id="9" name="Rectangle 8"/>
          <p:cNvSpPr/>
          <p:nvPr/>
        </p:nvSpPr>
        <p:spPr>
          <a:xfrm>
            <a:off x="1166445" y="64891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Facebook: Building engaging content and community</a:t>
            </a:r>
            <a:endParaRPr lang="en-US" altLang="en-US" sz="2800" dirty="0">
              <a:solidFill>
                <a:schemeClr val="bg2">
                  <a:lumMod val="25000"/>
                </a:schemeClr>
              </a:solidFill>
              <a:latin typeface="Gotham Book" pitchFamily="50" charset="0"/>
              <a:cs typeface="Gotham Book" pitchFamily="50" charset="0"/>
            </a:endParaRPr>
          </a:p>
        </p:txBody>
      </p:sp>
      <p:sp>
        <p:nvSpPr>
          <p:cNvPr id="10" name="Rectangle 9"/>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0199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964094" y="410396"/>
            <a:ext cx="10397742" cy="8078357"/>
            <a:chOff x="1964094" y="410397"/>
            <a:chExt cx="6553200" cy="5067300"/>
          </a:xfrm>
        </p:grpSpPr>
        <p:pic>
          <p:nvPicPr>
            <p:cNvPr id="11" name="Picture 20" descr="ofa-md.tiff"/>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964094" y="410397"/>
              <a:ext cx="3692525" cy="506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12" name="Group 21"/>
            <p:cNvGrpSpPr>
              <a:grpSpLocks/>
            </p:cNvGrpSpPr>
            <p:nvPr/>
          </p:nvGrpSpPr>
          <p:grpSpPr bwMode="auto">
            <a:xfrm>
              <a:off x="5621694" y="3991797"/>
              <a:ext cx="2895600" cy="1066800"/>
              <a:chOff x="3698221" y="3267718"/>
              <a:chExt cx="2895599" cy="1066800"/>
            </a:xfrm>
          </p:grpSpPr>
          <p:sp>
            <p:nvSpPr>
              <p:cNvPr id="13" name="Title 1"/>
              <p:cNvSpPr txBox="1">
                <a:spLocks/>
              </p:cNvSpPr>
              <p:nvPr/>
            </p:nvSpPr>
            <p:spPr>
              <a:xfrm>
                <a:off x="4114146" y="3658243"/>
                <a:ext cx="2479674" cy="676275"/>
              </a:xfrm>
              <a:prstGeom prst="rect">
                <a:avLst/>
              </a:prstGeom>
            </p:spPr>
            <p:txBody>
              <a:bodyPr>
                <a:normAutofit/>
              </a:bodyPr>
              <a:lstStyle>
                <a:lvl1pPr algn="l" defTabSz="914400" rtl="0" eaLnBrk="1" latinLnBrk="0" hangingPunct="1">
                  <a:spcBef>
                    <a:spcPct val="0"/>
                  </a:spcBef>
                  <a:buNone/>
                  <a:defRPr sz="2600" b="1" kern="1200">
                    <a:solidFill>
                      <a:schemeClr val="bg1"/>
                    </a:solidFill>
                    <a:latin typeface="+mj-lt"/>
                    <a:ea typeface="+mj-ea"/>
                    <a:cs typeface="+mj-cs"/>
                  </a:defRPr>
                </a:lvl1pPr>
              </a:lstStyle>
              <a:p>
                <a:pPr algn="ctr">
                  <a:defRPr/>
                </a:pPr>
                <a:r>
                  <a:rPr lang="en-US" sz="3200" dirty="0">
                    <a:solidFill>
                      <a:schemeClr val="tx2"/>
                    </a:solidFill>
                    <a:latin typeface="Helvetica" pitchFamily="34" charset="0"/>
                  </a:rPr>
                  <a:t>Excellent photo</a:t>
                </a:r>
              </a:p>
            </p:txBody>
          </p:sp>
          <p:sp>
            <p:nvSpPr>
              <p:cNvPr id="14" name="Right Arrow 13"/>
              <p:cNvSpPr/>
              <p:nvPr/>
            </p:nvSpPr>
            <p:spPr>
              <a:xfrm rot="12600000">
                <a:off x="3698221" y="3267718"/>
                <a:ext cx="665163" cy="341313"/>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solidFill>
                    <a:srgbClr val="FF0000"/>
                  </a:solidFill>
                </a:endParaRPr>
              </a:p>
            </p:txBody>
          </p:sp>
        </p:grpSp>
        <p:grpSp>
          <p:nvGrpSpPr>
            <p:cNvPr id="15" name="Group 24"/>
            <p:cNvGrpSpPr>
              <a:grpSpLocks/>
            </p:cNvGrpSpPr>
            <p:nvPr/>
          </p:nvGrpSpPr>
          <p:grpSpPr bwMode="auto">
            <a:xfrm>
              <a:off x="5545494" y="1324797"/>
              <a:ext cx="2743200" cy="1371600"/>
              <a:chOff x="3698221" y="3267718"/>
              <a:chExt cx="2743200" cy="1371600"/>
            </a:xfrm>
          </p:grpSpPr>
          <p:sp>
            <p:nvSpPr>
              <p:cNvPr id="16" name="Title 1"/>
              <p:cNvSpPr txBox="1">
                <a:spLocks/>
              </p:cNvSpPr>
              <p:nvPr/>
            </p:nvSpPr>
            <p:spPr>
              <a:xfrm>
                <a:off x="4114146" y="3658243"/>
                <a:ext cx="2327275" cy="981075"/>
              </a:xfrm>
              <a:prstGeom prst="rect">
                <a:avLst/>
              </a:prstGeom>
            </p:spPr>
            <p:txBody>
              <a:bodyPr>
                <a:normAutofit/>
              </a:bodyPr>
              <a:lstStyle>
                <a:lvl1pPr algn="l" defTabSz="914400" rtl="0" eaLnBrk="1" latinLnBrk="0" hangingPunct="1">
                  <a:spcBef>
                    <a:spcPct val="0"/>
                  </a:spcBef>
                  <a:buNone/>
                  <a:defRPr sz="2600" b="1" kern="1200">
                    <a:solidFill>
                      <a:schemeClr val="bg1"/>
                    </a:solidFill>
                    <a:latin typeface="+mj-lt"/>
                    <a:ea typeface="+mj-ea"/>
                    <a:cs typeface="+mj-cs"/>
                  </a:defRPr>
                </a:lvl1pPr>
              </a:lstStyle>
              <a:p>
                <a:pPr algn="ctr">
                  <a:defRPr/>
                </a:pPr>
                <a:r>
                  <a:rPr lang="en-US" sz="3200" dirty="0">
                    <a:solidFill>
                      <a:schemeClr val="tx2"/>
                    </a:solidFill>
                    <a:latin typeface="Helvetica" pitchFamily="34" charset="0"/>
                  </a:rPr>
                  <a:t>Great call to action with complete link.</a:t>
                </a:r>
              </a:p>
            </p:txBody>
          </p:sp>
          <p:sp>
            <p:nvSpPr>
              <p:cNvPr id="17" name="Right Arrow 16"/>
              <p:cNvSpPr/>
              <p:nvPr/>
            </p:nvSpPr>
            <p:spPr>
              <a:xfrm rot="12600000">
                <a:off x="3698221" y="3267718"/>
                <a:ext cx="665163" cy="341313"/>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defRPr/>
                </a:pPr>
                <a:endParaRPr lang="en-US">
                  <a:solidFill>
                    <a:srgbClr val="FF0000"/>
                  </a:solidFill>
                </a:endParaRPr>
              </a:p>
            </p:txBody>
          </p:sp>
        </p:grpSp>
      </p:grpSp>
    </p:spTree>
    <p:extLst>
      <p:ext uri="{BB962C8B-B14F-4D97-AF65-F5344CB8AC3E}">
        <p14:creationId xmlns:p14="http://schemas.microsoft.com/office/powerpoint/2010/main" val="3437891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5-03-11 at 10.50.09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30992" y="1960464"/>
            <a:ext cx="10865158" cy="6631709"/>
          </a:xfrm>
          <a:prstGeom prst="rect">
            <a:avLst/>
          </a:prstGeom>
        </p:spPr>
      </p:pic>
      <p:sp>
        <p:nvSpPr>
          <p:cNvPr id="18" name="Rectangle 17"/>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Direct your voice.</a:t>
            </a:r>
            <a:endParaRPr lang="en-US" altLang="en-US" sz="2800" dirty="0">
              <a:solidFill>
                <a:schemeClr val="bg2">
                  <a:lumMod val="25000"/>
                </a:schemeClr>
              </a:solidFill>
              <a:latin typeface="Gotham Book" pitchFamily="50" charset="0"/>
              <a:cs typeface="Gotham Book" pitchFamily="50" charset="0"/>
            </a:endParaRPr>
          </a:p>
        </p:txBody>
      </p:sp>
      <p:sp>
        <p:nvSpPr>
          <p:cNvPr id="19" name="Rectangle 18"/>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41556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998219" y="701446"/>
            <a:ext cx="2754643"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tx1"/>
                </a:solidFill>
                <a:latin typeface="Gotham Bold" pitchFamily="50" charset="0"/>
                <a:ea typeface="Arial Unicode MS" panose="020B0604020202020204" pitchFamily="34" charset="-128"/>
                <a:cs typeface="Gotham Bold" pitchFamily="50" charset="0"/>
              </a:rPr>
              <a:t>LOGISTICS</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11" name="TextBox 10"/>
          <p:cNvSpPr txBox="1"/>
          <p:nvPr/>
        </p:nvSpPr>
        <p:spPr>
          <a:xfrm>
            <a:off x="6293519" y="1202712"/>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We will meet for 75 minutes</a:t>
            </a:r>
          </a:p>
        </p:txBody>
      </p:sp>
      <p:cxnSp>
        <p:nvCxnSpPr>
          <p:cNvPr id="14" name="Straight Connector 13"/>
          <p:cNvCxnSpPr/>
          <p:nvPr/>
        </p:nvCxnSpPr>
        <p:spPr>
          <a:xfrm flipH="1" flipV="1">
            <a:off x="3958825" y="701446"/>
            <a:ext cx="0" cy="772065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cstate="print">
            <a:duotone>
              <a:schemeClr val="bg2">
                <a:shade val="45000"/>
                <a:satMod val="135000"/>
              </a:schemeClr>
              <a:prstClr val="white"/>
            </a:duotone>
            <a:lum bright="-28000"/>
            <a:extLst>
              <a:ext uri="{28A0092B-C50C-407E-A947-70E740481C1C}">
                <a14:useLocalDpi xmlns:a14="http://schemas.microsoft.com/office/drawing/2010/main"/>
              </a:ext>
            </a:extLst>
          </a:blip>
          <a:srcRect/>
          <a:stretch/>
        </p:blipFill>
        <p:spPr>
          <a:xfrm>
            <a:off x="4427896" y="4744834"/>
            <a:ext cx="1399200" cy="1331784"/>
          </a:xfrm>
          <a:prstGeom prst="rect">
            <a:avLst/>
          </a:prstGeom>
        </p:spPr>
      </p:pic>
      <p:pic>
        <p:nvPicPr>
          <p:cNvPr id="13" name="Picture 1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4523429" y="2594860"/>
            <a:ext cx="1348553" cy="1396284"/>
          </a:xfrm>
          <a:prstGeom prst="rect">
            <a:avLst/>
          </a:prstGeom>
          <a:noFill/>
        </p:spPr>
      </p:pic>
      <p:pic>
        <p:nvPicPr>
          <p:cNvPr id="6" name="Picture 5"/>
          <p:cNvPicPr>
            <a:picLocks noChangeAspect="1"/>
          </p:cNvPicPr>
          <p:nvPr/>
        </p:nvPicPr>
        <p:blipFill rotWithShape="1">
          <a:blip r:embed="rId6" cstate="print">
            <a:duotone>
              <a:prstClr val="black"/>
              <a:schemeClr val="tx1">
                <a:lumMod val="75000"/>
                <a:tint val="45000"/>
                <a:satMod val="400000"/>
              </a:schemeClr>
            </a:duotone>
            <a:lum bright="36000"/>
            <a:extLst>
              <a:ext uri="{28A0092B-C50C-407E-A947-70E740481C1C}">
                <a14:useLocalDpi xmlns:a14="http://schemas.microsoft.com/office/drawing/2010/main"/>
              </a:ext>
            </a:extLst>
          </a:blip>
          <a:srcRect/>
          <a:stretch/>
        </p:blipFill>
        <p:spPr>
          <a:xfrm>
            <a:off x="4452553" y="815379"/>
            <a:ext cx="1395366" cy="1360570"/>
          </a:xfrm>
          <a:prstGeom prst="rect">
            <a:avLst/>
          </a:prstGeom>
        </p:spPr>
      </p:pic>
      <p:sp>
        <p:nvSpPr>
          <p:cNvPr id="15" name="TextBox 14"/>
          <p:cNvSpPr txBox="1"/>
          <p:nvPr/>
        </p:nvSpPr>
        <p:spPr>
          <a:xfrm>
            <a:off x="6317583" y="2686610"/>
            <a:ext cx="5873274" cy="1815882"/>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This is an </a:t>
            </a:r>
            <a:r>
              <a:rPr lang="en-US" sz="2800" dirty="0">
                <a:solidFill>
                  <a:schemeClr val="bg2">
                    <a:lumMod val="25000"/>
                  </a:schemeClr>
                </a:solidFill>
                <a:latin typeface="Gotham Bold" pitchFamily="50" charset="0"/>
                <a:cs typeface="Gotham Bold" pitchFamily="50" charset="0"/>
              </a:rPr>
              <a:t>interactive meeting</a:t>
            </a:r>
            <a:r>
              <a:rPr lang="en-US" sz="2800" dirty="0">
                <a:solidFill>
                  <a:schemeClr val="bg2">
                    <a:lumMod val="25000"/>
                  </a:schemeClr>
                </a:solidFill>
                <a:latin typeface="Gotham Light" pitchFamily="50" charset="0"/>
                <a:cs typeface="Gotham Light" pitchFamily="50" charset="0"/>
              </a:rPr>
              <a:t>. We have time allocated for questions. Please press 1 on your phone, or use the chat! </a:t>
            </a:r>
          </a:p>
        </p:txBody>
      </p:sp>
      <p:sp>
        <p:nvSpPr>
          <p:cNvPr id="16" name="TextBox 15"/>
          <p:cNvSpPr txBox="1"/>
          <p:nvPr/>
        </p:nvSpPr>
        <p:spPr>
          <a:xfrm>
            <a:off x="6301541" y="4884377"/>
            <a:ext cx="5873274" cy="1384995"/>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A recording of this video and call will be available following this meeting </a:t>
            </a:r>
          </a:p>
        </p:txBody>
      </p:sp>
      <p:sp>
        <p:nvSpPr>
          <p:cNvPr id="17" name="TextBox 16"/>
          <p:cNvSpPr txBox="1"/>
          <p:nvPr/>
        </p:nvSpPr>
        <p:spPr>
          <a:xfrm>
            <a:off x="6309561" y="6741974"/>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It’s cool if you tweet -- </a:t>
            </a:r>
          </a:p>
        </p:txBody>
      </p:sp>
      <p:grpSp>
        <p:nvGrpSpPr>
          <p:cNvPr id="21" name="Group 20"/>
          <p:cNvGrpSpPr/>
          <p:nvPr/>
        </p:nvGrpSpPr>
        <p:grpSpPr>
          <a:xfrm>
            <a:off x="4171727" y="6540795"/>
            <a:ext cx="1870913" cy="1789840"/>
            <a:chOff x="4209044" y="6900250"/>
            <a:chExt cx="1870913" cy="1789840"/>
          </a:xfrm>
        </p:grpSpPr>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4209044" y="6900250"/>
              <a:ext cx="1870913" cy="1789840"/>
            </a:xfrm>
            <a:prstGeom prst="rect">
              <a:avLst/>
            </a:prstGeom>
          </p:spPr>
        </p:pic>
        <p:pic>
          <p:nvPicPr>
            <p:cNvPr id="18" name="Picture 17"/>
            <p:cNvPicPr>
              <a:picLocks noChangeAspect="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4905793" y="7589892"/>
              <a:ext cx="511371" cy="511371"/>
            </a:xfrm>
            <a:prstGeom prst="rect">
              <a:avLst/>
            </a:prstGeom>
            <a:ln>
              <a:noFill/>
            </a:ln>
          </p:spPr>
        </p:pic>
      </p:grpSp>
      <p:sp>
        <p:nvSpPr>
          <p:cNvPr id="19" name="Rectangle 18"/>
          <p:cNvSpPr/>
          <p:nvPr/>
        </p:nvSpPr>
        <p:spPr>
          <a:xfrm>
            <a:off x="6319308" y="7204883"/>
            <a:ext cx="2202745" cy="461665"/>
          </a:xfrm>
          <a:prstGeom prst="rect">
            <a:avLst/>
          </a:prstGeom>
        </p:spPr>
        <p:txBody>
          <a:bodyPr wrap="square">
            <a:spAutoFit/>
          </a:bodyPr>
          <a:lstStyle/>
          <a:p>
            <a:r>
              <a:rPr lang="en-US" sz="2400" dirty="0">
                <a:solidFill>
                  <a:schemeClr val="tx1">
                    <a:lumMod val="75000"/>
                  </a:schemeClr>
                </a:solidFill>
                <a:latin typeface="+mj-lt"/>
                <a:cs typeface="Gotham Bold" pitchFamily="50" charset="0"/>
              </a:rPr>
              <a:t>#</a:t>
            </a:r>
            <a:r>
              <a:rPr lang="en-US" sz="2400" dirty="0">
                <a:solidFill>
                  <a:schemeClr val="tx1">
                    <a:lumMod val="75000"/>
                  </a:schemeClr>
                </a:solidFill>
                <a:latin typeface="Gotham Bold" pitchFamily="50" charset="0"/>
                <a:cs typeface="Gotham Bold" pitchFamily="50" charset="0"/>
              </a:rPr>
              <a:t>OFA</a:t>
            </a:r>
            <a:r>
              <a:rPr lang="en-US" sz="2400" dirty="0">
                <a:solidFill>
                  <a:schemeClr val="tx1">
                    <a:lumMod val="75000"/>
                  </a:schemeClr>
                </a:solidFill>
                <a:latin typeface="Gotham Light" pitchFamily="50" charset="0"/>
                <a:cs typeface="Gotham Light" pitchFamily="50" charset="0"/>
              </a:rPr>
              <a:t>Fellows</a:t>
            </a:r>
            <a:endParaRPr lang="en-US" sz="36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2970432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06626" y="900263"/>
            <a:ext cx="2967479" cy="523220"/>
          </a:xfrm>
          <a:prstGeom prst="rect">
            <a:avLst/>
          </a:prstGeom>
        </p:spPr>
        <p:txBody>
          <a:bodyPr wrap="none">
            <a:spAutoFit/>
          </a:bodyPr>
          <a:lstStyle/>
          <a:p>
            <a:r>
              <a:rPr lang="en-US" altLang="en-US" sz="2800" dirty="0">
                <a:solidFill>
                  <a:schemeClr val="bg2">
                    <a:lumMod val="25000"/>
                  </a:schemeClr>
                </a:solidFill>
                <a:latin typeface="Gotham Bold" pitchFamily="50" charset="0"/>
                <a:cs typeface="Gotham Bold" pitchFamily="50" charset="0"/>
              </a:rPr>
              <a:t>PHOTOGRAPHY</a:t>
            </a:r>
            <a:endParaRPr lang="en-US" altLang="en-US" sz="2800" dirty="0">
              <a:solidFill>
                <a:schemeClr val="bg2">
                  <a:lumMod val="25000"/>
                </a:schemeClr>
              </a:solidFill>
              <a:latin typeface="Gotham Book" pitchFamily="50" charset="0"/>
              <a:cs typeface="Gotham Book" pitchFamily="50" charset="0"/>
            </a:endParaRPr>
          </a:p>
        </p:txBody>
      </p:sp>
      <p:sp>
        <p:nvSpPr>
          <p:cNvPr id="28" name="Rectangle 27"/>
          <p:cNvSpPr/>
          <p:nvPr/>
        </p:nvSpPr>
        <p:spPr>
          <a:xfrm>
            <a:off x="2251192" y="2477175"/>
            <a:ext cx="4374244" cy="3970318"/>
          </a:xfrm>
          <a:prstGeom prst="rect">
            <a:avLst/>
          </a:prstGeom>
        </p:spPr>
        <p:txBody>
          <a:bodyPr wrap="square">
            <a:spAutoFit/>
          </a:bodyPr>
          <a:lstStyle/>
          <a:p>
            <a:r>
              <a:rPr lang="en-US" altLang="en-US" sz="2800" dirty="0" err="1">
                <a:latin typeface="Gotham Light" pitchFamily="50" charset="0"/>
                <a:cs typeface="Gotham Light" pitchFamily="50" charset="0"/>
              </a:rPr>
              <a:t>Candids</a:t>
            </a:r>
            <a:endParaRPr lang="en-US" altLang="en-US" sz="2800" dirty="0">
              <a:latin typeface="Gotham Light" pitchFamily="50" charset="0"/>
              <a:cs typeface="Gotham Light" pitchFamily="50" charset="0"/>
            </a:endParaRPr>
          </a:p>
          <a:p>
            <a:endParaRPr lang="en-US" altLang="en-US" sz="2800" dirty="0">
              <a:latin typeface="Gotham Light" pitchFamily="50" charset="0"/>
              <a:cs typeface="Gotham Light" pitchFamily="50" charset="0"/>
            </a:endParaRPr>
          </a:p>
          <a:p>
            <a:r>
              <a:rPr lang="en-US" altLang="en-US" sz="2800" dirty="0">
                <a:latin typeface="Gotham Light" pitchFamily="50" charset="0"/>
                <a:cs typeface="Gotham Light" pitchFamily="50" charset="0"/>
              </a:rPr>
              <a:t>Lighting</a:t>
            </a:r>
          </a:p>
          <a:p>
            <a:endParaRPr lang="en-US" altLang="en-US" sz="2800" dirty="0">
              <a:latin typeface="Gotham Light" pitchFamily="50" charset="0"/>
              <a:cs typeface="Gotham Light" pitchFamily="50" charset="0"/>
            </a:endParaRPr>
          </a:p>
          <a:p>
            <a:r>
              <a:rPr lang="en-US" altLang="en-US" sz="2800" dirty="0">
                <a:latin typeface="Gotham Light" pitchFamily="50" charset="0"/>
                <a:cs typeface="Gotham Light" pitchFamily="50" charset="0"/>
              </a:rPr>
              <a:t>Proximity</a:t>
            </a:r>
          </a:p>
          <a:p>
            <a:endParaRPr lang="en-US" altLang="en-US" sz="2800" dirty="0">
              <a:latin typeface="Gotham Light" pitchFamily="50" charset="0"/>
              <a:cs typeface="Gotham Light" pitchFamily="50" charset="0"/>
            </a:endParaRPr>
          </a:p>
          <a:p>
            <a:r>
              <a:rPr lang="en-US" altLang="en-US" sz="2800" dirty="0">
                <a:latin typeface="Gotham Light" pitchFamily="50" charset="0"/>
                <a:cs typeface="Gotham Light" pitchFamily="50" charset="0"/>
              </a:rPr>
              <a:t>Framing</a:t>
            </a:r>
          </a:p>
          <a:p>
            <a:endParaRPr lang="en-US" altLang="en-US" sz="2800" dirty="0">
              <a:latin typeface="Gotham Light" pitchFamily="50" charset="0"/>
              <a:cs typeface="Gotham Light" pitchFamily="50" charset="0"/>
            </a:endParaRPr>
          </a:p>
          <a:p>
            <a:r>
              <a:rPr lang="en-US" altLang="en-US" sz="2800" dirty="0">
                <a:latin typeface="Gotham Light" pitchFamily="50" charset="0"/>
                <a:cs typeface="Gotham Light" pitchFamily="50" charset="0"/>
              </a:rPr>
              <a:t>Background</a:t>
            </a:r>
          </a:p>
        </p:txBody>
      </p:sp>
      <p:pic>
        <p:nvPicPr>
          <p:cNvPr id="29" name="Picture 28"/>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a:ext>
            </a:extLst>
          </a:blip>
          <a:stretch>
            <a:fillRect/>
          </a:stretch>
        </p:blipFill>
        <p:spPr>
          <a:xfrm>
            <a:off x="1320180" y="3229970"/>
            <a:ext cx="653934" cy="653934"/>
          </a:xfrm>
          <a:prstGeom prst="rect">
            <a:avLst/>
          </a:prstGeom>
          <a:noFill/>
        </p:spPr>
      </p:pic>
      <p:pic>
        <p:nvPicPr>
          <p:cNvPr id="30" name="Picture 29"/>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a:ext>
            </a:extLst>
          </a:blip>
          <a:stretch>
            <a:fillRect/>
          </a:stretch>
        </p:blipFill>
        <p:spPr>
          <a:xfrm>
            <a:off x="1336138" y="4082566"/>
            <a:ext cx="653934" cy="653934"/>
          </a:xfrm>
          <a:prstGeom prst="rect">
            <a:avLst/>
          </a:prstGeom>
          <a:noFill/>
        </p:spPr>
      </p:pic>
      <p:pic>
        <p:nvPicPr>
          <p:cNvPr id="31" name="Picture 30"/>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a:ext>
            </a:extLst>
          </a:blip>
          <a:stretch>
            <a:fillRect/>
          </a:stretch>
        </p:blipFill>
        <p:spPr>
          <a:xfrm>
            <a:off x="1335052" y="4947655"/>
            <a:ext cx="653934" cy="653934"/>
          </a:xfrm>
          <a:prstGeom prst="rect">
            <a:avLst/>
          </a:prstGeom>
          <a:noFill/>
        </p:spPr>
      </p:pic>
      <p:pic>
        <p:nvPicPr>
          <p:cNvPr id="32" name="Picture 31"/>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a:ext>
            </a:extLst>
          </a:blip>
          <a:stretch>
            <a:fillRect/>
          </a:stretch>
        </p:blipFill>
        <p:spPr>
          <a:xfrm>
            <a:off x="1335052" y="5800251"/>
            <a:ext cx="653934" cy="653934"/>
          </a:xfrm>
          <a:prstGeom prst="rect">
            <a:avLst/>
          </a:prstGeom>
          <a:noFill/>
        </p:spPr>
      </p:pic>
      <p:pic>
        <p:nvPicPr>
          <p:cNvPr id="33" name="Picture 32"/>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a:ext>
            </a:extLst>
          </a:blip>
          <a:stretch>
            <a:fillRect/>
          </a:stretch>
        </p:blipFill>
        <p:spPr>
          <a:xfrm>
            <a:off x="1335052" y="2371128"/>
            <a:ext cx="653934" cy="653934"/>
          </a:xfrm>
          <a:prstGeom prst="rect">
            <a:avLst/>
          </a:prstGeom>
          <a:noFill/>
        </p:spPr>
      </p:pic>
      <p:pic>
        <p:nvPicPr>
          <p:cNvPr id="22" name="Picture 1" descr="gty_smartphone_mi_130815_wb.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820841" y="2463745"/>
            <a:ext cx="6413989" cy="36161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40733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182487" y="840293"/>
            <a:ext cx="9453427" cy="523220"/>
          </a:xfrm>
          <a:prstGeom prst="rect">
            <a:avLst/>
          </a:prstGeom>
        </p:spPr>
        <p:txBody>
          <a:bodyPr wrap="square">
            <a:spAutoFit/>
          </a:bodyPr>
          <a:lstStyle/>
          <a:p>
            <a:r>
              <a:rPr lang="en-US" altLang="en-US" sz="2800" dirty="0" err="1">
                <a:solidFill>
                  <a:schemeClr val="bg2">
                    <a:lumMod val="25000"/>
                  </a:schemeClr>
                </a:solidFill>
                <a:latin typeface="Gotham Bold" pitchFamily="50" charset="0"/>
                <a:cs typeface="Gotham Bold" pitchFamily="50" charset="0"/>
              </a:rPr>
              <a:t>Candids</a:t>
            </a:r>
            <a:endParaRPr lang="en-US" altLang="en-US" sz="2800" dirty="0">
              <a:solidFill>
                <a:schemeClr val="bg2">
                  <a:lumMod val="25000"/>
                </a:schemeClr>
              </a:solidFill>
              <a:latin typeface="Gotham Book" pitchFamily="50" charset="0"/>
              <a:cs typeface="Gotham Book" pitchFamily="50" charset="0"/>
            </a:endParaRPr>
          </a:p>
        </p:txBody>
      </p:sp>
      <p:sp>
        <p:nvSpPr>
          <p:cNvPr id="14" name="Rectangle 1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photo (3).JPG"/>
          <p:cNvPicPr>
            <a:picLocks noChangeAspect="1"/>
          </p:cNvPicPr>
          <p:nvPr/>
        </p:nvPicPr>
        <p:blipFill rotWithShape="1">
          <a:blip r:embed="rId2" cstate="print">
            <a:extLst>
              <a:ext uri="{28A0092B-C50C-407E-A947-70E740481C1C}">
                <a14:useLocalDpi xmlns:a14="http://schemas.microsoft.com/office/drawing/2010/main"/>
              </a:ext>
            </a:extLst>
          </a:blip>
          <a:srcRect t="-777"/>
          <a:stretch/>
        </p:blipFill>
        <p:spPr>
          <a:xfrm rot="5400000">
            <a:off x="1240289" y="1801878"/>
            <a:ext cx="4727251" cy="4879384"/>
          </a:xfrm>
          <a:prstGeom prst="rect">
            <a:avLst/>
          </a:prstGeom>
          <a:ln>
            <a:noFill/>
          </a:ln>
          <a:effectLst>
            <a:outerShdw blurRad="292100" dist="139700" dir="2700000" algn="tl" rotWithShape="0">
              <a:srgbClr val="333333">
                <a:alpha val="65000"/>
              </a:srgbClr>
            </a:outerShdw>
          </a:effectLst>
        </p:spPr>
      </p:pic>
      <p:pic>
        <p:nvPicPr>
          <p:cNvPr id="17" name="Picture 16"/>
          <p:cNvPicPr>
            <a:picLocks noChangeAspect="1"/>
          </p:cNvPicPr>
          <p:nvPr/>
        </p:nvPicPr>
        <p:blipFill>
          <a:blip r:embed="rId3"/>
          <a:stretch>
            <a:fillRect/>
          </a:stretch>
        </p:blipFill>
        <p:spPr>
          <a:xfrm>
            <a:off x="7214261" y="1879532"/>
            <a:ext cx="4717975" cy="4717975"/>
          </a:xfrm>
          <a:prstGeom prst="rect">
            <a:avLst/>
          </a:prstGeom>
          <a:ln>
            <a:noFill/>
          </a:ln>
          <a:effectLst>
            <a:outerShdw blurRad="292100" dist="139700" dir="2700000" algn="tl" rotWithShape="0">
              <a:srgbClr val="333333">
                <a:alpha val="65000"/>
              </a:srgbClr>
            </a:outerShdw>
          </a:effectLst>
        </p:spPr>
      </p:pic>
      <p:sp>
        <p:nvSpPr>
          <p:cNvPr id="18" name="Rectangle 17"/>
          <p:cNvSpPr/>
          <p:nvPr/>
        </p:nvSpPr>
        <p:spPr>
          <a:xfrm>
            <a:off x="1927577" y="7237538"/>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We’re Organizing for Action, not organizing for the photo. </a:t>
            </a:r>
            <a:endParaRPr lang="en-US" altLang="en-US" sz="2800" dirty="0">
              <a:solidFill>
                <a:schemeClr val="bg2">
                  <a:lumMod val="25000"/>
                </a:schemeClr>
              </a:solidFill>
              <a:latin typeface="Gotham Book" pitchFamily="50" charset="0"/>
              <a:cs typeface="Gotham Book" pitchFamily="50" charset="0"/>
            </a:endParaRPr>
          </a:p>
        </p:txBody>
      </p:sp>
    </p:spTree>
    <p:extLst>
      <p:ext uri="{BB962C8B-B14F-4D97-AF65-F5344CB8AC3E}">
        <p14:creationId xmlns:p14="http://schemas.microsoft.com/office/powerpoint/2010/main" val="20055618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75131" y="1837275"/>
            <a:ext cx="4799852" cy="4873285"/>
          </a:xfrm>
          <a:prstGeom prst="rect">
            <a:avLst/>
          </a:prstGeom>
        </p:spPr>
      </p:pic>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2700" y="1858443"/>
            <a:ext cx="4848878" cy="4869445"/>
          </a:xfrm>
          <a:prstGeom prst="rect">
            <a:avLst/>
          </a:prstGeom>
        </p:spPr>
      </p:pic>
      <p:sp>
        <p:nvSpPr>
          <p:cNvPr id="13" name="Rectangle 12"/>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Lighting</a:t>
            </a:r>
            <a:endParaRPr lang="en-US" altLang="en-US" sz="2800" dirty="0">
              <a:solidFill>
                <a:schemeClr val="bg2">
                  <a:lumMod val="25000"/>
                </a:schemeClr>
              </a:solidFill>
              <a:latin typeface="Gotham Book" pitchFamily="50" charset="0"/>
              <a:cs typeface="Gotham Book" pitchFamily="50" charset="0"/>
            </a:endParaRPr>
          </a:p>
        </p:txBody>
      </p:sp>
      <p:sp>
        <p:nvSpPr>
          <p:cNvPr id="14" name="Rectangle 1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118089" y="7237538"/>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Let your subjects shine, not the sun behind them.</a:t>
            </a:r>
            <a:endParaRPr lang="en-US" altLang="en-US" sz="2800" dirty="0">
              <a:solidFill>
                <a:schemeClr val="bg2">
                  <a:lumMod val="25000"/>
                </a:schemeClr>
              </a:solidFill>
              <a:latin typeface="Gotham Book" pitchFamily="50" charset="0"/>
              <a:cs typeface="Gotham Book" pitchFamily="50" charset="0"/>
            </a:endParaRPr>
          </a:p>
        </p:txBody>
      </p:sp>
    </p:spTree>
    <p:extLst>
      <p:ext uri="{BB962C8B-B14F-4D97-AF65-F5344CB8AC3E}">
        <p14:creationId xmlns:p14="http://schemas.microsoft.com/office/powerpoint/2010/main" val="854265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Proximity</a:t>
            </a:r>
            <a:endParaRPr lang="en-US" altLang="en-US" sz="2800" dirty="0">
              <a:solidFill>
                <a:schemeClr val="bg2">
                  <a:lumMod val="25000"/>
                </a:schemeClr>
              </a:solidFill>
              <a:latin typeface="Gotham Book" pitchFamily="50" charset="0"/>
              <a:cs typeface="Gotham Book" pitchFamily="50" charset="0"/>
            </a:endParaRPr>
          </a:p>
        </p:txBody>
      </p:sp>
      <p:sp>
        <p:nvSpPr>
          <p:cNvPr id="14" name="Rectangle 1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340680" y="7470396"/>
            <a:ext cx="4655520"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Get rid of the empty space!</a:t>
            </a:r>
            <a:endParaRPr lang="en-US" altLang="en-US" sz="2800" dirty="0">
              <a:solidFill>
                <a:schemeClr val="bg2">
                  <a:lumMod val="25000"/>
                </a:schemeClr>
              </a:solidFill>
              <a:latin typeface="Gotham Book" pitchFamily="50" charset="0"/>
              <a:cs typeface="Gotham Book" pitchFamily="50" charset="0"/>
            </a:endParaRPr>
          </a:p>
        </p:txBody>
      </p:sp>
      <p:pic>
        <p:nvPicPr>
          <p:cNvPr id="2" name="Picture 1" descr="png;base64f70bd373fbdd1cca.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86858" y="2212378"/>
            <a:ext cx="12009926" cy="4711026"/>
          </a:xfrm>
          <a:prstGeom prst="rect">
            <a:avLst/>
          </a:prstGeom>
        </p:spPr>
      </p:pic>
    </p:spTree>
    <p:extLst>
      <p:ext uri="{BB962C8B-B14F-4D97-AF65-F5344CB8AC3E}">
        <p14:creationId xmlns:p14="http://schemas.microsoft.com/office/powerpoint/2010/main" val="18590544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Framing</a:t>
            </a:r>
            <a:endParaRPr lang="en-US" altLang="en-US" sz="2800" dirty="0">
              <a:solidFill>
                <a:schemeClr val="bg2">
                  <a:lumMod val="25000"/>
                </a:schemeClr>
              </a:solidFill>
              <a:latin typeface="Gotham Book" pitchFamily="50" charset="0"/>
              <a:cs typeface="Gotham Book" pitchFamily="50" charset="0"/>
            </a:endParaRPr>
          </a:p>
        </p:txBody>
      </p:sp>
      <p:sp>
        <p:nvSpPr>
          <p:cNvPr id="14" name="Rectangle 1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340680" y="7660917"/>
            <a:ext cx="4655520"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The Rule of Thirds can help.</a:t>
            </a:r>
            <a:endParaRPr lang="en-US" altLang="en-US" sz="2800" dirty="0">
              <a:solidFill>
                <a:schemeClr val="bg2">
                  <a:lumMod val="25000"/>
                </a:schemeClr>
              </a:solidFill>
              <a:latin typeface="Gotham Book" pitchFamily="50" charset="0"/>
              <a:cs typeface="Gotham Book" pitchFamily="50" charset="0"/>
            </a:endParaRPr>
          </a:p>
        </p:txBody>
      </p:sp>
      <p:pic>
        <p:nvPicPr>
          <p:cNvPr id="8" name="Picture 3"/>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37104" y="2006014"/>
            <a:ext cx="5100764" cy="5360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6966090" y="1988020"/>
            <a:ext cx="5109429" cy="53824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82586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182487" y="840293"/>
            <a:ext cx="9453427"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Background</a:t>
            </a:r>
            <a:endParaRPr lang="en-US" altLang="en-US" sz="2800" dirty="0">
              <a:solidFill>
                <a:schemeClr val="bg2">
                  <a:lumMod val="25000"/>
                </a:schemeClr>
              </a:solidFill>
              <a:latin typeface="Gotham Book" pitchFamily="50" charset="0"/>
              <a:cs typeface="Gotham Book" pitchFamily="50" charset="0"/>
            </a:endParaRPr>
          </a:p>
        </p:txBody>
      </p:sp>
      <p:sp>
        <p:nvSpPr>
          <p:cNvPr id="14" name="Rectangle 13"/>
          <p:cNvSpPr/>
          <p:nvPr/>
        </p:nvSpPr>
        <p:spPr>
          <a:xfrm>
            <a:off x="814765" y="648913"/>
            <a:ext cx="115676" cy="905981"/>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4171340" y="7301044"/>
            <a:ext cx="4655520"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It can inform… or distract.</a:t>
            </a:r>
            <a:endParaRPr lang="en-US" altLang="en-US" sz="2800" dirty="0">
              <a:solidFill>
                <a:schemeClr val="bg2">
                  <a:lumMod val="25000"/>
                </a:schemeClr>
              </a:solidFill>
              <a:latin typeface="Gotham Book" pitchFamily="50" charset="0"/>
              <a:cs typeface="Gotham Book" pitchFamily="50" charset="0"/>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87413" y="2825750"/>
            <a:ext cx="5462587" cy="3632200"/>
          </a:xfrm>
          <a:prstGeom prst="rect">
            <a:avLst/>
          </a:prstGeom>
          <a:noFill/>
          <a:ln w="127000" cap="sq">
            <a:solidFill>
              <a:srgbClr val="000000"/>
            </a:solidFill>
            <a:miter lim="800000"/>
            <a:headEnd/>
            <a:tailEnd/>
          </a:ln>
          <a:effectLst>
            <a:outerShdw dist="35921" dir="2700000" algn="ctr" rotWithShape="0">
              <a:schemeClr val="bg2"/>
            </a:outerShdw>
          </a:effectLst>
          <a:extLst>
            <a:ext uri="{909E8E84-426E-40dd-AFC4-6F175D3DCCD1}">
              <a14:hiddenFill xmlns:a14="http://schemas.microsoft.com/office/drawing/2010/main" xmlns="">
                <a:solidFill>
                  <a:schemeClr val="accent1"/>
                </a:solidFill>
              </a14:hiddenFill>
            </a:ext>
          </a:extLst>
        </p:spPr>
      </p:pic>
      <p:pic>
        <p:nvPicPr>
          <p:cNvPr id="1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724650" y="2819400"/>
            <a:ext cx="5492750" cy="3657600"/>
          </a:xfrm>
          <a:prstGeom prst="rect">
            <a:avLst/>
          </a:prstGeom>
          <a:noFill/>
          <a:ln w="127000" cap="sq">
            <a:solidFill>
              <a:srgbClr val="000000"/>
            </a:solidFill>
            <a:miter lim="800000"/>
            <a:headEnd/>
            <a:tailEnd/>
          </a:ln>
          <a:effectLst>
            <a:outerShdw dist="35921" dir="2700000" algn="ctr" rotWithShape="0">
              <a:schemeClr val="bg2"/>
            </a:outerShdw>
          </a:effectLst>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34187236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descr="531440_591051671310_525275681_n.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6371" y="7484571"/>
            <a:ext cx="2256329" cy="2256329"/>
          </a:xfrm>
          <a:prstGeom prst="rect">
            <a:avLst/>
          </a:prstGeom>
        </p:spPr>
      </p:pic>
      <p:pic>
        <p:nvPicPr>
          <p:cNvPr id="31" name="Picture 30" descr="540606_592208867280_210842561_n.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37946" y="7996214"/>
            <a:ext cx="1757386" cy="1757386"/>
          </a:xfrm>
          <a:prstGeom prst="rect">
            <a:avLst/>
          </a:prstGeom>
        </p:spPr>
      </p:pic>
      <p:pic>
        <p:nvPicPr>
          <p:cNvPr id="33" name="Picture 32" descr="525622_593749380080_1004831195_n.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29200" y="4648200"/>
            <a:ext cx="2967567" cy="2967567"/>
          </a:xfrm>
          <a:prstGeom prst="rect">
            <a:avLst/>
          </a:prstGeom>
        </p:spPr>
      </p:pic>
      <p:pic>
        <p:nvPicPr>
          <p:cNvPr id="35" name="Picture 34" descr="580055_594546437770_1654002402_n.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927600" cy="4927600"/>
          </a:xfrm>
          <a:prstGeom prst="rect">
            <a:avLst/>
          </a:prstGeom>
        </p:spPr>
      </p:pic>
      <p:pic>
        <p:nvPicPr>
          <p:cNvPr id="38" name="Picture 37" descr="insta2.jp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0" y="6985000"/>
            <a:ext cx="2768600" cy="2768600"/>
          </a:xfrm>
          <a:prstGeom prst="rect">
            <a:avLst/>
          </a:prstGeom>
        </p:spPr>
      </p:pic>
      <p:pic>
        <p:nvPicPr>
          <p:cNvPr id="40" name="Picture 39" descr="180290_598538742160_87657407_n.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65400" y="4953000"/>
            <a:ext cx="2514600" cy="2514600"/>
          </a:xfrm>
          <a:prstGeom prst="rect">
            <a:avLst/>
          </a:prstGeom>
        </p:spPr>
      </p:pic>
      <p:pic>
        <p:nvPicPr>
          <p:cNvPr id="41" name="Picture 40" descr="522030_599833427600_815924575_n.jp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902200" y="-292101"/>
            <a:ext cx="3073399" cy="3073399"/>
          </a:xfrm>
          <a:prstGeom prst="rect">
            <a:avLst/>
          </a:prstGeom>
        </p:spPr>
      </p:pic>
      <p:pic>
        <p:nvPicPr>
          <p:cNvPr id="28" name="Picture 27" descr="300946_609290789970_2034394202_n.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414424" y="2269629"/>
            <a:ext cx="2590376" cy="2590376"/>
          </a:xfrm>
          <a:prstGeom prst="rect">
            <a:avLst/>
          </a:prstGeom>
        </p:spPr>
      </p:pic>
      <p:pic>
        <p:nvPicPr>
          <p:cNvPr id="34" name="Picture 33" descr="615111_611855664940_634198234_o.jp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975698" y="2358268"/>
            <a:ext cx="2438726" cy="2747257"/>
          </a:xfrm>
          <a:prstGeom prst="rect">
            <a:avLst/>
          </a:prstGeom>
        </p:spPr>
      </p:pic>
      <p:pic>
        <p:nvPicPr>
          <p:cNvPr id="37" name="Picture 36" descr="insta3.jpg"/>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H="1">
            <a:off x="0" y="4928096"/>
            <a:ext cx="2616200" cy="2513501"/>
          </a:xfrm>
          <a:prstGeom prst="rect">
            <a:avLst/>
          </a:prstGeom>
        </p:spPr>
      </p:pic>
      <p:pic>
        <p:nvPicPr>
          <p:cNvPr id="42" name="Picture 41" descr="546087_594076908710_22123284_n.jpg"/>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88300" y="4762500"/>
            <a:ext cx="5016500" cy="5016500"/>
          </a:xfrm>
          <a:prstGeom prst="rect">
            <a:avLst/>
          </a:prstGeom>
        </p:spPr>
      </p:pic>
      <p:pic>
        <p:nvPicPr>
          <p:cNvPr id="39" name="Picture 38" descr="553332_589034563610_1073463389_n.jpg"/>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0439400" y="0"/>
            <a:ext cx="2565400" cy="2565400"/>
          </a:xfrm>
          <a:prstGeom prst="rect">
            <a:avLst/>
          </a:prstGeom>
        </p:spPr>
      </p:pic>
      <p:pic>
        <p:nvPicPr>
          <p:cNvPr id="36" name="Picture 35" descr="294913_598672159790_207854976_n.jpg"/>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75698" y="0"/>
            <a:ext cx="2497938" cy="2497938"/>
          </a:xfrm>
          <a:prstGeom prst="rect">
            <a:avLst/>
          </a:prstGeom>
        </p:spPr>
      </p:pic>
      <p:pic>
        <p:nvPicPr>
          <p:cNvPr id="32" name="Picture 31" descr="557654_592379694940_183776298_n.jp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5092700" y="7209267"/>
            <a:ext cx="2899933" cy="2899933"/>
          </a:xfrm>
          <a:prstGeom prst="rect">
            <a:avLst/>
          </a:prstGeom>
        </p:spPr>
      </p:pic>
      <p:pic>
        <p:nvPicPr>
          <p:cNvPr id="29" name="Picture 28" descr="Insta1.jpg"/>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flipH="1">
            <a:off x="4926312" y="1878312"/>
            <a:ext cx="3049288" cy="3049288"/>
          </a:xfrm>
          <a:prstGeom prst="rect">
            <a:avLst/>
          </a:prstGeom>
        </p:spPr>
      </p:pic>
    </p:spTree>
    <p:extLst>
      <p:ext uri="{BB962C8B-B14F-4D97-AF65-F5344CB8AC3E}">
        <p14:creationId xmlns:p14="http://schemas.microsoft.com/office/powerpoint/2010/main" val="20789872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p:cNvSpPr/>
          <p:nvPr/>
        </p:nvSpPr>
        <p:spPr>
          <a:xfrm>
            <a:off x="1255605" y="2135035"/>
            <a:ext cx="4926595" cy="4827343"/>
          </a:xfrm>
          <a:prstGeom prst="ellipse">
            <a:avLst/>
          </a:prstGeom>
          <a:solidFill>
            <a:srgbClr val="0094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en-US" altLang="ko-KR" sz="3600" dirty="0">
                <a:solidFill>
                  <a:schemeClr val="bg1"/>
                </a:solidFill>
                <a:latin typeface="Gotham Bold" pitchFamily="50" charset="0"/>
                <a:ea typeface="ヒラギノ角ゴ ProN W3" charset="-128"/>
                <a:cs typeface="Gotham Bold" pitchFamily="50" charset="0"/>
              </a:rPr>
              <a:t>What are your best practices?</a:t>
            </a:r>
          </a:p>
        </p:txBody>
      </p:sp>
      <p:cxnSp>
        <p:nvCxnSpPr>
          <p:cNvPr id="26" name="Straight Connector 25"/>
          <p:cNvCxnSpPr/>
          <p:nvPr/>
        </p:nvCxnSpPr>
        <p:spPr bwMode="auto">
          <a:xfrm>
            <a:off x="6637949" y="2273966"/>
            <a:ext cx="0" cy="4688412"/>
          </a:xfrm>
          <a:prstGeom prst="line">
            <a:avLst/>
          </a:prstGeom>
          <a:blipFill dpi="0" rotWithShape="0">
            <a:blip r:embed="rId3"/>
            <a:srcRect/>
            <a:tile tx="0" ty="0" sx="100000" sy="100000" flip="none" algn="tl"/>
          </a:blipFill>
          <a:ln w="38100" cap="flat" cmpd="sng" algn="ctr">
            <a:solidFill>
              <a:schemeClr val="bg1">
                <a:lumMod val="50000"/>
              </a:schemeClr>
            </a:solidFill>
            <a:prstDash val="solid"/>
            <a:round/>
            <a:headEnd type="none" w="med" len="med"/>
            <a:tailEnd type="none" w="med" len="med"/>
          </a:ln>
          <a:effectLst/>
        </p:spPr>
      </p:cxnSp>
      <p:grpSp>
        <p:nvGrpSpPr>
          <p:cNvPr id="8" name="Group 7"/>
          <p:cNvGrpSpPr/>
          <p:nvPr/>
        </p:nvGrpSpPr>
        <p:grpSpPr>
          <a:xfrm>
            <a:off x="6829729" y="4931786"/>
            <a:ext cx="5693809" cy="1654172"/>
            <a:chOff x="814414" y="5027782"/>
            <a:chExt cx="5693809" cy="1654172"/>
          </a:xfrm>
        </p:grpSpPr>
        <p:sp>
          <p:nvSpPr>
            <p:cNvPr id="9" name="TextBox 8"/>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0" name="Group 9"/>
            <p:cNvGrpSpPr/>
            <p:nvPr/>
          </p:nvGrpSpPr>
          <p:grpSpPr>
            <a:xfrm>
              <a:off x="4026709" y="5027782"/>
              <a:ext cx="2481514" cy="1602933"/>
              <a:chOff x="7956165" y="3607332"/>
              <a:chExt cx="2481514" cy="1602933"/>
            </a:xfrm>
          </p:grpSpPr>
          <p:pic>
            <p:nvPicPr>
              <p:cNvPr id="13" name="Picture 12"/>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8351850" y="3607332"/>
                <a:ext cx="1374183" cy="1129482"/>
              </a:xfrm>
              <a:prstGeom prst="rect">
                <a:avLst/>
              </a:prstGeom>
            </p:spPr>
          </p:pic>
          <p:sp>
            <p:nvSpPr>
              <p:cNvPr id="14" name="TextBox 13"/>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1" name="TextBox 10"/>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2" name="Picture 11"/>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689546" y="5321536"/>
              <a:ext cx="1031349" cy="986657"/>
            </a:xfrm>
            <a:prstGeom prst="rect">
              <a:avLst/>
            </a:prstGeom>
          </p:spPr>
        </p:pic>
      </p:grpSp>
      <p:cxnSp>
        <p:nvCxnSpPr>
          <p:cNvPr id="15" name="Straight Connector 14"/>
          <p:cNvCxnSpPr/>
          <p:nvPr/>
        </p:nvCxnSpPr>
        <p:spPr>
          <a:xfrm>
            <a:off x="7520715" y="4783263"/>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sharpenSoften amount="5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8628797" y="2448881"/>
            <a:ext cx="2028044" cy="2099825"/>
          </a:xfrm>
          <a:prstGeom prst="rect">
            <a:avLst/>
          </a:prstGeom>
          <a:noFill/>
        </p:spPr>
      </p:pic>
      <p:sp>
        <p:nvSpPr>
          <p:cNvPr id="20" name="Rectangle 19"/>
          <p:cNvSpPr/>
          <p:nvPr/>
        </p:nvSpPr>
        <p:spPr>
          <a:xfrm>
            <a:off x="686429" y="680997"/>
            <a:ext cx="113672" cy="677569"/>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79543" y="758171"/>
            <a:ext cx="4490745" cy="523220"/>
          </a:xfrm>
          <a:prstGeom prst="rect">
            <a:avLst/>
          </a:prstGeom>
        </p:spPr>
        <p:txBody>
          <a:bodyPr wrap="square">
            <a:spAutoFit/>
          </a:bodyPr>
          <a:lstStyle/>
          <a:p>
            <a:r>
              <a:rPr lang="en-US" altLang="en-US" sz="2800" dirty="0">
                <a:solidFill>
                  <a:schemeClr val="bg2">
                    <a:lumMod val="25000"/>
                  </a:schemeClr>
                </a:solidFill>
                <a:latin typeface="Gotham Bold" pitchFamily="50" charset="0"/>
                <a:cs typeface="Gotham Bold" pitchFamily="50" charset="0"/>
              </a:rPr>
              <a:t>PHOTOGRAPHY</a:t>
            </a:r>
            <a:endParaRPr lang="en-US" altLang="en-US" sz="2800" dirty="0">
              <a:solidFill>
                <a:schemeClr val="bg2">
                  <a:lumMod val="25000"/>
                </a:schemeClr>
              </a:solidFill>
              <a:latin typeface="Gotham Book" pitchFamily="50" charset="0"/>
              <a:cs typeface="Gotham Book" pitchFamily="50" charset="0"/>
            </a:endParaRPr>
          </a:p>
        </p:txBody>
      </p:sp>
    </p:spTree>
    <p:extLst>
      <p:ext uri="{BB962C8B-B14F-4D97-AF65-F5344CB8AC3E}">
        <p14:creationId xmlns:p14="http://schemas.microsoft.com/office/powerpoint/2010/main" val="103679701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Box 1"/>
          <p:cNvSpPr txBox="1">
            <a:spLocks noChangeArrowheads="1"/>
          </p:cNvSpPr>
          <p:nvPr/>
        </p:nvSpPr>
        <p:spPr bwMode="auto">
          <a:xfrm>
            <a:off x="7462666" y="2291921"/>
            <a:ext cx="4712676" cy="222124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6" tIns="45719" rIns="91436" bIns="45719">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buNone/>
            </a:pPr>
            <a:r>
              <a:rPr lang="en-US" sz="4409" dirty="0">
                <a:latin typeface="Gotham Bold" pitchFamily="50" charset="0"/>
                <a:cs typeface="Gotham Bold" pitchFamily="50" charset="0"/>
              </a:rPr>
              <a:t>Your turn.</a:t>
            </a:r>
          </a:p>
          <a:p>
            <a:pPr>
              <a:buNone/>
            </a:pPr>
            <a:r>
              <a:rPr lang="en-US" sz="3129" dirty="0">
                <a:latin typeface="Gotham Bold" pitchFamily="50" charset="0"/>
                <a:cs typeface="Gotham Bold" pitchFamily="50" charset="0"/>
              </a:rPr>
              <a:t>Craft two organizing tweets </a:t>
            </a:r>
          </a:p>
        </p:txBody>
      </p:sp>
      <p:sp>
        <p:nvSpPr>
          <p:cNvPr id="25" name="Oval 24"/>
          <p:cNvSpPr/>
          <p:nvPr/>
        </p:nvSpPr>
        <p:spPr>
          <a:xfrm>
            <a:off x="1512277" y="2022741"/>
            <a:ext cx="4926595" cy="4827344"/>
          </a:xfrm>
          <a:prstGeom prst="ellipse">
            <a:avLst/>
          </a:prstGeom>
          <a:solidFill>
            <a:srgbClr val="0094C9"/>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spcBef>
                <a:spcPct val="0"/>
              </a:spcBef>
            </a:pPr>
            <a:r>
              <a:rPr lang="en-US" altLang="ko-KR" sz="3556" dirty="0">
                <a:solidFill>
                  <a:schemeClr val="bg1"/>
                </a:solidFill>
                <a:latin typeface="Gotham Bold" pitchFamily="50" charset="0"/>
                <a:ea typeface="ヒラギノ角ゴ ProN W3" charset="-128"/>
                <a:cs typeface="Gotham Bold" pitchFamily="50" charset="0"/>
              </a:rPr>
              <a:t>#</a:t>
            </a:r>
            <a:r>
              <a:rPr lang="en-US" altLang="ko-KR" sz="3556" dirty="0" err="1">
                <a:solidFill>
                  <a:schemeClr val="bg1"/>
                </a:solidFill>
                <a:latin typeface="Gotham Bold" pitchFamily="50" charset="0"/>
                <a:ea typeface="ヒラギノ角ゴ ProN W3" charset="-128"/>
                <a:cs typeface="Gotham Bold" pitchFamily="50" charset="0"/>
              </a:rPr>
              <a:t>OFAFellows</a:t>
            </a:r>
            <a:endParaRPr lang="en-US" altLang="ko-KR" sz="3556" dirty="0">
              <a:solidFill>
                <a:schemeClr val="bg1"/>
              </a:solidFill>
              <a:latin typeface="Gotham Bold" pitchFamily="50" charset="0"/>
              <a:ea typeface="ヒラギノ角ゴ ProN W3" charset="-128"/>
              <a:cs typeface="Gotham Bold" pitchFamily="50" charset="0"/>
            </a:endParaRPr>
          </a:p>
        </p:txBody>
      </p:sp>
      <p:cxnSp>
        <p:nvCxnSpPr>
          <p:cNvPr id="26" name="Straight Connector 25"/>
          <p:cNvCxnSpPr/>
          <p:nvPr/>
        </p:nvCxnSpPr>
        <p:spPr bwMode="auto">
          <a:xfrm>
            <a:off x="6894620" y="2161671"/>
            <a:ext cx="0" cy="4688412"/>
          </a:xfrm>
          <a:prstGeom prst="line">
            <a:avLst/>
          </a:prstGeom>
          <a:blipFill dpi="0" rotWithShape="0">
            <a:blip r:embed="rId3"/>
            <a:srcRect/>
            <a:tile tx="0" ty="0" sx="100000" sy="100000" flip="none" algn="tl"/>
          </a:blipFill>
          <a:ln w="38100" cap="flat" cmpd="sng" algn="ctr">
            <a:solidFill>
              <a:schemeClr val="bg1">
                <a:lumMod val="50000"/>
              </a:schemeClr>
            </a:solidFill>
            <a:prstDash val="solid"/>
            <a:round/>
            <a:headEnd type="none" w="med" len="med"/>
            <a:tailEnd type="none" w="med" len="med"/>
          </a:ln>
          <a:effectLst/>
        </p:spPr>
      </p:cxnSp>
      <p:grpSp>
        <p:nvGrpSpPr>
          <p:cNvPr id="5" name="Group 4"/>
          <p:cNvGrpSpPr/>
          <p:nvPr/>
        </p:nvGrpSpPr>
        <p:grpSpPr>
          <a:xfrm>
            <a:off x="7297783" y="6091117"/>
            <a:ext cx="3078650" cy="758966"/>
            <a:chOff x="2883796" y="6861558"/>
            <a:chExt cx="3078651" cy="758966"/>
          </a:xfrm>
        </p:grpSpPr>
        <p:pic>
          <p:nvPicPr>
            <p:cNvPr id="6" name="Picture 5"/>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2883796" y="6861558"/>
              <a:ext cx="801725" cy="758966"/>
            </a:xfrm>
            <a:prstGeom prst="rect">
              <a:avLst/>
            </a:prstGeom>
          </p:spPr>
        </p:pic>
        <p:sp>
          <p:nvSpPr>
            <p:cNvPr id="7" name="Rectangle 6"/>
            <p:cNvSpPr>
              <a:spLocks noChangeArrowheads="1"/>
            </p:cNvSpPr>
            <p:nvPr/>
          </p:nvSpPr>
          <p:spPr bwMode="auto">
            <a:xfrm>
              <a:off x="3685521" y="7010209"/>
              <a:ext cx="2276926" cy="5300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44" dirty="0">
                  <a:solidFill>
                    <a:schemeClr val="bg2">
                      <a:lumMod val="25000"/>
                    </a:schemeClr>
                  </a:solidFill>
                  <a:latin typeface="Gotham Light" pitchFamily="50" charset="0"/>
                  <a:cs typeface="Gotham Light" pitchFamily="50" charset="0"/>
                </a:rPr>
                <a:t>3 minutes</a:t>
              </a:r>
              <a:endParaRPr lang="en-US" altLang="en-US" sz="1138" dirty="0">
                <a:solidFill>
                  <a:schemeClr val="bg2">
                    <a:lumMod val="25000"/>
                  </a:schemeClr>
                </a:solidFill>
                <a:latin typeface="Gotham Light" pitchFamily="50" charset="0"/>
                <a:cs typeface="Gotham Light" pitchFamily="50" charset="0"/>
              </a:endParaRPr>
            </a:p>
          </p:txBody>
        </p:sp>
      </p:grpSp>
      <p:sp>
        <p:nvSpPr>
          <p:cNvPr id="8" name="Rectangle 7"/>
          <p:cNvSpPr/>
          <p:nvPr/>
        </p:nvSpPr>
        <p:spPr>
          <a:xfrm>
            <a:off x="875328" y="758171"/>
            <a:ext cx="6422455" cy="530015"/>
          </a:xfrm>
          <a:prstGeom prst="rect">
            <a:avLst/>
          </a:prstGeom>
        </p:spPr>
        <p:txBody>
          <a:bodyPr wrap="none" lIns="91436" tIns="45719" rIns="91436" bIns="45719">
            <a:spAutoFit/>
          </a:bodyPr>
          <a:lstStyle/>
          <a:p>
            <a:pPr algn="ctr"/>
            <a:r>
              <a:rPr lang="en-US" altLang="en-US" sz="2844" dirty="0">
                <a:solidFill>
                  <a:schemeClr val="bg2">
                    <a:lumMod val="25000"/>
                  </a:schemeClr>
                </a:solidFill>
                <a:latin typeface="Gotham Bold" pitchFamily="50" charset="0"/>
                <a:cs typeface="Gotham Bold" pitchFamily="50" charset="0"/>
              </a:rPr>
              <a:t>SOCIAL MEDIA + PHOTOGRAPHY</a:t>
            </a:r>
            <a:endParaRPr lang="en-US" altLang="en-US" sz="2844" dirty="0">
              <a:solidFill>
                <a:schemeClr val="bg2">
                  <a:lumMod val="25000"/>
                </a:schemeClr>
              </a:solidFill>
              <a:latin typeface="Gotham Book" pitchFamily="50" charset="0"/>
              <a:cs typeface="Gotham Book" pitchFamily="50" charset="0"/>
            </a:endParaRPr>
          </a:p>
        </p:txBody>
      </p:sp>
      <p:sp>
        <p:nvSpPr>
          <p:cNvPr id="9" name="Rectangle 8"/>
          <p:cNvSpPr/>
          <p:nvPr/>
        </p:nvSpPr>
        <p:spPr>
          <a:xfrm>
            <a:off x="686428" y="680997"/>
            <a:ext cx="113673" cy="677569"/>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rtlCol="0" anchor="ctr"/>
          <a:lstStyle/>
          <a:p>
            <a:pPr algn="ctr"/>
            <a:endParaRPr lang="en-US" sz="3641"/>
          </a:p>
        </p:txBody>
      </p:sp>
      <p:grpSp>
        <p:nvGrpSpPr>
          <p:cNvPr id="10" name="Group 9"/>
          <p:cNvGrpSpPr/>
          <p:nvPr/>
        </p:nvGrpSpPr>
        <p:grpSpPr>
          <a:xfrm>
            <a:off x="7462666" y="4742970"/>
            <a:ext cx="4010767" cy="856834"/>
            <a:chOff x="4741933" y="6812556"/>
            <a:chExt cx="4102662" cy="856834"/>
          </a:xfrm>
        </p:grpSpPr>
        <p:sp>
          <p:nvSpPr>
            <p:cNvPr id="11" name="Rounded Rectangle 10">
              <a:hlinkClick r:id="rId5"/>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ACCESS DOCUMENT</a:t>
              </a:r>
              <a:endParaRPr lang="en-US" sz="2000" dirty="0">
                <a:solidFill>
                  <a:srgbClr val="474545"/>
                </a:solidFill>
                <a:latin typeface="Gotham Bold" pitchFamily="50" charset="0"/>
                <a:cs typeface="Gotham Bold" pitchFamily="50" charset="0"/>
              </a:endParaRPr>
            </a:p>
          </p:txBody>
        </p:sp>
        <p:pic>
          <p:nvPicPr>
            <p:cNvPr id="12" name="Picture 11"/>
            <p:cNvPicPr>
              <a:picLocks noChangeAspect="1"/>
            </p:cNvPicPr>
            <p:nvPr/>
          </p:nvPicPr>
          <p:blipFill rotWithShape="1">
            <a:blip r:embed="rId6" cstate="print">
              <a:biLevel thresh="75000"/>
              <a:extLst>
                <a:ext uri="{28A0092B-C50C-407E-A947-70E740481C1C}">
                  <a14:useLocalDpi xmlns:a14="http://schemas.microsoft.com/office/drawing/2010/main"/>
                </a:ext>
              </a:extLst>
            </a:blip>
            <a:srcRect/>
            <a:stretch/>
          </p:blipFill>
          <p:spPr>
            <a:xfrm rot="10800000">
              <a:off x="7794599" y="7130480"/>
              <a:ext cx="218715" cy="218424"/>
            </a:xfrm>
            <a:prstGeom prst="rect">
              <a:avLst/>
            </a:prstGeom>
          </p:spPr>
        </p:pic>
      </p:grpSp>
    </p:spTree>
    <p:extLst>
      <p:ext uri="{BB962C8B-B14F-4D97-AF65-F5344CB8AC3E}">
        <p14:creationId xmlns:p14="http://schemas.microsoft.com/office/powerpoint/2010/main" val="255268021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317858" y="1257157"/>
            <a:ext cx="0" cy="4524312"/>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769650" y="1257153"/>
            <a:ext cx="6951397" cy="4524316"/>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digital?</a:t>
            </a:r>
          </a:p>
          <a:p>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2. The mechanics</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Bold" pitchFamily="50" charset="0"/>
                <a:cs typeface="Gotham Bold" pitchFamily="50" charset="0"/>
              </a:rPr>
              <a:t>3. Telling a story on social</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4. 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3971" y="2244378"/>
            <a:ext cx="3250794" cy="3250794"/>
          </a:xfrm>
          <a:prstGeom prst="rect">
            <a:avLst/>
          </a:prstGeom>
        </p:spPr>
      </p:pic>
      <p:sp>
        <p:nvSpPr>
          <p:cNvPr id="13" name="Rectangle 12"/>
          <p:cNvSpPr>
            <a:spLocks noChangeArrowheads="1"/>
          </p:cNvSpPr>
          <p:nvPr/>
        </p:nvSpPr>
        <p:spPr bwMode="auto">
          <a:xfrm>
            <a:off x="496745" y="1257153"/>
            <a:ext cx="4485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4126189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0" y="-7117"/>
            <a:ext cx="13522297" cy="9801571"/>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1230923" y="0"/>
            <a:ext cx="13522297" cy="9801571"/>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5005485"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0909" y="8011633"/>
            <a:ext cx="490014" cy="702546"/>
          </a:xfrm>
          <a:prstGeom prst="rect">
            <a:avLst/>
          </a:prstGeom>
        </p:spPr>
      </p:pic>
      <p:sp>
        <p:nvSpPr>
          <p:cNvPr id="9" name="TextBox 8"/>
          <p:cNvSpPr txBox="1"/>
          <p:nvPr/>
        </p:nvSpPr>
        <p:spPr>
          <a:xfrm>
            <a:off x="983937" y="1588337"/>
            <a:ext cx="4707391" cy="3385542"/>
          </a:xfrm>
          <a:prstGeom prst="rect">
            <a:avLst/>
          </a:prstGeom>
          <a:noFill/>
        </p:spPr>
        <p:txBody>
          <a:bodyPr wrap="square" rtlCol="0">
            <a:spAutoFit/>
          </a:bodyPr>
          <a:lstStyle/>
          <a:p>
            <a:r>
              <a:rPr lang="en-US" sz="3600" dirty="0">
                <a:solidFill>
                  <a:schemeClr val="bg2">
                    <a:lumMod val="25000"/>
                  </a:schemeClr>
                </a:solidFill>
                <a:latin typeface="Gotham Bold" pitchFamily="50" charset="0"/>
                <a:cs typeface="Gotham Bold" pitchFamily="50" charset="0"/>
              </a:rPr>
              <a:t>DIGITAL ORGANIZING: </a:t>
            </a:r>
          </a:p>
          <a:p>
            <a:endParaRPr lang="en-US" sz="3200" dirty="0">
              <a:solidFill>
                <a:srgbClr val="017FA0"/>
              </a:solidFill>
              <a:latin typeface="Gotham Bold" pitchFamily="50" charset="0"/>
              <a:cs typeface="Gotham Bold" pitchFamily="50" charset="0"/>
            </a:endParaRPr>
          </a:p>
          <a:p>
            <a:r>
              <a:rPr lang="en-US" sz="3200" dirty="0">
                <a:solidFill>
                  <a:srgbClr val="017FA0"/>
                </a:solidFill>
                <a:latin typeface="Gotham Bold" pitchFamily="50" charset="0"/>
                <a:cs typeface="Gotham Bold" pitchFamily="50" charset="0"/>
              </a:rPr>
              <a:t>How to use social networks to change the world </a:t>
            </a:r>
            <a:endParaRPr lang="en-US" sz="3200" dirty="0">
              <a:solidFill>
                <a:schemeClr val="tx2"/>
              </a:solidFill>
              <a:latin typeface="Gotham Bold" pitchFamily="50" charset="0"/>
              <a:cs typeface="Gotham Bold" pitchFamily="50" charset="0"/>
            </a:endParaRPr>
          </a:p>
          <a:p>
            <a:endParaRPr lang="en-US" altLang="en-US" sz="1400" spc="3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19192289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8"/>
          <p:cNvGrpSpPr>
            <a:grpSpLocks/>
          </p:cNvGrpSpPr>
          <p:nvPr/>
        </p:nvGrpSpPr>
        <p:grpSpPr bwMode="auto">
          <a:xfrm>
            <a:off x="0" y="2044335"/>
            <a:ext cx="12785187" cy="3755961"/>
            <a:chOff x="228600" y="3745345"/>
            <a:chExt cx="8458200" cy="2274456"/>
          </a:xfrm>
        </p:grpSpPr>
        <p:pic>
          <p:nvPicPr>
            <p:cNvPr id="12" name="Picture 11" descr="ofa-obama-before.tiff"/>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381000" y="4343400"/>
              <a:ext cx="1524000" cy="6921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ofa-during4.tiff"/>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4716018" y="4419600"/>
              <a:ext cx="846582" cy="1149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descr="ofa-during 5.tiff"/>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57400" y="4191000"/>
              <a:ext cx="1104130" cy="1447800"/>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5" name="Straight Arrow Connector 14"/>
            <p:cNvCxnSpPr/>
            <p:nvPr/>
          </p:nvCxnSpPr>
          <p:spPr>
            <a:xfrm>
              <a:off x="228600" y="6019801"/>
              <a:ext cx="84582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6" name="Picture 15" descr="ofa-after3.tiff"/>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7239000" y="4114800"/>
              <a:ext cx="1066800" cy="14777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 name="Picture 16" descr="ofa-after-fluke.tiff"/>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5786090" y="3766457"/>
              <a:ext cx="1148110" cy="11103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8" name="Picture 17" descr="ofa-before.tiff"/>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88694" y="3745345"/>
              <a:ext cx="1030906" cy="1447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19" name="Straight Connector 18"/>
            <p:cNvCxnSpPr/>
            <p:nvPr/>
          </p:nvCxnSpPr>
          <p:spPr>
            <a:xfrm flipV="1">
              <a:off x="1142849" y="5105778"/>
              <a:ext cx="0" cy="914023"/>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V="1">
              <a:off x="3887829" y="5257557"/>
              <a:ext cx="0" cy="762244"/>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V="1">
              <a:off x="6319129" y="4952882"/>
              <a:ext cx="0" cy="1066919"/>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V="1">
              <a:off x="2590689" y="5639237"/>
              <a:ext cx="0" cy="380564"/>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5096782" y="5639237"/>
              <a:ext cx="0" cy="380564"/>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7772551" y="5639237"/>
              <a:ext cx="0" cy="380564"/>
            </a:xfrm>
            <a:prstGeom prst="line">
              <a:avLst/>
            </a:prstGeom>
          </p:spPr>
          <p:style>
            <a:lnRef idx="2">
              <a:schemeClr val="accent1"/>
            </a:lnRef>
            <a:fillRef idx="0">
              <a:schemeClr val="accent1"/>
            </a:fillRef>
            <a:effectRef idx="1">
              <a:schemeClr val="accent1"/>
            </a:effectRef>
            <a:fontRef idx="minor">
              <a:schemeClr val="tx1"/>
            </a:fontRef>
          </p:style>
        </p:cxnSp>
      </p:grpSp>
      <p:sp>
        <p:nvSpPr>
          <p:cNvPr id="27" name="Rectangle 26"/>
          <p:cNvSpPr>
            <a:spLocks noChangeArrowheads="1"/>
          </p:cNvSpPr>
          <p:nvPr/>
        </p:nvSpPr>
        <p:spPr bwMode="auto">
          <a:xfrm>
            <a:off x="885075" y="783637"/>
            <a:ext cx="113848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bg2">
                    <a:lumMod val="25000"/>
                  </a:schemeClr>
                </a:solidFill>
                <a:latin typeface="Gotham Bold" pitchFamily="50" charset="0"/>
                <a:cs typeface="Gotham Bold" pitchFamily="50" charset="0"/>
              </a:rPr>
              <a:t>TELLING THE STORY</a:t>
            </a:r>
          </a:p>
        </p:txBody>
      </p:sp>
      <p:sp>
        <p:nvSpPr>
          <p:cNvPr id="28" name="TextBox 1"/>
          <p:cNvSpPr txBox="1">
            <a:spLocks noChangeArrowheads="1"/>
          </p:cNvSpPr>
          <p:nvPr/>
        </p:nvSpPr>
        <p:spPr bwMode="auto">
          <a:xfrm>
            <a:off x="3165657" y="6059997"/>
            <a:ext cx="7919438" cy="2544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marL="457200" indent="-457200"/>
            <a:r>
              <a:rPr lang="en-US" sz="3200" dirty="0">
                <a:latin typeface="Gotham Bold" pitchFamily="50" charset="0"/>
                <a:cs typeface="Gotham Bold" pitchFamily="50" charset="0"/>
              </a:rPr>
              <a:t>Beginning, middle, end</a:t>
            </a:r>
          </a:p>
          <a:p>
            <a:pPr marL="457200" indent="-457200"/>
            <a:r>
              <a:rPr lang="en-US" sz="3200" dirty="0">
                <a:latin typeface="Gotham Bold" pitchFamily="50" charset="0"/>
                <a:cs typeface="Gotham Bold" pitchFamily="50" charset="0"/>
              </a:rPr>
              <a:t>Conflict</a:t>
            </a:r>
          </a:p>
          <a:p>
            <a:pPr marL="457200" indent="-457200"/>
            <a:r>
              <a:rPr lang="en-US" sz="3200" dirty="0">
                <a:latin typeface="Gotham Bold" pitchFamily="50" charset="0"/>
                <a:cs typeface="Gotham Bold" pitchFamily="50" charset="0"/>
              </a:rPr>
              <a:t>A character you can believe in</a:t>
            </a:r>
          </a:p>
        </p:txBody>
      </p:sp>
    </p:spTree>
    <p:extLst>
      <p:ext uri="{BB962C8B-B14F-4D97-AF65-F5344CB8AC3E}">
        <p14:creationId xmlns:p14="http://schemas.microsoft.com/office/powerpoint/2010/main" val="73454741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990410" y="3063714"/>
            <a:ext cx="3451198" cy="3429370"/>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Gotham Bold" pitchFamily="50" charset="0"/>
                <a:cs typeface="Gotham Bold" pitchFamily="50" charset="0"/>
              </a:rPr>
              <a:t>Beginning</a:t>
            </a:r>
          </a:p>
        </p:txBody>
      </p:sp>
      <p:sp>
        <p:nvSpPr>
          <p:cNvPr id="7" name="Oval 6"/>
          <p:cNvSpPr/>
          <p:nvPr/>
        </p:nvSpPr>
        <p:spPr>
          <a:xfrm>
            <a:off x="4815497" y="3063713"/>
            <a:ext cx="3451198" cy="3429370"/>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Gotham Bold" pitchFamily="50" charset="0"/>
                <a:cs typeface="Gotham Bold" pitchFamily="50" charset="0"/>
              </a:rPr>
              <a:t>Middle</a:t>
            </a:r>
          </a:p>
        </p:txBody>
      </p:sp>
      <p:sp>
        <p:nvSpPr>
          <p:cNvPr id="8" name="Oval 7"/>
          <p:cNvSpPr/>
          <p:nvPr/>
        </p:nvSpPr>
        <p:spPr>
          <a:xfrm>
            <a:off x="8609839" y="3063712"/>
            <a:ext cx="3451198" cy="3429370"/>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latin typeface="Gotham Bold" pitchFamily="50" charset="0"/>
                <a:cs typeface="Gotham Bold" pitchFamily="50" charset="0"/>
              </a:rPr>
              <a:t>End</a:t>
            </a:r>
          </a:p>
        </p:txBody>
      </p:sp>
      <p:sp>
        <p:nvSpPr>
          <p:cNvPr id="9" name="Rectangle 8"/>
          <p:cNvSpPr/>
          <p:nvPr/>
        </p:nvSpPr>
        <p:spPr>
          <a:xfrm>
            <a:off x="1205918" y="758171"/>
            <a:ext cx="3813865" cy="523220"/>
          </a:xfrm>
          <a:prstGeom prst="rect">
            <a:avLst/>
          </a:prstGeom>
        </p:spPr>
        <p:txBody>
          <a:bodyPr wrap="none">
            <a:spAutoFit/>
          </a:bodyPr>
          <a:lstStyle/>
          <a:p>
            <a:pPr algn="ctr"/>
            <a:r>
              <a:rPr lang="en-US" altLang="en-US" sz="2800" dirty="0">
                <a:solidFill>
                  <a:schemeClr val="bg2">
                    <a:lumMod val="25000"/>
                  </a:schemeClr>
                </a:solidFill>
                <a:latin typeface="Gotham Bold" pitchFamily="50" charset="0"/>
                <a:cs typeface="Gotham Bold" pitchFamily="50" charset="0"/>
              </a:rPr>
              <a:t>TELLING THE STORY</a:t>
            </a:r>
            <a:endParaRPr lang="en-US" altLang="en-US" sz="2800" dirty="0">
              <a:solidFill>
                <a:schemeClr val="bg2">
                  <a:lumMod val="25000"/>
                </a:schemeClr>
              </a:solidFill>
              <a:latin typeface="Gotham Book" pitchFamily="50" charset="0"/>
              <a:cs typeface="Gotham Book" pitchFamily="50" charset="0"/>
            </a:endParaRPr>
          </a:p>
        </p:txBody>
      </p:sp>
      <p:sp>
        <p:nvSpPr>
          <p:cNvPr id="10" name="Rectangle 9"/>
          <p:cNvSpPr/>
          <p:nvPr/>
        </p:nvSpPr>
        <p:spPr>
          <a:xfrm>
            <a:off x="686429" y="680997"/>
            <a:ext cx="113672" cy="677569"/>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62964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4"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694648" y="499373"/>
            <a:ext cx="7626410" cy="7693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 descr="ChloeFA__Chl_OFA__on_Twitter-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59000" y="1905000"/>
            <a:ext cx="8382000" cy="655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descr="ChloeFA__Chl_OFA__on_Twitter-3.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7400" y="5715000"/>
            <a:ext cx="11744325" cy="162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8540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4"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694648" y="499373"/>
            <a:ext cx="7626410" cy="7693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 descr="ChloeFA__Chl_OFA__on_Twitter-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59000" y="1905000"/>
            <a:ext cx="8382000" cy="655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5675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4"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694648" y="499373"/>
            <a:ext cx="7626410" cy="7693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 descr="ChloeFA__Chl_OFA__on_Twitter-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159000" y="1905000"/>
            <a:ext cx="8382000" cy="655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descr="ChloeFA__Chl_OFA__on_Twitter-3.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7400" y="5715000"/>
            <a:ext cx="11744325" cy="1625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23360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4"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694648" y="499373"/>
            <a:ext cx="7626410" cy="7693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4857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5"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958209" y="664507"/>
            <a:ext cx="6880225" cy="708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6602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5"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958209" y="664507"/>
            <a:ext cx="6880225" cy="708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descr="ChloeFA__Chl_OFA__on_Twitter-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438405" y="1244545"/>
            <a:ext cx="8001000" cy="695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1495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25642" y="607242"/>
            <a:ext cx="1145161" cy="1109263"/>
          </a:xfrm>
          <a:prstGeom prst="ellipse">
            <a:avLst/>
          </a:prstGeom>
          <a:solidFill>
            <a:srgbClr val="017F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5"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958209" y="664507"/>
            <a:ext cx="6880225" cy="708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descr="ChloeFA__Chl_OFA__on_Twitter-3.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438405" y="1244545"/>
            <a:ext cx="8001000" cy="6951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 descr="ChloeFA__Chl_OFA__on_Twitter.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652478" y="994734"/>
            <a:ext cx="7375818" cy="749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03752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3"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13" y="804214"/>
            <a:ext cx="8339138" cy="689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Oval 9"/>
          <p:cNvSpPr/>
          <p:nvPr/>
        </p:nvSpPr>
        <p:spPr>
          <a:xfrm>
            <a:off x="625642" y="2032627"/>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12" name="Oval 11"/>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spTree>
    <p:extLst>
      <p:ext uri="{BB962C8B-B14F-4D97-AF65-F5344CB8AC3E}">
        <p14:creationId xmlns:p14="http://schemas.microsoft.com/office/powerpoint/2010/main" val="153372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885075" y="402595"/>
            <a:ext cx="11384825" cy="15388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bg2">
                    <a:lumMod val="25000"/>
                  </a:schemeClr>
                </a:solidFill>
                <a:latin typeface="Gotham Bold" pitchFamily="50" charset="0"/>
                <a:cs typeface="Gotham Bold" pitchFamily="50" charset="0"/>
              </a:rPr>
              <a:t>Five finger shoot: </a:t>
            </a:r>
          </a:p>
          <a:p>
            <a:r>
              <a:rPr lang="en-US" altLang="en-US" sz="3600" dirty="0">
                <a:solidFill>
                  <a:schemeClr val="bg2">
                    <a:lumMod val="25000"/>
                  </a:schemeClr>
                </a:solidFill>
                <a:latin typeface="Gotham Light" pitchFamily="50" charset="0"/>
                <a:cs typeface="Gotham Light" pitchFamily="50" charset="0"/>
              </a:rPr>
              <a:t>What is your familiarity with social media?</a:t>
            </a:r>
          </a:p>
          <a:p>
            <a:endParaRPr lang="en-US" altLang="en-US" sz="2200" dirty="0">
              <a:solidFill>
                <a:schemeClr val="bg2">
                  <a:lumMod val="25000"/>
                </a:schemeClr>
              </a:solidFill>
              <a:latin typeface="Gotham Bold" pitchFamily="50" charset="0"/>
              <a:cs typeface="Gotham Bold" pitchFamily="50" charset="0"/>
            </a:endParaRPr>
          </a:p>
        </p:txBody>
      </p:sp>
      <p:sp>
        <p:nvSpPr>
          <p:cNvPr id="3" name="Rectangle 2"/>
          <p:cNvSpPr/>
          <p:nvPr/>
        </p:nvSpPr>
        <p:spPr>
          <a:xfrm>
            <a:off x="1077887" y="2080932"/>
            <a:ext cx="10919012" cy="968560"/>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2">
                    <a:lumMod val="25000"/>
                  </a:schemeClr>
                </a:solidFill>
                <a:latin typeface="Gotham Bold" pitchFamily="50" charset="0"/>
                <a:cs typeface="Gotham Bold" pitchFamily="50" charset="0"/>
              </a:rPr>
              <a:t>1:</a:t>
            </a:r>
            <a:r>
              <a:rPr lang="en-US" sz="2800" dirty="0">
                <a:solidFill>
                  <a:schemeClr val="bg2">
                    <a:lumMod val="25000"/>
                  </a:schemeClr>
                </a:solidFill>
                <a:latin typeface="Gotham Bold" pitchFamily="50" charset="0"/>
                <a:cs typeface="Gotham Bold" pitchFamily="50" charset="0"/>
              </a:rPr>
              <a:t> </a:t>
            </a:r>
            <a:r>
              <a:rPr lang="en-US" sz="2800" dirty="0" err="1">
                <a:solidFill>
                  <a:schemeClr val="bg2">
                    <a:lumMod val="25000"/>
                  </a:schemeClr>
                </a:solidFill>
                <a:latin typeface="Gotham Bold" pitchFamily="50" charset="0"/>
                <a:cs typeface="Gotham Bold" pitchFamily="50" charset="0"/>
              </a:rPr>
              <a:t>Pssh</a:t>
            </a:r>
            <a:r>
              <a:rPr lang="en-US" sz="2800" dirty="0">
                <a:solidFill>
                  <a:schemeClr val="bg2">
                    <a:lumMod val="25000"/>
                  </a:schemeClr>
                </a:solidFill>
                <a:latin typeface="Gotham Bold" pitchFamily="50" charset="0"/>
                <a:cs typeface="Gotham Bold" pitchFamily="50" charset="0"/>
              </a:rPr>
              <a:t>, I’m a pro. I use them regularly to have active dialogues.</a:t>
            </a:r>
          </a:p>
        </p:txBody>
      </p:sp>
      <p:sp>
        <p:nvSpPr>
          <p:cNvPr id="9" name="Rectangle 8"/>
          <p:cNvSpPr/>
          <p:nvPr/>
        </p:nvSpPr>
        <p:spPr>
          <a:xfrm>
            <a:off x="1060947" y="3312949"/>
            <a:ext cx="10919012" cy="968560"/>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2">
                    <a:lumMod val="25000"/>
                  </a:schemeClr>
                </a:solidFill>
                <a:latin typeface="Gotham Bold" pitchFamily="50" charset="0"/>
                <a:cs typeface="Gotham Bold" pitchFamily="50" charset="0"/>
              </a:rPr>
              <a:t>2:</a:t>
            </a:r>
            <a:r>
              <a:rPr lang="en-US" sz="2800" dirty="0">
                <a:solidFill>
                  <a:schemeClr val="bg2">
                    <a:lumMod val="25000"/>
                  </a:schemeClr>
                </a:solidFill>
                <a:latin typeface="Gotham Bold" pitchFamily="50" charset="0"/>
                <a:cs typeface="Gotham Bold" pitchFamily="50" charset="0"/>
              </a:rPr>
              <a:t> I know how to tag people, but that’s where it ends.</a:t>
            </a:r>
          </a:p>
        </p:txBody>
      </p:sp>
      <p:sp>
        <p:nvSpPr>
          <p:cNvPr id="10" name="Rectangle 9"/>
          <p:cNvSpPr/>
          <p:nvPr/>
        </p:nvSpPr>
        <p:spPr>
          <a:xfrm>
            <a:off x="1065174" y="4544965"/>
            <a:ext cx="10919012" cy="968560"/>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2">
                    <a:lumMod val="25000"/>
                  </a:schemeClr>
                </a:solidFill>
                <a:latin typeface="Gotham Bold" pitchFamily="50" charset="0"/>
                <a:cs typeface="Gotham Bold" pitchFamily="50" charset="0"/>
              </a:rPr>
              <a:t>3:</a:t>
            </a:r>
            <a:r>
              <a:rPr lang="en-US" sz="2800" dirty="0">
                <a:solidFill>
                  <a:schemeClr val="bg2">
                    <a:lumMod val="25000"/>
                  </a:schemeClr>
                </a:solidFill>
                <a:latin typeface="Gotham Bold" pitchFamily="50" charset="0"/>
                <a:cs typeface="Gotham Bold" pitchFamily="50" charset="0"/>
              </a:rPr>
              <a:t> I mean, I know how to use them to look at puppies and kittens.</a:t>
            </a:r>
          </a:p>
        </p:txBody>
      </p:sp>
      <p:sp>
        <p:nvSpPr>
          <p:cNvPr id="11" name="Rectangle 10"/>
          <p:cNvSpPr/>
          <p:nvPr/>
        </p:nvSpPr>
        <p:spPr>
          <a:xfrm>
            <a:off x="1090568" y="5776983"/>
            <a:ext cx="10919012" cy="968560"/>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2">
                    <a:lumMod val="25000"/>
                  </a:schemeClr>
                </a:solidFill>
                <a:latin typeface="Gotham Bold" pitchFamily="50" charset="0"/>
                <a:cs typeface="Gotham Bold" pitchFamily="50" charset="0"/>
              </a:rPr>
              <a:t>4:</a:t>
            </a:r>
            <a:r>
              <a:rPr lang="en-US" sz="2800" dirty="0">
                <a:solidFill>
                  <a:schemeClr val="bg2">
                    <a:lumMod val="25000"/>
                  </a:schemeClr>
                </a:solidFill>
                <a:latin typeface="Gotham Bold" pitchFamily="50" charset="0"/>
                <a:cs typeface="Gotham Bold" pitchFamily="50" charset="0"/>
              </a:rPr>
              <a:t> I think I have an account, but I don’t know my password.</a:t>
            </a:r>
          </a:p>
        </p:txBody>
      </p:sp>
      <p:sp>
        <p:nvSpPr>
          <p:cNvPr id="12" name="Rectangle 11"/>
          <p:cNvSpPr/>
          <p:nvPr/>
        </p:nvSpPr>
        <p:spPr>
          <a:xfrm>
            <a:off x="1094797" y="7030169"/>
            <a:ext cx="10919012" cy="968560"/>
          </a:xfrm>
          <a:prstGeom prst="rect">
            <a:avLst/>
          </a:prstGeom>
          <a:solidFill>
            <a:schemeClr val="bg2">
              <a:lumMod val="90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bg2">
                    <a:lumMod val="25000"/>
                  </a:schemeClr>
                </a:solidFill>
                <a:latin typeface="Gotham Bold" pitchFamily="50" charset="0"/>
                <a:cs typeface="Gotham Bold" pitchFamily="50" charset="0"/>
              </a:rPr>
              <a:t>5:</a:t>
            </a:r>
            <a:r>
              <a:rPr lang="en-US" sz="2800" dirty="0">
                <a:solidFill>
                  <a:schemeClr val="bg2">
                    <a:lumMod val="25000"/>
                  </a:schemeClr>
                </a:solidFill>
                <a:latin typeface="Gotham Bold" pitchFamily="50" charset="0"/>
                <a:cs typeface="Gotham Bold" pitchFamily="50" charset="0"/>
              </a:rPr>
              <a:t> The </a:t>
            </a:r>
            <a:r>
              <a:rPr lang="en-US" sz="2800" dirty="0" err="1">
                <a:solidFill>
                  <a:schemeClr val="bg2">
                    <a:lumMod val="25000"/>
                  </a:schemeClr>
                </a:solidFill>
                <a:latin typeface="Gotham Bold" pitchFamily="50" charset="0"/>
                <a:cs typeface="Gotham Bold" pitchFamily="50" charset="0"/>
              </a:rPr>
              <a:t>interwebs</a:t>
            </a:r>
            <a:r>
              <a:rPr lang="en-US" sz="2800" dirty="0">
                <a:solidFill>
                  <a:schemeClr val="bg2">
                    <a:lumMod val="25000"/>
                  </a:schemeClr>
                </a:solidFill>
                <a:latin typeface="Gotham Bold" pitchFamily="50" charset="0"/>
                <a:cs typeface="Gotham Bold" pitchFamily="50" charset="0"/>
              </a:rPr>
              <a:t>? I hear that’s just a series of tubes…</a:t>
            </a:r>
          </a:p>
        </p:txBody>
      </p:sp>
    </p:spTree>
    <p:extLst>
      <p:ext uri="{BB962C8B-B14F-4D97-AF65-F5344CB8AC3E}">
        <p14:creationId xmlns:p14="http://schemas.microsoft.com/office/powerpoint/2010/main" val="4994562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3"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13" y="804214"/>
            <a:ext cx="8339138" cy="689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Oval 9"/>
          <p:cNvSpPr/>
          <p:nvPr/>
        </p:nvSpPr>
        <p:spPr>
          <a:xfrm>
            <a:off x="625642" y="2032627"/>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12" name="Oval 11"/>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pic>
        <p:nvPicPr>
          <p:cNvPr id="13" name="Picture 1" descr="ChloeFA__Chl_OFA__on_Twitter.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038652" y="1316528"/>
            <a:ext cx="7162800" cy="731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02261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625641" y="3458012"/>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pic>
        <p:nvPicPr>
          <p:cNvPr id="8" name="Picture 3" descr="ChloeFA__Chl_OFA__on_Twitter.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13" y="804214"/>
            <a:ext cx="8339138" cy="689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Oval 9"/>
          <p:cNvSpPr/>
          <p:nvPr/>
        </p:nvSpPr>
        <p:spPr>
          <a:xfrm>
            <a:off x="625642" y="2032627"/>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sp>
        <p:nvSpPr>
          <p:cNvPr id="12" name="Oval 11"/>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pic>
        <p:nvPicPr>
          <p:cNvPr id="13" name="Picture 1" descr="ChloeFA__Chl_OFA__on_Twitter.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038652" y="1316528"/>
            <a:ext cx="7162800" cy="7318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descr="Twitter___Chl_OFA__._JulianCastro___The_time_is_....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946456" y="3158062"/>
            <a:ext cx="9906000" cy="348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34569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sp>
        <p:nvSpPr>
          <p:cNvPr id="8" name="Oval 7"/>
          <p:cNvSpPr/>
          <p:nvPr/>
        </p:nvSpPr>
        <p:spPr>
          <a:xfrm>
            <a:off x="625641" y="3458012"/>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sp>
        <p:nvSpPr>
          <p:cNvPr id="9" name="Oval 8"/>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pic>
        <p:nvPicPr>
          <p:cNvPr id="10" name="Picture 1"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28" y="761876"/>
            <a:ext cx="9906000" cy="606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8001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sp>
        <p:nvSpPr>
          <p:cNvPr id="8" name="Oval 7"/>
          <p:cNvSpPr/>
          <p:nvPr/>
        </p:nvSpPr>
        <p:spPr>
          <a:xfrm>
            <a:off x="625641" y="3458012"/>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sp>
        <p:nvSpPr>
          <p:cNvPr id="9" name="Oval 8"/>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pic>
        <p:nvPicPr>
          <p:cNvPr id="10" name="Picture 1"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28" y="761876"/>
            <a:ext cx="9906000" cy="606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ChloeFA__Chl_OFA__on_Twitter.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807929" y="1253020"/>
            <a:ext cx="7169150" cy="729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16245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25642" y="2032627"/>
            <a:ext cx="1145161" cy="1109263"/>
          </a:xfrm>
          <a:prstGeom prst="ellipse">
            <a:avLst/>
          </a:prstGeom>
          <a:solidFill>
            <a:schemeClr val="tx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M</a:t>
            </a:r>
          </a:p>
        </p:txBody>
      </p:sp>
      <p:cxnSp>
        <p:nvCxnSpPr>
          <p:cNvPr id="7" name="Straight Connector 6"/>
          <p:cNvCxnSpPr/>
          <p:nvPr/>
        </p:nvCxnSpPr>
        <p:spPr>
          <a:xfrm flipH="1" flipV="1">
            <a:off x="2253816" y="607242"/>
            <a:ext cx="0" cy="7341412"/>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7623585" y="3588268"/>
            <a:ext cx="3783599" cy="2246769"/>
          </a:xfrm>
          <a:prstGeom prst="rect">
            <a:avLst/>
          </a:prstGeom>
        </p:spPr>
        <p:txBody>
          <a:bodyPr wrap="square">
            <a:spAutoFit/>
          </a:bodyPr>
          <a:lstStyle/>
          <a:p>
            <a:r>
              <a:rPr lang="en-US" altLang="en-US" sz="2000" dirty="0">
                <a:solidFill>
                  <a:schemeClr val="bg1"/>
                </a:solidFill>
                <a:latin typeface="Gotham Bold" pitchFamily="50" charset="0"/>
                <a:cs typeface="Gotham Bold" pitchFamily="50" charset="0"/>
              </a:rPr>
              <a:t>Message: </a:t>
            </a:r>
          </a:p>
          <a:p>
            <a:r>
              <a:rPr lang="en-US" altLang="en-US" sz="2000" dirty="0">
                <a:solidFill>
                  <a:schemeClr val="bg1"/>
                </a:solidFill>
                <a:latin typeface="Gotham Light" pitchFamily="50" charset="0"/>
                <a:cs typeface="Gotham Light" pitchFamily="50" charset="0"/>
              </a:rPr>
              <a:t>The Tie is Now</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Purpose: </a:t>
            </a:r>
            <a:r>
              <a:rPr lang="en-US" altLang="en-US" sz="2000" dirty="0">
                <a:solidFill>
                  <a:schemeClr val="bg1"/>
                </a:solidFill>
                <a:latin typeface="Gotham Light" pitchFamily="50" charset="0"/>
                <a:cs typeface="Gotham Light" pitchFamily="50" charset="0"/>
              </a:rPr>
              <a:t>Ask MOCs to support CIR legislation </a:t>
            </a:r>
          </a:p>
          <a:p>
            <a:endParaRPr lang="en-US" altLang="en-US" sz="2000" dirty="0">
              <a:solidFill>
                <a:schemeClr val="bg1"/>
              </a:solidFill>
              <a:latin typeface="Gotham Bold" pitchFamily="50" charset="0"/>
              <a:cs typeface="Gotham Bold" pitchFamily="50" charset="0"/>
            </a:endParaRPr>
          </a:p>
          <a:p>
            <a:r>
              <a:rPr lang="en-US" altLang="en-US" sz="2000" dirty="0">
                <a:solidFill>
                  <a:schemeClr val="bg1"/>
                </a:solidFill>
                <a:latin typeface="Gotham Bold" pitchFamily="50" charset="0"/>
                <a:cs typeface="Gotham Bold" pitchFamily="50" charset="0"/>
              </a:rPr>
              <a:t>Method: </a:t>
            </a:r>
            <a:r>
              <a:rPr lang="en-US" altLang="en-US" sz="2000" dirty="0">
                <a:solidFill>
                  <a:schemeClr val="bg1"/>
                </a:solidFill>
                <a:latin typeface="Gotham Light" pitchFamily="50" charset="0"/>
                <a:cs typeface="Gotham Light" pitchFamily="50" charset="0"/>
              </a:rPr>
              <a:t>High Traffic Rally</a:t>
            </a:r>
          </a:p>
        </p:txBody>
      </p:sp>
      <p:sp>
        <p:nvSpPr>
          <p:cNvPr id="8" name="Oval 7"/>
          <p:cNvSpPr/>
          <p:nvPr/>
        </p:nvSpPr>
        <p:spPr>
          <a:xfrm>
            <a:off x="625641" y="3458012"/>
            <a:ext cx="1145161" cy="1109263"/>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E</a:t>
            </a:r>
          </a:p>
        </p:txBody>
      </p:sp>
      <p:sp>
        <p:nvSpPr>
          <p:cNvPr id="9" name="Oval 8"/>
          <p:cNvSpPr/>
          <p:nvPr/>
        </p:nvSpPr>
        <p:spPr>
          <a:xfrm>
            <a:off x="625642" y="607242"/>
            <a:ext cx="1145161" cy="110926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Gotham Bold" pitchFamily="50" charset="0"/>
                <a:cs typeface="Gotham Bold" pitchFamily="50" charset="0"/>
              </a:rPr>
              <a:t>B</a:t>
            </a:r>
          </a:p>
        </p:txBody>
      </p:sp>
      <p:pic>
        <p:nvPicPr>
          <p:cNvPr id="10" name="Picture 1" descr="ChloeFA__Chl_OFA__on_Twitter-3.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400328" y="761876"/>
            <a:ext cx="9906000" cy="6064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ChloeFA__Chl_OFA__on_Twitter.pn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807929" y="1253020"/>
            <a:ext cx="7169150" cy="729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descr="ChloeFA__Chl_OFA__on_Twitter-3.pn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736830" y="304624"/>
            <a:ext cx="8759217" cy="7946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9913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317858" y="1257157"/>
            <a:ext cx="0" cy="4524312"/>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769650" y="1257153"/>
            <a:ext cx="6951397" cy="4524316"/>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digital?</a:t>
            </a:r>
          </a:p>
          <a:p>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2. The mechanics</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3. Telling a story on social</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r>
              <a:rPr lang="en-US" sz="3600" dirty="0">
                <a:solidFill>
                  <a:schemeClr val="bg2">
                    <a:lumMod val="25000"/>
                  </a:schemeClr>
                </a:solidFill>
                <a:latin typeface="Gotham Bold" pitchFamily="50" charset="0"/>
                <a:cs typeface="Gotham Bold" pitchFamily="50" charset="0"/>
              </a:rPr>
              <a:t>4. 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3971" y="2244378"/>
            <a:ext cx="3250794" cy="3250794"/>
          </a:xfrm>
          <a:prstGeom prst="rect">
            <a:avLst/>
          </a:prstGeom>
        </p:spPr>
      </p:pic>
      <p:sp>
        <p:nvSpPr>
          <p:cNvPr id="13" name="Rectangle 12"/>
          <p:cNvSpPr>
            <a:spLocks noChangeArrowheads="1"/>
          </p:cNvSpPr>
          <p:nvPr/>
        </p:nvSpPr>
        <p:spPr bwMode="auto">
          <a:xfrm>
            <a:off x="496745" y="1257153"/>
            <a:ext cx="4485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5415578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flipH="1">
            <a:off x="-553448" y="-267340"/>
            <a:ext cx="13579895" cy="10123535"/>
          </a:xfrm>
          <a:prstGeom prst="rect">
            <a:avLst/>
          </a:prstGeom>
        </p:spPr>
      </p:pic>
      <p:sp>
        <p:nvSpPr>
          <p:cNvPr id="14" name="Rectangle 13"/>
          <p:cNvSpPr/>
          <p:nvPr/>
        </p:nvSpPr>
        <p:spPr bwMode="auto">
          <a:xfrm>
            <a:off x="-420624" y="-273677"/>
            <a:ext cx="13447071" cy="10129872"/>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3" name="Rectangle 2"/>
          <p:cNvSpPr>
            <a:spLocks noChangeArrowheads="1"/>
          </p:cNvSpPr>
          <p:nvPr/>
        </p:nvSpPr>
        <p:spPr bwMode="auto">
          <a:xfrm>
            <a:off x="7609311" y="2704243"/>
            <a:ext cx="4536831" cy="27392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200" dirty="0">
              <a:solidFill>
                <a:schemeClr val="bg1"/>
              </a:solidFill>
              <a:latin typeface="Gotham Bold" pitchFamily="50" charset="0"/>
              <a:cs typeface="Gotham Bold" pitchFamily="50" charset="0"/>
            </a:endParaRPr>
          </a:p>
          <a:p>
            <a:pPr algn="ctr"/>
            <a:r>
              <a:rPr lang="en-US" altLang="en-US" sz="4000" dirty="0">
                <a:solidFill>
                  <a:schemeClr val="bg1"/>
                </a:solidFill>
                <a:latin typeface="Gotham Bold" pitchFamily="50" charset="0"/>
                <a:cs typeface="Gotham Bold" pitchFamily="50" charset="0"/>
              </a:rPr>
              <a:t>WHAT WAS YOUR BIGGEST “AHA” MOMENT?</a:t>
            </a:r>
            <a:endParaRPr lang="en-US" altLang="en-US" sz="4400" dirty="0">
              <a:solidFill>
                <a:schemeClr val="bg1"/>
              </a:solidFill>
              <a:latin typeface="Gotham Bold" pitchFamily="50" charset="0"/>
              <a:cs typeface="Gotham Bold" pitchFamily="50" charset="0"/>
            </a:endParaRPr>
          </a:p>
        </p:txBody>
      </p:sp>
      <p:pic>
        <p:nvPicPr>
          <p:cNvPr id="4" name="Picture 3"/>
          <p:cNvPicPr>
            <a:picLocks noChangeAspect="1"/>
          </p:cNvPicPr>
          <p:nvPr/>
        </p:nvPicPr>
        <p:blipFill>
          <a:blip r:embed="rId4" cstate="print">
            <a:biLevel thresh="25000"/>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8984546" y="868630"/>
            <a:ext cx="1631186" cy="1688921"/>
          </a:xfrm>
          <a:prstGeom prst="rect">
            <a:avLst/>
          </a:prstGeom>
          <a:noFill/>
        </p:spPr>
      </p:pic>
      <p:grpSp>
        <p:nvGrpSpPr>
          <p:cNvPr id="5" name="Group 4"/>
          <p:cNvGrpSpPr/>
          <p:nvPr/>
        </p:nvGrpSpPr>
        <p:grpSpPr>
          <a:xfrm>
            <a:off x="6974024" y="5705255"/>
            <a:ext cx="5693809" cy="1654172"/>
            <a:chOff x="814414" y="5027782"/>
            <a:chExt cx="5693809" cy="1654172"/>
          </a:xfrm>
        </p:grpSpPr>
        <p:sp>
          <p:nvSpPr>
            <p:cNvPr id="6" name="TextBox 5"/>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7" name="Group 6"/>
            <p:cNvGrpSpPr/>
            <p:nvPr/>
          </p:nvGrpSpPr>
          <p:grpSpPr>
            <a:xfrm>
              <a:off x="4026709" y="5027782"/>
              <a:ext cx="2481514" cy="1602933"/>
              <a:chOff x="7956165" y="3607332"/>
              <a:chExt cx="2481514" cy="1602933"/>
            </a:xfrm>
          </p:grpSpPr>
          <p:pic>
            <p:nvPicPr>
              <p:cNvPr id="10" name="Picture 9"/>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a:ext>
                </a:extLst>
              </a:blip>
              <a:srcRect/>
              <a:stretch/>
            </p:blipFill>
            <p:spPr>
              <a:xfrm>
                <a:off x="8351850" y="3607332"/>
                <a:ext cx="1374183" cy="1129482"/>
              </a:xfrm>
              <a:prstGeom prst="rect">
                <a:avLst/>
              </a:prstGeom>
            </p:spPr>
          </p:pic>
          <p:sp>
            <p:nvSpPr>
              <p:cNvPr id="11" name="TextBox 10"/>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8" name="TextBox 7"/>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689546" y="5321536"/>
              <a:ext cx="1031349" cy="986657"/>
            </a:xfrm>
            <a:prstGeom prst="rect">
              <a:avLst/>
            </a:prstGeom>
          </p:spPr>
        </p:pic>
      </p:grpSp>
    </p:spTree>
    <p:extLst>
      <p:ext uri="{BB962C8B-B14F-4D97-AF65-F5344CB8AC3E}">
        <p14:creationId xmlns:p14="http://schemas.microsoft.com/office/powerpoint/2010/main" val="35439770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Weekly Assessment: </a:t>
            </a:r>
          </a:p>
          <a:p>
            <a:pPr algn="ctr"/>
            <a:r>
              <a:rPr lang="en-US" altLang="en-US" sz="3600" dirty="0">
                <a:solidFill>
                  <a:schemeClr val="bg2">
                    <a:lumMod val="25000"/>
                  </a:schemeClr>
                </a:solidFill>
                <a:latin typeface="Gotham Light" pitchFamily="50" charset="0"/>
                <a:cs typeface="Gotham Light" pitchFamily="50" charset="0"/>
              </a:rPr>
              <a:t>Due every Friday</a:t>
            </a:r>
          </a:p>
        </p:txBody>
      </p:sp>
      <p:sp>
        <p:nvSpPr>
          <p:cNvPr id="4" name="Oval 3"/>
          <p:cNvSpPr/>
          <p:nvPr/>
        </p:nvSpPr>
        <p:spPr>
          <a:xfrm>
            <a:off x="4903639" y="1057634"/>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biLevel thresh="25000"/>
            <a:extLst>
              <a:ext uri="{28A0092B-C50C-407E-A947-70E740481C1C}">
                <a14:useLocalDpi xmlns:a14="http://schemas.microsoft.com/office/drawing/2010/main"/>
              </a:ext>
            </a:extLst>
          </a:blip>
          <a:stretch>
            <a:fillRect/>
          </a:stretch>
        </p:blipFill>
        <p:spPr>
          <a:xfrm>
            <a:off x="5406392" y="1634068"/>
            <a:ext cx="2277941" cy="2277941"/>
          </a:xfrm>
          <a:prstGeom prst="rect">
            <a:avLst/>
          </a:prstGeom>
        </p:spPr>
      </p:pic>
      <p:grpSp>
        <p:nvGrpSpPr>
          <p:cNvPr id="13" name="Group 12"/>
          <p:cNvGrpSpPr/>
          <p:nvPr/>
        </p:nvGrpSpPr>
        <p:grpSpPr>
          <a:xfrm>
            <a:off x="4678331" y="6780188"/>
            <a:ext cx="4102662" cy="856834"/>
            <a:chOff x="4741933" y="6812556"/>
            <a:chExt cx="4102662" cy="856834"/>
          </a:xfrm>
        </p:grpSpPr>
        <p:sp>
          <p:nvSpPr>
            <p:cNvPr id="8" name="Rounded Rectangle 7">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ACCESS ASSESSMENT   </a:t>
              </a:r>
              <a:endParaRPr lang="en-US" sz="2000" dirty="0">
                <a:solidFill>
                  <a:srgbClr val="474545"/>
                </a:solidFill>
                <a:latin typeface="Gotham Bold" pitchFamily="50" charset="0"/>
                <a:cs typeface="Gotham Bold" pitchFamily="50" charset="0"/>
              </a:endParaRPr>
            </a:p>
          </p:txBody>
        </p:sp>
        <p:pic>
          <p:nvPicPr>
            <p:cNvPr id="12" name="Picture 11"/>
            <p:cNvPicPr>
              <a:picLocks noChangeAspect="1"/>
            </p:cNvPicPr>
            <p:nvPr/>
          </p:nvPicPr>
          <p:blipFill rotWithShape="1">
            <a:blip r:embed="rId5" cstate="print">
              <a:biLevel thresh="75000"/>
              <a:extLst>
                <a:ext uri="{28A0092B-C50C-407E-A947-70E740481C1C}">
                  <a14:useLocalDpi xmlns:a14="http://schemas.microsoft.com/office/drawing/2010/main"/>
                </a:ext>
              </a:extLst>
            </a:blip>
            <a:srcRect/>
            <a:stretch/>
          </p:blipFill>
          <p:spPr>
            <a:xfrm rot="10800000">
              <a:off x="8027071" y="7145978"/>
              <a:ext cx="218715" cy="218424"/>
            </a:xfrm>
            <a:prstGeom prst="rect">
              <a:avLst/>
            </a:prstGeom>
          </p:spPr>
        </p:pic>
      </p:grpSp>
    </p:spTree>
    <p:extLst>
      <p:ext uri="{BB962C8B-B14F-4D97-AF65-F5344CB8AC3E}">
        <p14:creationId xmlns:p14="http://schemas.microsoft.com/office/powerpoint/2010/main" val="34654051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Access training materials, including recording on the </a:t>
            </a:r>
            <a:r>
              <a:rPr lang="en-US" altLang="en-US" sz="3600" dirty="0">
                <a:solidFill>
                  <a:schemeClr val="bg2">
                    <a:lumMod val="25000"/>
                  </a:schemeClr>
                </a:solidFill>
                <a:latin typeface="Gotham Bold" pitchFamily="50" charset="0"/>
                <a:cs typeface="Gotham Bold" pitchFamily="50" charset="0"/>
              </a:rPr>
              <a:t>Bookshelf</a:t>
            </a:r>
            <a:r>
              <a:rPr lang="en-US" altLang="en-US" sz="3600" dirty="0">
                <a:solidFill>
                  <a:schemeClr val="bg2">
                    <a:lumMod val="25000"/>
                  </a:schemeClr>
                </a:solidFill>
                <a:latin typeface="Gotham Light" pitchFamily="50" charset="0"/>
                <a:cs typeface="Gotham Light" pitchFamily="50" charset="0"/>
              </a:rPr>
              <a:t>. </a:t>
            </a:r>
          </a:p>
        </p:txBody>
      </p:sp>
      <p:grpSp>
        <p:nvGrpSpPr>
          <p:cNvPr id="14" name="Group 13"/>
          <p:cNvGrpSpPr/>
          <p:nvPr/>
        </p:nvGrpSpPr>
        <p:grpSpPr>
          <a:xfrm>
            <a:off x="4903639" y="1057634"/>
            <a:ext cx="3352991" cy="3329911"/>
            <a:chOff x="4515212" y="2085220"/>
            <a:chExt cx="4067740" cy="3924625"/>
          </a:xfrm>
        </p:grpSpPr>
        <p:sp>
          <p:nvSpPr>
            <p:cNvPr id="4" name="Oval 3"/>
            <p:cNvSpPr/>
            <p:nvPr/>
          </p:nvSpPr>
          <p:spPr>
            <a:xfrm>
              <a:off x="4515212" y="2085220"/>
              <a:ext cx="4067740" cy="3924625"/>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a:ext>
              </a:extLst>
            </a:blip>
            <a:srcRect b="13429"/>
            <a:stretch/>
          </p:blipFill>
          <p:spPr>
            <a:xfrm>
              <a:off x="5116892" y="2560553"/>
              <a:ext cx="2944513" cy="2973958"/>
            </a:xfrm>
            <a:prstGeom prst="rect">
              <a:avLst/>
            </a:prstGeom>
          </p:spPr>
        </p:pic>
      </p:grpSp>
      <p:grpSp>
        <p:nvGrpSpPr>
          <p:cNvPr id="9" name="Group 8"/>
          <p:cNvGrpSpPr/>
          <p:nvPr/>
        </p:nvGrpSpPr>
        <p:grpSpPr>
          <a:xfrm>
            <a:off x="4528803" y="6578710"/>
            <a:ext cx="4102662" cy="856834"/>
            <a:chOff x="4741933" y="6812556"/>
            <a:chExt cx="4102662" cy="856834"/>
          </a:xfrm>
        </p:grpSpPr>
        <p:sp>
          <p:nvSpPr>
            <p:cNvPr id="12" name="Rounded Rectangle 11">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BOOKSHELF</a:t>
              </a:r>
              <a:endParaRPr lang="en-US" sz="2000" dirty="0">
                <a:solidFill>
                  <a:srgbClr val="474545"/>
                </a:solidFill>
                <a:latin typeface="Gotham Bold" pitchFamily="50" charset="0"/>
                <a:cs typeface="Gotham Bold" pitchFamily="50" charset="0"/>
              </a:endParaRPr>
            </a:p>
          </p:txBody>
        </p:sp>
        <p:pic>
          <p:nvPicPr>
            <p:cNvPr id="15" name="Picture 14"/>
            <p:cNvPicPr>
              <a:picLocks noChangeAspect="1"/>
            </p:cNvPicPr>
            <p:nvPr/>
          </p:nvPicPr>
          <p:blipFill rotWithShape="1">
            <a:blip r:embed="rId5" cstate="print">
              <a:biLevel thresh="75000"/>
              <a:extLst>
                <a:ext uri="{28A0092B-C50C-407E-A947-70E740481C1C}">
                  <a14:useLocalDpi xmlns:a14="http://schemas.microsoft.com/office/drawing/2010/main"/>
                </a:ext>
              </a:extLst>
            </a:blip>
            <a:srcRect/>
            <a:stretch/>
          </p:blipFill>
          <p:spPr>
            <a:xfrm rot="10800000">
              <a:off x="7794599" y="7130480"/>
              <a:ext cx="218715" cy="218424"/>
            </a:xfrm>
            <a:prstGeom prst="rect">
              <a:avLst/>
            </a:prstGeom>
          </p:spPr>
        </p:pic>
      </p:grpSp>
    </p:spTree>
    <p:extLst>
      <p:ext uri="{BB962C8B-B14F-4D97-AF65-F5344CB8AC3E}">
        <p14:creationId xmlns:p14="http://schemas.microsoft.com/office/powerpoint/2010/main" val="18347612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Stay in contact through Connect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p:nvPr/>
        </p:nvGrpSpPr>
        <p:grpSpPr>
          <a:xfrm>
            <a:off x="5386745" y="2514853"/>
            <a:ext cx="2954339" cy="996535"/>
            <a:chOff x="6788948" y="3722798"/>
            <a:chExt cx="2324403" cy="802087"/>
          </a:xfrm>
        </p:grpSpPr>
        <p:grpSp>
          <p:nvGrpSpPr>
            <p:cNvPr id="10" name="Group 9"/>
            <p:cNvGrpSpPr/>
            <p:nvPr/>
          </p:nvGrpSpPr>
          <p:grpSpPr>
            <a:xfrm>
              <a:off x="7311112" y="3722798"/>
              <a:ext cx="1802239" cy="630622"/>
              <a:chOff x="2913608" y="3537292"/>
              <a:chExt cx="1802239" cy="630622"/>
            </a:xfrm>
          </p:grpSpPr>
          <p:sp>
            <p:nvSpPr>
              <p:cNvPr id="12" name="TextBox 11"/>
              <p:cNvSpPr txBox="1"/>
              <p:nvPr/>
            </p:nvSpPr>
            <p:spPr>
              <a:xfrm>
                <a:off x="2913608" y="3537292"/>
                <a:ext cx="1708872" cy="297266"/>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ORGANIZING </a:t>
                </a:r>
              </a:p>
            </p:txBody>
          </p:sp>
          <p:sp>
            <p:nvSpPr>
              <p:cNvPr id="15" name="TextBox 14"/>
              <p:cNvSpPr txBox="1"/>
              <p:nvPr/>
            </p:nvSpPr>
            <p:spPr>
              <a:xfrm>
                <a:off x="2913609" y="3746787"/>
                <a:ext cx="1802238" cy="421127"/>
              </a:xfrm>
              <a:prstGeom prst="rect">
                <a:avLst/>
              </a:prstGeom>
              <a:noFill/>
            </p:spPr>
            <p:txBody>
              <a:bodyPr wrap="square" rtlCol="0">
                <a:spAutoFit/>
              </a:bodyPr>
              <a:lstStyle/>
              <a:p>
                <a:r>
                  <a:rPr lang="en-US" sz="2800" dirty="0">
                    <a:solidFill>
                      <a:schemeClr val="bg1"/>
                    </a:solidFill>
                    <a:latin typeface="Gotham Bold" pitchFamily="50" charset="0"/>
                    <a:cs typeface="Gotham Bold" pitchFamily="50" charset="0"/>
                  </a:rPr>
                  <a:t>FELLOWS</a:t>
                </a:r>
              </a:p>
            </p:txBody>
          </p:sp>
        </p:grpSp>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88948" y="3730874"/>
              <a:ext cx="553809" cy="794011"/>
            </a:xfrm>
            <a:prstGeom prst="rect">
              <a:avLst/>
            </a:prstGeom>
          </p:spPr>
        </p:pic>
      </p:grpSp>
      <p:grpSp>
        <p:nvGrpSpPr>
          <p:cNvPr id="13" name="Group 12"/>
          <p:cNvGrpSpPr/>
          <p:nvPr/>
        </p:nvGrpSpPr>
        <p:grpSpPr>
          <a:xfrm>
            <a:off x="4620080" y="6665280"/>
            <a:ext cx="4102662" cy="856834"/>
            <a:chOff x="4741933" y="6812556"/>
            <a:chExt cx="4102662" cy="856834"/>
          </a:xfrm>
        </p:grpSpPr>
        <p:sp>
          <p:nvSpPr>
            <p:cNvPr id="14" name="Rounded Rectangle 13">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CHECK OUT GROUP</a:t>
              </a:r>
              <a:endParaRPr lang="en-US" sz="2000" dirty="0">
                <a:solidFill>
                  <a:srgbClr val="474545"/>
                </a:solidFill>
                <a:latin typeface="Gotham Bold" pitchFamily="50" charset="0"/>
                <a:cs typeface="Gotham Bold" pitchFamily="50" charset="0"/>
              </a:endParaRPr>
            </a:p>
          </p:txBody>
        </p:sp>
        <p:pic>
          <p:nvPicPr>
            <p:cNvPr id="16" name="Picture 15"/>
            <p:cNvPicPr>
              <a:picLocks noChangeAspect="1"/>
            </p:cNvPicPr>
            <p:nvPr/>
          </p:nvPicPr>
          <p:blipFill rotWithShape="1">
            <a:blip r:embed="rId5" cstate="print">
              <a:biLevel thresh="75000"/>
              <a:extLst>
                <a:ext uri="{28A0092B-C50C-407E-A947-70E740481C1C}">
                  <a14:useLocalDpi xmlns:a14="http://schemas.microsoft.com/office/drawing/2010/main"/>
                </a:ext>
              </a:extLst>
            </a:blip>
            <a:srcRect/>
            <a:stretch/>
          </p:blipFill>
          <p:spPr>
            <a:xfrm rot="10800000">
              <a:off x="7856592" y="7130480"/>
              <a:ext cx="218715" cy="218424"/>
            </a:xfrm>
            <a:prstGeom prst="rect">
              <a:avLst/>
            </a:prstGeom>
          </p:spPr>
        </p:pic>
      </p:grpSp>
    </p:spTree>
    <p:extLst>
      <p:ext uri="{BB962C8B-B14F-4D97-AF65-F5344CB8AC3E}">
        <p14:creationId xmlns:p14="http://schemas.microsoft.com/office/powerpoint/2010/main" val="14869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66646" y="2492895"/>
            <a:ext cx="5338954" cy="3410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r>
              <a:rPr lang="en-US" sz="2800" dirty="0">
                <a:solidFill>
                  <a:schemeClr val="bg2">
                    <a:lumMod val="25000"/>
                  </a:schemeClr>
                </a:solidFill>
                <a:latin typeface="Gotham Bold" pitchFamily="50" charset="0"/>
                <a:cs typeface="Gotham Bold" pitchFamily="50" charset="0"/>
              </a:rPr>
              <a:t>General overview of digital organizing skills</a:t>
            </a:r>
          </a:p>
        </p:txBody>
      </p:sp>
      <p:sp>
        <p:nvSpPr>
          <p:cNvPr id="4" name="Rectangle 3"/>
          <p:cNvSpPr>
            <a:spLocks noChangeArrowheads="1"/>
          </p:cNvSpPr>
          <p:nvPr/>
        </p:nvSpPr>
        <p:spPr bwMode="auto">
          <a:xfrm>
            <a:off x="2391098" y="1544659"/>
            <a:ext cx="324770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tx1"/>
                </a:solidFill>
                <a:latin typeface="Gotham Bold" pitchFamily="50" charset="0"/>
                <a:ea typeface="Arial Unicode MS" panose="020B0604020202020204" pitchFamily="34" charset="-128"/>
                <a:cs typeface="Gotham Bold" pitchFamily="50" charset="0"/>
              </a:rPr>
              <a:t>TODAY</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5" name="Rectangle 4"/>
          <p:cNvSpPr/>
          <p:nvPr/>
        </p:nvSpPr>
        <p:spPr>
          <a:xfrm>
            <a:off x="6909194" y="2492894"/>
            <a:ext cx="5146449" cy="341059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pPr algn="ctr"/>
            <a:r>
              <a:rPr lang="en-US" sz="2800" dirty="0">
                <a:solidFill>
                  <a:schemeClr val="bg2">
                    <a:lumMod val="25000"/>
                  </a:schemeClr>
                </a:solidFill>
                <a:latin typeface="Gotham Bold" pitchFamily="50" charset="0"/>
                <a:cs typeface="Gotham Bold" pitchFamily="50" charset="0"/>
              </a:rPr>
              <a:t>Mobilizing your community to amplify their voices</a:t>
            </a:r>
          </a:p>
        </p:txBody>
      </p:sp>
      <p:sp>
        <p:nvSpPr>
          <p:cNvPr id="6" name="Rectangle 5"/>
          <p:cNvSpPr>
            <a:spLocks noChangeArrowheads="1"/>
          </p:cNvSpPr>
          <p:nvPr/>
        </p:nvSpPr>
        <p:spPr bwMode="auto">
          <a:xfrm>
            <a:off x="8105096" y="1544659"/>
            <a:ext cx="317250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tx1"/>
                </a:solidFill>
                <a:latin typeface="Gotham Bold" pitchFamily="50" charset="0"/>
                <a:ea typeface="Arial Unicode MS" panose="020B0604020202020204" pitchFamily="34" charset="-128"/>
                <a:cs typeface="Gotham Bold" pitchFamily="50" charset="0"/>
              </a:rPr>
              <a:t>NEXT TIME</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Tree>
    <p:extLst>
      <p:ext uri="{BB962C8B-B14F-4D97-AF65-F5344CB8AC3E}">
        <p14:creationId xmlns:p14="http://schemas.microsoft.com/office/powerpoint/2010/main" val="6833673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Next Up: </a:t>
            </a:r>
            <a:endParaRPr lang="en-US" altLang="en-US" sz="3600" dirty="0">
              <a:solidFill>
                <a:schemeClr val="bg2">
                  <a:lumMod val="25000"/>
                </a:schemeClr>
              </a:solidFill>
              <a:latin typeface="Gotham Light" pitchFamily="50" charset="0"/>
              <a:cs typeface="Gotham Light" pitchFamily="50" charset="0"/>
            </a:endParaRPr>
          </a:p>
          <a:p>
            <a:pPr algn="ctr"/>
            <a:r>
              <a:rPr lang="en-US" altLang="en-US" sz="3600" dirty="0">
                <a:solidFill>
                  <a:schemeClr val="bg2">
                    <a:lumMod val="25000"/>
                  </a:schemeClr>
                </a:solidFill>
                <a:latin typeface="Gotham Light" pitchFamily="50" charset="0"/>
                <a:cs typeface="Gotham Light" pitchFamily="50" charset="0"/>
              </a:rPr>
              <a:t>Coordinating Digital Campaigns</a:t>
            </a:r>
            <a:endParaRPr lang="en-US" altLang="en-US" sz="3600" dirty="0">
              <a:solidFill>
                <a:schemeClr val="bg2">
                  <a:lumMod val="25000"/>
                </a:schemeClr>
              </a:solidFill>
              <a:latin typeface="Gotham Bold" pitchFamily="50" charset="0"/>
              <a:cs typeface="Gotham Bold" pitchFamily="50" charset="0"/>
            </a:endParaRP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4620080" y="6665280"/>
            <a:ext cx="4102662" cy="856834"/>
            <a:chOff x="4741933" y="6812556"/>
            <a:chExt cx="4102662" cy="856834"/>
          </a:xfrm>
        </p:grpSpPr>
        <p:sp>
          <p:nvSpPr>
            <p:cNvPr id="10" name="Rounded Rectangle 9">
              <a:hlinkClick r:id="rId3"/>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UPDATED CALENDAR</a:t>
              </a:r>
              <a:endParaRPr lang="en-US" sz="2000" dirty="0">
                <a:solidFill>
                  <a:srgbClr val="474545"/>
                </a:solidFill>
                <a:latin typeface="Gotham Bold" pitchFamily="50" charset="0"/>
                <a:cs typeface="Gotham Bold" pitchFamily="50" charset="0"/>
              </a:endParaRPr>
            </a:p>
          </p:txBody>
        </p:sp>
        <p:pic>
          <p:nvPicPr>
            <p:cNvPr id="11" name="Picture 10"/>
            <p:cNvPicPr>
              <a:picLocks noChangeAspect="1"/>
            </p:cNvPicPr>
            <p:nvPr/>
          </p:nvPicPr>
          <p:blipFill rotWithShape="1">
            <a:blip r:embed="rId4" cstate="print">
              <a:biLevel thresh="75000"/>
              <a:extLst>
                <a:ext uri="{28A0092B-C50C-407E-A947-70E740481C1C}">
                  <a14:useLocalDpi xmlns:a14="http://schemas.microsoft.com/office/drawing/2010/main"/>
                </a:ext>
              </a:extLst>
            </a:blip>
            <a:srcRect/>
            <a:stretch/>
          </p:blipFill>
          <p:spPr>
            <a:xfrm rot="10800000">
              <a:off x="8213049" y="7130480"/>
              <a:ext cx="218715" cy="218424"/>
            </a:xfrm>
            <a:prstGeom prst="rect">
              <a:avLst/>
            </a:prstGeom>
          </p:spPr>
        </p:pic>
      </p:grpSp>
      <p:pic>
        <p:nvPicPr>
          <p:cNvPr id="5" name="Picture 4"/>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5613830" y="1909736"/>
            <a:ext cx="1933845" cy="1933845"/>
          </a:xfrm>
          <a:prstGeom prst="rect">
            <a:avLst/>
          </a:prstGeom>
        </p:spPr>
      </p:pic>
    </p:spTree>
    <p:extLst>
      <p:ext uri="{BB962C8B-B14F-4D97-AF65-F5344CB8AC3E}">
        <p14:creationId xmlns:p14="http://schemas.microsoft.com/office/powerpoint/2010/main" val="41087516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cstate="print">
            <a:extLst>
              <a:ext uri="{28A0092B-C50C-407E-A947-70E740481C1C}">
                <a14:useLocalDpi xmlns:a14="http://schemas.microsoft.com/office/drawing/2010/main"/>
              </a:ext>
            </a:extLst>
          </a:blip>
          <a:srcRect l="-4"/>
          <a:stretch/>
        </p:blipFill>
        <p:spPr>
          <a:xfrm>
            <a:off x="0" y="-16567"/>
            <a:ext cx="7501179" cy="9770168"/>
          </a:xfrm>
          <a:prstGeom prst="rect">
            <a:avLst/>
          </a:prstGeom>
        </p:spPr>
      </p:pic>
      <p:pic>
        <p:nvPicPr>
          <p:cNvPr id="17" name="Picture 16"/>
          <p:cNvPicPr>
            <a:picLocks noChangeAspect="1"/>
          </p:cNvPicPr>
          <p:nvPr/>
        </p:nvPicPr>
        <p:blipFill rotWithShape="1">
          <a:blip r:embed="rId4" cstate="print">
            <a:extLst>
              <a:ext uri="{28A0092B-C50C-407E-A947-70E740481C1C}">
                <a14:useLocalDpi xmlns:a14="http://schemas.microsoft.com/office/drawing/2010/main"/>
              </a:ext>
            </a:extLst>
          </a:blip>
          <a:srcRect l="-1"/>
          <a:stretch/>
        </p:blipFill>
        <p:spPr>
          <a:xfrm>
            <a:off x="3890075" y="-16567"/>
            <a:ext cx="9174996" cy="9770168"/>
          </a:xfrm>
          <a:prstGeom prst="rect">
            <a:avLst/>
          </a:prstGeom>
        </p:spPr>
      </p:pic>
      <p:sp>
        <p:nvSpPr>
          <p:cNvPr id="23" name="Rectangle 22"/>
          <p:cNvSpPr/>
          <p:nvPr/>
        </p:nvSpPr>
        <p:spPr bwMode="auto">
          <a:xfrm>
            <a:off x="-25401" y="-20422"/>
            <a:ext cx="13090471" cy="9761309"/>
          </a:xfrm>
          <a:prstGeom prst="rect">
            <a:avLst/>
          </a:prstGeom>
          <a:solidFill>
            <a:schemeClr val="tx1">
              <a:lumMod val="50000"/>
              <a:alpha val="24000"/>
            </a:schemeClr>
          </a:solidFill>
          <a:ln w="25400" cap="flat" cmpd="sng" algn="ctr">
            <a:noFill/>
            <a:prstDash val="solid"/>
            <a:round/>
            <a:headEnd type="none" w="med" len="med"/>
            <a:tailEnd type="none" w="med" len="med"/>
          </a:ln>
          <a:effec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BEFORE WE GO,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6" cstate="print">
            <a:duotone>
              <a:prstClr val="black"/>
              <a:schemeClr val="tx2">
                <a:tint val="45000"/>
                <a:satMod val="400000"/>
              </a:schemeClr>
            </a:duotone>
            <a:extLst>
              <a:ext uri="{BEBA8EAE-BF5A-486C-A8C5-ECC9F3942E4B}">
                <a14:imgProps xmlns:a14="http://schemas.microsoft.com/office/drawing/2010/main">
                  <a14:imgLayer r:embed="rId7">
                    <a14:imgEffect>
                      <a14:sharpenSoften amount="50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8" cstate="print">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9" cstate="print">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97802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2914827" y="6848447"/>
            <a:ext cx="7993805"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sz="2400" dirty="0">
                <a:solidFill>
                  <a:schemeClr val="bg2">
                    <a:lumMod val="25000"/>
                  </a:schemeClr>
                </a:solidFill>
                <a:latin typeface="Gotham Light" pitchFamily="50" charset="0"/>
                <a:cs typeface="Gotham Light" pitchFamily="50" charset="0"/>
              </a:rPr>
              <a:t>“For everywhere in this country, there are first steps to be taken, there’s new ground to cover, there are more bridges to be crossed.” </a:t>
            </a:r>
            <a:endParaRPr lang="en-US" altLang="en-US" sz="3600" spc="300" dirty="0">
              <a:solidFill>
                <a:schemeClr val="bg2">
                  <a:lumMod val="25000"/>
                </a:schemeClr>
              </a:solidFill>
              <a:latin typeface="Gotham Light" pitchFamily="50" charset="0"/>
              <a:cs typeface="Gotham Light" pitchFamily="50" charset="0"/>
            </a:endParaRPr>
          </a:p>
        </p:txBody>
      </p:sp>
      <p:sp>
        <p:nvSpPr>
          <p:cNvPr id="12" name="Rectangle 11"/>
          <p:cNvSpPr/>
          <p:nvPr/>
        </p:nvSpPr>
        <p:spPr>
          <a:xfrm>
            <a:off x="2570505" y="6850319"/>
            <a:ext cx="135773" cy="119845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wearing a suit and tie&#10;&#10;Description automatically generated">
            <a:extLst>
              <a:ext uri="{FF2B5EF4-FFF2-40B4-BE49-F238E27FC236}">
                <a16:creationId xmlns:a16="http://schemas.microsoft.com/office/drawing/2014/main" id="{4C6843E8-ED4A-F44F-9A51-D56A62B9CD2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70505" y="1175979"/>
            <a:ext cx="8013700" cy="5041900"/>
          </a:xfrm>
          <a:prstGeom prst="rect">
            <a:avLst/>
          </a:prstGeom>
        </p:spPr>
      </p:pic>
    </p:spTree>
    <p:extLst>
      <p:ext uri="{BB962C8B-B14F-4D97-AF65-F5344CB8AC3E}">
        <p14:creationId xmlns:p14="http://schemas.microsoft.com/office/powerpoint/2010/main" val="12467976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22338"/>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192290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6895" y="1898515"/>
            <a:ext cx="1713589" cy="2456818"/>
          </a:xfrm>
          <a:prstGeom prst="rect">
            <a:avLst/>
          </a:prstGeom>
        </p:spPr>
      </p:pic>
      <p:sp>
        <p:nvSpPr>
          <p:cNvPr id="2" name="Rectangle 1"/>
          <p:cNvSpPr/>
          <p:nvPr/>
        </p:nvSpPr>
        <p:spPr>
          <a:xfrm>
            <a:off x="2794532" y="4070603"/>
            <a:ext cx="5470237" cy="3108543"/>
          </a:xfrm>
          <a:prstGeom prst="rect">
            <a:avLst/>
          </a:prstGeom>
        </p:spPr>
        <p:txBody>
          <a:bodyPr wrap="square">
            <a:spAutoFit/>
          </a:bodyPr>
          <a:lstStyle/>
          <a:p>
            <a:r>
              <a:rPr lang="en-US" sz="2800" dirty="0">
                <a:solidFill>
                  <a:schemeClr val="bg1"/>
                </a:solidFill>
                <a:latin typeface="Gotham Bold" pitchFamily="50" charset="0"/>
                <a:cs typeface="Gotham Bold" pitchFamily="50" charset="0"/>
              </a:rPr>
              <a:t>Thank you for joining today’s webinar.  </a:t>
            </a:r>
          </a:p>
          <a:p>
            <a:endParaRPr lang="en-US" sz="2800" dirty="0">
              <a:solidFill>
                <a:schemeClr val="bg1"/>
              </a:solidFill>
              <a:latin typeface="Gotham Bold" pitchFamily="50" charset="0"/>
              <a:cs typeface="Gotham Bold" pitchFamily="50" charset="0"/>
            </a:endParaRPr>
          </a:p>
          <a:p>
            <a:r>
              <a:rPr lang="en-US" sz="2800" dirty="0">
                <a:solidFill>
                  <a:schemeClr val="bg1"/>
                </a:solidFill>
                <a:latin typeface="Gotham Bold" pitchFamily="50" charset="0"/>
                <a:cs typeface="Gotham Bold" pitchFamily="50" charset="0"/>
              </a:rPr>
              <a:t>Make sure to find the materials covered today, and the audio and video recordings on the bookshelf. </a:t>
            </a:r>
          </a:p>
        </p:txBody>
      </p:sp>
      <p:grpSp>
        <p:nvGrpSpPr>
          <p:cNvPr id="12" name="Group 11"/>
          <p:cNvGrpSpPr/>
          <p:nvPr/>
        </p:nvGrpSpPr>
        <p:grpSpPr>
          <a:xfrm>
            <a:off x="2861818" y="7498325"/>
            <a:ext cx="2874075" cy="769350"/>
            <a:chOff x="4741933" y="6812556"/>
            <a:chExt cx="4102662" cy="769350"/>
          </a:xfrm>
        </p:grpSpPr>
        <p:sp>
          <p:nvSpPr>
            <p:cNvPr id="16" name="Rounded Rectangle 15">
              <a:hlinkClick r:id="rId4"/>
            </p:cNvPr>
            <p:cNvSpPr/>
            <p:nvPr/>
          </p:nvSpPr>
          <p:spPr>
            <a:xfrm>
              <a:off x="4741933" y="6812556"/>
              <a:ext cx="4102662" cy="769350"/>
            </a:xfrm>
            <a:prstGeom prst="roundRect">
              <a:avLst>
                <a:gd name="adj" fmla="val 7223"/>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bg1"/>
                  </a:solidFill>
                  <a:latin typeface="Gotham Bold" pitchFamily="50" charset="0"/>
                  <a:cs typeface="Gotham Bold" pitchFamily="50" charset="0"/>
                </a:rPr>
                <a:t>   SEE BOOKSHELF</a:t>
              </a:r>
              <a:endParaRPr lang="en-US" sz="2000" dirty="0">
                <a:solidFill>
                  <a:schemeClr val="bg1"/>
                </a:solidFill>
                <a:latin typeface="Gotham Bold" pitchFamily="50" charset="0"/>
                <a:cs typeface="Gotham Bold" pitchFamily="50" charset="0"/>
              </a:endParaRPr>
            </a:p>
          </p:txBody>
        </p:sp>
        <p:pic>
          <p:nvPicPr>
            <p:cNvPr id="17" name="Picture 16"/>
            <p:cNvPicPr>
              <a:picLocks noChangeAspect="1"/>
            </p:cNvPicPr>
            <p:nvPr/>
          </p:nvPicPr>
          <p:blipFill rotWithShape="1">
            <a:blip r:embed="rId5" cstate="print">
              <a:biLevel thresh="75000"/>
              <a:extLst>
                <a:ext uri="{28A0092B-C50C-407E-A947-70E740481C1C}">
                  <a14:useLocalDpi xmlns:a14="http://schemas.microsoft.com/office/drawing/2010/main"/>
                </a:ext>
              </a:extLst>
            </a:blip>
            <a:srcRect b="14400"/>
            <a:stretch/>
          </p:blipFill>
          <p:spPr>
            <a:xfrm rot="10800000">
              <a:off x="8148572" y="7083986"/>
              <a:ext cx="218714" cy="218424"/>
            </a:xfrm>
            <a:prstGeom prst="rect">
              <a:avLst/>
            </a:prstGeom>
          </p:spPr>
        </p:pic>
      </p:grpSp>
    </p:spTree>
    <p:extLst>
      <p:ext uri="{BB962C8B-B14F-4D97-AF65-F5344CB8AC3E}">
        <p14:creationId xmlns:p14="http://schemas.microsoft.com/office/powerpoint/2010/main" val="3774283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5169812" y="1395632"/>
            <a:ext cx="549876" cy="511572"/>
          </a:xfrm>
          <a:prstGeom prst="ellipse">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Gotham Bold" pitchFamily="50" charset="0"/>
                <a:cs typeface="Gotham Bold" pitchFamily="50" charset="0"/>
              </a:rPr>
              <a:t>1</a:t>
            </a:r>
          </a:p>
        </p:txBody>
      </p:sp>
      <p:sp>
        <p:nvSpPr>
          <p:cNvPr id="4" name="Oval 3"/>
          <p:cNvSpPr/>
          <p:nvPr/>
        </p:nvSpPr>
        <p:spPr>
          <a:xfrm>
            <a:off x="5169812" y="2805442"/>
            <a:ext cx="549876" cy="511572"/>
          </a:xfrm>
          <a:prstGeom prst="ellipse">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Gotham Bold" pitchFamily="50" charset="0"/>
                <a:cs typeface="Gotham Bold" pitchFamily="50" charset="0"/>
              </a:rPr>
              <a:t>2</a:t>
            </a:r>
          </a:p>
        </p:txBody>
      </p:sp>
      <p:sp>
        <p:nvSpPr>
          <p:cNvPr id="5" name="Oval 4"/>
          <p:cNvSpPr/>
          <p:nvPr/>
        </p:nvSpPr>
        <p:spPr>
          <a:xfrm>
            <a:off x="5199522" y="4393598"/>
            <a:ext cx="549876" cy="511572"/>
          </a:xfrm>
          <a:prstGeom prst="ellipse">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Gotham Bold" pitchFamily="50" charset="0"/>
                <a:cs typeface="Gotham Bold" pitchFamily="50" charset="0"/>
              </a:rPr>
              <a:t>3</a:t>
            </a:r>
          </a:p>
        </p:txBody>
      </p:sp>
      <p:sp>
        <p:nvSpPr>
          <p:cNvPr id="6" name="Rectangle 5"/>
          <p:cNvSpPr>
            <a:spLocks noChangeArrowheads="1"/>
          </p:cNvSpPr>
          <p:nvPr/>
        </p:nvSpPr>
        <p:spPr bwMode="auto">
          <a:xfrm>
            <a:off x="-76841" y="1331557"/>
            <a:ext cx="4485246"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2800" dirty="0">
                <a:solidFill>
                  <a:schemeClr val="tx1"/>
                </a:solidFill>
                <a:latin typeface="Gotham Bold" pitchFamily="50" charset="0"/>
                <a:cs typeface="Gotham Bold" pitchFamily="50" charset="0"/>
              </a:rPr>
              <a:t>GOALS</a:t>
            </a:r>
            <a:r>
              <a:rPr lang="en-US" altLang="en-US" sz="2800" dirty="0">
                <a:solidFill>
                  <a:schemeClr val="tx1"/>
                </a:solidFill>
                <a:latin typeface="Gotham Light" pitchFamily="50" charset="0"/>
                <a:cs typeface="Gotham Light" pitchFamily="50" charset="0"/>
              </a:rPr>
              <a:t> </a:t>
            </a:r>
          </a:p>
          <a:p>
            <a:pPr algn="r"/>
            <a:r>
              <a:rPr lang="en-US" altLang="en-US" sz="2800" dirty="0">
                <a:solidFill>
                  <a:schemeClr val="tx1"/>
                </a:solidFill>
                <a:latin typeface="Gotham Light" pitchFamily="50" charset="0"/>
                <a:cs typeface="Gotham Light" pitchFamily="50" charset="0"/>
              </a:rPr>
              <a:t>FOR THIS SESSION </a:t>
            </a:r>
            <a:endParaRPr lang="en-US" altLang="en-US" sz="2800" dirty="0">
              <a:solidFill>
                <a:schemeClr val="tx1"/>
              </a:solidFill>
              <a:latin typeface="Gotham Bold" pitchFamily="50" charset="0"/>
              <a:cs typeface="Gotham Bold" pitchFamily="50" charset="0"/>
            </a:endParaRPr>
          </a:p>
        </p:txBody>
      </p:sp>
      <p:sp>
        <p:nvSpPr>
          <p:cNvPr id="7" name="Rectangle 6"/>
          <p:cNvSpPr>
            <a:spLocks noChangeArrowheads="1"/>
          </p:cNvSpPr>
          <p:nvPr/>
        </p:nvSpPr>
        <p:spPr bwMode="auto">
          <a:xfrm>
            <a:off x="5968303" y="1284639"/>
            <a:ext cx="6375042" cy="64940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tx1"/>
                </a:solidFill>
                <a:latin typeface="Gotham Light" pitchFamily="50" charset="0"/>
                <a:cs typeface="Gotham Light" pitchFamily="50" charset="0"/>
              </a:rPr>
              <a:t>Get familiar with the power and potential of digital tools</a:t>
            </a:r>
          </a:p>
          <a:p>
            <a:endParaRPr lang="en-US" altLang="en-US" sz="3200" dirty="0">
              <a:solidFill>
                <a:schemeClr val="tx1"/>
              </a:solidFill>
              <a:latin typeface="Gotham Light" pitchFamily="50" charset="0"/>
              <a:cs typeface="Gotham Light" pitchFamily="50" charset="0"/>
            </a:endParaRPr>
          </a:p>
          <a:p>
            <a:r>
              <a:rPr lang="en-US" altLang="en-US" sz="3200" dirty="0">
                <a:solidFill>
                  <a:schemeClr val="tx1"/>
                </a:solidFill>
                <a:latin typeface="Gotham Light" pitchFamily="50" charset="0"/>
                <a:cs typeface="Gotham Light" pitchFamily="50" charset="0"/>
              </a:rPr>
              <a:t>Understand how to use them for effective digital organizing</a:t>
            </a:r>
          </a:p>
          <a:p>
            <a:endParaRPr lang="en-US" altLang="en-US" sz="3200" dirty="0">
              <a:solidFill>
                <a:schemeClr val="tx1"/>
              </a:solidFill>
              <a:latin typeface="Gotham Light" pitchFamily="50" charset="0"/>
              <a:cs typeface="Gotham Light" pitchFamily="50" charset="0"/>
            </a:endParaRPr>
          </a:p>
          <a:p>
            <a:r>
              <a:rPr lang="en-US" altLang="en-US" sz="3200" dirty="0">
                <a:solidFill>
                  <a:schemeClr val="tx1"/>
                </a:solidFill>
                <a:latin typeface="Gotham Light" pitchFamily="50" charset="0"/>
                <a:cs typeface="Gotham Light" pitchFamily="50" charset="0"/>
              </a:rPr>
              <a:t>Translate the arc of the personal story from voice to tweet</a:t>
            </a:r>
          </a:p>
          <a:p>
            <a:endParaRPr lang="en-US" altLang="en-US" sz="3200" dirty="0">
              <a:solidFill>
                <a:schemeClr val="tx1"/>
              </a:solidFill>
              <a:latin typeface="Gotham Light" pitchFamily="50" charset="0"/>
              <a:cs typeface="Gotham Light" pitchFamily="50" charset="0"/>
            </a:endParaRPr>
          </a:p>
          <a:p>
            <a:r>
              <a:rPr lang="en-US" altLang="en-US" sz="3200" dirty="0">
                <a:solidFill>
                  <a:schemeClr val="tx1"/>
                </a:solidFill>
                <a:latin typeface="Gotham Light" pitchFamily="50" charset="0"/>
                <a:cs typeface="Gotham Light" pitchFamily="50" charset="0"/>
              </a:rPr>
              <a:t>Get pumped for some #</a:t>
            </a:r>
            <a:r>
              <a:rPr lang="en-US" altLang="en-US" sz="3200" dirty="0" err="1">
                <a:solidFill>
                  <a:schemeClr val="tx1"/>
                </a:solidFill>
                <a:latin typeface="Gotham Light" pitchFamily="50" charset="0"/>
                <a:cs typeface="Gotham Light" pitchFamily="50" charset="0"/>
              </a:rPr>
              <a:t>OFAction</a:t>
            </a:r>
            <a:r>
              <a:rPr lang="en-US" altLang="en-US" sz="3200" dirty="0">
                <a:solidFill>
                  <a:schemeClr val="tx1"/>
                </a:solidFill>
                <a:latin typeface="Gotham Light" pitchFamily="50" charset="0"/>
                <a:cs typeface="Gotham Light" pitchFamily="50" charset="0"/>
              </a:rPr>
              <a:t>!</a:t>
            </a:r>
          </a:p>
          <a:p>
            <a:endParaRPr lang="en-US" altLang="en-US" sz="3200" dirty="0">
              <a:solidFill>
                <a:schemeClr val="tx1"/>
              </a:solidFill>
              <a:latin typeface="Gotham Light" pitchFamily="50" charset="0"/>
              <a:cs typeface="Gotham Light" pitchFamily="50" charset="0"/>
            </a:endParaRPr>
          </a:p>
        </p:txBody>
      </p:sp>
      <p:cxnSp>
        <p:nvCxnSpPr>
          <p:cNvPr id="9" name="Straight Connector 8"/>
          <p:cNvCxnSpPr/>
          <p:nvPr/>
        </p:nvCxnSpPr>
        <p:spPr>
          <a:xfrm flipV="1">
            <a:off x="4652211" y="1223745"/>
            <a:ext cx="0" cy="6444381"/>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5199522" y="6336648"/>
            <a:ext cx="549876" cy="511572"/>
          </a:xfrm>
          <a:prstGeom prst="ellipse">
            <a:avLst/>
          </a:prstGeom>
          <a:solidFill>
            <a:schemeClr val="bg2">
              <a:lumMod val="50000"/>
            </a:schemeClr>
          </a:solid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Gotham Bold" pitchFamily="50" charset="0"/>
                <a:cs typeface="Gotham Bold" pitchFamily="50" charset="0"/>
              </a:rPr>
              <a:t>4</a:t>
            </a:r>
          </a:p>
        </p:txBody>
      </p:sp>
    </p:spTree>
    <p:extLst>
      <p:ext uri="{BB962C8B-B14F-4D97-AF65-F5344CB8AC3E}">
        <p14:creationId xmlns:p14="http://schemas.microsoft.com/office/powerpoint/2010/main" val="2097807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979864" y="883824"/>
            <a:ext cx="11384825"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4000" dirty="0">
                <a:solidFill>
                  <a:schemeClr val="bg2">
                    <a:lumMod val="25000"/>
                  </a:schemeClr>
                </a:solidFill>
                <a:latin typeface="Gotham Light" pitchFamily="50" charset="0"/>
                <a:cs typeface="Gotham Light" pitchFamily="50" charset="0"/>
              </a:rPr>
              <a:t>BY THE END OF </a:t>
            </a:r>
            <a:r>
              <a:rPr lang="en-US" altLang="en-US" sz="4000" dirty="0">
                <a:solidFill>
                  <a:schemeClr val="bg2">
                    <a:lumMod val="25000"/>
                  </a:schemeClr>
                </a:solidFill>
                <a:latin typeface="Gotham Bold" pitchFamily="50" charset="0"/>
                <a:cs typeface="Gotham Bold" pitchFamily="50" charset="0"/>
              </a:rPr>
              <a:t>THIS TRAINING</a:t>
            </a:r>
            <a:r>
              <a:rPr lang="en-US" altLang="en-US" sz="4000" dirty="0">
                <a:solidFill>
                  <a:schemeClr val="bg2">
                    <a:lumMod val="25000"/>
                  </a:schemeClr>
                </a:solidFill>
                <a:latin typeface="Gotham Light" pitchFamily="50" charset="0"/>
                <a:cs typeface="Gotham Light" pitchFamily="50" charset="0"/>
              </a:rPr>
              <a:t> </a:t>
            </a:r>
            <a:endParaRPr lang="en-US" altLang="en-US" sz="4000" dirty="0">
              <a:solidFill>
                <a:schemeClr val="bg2">
                  <a:lumMod val="25000"/>
                </a:schemeClr>
              </a:solidFill>
              <a:latin typeface="Gotham Bold" pitchFamily="50" charset="0"/>
              <a:cs typeface="Gotham Bold" pitchFamily="50" charset="0"/>
            </a:endParaRPr>
          </a:p>
        </p:txBody>
      </p:sp>
      <p:sp>
        <p:nvSpPr>
          <p:cNvPr id="13" name="TextBox 12"/>
          <p:cNvSpPr txBox="1"/>
          <p:nvPr/>
        </p:nvSpPr>
        <p:spPr>
          <a:xfrm>
            <a:off x="4480134" y="2594206"/>
            <a:ext cx="8168016" cy="3493264"/>
          </a:xfrm>
          <a:prstGeom prst="rect">
            <a:avLst/>
          </a:prstGeom>
          <a:noFill/>
        </p:spPr>
        <p:txBody>
          <a:bodyPr wrap="square" rtlCol="0">
            <a:spAutoFit/>
          </a:bodyPr>
          <a:lstStyle/>
          <a:p>
            <a:endParaRPr lang="en-US" sz="500" dirty="0">
              <a:solidFill>
                <a:schemeClr val="bg2">
                  <a:lumMod val="25000"/>
                </a:schemeClr>
              </a:solidFill>
              <a:latin typeface="Gotham Bold" pitchFamily="50" charset="0"/>
              <a:cs typeface="Gotham Bold" pitchFamily="50" charset="0"/>
            </a:endParaRPr>
          </a:p>
          <a:p>
            <a:endParaRPr lang="en-US" sz="3600" dirty="0">
              <a:solidFill>
                <a:schemeClr val="bg2">
                  <a:lumMod val="25000"/>
                </a:schemeClr>
              </a:solidFill>
              <a:latin typeface="Gotham Bold" pitchFamily="50" charset="0"/>
              <a:cs typeface="Gotham Bold" pitchFamily="50" charset="0"/>
            </a:endParaRPr>
          </a:p>
          <a:p>
            <a:r>
              <a:rPr lang="en-US" sz="3600" dirty="0">
                <a:solidFill>
                  <a:schemeClr val="bg2">
                    <a:lumMod val="25000"/>
                  </a:schemeClr>
                </a:solidFill>
                <a:latin typeface="Gotham Bold" pitchFamily="50" charset="0"/>
                <a:cs typeface="Gotham Bold" pitchFamily="50" charset="0"/>
              </a:rPr>
              <a:t>You should know how to use social media for grassroots campaigns and begin to integrate digital organizing tactics into your issue advocacy.</a:t>
            </a:r>
            <a:endParaRPr lang="en-US" sz="1600" dirty="0">
              <a:solidFill>
                <a:schemeClr val="bg2">
                  <a:lumMod val="25000"/>
                </a:schemeClr>
              </a:solidFill>
              <a:latin typeface="Gotham Bold" pitchFamily="50" charset="0"/>
              <a:cs typeface="Gotham Bold" pitchFamily="50" charset="0"/>
            </a:endParaRPr>
          </a:p>
          <a:p>
            <a:endParaRPr lang="en-US" sz="3600" dirty="0">
              <a:solidFill>
                <a:schemeClr val="bg2">
                  <a:lumMod val="25000"/>
                </a:schemeClr>
              </a:solidFill>
              <a:latin typeface="Gotham Bold" pitchFamily="50" charset="0"/>
              <a:cs typeface="Gotham Bold" pitchFamily="50" charset="0"/>
            </a:endParaRPr>
          </a:p>
        </p:txBody>
      </p:sp>
      <p:grpSp>
        <p:nvGrpSpPr>
          <p:cNvPr id="8" name="Group 7"/>
          <p:cNvGrpSpPr/>
          <p:nvPr/>
        </p:nvGrpSpPr>
        <p:grpSpPr>
          <a:xfrm>
            <a:off x="1497298" y="3369316"/>
            <a:ext cx="2237853" cy="2237853"/>
            <a:chOff x="1497298" y="3369316"/>
            <a:chExt cx="2237853" cy="2237853"/>
          </a:xfrm>
        </p:grpSpPr>
        <p:sp>
          <p:nvSpPr>
            <p:cNvPr id="4" name="Oval 3"/>
            <p:cNvSpPr/>
            <p:nvPr/>
          </p:nvSpPr>
          <p:spPr>
            <a:xfrm>
              <a:off x="1497298" y="3369316"/>
              <a:ext cx="2237853" cy="2237853"/>
            </a:xfrm>
            <a:prstGeom prst="ellipse">
              <a:avLst/>
            </a:prstGeom>
            <a:noFill/>
            <a:ln w="57150">
              <a:solidFill>
                <a:schemeClr val="tx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cstate="print">
              <a:lum bright="47000"/>
              <a:extLst>
                <a:ext uri="{28A0092B-C50C-407E-A947-70E740481C1C}">
                  <a14:useLocalDpi xmlns:a14="http://schemas.microsoft.com/office/drawing/2010/main"/>
                </a:ext>
              </a:extLst>
            </a:blip>
            <a:srcRect/>
            <a:stretch/>
          </p:blipFill>
          <p:spPr>
            <a:xfrm>
              <a:off x="1727403" y="3632175"/>
              <a:ext cx="1777642" cy="1550915"/>
            </a:xfrm>
            <a:prstGeom prst="rect">
              <a:avLst/>
            </a:prstGeom>
          </p:spPr>
        </p:pic>
        <p:sp>
          <p:nvSpPr>
            <p:cNvPr id="7" name="Oval 6"/>
            <p:cNvSpPr/>
            <p:nvPr/>
          </p:nvSpPr>
          <p:spPr>
            <a:xfrm>
              <a:off x="2223535" y="4340840"/>
              <a:ext cx="143838" cy="1335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472386" y="4340839"/>
              <a:ext cx="143838" cy="1335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719667" y="4340838"/>
              <a:ext cx="143838" cy="1335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427764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H="1" flipV="1">
            <a:off x="5317858" y="1257156"/>
            <a:ext cx="0" cy="5430247"/>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801734" y="2019236"/>
            <a:ext cx="6951397" cy="4524315"/>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Bold" pitchFamily="50" charset="0"/>
                <a:cs typeface="Gotham Bold" pitchFamily="50" charset="0"/>
              </a:rPr>
              <a:t>Why digital?</a:t>
            </a:r>
          </a:p>
          <a:p>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2. The mechanics</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3. Telling a story on social</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r>
              <a:rPr lang="en-US" sz="3600" dirty="0">
                <a:solidFill>
                  <a:schemeClr val="bg2">
                    <a:lumMod val="25000"/>
                  </a:schemeClr>
                </a:solidFill>
                <a:latin typeface="Gotham Light" pitchFamily="50" charset="0"/>
                <a:cs typeface="Gotham Light" pitchFamily="50" charset="0"/>
              </a:rPr>
              <a:t>4. 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13971" y="2244378"/>
            <a:ext cx="3250794" cy="3250794"/>
          </a:xfrm>
          <a:prstGeom prst="rect">
            <a:avLst/>
          </a:prstGeom>
        </p:spPr>
      </p:pic>
      <p:sp>
        <p:nvSpPr>
          <p:cNvPr id="13" name="Rectangle 12"/>
          <p:cNvSpPr>
            <a:spLocks noChangeArrowheads="1"/>
          </p:cNvSpPr>
          <p:nvPr/>
        </p:nvSpPr>
        <p:spPr bwMode="auto">
          <a:xfrm>
            <a:off x="496745" y="1257153"/>
            <a:ext cx="4485246"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18599302"/>
      </p:ext>
    </p:extLst>
  </p:cSld>
  <p:clrMapOvr>
    <a:masterClrMapping/>
  </p:clrMapOvr>
</p:sld>
</file>

<file path=ppt/theme/theme1.xml><?xml version="1.0" encoding="utf-8"?>
<a:theme xmlns:a="http://schemas.openxmlformats.org/drawingml/2006/main" name="Office Theme">
  <a:themeElements>
    <a:clrScheme name="Custom 2">
      <a:dk1>
        <a:srgbClr val="3A3838"/>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1">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37702</TotalTime>
  <Words>1706</Words>
  <Application>Microsoft Macintosh PowerPoint</Application>
  <PresentationFormat>Custom</PresentationFormat>
  <Paragraphs>396</Paragraphs>
  <Slides>63</Slides>
  <Notes>29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Arial</vt:lpstr>
      <vt:lpstr>Calibri</vt:lpstr>
      <vt:lpstr>Gill Sans</vt:lpstr>
      <vt:lpstr>Gotham Bold</vt:lpstr>
      <vt:lpstr>Gotham Book</vt:lpstr>
      <vt:lpstr>Gotham Light</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adamironalcantara</dc:creator>
  <cp:lastModifiedBy>Microsoft Office User</cp:lastModifiedBy>
  <cp:revision>395</cp:revision>
  <cp:lastPrinted>2015-02-21T22:34:41Z</cp:lastPrinted>
  <dcterms:created xsi:type="dcterms:W3CDTF">2014-12-18T16:27:37Z</dcterms:created>
  <dcterms:modified xsi:type="dcterms:W3CDTF">2019-06-26T02:53:25Z</dcterms:modified>
</cp:coreProperties>
</file>