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3"/>
  </p:notesMasterIdLst>
  <p:handoutMasterIdLst>
    <p:handoutMasterId r:id="rId54"/>
  </p:handoutMasterIdLst>
  <p:sldIdLst>
    <p:sldId id="446" r:id="rId2"/>
    <p:sldId id="428" r:id="rId3"/>
    <p:sldId id="333" r:id="rId4"/>
    <p:sldId id="473" r:id="rId5"/>
    <p:sldId id="542" r:id="rId6"/>
    <p:sldId id="471" r:id="rId7"/>
    <p:sldId id="541" r:id="rId8"/>
    <p:sldId id="474" r:id="rId9"/>
    <p:sldId id="519" r:id="rId10"/>
    <p:sldId id="511" r:id="rId11"/>
    <p:sldId id="506" r:id="rId12"/>
    <p:sldId id="538" r:id="rId13"/>
    <p:sldId id="469" r:id="rId14"/>
    <p:sldId id="330" r:id="rId15"/>
    <p:sldId id="478" r:id="rId16"/>
    <p:sldId id="539" r:id="rId17"/>
    <p:sldId id="479" r:id="rId18"/>
    <p:sldId id="481" r:id="rId19"/>
    <p:sldId id="523" r:id="rId20"/>
    <p:sldId id="486" r:id="rId21"/>
    <p:sldId id="524" r:id="rId22"/>
    <p:sldId id="483" r:id="rId23"/>
    <p:sldId id="484" r:id="rId24"/>
    <p:sldId id="487" r:id="rId25"/>
    <p:sldId id="490" r:id="rId26"/>
    <p:sldId id="488" r:id="rId27"/>
    <p:sldId id="491" r:id="rId28"/>
    <p:sldId id="492" r:id="rId29"/>
    <p:sldId id="525" r:id="rId30"/>
    <p:sldId id="493" r:id="rId31"/>
    <p:sldId id="540" r:id="rId32"/>
    <p:sldId id="527" r:id="rId33"/>
    <p:sldId id="502" r:id="rId34"/>
    <p:sldId id="503" r:id="rId35"/>
    <p:sldId id="530" r:id="rId36"/>
    <p:sldId id="528" r:id="rId37"/>
    <p:sldId id="505" r:id="rId38"/>
    <p:sldId id="517" r:id="rId39"/>
    <p:sldId id="531" r:id="rId40"/>
    <p:sldId id="509" r:id="rId41"/>
    <p:sldId id="534" r:id="rId42"/>
    <p:sldId id="533" r:id="rId43"/>
    <p:sldId id="520" r:id="rId44"/>
    <p:sldId id="532" r:id="rId45"/>
    <p:sldId id="475" r:id="rId46"/>
    <p:sldId id="514" r:id="rId47"/>
    <p:sldId id="515" r:id="rId48"/>
    <p:sldId id="536" r:id="rId49"/>
    <p:sldId id="537" r:id="rId50"/>
    <p:sldId id="518" r:id="rId51"/>
    <p:sldId id="468" r:id="rId52"/>
  </p:sldIdLst>
  <p:sldSz cx="13004800" cy="9753600"/>
  <p:notesSz cx="6858000" cy="9144000"/>
  <p:defaultTextStyle>
    <a:defPPr>
      <a:defRPr lang="en-US"/>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amironalcantara" initials="a" lastIdx="1" clrIdx="0">
    <p:extLst>
      <p:ext uri="{19B8F6BF-5375-455C-9EA6-DF929625EA0E}">
        <p15:presenceInfo xmlns:p15="http://schemas.microsoft.com/office/powerpoint/2012/main" userId="adamironalcantar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3C8"/>
    <a:srgbClr val="0094C9"/>
    <a:srgbClr val="017FA0"/>
    <a:srgbClr val="000000"/>
    <a:srgbClr val="ED5340"/>
    <a:srgbClr val="949494"/>
    <a:srgbClr val="A1A1A1"/>
    <a:srgbClr val="C21402"/>
    <a:srgbClr val="B767F9"/>
    <a:srgbClr val="E851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52" autoAdjust="0"/>
    <p:restoredTop sz="87346" autoAdjust="0"/>
  </p:normalViewPr>
  <p:slideViewPr>
    <p:cSldViewPr snapToGrid="0">
      <p:cViewPr varScale="1">
        <p:scale>
          <a:sx n="65" d="100"/>
          <a:sy n="65" d="100"/>
        </p:scale>
        <p:origin x="2160" y="20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8885F0C-5DEA-4728-8592-C91972CEE311}" type="datetimeFigureOut">
              <a:rPr lang="en-US" smtClean="0"/>
              <a:t>2/26/19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695A6C6-C12F-42A3-9316-E2EB2B2DB527}" type="slidenum">
              <a:rPr lang="en-US" smtClean="0"/>
              <a:t>‹#›</a:t>
            </a:fld>
            <a:endParaRPr lang="en-US"/>
          </a:p>
        </p:txBody>
      </p:sp>
    </p:spTree>
    <p:extLst>
      <p:ext uri="{BB962C8B-B14F-4D97-AF65-F5344CB8AC3E}">
        <p14:creationId xmlns:p14="http://schemas.microsoft.com/office/powerpoint/2010/main" val="40818580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136291-A6DC-4AD0-90CD-33D1F1DFFC6E}" type="datetimeFigureOut">
              <a:rPr lang="en-US" smtClean="0"/>
              <a:t>2/26/19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E3C1EA-D8F4-4B85-8B01-A01110AD5AFE}" type="slidenum">
              <a:rPr lang="en-US" smtClean="0"/>
              <a:t>‹#›</a:t>
            </a:fld>
            <a:endParaRPr lang="en-US"/>
          </a:p>
        </p:txBody>
      </p:sp>
    </p:spTree>
    <p:extLst>
      <p:ext uri="{BB962C8B-B14F-4D97-AF65-F5344CB8AC3E}">
        <p14:creationId xmlns:p14="http://schemas.microsoft.com/office/powerpoint/2010/main" val="1175097750"/>
      </p:ext>
    </p:extLst>
  </p:cSld>
  <p:clrMap bg1="lt1" tx1="dk1" bg2="lt2" tx2="dk2" accent1="accent1" accent2="accent2" accent3="accent3" accent4="accent4" accent5="accent5" accent6="accent6" hlink="hlink" folHlink="folHlink"/>
  <p:notesStyle>
    <a:lvl1pPr marL="0" algn="l" defTabSz="1300460" rtl="0" eaLnBrk="1" latinLnBrk="0" hangingPunct="1">
      <a:defRPr sz="1707" kern="1200">
        <a:solidFill>
          <a:schemeClr val="tx1"/>
        </a:solidFill>
        <a:latin typeface="+mn-lt"/>
        <a:ea typeface="+mn-ea"/>
        <a:cs typeface="+mn-cs"/>
      </a:defRPr>
    </a:lvl1pPr>
    <a:lvl2pPr marL="650230" algn="l" defTabSz="1300460" rtl="0" eaLnBrk="1" latinLnBrk="0" hangingPunct="1">
      <a:defRPr sz="1707" kern="1200">
        <a:solidFill>
          <a:schemeClr val="tx1"/>
        </a:solidFill>
        <a:latin typeface="+mn-lt"/>
        <a:ea typeface="+mn-ea"/>
        <a:cs typeface="+mn-cs"/>
      </a:defRPr>
    </a:lvl2pPr>
    <a:lvl3pPr marL="1300460" algn="l" defTabSz="1300460" rtl="0" eaLnBrk="1" latinLnBrk="0" hangingPunct="1">
      <a:defRPr sz="1707" kern="1200">
        <a:solidFill>
          <a:schemeClr val="tx1"/>
        </a:solidFill>
        <a:latin typeface="+mn-lt"/>
        <a:ea typeface="+mn-ea"/>
        <a:cs typeface="+mn-cs"/>
      </a:defRPr>
    </a:lvl3pPr>
    <a:lvl4pPr marL="1950690" algn="l" defTabSz="1300460" rtl="0" eaLnBrk="1" latinLnBrk="0" hangingPunct="1">
      <a:defRPr sz="1707" kern="1200">
        <a:solidFill>
          <a:schemeClr val="tx1"/>
        </a:solidFill>
        <a:latin typeface="+mn-lt"/>
        <a:ea typeface="+mn-ea"/>
        <a:cs typeface="+mn-cs"/>
      </a:defRPr>
    </a:lvl4pPr>
    <a:lvl5pPr marL="2600919" algn="l" defTabSz="1300460" rtl="0" eaLnBrk="1" latinLnBrk="0" hangingPunct="1">
      <a:defRPr sz="1707" kern="1200">
        <a:solidFill>
          <a:schemeClr val="tx1"/>
        </a:solidFill>
        <a:latin typeface="+mn-lt"/>
        <a:ea typeface="+mn-ea"/>
        <a:cs typeface="+mn-cs"/>
      </a:defRPr>
    </a:lvl5pPr>
    <a:lvl6pPr marL="3251149" algn="l" defTabSz="1300460" rtl="0" eaLnBrk="1" latinLnBrk="0" hangingPunct="1">
      <a:defRPr sz="1707" kern="1200">
        <a:solidFill>
          <a:schemeClr val="tx1"/>
        </a:solidFill>
        <a:latin typeface="+mn-lt"/>
        <a:ea typeface="+mn-ea"/>
        <a:cs typeface="+mn-cs"/>
      </a:defRPr>
    </a:lvl6pPr>
    <a:lvl7pPr marL="3901379" algn="l" defTabSz="1300460" rtl="0" eaLnBrk="1" latinLnBrk="0" hangingPunct="1">
      <a:defRPr sz="1707" kern="1200">
        <a:solidFill>
          <a:schemeClr val="tx1"/>
        </a:solidFill>
        <a:latin typeface="+mn-lt"/>
        <a:ea typeface="+mn-ea"/>
        <a:cs typeface="+mn-cs"/>
      </a:defRPr>
    </a:lvl7pPr>
    <a:lvl8pPr marL="4551609" algn="l" defTabSz="1300460" rtl="0" eaLnBrk="1" latinLnBrk="0" hangingPunct="1">
      <a:defRPr sz="1707" kern="1200">
        <a:solidFill>
          <a:schemeClr val="tx1"/>
        </a:solidFill>
        <a:latin typeface="+mn-lt"/>
        <a:ea typeface="+mn-ea"/>
        <a:cs typeface="+mn-cs"/>
      </a:defRPr>
    </a:lvl8pPr>
    <a:lvl9pPr marL="5201839" algn="l" defTabSz="1300460" rtl="0" eaLnBrk="1" latinLnBrk="0" hangingPunct="1">
      <a:defRPr sz="170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300460" rtl="0" eaLnBrk="1" fontAlgn="auto" latinLnBrk="0" hangingPunct="1">
              <a:lnSpc>
                <a:spcPct val="100000"/>
              </a:lnSpc>
              <a:spcBef>
                <a:spcPts val="0"/>
              </a:spcBef>
              <a:spcAft>
                <a:spcPts val="0"/>
              </a:spcAft>
              <a:buClrTx/>
              <a:buSzTx/>
              <a:buFontTx/>
              <a:buNone/>
              <a:tabLst/>
              <a:defRPr/>
            </a:pPr>
            <a:r>
              <a:rPr lang="en-US" dirty="0"/>
              <a:t>This work is licensed under the Creative Commons Attribution-</a:t>
            </a:r>
            <a:r>
              <a:rPr lang="en-US" dirty="0" err="1"/>
              <a:t>NonCommercial</a:t>
            </a:r>
            <a:r>
              <a:rPr lang="en-US" dirty="0"/>
              <a:t> 4.0 International License. To view a copy of this license, visit http://</a:t>
            </a:r>
            <a:r>
              <a:rPr lang="en-US" dirty="0" err="1"/>
              <a:t>creativecommons.org</a:t>
            </a:r>
            <a:r>
              <a:rPr lang="en-US" dirty="0"/>
              <a:t>/licenses/by-</a:t>
            </a:r>
            <a:r>
              <a:rPr lang="en-US" dirty="0" err="1"/>
              <a:t>nc</a:t>
            </a:r>
            <a:r>
              <a:rPr lang="en-US" dirty="0"/>
              <a:t>/4.0/ or send a letter to Creative Commons, PO Box 1866, Mountain View, CA 94042, USA</a:t>
            </a:r>
            <a:endParaRPr lang="en-US" sz="1800" b="0" i="0" u="none" strike="noStrike" cap="none" dirty="0">
              <a:solidFill>
                <a:schemeClr val="dk1"/>
              </a:solidFill>
              <a:latin typeface="+mn-lt"/>
              <a:ea typeface="Calibri"/>
              <a:cs typeface="Calibri"/>
              <a:sym typeface="Calibri"/>
            </a:endParaRPr>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1</a:t>
            </a:fld>
            <a:endParaRPr lang="en-US"/>
          </a:p>
        </p:txBody>
      </p:sp>
    </p:spTree>
    <p:extLst>
      <p:ext uri="{BB962C8B-B14F-4D97-AF65-F5344CB8AC3E}">
        <p14:creationId xmlns:p14="http://schemas.microsoft.com/office/powerpoint/2010/main" val="33484651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12</a:t>
            </a:fld>
            <a:endParaRPr lang="en-US"/>
          </a:p>
        </p:txBody>
      </p:sp>
    </p:spTree>
    <p:extLst>
      <p:ext uri="{BB962C8B-B14F-4D97-AF65-F5344CB8AC3E}">
        <p14:creationId xmlns:p14="http://schemas.microsoft.com/office/powerpoint/2010/main" val="39351143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00:11</a:t>
            </a:r>
            <a:r>
              <a:rPr lang="en-US" b="1" baseline="0" dirty="0"/>
              <a:t> – 00:13 [2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13</a:t>
            </a:fld>
            <a:endParaRPr lang="en-US"/>
          </a:p>
        </p:txBody>
      </p:sp>
    </p:spTree>
    <p:extLst>
      <p:ext uri="{BB962C8B-B14F-4D97-AF65-F5344CB8AC3E}">
        <p14:creationId xmlns:p14="http://schemas.microsoft.com/office/powerpoint/2010/main" val="17574989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00:13</a:t>
            </a:r>
            <a:r>
              <a:rPr lang="en-US" b="1" baseline="0" dirty="0"/>
              <a:t> – 00:14 [1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14</a:t>
            </a:fld>
            <a:endParaRPr lang="en-US"/>
          </a:p>
        </p:txBody>
      </p:sp>
    </p:spTree>
    <p:extLst>
      <p:ext uri="{BB962C8B-B14F-4D97-AF65-F5344CB8AC3E}">
        <p14:creationId xmlns:p14="http://schemas.microsoft.com/office/powerpoint/2010/main" val="28041771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00:13</a:t>
            </a:r>
            <a:r>
              <a:rPr lang="en-US" b="1" baseline="0" dirty="0"/>
              <a:t> – 00:14 [1 min]</a:t>
            </a:r>
            <a:endParaRPr lang="en-US" b="1" dirty="0"/>
          </a:p>
          <a:p>
            <a:endParaRPr lang="en-US" dirty="0"/>
          </a:p>
          <a:p>
            <a:endParaRPr lang="en-US" dirty="0"/>
          </a:p>
          <a:p>
            <a:r>
              <a:rPr lang="en-US" dirty="0"/>
              <a:t>President Obama, as</a:t>
            </a:r>
            <a:r>
              <a:rPr lang="en-US" baseline="0" dirty="0"/>
              <a:t> a former community organizer himself, wrote in Dreams From My Father – “I decided to become a community organizer…Change would not com from the top, I would say. Change will come from a mobilized grassroots. </a:t>
            </a:r>
          </a:p>
          <a:p>
            <a:endParaRPr lang="en-US" baseline="0" dirty="0"/>
          </a:p>
          <a:p>
            <a:r>
              <a:rPr lang="en-US" baseline="0" dirty="0"/>
              <a:t>An that’s what community organizing is about: bringing people together for a common cause, and mobilizing them towards action. But doing that is no easy task. There is a strategy to organize effectively. </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15</a:t>
            </a:fld>
            <a:endParaRPr lang="en-US"/>
          </a:p>
        </p:txBody>
      </p:sp>
    </p:spTree>
    <p:extLst>
      <p:ext uri="{BB962C8B-B14F-4D97-AF65-F5344CB8AC3E}">
        <p14:creationId xmlns:p14="http://schemas.microsoft.com/office/powerpoint/2010/main" val="41076072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00:13</a:t>
            </a:r>
            <a:r>
              <a:rPr lang="en-US" b="1" baseline="0" dirty="0"/>
              <a:t> – 00:14 [1 min]</a:t>
            </a:r>
            <a:endParaRPr lang="en-US" b="1"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16</a:t>
            </a:fld>
            <a:endParaRPr lang="en-US"/>
          </a:p>
        </p:txBody>
      </p:sp>
    </p:spTree>
    <p:extLst>
      <p:ext uri="{BB962C8B-B14F-4D97-AF65-F5344CB8AC3E}">
        <p14:creationId xmlns:p14="http://schemas.microsoft.com/office/powerpoint/2010/main" val="8651788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00:14</a:t>
            </a:r>
            <a:r>
              <a:rPr lang="en-US" b="1" baseline="0" dirty="0"/>
              <a:t> – 00:16 [2 min]</a:t>
            </a:r>
            <a:endParaRPr lang="en-US" b="1" dirty="0"/>
          </a:p>
          <a:p>
            <a:endParaRPr lang="en-US" dirty="0"/>
          </a:p>
          <a:p>
            <a:r>
              <a:rPr lang="en-US" dirty="0"/>
              <a:t>When we mobilize</a:t>
            </a:r>
            <a:r>
              <a:rPr lang="en-US" baseline="0" dirty="0"/>
              <a:t> towards action, we implement three basic, yet very essential community organizing techniques. </a:t>
            </a:r>
          </a:p>
          <a:p>
            <a:endParaRPr lang="en-US" baseline="0" dirty="0"/>
          </a:p>
          <a:p>
            <a:r>
              <a:rPr lang="en-US" baseline="0" dirty="0"/>
              <a:t>To successfully bring people together and take action, we must:</a:t>
            </a:r>
          </a:p>
          <a:p>
            <a:endParaRPr lang="en-US" baseline="0" dirty="0"/>
          </a:p>
          <a:p>
            <a:pPr marL="342900" indent="-342900">
              <a:buAutoNum type="arabicParenBoth"/>
            </a:pPr>
            <a:r>
              <a:rPr lang="en-US" baseline="0" dirty="0"/>
              <a:t>Build relationships with them. That means we must recruit people, talk about why we care about x or y issues. And connect on what we can do together to create the change we seek. </a:t>
            </a:r>
          </a:p>
          <a:p>
            <a:pPr marL="342900" indent="-342900">
              <a:buAutoNum type="arabicParenBoth"/>
            </a:pPr>
            <a:endParaRPr lang="en-US" baseline="0" dirty="0"/>
          </a:p>
          <a:p>
            <a:pPr marL="342900" indent="-342900">
              <a:buAutoNum type="arabicParenBoth"/>
            </a:pPr>
            <a:r>
              <a:rPr lang="en-US" baseline="0" dirty="0"/>
              <a:t>Empower leaders – we as community organizers cannot make change happen by ourselves. We have to work as a team and delegate leadership. </a:t>
            </a:r>
          </a:p>
          <a:p>
            <a:pPr marL="342900" indent="-342900">
              <a:buAutoNum type="arabicParenBoth"/>
            </a:pPr>
            <a:endParaRPr lang="en-US" baseline="0" dirty="0"/>
          </a:p>
          <a:p>
            <a:pPr marL="342900" indent="-342900">
              <a:buAutoNum type="arabicParenBoth"/>
            </a:pPr>
            <a:r>
              <a:rPr lang="en-US" baseline="0" dirty="0"/>
              <a:t>Team Building – we have to be strategic and smart. Everyone doing everything is disorganized. As community organizers, we must build an organized, well structured team that can work harmoniously together towards change. </a:t>
            </a:r>
          </a:p>
          <a:p>
            <a:pPr marL="342900" indent="-342900">
              <a:buAutoNum type="arabicParenBoth"/>
            </a:pPr>
            <a:endParaRPr lang="en-US" baseline="0" dirty="0"/>
          </a:p>
          <a:p>
            <a:pPr marL="0" indent="0">
              <a:buNone/>
            </a:pPr>
            <a:r>
              <a:rPr lang="en-US" baseline="0" dirty="0"/>
              <a:t>We are going to explore these three buckets through a metaphor!</a:t>
            </a:r>
          </a:p>
          <a:p>
            <a:pPr marL="0" indent="0">
              <a:buNone/>
            </a:pPr>
            <a:endParaRPr lang="en-US" baseline="0" dirty="0"/>
          </a:p>
        </p:txBody>
      </p:sp>
      <p:sp>
        <p:nvSpPr>
          <p:cNvPr id="4" name="Slide Number Placeholder 3"/>
          <p:cNvSpPr>
            <a:spLocks noGrp="1"/>
          </p:cNvSpPr>
          <p:nvPr>
            <p:ph type="sldNum" sz="quarter" idx="10"/>
          </p:nvPr>
        </p:nvSpPr>
        <p:spPr/>
        <p:txBody>
          <a:bodyPr/>
          <a:lstStyle/>
          <a:p>
            <a:fld id="{F1E3C1EA-D8F4-4B85-8B01-A01110AD5AFE}" type="slidenum">
              <a:rPr lang="en-US" smtClean="0"/>
              <a:t>17</a:t>
            </a:fld>
            <a:endParaRPr lang="en-US"/>
          </a:p>
        </p:txBody>
      </p:sp>
    </p:spTree>
    <p:extLst>
      <p:ext uri="{BB962C8B-B14F-4D97-AF65-F5344CB8AC3E}">
        <p14:creationId xmlns:p14="http://schemas.microsoft.com/office/powerpoint/2010/main" val="2829089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00:16</a:t>
            </a:r>
            <a:r>
              <a:rPr lang="en-US" b="1" baseline="0" dirty="0"/>
              <a:t> – 00:17 [1 min]</a:t>
            </a:r>
            <a:endParaRPr lang="en-US" b="1" dirty="0"/>
          </a:p>
          <a:p>
            <a:endParaRPr lang="en-US" dirty="0"/>
          </a:p>
          <a:p>
            <a:endParaRPr lang="en-US" dirty="0"/>
          </a:p>
          <a:p>
            <a:r>
              <a:rPr lang="en-US" dirty="0"/>
              <a:t>Let’s</a:t>
            </a:r>
            <a:r>
              <a:rPr lang="en-US" baseline="0" dirty="0"/>
              <a:t> play some baseball! </a:t>
            </a:r>
          </a:p>
          <a:p>
            <a:endParaRPr lang="en-US" baseline="0" dirty="0"/>
          </a:p>
          <a:p>
            <a:r>
              <a:rPr lang="en-US" baseline="0" dirty="0"/>
              <a:t>I realize some of you, very much like me, are not huge sport people. But I assume that everyone has a basic understanding of this game. And if you don’t, all you need to know is that to play baseball you need a team.</a:t>
            </a:r>
          </a:p>
          <a:p>
            <a:endParaRPr lang="en-US" baseline="0" dirty="0"/>
          </a:p>
          <a:p>
            <a:r>
              <a:rPr lang="en-US" baseline="0" dirty="0"/>
              <a:t>But let’s say we have ONE GOAL: Win a baseball game this summer. </a:t>
            </a:r>
          </a:p>
          <a:p>
            <a:endParaRPr lang="en-US" baseline="0" dirty="0"/>
          </a:p>
          <a:p>
            <a:r>
              <a:rPr lang="en-US" baseline="0" dirty="0"/>
              <a:t>Let’s say that we love baseball a lot. Let’s say that we specially love to play the game in the summer. And you know that people are already getting ready for the summer. So you want to start organizing a team early on. </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F1E3C1EA-D8F4-4B85-8B01-A01110AD5AFE}" type="slidenum">
              <a:rPr lang="en-US" smtClean="0"/>
              <a:t>18</a:t>
            </a:fld>
            <a:endParaRPr lang="en-US"/>
          </a:p>
        </p:txBody>
      </p:sp>
    </p:spTree>
    <p:extLst>
      <p:ext uri="{BB962C8B-B14F-4D97-AF65-F5344CB8AC3E}">
        <p14:creationId xmlns:p14="http://schemas.microsoft.com/office/powerpoint/2010/main" val="1441603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00:16</a:t>
            </a:r>
            <a:r>
              <a:rPr lang="en-US" b="1" baseline="0" dirty="0"/>
              <a:t> – 00:18 [2 min]</a:t>
            </a:r>
            <a:endParaRPr lang="en-US" b="1" dirty="0"/>
          </a:p>
          <a:p>
            <a:endParaRPr lang="en-US" b="1" baseline="0" dirty="0"/>
          </a:p>
          <a:p>
            <a:endParaRPr lang="en-US" b="1" baseline="0" dirty="0"/>
          </a:p>
          <a:p>
            <a:r>
              <a:rPr lang="en-US" b="0" baseline="0" dirty="0"/>
              <a:t>If you want to win a baseball game this summer, how will you start? </a:t>
            </a:r>
          </a:p>
          <a:p>
            <a:endParaRPr lang="en-US" b="0" baseline="0" dirty="0"/>
          </a:p>
          <a:p>
            <a:r>
              <a:rPr lang="en-US" b="1" baseline="0" dirty="0"/>
              <a:t>[Trainees should conclude that they need a team. They cannot do it alone.]</a:t>
            </a:r>
          </a:p>
        </p:txBody>
      </p:sp>
      <p:sp>
        <p:nvSpPr>
          <p:cNvPr id="4" name="Slide Number Placeholder 3"/>
          <p:cNvSpPr>
            <a:spLocks noGrp="1"/>
          </p:cNvSpPr>
          <p:nvPr>
            <p:ph type="sldNum" sz="quarter" idx="10"/>
          </p:nvPr>
        </p:nvSpPr>
        <p:spPr/>
        <p:txBody>
          <a:bodyPr/>
          <a:lstStyle/>
          <a:p>
            <a:fld id="{F1E3C1EA-D8F4-4B85-8B01-A01110AD5AFE}" type="slidenum">
              <a:rPr lang="en-US" smtClean="0"/>
              <a:t>19</a:t>
            </a:fld>
            <a:endParaRPr lang="en-US"/>
          </a:p>
        </p:txBody>
      </p:sp>
    </p:spTree>
    <p:extLst>
      <p:ext uri="{BB962C8B-B14F-4D97-AF65-F5344CB8AC3E}">
        <p14:creationId xmlns:p14="http://schemas.microsoft.com/office/powerpoint/2010/main" val="4877922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00:18</a:t>
            </a:r>
            <a:r>
              <a:rPr lang="en-US" b="1" baseline="0" dirty="0"/>
              <a:t> – 00:20 [2 min]</a:t>
            </a:r>
            <a:endParaRPr lang="en-US" b="1" dirty="0"/>
          </a:p>
          <a:p>
            <a:endParaRPr lang="en-US" dirty="0"/>
          </a:p>
          <a:p>
            <a:endParaRPr lang="en-US" dirty="0"/>
          </a:p>
          <a:p>
            <a:r>
              <a:rPr lang="en-US" dirty="0"/>
              <a:t>Take the next two minutes</a:t>
            </a:r>
            <a:r>
              <a:rPr lang="en-US" baseline="0" dirty="0"/>
              <a:t> to think about what methods you will use to recruit your team. What will you tell you friend to persuade them? Why should they join you? </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20</a:t>
            </a:fld>
            <a:endParaRPr lang="en-US"/>
          </a:p>
        </p:txBody>
      </p:sp>
    </p:spTree>
    <p:extLst>
      <p:ext uri="{BB962C8B-B14F-4D97-AF65-F5344CB8AC3E}">
        <p14:creationId xmlns:p14="http://schemas.microsoft.com/office/powerpoint/2010/main" val="6531146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00:20</a:t>
            </a:r>
            <a:r>
              <a:rPr lang="en-US" b="1" baseline="0" dirty="0"/>
              <a:t> – 00:22 [2 min]</a:t>
            </a:r>
            <a:endParaRPr lang="en-US" b="1" dirty="0"/>
          </a:p>
          <a:p>
            <a:r>
              <a:rPr lang="en-US" dirty="0"/>
              <a:t>Share </a:t>
            </a:r>
          </a:p>
        </p:txBody>
      </p:sp>
      <p:sp>
        <p:nvSpPr>
          <p:cNvPr id="4" name="Slide Number Placeholder 3"/>
          <p:cNvSpPr>
            <a:spLocks noGrp="1"/>
          </p:cNvSpPr>
          <p:nvPr>
            <p:ph type="sldNum" sz="quarter" idx="10"/>
          </p:nvPr>
        </p:nvSpPr>
        <p:spPr/>
        <p:txBody>
          <a:bodyPr/>
          <a:lstStyle/>
          <a:p>
            <a:fld id="{F1E3C1EA-D8F4-4B85-8B01-A01110AD5AFE}" type="slidenum">
              <a:rPr lang="en-US" smtClean="0"/>
              <a:t>21</a:t>
            </a:fld>
            <a:endParaRPr lang="en-US"/>
          </a:p>
        </p:txBody>
      </p:sp>
    </p:spTree>
    <p:extLst>
      <p:ext uri="{BB962C8B-B14F-4D97-AF65-F5344CB8AC3E}">
        <p14:creationId xmlns:p14="http://schemas.microsoft.com/office/powerpoint/2010/main" val="1407777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00:00</a:t>
            </a:r>
            <a:r>
              <a:rPr lang="en-US" b="1" baseline="0" dirty="0"/>
              <a:t> – 00:01 [1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2</a:t>
            </a:fld>
            <a:endParaRPr lang="en-US"/>
          </a:p>
        </p:txBody>
      </p:sp>
    </p:spTree>
    <p:extLst>
      <p:ext uri="{BB962C8B-B14F-4D97-AF65-F5344CB8AC3E}">
        <p14:creationId xmlns:p14="http://schemas.microsoft.com/office/powerpoint/2010/main" val="25525596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00:20</a:t>
            </a:r>
            <a:r>
              <a:rPr lang="en-US" b="1" baseline="0" dirty="0"/>
              <a:t> – 00:21 [1 min]</a:t>
            </a:r>
            <a:endParaRPr lang="en-US" b="1" dirty="0"/>
          </a:p>
          <a:p>
            <a:endParaRPr lang="en-US" dirty="0"/>
          </a:p>
          <a:p>
            <a:endParaRPr lang="en-US" dirty="0"/>
          </a:p>
          <a:p>
            <a:endParaRPr lang="en-US" dirty="0"/>
          </a:p>
          <a:p>
            <a:r>
              <a:rPr lang="en-US" dirty="0"/>
              <a:t>As many of you already mentioned,</a:t>
            </a:r>
            <a:r>
              <a:rPr lang="en-US" baseline="0" dirty="0"/>
              <a:t> when recruiting people to join your team, you have to establish a relationship. And one way to establish a relationship is by identifying a connection through what you both share in common – in this case, the love for baseball. </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22</a:t>
            </a:fld>
            <a:endParaRPr lang="en-US"/>
          </a:p>
        </p:txBody>
      </p:sp>
    </p:spTree>
    <p:extLst>
      <p:ext uri="{BB962C8B-B14F-4D97-AF65-F5344CB8AC3E}">
        <p14:creationId xmlns:p14="http://schemas.microsoft.com/office/powerpoint/2010/main" val="35226294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00:20</a:t>
            </a:r>
            <a:r>
              <a:rPr lang="en-US" b="1" baseline="0" dirty="0"/>
              <a:t> – 00:21 [1 min]</a:t>
            </a:r>
            <a:endParaRPr lang="en-US" b="1" dirty="0"/>
          </a:p>
          <a:p>
            <a:endParaRPr lang="en-US" dirty="0"/>
          </a:p>
          <a:p>
            <a:endParaRPr lang="en-US" dirty="0"/>
          </a:p>
          <a:p>
            <a:r>
              <a:rPr lang="en-US" dirty="0"/>
              <a:t>It is also important, as you</a:t>
            </a:r>
            <a:r>
              <a:rPr lang="en-US" baseline="0" dirty="0"/>
              <a:t> build these relationships, to convey what is in it for them. Whys should they join the team at all? </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23</a:t>
            </a:fld>
            <a:endParaRPr lang="en-US"/>
          </a:p>
        </p:txBody>
      </p:sp>
    </p:spTree>
    <p:extLst>
      <p:ext uri="{BB962C8B-B14F-4D97-AF65-F5344CB8AC3E}">
        <p14:creationId xmlns:p14="http://schemas.microsoft.com/office/powerpoint/2010/main" val="42269132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00:21</a:t>
            </a:r>
            <a:r>
              <a:rPr lang="en-US" b="1" baseline="0" dirty="0"/>
              <a:t> – 00:23 [2 min]</a:t>
            </a:r>
            <a:endParaRPr lang="en-US" b="1" dirty="0"/>
          </a:p>
          <a:p>
            <a:endParaRPr lang="en-US" dirty="0"/>
          </a:p>
          <a:p>
            <a:r>
              <a:rPr lang="en-US" dirty="0"/>
              <a:t>Great! </a:t>
            </a:r>
          </a:p>
          <a:p>
            <a:br>
              <a:rPr lang="en-US" dirty="0"/>
            </a:br>
            <a:r>
              <a:rPr lang="en-US" dirty="0"/>
              <a:t>So</a:t>
            </a:r>
            <a:r>
              <a:rPr lang="en-US" baseline="0" dirty="0"/>
              <a:t> our goal is win a baseball game this summer. We already recruited some people to join our team. We started to build a relationship with them.</a:t>
            </a:r>
          </a:p>
          <a:p>
            <a:endParaRPr lang="en-US" baseline="0" dirty="0"/>
          </a:p>
          <a:p>
            <a:r>
              <a:rPr lang="en-US" b="1" baseline="0" dirty="0"/>
              <a:t>What do we need to do next?</a:t>
            </a:r>
            <a:endParaRPr lang="en-US" b="0" baseline="0" dirty="0"/>
          </a:p>
          <a:p>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24</a:t>
            </a:fld>
            <a:endParaRPr lang="en-US"/>
          </a:p>
        </p:txBody>
      </p:sp>
    </p:spTree>
    <p:extLst>
      <p:ext uri="{BB962C8B-B14F-4D97-AF65-F5344CB8AC3E}">
        <p14:creationId xmlns:p14="http://schemas.microsoft.com/office/powerpoint/2010/main" val="3457703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00:23</a:t>
            </a:r>
            <a:r>
              <a:rPr lang="en-US" b="1" baseline="0" dirty="0"/>
              <a:t> – 00:24 [1 min]</a:t>
            </a:r>
            <a:endParaRPr lang="en-US" dirty="0"/>
          </a:p>
          <a:p>
            <a:endParaRPr lang="en-US" dirty="0"/>
          </a:p>
          <a:p>
            <a:r>
              <a:rPr lang="en-US" dirty="0"/>
              <a:t>So</a:t>
            </a:r>
            <a:r>
              <a:rPr lang="en-US" baseline="0" dirty="0"/>
              <a:t> – seems like there is a lot do next. We have a pretty extensive list. This a master list of things that need to happen. </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25</a:t>
            </a:fld>
            <a:endParaRPr lang="en-US"/>
          </a:p>
        </p:txBody>
      </p:sp>
    </p:spTree>
    <p:extLst>
      <p:ext uri="{BB962C8B-B14F-4D97-AF65-F5344CB8AC3E}">
        <p14:creationId xmlns:p14="http://schemas.microsoft.com/office/powerpoint/2010/main" val="11630818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00:24</a:t>
            </a:r>
            <a:r>
              <a:rPr lang="en-US" b="1" baseline="0" dirty="0"/>
              <a:t> – 00:25 [1 min]</a:t>
            </a:r>
            <a:endParaRPr lang="en-US" dirty="0"/>
          </a:p>
          <a:p>
            <a:endParaRPr lang="en-US" dirty="0"/>
          </a:p>
          <a:p>
            <a:endParaRPr lang="en-US" dirty="0"/>
          </a:p>
          <a:p>
            <a:r>
              <a:rPr lang="en-US" dirty="0"/>
              <a:t>There is so much to be done and the reality is that you cannot do everything by yourself. Therefore,</a:t>
            </a:r>
            <a:r>
              <a:rPr lang="en-US" baseline="0" dirty="0"/>
              <a:t> as a great organizer, you want to start delegating out responsibilities! Because otherwise….</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26</a:t>
            </a:fld>
            <a:endParaRPr lang="en-US"/>
          </a:p>
        </p:txBody>
      </p:sp>
    </p:spTree>
    <p:extLst>
      <p:ext uri="{BB962C8B-B14F-4D97-AF65-F5344CB8AC3E}">
        <p14:creationId xmlns:p14="http://schemas.microsoft.com/office/powerpoint/2010/main" val="2585501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00:25</a:t>
            </a:r>
            <a:r>
              <a:rPr lang="en-US" b="1" baseline="0" dirty="0"/>
              <a:t> – 00:26 [1 min]</a:t>
            </a:r>
            <a:endParaRPr lang="en-US" dirty="0"/>
          </a:p>
          <a:p>
            <a:endParaRPr lang="en-US" dirty="0"/>
          </a:p>
          <a:p>
            <a:endParaRPr lang="en-US" dirty="0"/>
          </a:p>
          <a:p>
            <a:r>
              <a:rPr lang="en-US" dirty="0"/>
              <a:t>….You will end up doing everything yourself.</a:t>
            </a:r>
            <a:r>
              <a:rPr lang="en-US" baseline="0" dirty="0"/>
              <a:t> And if that is the case, you have failed at organizing. </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27</a:t>
            </a:fld>
            <a:endParaRPr lang="en-US"/>
          </a:p>
        </p:txBody>
      </p:sp>
    </p:spTree>
    <p:extLst>
      <p:ext uri="{BB962C8B-B14F-4D97-AF65-F5344CB8AC3E}">
        <p14:creationId xmlns:p14="http://schemas.microsoft.com/office/powerpoint/2010/main" val="29933174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00:25</a:t>
            </a:r>
            <a:r>
              <a:rPr lang="en-US" b="1" baseline="0" dirty="0"/>
              <a:t> – 00:28 [2 min]</a:t>
            </a:r>
            <a:endParaRPr lang="en-US" dirty="0"/>
          </a:p>
          <a:p>
            <a:endParaRPr lang="en-US" dirty="0"/>
          </a:p>
          <a:p>
            <a:endParaRPr lang="en-US" dirty="0"/>
          </a:p>
          <a:p>
            <a:r>
              <a:rPr lang="en-US" dirty="0"/>
              <a:t>So, consider</a:t>
            </a:r>
            <a:r>
              <a:rPr lang="en-US" baseline="0" dirty="0"/>
              <a:t> the list of things that need to get done, take the next two minutes to delegate out responsibilities. Think of 5 leadership roles. Remember, you are already the Team Captain. And your responsibility is assembling the team and keeping everyone on track. But what else needs to get done? And who should fulfill those other 4 roles? </a:t>
            </a:r>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28</a:t>
            </a:fld>
            <a:endParaRPr lang="en-US"/>
          </a:p>
        </p:txBody>
      </p:sp>
    </p:spTree>
    <p:extLst>
      <p:ext uri="{BB962C8B-B14F-4D97-AF65-F5344CB8AC3E}">
        <p14:creationId xmlns:p14="http://schemas.microsoft.com/office/powerpoint/2010/main" val="496033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00:28</a:t>
            </a:r>
            <a:r>
              <a:rPr lang="en-US" b="1" baseline="0" dirty="0"/>
              <a:t> – 00:30 [2 min]</a:t>
            </a:r>
            <a:endParaRPr lang="en-US" dirty="0"/>
          </a:p>
          <a:p>
            <a:endParaRPr lang="en-US" dirty="0"/>
          </a:p>
          <a:p>
            <a:endParaRPr lang="en-US" dirty="0"/>
          </a:p>
          <a:p>
            <a:r>
              <a:rPr lang="en-US" dirty="0"/>
              <a:t>Let’s share some of your roles. </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29</a:t>
            </a:fld>
            <a:endParaRPr lang="en-US"/>
          </a:p>
        </p:txBody>
      </p:sp>
    </p:spTree>
    <p:extLst>
      <p:ext uri="{BB962C8B-B14F-4D97-AF65-F5344CB8AC3E}">
        <p14:creationId xmlns:p14="http://schemas.microsoft.com/office/powerpoint/2010/main" val="41913054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00:30</a:t>
            </a:r>
            <a:r>
              <a:rPr lang="en-US" b="1" baseline="0" dirty="0"/>
              <a:t> – 00:31 [1 min]</a:t>
            </a:r>
            <a:endParaRPr lang="en-US" dirty="0"/>
          </a:p>
          <a:p>
            <a:endParaRPr lang="en-US" dirty="0"/>
          </a:p>
          <a:p>
            <a:r>
              <a:rPr lang="en-US" dirty="0"/>
              <a:t>Through the roles you have assigned, you have delegated out responsibilities to 4 other leader. </a:t>
            </a:r>
          </a:p>
        </p:txBody>
      </p:sp>
      <p:sp>
        <p:nvSpPr>
          <p:cNvPr id="4" name="Slide Number Placeholder 3"/>
          <p:cNvSpPr>
            <a:spLocks noGrp="1"/>
          </p:cNvSpPr>
          <p:nvPr>
            <p:ph type="sldNum" sz="quarter" idx="10"/>
          </p:nvPr>
        </p:nvSpPr>
        <p:spPr/>
        <p:txBody>
          <a:bodyPr/>
          <a:lstStyle/>
          <a:p>
            <a:fld id="{F1E3C1EA-D8F4-4B85-8B01-A01110AD5AFE}" type="slidenum">
              <a:rPr lang="en-US" smtClean="0"/>
              <a:t>30</a:t>
            </a:fld>
            <a:endParaRPr lang="en-US"/>
          </a:p>
        </p:txBody>
      </p:sp>
    </p:spTree>
    <p:extLst>
      <p:ext uri="{BB962C8B-B14F-4D97-AF65-F5344CB8AC3E}">
        <p14:creationId xmlns:p14="http://schemas.microsoft.com/office/powerpoint/2010/main" val="33665384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00:30</a:t>
            </a:r>
            <a:r>
              <a:rPr lang="en-US" b="1" baseline="0" dirty="0"/>
              <a:t> – 00:31 [1 min]</a:t>
            </a:r>
            <a:endParaRPr lang="en-US" dirty="0"/>
          </a:p>
          <a:p>
            <a:endParaRPr lang="en-US" dirty="0"/>
          </a:p>
          <a:p>
            <a:r>
              <a:rPr lang="en-US" dirty="0"/>
              <a:t>Through the roles you have assigned, you have delegated out responsibilities to 4 other leader. </a:t>
            </a:r>
          </a:p>
        </p:txBody>
      </p:sp>
      <p:sp>
        <p:nvSpPr>
          <p:cNvPr id="4" name="Slide Number Placeholder 3"/>
          <p:cNvSpPr>
            <a:spLocks noGrp="1"/>
          </p:cNvSpPr>
          <p:nvPr>
            <p:ph type="sldNum" sz="quarter" idx="10"/>
          </p:nvPr>
        </p:nvSpPr>
        <p:spPr/>
        <p:txBody>
          <a:bodyPr/>
          <a:lstStyle/>
          <a:p>
            <a:fld id="{F1E3C1EA-D8F4-4B85-8B01-A01110AD5AFE}" type="slidenum">
              <a:rPr lang="en-US" smtClean="0"/>
              <a:t>31</a:t>
            </a:fld>
            <a:endParaRPr lang="en-US"/>
          </a:p>
        </p:txBody>
      </p:sp>
    </p:spTree>
    <p:extLst>
      <p:ext uri="{BB962C8B-B14F-4D97-AF65-F5344CB8AC3E}">
        <p14:creationId xmlns:p14="http://schemas.microsoft.com/office/powerpoint/2010/main" val="3287403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00:01</a:t>
            </a:r>
            <a:r>
              <a:rPr lang="en-US" b="1" baseline="0" dirty="0"/>
              <a:t> – 00:03 [2 min]</a:t>
            </a:r>
            <a:endParaRPr lang="en-US" b="1" dirty="0"/>
          </a:p>
          <a:p>
            <a:pPr marL="0" marR="0" indent="0" algn="l" defTabSz="1300460" rtl="0" eaLnBrk="1" fontAlgn="auto" latinLnBrk="0" hangingPunct="1">
              <a:lnSpc>
                <a:spcPct val="100000"/>
              </a:lnSpc>
              <a:spcBef>
                <a:spcPts val="0"/>
              </a:spcBef>
              <a:spcAft>
                <a:spcPts val="0"/>
              </a:spcAft>
              <a:buClrTx/>
              <a:buSzTx/>
              <a:buFontTx/>
              <a:buNone/>
              <a:tabLst/>
              <a:defRPr/>
            </a:pPr>
            <a:endParaRPr lang="en-US" b="1"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3</a:t>
            </a:fld>
            <a:endParaRPr lang="en-US"/>
          </a:p>
        </p:txBody>
      </p:sp>
    </p:spTree>
    <p:extLst>
      <p:ext uri="{BB962C8B-B14F-4D97-AF65-F5344CB8AC3E}">
        <p14:creationId xmlns:p14="http://schemas.microsoft.com/office/powerpoint/2010/main" val="1321593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00:31</a:t>
            </a:r>
            <a:r>
              <a:rPr lang="en-US" b="1" baseline="0" dirty="0"/>
              <a:t> – 00:32 [1 min]</a:t>
            </a:r>
            <a:endParaRPr lang="en-US" dirty="0"/>
          </a:p>
          <a:p>
            <a:endParaRPr lang="en-US" dirty="0"/>
          </a:p>
          <a:p>
            <a:r>
              <a:rPr lang="en-US" dirty="0"/>
              <a:t>And now,</a:t>
            </a:r>
            <a:r>
              <a:rPr lang="en-US" baseline="0" dirty="0"/>
              <a:t> those folks who took on a leadership role, will delegate responsibility further out. </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32</a:t>
            </a:fld>
            <a:endParaRPr lang="en-US"/>
          </a:p>
        </p:txBody>
      </p:sp>
    </p:spTree>
    <p:extLst>
      <p:ext uri="{BB962C8B-B14F-4D97-AF65-F5344CB8AC3E}">
        <p14:creationId xmlns:p14="http://schemas.microsoft.com/office/powerpoint/2010/main" val="29429481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00:31</a:t>
            </a:r>
            <a:r>
              <a:rPr lang="en-US" b="1" baseline="0" dirty="0"/>
              <a:t> – 00:32 [1 min]</a:t>
            </a:r>
            <a:endParaRPr lang="en-US" dirty="0"/>
          </a:p>
          <a:p>
            <a:endParaRPr lang="en-US" dirty="0"/>
          </a:p>
          <a:p>
            <a:r>
              <a:rPr lang="en-US" dirty="0"/>
              <a:t>Now that you have built a successful team, we can</a:t>
            </a:r>
            <a:r>
              <a:rPr lang="en-US" baseline="0" dirty="0"/>
              <a:t> go win that game this summer! </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33</a:t>
            </a:fld>
            <a:endParaRPr lang="en-US"/>
          </a:p>
        </p:txBody>
      </p:sp>
    </p:spTree>
    <p:extLst>
      <p:ext uri="{BB962C8B-B14F-4D97-AF65-F5344CB8AC3E}">
        <p14:creationId xmlns:p14="http://schemas.microsoft.com/office/powerpoint/2010/main" val="28984704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00:32</a:t>
            </a:r>
            <a:r>
              <a:rPr lang="en-US" b="1" baseline="0" dirty="0"/>
              <a:t> – 00:34 [2 min]</a:t>
            </a:r>
            <a:endParaRPr lang="en-US" dirty="0"/>
          </a:p>
          <a:p>
            <a:endParaRPr lang="en-US" dirty="0"/>
          </a:p>
          <a:p>
            <a:endParaRPr lang="en-US" dirty="0"/>
          </a:p>
          <a:p>
            <a:r>
              <a:rPr lang="en-US" dirty="0"/>
              <a:t>Building</a:t>
            </a:r>
            <a:r>
              <a:rPr lang="en-US" baseline="0" dirty="0"/>
              <a:t> a baseball because we want to win a game this summer is very similar to community organizing. </a:t>
            </a:r>
          </a:p>
          <a:p>
            <a:endParaRPr lang="en-US" baseline="0" dirty="0"/>
          </a:p>
          <a:p>
            <a:r>
              <a:rPr lang="en-US" baseline="0" dirty="0"/>
              <a:t>In baseball, we wanted to win a game. </a:t>
            </a:r>
          </a:p>
          <a:p>
            <a:endParaRPr lang="en-US" baseline="0" dirty="0"/>
          </a:p>
          <a:p>
            <a:r>
              <a:rPr lang="en-US" baseline="0" dirty="0"/>
              <a:t>In organizing, for instance, we want to call out our local elected officials who deny climate change. And that’s the win. </a:t>
            </a:r>
          </a:p>
          <a:p>
            <a:endParaRPr lang="en-US" baseline="0" dirty="0"/>
          </a:p>
          <a:p>
            <a:r>
              <a:rPr lang="en-US" baseline="0" dirty="0"/>
              <a:t>And to do that, whether winning a game or calling out an elected official, we have to organize a team that can in turn mobilize the grassroots to action. </a:t>
            </a:r>
          </a:p>
          <a:p>
            <a:endParaRPr lang="en-US" baseline="0" dirty="0"/>
          </a:p>
          <a:p>
            <a:r>
              <a:rPr lang="en-US" baseline="0" dirty="0"/>
              <a:t>And we do that by building relationships, empowering leaders to take responsibilities, and together building a strong and sustainable team.  </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34</a:t>
            </a:fld>
            <a:endParaRPr lang="en-US"/>
          </a:p>
        </p:txBody>
      </p:sp>
    </p:spTree>
    <p:extLst>
      <p:ext uri="{BB962C8B-B14F-4D97-AF65-F5344CB8AC3E}">
        <p14:creationId xmlns:p14="http://schemas.microsoft.com/office/powerpoint/2010/main" val="3794205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00:34</a:t>
            </a:r>
            <a:r>
              <a:rPr lang="en-US" b="1" baseline="0" dirty="0"/>
              <a:t> – 00:37 [3 min]</a:t>
            </a:r>
            <a:endParaRPr lang="en-US" baseline="0" dirty="0"/>
          </a:p>
          <a:p>
            <a:endParaRPr lang="en-US" baseline="0" dirty="0"/>
          </a:p>
          <a:p>
            <a:r>
              <a:rPr lang="en-US" baseline="0" dirty="0"/>
              <a:t>And to do that, whether winning a game or calling out an elected official, we have to organize a team that can in turn execute. </a:t>
            </a:r>
          </a:p>
          <a:p>
            <a:endParaRPr lang="en-US" baseline="0" dirty="0"/>
          </a:p>
          <a:p>
            <a:r>
              <a:rPr lang="en-US" baseline="0" dirty="0"/>
              <a:t>And we do that by building relationships, empowering leaders to take responsibilities, and together building a strong and sustainable team where everyone has clear roles. </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35</a:t>
            </a:fld>
            <a:endParaRPr lang="en-US"/>
          </a:p>
        </p:txBody>
      </p:sp>
    </p:spTree>
    <p:extLst>
      <p:ext uri="{BB962C8B-B14F-4D97-AF65-F5344CB8AC3E}">
        <p14:creationId xmlns:p14="http://schemas.microsoft.com/office/powerpoint/2010/main" val="21030335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lets apply this to issue organizing. </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36</a:t>
            </a:fld>
            <a:endParaRPr lang="en-US"/>
          </a:p>
        </p:txBody>
      </p:sp>
    </p:spTree>
    <p:extLst>
      <p:ext uri="{BB962C8B-B14F-4D97-AF65-F5344CB8AC3E}">
        <p14:creationId xmlns:p14="http://schemas.microsoft.com/office/powerpoint/2010/main" val="33320784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00:37</a:t>
            </a:r>
            <a:r>
              <a:rPr lang="en-US" b="1" baseline="0" dirty="0"/>
              <a:t> – 00:40 [3 min]</a:t>
            </a:r>
            <a:endParaRPr lang="en-US" baseline="0" dirty="0"/>
          </a:p>
          <a:p>
            <a:endParaRPr lang="en-US" dirty="0"/>
          </a:p>
          <a:p>
            <a:endParaRPr lang="en-US" dirty="0"/>
          </a:p>
          <a:p>
            <a:r>
              <a:rPr lang="en-US" dirty="0"/>
              <a:t>When we organize around</a:t>
            </a:r>
            <a:r>
              <a:rPr lang="en-US" baseline="0" dirty="0"/>
              <a:t> issues, our actions are “our win goal.” </a:t>
            </a:r>
          </a:p>
          <a:p>
            <a:endParaRPr lang="en-US" baseline="0" dirty="0"/>
          </a:p>
          <a:p>
            <a:r>
              <a:rPr lang="en-US" baseline="0" dirty="0"/>
              <a:t>For the purpose of our program, we will either organize earned media events, action events, digital campaigns, or trainings. </a:t>
            </a:r>
          </a:p>
          <a:p>
            <a:endParaRPr lang="en-US" baseline="0" dirty="0"/>
          </a:p>
          <a:p>
            <a:r>
              <a:rPr lang="en-US" baseline="0" dirty="0"/>
              <a:t>Regardless of the action, we will follow the same organizing framework. We will build relationships, empower leaders, and build teams. </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37</a:t>
            </a:fld>
            <a:endParaRPr lang="en-US"/>
          </a:p>
        </p:txBody>
      </p:sp>
    </p:spTree>
    <p:extLst>
      <p:ext uri="{BB962C8B-B14F-4D97-AF65-F5344CB8AC3E}">
        <p14:creationId xmlns:p14="http://schemas.microsoft.com/office/powerpoint/2010/main" val="25906291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00:40</a:t>
            </a:r>
            <a:r>
              <a:rPr lang="en-US" b="1" baseline="0" dirty="0"/>
              <a:t> – 00:42 [2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38</a:t>
            </a:fld>
            <a:endParaRPr lang="en-US"/>
          </a:p>
        </p:txBody>
      </p:sp>
    </p:spTree>
    <p:extLst>
      <p:ext uri="{BB962C8B-B14F-4D97-AF65-F5344CB8AC3E}">
        <p14:creationId xmlns:p14="http://schemas.microsoft.com/office/powerpoint/2010/main" val="20178360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lets apply this to issue organizing. </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39</a:t>
            </a:fld>
            <a:endParaRPr lang="en-US"/>
          </a:p>
        </p:txBody>
      </p:sp>
    </p:spTree>
    <p:extLst>
      <p:ext uri="{BB962C8B-B14F-4D97-AF65-F5344CB8AC3E}">
        <p14:creationId xmlns:p14="http://schemas.microsoft.com/office/powerpoint/2010/main" val="9544804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40</a:t>
            </a:fld>
            <a:endParaRPr lang="en-US"/>
          </a:p>
        </p:txBody>
      </p:sp>
    </p:spTree>
    <p:extLst>
      <p:ext uri="{BB962C8B-B14F-4D97-AF65-F5344CB8AC3E}">
        <p14:creationId xmlns:p14="http://schemas.microsoft.com/office/powerpoint/2010/main" val="22550045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00:42</a:t>
            </a:r>
            <a:r>
              <a:rPr lang="en-US" b="1" baseline="0" dirty="0"/>
              <a:t> – 00:45 [3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42</a:t>
            </a:fld>
            <a:endParaRPr lang="en-US"/>
          </a:p>
        </p:txBody>
      </p:sp>
    </p:spTree>
    <p:extLst>
      <p:ext uri="{BB962C8B-B14F-4D97-AF65-F5344CB8AC3E}">
        <p14:creationId xmlns:p14="http://schemas.microsoft.com/office/powerpoint/2010/main" val="3165144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00:01</a:t>
            </a:r>
            <a:r>
              <a:rPr lang="en-US" b="1" baseline="0" dirty="0"/>
              <a:t> – 00:03 [2 min]</a:t>
            </a:r>
            <a:endParaRPr lang="en-US" b="1"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4</a:t>
            </a:fld>
            <a:endParaRPr lang="en-US"/>
          </a:p>
        </p:txBody>
      </p:sp>
    </p:spTree>
    <p:extLst>
      <p:ext uri="{BB962C8B-B14F-4D97-AF65-F5344CB8AC3E}">
        <p14:creationId xmlns:p14="http://schemas.microsoft.com/office/powerpoint/2010/main" val="21995127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00:45</a:t>
            </a:r>
            <a:r>
              <a:rPr lang="en-US" b="1" baseline="0" dirty="0"/>
              <a:t> – 00:47 [2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43</a:t>
            </a:fld>
            <a:endParaRPr lang="en-US"/>
          </a:p>
        </p:txBody>
      </p:sp>
    </p:spTree>
    <p:extLst>
      <p:ext uri="{BB962C8B-B14F-4D97-AF65-F5344CB8AC3E}">
        <p14:creationId xmlns:p14="http://schemas.microsoft.com/office/powerpoint/2010/main" val="365396305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lets apply this to issue organizing. </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44</a:t>
            </a:fld>
            <a:endParaRPr lang="en-US"/>
          </a:p>
        </p:txBody>
      </p:sp>
    </p:spTree>
    <p:extLst>
      <p:ext uri="{BB962C8B-B14F-4D97-AF65-F5344CB8AC3E}">
        <p14:creationId xmlns:p14="http://schemas.microsoft.com/office/powerpoint/2010/main" val="11485748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00:47</a:t>
            </a:r>
            <a:r>
              <a:rPr lang="en-US" b="1" baseline="0" dirty="0"/>
              <a:t> – 00:50 [3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45</a:t>
            </a:fld>
            <a:endParaRPr lang="en-US"/>
          </a:p>
        </p:txBody>
      </p:sp>
    </p:spTree>
    <p:extLst>
      <p:ext uri="{BB962C8B-B14F-4D97-AF65-F5344CB8AC3E}">
        <p14:creationId xmlns:p14="http://schemas.microsoft.com/office/powerpoint/2010/main" val="42274132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46</a:t>
            </a:fld>
            <a:endParaRPr lang="en-US"/>
          </a:p>
        </p:txBody>
      </p:sp>
    </p:spTree>
    <p:extLst>
      <p:ext uri="{BB962C8B-B14F-4D97-AF65-F5344CB8AC3E}">
        <p14:creationId xmlns:p14="http://schemas.microsoft.com/office/powerpoint/2010/main" val="24214676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00:50</a:t>
            </a:r>
            <a:r>
              <a:rPr lang="en-US" b="1" baseline="0" dirty="0"/>
              <a:t> – 00:51 [1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47</a:t>
            </a:fld>
            <a:endParaRPr lang="en-US"/>
          </a:p>
        </p:txBody>
      </p:sp>
    </p:spTree>
    <p:extLst>
      <p:ext uri="{BB962C8B-B14F-4D97-AF65-F5344CB8AC3E}">
        <p14:creationId xmlns:p14="http://schemas.microsoft.com/office/powerpoint/2010/main" val="40212179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00:51</a:t>
            </a:r>
            <a:r>
              <a:rPr lang="en-US" b="1" baseline="0" dirty="0"/>
              <a:t> – 00:52 [1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48</a:t>
            </a:fld>
            <a:endParaRPr lang="en-US"/>
          </a:p>
        </p:txBody>
      </p:sp>
    </p:spTree>
    <p:extLst>
      <p:ext uri="{BB962C8B-B14F-4D97-AF65-F5344CB8AC3E}">
        <p14:creationId xmlns:p14="http://schemas.microsoft.com/office/powerpoint/2010/main" val="27290329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00:52</a:t>
            </a:r>
            <a:r>
              <a:rPr lang="en-US" b="1" baseline="0" dirty="0"/>
              <a:t> – 00:53 [1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49</a:t>
            </a:fld>
            <a:endParaRPr lang="en-US"/>
          </a:p>
        </p:txBody>
      </p:sp>
    </p:spTree>
    <p:extLst>
      <p:ext uri="{BB962C8B-B14F-4D97-AF65-F5344CB8AC3E}">
        <p14:creationId xmlns:p14="http://schemas.microsoft.com/office/powerpoint/2010/main" val="17426918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00:53</a:t>
            </a:r>
            <a:r>
              <a:rPr lang="en-US" b="1" baseline="0" dirty="0"/>
              <a:t> – 00:60 [7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50</a:t>
            </a:fld>
            <a:endParaRPr lang="en-US"/>
          </a:p>
        </p:txBody>
      </p:sp>
    </p:spTree>
    <p:extLst>
      <p:ext uri="{BB962C8B-B14F-4D97-AF65-F5344CB8AC3E}">
        <p14:creationId xmlns:p14="http://schemas.microsoft.com/office/powerpoint/2010/main" val="4111800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00:03</a:t>
            </a:r>
            <a:r>
              <a:rPr lang="en-US" b="1" baseline="0" dirty="0"/>
              <a:t> – 00:06 [3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6</a:t>
            </a:fld>
            <a:endParaRPr lang="en-US"/>
          </a:p>
        </p:txBody>
      </p:sp>
    </p:spTree>
    <p:extLst>
      <p:ext uri="{BB962C8B-B14F-4D97-AF65-F5344CB8AC3E}">
        <p14:creationId xmlns:p14="http://schemas.microsoft.com/office/powerpoint/2010/main" val="28813012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00:06</a:t>
            </a:r>
            <a:r>
              <a:rPr lang="en-US" b="1" baseline="0" dirty="0"/>
              <a:t> – 00:06 [0 min]</a:t>
            </a:r>
            <a:endParaRPr lang="en-US" b="1"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8</a:t>
            </a:fld>
            <a:endParaRPr lang="en-US"/>
          </a:p>
        </p:txBody>
      </p:sp>
    </p:spTree>
    <p:extLst>
      <p:ext uri="{BB962C8B-B14F-4D97-AF65-F5344CB8AC3E}">
        <p14:creationId xmlns:p14="http://schemas.microsoft.com/office/powerpoint/2010/main" val="1645442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00:06</a:t>
            </a:r>
            <a:r>
              <a:rPr lang="en-US" b="1" baseline="0" dirty="0"/>
              <a:t> – 00:07 [1 min]</a:t>
            </a:r>
          </a:p>
          <a:p>
            <a:pPr marL="0" marR="0" indent="0" algn="l" defTabSz="1300460" rtl="0" eaLnBrk="1" fontAlgn="auto" latinLnBrk="0" hangingPunct="1">
              <a:lnSpc>
                <a:spcPct val="100000"/>
              </a:lnSpc>
              <a:spcBef>
                <a:spcPts val="0"/>
              </a:spcBef>
              <a:spcAft>
                <a:spcPts val="0"/>
              </a:spcAft>
              <a:buClrTx/>
              <a:buSzTx/>
              <a:buFontTx/>
              <a:buNone/>
              <a:tabLst/>
              <a:defRPr/>
            </a:pPr>
            <a:endParaRPr lang="en-US" b="1" baseline="0" dirty="0"/>
          </a:p>
          <a:p>
            <a:pPr marL="0" marR="0" indent="0" algn="l" defTabSz="1300460" rtl="0" eaLnBrk="1" fontAlgn="auto" latinLnBrk="0" hangingPunct="1">
              <a:lnSpc>
                <a:spcPct val="100000"/>
              </a:lnSpc>
              <a:spcBef>
                <a:spcPts val="0"/>
              </a:spcBef>
              <a:spcAft>
                <a:spcPts val="0"/>
              </a:spcAft>
              <a:buClrTx/>
              <a:buSzTx/>
              <a:buFontTx/>
              <a:buNone/>
              <a:tabLst/>
              <a:defRPr/>
            </a:pPr>
            <a:r>
              <a:rPr lang="en-US" b="0" baseline="0" dirty="0"/>
              <a:t>Organizing is a fancy term for relationship building. Organizing is all about connecting with others and joining forces so that together you can accomplish something. In our case, we organize because we care about progressive issues. Therefore, our main job as progressive organizers is to be great communicators so that we can bring others to fight for the causes we care about. </a:t>
            </a:r>
          </a:p>
          <a:p>
            <a:pPr marL="0" marR="0" indent="0" algn="l" defTabSz="130046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1300460" rtl="0" eaLnBrk="1" fontAlgn="auto" latinLnBrk="0" hangingPunct="1">
              <a:lnSpc>
                <a:spcPct val="100000"/>
              </a:lnSpc>
              <a:spcBef>
                <a:spcPts val="0"/>
              </a:spcBef>
              <a:spcAft>
                <a:spcPts val="0"/>
              </a:spcAft>
              <a:buClrTx/>
              <a:buSzTx/>
              <a:buFontTx/>
              <a:buNone/>
              <a:tabLst/>
              <a:defRPr/>
            </a:pPr>
            <a:r>
              <a:rPr lang="en-US" b="0" baseline="0" dirty="0"/>
              <a:t>Today you will learn the basic organizing framework we use to build a team of people who share common ideas and passions – because you, alone, cannot organize. You need a team. You need others. </a:t>
            </a:r>
          </a:p>
          <a:p>
            <a:pPr marL="0" marR="0" indent="0" algn="l" defTabSz="1300460" rtl="0" eaLnBrk="1" fontAlgn="auto" latinLnBrk="0" hangingPunct="1">
              <a:lnSpc>
                <a:spcPct val="100000"/>
              </a:lnSpc>
              <a:spcBef>
                <a:spcPts val="0"/>
              </a:spcBef>
              <a:spcAft>
                <a:spcPts val="0"/>
              </a:spcAft>
              <a:buClrTx/>
              <a:buSzTx/>
              <a:buFontTx/>
              <a:buNone/>
              <a:tabLst/>
              <a:defRPr/>
            </a:pPr>
            <a:endParaRPr lang="en-US" b="0" baseline="0" dirty="0"/>
          </a:p>
        </p:txBody>
      </p:sp>
      <p:sp>
        <p:nvSpPr>
          <p:cNvPr id="4" name="Slide Number Placeholder 3"/>
          <p:cNvSpPr>
            <a:spLocks noGrp="1"/>
          </p:cNvSpPr>
          <p:nvPr>
            <p:ph type="sldNum" sz="quarter" idx="10"/>
          </p:nvPr>
        </p:nvSpPr>
        <p:spPr/>
        <p:txBody>
          <a:bodyPr/>
          <a:lstStyle/>
          <a:p>
            <a:fld id="{F1E3C1EA-D8F4-4B85-8B01-A01110AD5AFE}" type="slidenum">
              <a:rPr lang="en-US" smtClean="0"/>
              <a:t>9</a:t>
            </a:fld>
            <a:endParaRPr lang="en-US"/>
          </a:p>
        </p:txBody>
      </p:sp>
    </p:spTree>
    <p:extLst>
      <p:ext uri="{BB962C8B-B14F-4D97-AF65-F5344CB8AC3E}">
        <p14:creationId xmlns:p14="http://schemas.microsoft.com/office/powerpoint/2010/main" val="1149034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00:07</a:t>
            </a:r>
            <a:r>
              <a:rPr lang="en-US" b="1" baseline="0" dirty="0"/>
              <a:t> – 00:09 [2 min]</a:t>
            </a:r>
            <a:endParaRPr lang="en-US" b="0" baseline="0" dirty="0"/>
          </a:p>
          <a:p>
            <a:pPr marL="0" marR="0" indent="0" algn="l" defTabSz="130046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1300460" rtl="0" eaLnBrk="1" fontAlgn="auto" latinLnBrk="0" hangingPunct="1">
              <a:lnSpc>
                <a:spcPct val="100000"/>
              </a:lnSpc>
              <a:spcBef>
                <a:spcPts val="0"/>
              </a:spcBef>
              <a:spcAft>
                <a:spcPts val="0"/>
              </a:spcAft>
              <a:buClrTx/>
              <a:buSzTx/>
              <a:buFontTx/>
              <a:buNone/>
              <a:tabLst/>
              <a:defRPr/>
            </a:pPr>
            <a:r>
              <a:rPr lang="en-US" b="0" baseline="0" dirty="0"/>
              <a:t>Please go ahead and download the worksheet we will use throughout the webinar. </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10</a:t>
            </a:fld>
            <a:endParaRPr lang="en-US"/>
          </a:p>
        </p:txBody>
      </p:sp>
    </p:spTree>
    <p:extLst>
      <p:ext uri="{BB962C8B-B14F-4D97-AF65-F5344CB8AC3E}">
        <p14:creationId xmlns:p14="http://schemas.microsoft.com/office/powerpoint/2010/main" val="3208417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00:09</a:t>
            </a:r>
            <a:r>
              <a:rPr lang="en-US" b="1" baseline="0" dirty="0"/>
              <a:t> – 00:11 [2 min]</a:t>
            </a:r>
          </a:p>
          <a:p>
            <a:pPr marL="0" marR="0" indent="0" algn="l" defTabSz="1300460" rtl="0" eaLnBrk="1" fontAlgn="auto" latinLnBrk="0" hangingPunct="1">
              <a:lnSpc>
                <a:spcPct val="100000"/>
              </a:lnSpc>
              <a:spcBef>
                <a:spcPts val="0"/>
              </a:spcBef>
              <a:spcAft>
                <a:spcPts val="0"/>
              </a:spcAft>
              <a:buClrTx/>
              <a:buSzTx/>
              <a:buFontTx/>
              <a:buNone/>
              <a:tabLst/>
              <a:defRPr/>
            </a:pPr>
            <a:endParaRPr lang="en-US" b="1" baseline="0" dirty="0"/>
          </a:p>
          <a:p>
            <a:pPr marL="0" marR="0" indent="0" algn="l" defTabSz="1300460" rtl="0" eaLnBrk="1" fontAlgn="auto" latinLnBrk="0" hangingPunct="1">
              <a:lnSpc>
                <a:spcPct val="100000"/>
              </a:lnSpc>
              <a:spcBef>
                <a:spcPts val="0"/>
              </a:spcBef>
              <a:spcAft>
                <a:spcPts val="0"/>
              </a:spcAft>
              <a:buClrTx/>
              <a:buSzTx/>
              <a:buFontTx/>
              <a:buNone/>
              <a:tabLst/>
              <a:defRPr/>
            </a:pPr>
            <a:r>
              <a:rPr lang="en-US" b="0" baseline="0" dirty="0"/>
              <a:t>We have three main goals today. By the end of the session, you will. </a:t>
            </a:r>
            <a:endParaRPr lang="en-US" b="0" dirty="0"/>
          </a:p>
        </p:txBody>
      </p:sp>
      <p:sp>
        <p:nvSpPr>
          <p:cNvPr id="4" name="Slide Number Placeholder 3"/>
          <p:cNvSpPr>
            <a:spLocks noGrp="1"/>
          </p:cNvSpPr>
          <p:nvPr>
            <p:ph type="sldNum" sz="quarter" idx="10"/>
          </p:nvPr>
        </p:nvSpPr>
        <p:spPr/>
        <p:txBody>
          <a:bodyPr/>
          <a:lstStyle/>
          <a:p>
            <a:fld id="{F1E3C1EA-D8F4-4B85-8B01-A01110AD5AFE}" type="slidenum">
              <a:rPr lang="en-US" smtClean="0"/>
              <a:t>11</a:t>
            </a:fld>
            <a:endParaRPr lang="en-US"/>
          </a:p>
        </p:txBody>
      </p:sp>
    </p:spTree>
    <p:extLst>
      <p:ext uri="{BB962C8B-B14F-4D97-AF65-F5344CB8AC3E}">
        <p14:creationId xmlns:p14="http://schemas.microsoft.com/office/powerpoint/2010/main" val="14595317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9490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94080" y="519291"/>
            <a:ext cx="11216640" cy="1885245"/>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894080" y="2596444"/>
            <a:ext cx="11216640" cy="618857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4080" y="9040144"/>
            <a:ext cx="2926080" cy="519289"/>
          </a:xfrm>
          <a:prstGeom prst="rect">
            <a:avLst/>
          </a:prstGeom>
        </p:spPr>
        <p:txBody>
          <a:bodyPr/>
          <a:lstStyle/>
          <a:p>
            <a:fld id="{9281E488-CD91-40B9-87F8-EA698337F79C}" type="datetimeFigureOut">
              <a:rPr lang="en-US" smtClean="0"/>
              <a:t>2/26/19</a:t>
            </a:fld>
            <a:endParaRPr lang="en-US"/>
          </a:p>
        </p:txBody>
      </p:sp>
      <p:sp>
        <p:nvSpPr>
          <p:cNvPr id="5" name="Footer Placeholder 4"/>
          <p:cNvSpPr>
            <a:spLocks noGrp="1"/>
          </p:cNvSpPr>
          <p:nvPr>
            <p:ph type="ftr" sz="quarter" idx="11"/>
          </p:nvPr>
        </p:nvSpPr>
        <p:spPr>
          <a:xfrm>
            <a:off x="4307840" y="9040144"/>
            <a:ext cx="4389120" cy="519289"/>
          </a:xfrm>
          <a:prstGeom prst="rect">
            <a:avLst/>
          </a:prstGeom>
        </p:spPr>
        <p:txBody>
          <a:bodyPr/>
          <a:lstStyle/>
          <a:p>
            <a:endParaRPr lang="en-US"/>
          </a:p>
        </p:txBody>
      </p:sp>
      <p:sp>
        <p:nvSpPr>
          <p:cNvPr id="6" name="Slide Number Placeholder 5"/>
          <p:cNvSpPr>
            <a:spLocks noGrp="1"/>
          </p:cNvSpPr>
          <p:nvPr>
            <p:ph type="sldNum" sz="quarter" idx="12"/>
          </p:nvPr>
        </p:nvSpPr>
        <p:spPr>
          <a:xfrm>
            <a:off x="9184640" y="9040144"/>
            <a:ext cx="2926080" cy="519289"/>
          </a:xfrm>
          <a:prstGeom prst="rect">
            <a:avLst/>
          </a:prstGeom>
        </p:spPr>
        <p:txBody>
          <a:bodyPr/>
          <a:lstStyle/>
          <a:p>
            <a:fld id="{996B68ED-6C50-460A-B1B3-134F142BBA6E}" type="slidenum">
              <a:rPr lang="en-US" smtClean="0"/>
              <a:t>‹#›</a:t>
            </a:fld>
            <a:endParaRPr lang="en-US"/>
          </a:p>
        </p:txBody>
      </p:sp>
    </p:spTree>
    <p:extLst>
      <p:ext uri="{BB962C8B-B14F-4D97-AF65-F5344CB8AC3E}">
        <p14:creationId xmlns:p14="http://schemas.microsoft.com/office/powerpoint/2010/main" val="896887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6561" y="519289"/>
            <a:ext cx="2804160" cy="8265725"/>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94081" y="519289"/>
            <a:ext cx="8249920" cy="82657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4080" y="9040144"/>
            <a:ext cx="2926080" cy="519289"/>
          </a:xfrm>
          <a:prstGeom prst="rect">
            <a:avLst/>
          </a:prstGeom>
        </p:spPr>
        <p:txBody>
          <a:bodyPr/>
          <a:lstStyle/>
          <a:p>
            <a:fld id="{9281E488-CD91-40B9-87F8-EA698337F79C}" type="datetimeFigureOut">
              <a:rPr lang="en-US" smtClean="0"/>
              <a:t>2/26/19</a:t>
            </a:fld>
            <a:endParaRPr lang="en-US"/>
          </a:p>
        </p:txBody>
      </p:sp>
      <p:sp>
        <p:nvSpPr>
          <p:cNvPr id="5" name="Footer Placeholder 4"/>
          <p:cNvSpPr>
            <a:spLocks noGrp="1"/>
          </p:cNvSpPr>
          <p:nvPr>
            <p:ph type="ftr" sz="quarter" idx="11"/>
          </p:nvPr>
        </p:nvSpPr>
        <p:spPr>
          <a:xfrm>
            <a:off x="4307840" y="9040144"/>
            <a:ext cx="4389120" cy="519289"/>
          </a:xfrm>
          <a:prstGeom prst="rect">
            <a:avLst/>
          </a:prstGeom>
        </p:spPr>
        <p:txBody>
          <a:bodyPr/>
          <a:lstStyle/>
          <a:p>
            <a:endParaRPr lang="en-US"/>
          </a:p>
        </p:txBody>
      </p:sp>
      <p:sp>
        <p:nvSpPr>
          <p:cNvPr id="6" name="Slide Number Placeholder 5"/>
          <p:cNvSpPr>
            <a:spLocks noGrp="1"/>
          </p:cNvSpPr>
          <p:nvPr>
            <p:ph type="sldNum" sz="quarter" idx="12"/>
          </p:nvPr>
        </p:nvSpPr>
        <p:spPr>
          <a:xfrm>
            <a:off x="9184640" y="9040144"/>
            <a:ext cx="2926080" cy="519289"/>
          </a:xfrm>
          <a:prstGeom prst="rect">
            <a:avLst/>
          </a:prstGeom>
        </p:spPr>
        <p:txBody>
          <a:bodyPr/>
          <a:lstStyle/>
          <a:p>
            <a:fld id="{996B68ED-6C50-460A-B1B3-134F142BBA6E}" type="slidenum">
              <a:rPr lang="en-US" smtClean="0"/>
              <a:t>‹#›</a:t>
            </a:fld>
            <a:endParaRPr lang="en-US"/>
          </a:p>
        </p:txBody>
      </p:sp>
    </p:spTree>
    <p:extLst>
      <p:ext uri="{BB962C8B-B14F-4D97-AF65-F5344CB8AC3E}">
        <p14:creationId xmlns:p14="http://schemas.microsoft.com/office/powerpoint/2010/main" val="67047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7053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59212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94080" y="519291"/>
            <a:ext cx="11216640" cy="1885245"/>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894080" y="2596444"/>
            <a:ext cx="5527040" cy="618857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83680" y="2596444"/>
            <a:ext cx="5527040" cy="618857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07015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774" y="519291"/>
            <a:ext cx="11216640" cy="1885245"/>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895775" y="2390987"/>
            <a:ext cx="5501639" cy="1171786"/>
          </a:xfrm>
          <a:prstGeom prst="rect">
            <a:avLst/>
          </a:prstGeom>
        </p:spPr>
        <p:txBody>
          <a:bodyPr anchor="b"/>
          <a:lstStyle>
            <a:lvl1pPr marL="0" indent="0">
              <a:buNone/>
              <a:defRPr sz="3413" b="1"/>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a:t>Click to edit Master text styles</a:t>
            </a:r>
          </a:p>
        </p:txBody>
      </p:sp>
      <p:sp>
        <p:nvSpPr>
          <p:cNvPr id="4" name="Content Placeholder 3"/>
          <p:cNvSpPr>
            <a:spLocks noGrp="1"/>
          </p:cNvSpPr>
          <p:nvPr>
            <p:ph sz="half" idx="2"/>
          </p:nvPr>
        </p:nvSpPr>
        <p:spPr>
          <a:xfrm>
            <a:off x="895775" y="3562773"/>
            <a:ext cx="5501639" cy="524030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83681" y="2390987"/>
            <a:ext cx="5528734" cy="1171786"/>
          </a:xfrm>
          <a:prstGeom prst="rect">
            <a:avLst/>
          </a:prstGeom>
        </p:spPr>
        <p:txBody>
          <a:bodyPr anchor="b"/>
          <a:lstStyle>
            <a:lvl1pPr marL="0" indent="0">
              <a:buNone/>
              <a:defRPr sz="3413" b="1"/>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a:t>Click to edit Master text styles</a:t>
            </a:r>
          </a:p>
        </p:txBody>
      </p:sp>
      <p:sp>
        <p:nvSpPr>
          <p:cNvPr id="6" name="Content Placeholder 5"/>
          <p:cNvSpPr>
            <a:spLocks noGrp="1"/>
          </p:cNvSpPr>
          <p:nvPr>
            <p:ph sz="quarter" idx="4"/>
          </p:nvPr>
        </p:nvSpPr>
        <p:spPr>
          <a:xfrm>
            <a:off x="6583681" y="3562773"/>
            <a:ext cx="5528734" cy="524030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10579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94080" y="519291"/>
            <a:ext cx="11216640" cy="1885245"/>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3878142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8341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774" y="650240"/>
            <a:ext cx="4194386" cy="2275840"/>
          </a:xfrm>
          <a:prstGeom prst="rect">
            <a:avLst/>
          </a:prstGeom>
        </p:spPr>
        <p:txBody>
          <a:bodyPr anchor="b"/>
          <a:lstStyle>
            <a:lvl1pPr>
              <a:defRPr sz="4551"/>
            </a:lvl1pPr>
          </a:lstStyle>
          <a:p>
            <a:r>
              <a:rPr lang="en-US"/>
              <a:t>Click to edit Master title style</a:t>
            </a:r>
            <a:endParaRPr lang="en-US" dirty="0"/>
          </a:p>
        </p:txBody>
      </p:sp>
      <p:sp>
        <p:nvSpPr>
          <p:cNvPr id="3" name="Content Placeholder 2"/>
          <p:cNvSpPr>
            <a:spLocks noGrp="1"/>
          </p:cNvSpPr>
          <p:nvPr>
            <p:ph idx="1"/>
          </p:nvPr>
        </p:nvSpPr>
        <p:spPr>
          <a:xfrm>
            <a:off x="5528734" y="1404340"/>
            <a:ext cx="6583680" cy="6931378"/>
          </a:xfrm>
          <a:prstGeom prst="rect">
            <a:avLst/>
          </a:prstGeom>
        </p:spPr>
        <p:txBody>
          <a:bodyPr/>
          <a:lstStyle>
            <a:lvl1pPr>
              <a:defRPr sz="4551"/>
            </a:lvl1pPr>
            <a:lvl2pPr>
              <a:defRPr sz="3982"/>
            </a:lvl2pPr>
            <a:lvl3pPr>
              <a:defRPr sz="3413"/>
            </a:lvl3pPr>
            <a:lvl4pPr>
              <a:defRPr sz="2844"/>
            </a:lvl4pPr>
            <a:lvl5pPr>
              <a:defRPr sz="2844"/>
            </a:lvl5pPr>
            <a:lvl6pPr>
              <a:defRPr sz="2844"/>
            </a:lvl6pPr>
            <a:lvl7pPr>
              <a:defRPr sz="2844"/>
            </a:lvl7pPr>
            <a:lvl8pPr>
              <a:defRPr sz="2844"/>
            </a:lvl8pPr>
            <a:lvl9pPr>
              <a:defRPr sz="284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95774" y="2926080"/>
            <a:ext cx="4194386" cy="5420925"/>
          </a:xfrm>
          <a:prstGeom prst="rect">
            <a:avLst/>
          </a:prstGeo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en-US"/>
              <a:t>Click to edit Master text styles</a:t>
            </a:r>
          </a:p>
        </p:txBody>
      </p:sp>
      <p:sp>
        <p:nvSpPr>
          <p:cNvPr id="5" name="Date Placeholder 4"/>
          <p:cNvSpPr>
            <a:spLocks noGrp="1"/>
          </p:cNvSpPr>
          <p:nvPr>
            <p:ph type="dt" sz="half" idx="10"/>
          </p:nvPr>
        </p:nvSpPr>
        <p:spPr>
          <a:xfrm>
            <a:off x="894080" y="9040144"/>
            <a:ext cx="2926080" cy="519289"/>
          </a:xfrm>
          <a:prstGeom prst="rect">
            <a:avLst/>
          </a:prstGeom>
        </p:spPr>
        <p:txBody>
          <a:bodyPr/>
          <a:lstStyle/>
          <a:p>
            <a:fld id="{9281E488-CD91-40B9-87F8-EA698337F79C}" type="datetimeFigureOut">
              <a:rPr lang="en-US" smtClean="0"/>
              <a:t>2/26/19</a:t>
            </a:fld>
            <a:endParaRPr lang="en-US"/>
          </a:p>
        </p:txBody>
      </p:sp>
      <p:sp>
        <p:nvSpPr>
          <p:cNvPr id="6" name="Footer Placeholder 5"/>
          <p:cNvSpPr>
            <a:spLocks noGrp="1"/>
          </p:cNvSpPr>
          <p:nvPr>
            <p:ph type="ftr" sz="quarter" idx="11"/>
          </p:nvPr>
        </p:nvSpPr>
        <p:spPr>
          <a:xfrm>
            <a:off x="4307840" y="9040144"/>
            <a:ext cx="4389120" cy="519289"/>
          </a:xfrm>
          <a:prstGeom prst="rect">
            <a:avLst/>
          </a:prstGeom>
        </p:spPr>
        <p:txBody>
          <a:bodyPr/>
          <a:lstStyle/>
          <a:p>
            <a:endParaRPr lang="en-US"/>
          </a:p>
        </p:txBody>
      </p:sp>
      <p:sp>
        <p:nvSpPr>
          <p:cNvPr id="7" name="Slide Number Placeholder 6"/>
          <p:cNvSpPr>
            <a:spLocks noGrp="1"/>
          </p:cNvSpPr>
          <p:nvPr>
            <p:ph type="sldNum" sz="quarter" idx="12"/>
          </p:nvPr>
        </p:nvSpPr>
        <p:spPr>
          <a:xfrm>
            <a:off x="9184640" y="9040144"/>
            <a:ext cx="2926080" cy="519289"/>
          </a:xfrm>
          <a:prstGeom prst="rect">
            <a:avLst/>
          </a:prstGeom>
        </p:spPr>
        <p:txBody>
          <a:bodyPr/>
          <a:lstStyle/>
          <a:p>
            <a:fld id="{996B68ED-6C50-460A-B1B3-134F142BBA6E}" type="slidenum">
              <a:rPr lang="en-US" smtClean="0"/>
              <a:t>‹#›</a:t>
            </a:fld>
            <a:endParaRPr lang="en-US"/>
          </a:p>
        </p:txBody>
      </p:sp>
    </p:spTree>
    <p:extLst>
      <p:ext uri="{BB962C8B-B14F-4D97-AF65-F5344CB8AC3E}">
        <p14:creationId xmlns:p14="http://schemas.microsoft.com/office/powerpoint/2010/main" val="4068742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774" y="650240"/>
            <a:ext cx="4194386" cy="2275840"/>
          </a:xfrm>
          <a:prstGeom prst="rect">
            <a:avLst/>
          </a:prstGeom>
        </p:spPr>
        <p:txBody>
          <a:bodyPr anchor="b"/>
          <a:lstStyle>
            <a:lvl1pPr>
              <a:defRPr sz="4551"/>
            </a:lvl1pPr>
          </a:lstStyle>
          <a:p>
            <a:r>
              <a:rPr lang="en-US"/>
              <a:t>Click to edit Master title style</a:t>
            </a:r>
            <a:endParaRPr lang="en-US" dirty="0"/>
          </a:p>
        </p:txBody>
      </p:sp>
      <p:sp>
        <p:nvSpPr>
          <p:cNvPr id="3" name="Picture Placeholder 2"/>
          <p:cNvSpPr>
            <a:spLocks noGrp="1" noChangeAspect="1"/>
          </p:cNvSpPr>
          <p:nvPr>
            <p:ph type="pic" idx="1"/>
          </p:nvPr>
        </p:nvSpPr>
        <p:spPr>
          <a:xfrm>
            <a:off x="5528734" y="1404340"/>
            <a:ext cx="6583680" cy="6931378"/>
          </a:xfrm>
          <a:prstGeom prst="rect">
            <a:avLst/>
          </a:prstGeom>
        </p:spPr>
        <p:txBody>
          <a:bodyPr anchor="t"/>
          <a:lstStyle>
            <a:lvl1pPr marL="0" indent="0">
              <a:buNone/>
              <a:defRPr sz="4551"/>
            </a:lvl1pPr>
            <a:lvl2pPr marL="650230" indent="0">
              <a:buNone/>
              <a:defRPr sz="3982"/>
            </a:lvl2pPr>
            <a:lvl3pPr marL="1300460" indent="0">
              <a:buNone/>
              <a:defRPr sz="3413"/>
            </a:lvl3pPr>
            <a:lvl4pPr marL="1950690" indent="0">
              <a:buNone/>
              <a:defRPr sz="2844"/>
            </a:lvl4pPr>
            <a:lvl5pPr marL="2600919" indent="0">
              <a:buNone/>
              <a:defRPr sz="2844"/>
            </a:lvl5pPr>
            <a:lvl6pPr marL="3251149" indent="0">
              <a:buNone/>
              <a:defRPr sz="2844"/>
            </a:lvl6pPr>
            <a:lvl7pPr marL="3901379" indent="0">
              <a:buNone/>
              <a:defRPr sz="2844"/>
            </a:lvl7pPr>
            <a:lvl8pPr marL="4551609" indent="0">
              <a:buNone/>
              <a:defRPr sz="2844"/>
            </a:lvl8pPr>
            <a:lvl9pPr marL="5201839" indent="0">
              <a:buNone/>
              <a:defRPr sz="2844"/>
            </a:lvl9pPr>
          </a:lstStyle>
          <a:p>
            <a:r>
              <a:rPr lang="en-US"/>
              <a:t>Click icon to add picture</a:t>
            </a:r>
            <a:endParaRPr lang="en-US" dirty="0"/>
          </a:p>
        </p:txBody>
      </p:sp>
      <p:sp>
        <p:nvSpPr>
          <p:cNvPr id="4" name="Text Placeholder 3"/>
          <p:cNvSpPr>
            <a:spLocks noGrp="1"/>
          </p:cNvSpPr>
          <p:nvPr>
            <p:ph type="body" sz="half" idx="2"/>
          </p:nvPr>
        </p:nvSpPr>
        <p:spPr>
          <a:xfrm>
            <a:off x="895774" y="2926080"/>
            <a:ext cx="4194386" cy="5420925"/>
          </a:xfrm>
          <a:prstGeom prst="rect">
            <a:avLst/>
          </a:prstGeo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en-US"/>
              <a:t>Click to edit Master text styles</a:t>
            </a:r>
          </a:p>
        </p:txBody>
      </p:sp>
      <p:sp>
        <p:nvSpPr>
          <p:cNvPr id="5" name="Date Placeholder 4"/>
          <p:cNvSpPr>
            <a:spLocks noGrp="1"/>
          </p:cNvSpPr>
          <p:nvPr>
            <p:ph type="dt" sz="half" idx="10"/>
          </p:nvPr>
        </p:nvSpPr>
        <p:spPr>
          <a:xfrm>
            <a:off x="894080" y="9040144"/>
            <a:ext cx="2926080" cy="519289"/>
          </a:xfrm>
          <a:prstGeom prst="rect">
            <a:avLst/>
          </a:prstGeom>
        </p:spPr>
        <p:txBody>
          <a:bodyPr/>
          <a:lstStyle/>
          <a:p>
            <a:fld id="{9281E488-CD91-40B9-87F8-EA698337F79C}" type="datetimeFigureOut">
              <a:rPr lang="en-US" smtClean="0"/>
              <a:t>2/26/19</a:t>
            </a:fld>
            <a:endParaRPr lang="en-US"/>
          </a:p>
        </p:txBody>
      </p:sp>
      <p:sp>
        <p:nvSpPr>
          <p:cNvPr id="6" name="Footer Placeholder 5"/>
          <p:cNvSpPr>
            <a:spLocks noGrp="1"/>
          </p:cNvSpPr>
          <p:nvPr>
            <p:ph type="ftr" sz="quarter" idx="11"/>
          </p:nvPr>
        </p:nvSpPr>
        <p:spPr>
          <a:xfrm>
            <a:off x="4307840" y="9040144"/>
            <a:ext cx="4389120" cy="519289"/>
          </a:xfrm>
          <a:prstGeom prst="rect">
            <a:avLst/>
          </a:prstGeom>
        </p:spPr>
        <p:txBody>
          <a:bodyPr/>
          <a:lstStyle/>
          <a:p>
            <a:endParaRPr lang="en-US"/>
          </a:p>
        </p:txBody>
      </p:sp>
      <p:sp>
        <p:nvSpPr>
          <p:cNvPr id="7" name="Slide Number Placeholder 6"/>
          <p:cNvSpPr>
            <a:spLocks noGrp="1"/>
          </p:cNvSpPr>
          <p:nvPr>
            <p:ph type="sldNum" sz="quarter" idx="12"/>
          </p:nvPr>
        </p:nvSpPr>
        <p:spPr>
          <a:xfrm>
            <a:off x="9184640" y="9040144"/>
            <a:ext cx="2926080" cy="519289"/>
          </a:xfrm>
          <a:prstGeom prst="rect">
            <a:avLst/>
          </a:prstGeom>
        </p:spPr>
        <p:txBody>
          <a:bodyPr/>
          <a:lstStyle/>
          <a:p>
            <a:fld id="{996B68ED-6C50-460A-B1B3-134F142BBA6E}" type="slidenum">
              <a:rPr lang="en-US" smtClean="0"/>
              <a:t>‹#›</a:t>
            </a:fld>
            <a:endParaRPr lang="en-US"/>
          </a:p>
        </p:txBody>
      </p:sp>
    </p:spTree>
    <p:extLst>
      <p:ext uri="{BB962C8B-B14F-4D97-AF65-F5344CB8AC3E}">
        <p14:creationId xmlns:p14="http://schemas.microsoft.com/office/powerpoint/2010/main" val="14202352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6" name="Picture 18" descr="https://secure.assets.bostatic.com/apps/madison/static/images/style-guide/Color/Images/Color_dark_grey.pn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8929270"/>
            <a:ext cx="13004800" cy="83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a:spLocks noChangeArrowheads="1"/>
          </p:cNvSpPr>
          <p:nvPr userDrawn="1"/>
        </p:nvSpPr>
        <p:spPr bwMode="auto">
          <a:xfrm>
            <a:off x="0" y="8868403"/>
            <a:ext cx="13015779" cy="106178"/>
          </a:xfrm>
          <a:prstGeom prst="rect">
            <a:avLst/>
          </a:prstGeom>
          <a:solidFill>
            <a:srgbClr val="017FA0"/>
          </a:solidFill>
          <a:ln>
            <a:noFill/>
          </a:ln>
          <a:extLst/>
        </p:spPr>
        <p:txBody>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defRPr/>
            </a:pPr>
            <a:endParaRPr lang="en-US" altLang="en-US">
              <a:cs typeface="+mn-cs"/>
            </a:endParaRPr>
          </a:p>
        </p:txBody>
      </p:sp>
      <p:grpSp>
        <p:nvGrpSpPr>
          <p:cNvPr id="2" name="Group 1"/>
          <p:cNvGrpSpPr/>
          <p:nvPr userDrawn="1"/>
        </p:nvGrpSpPr>
        <p:grpSpPr>
          <a:xfrm>
            <a:off x="10954448" y="9075732"/>
            <a:ext cx="1927981" cy="509535"/>
            <a:chOff x="10916348" y="8678474"/>
            <a:chExt cx="1927981" cy="509535"/>
          </a:xfrm>
        </p:grpSpPr>
        <p:sp>
          <p:nvSpPr>
            <p:cNvPr id="10" name="TextBox 9"/>
            <p:cNvSpPr txBox="1"/>
            <p:nvPr/>
          </p:nvSpPr>
          <p:spPr>
            <a:xfrm>
              <a:off x="10916348" y="8678474"/>
              <a:ext cx="1427703" cy="230832"/>
            </a:xfrm>
            <a:prstGeom prst="rect">
              <a:avLst/>
            </a:prstGeom>
            <a:noFill/>
          </p:spPr>
          <p:txBody>
            <a:bodyPr wrap="square" rtlCol="0">
              <a:spAutoFit/>
            </a:bodyPr>
            <a:lstStyle/>
            <a:p>
              <a:r>
                <a:rPr lang="en-US" sz="900" spc="300" dirty="0">
                  <a:solidFill>
                    <a:schemeClr val="bg1"/>
                  </a:solidFill>
                  <a:latin typeface="Gotham Light" pitchFamily="50" charset="0"/>
                  <a:cs typeface="Gotham Light" pitchFamily="50" charset="0"/>
                </a:rPr>
                <a:t>ORGANIZING </a:t>
              </a:r>
            </a:p>
          </p:txBody>
        </p:sp>
        <p:sp>
          <p:nvSpPr>
            <p:cNvPr id="13" name="TextBox 12"/>
            <p:cNvSpPr txBox="1"/>
            <p:nvPr/>
          </p:nvSpPr>
          <p:spPr>
            <a:xfrm>
              <a:off x="10916348" y="8818677"/>
              <a:ext cx="1927981" cy="369332"/>
            </a:xfrm>
            <a:prstGeom prst="rect">
              <a:avLst/>
            </a:prstGeom>
            <a:noFill/>
          </p:spPr>
          <p:txBody>
            <a:bodyPr wrap="square" rtlCol="0">
              <a:spAutoFit/>
            </a:bodyPr>
            <a:lstStyle/>
            <a:p>
              <a:r>
                <a:rPr lang="en-US" sz="1800" spc="300" dirty="0">
                  <a:solidFill>
                    <a:schemeClr val="bg1"/>
                  </a:solidFill>
                  <a:latin typeface="Gotham Bold" pitchFamily="50" charset="0"/>
                  <a:cs typeface="Gotham Bold" pitchFamily="50" charset="0"/>
                </a:rPr>
                <a:t>FELLOWS</a:t>
              </a:r>
            </a:p>
          </p:txBody>
        </p:sp>
      </p:grpSp>
      <p:pic>
        <p:nvPicPr>
          <p:cNvPr id="18" name="Picture 1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587914" y="9117556"/>
            <a:ext cx="354976" cy="508939"/>
          </a:xfrm>
          <a:prstGeom prst="rect">
            <a:avLst/>
          </a:prstGeom>
        </p:spPr>
      </p:pic>
      <p:pic>
        <p:nvPicPr>
          <p:cNvPr id="9" name="Picture 2" descr="C:\Users\amdamiron\Downloads\OFA-logo_horizontal-Reverse.png"/>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392656" y="8986420"/>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58757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p:titleStyle>
    <p:bodyStyle>
      <a:lvl1pPr marL="325115" indent="-325115" algn="l" defTabSz="1300460" rtl="0" eaLnBrk="1" latinLnBrk="0" hangingPunct="1">
        <a:lnSpc>
          <a:spcPct val="90000"/>
        </a:lnSpc>
        <a:spcBef>
          <a:spcPts val="1422"/>
        </a:spcBef>
        <a:buFont typeface="Arial" panose="020B0604020202020204" pitchFamily="34" charset="0"/>
        <a:buChar char="•"/>
        <a:defRPr sz="3982" kern="1200">
          <a:solidFill>
            <a:schemeClr val="tx1"/>
          </a:solidFill>
          <a:latin typeface="+mn-lt"/>
          <a:ea typeface="+mn-ea"/>
          <a:cs typeface="+mn-cs"/>
        </a:defRPr>
      </a:lvl1pPr>
      <a:lvl2pPr marL="975345" indent="-325115" algn="l" defTabSz="1300460" rtl="0" eaLnBrk="1" latinLnBrk="0" hangingPunct="1">
        <a:lnSpc>
          <a:spcPct val="90000"/>
        </a:lnSpc>
        <a:spcBef>
          <a:spcPts val="711"/>
        </a:spcBef>
        <a:buFont typeface="Arial" panose="020B0604020202020204" pitchFamily="34" charset="0"/>
        <a:buChar char="•"/>
        <a:defRPr sz="3413" kern="1200">
          <a:solidFill>
            <a:schemeClr val="tx1"/>
          </a:solidFill>
          <a:latin typeface="+mn-lt"/>
          <a:ea typeface="+mn-ea"/>
          <a:cs typeface="+mn-cs"/>
        </a:defRPr>
      </a:lvl2pPr>
      <a:lvl3pPr marL="1625575" indent="-325115" algn="l" defTabSz="1300460" rtl="0" eaLnBrk="1" latinLnBrk="0" hangingPunct="1">
        <a:lnSpc>
          <a:spcPct val="90000"/>
        </a:lnSpc>
        <a:spcBef>
          <a:spcPts val="711"/>
        </a:spcBef>
        <a:buFont typeface="Arial" panose="020B0604020202020204" pitchFamily="34" charset="0"/>
        <a:buChar char="•"/>
        <a:defRPr sz="2844" kern="1200">
          <a:solidFill>
            <a:schemeClr val="tx1"/>
          </a:solidFill>
          <a:latin typeface="+mn-lt"/>
          <a:ea typeface="+mn-ea"/>
          <a:cs typeface="+mn-cs"/>
        </a:defRPr>
      </a:lvl3pPr>
      <a:lvl4pPr marL="227580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4pPr>
      <a:lvl5pPr marL="292603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5pPr>
      <a:lvl6pPr marL="357626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6pPr>
      <a:lvl7pPr marL="422649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7pPr>
      <a:lvl8pPr marL="487672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8pPr>
      <a:lvl9pPr marL="552695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9pPr>
    </p:bodyStyle>
    <p:otherStyle>
      <a:defPPr>
        <a:defRPr lang="en-US"/>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4.jpg"/><Relationship Id="rId7" Type="http://schemas.openxmlformats.org/officeDocument/2006/relationships/hyperlink" Target="http://myaccount.maestroconference.com/conference/register/WBR6A2YHG5C7HF1W"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twitter.com/search?q=#OFAFellows&amp;src=typd" TargetMode="External"/><Relationship Id="rId5" Type="http://schemas.openxmlformats.org/officeDocument/2006/relationships/image" Target="../media/image5.png"/><Relationship Id="rId10" Type="http://schemas.openxmlformats.org/officeDocument/2006/relationships/image" Target="../media/image7.png"/><Relationship Id="rId4" Type="http://schemas.openxmlformats.org/officeDocument/2006/relationships/image" Target="../media/image2.png"/><Relationship Id="rId9"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hyperlink" Target="https://www.dropbox.com/s/4kfeumn4037gdun/3.%20Worksheet%20--%20Organizing%20101.docx?dl=0"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6.jpg"/><Relationship Id="rId7"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7.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hyperlink" Target="https://twitter.com/AMDAMIRON" TargetMode="Externa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17.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17.pn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17.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17.png"/><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17.png"/><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image" Target="../media/image17.png"/><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17.png"/><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image" Target="../media/image17.png"/><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17.png"/><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3.png"/><Relationship Id="rId5" Type="http://schemas.microsoft.com/office/2007/relationships/hdphoto" Target="../media/hdphoto2.wdp"/><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17.png"/><Relationship Id="rId4" Type="http://schemas.openxmlformats.org/officeDocument/2006/relationships/image" Target="../media/image16.png"/></Relationships>
</file>

<file path=ppt/slides/_rels/slide3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17.png"/><Relationship Id="rId4" Type="http://schemas.openxmlformats.org/officeDocument/2006/relationships/image" Target="../media/image16.png"/></Relationships>
</file>

<file path=ppt/slides/_rels/slide3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17.png"/><Relationship Id="rId4" Type="http://schemas.openxmlformats.org/officeDocument/2006/relationships/image" Target="../media/image16.png"/></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42.jpeg"/></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49.png"/><Relationship Id="rId4" Type="http://schemas.openxmlformats.org/officeDocument/2006/relationships/image" Target="../media/image42.jpeg"/></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6.jpg"/><Relationship Id="rId7"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7.png"/><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4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6.jpg"/><Relationship Id="rId7"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7.png"/><Relationship Id="rId4" Type="http://schemas.openxmlformats.org/officeDocument/2006/relationships/image" Target="../media/image9.png"/></Relationships>
</file>

<file path=ppt/slides/_rels/slide4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4.jpg"/><Relationship Id="rId7" Type="http://schemas.openxmlformats.org/officeDocument/2006/relationships/image" Target="../media/image23.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22.png"/><Relationship Id="rId5" Type="http://schemas.microsoft.com/office/2007/relationships/hdphoto" Target="../media/hdphoto2.wdp"/><Relationship Id="rId4" Type="http://schemas.openxmlformats.org/officeDocument/2006/relationships/image" Target="../media/image21.png"/></Relationships>
</file>

<file path=ppt/slides/_rels/slide4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4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56.png"/><Relationship Id="rId4" Type="http://schemas.openxmlformats.org/officeDocument/2006/relationships/hyperlink" Target="https://docs.google.com/a/barackobama.com/spreadsheets/d/11nHwUme5i1ok6CVESVoQ3NsfwvI4MRIBeSthG0_HCEI/edit#gid=1496810796"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s://connect.barackobama.com/groups/244/" TargetMode="External"/><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2.png"/><Relationship Id="rId5" Type="http://schemas.microsoft.com/office/2007/relationships/hdphoto" Target="../media/hdphoto1.wdp"/><Relationship Id="rId4" Type="http://schemas.openxmlformats.org/officeDocument/2006/relationships/image" Target="../media/image56.png"/></Relationships>
</file>

<file path=ppt/slides/_rels/slide49.xml.rels><?xml version="1.0" encoding="UTF-8" standalone="yes"?>
<Relationships xmlns="http://schemas.openxmlformats.org/package/2006/relationships"><Relationship Id="rId3" Type="http://schemas.openxmlformats.org/officeDocument/2006/relationships/hyperlink" Target="https://www.dropbox.com/s/ojgyeb8cdgprkfj/3.%20Program%20Calendar.xlsx?dl=0" TargetMode="External"/><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56.png"/></Relationships>
</file>

<file path=ppt/slides/_rels/slide5.xml.rels><?xml version="1.0" encoding="UTF-8" standalone="yes"?>
<Relationships xmlns="http://schemas.openxmlformats.org/package/2006/relationships"><Relationship Id="rId3" Type="http://schemas.openxmlformats.org/officeDocument/2006/relationships/hyperlink" Target="https://www.dropbox.com/sh/59ap0xf1h0mm4yy/AACJlFGzeg0dV8sX_pYbdtY9a?dl=0" TargetMode="External"/><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5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6.jpg"/><Relationship Id="rId7" Type="http://schemas.openxmlformats.org/officeDocument/2006/relationships/image" Target="../media/image38.pn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7.png"/><Relationship Id="rId4" Type="http://schemas.openxmlformats.org/officeDocument/2006/relationships/image" Target="../media/image9.png"/></Relationships>
</file>

<file path=ppt/slides/_rels/slide5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hyperlink" Target="http://myaccount.maestroconference.com/conference/register/WBR6A2YHG5C7HF1W" TargetMode="External"/><Relationship Id="rId5" Type="http://schemas.openxmlformats.org/officeDocument/2006/relationships/hyperlink" Target="https://twitter.com/search?q=#OFAFellows&amp;src=typd" TargetMode="Externa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2.png"/><Relationship Id="rId5" Type="http://schemas.microsoft.com/office/2007/relationships/hdphoto" Target="../media/hdphoto2.wdp"/><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3.png"/><Relationship Id="rId2" Type="http://schemas.openxmlformats.org/officeDocument/2006/relationships/image" Target="../media/image24.png"/><Relationship Id="rId1" Type="http://schemas.openxmlformats.org/officeDocument/2006/relationships/slideLayout" Target="../slideLayouts/slideLayout1.xml"/><Relationship Id="rId6" Type="http://schemas.openxmlformats.org/officeDocument/2006/relationships/image" Target="../media/image28.gif"/><Relationship Id="rId11" Type="http://schemas.microsoft.com/office/2007/relationships/hdphoto" Target="../media/hdphoto3.wdp"/><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1158" t="7310" r="7114"/>
          <a:stretch/>
        </p:blipFill>
        <p:spPr>
          <a:xfrm>
            <a:off x="0" y="-48126"/>
            <a:ext cx="13004800" cy="9822338"/>
          </a:xfrm>
          <a:prstGeom prst="rect">
            <a:avLst/>
          </a:prstGeom>
        </p:spPr>
      </p:pic>
      <p:sp>
        <p:nvSpPr>
          <p:cNvPr id="13" name="Rectangle 12"/>
          <p:cNvSpPr/>
          <p:nvPr/>
        </p:nvSpPr>
        <p:spPr>
          <a:xfrm>
            <a:off x="0" y="-48126"/>
            <a:ext cx="9512490" cy="9801726"/>
          </a:xfrm>
          <a:prstGeom prst="rect">
            <a:avLst/>
          </a:prstGeom>
          <a:gradFill flip="none" rotWithShape="1">
            <a:gsLst>
              <a:gs pos="0">
                <a:schemeClr val="tx1">
                  <a:alpha val="0"/>
                </a:schemeClr>
              </a:gs>
              <a:gs pos="43000">
                <a:schemeClr val="tx1">
                  <a:alpha val="81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48126"/>
            <a:ext cx="13004800" cy="9801726"/>
          </a:xfrm>
          <a:prstGeom prst="rect">
            <a:avLst/>
          </a:prstGeom>
          <a:solidFill>
            <a:srgbClr val="017FA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2698244" y="2028413"/>
            <a:ext cx="5976033" cy="1867511"/>
            <a:chOff x="3501731" y="3293117"/>
            <a:chExt cx="5976033" cy="1867511"/>
          </a:xfrm>
        </p:grpSpPr>
        <p:sp>
          <p:nvSpPr>
            <p:cNvPr id="15" name="TextBox 14"/>
            <p:cNvSpPr txBox="1"/>
            <p:nvPr/>
          </p:nvSpPr>
          <p:spPr>
            <a:xfrm>
              <a:off x="3501731" y="3293117"/>
              <a:ext cx="5823284" cy="830997"/>
            </a:xfrm>
            <a:prstGeom prst="rect">
              <a:avLst/>
            </a:prstGeom>
            <a:noFill/>
          </p:spPr>
          <p:txBody>
            <a:bodyPr wrap="square" rtlCol="0">
              <a:spAutoFit/>
            </a:bodyPr>
            <a:lstStyle/>
            <a:p>
              <a:r>
                <a:rPr lang="en-US" sz="4800" dirty="0">
                  <a:solidFill>
                    <a:schemeClr val="bg1"/>
                  </a:solidFill>
                  <a:latin typeface="Gotham Light" pitchFamily="50" charset="0"/>
                  <a:cs typeface="Gotham Light" pitchFamily="50" charset="0"/>
                </a:rPr>
                <a:t>ORGANIZING </a:t>
              </a:r>
            </a:p>
          </p:txBody>
        </p:sp>
        <p:sp>
          <p:nvSpPr>
            <p:cNvPr id="18" name="TextBox 17"/>
            <p:cNvSpPr txBox="1"/>
            <p:nvPr/>
          </p:nvSpPr>
          <p:spPr>
            <a:xfrm>
              <a:off x="3508008" y="3837189"/>
              <a:ext cx="5969756" cy="1323439"/>
            </a:xfrm>
            <a:prstGeom prst="rect">
              <a:avLst/>
            </a:prstGeom>
            <a:noFill/>
          </p:spPr>
          <p:txBody>
            <a:bodyPr wrap="square" rtlCol="0">
              <a:spAutoFit/>
            </a:bodyPr>
            <a:lstStyle/>
            <a:p>
              <a:r>
                <a:rPr lang="en-US" sz="8000" dirty="0">
                  <a:solidFill>
                    <a:schemeClr val="bg1"/>
                  </a:solidFill>
                  <a:latin typeface="Gotham Bold" pitchFamily="50" charset="0"/>
                  <a:cs typeface="Gotham Bold" pitchFamily="50" charset="0"/>
                </a:rPr>
                <a:t>FELLOWS</a:t>
              </a:r>
            </a:p>
          </p:txBody>
        </p:sp>
      </p:grpSp>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6895" y="2004025"/>
            <a:ext cx="1713589" cy="2456818"/>
          </a:xfrm>
          <a:prstGeom prst="rect">
            <a:avLst/>
          </a:prstGeom>
        </p:spPr>
      </p:pic>
      <p:sp>
        <p:nvSpPr>
          <p:cNvPr id="11" name="Rectangle 10"/>
          <p:cNvSpPr/>
          <p:nvPr/>
        </p:nvSpPr>
        <p:spPr>
          <a:xfrm>
            <a:off x="2698245" y="4412877"/>
            <a:ext cx="6090914" cy="13190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latin typeface="Gotham Bold" pitchFamily="50" charset="0"/>
                <a:cs typeface="Gotham Bold" pitchFamily="50" charset="0"/>
              </a:rPr>
              <a:t>Thank you for joining today’s webinar. We will begin shortly.  </a:t>
            </a:r>
          </a:p>
          <a:p>
            <a:endParaRPr lang="en-US" sz="2800" dirty="0">
              <a:latin typeface="Gotham Bold" pitchFamily="50" charset="0"/>
              <a:cs typeface="Gotham Bold" pitchFamily="50" charset="0"/>
            </a:endParaRPr>
          </a:p>
          <a:p>
            <a:r>
              <a:rPr lang="en-US" sz="2800" dirty="0">
                <a:latin typeface="Gotham Bold" pitchFamily="50" charset="0"/>
                <a:cs typeface="Gotham Bold" pitchFamily="50" charset="0"/>
              </a:rPr>
              <a:t>Make sure to also join the call. </a:t>
            </a:r>
          </a:p>
        </p:txBody>
      </p:sp>
      <p:pic>
        <p:nvPicPr>
          <p:cNvPr id="20" name="Picture 19"/>
          <p:cNvPicPr>
            <a:picLocks noChangeAspect="1"/>
          </p:cNvPicPr>
          <p:nvPr/>
        </p:nvPicPr>
        <p:blipFill>
          <a:blip r:embed="rId5" cstate="print">
            <a:duotone>
              <a:schemeClr val="accent3">
                <a:shade val="45000"/>
                <a:satMod val="135000"/>
              </a:schemeClr>
              <a:prstClr val="white"/>
            </a:duotone>
            <a:lum bright="67000"/>
            <a:extLst>
              <a:ext uri="{28A0092B-C50C-407E-A947-70E740481C1C}">
                <a14:useLocalDpi xmlns:a14="http://schemas.microsoft.com/office/drawing/2010/main" val="0"/>
              </a:ext>
            </a:extLst>
          </a:blip>
          <a:stretch>
            <a:fillRect/>
          </a:stretch>
        </p:blipFill>
        <p:spPr>
          <a:xfrm>
            <a:off x="10701823" y="8909594"/>
            <a:ext cx="323995" cy="323995"/>
          </a:xfrm>
          <a:prstGeom prst="rect">
            <a:avLst/>
          </a:prstGeom>
          <a:ln>
            <a:noFill/>
          </a:ln>
        </p:spPr>
      </p:pic>
      <p:sp>
        <p:nvSpPr>
          <p:cNvPr id="21" name="Rectangle 20"/>
          <p:cNvSpPr/>
          <p:nvPr/>
        </p:nvSpPr>
        <p:spPr>
          <a:xfrm>
            <a:off x="11079886" y="8585032"/>
            <a:ext cx="2202745" cy="646331"/>
          </a:xfrm>
          <a:prstGeom prst="rect">
            <a:avLst/>
          </a:prstGeom>
        </p:spPr>
        <p:txBody>
          <a:bodyPr wrap="square">
            <a:spAutoFit/>
          </a:bodyPr>
          <a:lstStyle/>
          <a:p>
            <a:endParaRPr lang="en-US" sz="2000" dirty="0">
              <a:solidFill>
                <a:schemeClr val="bg1"/>
              </a:solidFill>
              <a:latin typeface="+mj-lt"/>
              <a:cs typeface="Gotham Bold" pitchFamily="50" charset="0"/>
            </a:endParaRPr>
          </a:p>
          <a:p>
            <a:r>
              <a:rPr lang="en-US" sz="1600" dirty="0">
                <a:solidFill>
                  <a:schemeClr val="bg1"/>
                </a:solidFill>
                <a:latin typeface="+mj-lt"/>
                <a:cs typeface="Gotham Bold" pitchFamily="50" charset="0"/>
              </a:rPr>
              <a:t>#</a:t>
            </a:r>
            <a:r>
              <a:rPr lang="en-US" sz="1600" dirty="0">
                <a:solidFill>
                  <a:schemeClr val="bg1"/>
                </a:solidFill>
                <a:latin typeface="Gotham Bold" pitchFamily="50" charset="0"/>
                <a:cs typeface="Gotham Bold" pitchFamily="50" charset="0"/>
                <a:hlinkClick r:id="rId6"/>
              </a:rPr>
              <a:t>OFA</a:t>
            </a:r>
            <a:r>
              <a:rPr lang="en-US" sz="1600" dirty="0">
                <a:solidFill>
                  <a:schemeClr val="bg1"/>
                </a:solidFill>
                <a:latin typeface="Gotham Light" pitchFamily="50" charset="0"/>
                <a:cs typeface="Gotham Light" pitchFamily="50" charset="0"/>
                <a:hlinkClick r:id="rId6"/>
              </a:rPr>
              <a:t>Fellows</a:t>
            </a:r>
            <a:endParaRPr lang="en-US" sz="2400" dirty="0">
              <a:solidFill>
                <a:schemeClr val="bg1"/>
              </a:solidFill>
              <a:latin typeface="Gotham Light" pitchFamily="50" charset="0"/>
              <a:cs typeface="Gotham Light" pitchFamily="50" charset="0"/>
            </a:endParaRPr>
          </a:p>
        </p:txBody>
      </p:sp>
      <p:cxnSp>
        <p:nvCxnSpPr>
          <p:cNvPr id="22" name="Straight Connector 21"/>
          <p:cNvCxnSpPr/>
          <p:nvPr/>
        </p:nvCxnSpPr>
        <p:spPr>
          <a:xfrm>
            <a:off x="11067104" y="8908197"/>
            <a:ext cx="0" cy="32316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2818164" y="6331285"/>
            <a:ext cx="2708957" cy="599147"/>
            <a:chOff x="2942335" y="7631820"/>
            <a:chExt cx="2708957" cy="599147"/>
          </a:xfrm>
        </p:grpSpPr>
        <p:sp>
          <p:nvSpPr>
            <p:cNvPr id="16" name="Rounded Rectangle 15">
              <a:hlinkClick r:id="rId7"/>
            </p:cNvPr>
            <p:cNvSpPr/>
            <p:nvPr/>
          </p:nvSpPr>
          <p:spPr>
            <a:xfrm>
              <a:off x="2942335" y="7631820"/>
              <a:ext cx="2708957" cy="599147"/>
            </a:xfrm>
            <a:prstGeom prst="roundRect">
              <a:avLst>
                <a:gd name="adj" fmla="val 0"/>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Gotham Light" pitchFamily="50" charset="0"/>
                  <a:cs typeface="Gotham Light" pitchFamily="50" charset="0"/>
                </a:rPr>
                <a:t>       Dial-In Here</a:t>
              </a:r>
            </a:p>
          </p:txBody>
        </p:sp>
        <p:pic>
          <p:nvPicPr>
            <p:cNvPr id="17" name="Picture 16"/>
            <p:cNvPicPr>
              <a:picLocks noChangeAspect="1"/>
            </p:cNvPicPr>
            <p:nvPr/>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112155" y="7720205"/>
              <a:ext cx="440514" cy="440514"/>
            </a:xfrm>
            <a:prstGeom prst="rect">
              <a:avLst/>
            </a:prstGeom>
          </p:spPr>
        </p:pic>
      </p:grpSp>
      <p:pic>
        <p:nvPicPr>
          <p:cNvPr id="23" name="Picture 22" descr="A drawing of a face&#10;&#10;Description automatically generated">
            <a:extLst>
              <a:ext uri="{FF2B5EF4-FFF2-40B4-BE49-F238E27FC236}">
                <a16:creationId xmlns:a16="http://schemas.microsoft.com/office/drawing/2014/main" id="{DAA81B22-514E-D948-9098-1923BA411314}"/>
              </a:ext>
            </a:extLst>
          </p:cNvPr>
          <p:cNvPicPr>
            <a:picLocks noChangeAspect="1"/>
          </p:cNvPicPr>
          <p:nvPr/>
        </p:nvPicPr>
        <p:blipFill>
          <a:blip r:embed="rId10"/>
          <a:stretch>
            <a:fillRect/>
          </a:stretch>
        </p:blipFill>
        <p:spPr>
          <a:xfrm>
            <a:off x="404621" y="9049396"/>
            <a:ext cx="1219200" cy="419100"/>
          </a:xfrm>
          <a:prstGeom prst="rect">
            <a:avLst/>
          </a:prstGeom>
        </p:spPr>
      </p:pic>
    </p:spTree>
    <p:extLst>
      <p:ext uri="{BB962C8B-B14F-4D97-AF65-F5344CB8AC3E}">
        <p14:creationId xmlns:p14="http://schemas.microsoft.com/office/powerpoint/2010/main" val="28147178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857542" y="4771468"/>
            <a:ext cx="113848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5400" dirty="0">
                <a:solidFill>
                  <a:schemeClr val="bg2">
                    <a:lumMod val="25000"/>
                  </a:schemeClr>
                </a:solidFill>
                <a:latin typeface="Gotham Light" pitchFamily="50" charset="0"/>
                <a:cs typeface="Gotham Light" pitchFamily="50" charset="0"/>
              </a:rPr>
              <a:t>Training </a:t>
            </a:r>
            <a:r>
              <a:rPr lang="en-US" altLang="en-US" sz="5400" dirty="0">
                <a:solidFill>
                  <a:schemeClr val="bg2">
                    <a:lumMod val="25000"/>
                  </a:schemeClr>
                </a:solidFill>
                <a:latin typeface="Gotham Bold" pitchFamily="50" charset="0"/>
                <a:cs typeface="Gotham Bold" pitchFamily="50" charset="0"/>
              </a:rPr>
              <a:t>Worksheet</a:t>
            </a:r>
          </a:p>
        </p:txBody>
      </p:sp>
      <p:grpSp>
        <p:nvGrpSpPr>
          <p:cNvPr id="11" name="Group 10"/>
          <p:cNvGrpSpPr/>
          <p:nvPr/>
        </p:nvGrpSpPr>
        <p:grpSpPr>
          <a:xfrm>
            <a:off x="4949755" y="1225738"/>
            <a:ext cx="3200400" cy="3158836"/>
            <a:chOff x="4987450" y="1143028"/>
            <a:chExt cx="3200400" cy="3158836"/>
          </a:xfrm>
        </p:grpSpPr>
        <p:sp>
          <p:nvSpPr>
            <p:cNvPr id="4" name="Oval 3"/>
            <p:cNvSpPr/>
            <p:nvPr/>
          </p:nvSpPr>
          <p:spPr>
            <a:xfrm>
              <a:off x="4987450" y="1143028"/>
              <a:ext cx="3200400" cy="3158836"/>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r="9186" b="18065"/>
            <a:stretch/>
          </p:blipFill>
          <p:spPr>
            <a:xfrm>
              <a:off x="5605264" y="1607216"/>
              <a:ext cx="2118979" cy="2230460"/>
            </a:xfrm>
            <a:prstGeom prst="rect">
              <a:avLst/>
            </a:prstGeom>
          </p:spPr>
        </p:pic>
      </p:grpSp>
      <p:grpSp>
        <p:nvGrpSpPr>
          <p:cNvPr id="10" name="Group 9"/>
          <p:cNvGrpSpPr/>
          <p:nvPr/>
        </p:nvGrpSpPr>
        <p:grpSpPr>
          <a:xfrm>
            <a:off x="4788693" y="6750975"/>
            <a:ext cx="3676729" cy="760730"/>
            <a:chOff x="4700789" y="6656844"/>
            <a:chExt cx="3678964" cy="760730"/>
          </a:xfrm>
        </p:grpSpPr>
        <p:sp>
          <p:nvSpPr>
            <p:cNvPr id="6" name="Rounded Rectangle 5">
              <a:hlinkClick r:id="rId4"/>
            </p:cNvPr>
            <p:cNvSpPr/>
            <p:nvPr/>
          </p:nvSpPr>
          <p:spPr>
            <a:xfrm>
              <a:off x="4700789" y="6656844"/>
              <a:ext cx="3678964" cy="760730"/>
            </a:xfrm>
            <a:prstGeom prst="roundRect">
              <a:avLst>
                <a:gd name="adj" fmla="val 0"/>
              </a:avLst>
            </a:prstGeom>
            <a:solidFill>
              <a:schemeClr val="bg2">
                <a:lumMod val="50000"/>
              </a:schemeClr>
            </a:solid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latin typeface="Gotham Light" pitchFamily="50" charset="0"/>
                  <a:cs typeface="Gotham Light" pitchFamily="50" charset="0"/>
                </a:rPr>
                <a:t>   Download</a:t>
              </a:r>
            </a:p>
          </p:txBody>
        </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5103861" y="6897943"/>
              <a:ext cx="278532" cy="278532"/>
            </a:xfrm>
            <a:prstGeom prst="rect">
              <a:avLst/>
            </a:prstGeom>
          </p:spPr>
        </p:pic>
        <p:sp>
          <p:nvSpPr>
            <p:cNvPr id="9" name="Rounded Rectangle 8"/>
            <p:cNvSpPr/>
            <p:nvPr/>
          </p:nvSpPr>
          <p:spPr>
            <a:xfrm>
              <a:off x="5109373" y="7206018"/>
              <a:ext cx="273020" cy="457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54745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5074276" y="1395632"/>
            <a:ext cx="549876" cy="511572"/>
          </a:xfrm>
          <a:prstGeom prst="ellipse">
            <a:avLst/>
          </a:prstGeom>
          <a:no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2">
                    <a:lumMod val="50000"/>
                  </a:schemeClr>
                </a:solidFill>
                <a:latin typeface="Gotham Bold" pitchFamily="50" charset="0"/>
                <a:cs typeface="Gotham Bold" pitchFamily="50" charset="0"/>
              </a:rPr>
              <a:t>1</a:t>
            </a:r>
          </a:p>
        </p:txBody>
      </p:sp>
      <p:sp>
        <p:nvSpPr>
          <p:cNvPr id="4" name="Oval 3"/>
          <p:cNvSpPr/>
          <p:nvPr/>
        </p:nvSpPr>
        <p:spPr>
          <a:xfrm>
            <a:off x="5074276" y="3546252"/>
            <a:ext cx="549876" cy="511572"/>
          </a:xfrm>
          <a:prstGeom prst="ellipse">
            <a:avLst/>
          </a:prstGeom>
          <a:no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2">
                    <a:lumMod val="50000"/>
                  </a:schemeClr>
                </a:solidFill>
                <a:latin typeface="Gotham Bold" pitchFamily="50" charset="0"/>
                <a:cs typeface="Gotham Bold" pitchFamily="50" charset="0"/>
              </a:rPr>
              <a:t>2</a:t>
            </a:r>
          </a:p>
        </p:txBody>
      </p:sp>
      <p:sp>
        <p:nvSpPr>
          <p:cNvPr id="5" name="Oval 4"/>
          <p:cNvSpPr/>
          <p:nvPr/>
        </p:nvSpPr>
        <p:spPr>
          <a:xfrm>
            <a:off x="5074276" y="6082550"/>
            <a:ext cx="549876" cy="511572"/>
          </a:xfrm>
          <a:prstGeom prst="ellipse">
            <a:avLst/>
          </a:prstGeom>
          <a:no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2">
                    <a:lumMod val="50000"/>
                  </a:schemeClr>
                </a:solidFill>
                <a:latin typeface="Gotham Bold" pitchFamily="50" charset="0"/>
                <a:cs typeface="Gotham Bold" pitchFamily="50" charset="0"/>
              </a:rPr>
              <a:t>3</a:t>
            </a:r>
          </a:p>
        </p:txBody>
      </p:sp>
      <p:sp>
        <p:nvSpPr>
          <p:cNvPr id="6" name="Rectangle 5"/>
          <p:cNvSpPr>
            <a:spLocks noChangeArrowheads="1"/>
          </p:cNvSpPr>
          <p:nvPr/>
        </p:nvSpPr>
        <p:spPr bwMode="auto">
          <a:xfrm>
            <a:off x="-172377" y="1331557"/>
            <a:ext cx="448524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r"/>
            <a:r>
              <a:rPr lang="en-US" altLang="en-US" sz="2800" dirty="0">
                <a:solidFill>
                  <a:schemeClr val="tx1"/>
                </a:solidFill>
                <a:latin typeface="Gotham Bold" pitchFamily="50" charset="0"/>
                <a:cs typeface="Gotham Bold" pitchFamily="50" charset="0"/>
              </a:rPr>
              <a:t>GOALS</a:t>
            </a:r>
            <a:r>
              <a:rPr lang="en-US" altLang="en-US" sz="2800" dirty="0">
                <a:solidFill>
                  <a:schemeClr val="tx1"/>
                </a:solidFill>
                <a:latin typeface="Gotham Light" pitchFamily="50" charset="0"/>
                <a:cs typeface="Gotham Light" pitchFamily="50" charset="0"/>
              </a:rPr>
              <a:t> </a:t>
            </a:r>
          </a:p>
          <a:p>
            <a:pPr algn="r"/>
            <a:r>
              <a:rPr lang="en-US" altLang="en-US" sz="2800" dirty="0">
                <a:solidFill>
                  <a:schemeClr val="tx1"/>
                </a:solidFill>
                <a:latin typeface="Gotham Light" pitchFamily="50" charset="0"/>
                <a:cs typeface="Gotham Light" pitchFamily="50" charset="0"/>
              </a:rPr>
              <a:t>FOR THIS SESSION </a:t>
            </a:r>
            <a:endParaRPr lang="en-US" altLang="en-US" sz="2800" dirty="0">
              <a:solidFill>
                <a:schemeClr val="tx1"/>
              </a:solidFill>
              <a:latin typeface="Gotham Bold" pitchFamily="50" charset="0"/>
              <a:cs typeface="Gotham Bold" pitchFamily="50" charset="0"/>
            </a:endParaRPr>
          </a:p>
        </p:txBody>
      </p:sp>
      <p:sp>
        <p:nvSpPr>
          <p:cNvPr id="7" name="Rectangle 6"/>
          <p:cNvSpPr>
            <a:spLocks noChangeArrowheads="1"/>
          </p:cNvSpPr>
          <p:nvPr/>
        </p:nvSpPr>
        <p:spPr bwMode="auto">
          <a:xfrm>
            <a:off x="5872767" y="1284639"/>
            <a:ext cx="6375042" cy="655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2800" dirty="0">
                <a:solidFill>
                  <a:schemeClr val="tx1"/>
                </a:solidFill>
                <a:latin typeface="Gotham Bold" pitchFamily="50" charset="0"/>
                <a:cs typeface="Gotham Bold" pitchFamily="50" charset="0"/>
              </a:rPr>
              <a:t>Become familiar </a:t>
            </a:r>
            <a:r>
              <a:rPr lang="en-US" altLang="en-US" sz="2800" dirty="0">
                <a:solidFill>
                  <a:schemeClr val="tx1"/>
                </a:solidFill>
                <a:latin typeface="Gotham Light" pitchFamily="50" charset="0"/>
                <a:cs typeface="Gotham Light" pitchFamily="50" charset="0"/>
              </a:rPr>
              <a:t>with our basic framework of community organizing</a:t>
            </a:r>
          </a:p>
          <a:p>
            <a:endParaRPr lang="en-US" altLang="en-US" sz="2800" dirty="0">
              <a:solidFill>
                <a:schemeClr val="tx1"/>
              </a:solidFill>
              <a:latin typeface="Gotham Light" pitchFamily="50" charset="0"/>
              <a:cs typeface="Gotham Light" pitchFamily="50" charset="0"/>
            </a:endParaRPr>
          </a:p>
          <a:p>
            <a:endParaRPr lang="en-US" altLang="en-US" sz="2800" dirty="0">
              <a:solidFill>
                <a:schemeClr val="tx1"/>
              </a:solidFill>
              <a:latin typeface="Gotham Light" pitchFamily="50" charset="0"/>
              <a:cs typeface="Gotham Light" pitchFamily="50" charset="0"/>
            </a:endParaRPr>
          </a:p>
          <a:p>
            <a:r>
              <a:rPr lang="en-US" altLang="en-US" sz="2800" dirty="0">
                <a:solidFill>
                  <a:schemeClr val="tx1"/>
                </a:solidFill>
                <a:latin typeface="Gotham Bold" pitchFamily="50" charset="0"/>
                <a:cs typeface="Gotham Bold" pitchFamily="50" charset="0"/>
              </a:rPr>
              <a:t>Be able </a:t>
            </a:r>
            <a:r>
              <a:rPr lang="en-US" altLang="en-US" sz="2800" dirty="0">
                <a:solidFill>
                  <a:schemeClr val="tx1"/>
                </a:solidFill>
                <a:latin typeface="Gotham Light" pitchFamily="50" charset="0"/>
                <a:cs typeface="Gotham Light" pitchFamily="50" charset="0"/>
              </a:rPr>
              <a:t>to start building relationships, empowering leaders, and building a sustainable team structure </a:t>
            </a:r>
          </a:p>
          <a:p>
            <a:endParaRPr lang="en-US" altLang="en-US" sz="2800" dirty="0">
              <a:solidFill>
                <a:schemeClr val="tx1"/>
              </a:solidFill>
              <a:latin typeface="Gotham Light" pitchFamily="50" charset="0"/>
              <a:cs typeface="Gotham Light" pitchFamily="50" charset="0"/>
            </a:endParaRPr>
          </a:p>
          <a:p>
            <a:endParaRPr lang="en-US" altLang="en-US" sz="2800" dirty="0">
              <a:solidFill>
                <a:schemeClr val="tx1"/>
              </a:solidFill>
              <a:latin typeface="Gotham Light" pitchFamily="50" charset="0"/>
              <a:cs typeface="Gotham Light" pitchFamily="50" charset="0"/>
            </a:endParaRPr>
          </a:p>
          <a:p>
            <a:r>
              <a:rPr lang="en-US" altLang="en-US" sz="2800" dirty="0">
                <a:solidFill>
                  <a:schemeClr val="tx1"/>
                </a:solidFill>
                <a:latin typeface="Gotham Bold" pitchFamily="50" charset="0"/>
                <a:cs typeface="Gotham Bold" pitchFamily="50" charset="0"/>
              </a:rPr>
              <a:t>Feel confident </a:t>
            </a:r>
            <a:r>
              <a:rPr lang="en-US" altLang="en-US" sz="2800" dirty="0">
                <a:solidFill>
                  <a:schemeClr val="tx1"/>
                </a:solidFill>
                <a:latin typeface="Gotham Light" pitchFamily="50" charset="0"/>
                <a:cs typeface="Gotham Light" pitchFamily="50" charset="0"/>
              </a:rPr>
              <a:t>using the basic framework of community organizing to begin your project </a:t>
            </a:r>
          </a:p>
          <a:p>
            <a:endParaRPr lang="en-US" altLang="en-US" sz="2800" dirty="0">
              <a:solidFill>
                <a:schemeClr val="tx1"/>
              </a:solidFill>
              <a:latin typeface="Gotham Light" pitchFamily="50" charset="0"/>
              <a:cs typeface="Gotham Light" pitchFamily="50" charset="0"/>
            </a:endParaRPr>
          </a:p>
        </p:txBody>
      </p:sp>
      <p:cxnSp>
        <p:nvCxnSpPr>
          <p:cNvPr id="9" name="Straight Connector 8"/>
          <p:cNvCxnSpPr/>
          <p:nvPr/>
        </p:nvCxnSpPr>
        <p:spPr>
          <a:xfrm flipV="1">
            <a:off x="4623515" y="1319996"/>
            <a:ext cx="0" cy="6098235"/>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85256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979864" y="883824"/>
            <a:ext cx="113848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000" dirty="0">
                <a:solidFill>
                  <a:schemeClr val="bg2">
                    <a:lumMod val="25000"/>
                  </a:schemeClr>
                </a:solidFill>
                <a:latin typeface="Gotham Light" pitchFamily="50" charset="0"/>
                <a:cs typeface="Gotham Light" pitchFamily="50" charset="0"/>
              </a:rPr>
              <a:t>BY THE END OF </a:t>
            </a:r>
            <a:r>
              <a:rPr lang="en-US" altLang="en-US" sz="4000" dirty="0">
                <a:solidFill>
                  <a:schemeClr val="bg2">
                    <a:lumMod val="25000"/>
                  </a:schemeClr>
                </a:solidFill>
                <a:latin typeface="Gotham Bold" pitchFamily="50" charset="0"/>
                <a:cs typeface="Gotham Bold" pitchFamily="50" charset="0"/>
              </a:rPr>
              <a:t>THIS TRAINING</a:t>
            </a:r>
            <a:r>
              <a:rPr lang="en-US" altLang="en-US" sz="4000" dirty="0">
                <a:solidFill>
                  <a:schemeClr val="bg2">
                    <a:lumMod val="25000"/>
                  </a:schemeClr>
                </a:solidFill>
                <a:latin typeface="Gotham Light" pitchFamily="50" charset="0"/>
                <a:cs typeface="Gotham Light" pitchFamily="50" charset="0"/>
              </a:rPr>
              <a:t> </a:t>
            </a:r>
            <a:endParaRPr lang="en-US" altLang="en-US" sz="4000" dirty="0">
              <a:solidFill>
                <a:schemeClr val="bg2">
                  <a:lumMod val="25000"/>
                </a:schemeClr>
              </a:solidFill>
              <a:latin typeface="Gotham Bold" pitchFamily="50" charset="0"/>
              <a:cs typeface="Gotham Bold" pitchFamily="50" charset="0"/>
            </a:endParaRPr>
          </a:p>
        </p:txBody>
      </p:sp>
      <p:sp>
        <p:nvSpPr>
          <p:cNvPr id="13" name="TextBox 12"/>
          <p:cNvSpPr txBox="1"/>
          <p:nvPr/>
        </p:nvSpPr>
        <p:spPr>
          <a:xfrm>
            <a:off x="4196673" y="2595017"/>
            <a:ext cx="8168016" cy="4247317"/>
          </a:xfrm>
          <a:prstGeom prst="rect">
            <a:avLst/>
          </a:prstGeom>
          <a:noFill/>
        </p:spPr>
        <p:txBody>
          <a:bodyPr wrap="square" rtlCol="0">
            <a:spAutoFit/>
          </a:bodyPr>
          <a:lstStyle/>
          <a:p>
            <a:endParaRPr lang="en-US" sz="600" dirty="0">
              <a:solidFill>
                <a:schemeClr val="bg2">
                  <a:lumMod val="25000"/>
                </a:schemeClr>
              </a:solidFill>
              <a:latin typeface="Gotham Light" pitchFamily="50" charset="0"/>
              <a:cs typeface="Gotham Light" pitchFamily="50" charset="0"/>
            </a:endParaRPr>
          </a:p>
          <a:p>
            <a:endParaRPr lang="en-US" sz="4000" dirty="0">
              <a:solidFill>
                <a:schemeClr val="bg2">
                  <a:lumMod val="25000"/>
                </a:schemeClr>
              </a:solidFill>
              <a:latin typeface="Gotham Light" pitchFamily="50" charset="0"/>
              <a:cs typeface="Gotham Light" pitchFamily="50" charset="0"/>
            </a:endParaRPr>
          </a:p>
          <a:p>
            <a:r>
              <a:rPr lang="en-US" sz="4000" dirty="0">
                <a:solidFill>
                  <a:schemeClr val="bg2">
                    <a:lumMod val="25000"/>
                  </a:schemeClr>
                </a:solidFill>
                <a:latin typeface="Gotham Bold" pitchFamily="50" charset="0"/>
                <a:cs typeface="Gotham Bold" pitchFamily="50" charset="0"/>
              </a:rPr>
              <a:t>Start organizing by building relationships with current volunteers: </a:t>
            </a:r>
            <a:r>
              <a:rPr lang="en-US" sz="4000" dirty="0">
                <a:solidFill>
                  <a:schemeClr val="bg2">
                    <a:lumMod val="25000"/>
                  </a:schemeClr>
                </a:solidFill>
                <a:latin typeface="Gotham Light" pitchFamily="50" charset="0"/>
                <a:cs typeface="Gotham Light" pitchFamily="50" charset="0"/>
              </a:rPr>
              <a:t>Introduce yourself and together determine goals</a:t>
            </a:r>
          </a:p>
          <a:p>
            <a:endParaRPr lang="en-US" sz="1800" dirty="0">
              <a:solidFill>
                <a:schemeClr val="bg2">
                  <a:lumMod val="25000"/>
                </a:schemeClr>
              </a:solidFill>
              <a:latin typeface="Gotham Light" pitchFamily="50" charset="0"/>
              <a:cs typeface="Gotham Light" pitchFamily="50" charset="0"/>
            </a:endParaRPr>
          </a:p>
          <a:p>
            <a:endParaRPr lang="en-US" sz="4000" dirty="0">
              <a:solidFill>
                <a:schemeClr val="bg2">
                  <a:lumMod val="25000"/>
                </a:schemeClr>
              </a:solidFill>
              <a:latin typeface="Gotham Light" pitchFamily="50" charset="0"/>
              <a:cs typeface="Gotham Light" pitchFamily="50" charset="0"/>
            </a:endParaRPr>
          </a:p>
        </p:txBody>
      </p:sp>
      <p:pic>
        <p:nvPicPr>
          <p:cNvPr id="4098" name="Picture 2" descr="DOA-Bubble-Blu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7298" y="3369316"/>
            <a:ext cx="2237853" cy="22378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00097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3">
            <a:extLst>
              <a:ext uri="{28A0092B-C50C-407E-A947-70E740481C1C}">
                <a14:useLocalDpi xmlns:a14="http://schemas.microsoft.com/office/drawing/2010/main" val="0"/>
              </a:ext>
            </a:extLst>
          </a:blip>
          <a:srcRect l="-1" r="74658"/>
          <a:stretch/>
        </p:blipFill>
        <p:spPr>
          <a:xfrm>
            <a:off x="0" y="-16567"/>
            <a:ext cx="8783392" cy="9770168"/>
          </a:xfrm>
          <a:prstGeom prst="rect">
            <a:avLst/>
          </a:prstGeom>
        </p:spPr>
      </p:pic>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l="-1" r="21754"/>
          <a:stretch/>
        </p:blipFill>
        <p:spPr>
          <a:xfrm>
            <a:off x="3890075" y="-16567"/>
            <a:ext cx="9174996" cy="9770168"/>
          </a:xfrm>
          <a:prstGeom prst="rect">
            <a:avLst/>
          </a:prstGeom>
        </p:spPr>
      </p:pic>
      <p:sp>
        <p:nvSpPr>
          <p:cNvPr id="23" name="Rectangle 22"/>
          <p:cNvSpPr/>
          <p:nvPr/>
        </p:nvSpPr>
        <p:spPr bwMode="auto">
          <a:xfrm>
            <a:off x="1" y="-20422"/>
            <a:ext cx="13065070" cy="9774023"/>
          </a:xfrm>
          <a:prstGeom prst="rect">
            <a:avLst/>
          </a:prstGeom>
          <a:solidFill>
            <a:schemeClr val="tx1">
              <a:lumMod val="50000"/>
              <a:alpha val="24000"/>
            </a:scheme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4" name="Rectangle 3"/>
          <p:cNvSpPr/>
          <p:nvPr/>
        </p:nvSpPr>
        <p:spPr>
          <a:xfrm>
            <a:off x="496957" y="417443"/>
            <a:ext cx="12006469" cy="888558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96957" y="417442"/>
            <a:ext cx="6308034" cy="8885583"/>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55597" y="7885022"/>
            <a:ext cx="1056680" cy="933937"/>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909" y="8011633"/>
            <a:ext cx="490014" cy="702546"/>
          </a:xfrm>
          <a:prstGeom prst="rect">
            <a:avLst/>
          </a:prstGeom>
        </p:spPr>
      </p:pic>
      <p:sp>
        <p:nvSpPr>
          <p:cNvPr id="22" name="Rectangle 21"/>
          <p:cNvSpPr>
            <a:spLocks noChangeArrowheads="1"/>
          </p:cNvSpPr>
          <p:nvPr/>
        </p:nvSpPr>
        <p:spPr bwMode="auto">
          <a:xfrm>
            <a:off x="779365" y="3135405"/>
            <a:ext cx="5844930" cy="17312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endParaRPr lang="en-US" altLang="en-US" sz="1050" spc="300" dirty="0">
              <a:solidFill>
                <a:schemeClr val="tx1">
                  <a:lumMod val="75000"/>
                </a:schemeClr>
              </a:solidFill>
              <a:latin typeface="Gotham Light" pitchFamily="50" charset="0"/>
              <a:cs typeface="Gotham Light" pitchFamily="50" charset="0"/>
            </a:endParaRPr>
          </a:p>
          <a:p>
            <a:pPr algn="ctr"/>
            <a:r>
              <a:rPr lang="en-US" altLang="en-US" sz="3200" spc="300" dirty="0">
                <a:solidFill>
                  <a:schemeClr val="tx1">
                    <a:lumMod val="75000"/>
                  </a:schemeClr>
                </a:solidFill>
                <a:latin typeface="Gotham Light" pitchFamily="50" charset="0"/>
                <a:cs typeface="Gotham Light" pitchFamily="50" charset="0"/>
              </a:rPr>
              <a:t>WHAT DO YOU WANT TO TAKE AWAY FROM THIS TRAINING?</a:t>
            </a:r>
            <a:endParaRPr lang="en-US" altLang="en-US" sz="3600" spc="300" dirty="0">
              <a:solidFill>
                <a:schemeClr val="tx1">
                  <a:lumMod val="75000"/>
                </a:schemeClr>
              </a:solidFill>
              <a:latin typeface="Gotham Light" pitchFamily="50" charset="0"/>
              <a:cs typeface="Gotham Light" pitchFamily="50" charset="0"/>
            </a:endParaRPr>
          </a:p>
        </p:txBody>
      </p:sp>
      <p:pic>
        <p:nvPicPr>
          <p:cNvPr id="25" name="Picture 24"/>
          <p:cNvPicPr>
            <a:picLocks noChangeAspect="1"/>
          </p:cNvPicPr>
          <p:nvPr/>
        </p:nvPicPr>
        <p:blipFill>
          <a:blip r:embed="rId5" cstate="print">
            <a:duotone>
              <a:prstClr val="black"/>
              <a:schemeClr val="tx2">
                <a:tint val="45000"/>
                <a:satMod val="400000"/>
              </a:schemeClr>
            </a:duotone>
            <a:extLst>
              <a:ext uri="{BEBA8EAE-BF5A-486C-A8C5-ECC9F3942E4B}">
                <a14:imgProps xmlns:a14="http://schemas.microsoft.com/office/drawing/2010/main">
                  <a14:imgLayer r:embed="rId6">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2893827" y="1356136"/>
            <a:ext cx="1481108" cy="1533531"/>
          </a:xfrm>
          <a:prstGeom prst="rect">
            <a:avLst/>
          </a:prstGeom>
          <a:noFill/>
        </p:spPr>
      </p:pic>
      <p:grpSp>
        <p:nvGrpSpPr>
          <p:cNvPr id="7" name="Group 6"/>
          <p:cNvGrpSpPr/>
          <p:nvPr/>
        </p:nvGrpSpPr>
        <p:grpSpPr>
          <a:xfrm>
            <a:off x="821291" y="5557431"/>
            <a:ext cx="5693809" cy="1654172"/>
            <a:chOff x="814414" y="5027782"/>
            <a:chExt cx="5693809" cy="1654172"/>
          </a:xfrm>
        </p:grpSpPr>
        <p:sp>
          <p:nvSpPr>
            <p:cNvPr id="33" name="TextBox 32"/>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tx1">
                      <a:lumMod val="75000"/>
                    </a:schemeClr>
                  </a:solidFill>
                  <a:latin typeface="Gotham Light" pitchFamily="50" charset="0"/>
                  <a:cs typeface="Gotham Light" pitchFamily="50" charset="0"/>
                </a:rPr>
                <a:t>Press 1 on the phone</a:t>
              </a:r>
            </a:p>
          </p:txBody>
        </p:sp>
        <p:grpSp>
          <p:nvGrpSpPr>
            <p:cNvPr id="28" name="Group 27"/>
            <p:cNvGrpSpPr/>
            <p:nvPr/>
          </p:nvGrpSpPr>
          <p:grpSpPr>
            <a:xfrm>
              <a:off x="4026709" y="5027782"/>
              <a:ext cx="2481514" cy="1602933"/>
              <a:chOff x="7956165" y="3607332"/>
              <a:chExt cx="2481514" cy="1602933"/>
            </a:xfrm>
          </p:grpSpPr>
          <p:pic>
            <p:nvPicPr>
              <p:cNvPr id="30" name="Picture 29"/>
              <p:cNvPicPr>
                <a:picLocks noChangeAspect="1"/>
              </p:cNvPicPr>
              <p:nvPr/>
            </p:nvPicPr>
            <p:blipFill rotWithShape="1">
              <a:blip r:embed="rId7" cstate="print">
                <a:duotone>
                  <a:prstClr val="black"/>
                  <a:schemeClr val="tx2">
                    <a:tint val="45000"/>
                    <a:satMod val="400000"/>
                  </a:schemeClr>
                </a:duotone>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31" name="TextBox 30"/>
              <p:cNvSpPr txBox="1"/>
              <p:nvPr/>
            </p:nvSpPr>
            <p:spPr>
              <a:xfrm>
                <a:off x="7956165" y="4840933"/>
                <a:ext cx="2481514" cy="369332"/>
              </a:xfrm>
              <a:prstGeom prst="rect">
                <a:avLst/>
              </a:prstGeom>
              <a:noFill/>
            </p:spPr>
            <p:txBody>
              <a:bodyPr wrap="square" rtlCol="0">
                <a:spAutoFit/>
              </a:bodyPr>
              <a:lstStyle/>
              <a:p>
                <a:r>
                  <a:rPr lang="en-US" sz="1800" dirty="0">
                    <a:solidFill>
                      <a:schemeClr val="tx1">
                        <a:lumMod val="75000"/>
                      </a:schemeClr>
                    </a:solidFill>
                    <a:latin typeface="Gotham Light" pitchFamily="50" charset="0"/>
                    <a:cs typeface="Gotham Light" pitchFamily="50" charset="0"/>
                  </a:rPr>
                  <a:t>Type in chat box</a:t>
                </a:r>
              </a:p>
            </p:txBody>
          </p:sp>
        </p:grpSp>
        <p:sp>
          <p:nvSpPr>
            <p:cNvPr id="29" name="TextBox 28"/>
            <p:cNvSpPr txBox="1"/>
            <p:nvPr/>
          </p:nvSpPr>
          <p:spPr>
            <a:xfrm>
              <a:off x="3502729" y="5827376"/>
              <a:ext cx="755290" cy="338554"/>
            </a:xfrm>
            <a:prstGeom prst="rect">
              <a:avLst/>
            </a:prstGeom>
            <a:noFill/>
          </p:spPr>
          <p:txBody>
            <a:bodyPr wrap="square" rtlCol="0">
              <a:spAutoFit/>
            </a:bodyPr>
            <a:lstStyle/>
            <a:p>
              <a:r>
                <a:rPr lang="en-US" sz="1600" dirty="0">
                  <a:solidFill>
                    <a:schemeClr val="tx1">
                      <a:lumMod val="75000"/>
                    </a:schemeClr>
                  </a:solidFill>
                  <a:latin typeface="Gotham Light" pitchFamily="50" charset="0"/>
                  <a:cs typeface="Gotham Light" pitchFamily="50" charset="0"/>
                </a:rPr>
                <a:t>OR</a:t>
              </a:r>
            </a:p>
          </p:txBody>
        </p:sp>
        <p:pic>
          <p:nvPicPr>
            <p:cNvPr id="35" name="Picture 34"/>
            <p:cNvPicPr>
              <a:picLocks noChangeAspect="1"/>
            </p:cNvPicPr>
            <p:nvPr/>
          </p:nvPicPr>
          <p:blipFill rotWithShape="1">
            <a:blip r:embed="rId8"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cxnSp>
        <p:nvCxnSpPr>
          <p:cNvPr id="9" name="Straight Connector 8"/>
          <p:cNvCxnSpPr/>
          <p:nvPr/>
        </p:nvCxnSpPr>
        <p:spPr>
          <a:xfrm>
            <a:off x="1512277" y="5408908"/>
            <a:ext cx="4291177" cy="0"/>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3320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V="1">
            <a:off x="5638800" y="1904855"/>
            <a:ext cx="0" cy="4238017"/>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256026" y="1904853"/>
            <a:ext cx="6951397" cy="4524315"/>
          </a:xfrm>
          <a:prstGeom prst="rect">
            <a:avLst/>
          </a:prstGeom>
          <a:noFill/>
        </p:spPr>
        <p:txBody>
          <a:bodyPr wrap="square" rtlCol="0">
            <a:spAutoFit/>
          </a:bodyPr>
          <a:lstStyle/>
          <a:p>
            <a:pPr marL="514350" indent="-514350">
              <a:buAutoNum type="arabicPeriod"/>
            </a:pPr>
            <a:r>
              <a:rPr lang="en-US" sz="3600" dirty="0">
                <a:solidFill>
                  <a:schemeClr val="bg2">
                    <a:lumMod val="25000"/>
                  </a:schemeClr>
                </a:solidFill>
                <a:latin typeface="Gotham Bold" pitchFamily="50" charset="0"/>
                <a:cs typeface="Gotham Bold" pitchFamily="50" charset="0"/>
              </a:rPr>
              <a:t>Organizing Framework</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Issue Organizing</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Practice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Debrief and Close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8263" y="2892078"/>
            <a:ext cx="3250794" cy="3250794"/>
          </a:xfrm>
          <a:prstGeom prst="rect">
            <a:avLst/>
          </a:prstGeom>
        </p:spPr>
      </p:pic>
      <p:sp>
        <p:nvSpPr>
          <p:cNvPr id="13" name="Rectangle 12"/>
          <p:cNvSpPr>
            <a:spLocks noChangeArrowheads="1"/>
          </p:cNvSpPr>
          <p:nvPr/>
        </p:nvSpPr>
        <p:spPr bwMode="auto">
          <a:xfrm>
            <a:off x="951037" y="1904853"/>
            <a:ext cx="44852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r"/>
            <a:r>
              <a:rPr lang="en-US" altLang="en-US" sz="3200" dirty="0">
                <a:solidFill>
                  <a:schemeClr val="tx1"/>
                </a:solidFill>
                <a:latin typeface="Gotham Light" pitchFamily="50" charset="0"/>
                <a:cs typeface="Gotham Light" pitchFamily="50" charset="0"/>
              </a:rPr>
              <a:t>TRAINING </a:t>
            </a:r>
            <a:r>
              <a:rPr lang="en-US" altLang="en-US" sz="3200" dirty="0">
                <a:solidFill>
                  <a:schemeClr val="tx1"/>
                </a:solidFill>
                <a:latin typeface="Gotham Bold" pitchFamily="50" charset="0"/>
                <a:cs typeface="Gotham Bold" pitchFamily="50" charset="0"/>
              </a:rPr>
              <a:t>AGENDA</a:t>
            </a:r>
          </a:p>
        </p:txBody>
      </p:sp>
    </p:spTree>
    <p:extLst>
      <p:ext uri="{BB962C8B-B14F-4D97-AF65-F5344CB8AC3E}">
        <p14:creationId xmlns:p14="http://schemas.microsoft.com/office/powerpoint/2010/main" val="3185993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l="3784" r="7657"/>
          <a:stretch/>
        </p:blipFill>
        <p:spPr>
          <a:xfrm>
            <a:off x="-80683" y="-159481"/>
            <a:ext cx="13218459" cy="9926528"/>
          </a:xfrm>
          <a:prstGeom prst="rect">
            <a:avLst/>
          </a:prstGeom>
        </p:spPr>
      </p:pic>
      <p:sp>
        <p:nvSpPr>
          <p:cNvPr id="4" name="Rectangle 3"/>
          <p:cNvSpPr/>
          <p:nvPr/>
        </p:nvSpPr>
        <p:spPr bwMode="auto">
          <a:xfrm rot="10800000">
            <a:off x="-80683" y="-150395"/>
            <a:ext cx="13181432" cy="9908355"/>
          </a:xfrm>
          <a:prstGeom prst="rect">
            <a:avLst/>
          </a:prstGeom>
          <a:gradFill>
            <a:gsLst>
              <a:gs pos="0">
                <a:schemeClr val="tx1">
                  <a:alpha val="0"/>
                </a:schemeClr>
              </a:gs>
              <a:gs pos="100000">
                <a:srgbClr val="000000"/>
              </a:gs>
            </a:gsLst>
            <a:lin ang="0" scaled="0"/>
          </a:gra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5" name="Rectangle 4"/>
          <p:cNvSpPr>
            <a:spLocks noChangeArrowheads="1"/>
          </p:cNvSpPr>
          <p:nvPr/>
        </p:nvSpPr>
        <p:spPr bwMode="auto">
          <a:xfrm>
            <a:off x="1414014" y="1376030"/>
            <a:ext cx="6896268" cy="39703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endParaRPr lang="en-US" altLang="en-US" sz="1200" dirty="0">
              <a:solidFill>
                <a:schemeClr val="bg1"/>
              </a:solidFill>
              <a:latin typeface="Times New Roman" panose="02020603050405020304" pitchFamily="18" charset="0"/>
              <a:cs typeface="Times New Roman" panose="02020603050405020304" pitchFamily="18" charset="0"/>
            </a:endParaRPr>
          </a:p>
          <a:p>
            <a:r>
              <a:rPr lang="en-US" altLang="en-US" sz="4000" dirty="0">
                <a:solidFill>
                  <a:schemeClr val="bg1"/>
                </a:solidFill>
                <a:latin typeface="Times New Roman" panose="02020603050405020304" pitchFamily="18" charset="0"/>
                <a:cs typeface="Times New Roman" panose="02020603050405020304" pitchFamily="18" charset="0"/>
              </a:rPr>
              <a:t>“I decided to become a community organizer…</a:t>
            </a:r>
          </a:p>
          <a:p>
            <a:r>
              <a:rPr lang="en-US" altLang="en-US" sz="4000" dirty="0">
                <a:solidFill>
                  <a:schemeClr val="bg1"/>
                </a:solidFill>
                <a:latin typeface="Times New Roman" panose="02020603050405020304" pitchFamily="18" charset="0"/>
                <a:cs typeface="Times New Roman" panose="02020603050405020304" pitchFamily="18" charset="0"/>
              </a:rPr>
              <a:t>Change would not come from the top, I would say. Change will come from a mobilized grassroots.”</a:t>
            </a:r>
            <a:endParaRPr lang="en-US" altLang="en-US" sz="4400" dirty="0">
              <a:solidFill>
                <a:schemeClr val="bg1"/>
              </a:solidFill>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8"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1414013" y="5803085"/>
            <a:ext cx="2672526" cy="369332"/>
          </a:xfrm>
          <a:prstGeom prst="rect">
            <a:avLst/>
          </a:prstGeom>
        </p:spPr>
        <p:txBody>
          <a:bodyPr wrap="none">
            <a:spAutoFit/>
          </a:bodyPr>
          <a:lstStyle/>
          <a:p>
            <a:r>
              <a:rPr lang="en-US" sz="1800" b="1" cap="all" dirty="0">
                <a:solidFill>
                  <a:srgbClr val="FFFFFF"/>
                </a:solidFill>
                <a:latin typeface="Whitney SSm A"/>
              </a:rPr>
              <a:t>—PRESIDENT OBAMA</a:t>
            </a:r>
            <a:endParaRPr lang="en-US" sz="1800" dirty="0"/>
          </a:p>
        </p:txBody>
      </p:sp>
    </p:spTree>
    <p:extLst>
      <p:ext uri="{BB962C8B-B14F-4D97-AF65-F5344CB8AC3E}">
        <p14:creationId xmlns:p14="http://schemas.microsoft.com/office/powerpoint/2010/main" val="36831304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l="3784" r="7657"/>
          <a:stretch/>
        </p:blipFill>
        <p:spPr>
          <a:xfrm>
            <a:off x="-80683" y="-159481"/>
            <a:ext cx="13218459" cy="9926528"/>
          </a:xfrm>
          <a:prstGeom prst="rect">
            <a:avLst/>
          </a:prstGeom>
        </p:spPr>
      </p:pic>
      <p:sp>
        <p:nvSpPr>
          <p:cNvPr id="4" name="Rectangle 3"/>
          <p:cNvSpPr/>
          <p:nvPr/>
        </p:nvSpPr>
        <p:spPr bwMode="auto">
          <a:xfrm rot="10800000">
            <a:off x="-80683" y="-150395"/>
            <a:ext cx="13181432" cy="9908355"/>
          </a:xfrm>
          <a:prstGeom prst="rect">
            <a:avLst/>
          </a:prstGeom>
          <a:gradFill>
            <a:gsLst>
              <a:gs pos="0">
                <a:schemeClr val="tx1">
                  <a:alpha val="0"/>
                </a:schemeClr>
              </a:gs>
              <a:gs pos="100000">
                <a:srgbClr val="000000"/>
              </a:gs>
            </a:gsLst>
            <a:lin ang="0" scaled="0"/>
          </a:gradFill>
          <a:ln w="25400" cap="flat" cmpd="sng" algn="ctr">
            <a:noFill/>
            <a:prstDash val="solid"/>
            <a:round/>
            <a:headEnd type="none" w="med" len="med"/>
            <a:tailEnd type="none" w="med" len="med"/>
          </a:ln>
          <a:effectLst/>
          <a:extLst/>
        </p:spPr>
        <p:txBody>
          <a:bodyPr/>
          <a:lstStyle/>
          <a:p>
            <a:pPr algn="ctr" eaLnBrk="1" hangingPunct="1">
              <a:defRPr/>
            </a:pPr>
            <a:endParaRPr lang="en-US" sz="1800" dirty="0">
              <a:latin typeface="Gill Sans" charset="0"/>
              <a:ea typeface="ヒラギノ角ゴ ProN W3" charset="0"/>
              <a:cs typeface="ヒラギノ角ゴ ProN W3" charset="0"/>
              <a:sym typeface="Gill Sans" charset="0"/>
            </a:endParaRPr>
          </a:p>
        </p:txBody>
      </p:sp>
      <p:pic>
        <p:nvPicPr>
          <p:cNvPr id="7" name="Picture 6"/>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8"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a:spLocks noChangeArrowheads="1"/>
          </p:cNvSpPr>
          <p:nvPr/>
        </p:nvSpPr>
        <p:spPr bwMode="auto">
          <a:xfrm>
            <a:off x="1129431" y="2003016"/>
            <a:ext cx="7893799"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4800" dirty="0">
                <a:solidFill>
                  <a:schemeClr val="bg1"/>
                </a:solidFill>
                <a:latin typeface="Gotham Bold" pitchFamily="50" charset="0"/>
                <a:cs typeface="Gotham Bold" pitchFamily="50" charset="0"/>
              </a:rPr>
              <a:t>How can grassroots organizers mobilize people to action effectively and efficiently? </a:t>
            </a:r>
          </a:p>
        </p:txBody>
      </p:sp>
    </p:spTree>
    <p:extLst>
      <p:ext uri="{BB962C8B-B14F-4D97-AF65-F5344CB8AC3E}">
        <p14:creationId xmlns:p14="http://schemas.microsoft.com/office/powerpoint/2010/main" val="5973613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10691" b="1617"/>
          <a:stretch/>
        </p:blipFill>
        <p:spPr>
          <a:xfrm>
            <a:off x="-175846" y="-63019"/>
            <a:ext cx="13262259" cy="9911558"/>
          </a:xfrm>
          <a:prstGeom prst="rect">
            <a:avLst/>
          </a:prstGeom>
        </p:spPr>
      </p:pic>
      <p:sp>
        <p:nvSpPr>
          <p:cNvPr id="4" name="Rectangle 3"/>
          <p:cNvSpPr/>
          <p:nvPr/>
        </p:nvSpPr>
        <p:spPr bwMode="auto">
          <a:xfrm>
            <a:off x="-175847" y="-63020"/>
            <a:ext cx="13262259"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5" name="Rounded Rectangle 4"/>
          <p:cNvSpPr/>
          <p:nvPr/>
        </p:nvSpPr>
        <p:spPr>
          <a:xfrm>
            <a:off x="7427924" y="4440139"/>
            <a:ext cx="4604509" cy="977608"/>
          </a:xfrm>
          <a:prstGeom prst="roundRect">
            <a:avLst>
              <a:gd name="adj" fmla="val 0"/>
            </a:avLst>
          </a:prstGeom>
          <a:solidFill>
            <a:schemeClr val="tx1">
              <a:lumMod val="50000"/>
              <a:alpha val="73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Gotham Bold" pitchFamily="50" charset="0"/>
              <a:cs typeface="Gotham Bold" pitchFamily="50" charset="0"/>
            </a:endParaRPr>
          </a:p>
          <a:p>
            <a:pPr algn="ctr"/>
            <a:r>
              <a:rPr lang="en-US" sz="2400" dirty="0">
                <a:solidFill>
                  <a:schemeClr val="bg1"/>
                </a:solidFill>
                <a:latin typeface="Gotham Bold" pitchFamily="50" charset="0"/>
                <a:cs typeface="Gotham Bold" pitchFamily="50" charset="0"/>
              </a:rPr>
              <a:t>Empowering Leaders</a:t>
            </a:r>
          </a:p>
          <a:p>
            <a:pPr algn="ctr"/>
            <a:endParaRPr lang="en-US" sz="2400" dirty="0">
              <a:solidFill>
                <a:schemeClr val="bg1"/>
              </a:solidFill>
            </a:endParaRPr>
          </a:p>
        </p:txBody>
      </p:sp>
      <p:sp>
        <p:nvSpPr>
          <p:cNvPr id="6" name="Rounded Rectangle 5"/>
          <p:cNvSpPr/>
          <p:nvPr/>
        </p:nvSpPr>
        <p:spPr>
          <a:xfrm>
            <a:off x="7427924" y="3059030"/>
            <a:ext cx="4604509" cy="977608"/>
          </a:xfrm>
          <a:prstGeom prst="roundRect">
            <a:avLst>
              <a:gd name="adj" fmla="val 0"/>
            </a:avLst>
          </a:prstGeom>
          <a:solidFill>
            <a:schemeClr val="tx1">
              <a:lumMod val="50000"/>
              <a:alpha val="61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Gotham Bold" pitchFamily="50" charset="0"/>
              <a:cs typeface="Gotham Bold" pitchFamily="50" charset="0"/>
            </a:endParaRPr>
          </a:p>
          <a:p>
            <a:pPr algn="ctr"/>
            <a:r>
              <a:rPr lang="en-US" sz="2400" dirty="0">
                <a:solidFill>
                  <a:schemeClr val="bg1"/>
                </a:solidFill>
                <a:latin typeface="Gotham Bold" pitchFamily="50" charset="0"/>
                <a:cs typeface="Gotham Bold" pitchFamily="50" charset="0"/>
              </a:rPr>
              <a:t>Relationship Building</a:t>
            </a:r>
          </a:p>
          <a:p>
            <a:pPr algn="ctr"/>
            <a:endParaRPr lang="en-US" sz="2400" dirty="0">
              <a:solidFill>
                <a:schemeClr val="bg1"/>
              </a:solidFill>
            </a:endParaRPr>
          </a:p>
        </p:txBody>
      </p:sp>
      <p:sp>
        <p:nvSpPr>
          <p:cNvPr id="7" name="Rounded Rectangle 6"/>
          <p:cNvSpPr/>
          <p:nvPr/>
        </p:nvSpPr>
        <p:spPr>
          <a:xfrm>
            <a:off x="7427923" y="5754674"/>
            <a:ext cx="4604509" cy="977608"/>
          </a:xfrm>
          <a:prstGeom prst="roundRect">
            <a:avLst>
              <a:gd name="adj" fmla="val 0"/>
            </a:avLst>
          </a:prstGeom>
          <a:solidFill>
            <a:schemeClr val="tx1">
              <a:lumMod val="50000"/>
              <a:alpha val="73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Gotham Bold" pitchFamily="50" charset="0"/>
              <a:cs typeface="Gotham Bold" pitchFamily="50" charset="0"/>
            </a:endParaRPr>
          </a:p>
          <a:p>
            <a:pPr algn="ctr"/>
            <a:r>
              <a:rPr lang="en-US" sz="2400" dirty="0">
                <a:solidFill>
                  <a:schemeClr val="bg1"/>
                </a:solidFill>
                <a:latin typeface="Gotham Bold" pitchFamily="50" charset="0"/>
                <a:cs typeface="Gotham Bold" pitchFamily="50" charset="0"/>
              </a:rPr>
              <a:t>Team Building</a:t>
            </a:r>
          </a:p>
          <a:p>
            <a:pPr algn="ctr"/>
            <a:endParaRPr lang="en-US" sz="2400" dirty="0">
              <a:solidFill>
                <a:schemeClr val="bg1"/>
              </a:solidFill>
            </a:endParaRPr>
          </a:p>
        </p:txBody>
      </p:sp>
      <p:sp>
        <p:nvSpPr>
          <p:cNvPr id="8" name="Rectangle 7"/>
          <p:cNvSpPr>
            <a:spLocks noChangeArrowheads="1"/>
          </p:cNvSpPr>
          <p:nvPr/>
        </p:nvSpPr>
        <p:spPr bwMode="auto">
          <a:xfrm>
            <a:off x="6694005" y="2139204"/>
            <a:ext cx="61343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2800" b="1" dirty="0">
                <a:solidFill>
                  <a:schemeClr val="bg1"/>
                </a:solidFill>
                <a:latin typeface="Gotham Light" pitchFamily="50" charset="0"/>
                <a:ea typeface="Arial Unicode MS" panose="020B0604020202020204" pitchFamily="34" charset="-128"/>
                <a:cs typeface="Gotham Light" pitchFamily="50" charset="0"/>
              </a:rPr>
              <a:t>COMMUNITY</a:t>
            </a:r>
            <a:r>
              <a:rPr lang="en-US" altLang="en-US" sz="2800" dirty="0">
                <a:solidFill>
                  <a:schemeClr val="bg1"/>
                </a:solidFill>
                <a:latin typeface="Gotham Light" pitchFamily="50" charset="0"/>
                <a:ea typeface="Arial Unicode MS" panose="020B0604020202020204" pitchFamily="34" charset="-128"/>
                <a:cs typeface="Gotham Light" pitchFamily="50" charset="0"/>
              </a:rPr>
              <a:t> </a:t>
            </a:r>
            <a:r>
              <a:rPr lang="en-US" altLang="en-US" sz="2800" dirty="0">
                <a:solidFill>
                  <a:schemeClr val="bg1"/>
                </a:solidFill>
                <a:latin typeface="Gotham Bold" pitchFamily="50" charset="0"/>
                <a:ea typeface="Arial Unicode MS" panose="020B0604020202020204" pitchFamily="34" charset="-128"/>
                <a:cs typeface="Gotham Bold" pitchFamily="50" charset="0"/>
              </a:rPr>
              <a:t>ORGANIZING</a:t>
            </a: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34260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ad dies after getting hit with baseball before son’s game"/>
          <p:cNvPicPr>
            <a:picLocks noChangeAspect="1" noChangeArrowheads="1"/>
          </p:cNvPicPr>
          <p:nvPr/>
        </p:nvPicPr>
        <p:blipFill rotWithShape="1">
          <a:blip r:embed="rId3">
            <a:extLst>
              <a:ext uri="{28A0092B-C50C-407E-A947-70E740481C1C}">
                <a14:useLocalDpi xmlns:a14="http://schemas.microsoft.com/office/drawing/2010/main" val="0"/>
              </a:ext>
            </a:extLst>
          </a:blip>
          <a:srcRect l="9582"/>
          <a:stretch/>
        </p:blipFill>
        <p:spPr bwMode="auto">
          <a:xfrm>
            <a:off x="-179881" y="-104930"/>
            <a:ext cx="13184682" cy="9908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75846" y="-63020"/>
            <a:ext cx="13180646"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8" name="Rectangle 7"/>
          <p:cNvSpPr>
            <a:spLocks noChangeArrowheads="1"/>
          </p:cNvSpPr>
          <p:nvPr/>
        </p:nvSpPr>
        <p:spPr bwMode="auto">
          <a:xfrm>
            <a:off x="622989" y="1709500"/>
            <a:ext cx="61343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800" spc="300" dirty="0">
                <a:solidFill>
                  <a:schemeClr val="bg1"/>
                </a:solidFill>
                <a:latin typeface="Mission Script" panose="02000000000000000000" pitchFamily="50" charset="0"/>
                <a:ea typeface="Arial Unicode MS" panose="020B0604020202020204" pitchFamily="34" charset="-128"/>
                <a:cs typeface="Gotham Light" pitchFamily="50" charset="0"/>
              </a:rPr>
              <a:t>Baseball</a:t>
            </a:r>
            <a:r>
              <a:rPr lang="en-US" altLang="en-US" sz="2800" dirty="0">
                <a:solidFill>
                  <a:schemeClr val="bg1"/>
                </a:solidFill>
                <a:latin typeface="Gotham Light" pitchFamily="50" charset="0"/>
                <a:ea typeface="Arial Unicode MS" panose="020B0604020202020204" pitchFamily="34" charset="-128"/>
                <a:cs typeface="Gotham Light" pitchFamily="50" charset="0"/>
              </a:rPr>
              <a:t> </a:t>
            </a:r>
            <a:r>
              <a:rPr lang="en-US" altLang="en-US" sz="2800" dirty="0">
                <a:solidFill>
                  <a:schemeClr val="bg1"/>
                </a:solidFill>
                <a:latin typeface="Gotham Bold" pitchFamily="50" charset="0"/>
                <a:ea typeface="Arial Unicode MS" panose="020B0604020202020204" pitchFamily="34" charset="-128"/>
                <a:cs typeface="Gotham Bold" pitchFamily="50" charset="0"/>
              </a:rPr>
              <a:t>ORGANIZING</a:t>
            </a: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a:spLocks noChangeArrowheads="1"/>
          </p:cNvSpPr>
          <p:nvPr/>
        </p:nvSpPr>
        <p:spPr bwMode="auto">
          <a:xfrm>
            <a:off x="838795" y="2800636"/>
            <a:ext cx="570275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000" dirty="0">
                <a:solidFill>
                  <a:schemeClr val="bg1"/>
                </a:solidFill>
                <a:latin typeface="Gotham Light" pitchFamily="50" charset="0"/>
                <a:cs typeface="Gotham Light" pitchFamily="50" charset="0"/>
              </a:rPr>
              <a:t>Goal: Win a baseball game this summer.  </a:t>
            </a:r>
            <a:endParaRPr lang="en-US" altLang="en-US" sz="4000" dirty="0">
              <a:solidFill>
                <a:schemeClr val="bg1"/>
              </a:solidFill>
              <a:latin typeface="Gotham Bold" pitchFamily="50" charset="0"/>
              <a:cs typeface="Gotham Bold" pitchFamily="50" charset="0"/>
            </a:endParaRPr>
          </a:p>
        </p:txBody>
      </p:sp>
      <p:sp>
        <p:nvSpPr>
          <p:cNvPr id="14" name="Rectangle 13"/>
          <p:cNvSpPr/>
          <p:nvPr/>
        </p:nvSpPr>
        <p:spPr>
          <a:xfrm>
            <a:off x="1084081" y="4692702"/>
            <a:ext cx="5212187" cy="601341"/>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2">
                    <a:lumMod val="25000"/>
                  </a:schemeClr>
                </a:solidFill>
                <a:latin typeface="Gotham Bold" pitchFamily="50" charset="0"/>
                <a:cs typeface="Gotham Bold" pitchFamily="50" charset="0"/>
              </a:rPr>
              <a:t>How will you start? </a:t>
            </a:r>
          </a:p>
        </p:txBody>
      </p:sp>
    </p:spTree>
    <p:extLst>
      <p:ext uri="{BB962C8B-B14F-4D97-AF65-F5344CB8AC3E}">
        <p14:creationId xmlns:p14="http://schemas.microsoft.com/office/powerpoint/2010/main" val="2717364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ad dies after getting hit with baseball before son’s game"/>
          <p:cNvPicPr>
            <a:picLocks noChangeAspect="1" noChangeArrowheads="1"/>
          </p:cNvPicPr>
          <p:nvPr/>
        </p:nvPicPr>
        <p:blipFill rotWithShape="1">
          <a:blip r:embed="rId3">
            <a:extLst>
              <a:ext uri="{28A0092B-C50C-407E-A947-70E740481C1C}">
                <a14:useLocalDpi xmlns:a14="http://schemas.microsoft.com/office/drawing/2010/main" val="0"/>
              </a:ext>
            </a:extLst>
          </a:blip>
          <a:srcRect l="9582"/>
          <a:stretch/>
        </p:blipFill>
        <p:spPr bwMode="auto">
          <a:xfrm>
            <a:off x="-179881" y="-104930"/>
            <a:ext cx="13184682" cy="9908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75846" y="-63020"/>
            <a:ext cx="13180646"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8" name="Rectangle 7"/>
          <p:cNvSpPr>
            <a:spLocks noChangeArrowheads="1"/>
          </p:cNvSpPr>
          <p:nvPr/>
        </p:nvSpPr>
        <p:spPr bwMode="auto">
          <a:xfrm>
            <a:off x="622989" y="1709500"/>
            <a:ext cx="61343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800" spc="300" dirty="0">
                <a:solidFill>
                  <a:schemeClr val="bg1"/>
                </a:solidFill>
                <a:latin typeface="Mission Script" panose="02000000000000000000" pitchFamily="50" charset="0"/>
                <a:ea typeface="Arial Unicode MS" panose="020B0604020202020204" pitchFamily="34" charset="-128"/>
                <a:cs typeface="Gotham Light" pitchFamily="50" charset="0"/>
              </a:rPr>
              <a:t>Baseball</a:t>
            </a:r>
            <a:r>
              <a:rPr lang="en-US" altLang="en-US" sz="2800" dirty="0">
                <a:solidFill>
                  <a:schemeClr val="bg1"/>
                </a:solidFill>
                <a:latin typeface="Gotham Light" pitchFamily="50" charset="0"/>
                <a:ea typeface="Arial Unicode MS" panose="020B0604020202020204" pitchFamily="34" charset="-128"/>
                <a:cs typeface="Gotham Light" pitchFamily="50" charset="0"/>
              </a:rPr>
              <a:t> </a:t>
            </a:r>
            <a:r>
              <a:rPr lang="en-US" altLang="en-US" sz="2800" dirty="0">
                <a:solidFill>
                  <a:schemeClr val="bg1"/>
                </a:solidFill>
                <a:latin typeface="Gotham Bold" pitchFamily="50" charset="0"/>
                <a:ea typeface="Arial Unicode MS" panose="020B0604020202020204" pitchFamily="34" charset="-128"/>
                <a:cs typeface="Gotham Bold" pitchFamily="50" charset="0"/>
              </a:rPr>
              <a:t>ORGANIZING</a:t>
            </a: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a:spLocks noChangeArrowheads="1"/>
          </p:cNvSpPr>
          <p:nvPr/>
        </p:nvSpPr>
        <p:spPr bwMode="auto">
          <a:xfrm>
            <a:off x="838795" y="2800636"/>
            <a:ext cx="570275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000" dirty="0">
                <a:solidFill>
                  <a:schemeClr val="bg1"/>
                </a:solidFill>
                <a:latin typeface="Gotham Light" pitchFamily="50" charset="0"/>
                <a:cs typeface="Gotham Light" pitchFamily="50" charset="0"/>
              </a:rPr>
              <a:t>Goal: Win a baseball game this summer.  </a:t>
            </a:r>
            <a:endParaRPr lang="en-US" altLang="en-US" sz="4000" dirty="0">
              <a:solidFill>
                <a:schemeClr val="bg1"/>
              </a:solidFill>
              <a:latin typeface="Gotham Bold" pitchFamily="50" charset="0"/>
              <a:cs typeface="Gotham Bold" pitchFamily="50" charset="0"/>
            </a:endParaRPr>
          </a:p>
        </p:txBody>
      </p:sp>
      <p:sp>
        <p:nvSpPr>
          <p:cNvPr id="14" name="Rectangle 13"/>
          <p:cNvSpPr/>
          <p:nvPr/>
        </p:nvSpPr>
        <p:spPr>
          <a:xfrm>
            <a:off x="1084081" y="4692702"/>
            <a:ext cx="5212187" cy="601341"/>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2">
                    <a:lumMod val="25000"/>
                  </a:schemeClr>
                </a:solidFill>
                <a:latin typeface="Gotham Bold" pitchFamily="50" charset="0"/>
                <a:cs typeface="Gotham Bold" pitchFamily="50" charset="0"/>
              </a:rPr>
              <a:t>How will you start? </a:t>
            </a:r>
          </a:p>
        </p:txBody>
      </p:sp>
      <p:grpSp>
        <p:nvGrpSpPr>
          <p:cNvPr id="28" name="Group 27"/>
          <p:cNvGrpSpPr/>
          <p:nvPr/>
        </p:nvGrpSpPr>
        <p:grpSpPr>
          <a:xfrm>
            <a:off x="782754" y="5918888"/>
            <a:ext cx="5758798" cy="1903442"/>
            <a:chOff x="782754" y="5918888"/>
            <a:chExt cx="5758798" cy="1903442"/>
          </a:xfrm>
        </p:grpSpPr>
        <p:sp>
          <p:nvSpPr>
            <p:cNvPr id="29" name="Rectangle 28"/>
            <p:cNvSpPr/>
            <p:nvPr/>
          </p:nvSpPr>
          <p:spPr>
            <a:xfrm>
              <a:off x="782754" y="5953188"/>
              <a:ext cx="5702757" cy="1869142"/>
            </a:xfrm>
            <a:prstGeom prst="rect">
              <a:avLst/>
            </a:prstGeom>
            <a:solidFill>
              <a:schemeClr val="tx1">
                <a:alpha val="3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p:cNvGrpSpPr/>
            <p:nvPr/>
          </p:nvGrpSpPr>
          <p:grpSpPr>
            <a:xfrm>
              <a:off x="847743" y="5918888"/>
              <a:ext cx="5693809" cy="1654172"/>
              <a:chOff x="814414" y="5027782"/>
              <a:chExt cx="5693809" cy="1654172"/>
            </a:xfrm>
          </p:grpSpPr>
          <p:sp>
            <p:nvSpPr>
              <p:cNvPr id="31" name="TextBox 30"/>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bg1"/>
                    </a:solidFill>
                    <a:latin typeface="Gotham Light" pitchFamily="50" charset="0"/>
                    <a:cs typeface="Gotham Light" pitchFamily="50" charset="0"/>
                  </a:rPr>
                  <a:t>Press 1 on the phone</a:t>
                </a:r>
              </a:p>
            </p:txBody>
          </p:sp>
          <p:grpSp>
            <p:nvGrpSpPr>
              <p:cNvPr id="32" name="Group 31"/>
              <p:cNvGrpSpPr/>
              <p:nvPr/>
            </p:nvGrpSpPr>
            <p:grpSpPr>
              <a:xfrm>
                <a:off x="4026709" y="5027782"/>
                <a:ext cx="2481514" cy="1602933"/>
                <a:chOff x="7956165" y="3607332"/>
                <a:chExt cx="2481514" cy="1602933"/>
              </a:xfrm>
            </p:grpSpPr>
            <p:pic>
              <p:nvPicPr>
                <p:cNvPr id="35" name="Picture 34"/>
                <p:cNvPicPr>
                  <a:picLocks noChangeAspect="1"/>
                </p:cNvPicPr>
                <p:nvPr/>
              </p:nvPicPr>
              <p:blipFill rotWithShape="1">
                <a:blip r:embed="rId6" cstate="print">
                  <a:duotone>
                    <a:prstClr val="black"/>
                    <a:schemeClr val="tx2">
                      <a:tint val="45000"/>
                      <a:satMod val="400000"/>
                    </a:schemeClr>
                  </a:duotone>
                  <a:lum bright="81000"/>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36" name="TextBox 35"/>
                <p:cNvSpPr txBox="1"/>
                <p:nvPr/>
              </p:nvSpPr>
              <p:spPr>
                <a:xfrm>
                  <a:off x="7956165" y="4840933"/>
                  <a:ext cx="2481514" cy="369332"/>
                </a:xfrm>
                <a:prstGeom prst="rect">
                  <a:avLst/>
                </a:prstGeom>
                <a:noFill/>
              </p:spPr>
              <p:txBody>
                <a:bodyPr wrap="square" rtlCol="0">
                  <a:spAutoFit/>
                </a:bodyPr>
                <a:lstStyle/>
                <a:p>
                  <a:r>
                    <a:rPr lang="en-US" sz="1800" dirty="0">
                      <a:solidFill>
                        <a:schemeClr val="bg1"/>
                      </a:solidFill>
                      <a:latin typeface="Gotham Light" pitchFamily="50" charset="0"/>
                      <a:cs typeface="Gotham Light" pitchFamily="50" charset="0"/>
                    </a:rPr>
                    <a:t>Type in chat box</a:t>
                  </a:r>
                </a:p>
              </p:txBody>
            </p:sp>
          </p:grpSp>
          <p:sp>
            <p:nvSpPr>
              <p:cNvPr id="33" name="TextBox 32"/>
              <p:cNvSpPr txBox="1"/>
              <p:nvPr/>
            </p:nvSpPr>
            <p:spPr>
              <a:xfrm>
                <a:off x="3502729" y="5827376"/>
                <a:ext cx="755290" cy="338554"/>
              </a:xfrm>
              <a:prstGeom prst="rect">
                <a:avLst/>
              </a:prstGeom>
              <a:noFill/>
            </p:spPr>
            <p:txBody>
              <a:bodyPr wrap="square" rtlCol="0">
                <a:spAutoFit/>
              </a:bodyPr>
              <a:lstStyle/>
              <a:p>
                <a:r>
                  <a:rPr lang="en-US" sz="1600" dirty="0">
                    <a:solidFill>
                      <a:schemeClr val="bg1"/>
                    </a:solidFill>
                    <a:latin typeface="Gotham Light" pitchFamily="50" charset="0"/>
                    <a:cs typeface="Gotham Light" pitchFamily="50" charset="0"/>
                  </a:rPr>
                  <a:t>OR</a:t>
                </a:r>
              </a:p>
            </p:txBody>
          </p:sp>
          <p:pic>
            <p:nvPicPr>
              <p:cNvPr id="34" name="Picture 33"/>
              <p:cNvPicPr>
                <a:picLocks noChangeAspect="1"/>
              </p:cNvPicPr>
              <p:nvPr/>
            </p:nvPicPr>
            <p:blipFill rotWithShape="1">
              <a:blip r:embed="rId7"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grpSp>
    </p:spTree>
    <p:extLst>
      <p:ext uri="{BB962C8B-B14F-4D97-AF65-F5344CB8AC3E}">
        <p14:creationId xmlns:p14="http://schemas.microsoft.com/office/powerpoint/2010/main" val="33399607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r="11265"/>
          <a:stretch/>
        </p:blipFill>
        <p:spPr>
          <a:xfrm>
            <a:off x="-1" y="-27295"/>
            <a:ext cx="13018577" cy="9780895"/>
          </a:xfrm>
          <a:prstGeom prst="rect">
            <a:avLst/>
          </a:prstGeom>
        </p:spPr>
      </p:pic>
      <p:sp>
        <p:nvSpPr>
          <p:cNvPr id="4" name="Rectangle 3"/>
          <p:cNvSpPr/>
          <p:nvPr/>
        </p:nvSpPr>
        <p:spPr>
          <a:xfrm>
            <a:off x="496957" y="417443"/>
            <a:ext cx="12006469" cy="888558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96957" y="417442"/>
            <a:ext cx="6837698" cy="8885583"/>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55597" y="7885022"/>
            <a:ext cx="1056680" cy="933937"/>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909" y="8011633"/>
            <a:ext cx="490014" cy="702546"/>
          </a:xfrm>
          <a:prstGeom prst="rect">
            <a:avLst/>
          </a:prstGeom>
        </p:spPr>
      </p:pic>
      <p:sp>
        <p:nvSpPr>
          <p:cNvPr id="13" name="Rectangle 12"/>
          <p:cNvSpPr/>
          <p:nvPr/>
        </p:nvSpPr>
        <p:spPr>
          <a:xfrm>
            <a:off x="995355" y="3152532"/>
            <a:ext cx="5117737" cy="646331"/>
          </a:xfrm>
          <a:prstGeom prst="rect">
            <a:avLst/>
          </a:prstGeom>
        </p:spPr>
        <p:txBody>
          <a:bodyPr wrap="square">
            <a:spAutoFit/>
          </a:bodyPr>
          <a:lstStyle/>
          <a:p>
            <a:r>
              <a:rPr lang="en-US" sz="3600" spc="300" dirty="0">
                <a:solidFill>
                  <a:schemeClr val="bg2">
                    <a:lumMod val="25000"/>
                  </a:schemeClr>
                </a:solidFill>
                <a:latin typeface="Gotham Bold" pitchFamily="50" charset="0"/>
                <a:cs typeface="Gotham Bold" pitchFamily="50" charset="0"/>
              </a:rPr>
              <a:t>Aquiles Damiron</a:t>
            </a:r>
            <a:endParaRPr lang="en-US" sz="4800" spc="300" dirty="0">
              <a:solidFill>
                <a:schemeClr val="bg2">
                  <a:lumMod val="25000"/>
                </a:schemeClr>
              </a:solidFill>
              <a:latin typeface="Gotham Bold" pitchFamily="50" charset="0"/>
              <a:cs typeface="Gotham Bold" pitchFamily="50" charset="0"/>
            </a:endParaRPr>
          </a:p>
        </p:txBody>
      </p:sp>
      <p:sp>
        <p:nvSpPr>
          <p:cNvPr id="14" name="Rectangle 13"/>
          <p:cNvSpPr/>
          <p:nvPr/>
        </p:nvSpPr>
        <p:spPr>
          <a:xfrm>
            <a:off x="983937" y="3759210"/>
            <a:ext cx="5983741" cy="584775"/>
          </a:xfrm>
          <a:prstGeom prst="rect">
            <a:avLst/>
          </a:prstGeom>
        </p:spPr>
        <p:txBody>
          <a:bodyPr wrap="square">
            <a:spAutoFit/>
          </a:bodyPr>
          <a:lstStyle/>
          <a:p>
            <a:r>
              <a:rPr lang="en-US" sz="3200" dirty="0">
                <a:solidFill>
                  <a:schemeClr val="bg2">
                    <a:lumMod val="25000"/>
                  </a:schemeClr>
                </a:solidFill>
                <a:latin typeface="Gotham Light" pitchFamily="50" charset="0"/>
                <a:cs typeface="Gotham Light" pitchFamily="50" charset="0"/>
              </a:rPr>
              <a:t>Training Programs Manager</a:t>
            </a:r>
            <a:endParaRPr lang="en-US" sz="4400" dirty="0">
              <a:solidFill>
                <a:schemeClr val="bg2">
                  <a:lumMod val="25000"/>
                </a:schemeClr>
              </a:solidFill>
              <a:latin typeface="Gotham Light" pitchFamily="50" charset="0"/>
              <a:cs typeface="Gotham Light" pitchFamily="50" charset="0"/>
            </a:endParaRPr>
          </a:p>
        </p:txBody>
      </p:sp>
      <p:grpSp>
        <p:nvGrpSpPr>
          <p:cNvPr id="17" name="Group 16"/>
          <p:cNvGrpSpPr/>
          <p:nvPr/>
        </p:nvGrpSpPr>
        <p:grpSpPr>
          <a:xfrm>
            <a:off x="1137971" y="4685296"/>
            <a:ext cx="2574279" cy="486788"/>
            <a:chOff x="1409699" y="6143267"/>
            <a:chExt cx="2804630" cy="535285"/>
          </a:xfrm>
        </p:grpSpPr>
        <p:sp>
          <p:nvSpPr>
            <p:cNvPr id="18" name="Rounded Rectangle 17">
              <a:hlinkClick r:id="rId5"/>
            </p:cNvPr>
            <p:cNvSpPr/>
            <p:nvPr/>
          </p:nvSpPr>
          <p:spPr>
            <a:xfrm>
              <a:off x="2132421" y="6143267"/>
              <a:ext cx="2081908" cy="535285"/>
            </a:xfrm>
            <a:prstGeom prst="roundRect">
              <a:avLst>
                <a:gd name="adj" fmla="val 6141"/>
              </a:avLst>
            </a:prstGeom>
            <a:solidFill>
              <a:srgbClr val="55AC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 </a:t>
              </a:r>
              <a:r>
                <a:rPr lang="en-US" sz="1800" dirty="0">
                  <a:latin typeface="Gotham Bold" pitchFamily="50" charset="0"/>
                  <a:cs typeface="Gotham Bold" pitchFamily="50" charset="0"/>
                </a:rPr>
                <a:t>@AMDamiron</a:t>
              </a:r>
            </a:p>
          </p:txBody>
        </p:sp>
        <p:sp>
          <p:nvSpPr>
            <p:cNvPr id="19" name="Rounded Rectangle 18"/>
            <p:cNvSpPr/>
            <p:nvPr/>
          </p:nvSpPr>
          <p:spPr>
            <a:xfrm>
              <a:off x="1409699" y="6143267"/>
              <a:ext cx="628651" cy="535285"/>
            </a:xfrm>
            <a:prstGeom prst="roundRect">
              <a:avLst>
                <a:gd name="adj" fmla="val 6141"/>
              </a:avLst>
            </a:prstGeom>
            <a:noFill/>
            <a:ln>
              <a:solidFill>
                <a:srgbClr val="55AC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33248" y="6251178"/>
              <a:ext cx="381551" cy="381551"/>
            </a:xfrm>
            <a:prstGeom prst="rect">
              <a:avLst/>
            </a:prstGeom>
          </p:spPr>
        </p:pic>
      </p:grpSp>
    </p:spTree>
    <p:extLst>
      <p:ext uri="{BB962C8B-B14F-4D97-AF65-F5344CB8AC3E}">
        <p14:creationId xmlns:p14="http://schemas.microsoft.com/office/powerpoint/2010/main" val="573610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ad dies after getting hit with baseball before son’s game"/>
          <p:cNvPicPr>
            <a:picLocks noChangeAspect="1" noChangeArrowheads="1"/>
          </p:cNvPicPr>
          <p:nvPr/>
        </p:nvPicPr>
        <p:blipFill rotWithShape="1">
          <a:blip r:embed="rId3">
            <a:extLst>
              <a:ext uri="{28A0092B-C50C-407E-A947-70E740481C1C}">
                <a14:useLocalDpi xmlns:a14="http://schemas.microsoft.com/office/drawing/2010/main" val="0"/>
              </a:ext>
            </a:extLst>
          </a:blip>
          <a:srcRect l="9582"/>
          <a:stretch/>
        </p:blipFill>
        <p:spPr bwMode="auto">
          <a:xfrm>
            <a:off x="-179882" y="-104930"/>
            <a:ext cx="13296275" cy="9908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75847" y="-63020"/>
            <a:ext cx="13292239"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8" name="Rectangle 7"/>
          <p:cNvSpPr>
            <a:spLocks noChangeArrowheads="1"/>
          </p:cNvSpPr>
          <p:nvPr/>
        </p:nvSpPr>
        <p:spPr bwMode="auto">
          <a:xfrm>
            <a:off x="622989" y="1709500"/>
            <a:ext cx="61343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800" spc="300" dirty="0">
                <a:solidFill>
                  <a:schemeClr val="bg1"/>
                </a:solidFill>
                <a:latin typeface="Mission Script" panose="02000000000000000000" pitchFamily="50" charset="0"/>
                <a:ea typeface="Arial Unicode MS" panose="020B0604020202020204" pitchFamily="34" charset="-128"/>
                <a:cs typeface="Gotham Light" pitchFamily="50" charset="0"/>
              </a:rPr>
              <a:t>Baseball</a:t>
            </a:r>
            <a:r>
              <a:rPr lang="en-US" altLang="en-US" sz="2800" dirty="0">
                <a:solidFill>
                  <a:schemeClr val="bg1"/>
                </a:solidFill>
                <a:latin typeface="Gotham Light" pitchFamily="50" charset="0"/>
                <a:ea typeface="Arial Unicode MS" panose="020B0604020202020204" pitchFamily="34" charset="-128"/>
                <a:cs typeface="Gotham Light" pitchFamily="50" charset="0"/>
              </a:rPr>
              <a:t> </a:t>
            </a:r>
            <a:r>
              <a:rPr lang="en-US" altLang="en-US" sz="2800" dirty="0">
                <a:solidFill>
                  <a:schemeClr val="bg1"/>
                </a:solidFill>
                <a:latin typeface="Gotham Bold" pitchFamily="50" charset="0"/>
                <a:ea typeface="Arial Unicode MS" panose="020B0604020202020204" pitchFamily="34" charset="-128"/>
                <a:cs typeface="Gotham Bold" pitchFamily="50" charset="0"/>
              </a:rPr>
              <a:t>ORGANIZING</a:t>
            </a: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a:spLocks noChangeArrowheads="1"/>
          </p:cNvSpPr>
          <p:nvPr/>
        </p:nvSpPr>
        <p:spPr bwMode="auto">
          <a:xfrm>
            <a:off x="838795" y="2989578"/>
            <a:ext cx="570275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000" dirty="0">
                <a:solidFill>
                  <a:schemeClr val="bg1"/>
                </a:solidFill>
                <a:latin typeface="Gotham Light" pitchFamily="50" charset="0"/>
                <a:cs typeface="Gotham Light" pitchFamily="50" charset="0"/>
              </a:rPr>
              <a:t>Goal: Win a baseball game this summer.  </a:t>
            </a:r>
            <a:endParaRPr lang="en-US" altLang="en-US" sz="4000" dirty="0">
              <a:solidFill>
                <a:schemeClr val="bg1"/>
              </a:solidFill>
              <a:latin typeface="Gotham Bold" pitchFamily="50" charset="0"/>
              <a:cs typeface="Gotham Bold" pitchFamily="50" charset="0"/>
            </a:endParaRPr>
          </a:p>
        </p:txBody>
      </p:sp>
      <p:sp>
        <p:nvSpPr>
          <p:cNvPr id="14" name="Rectangle 13"/>
          <p:cNvSpPr/>
          <p:nvPr/>
        </p:nvSpPr>
        <p:spPr>
          <a:xfrm>
            <a:off x="1084081" y="4692702"/>
            <a:ext cx="5212187" cy="601341"/>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2">
                    <a:lumMod val="25000"/>
                  </a:schemeClr>
                </a:solidFill>
                <a:latin typeface="Gotham Bold" pitchFamily="50" charset="0"/>
                <a:cs typeface="Gotham Bold" pitchFamily="50" charset="0"/>
              </a:rPr>
              <a:t>How will you recruit your team? </a:t>
            </a:r>
          </a:p>
        </p:txBody>
      </p:sp>
      <p:pic>
        <p:nvPicPr>
          <p:cNvPr id="2" name="Picture 1"/>
          <p:cNvPicPr>
            <a:picLocks noChangeAspect="1"/>
          </p:cNvPicPr>
          <p:nvPr/>
        </p:nvPicPr>
        <p:blipFill rotWithShape="1">
          <a:blip r:embed="rId6" cstate="print">
            <a:extLst>
              <a:ext uri="{28A0092B-C50C-407E-A947-70E740481C1C}">
                <a14:useLocalDpi xmlns:a14="http://schemas.microsoft.com/office/drawing/2010/main" val="0"/>
              </a:ext>
            </a:extLst>
          </a:blip>
          <a:srcRect b="19949"/>
          <a:stretch/>
        </p:blipFill>
        <p:spPr>
          <a:xfrm>
            <a:off x="1084081" y="5722943"/>
            <a:ext cx="1653791" cy="1544532"/>
          </a:xfrm>
          <a:prstGeom prst="rect">
            <a:avLst/>
          </a:prstGeom>
        </p:spPr>
      </p:pic>
      <p:sp>
        <p:nvSpPr>
          <p:cNvPr id="17" name="Rectangle 16"/>
          <p:cNvSpPr>
            <a:spLocks noChangeArrowheads="1"/>
          </p:cNvSpPr>
          <p:nvPr/>
        </p:nvSpPr>
        <p:spPr bwMode="auto">
          <a:xfrm>
            <a:off x="2737872" y="6156974"/>
            <a:ext cx="405832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2400" dirty="0">
                <a:solidFill>
                  <a:schemeClr val="bg1"/>
                </a:solidFill>
                <a:latin typeface="Gotham Light" pitchFamily="50" charset="0"/>
                <a:cs typeface="Gotham Light" pitchFamily="50" charset="0"/>
              </a:rPr>
              <a:t>Use your worksheet to complete this exercise. </a:t>
            </a:r>
            <a:endParaRPr lang="en-US" altLang="en-US" sz="2400" dirty="0">
              <a:solidFill>
                <a:schemeClr val="bg1"/>
              </a:solidFill>
              <a:latin typeface="Gotham Bold" pitchFamily="50" charset="0"/>
              <a:cs typeface="Gotham Bold" pitchFamily="50" charset="0"/>
            </a:endParaRPr>
          </a:p>
        </p:txBody>
      </p:sp>
      <p:sp>
        <p:nvSpPr>
          <p:cNvPr id="18" name="Rectangle 17"/>
          <p:cNvSpPr>
            <a:spLocks noChangeArrowheads="1"/>
          </p:cNvSpPr>
          <p:nvPr/>
        </p:nvSpPr>
        <p:spPr bwMode="auto">
          <a:xfrm>
            <a:off x="838795" y="7287346"/>
            <a:ext cx="21691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1800" dirty="0">
                <a:solidFill>
                  <a:schemeClr val="bg1"/>
                </a:solidFill>
                <a:latin typeface="Gotham Bold" pitchFamily="50" charset="0"/>
                <a:cs typeface="Gotham Bold" pitchFamily="50" charset="0"/>
              </a:rPr>
              <a:t>2 MINUTES</a:t>
            </a:r>
          </a:p>
        </p:txBody>
      </p:sp>
    </p:spTree>
    <p:extLst>
      <p:ext uri="{BB962C8B-B14F-4D97-AF65-F5344CB8AC3E}">
        <p14:creationId xmlns:p14="http://schemas.microsoft.com/office/powerpoint/2010/main" val="8707328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ad dies after getting hit with baseball before son’s game"/>
          <p:cNvPicPr>
            <a:picLocks noChangeAspect="1" noChangeArrowheads="1"/>
          </p:cNvPicPr>
          <p:nvPr/>
        </p:nvPicPr>
        <p:blipFill rotWithShape="1">
          <a:blip r:embed="rId3">
            <a:extLst>
              <a:ext uri="{28A0092B-C50C-407E-A947-70E740481C1C}">
                <a14:useLocalDpi xmlns:a14="http://schemas.microsoft.com/office/drawing/2010/main" val="0"/>
              </a:ext>
            </a:extLst>
          </a:blip>
          <a:srcRect l="9582"/>
          <a:stretch/>
        </p:blipFill>
        <p:spPr bwMode="auto">
          <a:xfrm>
            <a:off x="-179882" y="-104930"/>
            <a:ext cx="13296275" cy="9908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75847" y="-63020"/>
            <a:ext cx="13292239"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8" name="Rectangle 7"/>
          <p:cNvSpPr>
            <a:spLocks noChangeArrowheads="1"/>
          </p:cNvSpPr>
          <p:nvPr/>
        </p:nvSpPr>
        <p:spPr bwMode="auto">
          <a:xfrm>
            <a:off x="622989" y="1709500"/>
            <a:ext cx="61343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800" spc="300" dirty="0">
                <a:solidFill>
                  <a:schemeClr val="bg1"/>
                </a:solidFill>
                <a:latin typeface="Mission Script" panose="02000000000000000000" pitchFamily="50" charset="0"/>
                <a:ea typeface="Arial Unicode MS" panose="020B0604020202020204" pitchFamily="34" charset="-128"/>
                <a:cs typeface="Gotham Light" pitchFamily="50" charset="0"/>
              </a:rPr>
              <a:t>Baseball</a:t>
            </a:r>
            <a:r>
              <a:rPr lang="en-US" altLang="en-US" sz="2800" dirty="0">
                <a:solidFill>
                  <a:schemeClr val="bg1"/>
                </a:solidFill>
                <a:latin typeface="Gotham Light" pitchFamily="50" charset="0"/>
                <a:ea typeface="Arial Unicode MS" panose="020B0604020202020204" pitchFamily="34" charset="-128"/>
                <a:cs typeface="Gotham Light" pitchFamily="50" charset="0"/>
              </a:rPr>
              <a:t> </a:t>
            </a:r>
            <a:r>
              <a:rPr lang="en-US" altLang="en-US" sz="2800" dirty="0">
                <a:solidFill>
                  <a:schemeClr val="bg1"/>
                </a:solidFill>
                <a:latin typeface="Gotham Bold" pitchFamily="50" charset="0"/>
                <a:ea typeface="Arial Unicode MS" panose="020B0604020202020204" pitchFamily="34" charset="-128"/>
                <a:cs typeface="Gotham Bold" pitchFamily="50" charset="0"/>
              </a:rPr>
              <a:t>ORGANIZING</a:t>
            </a: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a:spLocks noChangeArrowheads="1"/>
          </p:cNvSpPr>
          <p:nvPr/>
        </p:nvSpPr>
        <p:spPr bwMode="auto">
          <a:xfrm>
            <a:off x="838795" y="2989578"/>
            <a:ext cx="570275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000" dirty="0">
                <a:solidFill>
                  <a:schemeClr val="bg1"/>
                </a:solidFill>
                <a:latin typeface="Gotham Light" pitchFamily="50" charset="0"/>
                <a:cs typeface="Gotham Light" pitchFamily="50" charset="0"/>
              </a:rPr>
              <a:t>Goal: Win a baseball game this summer.  </a:t>
            </a:r>
            <a:endParaRPr lang="en-US" altLang="en-US" sz="4000" dirty="0">
              <a:solidFill>
                <a:schemeClr val="bg1"/>
              </a:solidFill>
              <a:latin typeface="Gotham Bold" pitchFamily="50" charset="0"/>
              <a:cs typeface="Gotham Bold" pitchFamily="50" charset="0"/>
            </a:endParaRPr>
          </a:p>
        </p:txBody>
      </p:sp>
      <p:sp>
        <p:nvSpPr>
          <p:cNvPr id="14" name="Rectangle 13"/>
          <p:cNvSpPr/>
          <p:nvPr/>
        </p:nvSpPr>
        <p:spPr>
          <a:xfrm>
            <a:off x="1084081" y="4692702"/>
            <a:ext cx="5212187" cy="601341"/>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2">
                    <a:lumMod val="25000"/>
                  </a:schemeClr>
                </a:solidFill>
                <a:latin typeface="Gotham Bold" pitchFamily="50" charset="0"/>
                <a:cs typeface="Gotham Bold" pitchFamily="50" charset="0"/>
              </a:rPr>
              <a:t>How will you recruit your team? </a:t>
            </a:r>
          </a:p>
        </p:txBody>
      </p:sp>
      <p:grpSp>
        <p:nvGrpSpPr>
          <p:cNvPr id="5" name="Group 4"/>
          <p:cNvGrpSpPr/>
          <p:nvPr/>
        </p:nvGrpSpPr>
        <p:grpSpPr>
          <a:xfrm>
            <a:off x="782754" y="5918888"/>
            <a:ext cx="5758798" cy="1903442"/>
            <a:chOff x="782754" y="5918888"/>
            <a:chExt cx="5758798" cy="1903442"/>
          </a:xfrm>
        </p:grpSpPr>
        <p:sp>
          <p:nvSpPr>
            <p:cNvPr id="3" name="Rectangle 2"/>
            <p:cNvSpPr/>
            <p:nvPr/>
          </p:nvSpPr>
          <p:spPr>
            <a:xfrm>
              <a:off x="782754" y="5953188"/>
              <a:ext cx="5702757" cy="1869142"/>
            </a:xfrm>
            <a:prstGeom prst="rect">
              <a:avLst/>
            </a:prstGeom>
            <a:solidFill>
              <a:schemeClr val="tx1">
                <a:alpha val="3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p:cNvGrpSpPr/>
            <p:nvPr/>
          </p:nvGrpSpPr>
          <p:grpSpPr>
            <a:xfrm>
              <a:off x="847743" y="5918888"/>
              <a:ext cx="5693809" cy="1654172"/>
              <a:chOff x="814414" y="5027782"/>
              <a:chExt cx="5693809" cy="1654172"/>
            </a:xfrm>
          </p:grpSpPr>
          <p:sp>
            <p:nvSpPr>
              <p:cNvPr id="16" name="TextBox 15"/>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bg1"/>
                    </a:solidFill>
                    <a:latin typeface="Gotham Light" pitchFamily="50" charset="0"/>
                    <a:cs typeface="Gotham Light" pitchFamily="50" charset="0"/>
                  </a:rPr>
                  <a:t>Press 1 on the phone</a:t>
                </a:r>
              </a:p>
            </p:txBody>
          </p:sp>
          <p:grpSp>
            <p:nvGrpSpPr>
              <p:cNvPr id="19" name="Group 18"/>
              <p:cNvGrpSpPr/>
              <p:nvPr/>
            </p:nvGrpSpPr>
            <p:grpSpPr>
              <a:xfrm>
                <a:off x="4026709" y="5027782"/>
                <a:ext cx="2481514" cy="1602933"/>
                <a:chOff x="7956165" y="3607332"/>
                <a:chExt cx="2481514" cy="1602933"/>
              </a:xfrm>
            </p:grpSpPr>
            <p:pic>
              <p:nvPicPr>
                <p:cNvPr id="22" name="Picture 21"/>
                <p:cNvPicPr>
                  <a:picLocks noChangeAspect="1"/>
                </p:cNvPicPr>
                <p:nvPr/>
              </p:nvPicPr>
              <p:blipFill rotWithShape="1">
                <a:blip r:embed="rId6" cstate="print">
                  <a:duotone>
                    <a:prstClr val="black"/>
                    <a:schemeClr val="tx2">
                      <a:tint val="45000"/>
                      <a:satMod val="400000"/>
                    </a:schemeClr>
                  </a:duotone>
                  <a:lum bright="81000"/>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23" name="TextBox 22"/>
                <p:cNvSpPr txBox="1"/>
                <p:nvPr/>
              </p:nvSpPr>
              <p:spPr>
                <a:xfrm>
                  <a:off x="7956165" y="4840933"/>
                  <a:ext cx="2481514" cy="369332"/>
                </a:xfrm>
                <a:prstGeom prst="rect">
                  <a:avLst/>
                </a:prstGeom>
                <a:noFill/>
              </p:spPr>
              <p:txBody>
                <a:bodyPr wrap="square" rtlCol="0">
                  <a:spAutoFit/>
                </a:bodyPr>
                <a:lstStyle/>
                <a:p>
                  <a:r>
                    <a:rPr lang="en-US" sz="1800" dirty="0">
                      <a:solidFill>
                        <a:schemeClr val="bg1"/>
                      </a:solidFill>
                      <a:latin typeface="Gotham Light" pitchFamily="50" charset="0"/>
                      <a:cs typeface="Gotham Light" pitchFamily="50" charset="0"/>
                    </a:rPr>
                    <a:t>Type in chat box</a:t>
                  </a:r>
                </a:p>
              </p:txBody>
            </p:sp>
          </p:grpSp>
          <p:sp>
            <p:nvSpPr>
              <p:cNvPr id="20" name="TextBox 19"/>
              <p:cNvSpPr txBox="1"/>
              <p:nvPr/>
            </p:nvSpPr>
            <p:spPr>
              <a:xfrm>
                <a:off x="3502729" y="5827376"/>
                <a:ext cx="755290" cy="338554"/>
              </a:xfrm>
              <a:prstGeom prst="rect">
                <a:avLst/>
              </a:prstGeom>
              <a:noFill/>
            </p:spPr>
            <p:txBody>
              <a:bodyPr wrap="square" rtlCol="0">
                <a:spAutoFit/>
              </a:bodyPr>
              <a:lstStyle/>
              <a:p>
                <a:r>
                  <a:rPr lang="en-US" sz="1600" dirty="0">
                    <a:solidFill>
                      <a:schemeClr val="bg1"/>
                    </a:solidFill>
                    <a:latin typeface="Gotham Light" pitchFamily="50" charset="0"/>
                    <a:cs typeface="Gotham Light" pitchFamily="50" charset="0"/>
                  </a:rPr>
                  <a:t>OR</a:t>
                </a:r>
              </a:p>
            </p:txBody>
          </p:sp>
          <p:pic>
            <p:nvPicPr>
              <p:cNvPr id="21" name="Picture 20"/>
              <p:cNvPicPr>
                <a:picLocks noChangeAspect="1"/>
              </p:cNvPicPr>
              <p:nvPr/>
            </p:nvPicPr>
            <p:blipFill rotWithShape="1">
              <a:blip r:embed="rId7"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grpSp>
    </p:spTree>
    <p:extLst>
      <p:ext uri="{BB962C8B-B14F-4D97-AF65-F5344CB8AC3E}">
        <p14:creationId xmlns:p14="http://schemas.microsoft.com/office/powerpoint/2010/main" val="22432460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ad dies after getting hit with baseball before son’s game"/>
          <p:cNvPicPr>
            <a:picLocks noChangeAspect="1" noChangeArrowheads="1"/>
          </p:cNvPicPr>
          <p:nvPr/>
        </p:nvPicPr>
        <p:blipFill rotWithShape="1">
          <a:blip r:embed="rId3">
            <a:extLst>
              <a:ext uri="{28A0092B-C50C-407E-A947-70E740481C1C}">
                <a14:useLocalDpi xmlns:a14="http://schemas.microsoft.com/office/drawing/2010/main" val="0"/>
              </a:ext>
            </a:extLst>
          </a:blip>
          <a:srcRect l="9582"/>
          <a:stretch/>
        </p:blipFill>
        <p:spPr bwMode="auto">
          <a:xfrm>
            <a:off x="-179882" y="-104930"/>
            <a:ext cx="13296275" cy="9908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75847" y="-63020"/>
            <a:ext cx="13292239"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6" name="Rounded Rectangle 5"/>
          <p:cNvSpPr/>
          <p:nvPr/>
        </p:nvSpPr>
        <p:spPr>
          <a:xfrm>
            <a:off x="1281957" y="2742422"/>
            <a:ext cx="4604509" cy="977608"/>
          </a:xfrm>
          <a:prstGeom prst="roundRect">
            <a:avLst>
              <a:gd name="adj" fmla="val 0"/>
            </a:avLst>
          </a:prstGeom>
          <a:solidFill>
            <a:schemeClr val="bg1">
              <a:alpha val="4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Gotham Bold" pitchFamily="50" charset="0"/>
              <a:cs typeface="Gotham Bold" pitchFamily="50" charset="0"/>
            </a:endParaRPr>
          </a:p>
          <a:p>
            <a:pPr algn="ctr"/>
            <a:r>
              <a:rPr lang="en-US" sz="2400" dirty="0">
                <a:solidFill>
                  <a:schemeClr val="bg1"/>
                </a:solidFill>
                <a:latin typeface="Gotham Bold" pitchFamily="50" charset="0"/>
                <a:cs typeface="Gotham Bold" pitchFamily="50" charset="0"/>
              </a:rPr>
              <a:t>Relationship Building</a:t>
            </a:r>
          </a:p>
          <a:p>
            <a:pPr algn="ctr"/>
            <a:endParaRPr lang="en-US" sz="2400" dirty="0">
              <a:solidFill>
                <a:schemeClr val="bg1"/>
              </a:solidFill>
            </a:endParaRPr>
          </a:p>
        </p:txBody>
      </p:sp>
      <p:sp>
        <p:nvSpPr>
          <p:cNvPr id="8" name="Rectangle 7"/>
          <p:cNvSpPr>
            <a:spLocks noChangeArrowheads="1"/>
          </p:cNvSpPr>
          <p:nvPr/>
        </p:nvSpPr>
        <p:spPr bwMode="auto">
          <a:xfrm>
            <a:off x="622989" y="1709500"/>
            <a:ext cx="61343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800" spc="300" dirty="0">
                <a:solidFill>
                  <a:schemeClr val="bg1"/>
                </a:solidFill>
                <a:latin typeface="Mission Script" panose="02000000000000000000" pitchFamily="50" charset="0"/>
                <a:ea typeface="Arial Unicode MS" panose="020B0604020202020204" pitchFamily="34" charset="-128"/>
                <a:cs typeface="Gotham Light" pitchFamily="50" charset="0"/>
              </a:rPr>
              <a:t>Baseball</a:t>
            </a:r>
            <a:r>
              <a:rPr lang="en-US" altLang="en-US" sz="2800" dirty="0">
                <a:solidFill>
                  <a:schemeClr val="bg1"/>
                </a:solidFill>
                <a:latin typeface="Gotham Light" pitchFamily="50" charset="0"/>
                <a:ea typeface="Arial Unicode MS" panose="020B0604020202020204" pitchFamily="34" charset="-128"/>
                <a:cs typeface="Gotham Light" pitchFamily="50" charset="0"/>
              </a:rPr>
              <a:t> </a:t>
            </a:r>
            <a:r>
              <a:rPr lang="en-US" altLang="en-US" sz="2800" dirty="0">
                <a:solidFill>
                  <a:schemeClr val="bg1"/>
                </a:solidFill>
                <a:latin typeface="Gotham Bold" pitchFamily="50" charset="0"/>
                <a:ea typeface="Arial Unicode MS" panose="020B0604020202020204" pitchFamily="34" charset="-128"/>
                <a:cs typeface="Gotham Bold" pitchFamily="50" charset="0"/>
              </a:rPr>
              <a:t>ORGANIZING</a:t>
            </a: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a:spLocks noChangeArrowheads="1"/>
          </p:cNvSpPr>
          <p:nvPr/>
        </p:nvSpPr>
        <p:spPr bwMode="auto">
          <a:xfrm>
            <a:off x="1828147" y="3996793"/>
            <a:ext cx="405832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1"/>
                </a:solidFill>
                <a:latin typeface="Gotham Light" pitchFamily="50" charset="0"/>
                <a:cs typeface="Gotham Light" pitchFamily="50" charset="0"/>
              </a:rPr>
              <a:t>Establish connection: love for baseball </a:t>
            </a:r>
            <a:endParaRPr lang="en-US" altLang="en-US" sz="3200" dirty="0">
              <a:solidFill>
                <a:schemeClr val="bg1"/>
              </a:solidFill>
              <a:latin typeface="Gotham Bold" pitchFamily="50" charset="0"/>
              <a:cs typeface="Gotham Bold" pitchFamily="50" charset="0"/>
            </a:endParaRPr>
          </a:p>
        </p:txBody>
      </p:sp>
      <p:pic>
        <p:nvPicPr>
          <p:cNvPr id="2" name="Picture 1"/>
          <p:cNvPicPr>
            <a:picLocks noChangeAspect="1"/>
          </p:cNvPicPr>
          <p:nvPr/>
        </p:nvPicPr>
        <p:blipFill rotWithShape="1">
          <a:blip r:embed="rId6" cstate="print">
            <a:extLst>
              <a:ext uri="{28A0092B-C50C-407E-A947-70E740481C1C}">
                <a14:useLocalDpi xmlns:a14="http://schemas.microsoft.com/office/drawing/2010/main" val="0"/>
              </a:ext>
            </a:extLst>
          </a:blip>
          <a:srcRect b="25344"/>
          <a:stretch/>
        </p:blipFill>
        <p:spPr>
          <a:xfrm rot="16200000">
            <a:off x="1098986" y="4066204"/>
            <a:ext cx="729365" cy="635265"/>
          </a:xfrm>
          <a:prstGeom prst="rect">
            <a:avLst/>
          </a:prstGeom>
        </p:spPr>
      </p:pic>
    </p:spTree>
    <p:extLst>
      <p:ext uri="{BB962C8B-B14F-4D97-AF65-F5344CB8AC3E}">
        <p14:creationId xmlns:p14="http://schemas.microsoft.com/office/powerpoint/2010/main" val="26487358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ad dies after getting hit with baseball before son’s game"/>
          <p:cNvPicPr>
            <a:picLocks noChangeAspect="1" noChangeArrowheads="1"/>
          </p:cNvPicPr>
          <p:nvPr/>
        </p:nvPicPr>
        <p:blipFill rotWithShape="1">
          <a:blip r:embed="rId3">
            <a:extLst>
              <a:ext uri="{28A0092B-C50C-407E-A947-70E740481C1C}">
                <a14:useLocalDpi xmlns:a14="http://schemas.microsoft.com/office/drawing/2010/main" val="0"/>
              </a:ext>
            </a:extLst>
          </a:blip>
          <a:srcRect l="9582"/>
          <a:stretch/>
        </p:blipFill>
        <p:spPr bwMode="auto">
          <a:xfrm>
            <a:off x="-179882" y="-104930"/>
            <a:ext cx="13296275" cy="9908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75847" y="-63020"/>
            <a:ext cx="13292239"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6" name="Rounded Rectangle 5"/>
          <p:cNvSpPr/>
          <p:nvPr/>
        </p:nvSpPr>
        <p:spPr>
          <a:xfrm>
            <a:off x="1281957" y="2742422"/>
            <a:ext cx="4604509" cy="977608"/>
          </a:xfrm>
          <a:prstGeom prst="roundRect">
            <a:avLst>
              <a:gd name="adj" fmla="val 0"/>
            </a:avLst>
          </a:prstGeom>
          <a:solidFill>
            <a:schemeClr val="bg1">
              <a:alpha val="4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Gotham Bold" pitchFamily="50" charset="0"/>
              <a:cs typeface="Gotham Bold" pitchFamily="50" charset="0"/>
            </a:endParaRPr>
          </a:p>
          <a:p>
            <a:pPr algn="ctr"/>
            <a:r>
              <a:rPr lang="en-US" sz="2400" dirty="0">
                <a:solidFill>
                  <a:schemeClr val="bg1"/>
                </a:solidFill>
                <a:latin typeface="Gotham Bold" pitchFamily="50" charset="0"/>
                <a:cs typeface="Gotham Bold" pitchFamily="50" charset="0"/>
              </a:rPr>
              <a:t>Relationship Building</a:t>
            </a:r>
          </a:p>
          <a:p>
            <a:pPr algn="ctr"/>
            <a:endParaRPr lang="en-US" sz="2400" dirty="0">
              <a:solidFill>
                <a:schemeClr val="bg1"/>
              </a:solidFill>
            </a:endParaRPr>
          </a:p>
        </p:txBody>
      </p:sp>
      <p:sp>
        <p:nvSpPr>
          <p:cNvPr id="8" name="Rectangle 7"/>
          <p:cNvSpPr>
            <a:spLocks noChangeArrowheads="1"/>
          </p:cNvSpPr>
          <p:nvPr/>
        </p:nvSpPr>
        <p:spPr bwMode="auto">
          <a:xfrm>
            <a:off x="622989" y="1709500"/>
            <a:ext cx="61343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800" spc="300" dirty="0">
                <a:solidFill>
                  <a:schemeClr val="bg1"/>
                </a:solidFill>
                <a:latin typeface="Mission Script" panose="02000000000000000000" pitchFamily="50" charset="0"/>
                <a:ea typeface="Arial Unicode MS" panose="020B0604020202020204" pitchFamily="34" charset="-128"/>
                <a:cs typeface="Gotham Light" pitchFamily="50" charset="0"/>
              </a:rPr>
              <a:t>Baseball</a:t>
            </a:r>
            <a:r>
              <a:rPr lang="en-US" altLang="en-US" sz="2800" dirty="0">
                <a:solidFill>
                  <a:schemeClr val="bg1"/>
                </a:solidFill>
                <a:latin typeface="Gotham Light" pitchFamily="50" charset="0"/>
                <a:ea typeface="Arial Unicode MS" panose="020B0604020202020204" pitchFamily="34" charset="-128"/>
                <a:cs typeface="Gotham Light" pitchFamily="50" charset="0"/>
              </a:rPr>
              <a:t> </a:t>
            </a:r>
            <a:r>
              <a:rPr lang="en-US" altLang="en-US" sz="2800" dirty="0">
                <a:solidFill>
                  <a:schemeClr val="bg1"/>
                </a:solidFill>
                <a:latin typeface="Gotham Bold" pitchFamily="50" charset="0"/>
                <a:ea typeface="Arial Unicode MS" panose="020B0604020202020204" pitchFamily="34" charset="-128"/>
                <a:cs typeface="Gotham Bold" pitchFamily="50" charset="0"/>
              </a:rPr>
              <a:t>ORGANIZING</a:t>
            </a: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a:spLocks noChangeArrowheads="1"/>
          </p:cNvSpPr>
          <p:nvPr/>
        </p:nvSpPr>
        <p:spPr bwMode="auto">
          <a:xfrm>
            <a:off x="1828147" y="3996793"/>
            <a:ext cx="405832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1"/>
                </a:solidFill>
                <a:latin typeface="Gotham Light" pitchFamily="50" charset="0"/>
                <a:cs typeface="Gotham Light" pitchFamily="50" charset="0"/>
              </a:rPr>
              <a:t>Establish connection: love for baseball </a:t>
            </a:r>
            <a:endParaRPr lang="en-US" altLang="en-US" sz="3200" dirty="0">
              <a:solidFill>
                <a:schemeClr val="bg1"/>
              </a:solidFill>
              <a:latin typeface="Gotham Bold" pitchFamily="50" charset="0"/>
              <a:cs typeface="Gotham Bold" pitchFamily="50" charset="0"/>
            </a:endParaRPr>
          </a:p>
        </p:txBody>
      </p:sp>
      <p:pic>
        <p:nvPicPr>
          <p:cNvPr id="2" name="Picture 1"/>
          <p:cNvPicPr>
            <a:picLocks noChangeAspect="1"/>
          </p:cNvPicPr>
          <p:nvPr/>
        </p:nvPicPr>
        <p:blipFill rotWithShape="1">
          <a:blip r:embed="rId6" cstate="print">
            <a:extLst>
              <a:ext uri="{28A0092B-C50C-407E-A947-70E740481C1C}">
                <a14:useLocalDpi xmlns:a14="http://schemas.microsoft.com/office/drawing/2010/main" val="0"/>
              </a:ext>
            </a:extLst>
          </a:blip>
          <a:srcRect b="25344"/>
          <a:stretch/>
        </p:blipFill>
        <p:spPr>
          <a:xfrm rot="16200000">
            <a:off x="1098986" y="4066204"/>
            <a:ext cx="729365" cy="635265"/>
          </a:xfrm>
          <a:prstGeom prst="rect">
            <a:avLst/>
          </a:prstGeom>
        </p:spPr>
      </p:pic>
      <p:sp>
        <p:nvSpPr>
          <p:cNvPr id="14" name="Rectangle 13"/>
          <p:cNvSpPr>
            <a:spLocks noChangeArrowheads="1"/>
          </p:cNvSpPr>
          <p:nvPr/>
        </p:nvSpPr>
        <p:spPr bwMode="auto">
          <a:xfrm>
            <a:off x="1813156" y="5796516"/>
            <a:ext cx="405832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1"/>
                </a:solidFill>
                <a:latin typeface="Gotham Light" pitchFamily="50" charset="0"/>
                <a:cs typeface="Gotham Light" pitchFamily="50" charset="0"/>
              </a:rPr>
              <a:t>Convey what is in it for them – why should they join?</a:t>
            </a:r>
            <a:endParaRPr lang="en-US" altLang="en-US" sz="3200" dirty="0">
              <a:solidFill>
                <a:schemeClr val="bg1"/>
              </a:solidFill>
              <a:latin typeface="Gotham Bold" pitchFamily="50" charset="0"/>
              <a:cs typeface="Gotham Bold" pitchFamily="50" charset="0"/>
            </a:endParaRPr>
          </a:p>
        </p:txBody>
      </p:sp>
      <p:pic>
        <p:nvPicPr>
          <p:cNvPr id="15" name="Picture 14"/>
          <p:cNvPicPr>
            <a:picLocks noChangeAspect="1"/>
          </p:cNvPicPr>
          <p:nvPr/>
        </p:nvPicPr>
        <p:blipFill rotWithShape="1">
          <a:blip r:embed="rId6" cstate="print">
            <a:extLst>
              <a:ext uri="{28A0092B-C50C-407E-A947-70E740481C1C}">
                <a14:useLocalDpi xmlns:a14="http://schemas.microsoft.com/office/drawing/2010/main" val="0"/>
              </a:ext>
            </a:extLst>
          </a:blip>
          <a:srcRect b="25344"/>
          <a:stretch/>
        </p:blipFill>
        <p:spPr>
          <a:xfrm rot="16200000">
            <a:off x="1083995" y="5865927"/>
            <a:ext cx="729365" cy="635265"/>
          </a:xfrm>
          <a:prstGeom prst="rect">
            <a:avLst/>
          </a:prstGeom>
        </p:spPr>
      </p:pic>
    </p:spTree>
    <p:extLst>
      <p:ext uri="{BB962C8B-B14F-4D97-AF65-F5344CB8AC3E}">
        <p14:creationId xmlns:p14="http://schemas.microsoft.com/office/powerpoint/2010/main" val="25536375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ad dies after getting hit with baseball before son’s game"/>
          <p:cNvPicPr>
            <a:picLocks noChangeAspect="1" noChangeArrowheads="1"/>
          </p:cNvPicPr>
          <p:nvPr/>
        </p:nvPicPr>
        <p:blipFill rotWithShape="1">
          <a:blip r:embed="rId3">
            <a:extLst>
              <a:ext uri="{28A0092B-C50C-407E-A947-70E740481C1C}">
                <a14:useLocalDpi xmlns:a14="http://schemas.microsoft.com/office/drawing/2010/main" val="0"/>
              </a:ext>
            </a:extLst>
          </a:blip>
          <a:srcRect l="9582"/>
          <a:stretch/>
        </p:blipFill>
        <p:spPr bwMode="auto">
          <a:xfrm>
            <a:off x="-179882" y="-104930"/>
            <a:ext cx="13296275" cy="9908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75847" y="-63020"/>
            <a:ext cx="13292239"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8" name="Rectangle 7"/>
          <p:cNvSpPr>
            <a:spLocks noChangeArrowheads="1"/>
          </p:cNvSpPr>
          <p:nvPr/>
        </p:nvSpPr>
        <p:spPr bwMode="auto">
          <a:xfrm>
            <a:off x="622989" y="1634549"/>
            <a:ext cx="61343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800" spc="300" dirty="0">
                <a:solidFill>
                  <a:schemeClr val="bg1"/>
                </a:solidFill>
                <a:latin typeface="Mission Script" panose="02000000000000000000" pitchFamily="50" charset="0"/>
                <a:ea typeface="Arial Unicode MS" panose="020B0604020202020204" pitchFamily="34" charset="-128"/>
                <a:cs typeface="Gotham Light" pitchFamily="50" charset="0"/>
              </a:rPr>
              <a:t>Baseball</a:t>
            </a:r>
            <a:r>
              <a:rPr lang="en-US" altLang="en-US" sz="2800" dirty="0">
                <a:solidFill>
                  <a:schemeClr val="bg1"/>
                </a:solidFill>
                <a:latin typeface="Gotham Light" pitchFamily="50" charset="0"/>
                <a:ea typeface="Arial Unicode MS" panose="020B0604020202020204" pitchFamily="34" charset="-128"/>
                <a:cs typeface="Gotham Light" pitchFamily="50" charset="0"/>
              </a:rPr>
              <a:t> </a:t>
            </a:r>
            <a:r>
              <a:rPr lang="en-US" altLang="en-US" sz="2800" dirty="0">
                <a:solidFill>
                  <a:schemeClr val="bg1"/>
                </a:solidFill>
                <a:latin typeface="Gotham Bold" pitchFamily="50" charset="0"/>
                <a:ea typeface="Arial Unicode MS" panose="020B0604020202020204" pitchFamily="34" charset="-128"/>
                <a:cs typeface="Gotham Bold" pitchFamily="50" charset="0"/>
              </a:rPr>
              <a:t>ORGANIZING</a:t>
            </a: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a:spLocks noChangeArrowheads="1"/>
          </p:cNvSpPr>
          <p:nvPr/>
        </p:nvSpPr>
        <p:spPr bwMode="auto">
          <a:xfrm>
            <a:off x="838795" y="2719757"/>
            <a:ext cx="570275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000" dirty="0">
                <a:solidFill>
                  <a:schemeClr val="bg1"/>
                </a:solidFill>
                <a:latin typeface="Gotham Light" pitchFamily="50" charset="0"/>
                <a:cs typeface="Gotham Light" pitchFamily="50" charset="0"/>
              </a:rPr>
              <a:t>Goal: Win a baseball game this summer.  </a:t>
            </a:r>
            <a:endParaRPr lang="en-US" altLang="en-US" sz="4000" dirty="0">
              <a:solidFill>
                <a:schemeClr val="bg1"/>
              </a:solidFill>
              <a:latin typeface="Gotham Bold" pitchFamily="50" charset="0"/>
              <a:cs typeface="Gotham Bold" pitchFamily="50" charset="0"/>
            </a:endParaRPr>
          </a:p>
        </p:txBody>
      </p:sp>
      <p:sp>
        <p:nvSpPr>
          <p:cNvPr id="14" name="Rectangle 13"/>
          <p:cNvSpPr/>
          <p:nvPr/>
        </p:nvSpPr>
        <p:spPr>
          <a:xfrm>
            <a:off x="1084079" y="4570106"/>
            <a:ext cx="5212187" cy="601341"/>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2">
                    <a:lumMod val="25000"/>
                  </a:schemeClr>
                </a:solidFill>
                <a:latin typeface="Gotham Bold" pitchFamily="50" charset="0"/>
                <a:cs typeface="Gotham Bold" pitchFamily="50" charset="0"/>
              </a:rPr>
              <a:t>What do you need to do next? </a:t>
            </a:r>
          </a:p>
        </p:txBody>
      </p:sp>
      <p:grpSp>
        <p:nvGrpSpPr>
          <p:cNvPr id="9" name="Group 8"/>
          <p:cNvGrpSpPr/>
          <p:nvPr/>
        </p:nvGrpSpPr>
        <p:grpSpPr>
          <a:xfrm>
            <a:off x="782754" y="5918888"/>
            <a:ext cx="5758798" cy="1903442"/>
            <a:chOff x="782754" y="5918888"/>
            <a:chExt cx="5758798" cy="1903442"/>
          </a:xfrm>
        </p:grpSpPr>
        <p:sp>
          <p:nvSpPr>
            <p:cNvPr id="15" name="Rectangle 14"/>
            <p:cNvSpPr/>
            <p:nvPr/>
          </p:nvSpPr>
          <p:spPr>
            <a:xfrm>
              <a:off x="782754" y="5953188"/>
              <a:ext cx="5702757" cy="1869142"/>
            </a:xfrm>
            <a:prstGeom prst="rect">
              <a:avLst/>
            </a:prstGeom>
            <a:solidFill>
              <a:schemeClr val="tx1">
                <a:alpha val="3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847743" y="5918888"/>
              <a:ext cx="5693809" cy="1654172"/>
              <a:chOff x="814414" y="5027782"/>
              <a:chExt cx="5693809" cy="1654172"/>
            </a:xfrm>
          </p:grpSpPr>
          <p:sp>
            <p:nvSpPr>
              <p:cNvPr id="17" name="TextBox 16"/>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bg1"/>
                    </a:solidFill>
                    <a:latin typeface="Gotham Light" pitchFamily="50" charset="0"/>
                    <a:cs typeface="Gotham Light" pitchFamily="50" charset="0"/>
                  </a:rPr>
                  <a:t>Press 1 on the phone</a:t>
                </a:r>
              </a:p>
            </p:txBody>
          </p:sp>
          <p:grpSp>
            <p:nvGrpSpPr>
              <p:cNvPr id="18" name="Group 17"/>
              <p:cNvGrpSpPr/>
              <p:nvPr/>
            </p:nvGrpSpPr>
            <p:grpSpPr>
              <a:xfrm>
                <a:off x="4026709" y="5027782"/>
                <a:ext cx="2481514" cy="1602933"/>
                <a:chOff x="7956165" y="3607332"/>
                <a:chExt cx="2481514" cy="1602933"/>
              </a:xfrm>
            </p:grpSpPr>
            <p:pic>
              <p:nvPicPr>
                <p:cNvPr id="21" name="Picture 20"/>
                <p:cNvPicPr>
                  <a:picLocks noChangeAspect="1"/>
                </p:cNvPicPr>
                <p:nvPr/>
              </p:nvPicPr>
              <p:blipFill rotWithShape="1">
                <a:blip r:embed="rId6" cstate="print">
                  <a:duotone>
                    <a:prstClr val="black"/>
                    <a:schemeClr val="tx2">
                      <a:tint val="45000"/>
                      <a:satMod val="400000"/>
                    </a:schemeClr>
                  </a:duotone>
                  <a:lum bright="81000"/>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22" name="TextBox 21"/>
                <p:cNvSpPr txBox="1"/>
                <p:nvPr/>
              </p:nvSpPr>
              <p:spPr>
                <a:xfrm>
                  <a:off x="7956165" y="4840933"/>
                  <a:ext cx="2481514" cy="369332"/>
                </a:xfrm>
                <a:prstGeom prst="rect">
                  <a:avLst/>
                </a:prstGeom>
                <a:noFill/>
              </p:spPr>
              <p:txBody>
                <a:bodyPr wrap="square" rtlCol="0">
                  <a:spAutoFit/>
                </a:bodyPr>
                <a:lstStyle/>
                <a:p>
                  <a:r>
                    <a:rPr lang="en-US" sz="1800" dirty="0">
                      <a:solidFill>
                        <a:schemeClr val="bg1"/>
                      </a:solidFill>
                      <a:latin typeface="Gotham Light" pitchFamily="50" charset="0"/>
                      <a:cs typeface="Gotham Light" pitchFamily="50" charset="0"/>
                    </a:rPr>
                    <a:t>Type in chat box</a:t>
                  </a:r>
                </a:p>
              </p:txBody>
            </p:sp>
          </p:grpSp>
          <p:sp>
            <p:nvSpPr>
              <p:cNvPr id="19" name="TextBox 18"/>
              <p:cNvSpPr txBox="1"/>
              <p:nvPr/>
            </p:nvSpPr>
            <p:spPr>
              <a:xfrm>
                <a:off x="3502729" y="5827376"/>
                <a:ext cx="755290" cy="338554"/>
              </a:xfrm>
              <a:prstGeom prst="rect">
                <a:avLst/>
              </a:prstGeom>
              <a:noFill/>
            </p:spPr>
            <p:txBody>
              <a:bodyPr wrap="square" rtlCol="0">
                <a:spAutoFit/>
              </a:bodyPr>
              <a:lstStyle/>
              <a:p>
                <a:r>
                  <a:rPr lang="en-US" sz="1600" dirty="0">
                    <a:solidFill>
                      <a:schemeClr val="bg1"/>
                    </a:solidFill>
                    <a:latin typeface="Gotham Light" pitchFamily="50" charset="0"/>
                    <a:cs typeface="Gotham Light" pitchFamily="50" charset="0"/>
                  </a:rPr>
                  <a:t>OR</a:t>
                </a:r>
              </a:p>
            </p:txBody>
          </p:sp>
          <p:pic>
            <p:nvPicPr>
              <p:cNvPr id="20" name="Picture 19"/>
              <p:cNvPicPr>
                <a:picLocks noChangeAspect="1"/>
              </p:cNvPicPr>
              <p:nvPr/>
            </p:nvPicPr>
            <p:blipFill rotWithShape="1">
              <a:blip r:embed="rId7"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grpSp>
    </p:spTree>
    <p:extLst>
      <p:ext uri="{BB962C8B-B14F-4D97-AF65-F5344CB8AC3E}">
        <p14:creationId xmlns:p14="http://schemas.microsoft.com/office/powerpoint/2010/main" val="39434975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ad dies after getting hit with baseball before son’s game"/>
          <p:cNvPicPr>
            <a:picLocks noChangeAspect="1" noChangeArrowheads="1"/>
          </p:cNvPicPr>
          <p:nvPr/>
        </p:nvPicPr>
        <p:blipFill rotWithShape="1">
          <a:blip r:embed="rId3">
            <a:extLst>
              <a:ext uri="{28A0092B-C50C-407E-A947-70E740481C1C}">
                <a14:useLocalDpi xmlns:a14="http://schemas.microsoft.com/office/drawing/2010/main" val="0"/>
              </a:ext>
            </a:extLst>
          </a:blip>
          <a:srcRect l="9582"/>
          <a:stretch/>
        </p:blipFill>
        <p:spPr bwMode="auto">
          <a:xfrm>
            <a:off x="-179882" y="-104930"/>
            <a:ext cx="13296275" cy="9908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75847" y="-63020"/>
            <a:ext cx="13292239"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p:nvPicPr>
        <p:blipFill>
          <a:blip r:embed="rId6">
            <a:biLevel thresh="25000"/>
            <a:extLst>
              <a:ext uri="{28A0092B-C50C-407E-A947-70E740481C1C}">
                <a14:useLocalDpi xmlns:a14="http://schemas.microsoft.com/office/drawing/2010/main" val="0"/>
              </a:ext>
            </a:extLst>
          </a:blip>
          <a:stretch>
            <a:fillRect/>
          </a:stretch>
        </p:blipFill>
        <p:spPr>
          <a:xfrm>
            <a:off x="1369908" y="2833307"/>
            <a:ext cx="4640531" cy="4640531"/>
          </a:xfrm>
          <a:prstGeom prst="rect">
            <a:avLst/>
          </a:prstGeom>
        </p:spPr>
      </p:pic>
      <p:sp>
        <p:nvSpPr>
          <p:cNvPr id="16" name="Rectangle 15"/>
          <p:cNvSpPr>
            <a:spLocks noChangeArrowheads="1"/>
          </p:cNvSpPr>
          <p:nvPr/>
        </p:nvSpPr>
        <p:spPr bwMode="auto">
          <a:xfrm>
            <a:off x="622989" y="1709500"/>
            <a:ext cx="61343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800" spc="300" dirty="0">
                <a:solidFill>
                  <a:schemeClr val="bg1"/>
                </a:solidFill>
                <a:latin typeface="Mission Script" panose="02000000000000000000" pitchFamily="50" charset="0"/>
                <a:ea typeface="Arial Unicode MS" panose="020B0604020202020204" pitchFamily="34" charset="-128"/>
                <a:cs typeface="Gotham Light" pitchFamily="50" charset="0"/>
              </a:rPr>
              <a:t>Baseball</a:t>
            </a:r>
            <a:r>
              <a:rPr lang="en-US" altLang="en-US" sz="2800" dirty="0">
                <a:solidFill>
                  <a:schemeClr val="bg1"/>
                </a:solidFill>
                <a:latin typeface="Gotham Light" pitchFamily="50" charset="0"/>
                <a:ea typeface="Arial Unicode MS" panose="020B0604020202020204" pitchFamily="34" charset="-128"/>
                <a:cs typeface="Gotham Light" pitchFamily="50" charset="0"/>
              </a:rPr>
              <a:t> </a:t>
            </a:r>
            <a:r>
              <a:rPr lang="en-US" altLang="en-US" sz="2800" dirty="0">
                <a:solidFill>
                  <a:schemeClr val="bg1"/>
                </a:solidFill>
                <a:latin typeface="Gotham Bold" pitchFamily="50" charset="0"/>
                <a:ea typeface="Arial Unicode MS" panose="020B0604020202020204" pitchFamily="34" charset="-128"/>
                <a:cs typeface="Gotham Bold" pitchFamily="50" charset="0"/>
              </a:rPr>
              <a:t>ORGANIZING</a:t>
            </a:r>
          </a:p>
        </p:txBody>
      </p:sp>
    </p:spTree>
    <p:extLst>
      <p:ext uri="{BB962C8B-B14F-4D97-AF65-F5344CB8AC3E}">
        <p14:creationId xmlns:p14="http://schemas.microsoft.com/office/powerpoint/2010/main" val="5642037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ad dies after getting hit with baseball before son’s game"/>
          <p:cNvPicPr>
            <a:picLocks noChangeAspect="1" noChangeArrowheads="1"/>
          </p:cNvPicPr>
          <p:nvPr/>
        </p:nvPicPr>
        <p:blipFill rotWithShape="1">
          <a:blip r:embed="rId3">
            <a:extLst>
              <a:ext uri="{28A0092B-C50C-407E-A947-70E740481C1C}">
                <a14:useLocalDpi xmlns:a14="http://schemas.microsoft.com/office/drawing/2010/main" val="0"/>
              </a:ext>
            </a:extLst>
          </a:blip>
          <a:srcRect l="9582"/>
          <a:stretch/>
        </p:blipFill>
        <p:spPr bwMode="auto">
          <a:xfrm>
            <a:off x="-179882" y="-104930"/>
            <a:ext cx="13296275" cy="9908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75847" y="-63020"/>
            <a:ext cx="13292239"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6" name="Rounded Rectangle 5"/>
          <p:cNvSpPr/>
          <p:nvPr/>
        </p:nvSpPr>
        <p:spPr>
          <a:xfrm>
            <a:off x="1281957" y="2742422"/>
            <a:ext cx="4604509" cy="977608"/>
          </a:xfrm>
          <a:prstGeom prst="roundRect">
            <a:avLst>
              <a:gd name="adj" fmla="val 0"/>
            </a:avLst>
          </a:prstGeom>
          <a:solidFill>
            <a:schemeClr val="bg1">
              <a:alpha val="4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Gotham Bold" pitchFamily="50" charset="0"/>
              <a:cs typeface="Gotham Bold" pitchFamily="50" charset="0"/>
            </a:endParaRPr>
          </a:p>
          <a:p>
            <a:pPr algn="ctr"/>
            <a:r>
              <a:rPr lang="en-US" sz="2400" dirty="0">
                <a:solidFill>
                  <a:schemeClr val="bg1"/>
                </a:solidFill>
                <a:latin typeface="Gotham Bold" pitchFamily="50" charset="0"/>
                <a:cs typeface="Gotham Bold" pitchFamily="50" charset="0"/>
              </a:rPr>
              <a:t>Empowering Leaders</a:t>
            </a:r>
          </a:p>
          <a:p>
            <a:pPr algn="ctr"/>
            <a:endParaRPr lang="en-US" sz="2400" dirty="0">
              <a:solidFill>
                <a:schemeClr val="bg1"/>
              </a:solidFill>
            </a:endParaRPr>
          </a:p>
        </p:txBody>
      </p:sp>
      <p:sp>
        <p:nvSpPr>
          <p:cNvPr id="8" name="Rectangle 7"/>
          <p:cNvSpPr>
            <a:spLocks noChangeArrowheads="1"/>
          </p:cNvSpPr>
          <p:nvPr/>
        </p:nvSpPr>
        <p:spPr bwMode="auto">
          <a:xfrm>
            <a:off x="622989" y="1709500"/>
            <a:ext cx="61343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800" spc="300" dirty="0">
                <a:solidFill>
                  <a:schemeClr val="bg1"/>
                </a:solidFill>
                <a:latin typeface="Mission Script" panose="02000000000000000000" pitchFamily="50" charset="0"/>
                <a:ea typeface="Arial Unicode MS" panose="020B0604020202020204" pitchFamily="34" charset="-128"/>
                <a:cs typeface="Gotham Light" pitchFamily="50" charset="0"/>
              </a:rPr>
              <a:t>Baseball</a:t>
            </a:r>
            <a:r>
              <a:rPr lang="en-US" altLang="en-US" sz="2800" dirty="0">
                <a:solidFill>
                  <a:schemeClr val="bg1"/>
                </a:solidFill>
                <a:latin typeface="Gotham Light" pitchFamily="50" charset="0"/>
                <a:ea typeface="Arial Unicode MS" panose="020B0604020202020204" pitchFamily="34" charset="-128"/>
                <a:cs typeface="Gotham Light" pitchFamily="50" charset="0"/>
              </a:rPr>
              <a:t> </a:t>
            </a:r>
            <a:r>
              <a:rPr lang="en-US" altLang="en-US" sz="2800" dirty="0">
                <a:solidFill>
                  <a:schemeClr val="bg1"/>
                </a:solidFill>
                <a:latin typeface="Gotham Bold" pitchFamily="50" charset="0"/>
                <a:ea typeface="Arial Unicode MS" panose="020B0604020202020204" pitchFamily="34" charset="-128"/>
                <a:cs typeface="Gotham Bold" pitchFamily="50" charset="0"/>
              </a:rPr>
              <a:t>ORGANIZING</a:t>
            </a: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a:spLocks noChangeArrowheads="1"/>
          </p:cNvSpPr>
          <p:nvPr/>
        </p:nvSpPr>
        <p:spPr bwMode="auto">
          <a:xfrm>
            <a:off x="1828147" y="3996793"/>
            <a:ext cx="405832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1"/>
                </a:solidFill>
                <a:latin typeface="Gotham Light" pitchFamily="50" charset="0"/>
                <a:cs typeface="Gotham Light" pitchFamily="50" charset="0"/>
              </a:rPr>
              <a:t>You cannot do everything by yourself </a:t>
            </a:r>
          </a:p>
          <a:p>
            <a:endParaRPr lang="en-US" altLang="en-US" sz="3200" dirty="0">
              <a:solidFill>
                <a:schemeClr val="bg1"/>
              </a:solidFill>
              <a:latin typeface="Gotham Light" pitchFamily="50" charset="0"/>
              <a:cs typeface="Gotham Light" pitchFamily="50" charset="0"/>
            </a:endParaRPr>
          </a:p>
          <a:p>
            <a:r>
              <a:rPr lang="en-US" altLang="en-US" sz="3200" dirty="0">
                <a:solidFill>
                  <a:schemeClr val="bg1"/>
                </a:solidFill>
                <a:latin typeface="Gotham Light" pitchFamily="50" charset="0"/>
                <a:cs typeface="Gotham Light" pitchFamily="50" charset="0"/>
              </a:rPr>
              <a:t>Delegate, delegate, delegate!</a:t>
            </a:r>
            <a:endParaRPr lang="en-US" altLang="en-US" sz="3200" dirty="0">
              <a:solidFill>
                <a:schemeClr val="bg1"/>
              </a:solidFill>
              <a:latin typeface="Gotham Bold" pitchFamily="50" charset="0"/>
              <a:cs typeface="Gotham Bold" pitchFamily="50" charset="0"/>
            </a:endParaRPr>
          </a:p>
        </p:txBody>
      </p:sp>
      <p:pic>
        <p:nvPicPr>
          <p:cNvPr id="15" name="Picture 14"/>
          <p:cNvPicPr>
            <a:picLocks noChangeAspect="1"/>
          </p:cNvPicPr>
          <p:nvPr/>
        </p:nvPicPr>
        <p:blipFill rotWithShape="1">
          <a:blip r:embed="rId6" cstate="print">
            <a:extLst>
              <a:ext uri="{28A0092B-C50C-407E-A947-70E740481C1C}">
                <a14:useLocalDpi xmlns:a14="http://schemas.microsoft.com/office/drawing/2010/main" val="0"/>
              </a:ext>
            </a:extLst>
          </a:blip>
          <a:srcRect b="25344"/>
          <a:stretch/>
        </p:blipFill>
        <p:spPr>
          <a:xfrm rot="16200000">
            <a:off x="1098985" y="4082883"/>
            <a:ext cx="729365" cy="635265"/>
          </a:xfrm>
          <a:prstGeom prst="rect">
            <a:avLst/>
          </a:prstGeom>
        </p:spPr>
      </p:pic>
      <p:pic>
        <p:nvPicPr>
          <p:cNvPr id="16" name="Picture 15"/>
          <p:cNvPicPr>
            <a:picLocks noChangeAspect="1"/>
          </p:cNvPicPr>
          <p:nvPr/>
        </p:nvPicPr>
        <p:blipFill rotWithShape="1">
          <a:blip r:embed="rId6" cstate="print">
            <a:extLst>
              <a:ext uri="{28A0092B-C50C-407E-A947-70E740481C1C}">
                <a14:useLocalDpi xmlns:a14="http://schemas.microsoft.com/office/drawing/2010/main" val="0"/>
              </a:ext>
            </a:extLst>
          </a:blip>
          <a:srcRect b="25344"/>
          <a:stretch/>
        </p:blipFill>
        <p:spPr>
          <a:xfrm rot="16200000">
            <a:off x="1065371" y="5974408"/>
            <a:ext cx="729365" cy="635265"/>
          </a:xfrm>
          <a:prstGeom prst="rect">
            <a:avLst/>
          </a:prstGeom>
        </p:spPr>
      </p:pic>
    </p:spTree>
    <p:extLst>
      <p:ext uri="{BB962C8B-B14F-4D97-AF65-F5344CB8AC3E}">
        <p14:creationId xmlns:p14="http://schemas.microsoft.com/office/powerpoint/2010/main" val="9739033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ad dies after getting hit with baseball before son’s game"/>
          <p:cNvPicPr>
            <a:picLocks noChangeAspect="1" noChangeArrowheads="1"/>
          </p:cNvPicPr>
          <p:nvPr/>
        </p:nvPicPr>
        <p:blipFill rotWithShape="1">
          <a:blip r:embed="rId3">
            <a:extLst>
              <a:ext uri="{28A0092B-C50C-407E-A947-70E740481C1C}">
                <a14:useLocalDpi xmlns:a14="http://schemas.microsoft.com/office/drawing/2010/main" val="0"/>
              </a:ext>
            </a:extLst>
          </a:blip>
          <a:srcRect l="9582"/>
          <a:stretch/>
        </p:blipFill>
        <p:spPr bwMode="auto">
          <a:xfrm>
            <a:off x="-179882" y="-104930"/>
            <a:ext cx="13296275" cy="9908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75847" y="-63020"/>
            <a:ext cx="13292239"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a:spLocks noChangeArrowheads="1"/>
          </p:cNvSpPr>
          <p:nvPr/>
        </p:nvSpPr>
        <p:spPr bwMode="auto">
          <a:xfrm>
            <a:off x="622989" y="1709500"/>
            <a:ext cx="61343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800" spc="300" dirty="0">
                <a:solidFill>
                  <a:schemeClr val="bg1"/>
                </a:solidFill>
                <a:latin typeface="Mission Script" panose="02000000000000000000" pitchFamily="50" charset="0"/>
                <a:ea typeface="Arial Unicode MS" panose="020B0604020202020204" pitchFamily="34" charset="-128"/>
                <a:cs typeface="Gotham Light" pitchFamily="50" charset="0"/>
              </a:rPr>
              <a:t>Baseball</a:t>
            </a:r>
            <a:r>
              <a:rPr lang="en-US" altLang="en-US" sz="2800" dirty="0">
                <a:solidFill>
                  <a:schemeClr val="bg1"/>
                </a:solidFill>
                <a:latin typeface="Gotham Light" pitchFamily="50" charset="0"/>
                <a:ea typeface="Arial Unicode MS" panose="020B0604020202020204" pitchFamily="34" charset="-128"/>
                <a:cs typeface="Gotham Light" pitchFamily="50" charset="0"/>
              </a:rPr>
              <a:t> </a:t>
            </a:r>
            <a:r>
              <a:rPr lang="en-US" altLang="en-US" sz="2800" dirty="0">
                <a:solidFill>
                  <a:schemeClr val="bg1"/>
                </a:solidFill>
                <a:latin typeface="Gotham Bold" pitchFamily="50" charset="0"/>
                <a:ea typeface="Arial Unicode MS" panose="020B0604020202020204" pitchFamily="34" charset="-128"/>
                <a:cs typeface="Gotham Bold" pitchFamily="50" charset="0"/>
              </a:rPr>
              <a:t>ORGANIZING</a:t>
            </a:r>
          </a:p>
        </p:txBody>
      </p:sp>
      <p:pic>
        <p:nvPicPr>
          <p:cNvPr id="8" name="Picture 30"/>
          <p:cNvPicPr>
            <a:picLocks noChangeAspect="1" noChangeArrowheads="1"/>
          </p:cNvPicPr>
          <p:nvPr/>
        </p:nvPicPr>
        <p:blipFill rotWithShape="1">
          <a:blip r:embed="rId6">
            <a:lum bright="100000"/>
            <a:extLst>
              <a:ext uri="{28A0092B-C50C-407E-A947-70E740481C1C}">
                <a14:useLocalDpi xmlns:a14="http://schemas.microsoft.com/office/drawing/2010/main" val="0"/>
              </a:ext>
            </a:extLst>
          </a:blip>
          <a:srcRect t="-2836"/>
          <a:stretch/>
        </p:blipFill>
        <p:spPr bwMode="auto">
          <a:xfrm>
            <a:off x="940624" y="2540497"/>
            <a:ext cx="5499100" cy="57468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p:nvPr/>
        </p:nvSpPr>
        <p:spPr>
          <a:xfrm>
            <a:off x="3254798" y="4998420"/>
            <a:ext cx="870751" cy="830997"/>
          </a:xfrm>
          <a:prstGeom prst="rect">
            <a:avLst/>
          </a:prstGeom>
        </p:spPr>
        <p:txBody>
          <a:bodyPr wrap="none">
            <a:spAutoFit/>
          </a:bodyPr>
          <a:lstStyle/>
          <a:p>
            <a:r>
              <a:rPr lang="en-US" altLang="en-US" sz="4800" dirty="0">
                <a:solidFill>
                  <a:schemeClr val="bg2">
                    <a:lumMod val="25000"/>
                  </a:schemeClr>
                </a:solidFill>
                <a:latin typeface="Mission Script" panose="02000000000000000000" pitchFamily="50" charset="0"/>
                <a:ea typeface="Arial Unicode MS" panose="020B0604020202020204" pitchFamily="34" charset="-128"/>
                <a:cs typeface="Gotham Light" pitchFamily="50" charset="0"/>
              </a:rPr>
              <a:t>you</a:t>
            </a:r>
            <a:endParaRPr lang="en-US" sz="4400" dirty="0">
              <a:solidFill>
                <a:schemeClr val="bg2">
                  <a:lumMod val="25000"/>
                </a:schemeClr>
              </a:solidFill>
            </a:endParaRPr>
          </a:p>
        </p:txBody>
      </p:sp>
    </p:spTree>
    <p:extLst>
      <p:ext uri="{BB962C8B-B14F-4D97-AF65-F5344CB8AC3E}">
        <p14:creationId xmlns:p14="http://schemas.microsoft.com/office/powerpoint/2010/main" val="100202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ad dies after getting hit with baseball before son’s game"/>
          <p:cNvPicPr>
            <a:picLocks noChangeAspect="1" noChangeArrowheads="1"/>
          </p:cNvPicPr>
          <p:nvPr/>
        </p:nvPicPr>
        <p:blipFill rotWithShape="1">
          <a:blip r:embed="rId3">
            <a:extLst>
              <a:ext uri="{28A0092B-C50C-407E-A947-70E740481C1C}">
                <a14:useLocalDpi xmlns:a14="http://schemas.microsoft.com/office/drawing/2010/main" val="0"/>
              </a:ext>
            </a:extLst>
          </a:blip>
          <a:srcRect l="9582"/>
          <a:stretch/>
        </p:blipFill>
        <p:spPr bwMode="auto">
          <a:xfrm>
            <a:off x="-179882" y="-104930"/>
            <a:ext cx="13296275" cy="9908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75847" y="-63020"/>
            <a:ext cx="13292239"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8" name="Rectangle 7"/>
          <p:cNvSpPr>
            <a:spLocks noChangeArrowheads="1"/>
          </p:cNvSpPr>
          <p:nvPr/>
        </p:nvSpPr>
        <p:spPr bwMode="auto">
          <a:xfrm>
            <a:off x="622989" y="1019954"/>
            <a:ext cx="61343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800" spc="300" dirty="0">
                <a:solidFill>
                  <a:schemeClr val="bg1"/>
                </a:solidFill>
                <a:latin typeface="Mission Script" panose="02000000000000000000" pitchFamily="50" charset="0"/>
                <a:ea typeface="Arial Unicode MS" panose="020B0604020202020204" pitchFamily="34" charset="-128"/>
                <a:cs typeface="Gotham Light" pitchFamily="50" charset="0"/>
              </a:rPr>
              <a:t>Baseball</a:t>
            </a:r>
            <a:r>
              <a:rPr lang="en-US" altLang="en-US" sz="2800" dirty="0">
                <a:solidFill>
                  <a:schemeClr val="bg1"/>
                </a:solidFill>
                <a:latin typeface="Gotham Light" pitchFamily="50" charset="0"/>
                <a:ea typeface="Arial Unicode MS" panose="020B0604020202020204" pitchFamily="34" charset="-128"/>
                <a:cs typeface="Gotham Light" pitchFamily="50" charset="0"/>
              </a:rPr>
              <a:t> </a:t>
            </a:r>
            <a:r>
              <a:rPr lang="en-US" altLang="en-US" sz="2800" dirty="0">
                <a:solidFill>
                  <a:schemeClr val="bg1"/>
                </a:solidFill>
                <a:latin typeface="Gotham Bold" pitchFamily="50" charset="0"/>
                <a:ea typeface="Arial Unicode MS" panose="020B0604020202020204" pitchFamily="34" charset="-128"/>
                <a:cs typeface="Gotham Bold" pitchFamily="50" charset="0"/>
              </a:rPr>
              <a:t>ORGANIZING</a:t>
            </a: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a:spLocks noChangeArrowheads="1"/>
          </p:cNvSpPr>
          <p:nvPr/>
        </p:nvSpPr>
        <p:spPr bwMode="auto">
          <a:xfrm>
            <a:off x="838795" y="2105162"/>
            <a:ext cx="570275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000" dirty="0">
                <a:solidFill>
                  <a:schemeClr val="bg1"/>
                </a:solidFill>
                <a:latin typeface="Gotham Light" pitchFamily="50" charset="0"/>
                <a:cs typeface="Gotham Light" pitchFamily="50" charset="0"/>
              </a:rPr>
              <a:t>Goal: Win a baseball game this summer.  </a:t>
            </a:r>
            <a:endParaRPr lang="en-US" altLang="en-US" sz="4000" dirty="0">
              <a:solidFill>
                <a:schemeClr val="bg1"/>
              </a:solidFill>
              <a:latin typeface="Gotham Bold" pitchFamily="50" charset="0"/>
              <a:cs typeface="Gotham Bold" pitchFamily="50" charset="0"/>
            </a:endParaRPr>
          </a:p>
        </p:txBody>
      </p:sp>
      <p:sp>
        <p:nvSpPr>
          <p:cNvPr id="14" name="Rectangle 13"/>
          <p:cNvSpPr/>
          <p:nvPr/>
        </p:nvSpPr>
        <p:spPr>
          <a:xfrm>
            <a:off x="1084079" y="3853669"/>
            <a:ext cx="5212187" cy="2103378"/>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2">
                    <a:lumMod val="25000"/>
                  </a:schemeClr>
                </a:solidFill>
                <a:latin typeface="Gotham Bold" pitchFamily="50" charset="0"/>
                <a:cs typeface="Gotham Bold" pitchFamily="50" charset="0"/>
              </a:rPr>
              <a:t>Think about who on your team can help. Consider 5 roles they can take. You are already the Team Captain. </a:t>
            </a:r>
          </a:p>
        </p:txBody>
      </p:sp>
      <p:pic>
        <p:nvPicPr>
          <p:cNvPr id="9" name="Picture 8"/>
          <p:cNvPicPr>
            <a:picLocks noChangeAspect="1"/>
          </p:cNvPicPr>
          <p:nvPr/>
        </p:nvPicPr>
        <p:blipFill rotWithShape="1">
          <a:blip r:embed="rId6" cstate="print">
            <a:extLst>
              <a:ext uri="{28A0092B-C50C-407E-A947-70E740481C1C}">
                <a14:useLocalDpi xmlns:a14="http://schemas.microsoft.com/office/drawing/2010/main" val="0"/>
              </a:ext>
            </a:extLst>
          </a:blip>
          <a:srcRect b="19949"/>
          <a:stretch/>
        </p:blipFill>
        <p:spPr>
          <a:xfrm>
            <a:off x="1084081" y="6203729"/>
            <a:ext cx="1653791" cy="1544532"/>
          </a:xfrm>
          <a:prstGeom prst="rect">
            <a:avLst/>
          </a:prstGeom>
        </p:spPr>
      </p:pic>
      <p:sp>
        <p:nvSpPr>
          <p:cNvPr id="15" name="Rectangle 14"/>
          <p:cNvSpPr>
            <a:spLocks noChangeArrowheads="1"/>
          </p:cNvSpPr>
          <p:nvPr/>
        </p:nvSpPr>
        <p:spPr bwMode="auto">
          <a:xfrm>
            <a:off x="2737872" y="6637760"/>
            <a:ext cx="405832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2400" dirty="0">
                <a:solidFill>
                  <a:schemeClr val="bg1"/>
                </a:solidFill>
                <a:latin typeface="Gotham Light" pitchFamily="50" charset="0"/>
                <a:cs typeface="Gotham Light" pitchFamily="50" charset="0"/>
              </a:rPr>
              <a:t>Use your worksheet to complete this exercise. </a:t>
            </a:r>
            <a:endParaRPr lang="en-US" altLang="en-US" sz="2400" dirty="0">
              <a:solidFill>
                <a:schemeClr val="bg1"/>
              </a:solidFill>
              <a:latin typeface="Gotham Bold" pitchFamily="50" charset="0"/>
              <a:cs typeface="Gotham Bold" pitchFamily="50" charset="0"/>
            </a:endParaRPr>
          </a:p>
        </p:txBody>
      </p:sp>
      <p:sp>
        <p:nvSpPr>
          <p:cNvPr id="16" name="Rectangle 15"/>
          <p:cNvSpPr>
            <a:spLocks noChangeArrowheads="1"/>
          </p:cNvSpPr>
          <p:nvPr/>
        </p:nvSpPr>
        <p:spPr bwMode="auto">
          <a:xfrm>
            <a:off x="838795" y="7768132"/>
            <a:ext cx="21691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1800" dirty="0">
                <a:solidFill>
                  <a:schemeClr val="bg1"/>
                </a:solidFill>
                <a:latin typeface="Gotham Bold" pitchFamily="50" charset="0"/>
                <a:cs typeface="Gotham Bold" pitchFamily="50" charset="0"/>
              </a:rPr>
              <a:t>2 MINUTES</a:t>
            </a:r>
          </a:p>
        </p:txBody>
      </p:sp>
    </p:spTree>
    <p:extLst>
      <p:ext uri="{BB962C8B-B14F-4D97-AF65-F5344CB8AC3E}">
        <p14:creationId xmlns:p14="http://schemas.microsoft.com/office/powerpoint/2010/main" val="10515384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ad dies after getting hit with baseball before son’s game"/>
          <p:cNvPicPr>
            <a:picLocks noChangeAspect="1" noChangeArrowheads="1"/>
          </p:cNvPicPr>
          <p:nvPr/>
        </p:nvPicPr>
        <p:blipFill rotWithShape="1">
          <a:blip r:embed="rId3">
            <a:extLst>
              <a:ext uri="{28A0092B-C50C-407E-A947-70E740481C1C}">
                <a14:useLocalDpi xmlns:a14="http://schemas.microsoft.com/office/drawing/2010/main" val="0"/>
              </a:ext>
            </a:extLst>
          </a:blip>
          <a:srcRect l="9582"/>
          <a:stretch/>
        </p:blipFill>
        <p:spPr bwMode="auto">
          <a:xfrm>
            <a:off x="-179882" y="-104930"/>
            <a:ext cx="13296275" cy="9908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75847" y="-63020"/>
            <a:ext cx="13292239"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8" name="Rectangle 7"/>
          <p:cNvSpPr>
            <a:spLocks noChangeArrowheads="1"/>
          </p:cNvSpPr>
          <p:nvPr/>
        </p:nvSpPr>
        <p:spPr bwMode="auto">
          <a:xfrm>
            <a:off x="622989" y="1019954"/>
            <a:ext cx="61343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800" spc="300" dirty="0">
                <a:solidFill>
                  <a:schemeClr val="bg1"/>
                </a:solidFill>
                <a:latin typeface="Mission Script" panose="02000000000000000000" pitchFamily="50" charset="0"/>
                <a:ea typeface="Arial Unicode MS" panose="020B0604020202020204" pitchFamily="34" charset="-128"/>
                <a:cs typeface="Gotham Light" pitchFamily="50" charset="0"/>
              </a:rPr>
              <a:t>Baseball</a:t>
            </a:r>
            <a:r>
              <a:rPr lang="en-US" altLang="en-US" sz="2800" dirty="0">
                <a:solidFill>
                  <a:schemeClr val="bg1"/>
                </a:solidFill>
                <a:latin typeface="Gotham Light" pitchFamily="50" charset="0"/>
                <a:ea typeface="Arial Unicode MS" panose="020B0604020202020204" pitchFamily="34" charset="-128"/>
                <a:cs typeface="Gotham Light" pitchFamily="50" charset="0"/>
              </a:rPr>
              <a:t> </a:t>
            </a:r>
            <a:r>
              <a:rPr lang="en-US" altLang="en-US" sz="2800" dirty="0">
                <a:solidFill>
                  <a:schemeClr val="bg1"/>
                </a:solidFill>
                <a:latin typeface="Gotham Bold" pitchFamily="50" charset="0"/>
                <a:ea typeface="Arial Unicode MS" panose="020B0604020202020204" pitchFamily="34" charset="-128"/>
                <a:cs typeface="Gotham Bold" pitchFamily="50" charset="0"/>
              </a:rPr>
              <a:t>ORGANIZING</a:t>
            </a: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a:spLocks noChangeArrowheads="1"/>
          </p:cNvSpPr>
          <p:nvPr/>
        </p:nvSpPr>
        <p:spPr bwMode="auto">
          <a:xfrm>
            <a:off x="838795" y="2105162"/>
            <a:ext cx="570275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000" dirty="0">
                <a:solidFill>
                  <a:schemeClr val="bg1"/>
                </a:solidFill>
                <a:latin typeface="Gotham Light" pitchFamily="50" charset="0"/>
                <a:cs typeface="Gotham Light" pitchFamily="50" charset="0"/>
              </a:rPr>
              <a:t>Goal: Win a baseball game this summer.  </a:t>
            </a:r>
            <a:endParaRPr lang="en-US" altLang="en-US" sz="4000" dirty="0">
              <a:solidFill>
                <a:schemeClr val="bg1"/>
              </a:solidFill>
              <a:latin typeface="Gotham Bold" pitchFamily="50" charset="0"/>
              <a:cs typeface="Gotham Bold" pitchFamily="50" charset="0"/>
            </a:endParaRPr>
          </a:p>
        </p:txBody>
      </p:sp>
      <p:sp>
        <p:nvSpPr>
          <p:cNvPr id="14" name="Rectangle 13"/>
          <p:cNvSpPr/>
          <p:nvPr/>
        </p:nvSpPr>
        <p:spPr>
          <a:xfrm>
            <a:off x="1084079" y="3853669"/>
            <a:ext cx="5212187" cy="2103378"/>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2">
                    <a:lumMod val="25000"/>
                  </a:schemeClr>
                </a:solidFill>
                <a:latin typeface="Gotham Bold" pitchFamily="50" charset="0"/>
                <a:cs typeface="Gotham Bold" pitchFamily="50" charset="0"/>
              </a:rPr>
              <a:t>Think about who on your team can help. Consider 5 roles they can take. You are already the Team Captain. </a:t>
            </a:r>
          </a:p>
        </p:txBody>
      </p:sp>
      <p:grpSp>
        <p:nvGrpSpPr>
          <p:cNvPr id="17" name="Group 16"/>
          <p:cNvGrpSpPr/>
          <p:nvPr/>
        </p:nvGrpSpPr>
        <p:grpSpPr>
          <a:xfrm>
            <a:off x="782754" y="6382115"/>
            <a:ext cx="5758798" cy="1903442"/>
            <a:chOff x="782754" y="5918888"/>
            <a:chExt cx="5758798" cy="1903442"/>
          </a:xfrm>
        </p:grpSpPr>
        <p:sp>
          <p:nvSpPr>
            <p:cNvPr id="18" name="Rectangle 17"/>
            <p:cNvSpPr/>
            <p:nvPr/>
          </p:nvSpPr>
          <p:spPr>
            <a:xfrm>
              <a:off x="782754" y="5953188"/>
              <a:ext cx="5702757" cy="1869142"/>
            </a:xfrm>
            <a:prstGeom prst="rect">
              <a:avLst/>
            </a:prstGeom>
            <a:solidFill>
              <a:schemeClr val="tx1">
                <a:alpha val="3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p:cNvGrpSpPr/>
            <p:nvPr/>
          </p:nvGrpSpPr>
          <p:grpSpPr>
            <a:xfrm>
              <a:off x="847743" y="5918888"/>
              <a:ext cx="5693809" cy="1654172"/>
              <a:chOff x="814414" y="5027782"/>
              <a:chExt cx="5693809" cy="1654172"/>
            </a:xfrm>
          </p:grpSpPr>
          <p:sp>
            <p:nvSpPr>
              <p:cNvPr id="20" name="TextBox 19"/>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bg1"/>
                    </a:solidFill>
                    <a:latin typeface="Gotham Light" pitchFamily="50" charset="0"/>
                    <a:cs typeface="Gotham Light" pitchFamily="50" charset="0"/>
                  </a:rPr>
                  <a:t>Press 1 on the phone</a:t>
                </a:r>
              </a:p>
            </p:txBody>
          </p:sp>
          <p:grpSp>
            <p:nvGrpSpPr>
              <p:cNvPr id="21" name="Group 20"/>
              <p:cNvGrpSpPr/>
              <p:nvPr/>
            </p:nvGrpSpPr>
            <p:grpSpPr>
              <a:xfrm>
                <a:off x="4026709" y="5027782"/>
                <a:ext cx="2481514" cy="1602933"/>
                <a:chOff x="7956165" y="3607332"/>
                <a:chExt cx="2481514" cy="1602933"/>
              </a:xfrm>
            </p:grpSpPr>
            <p:pic>
              <p:nvPicPr>
                <p:cNvPr id="24" name="Picture 23"/>
                <p:cNvPicPr>
                  <a:picLocks noChangeAspect="1"/>
                </p:cNvPicPr>
                <p:nvPr/>
              </p:nvPicPr>
              <p:blipFill rotWithShape="1">
                <a:blip r:embed="rId6" cstate="print">
                  <a:duotone>
                    <a:prstClr val="black"/>
                    <a:schemeClr val="tx2">
                      <a:tint val="45000"/>
                      <a:satMod val="400000"/>
                    </a:schemeClr>
                  </a:duotone>
                  <a:lum bright="81000"/>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25" name="TextBox 24"/>
                <p:cNvSpPr txBox="1"/>
                <p:nvPr/>
              </p:nvSpPr>
              <p:spPr>
                <a:xfrm>
                  <a:off x="7956165" y="4840933"/>
                  <a:ext cx="2481514" cy="369332"/>
                </a:xfrm>
                <a:prstGeom prst="rect">
                  <a:avLst/>
                </a:prstGeom>
                <a:noFill/>
              </p:spPr>
              <p:txBody>
                <a:bodyPr wrap="square" rtlCol="0">
                  <a:spAutoFit/>
                </a:bodyPr>
                <a:lstStyle/>
                <a:p>
                  <a:r>
                    <a:rPr lang="en-US" sz="1800" dirty="0">
                      <a:solidFill>
                        <a:schemeClr val="bg1"/>
                      </a:solidFill>
                      <a:latin typeface="Gotham Light" pitchFamily="50" charset="0"/>
                      <a:cs typeface="Gotham Light" pitchFamily="50" charset="0"/>
                    </a:rPr>
                    <a:t>Type in chat box</a:t>
                  </a:r>
                </a:p>
              </p:txBody>
            </p:sp>
          </p:grpSp>
          <p:sp>
            <p:nvSpPr>
              <p:cNvPr id="22" name="TextBox 21"/>
              <p:cNvSpPr txBox="1"/>
              <p:nvPr/>
            </p:nvSpPr>
            <p:spPr>
              <a:xfrm>
                <a:off x="3502729" y="5827376"/>
                <a:ext cx="755290" cy="338554"/>
              </a:xfrm>
              <a:prstGeom prst="rect">
                <a:avLst/>
              </a:prstGeom>
              <a:noFill/>
            </p:spPr>
            <p:txBody>
              <a:bodyPr wrap="square" rtlCol="0">
                <a:spAutoFit/>
              </a:bodyPr>
              <a:lstStyle/>
              <a:p>
                <a:r>
                  <a:rPr lang="en-US" sz="1600" dirty="0">
                    <a:solidFill>
                      <a:schemeClr val="bg1"/>
                    </a:solidFill>
                    <a:latin typeface="Gotham Light" pitchFamily="50" charset="0"/>
                    <a:cs typeface="Gotham Light" pitchFamily="50" charset="0"/>
                  </a:rPr>
                  <a:t>OR</a:t>
                </a:r>
              </a:p>
            </p:txBody>
          </p:sp>
          <p:pic>
            <p:nvPicPr>
              <p:cNvPr id="23" name="Picture 22"/>
              <p:cNvPicPr>
                <a:picLocks noChangeAspect="1"/>
              </p:cNvPicPr>
              <p:nvPr/>
            </p:nvPicPr>
            <p:blipFill rotWithShape="1">
              <a:blip r:embed="rId7"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grpSp>
    </p:spTree>
    <p:extLst>
      <p:ext uri="{BB962C8B-B14F-4D97-AF65-F5344CB8AC3E}">
        <p14:creationId xmlns:p14="http://schemas.microsoft.com/office/powerpoint/2010/main" val="42774589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998219" y="701446"/>
            <a:ext cx="27546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600" dirty="0">
                <a:solidFill>
                  <a:schemeClr val="tx1"/>
                </a:solidFill>
                <a:latin typeface="Gotham Bold" pitchFamily="50" charset="0"/>
                <a:ea typeface="Arial Unicode MS" panose="020B0604020202020204" pitchFamily="34" charset="-128"/>
                <a:cs typeface="Gotham Bold" pitchFamily="50" charset="0"/>
              </a:rPr>
              <a:t>LOGISTICS</a:t>
            </a:r>
            <a:endParaRPr lang="en-US" altLang="en-US" sz="2800" dirty="0">
              <a:solidFill>
                <a:schemeClr val="tx1"/>
              </a:solidFill>
              <a:latin typeface="Gotham Bold" pitchFamily="50" charset="0"/>
              <a:ea typeface="Arial Unicode MS" panose="020B0604020202020204" pitchFamily="34" charset="-128"/>
              <a:cs typeface="Gotham Bold" pitchFamily="50" charset="0"/>
            </a:endParaRPr>
          </a:p>
        </p:txBody>
      </p:sp>
      <p:sp>
        <p:nvSpPr>
          <p:cNvPr id="11" name="TextBox 10"/>
          <p:cNvSpPr txBox="1"/>
          <p:nvPr/>
        </p:nvSpPr>
        <p:spPr>
          <a:xfrm>
            <a:off x="6293519" y="1202712"/>
            <a:ext cx="5873274" cy="523220"/>
          </a:xfrm>
          <a:prstGeom prst="rect">
            <a:avLst/>
          </a:prstGeom>
          <a:noFill/>
        </p:spPr>
        <p:txBody>
          <a:bodyPr wrap="square" rtlCol="0">
            <a:spAutoFit/>
          </a:bodyPr>
          <a:lstStyle/>
          <a:p>
            <a:r>
              <a:rPr lang="en-US" sz="2800" dirty="0">
                <a:solidFill>
                  <a:schemeClr val="bg2">
                    <a:lumMod val="25000"/>
                  </a:schemeClr>
                </a:solidFill>
                <a:latin typeface="Gotham Light" pitchFamily="50" charset="0"/>
                <a:cs typeface="Gotham Light" pitchFamily="50" charset="0"/>
              </a:rPr>
              <a:t>We will meet for 60 minutes</a:t>
            </a:r>
          </a:p>
        </p:txBody>
      </p:sp>
      <p:cxnSp>
        <p:nvCxnSpPr>
          <p:cNvPr id="14" name="Straight Connector 13"/>
          <p:cNvCxnSpPr/>
          <p:nvPr/>
        </p:nvCxnSpPr>
        <p:spPr>
          <a:xfrm flipH="1" flipV="1">
            <a:off x="3958825" y="701446"/>
            <a:ext cx="0" cy="7720659"/>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rotWithShape="1">
          <a:blip r:embed="rId3" cstate="print">
            <a:duotone>
              <a:schemeClr val="bg2">
                <a:shade val="45000"/>
                <a:satMod val="135000"/>
              </a:schemeClr>
              <a:prstClr val="white"/>
            </a:duotone>
            <a:lum bright="-28000"/>
            <a:extLst>
              <a:ext uri="{28A0092B-C50C-407E-A947-70E740481C1C}">
                <a14:useLocalDpi xmlns:a14="http://schemas.microsoft.com/office/drawing/2010/main" val="0"/>
              </a:ext>
            </a:extLst>
          </a:blip>
          <a:srcRect b="18415"/>
          <a:stretch/>
        </p:blipFill>
        <p:spPr>
          <a:xfrm>
            <a:off x="4427896" y="4744834"/>
            <a:ext cx="1399200" cy="1331784"/>
          </a:xfrm>
          <a:prstGeom prst="rect">
            <a:avLst/>
          </a:prstGeom>
        </p:spPr>
      </p:pic>
      <p:pic>
        <p:nvPicPr>
          <p:cNvPr id="13" name="Picture 12"/>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4523429" y="2594860"/>
            <a:ext cx="1348553" cy="1396284"/>
          </a:xfrm>
          <a:prstGeom prst="rect">
            <a:avLst/>
          </a:prstGeom>
          <a:noFill/>
        </p:spPr>
      </p:pic>
      <p:pic>
        <p:nvPicPr>
          <p:cNvPr id="6" name="Picture 5"/>
          <p:cNvPicPr>
            <a:picLocks noChangeAspect="1"/>
          </p:cNvPicPr>
          <p:nvPr/>
        </p:nvPicPr>
        <p:blipFill rotWithShape="1">
          <a:blip r:embed="rId6" cstate="print">
            <a:duotone>
              <a:prstClr val="black"/>
              <a:schemeClr val="tx1">
                <a:lumMod val="75000"/>
                <a:tint val="45000"/>
                <a:satMod val="400000"/>
              </a:schemeClr>
            </a:duotone>
            <a:lum bright="36000"/>
            <a:extLst>
              <a:ext uri="{28A0092B-C50C-407E-A947-70E740481C1C}">
                <a14:useLocalDpi xmlns:a14="http://schemas.microsoft.com/office/drawing/2010/main" val="0"/>
              </a:ext>
            </a:extLst>
          </a:blip>
          <a:srcRect b="16423"/>
          <a:stretch/>
        </p:blipFill>
        <p:spPr>
          <a:xfrm>
            <a:off x="4452553" y="815379"/>
            <a:ext cx="1395366" cy="1360570"/>
          </a:xfrm>
          <a:prstGeom prst="rect">
            <a:avLst/>
          </a:prstGeom>
        </p:spPr>
      </p:pic>
      <p:sp>
        <p:nvSpPr>
          <p:cNvPr id="15" name="TextBox 14"/>
          <p:cNvSpPr txBox="1"/>
          <p:nvPr/>
        </p:nvSpPr>
        <p:spPr>
          <a:xfrm>
            <a:off x="6317583" y="2686610"/>
            <a:ext cx="5873274" cy="1815882"/>
          </a:xfrm>
          <a:prstGeom prst="rect">
            <a:avLst/>
          </a:prstGeom>
          <a:noFill/>
        </p:spPr>
        <p:txBody>
          <a:bodyPr wrap="square" rtlCol="0">
            <a:spAutoFit/>
          </a:bodyPr>
          <a:lstStyle/>
          <a:p>
            <a:r>
              <a:rPr lang="en-US" sz="2800" dirty="0">
                <a:solidFill>
                  <a:schemeClr val="bg2">
                    <a:lumMod val="25000"/>
                  </a:schemeClr>
                </a:solidFill>
                <a:latin typeface="Gotham Light" pitchFamily="50" charset="0"/>
                <a:cs typeface="Gotham Light" pitchFamily="50" charset="0"/>
              </a:rPr>
              <a:t>This is an interactive meeting. We have time allocated for questions. Please press 1 on your phone, or use the chat! </a:t>
            </a:r>
          </a:p>
        </p:txBody>
      </p:sp>
      <p:sp>
        <p:nvSpPr>
          <p:cNvPr id="16" name="TextBox 15"/>
          <p:cNvSpPr txBox="1"/>
          <p:nvPr/>
        </p:nvSpPr>
        <p:spPr>
          <a:xfrm>
            <a:off x="6301541" y="4884377"/>
            <a:ext cx="5873274" cy="1384995"/>
          </a:xfrm>
          <a:prstGeom prst="rect">
            <a:avLst/>
          </a:prstGeom>
          <a:noFill/>
        </p:spPr>
        <p:txBody>
          <a:bodyPr wrap="square" rtlCol="0">
            <a:spAutoFit/>
          </a:bodyPr>
          <a:lstStyle/>
          <a:p>
            <a:r>
              <a:rPr lang="en-US" sz="2800" dirty="0">
                <a:solidFill>
                  <a:schemeClr val="bg2">
                    <a:lumMod val="25000"/>
                  </a:schemeClr>
                </a:solidFill>
                <a:latin typeface="Gotham Light" pitchFamily="50" charset="0"/>
                <a:cs typeface="Gotham Light" pitchFamily="50" charset="0"/>
              </a:rPr>
              <a:t>A recording of this video and call will be available following this meeting </a:t>
            </a:r>
          </a:p>
        </p:txBody>
      </p:sp>
      <p:sp>
        <p:nvSpPr>
          <p:cNvPr id="17" name="TextBox 16"/>
          <p:cNvSpPr txBox="1"/>
          <p:nvPr/>
        </p:nvSpPr>
        <p:spPr>
          <a:xfrm>
            <a:off x="6309561" y="6741974"/>
            <a:ext cx="5873274" cy="523220"/>
          </a:xfrm>
          <a:prstGeom prst="rect">
            <a:avLst/>
          </a:prstGeom>
          <a:noFill/>
        </p:spPr>
        <p:txBody>
          <a:bodyPr wrap="square" rtlCol="0">
            <a:spAutoFit/>
          </a:bodyPr>
          <a:lstStyle/>
          <a:p>
            <a:r>
              <a:rPr lang="en-US" sz="2800" dirty="0">
                <a:solidFill>
                  <a:schemeClr val="bg2">
                    <a:lumMod val="25000"/>
                  </a:schemeClr>
                </a:solidFill>
                <a:latin typeface="Gotham Light" pitchFamily="50" charset="0"/>
                <a:cs typeface="Gotham Light" pitchFamily="50" charset="0"/>
              </a:rPr>
              <a:t>It’s cool if you Tweet -- </a:t>
            </a:r>
          </a:p>
        </p:txBody>
      </p:sp>
      <p:grpSp>
        <p:nvGrpSpPr>
          <p:cNvPr id="21" name="Group 20"/>
          <p:cNvGrpSpPr/>
          <p:nvPr/>
        </p:nvGrpSpPr>
        <p:grpSpPr>
          <a:xfrm>
            <a:off x="4171727" y="6540795"/>
            <a:ext cx="1870913" cy="1789840"/>
            <a:chOff x="4209044" y="6900250"/>
            <a:chExt cx="1870913" cy="1789840"/>
          </a:xfrm>
        </p:grpSpPr>
        <p:pic>
          <p:nvPicPr>
            <p:cNvPr id="9" name="Picture 8"/>
            <p:cNvPicPr>
              <a:picLocks noChangeAspect="1"/>
            </p:cNvPicPr>
            <p:nvPr/>
          </p:nvPicPr>
          <p:blipFill rotWithShape="1">
            <a:blip r:embed="rId7"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4209044" y="6900250"/>
              <a:ext cx="1870913" cy="1789840"/>
            </a:xfrm>
            <a:prstGeom prst="rect">
              <a:avLst/>
            </a:prstGeom>
          </p:spPr>
        </p:pic>
        <p:pic>
          <p:nvPicPr>
            <p:cNvPr id="18" name="Picture 17"/>
            <p:cNvPicPr>
              <a:picLocks noChangeAspect="1"/>
            </p:cNvPicPr>
            <p:nvPr/>
          </p:nvPicPr>
          <p:blipFill>
            <a:blip r:embed="rId8"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905793" y="7589892"/>
              <a:ext cx="511371" cy="511371"/>
            </a:xfrm>
            <a:prstGeom prst="rect">
              <a:avLst/>
            </a:prstGeom>
            <a:ln>
              <a:noFill/>
            </a:ln>
          </p:spPr>
        </p:pic>
      </p:grpSp>
      <p:sp>
        <p:nvSpPr>
          <p:cNvPr id="19" name="Rectangle 18"/>
          <p:cNvSpPr/>
          <p:nvPr/>
        </p:nvSpPr>
        <p:spPr>
          <a:xfrm>
            <a:off x="6319308" y="7204883"/>
            <a:ext cx="2202745" cy="461665"/>
          </a:xfrm>
          <a:prstGeom prst="rect">
            <a:avLst/>
          </a:prstGeom>
        </p:spPr>
        <p:txBody>
          <a:bodyPr wrap="square">
            <a:spAutoFit/>
          </a:bodyPr>
          <a:lstStyle/>
          <a:p>
            <a:r>
              <a:rPr lang="en-US" sz="2400" dirty="0">
                <a:solidFill>
                  <a:schemeClr val="tx1">
                    <a:lumMod val="75000"/>
                  </a:schemeClr>
                </a:solidFill>
                <a:latin typeface="+mj-lt"/>
                <a:cs typeface="Gotham Bold" pitchFamily="50" charset="0"/>
              </a:rPr>
              <a:t>#</a:t>
            </a:r>
            <a:r>
              <a:rPr lang="en-US" sz="2400" dirty="0">
                <a:solidFill>
                  <a:schemeClr val="tx1">
                    <a:lumMod val="75000"/>
                  </a:schemeClr>
                </a:solidFill>
                <a:latin typeface="Gotham Bold" pitchFamily="50" charset="0"/>
                <a:cs typeface="Gotham Bold" pitchFamily="50" charset="0"/>
              </a:rPr>
              <a:t>OFA</a:t>
            </a:r>
            <a:r>
              <a:rPr lang="en-US" sz="2400" dirty="0">
                <a:solidFill>
                  <a:schemeClr val="tx1">
                    <a:lumMod val="75000"/>
                  </a:schemeClr>
                </a:solidFill>
                <a:latin typeface="Gotham Light" pitchFamily="50" charset="0"/>
                <a:cs typeface="Gotham Light" pitchFamily="50" charset="0"/>
              </a:rPr>
              <a:t>Fellows</a:t>
            </a:r>
            <a:endParaRPr lang="en-US" sz="3600" dirty="0">
              <a:solidFill>
                <a:schemeClr val="tx1">
                  <a:lumMod val="75000"/>
                </a:schemeClr>
              </a:solidFill>
              <a:latin typeface="Gotham Light" pitchFamily="50" charset="0"/>
              <a:cs typeface="Gotham Light" pitchFamily="50" charset="0"/>
            </a:endParaRPr>
          </a:p>
        </p:txBody>
      </p:sp>
    </p:spTree>
    <p:extLst>
      <p:ext uri="{BB962C8B-B14F-4D97-AF65-F5344CB8AC3E}">
        <p14:creationId xmlns:p14="http://schemas.microsoft.com/office/powerpoint/2010/main" val="29704324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ad dies after getting hit with baseball before son’s game"/>
          <p:cNvPicPr>
            <a:picLocks noChangeAspect="1" noChangeArrowheads="1"/>
          </p:cNvPicPr>
          <p:nvPr/>
        </p:nvPicPr>
        <p:blipFill rotWithShape="1">
          <a:blip r:embed="rId3">
            <a:extLst>
              <a:ext uri="{28A0092B-C50C-407E-A947-70E740481C1C}">
                <a14:useLocalDpi xmlns:a14="http://schemas.microsoft.com/office/drawing/2010/main" val="0"/>
              </a:ext>
            </a:extLst>
          </a:blip>
          <a:srcRect l="9582"/>
          <a:stretch/>
        </p:blipFill>
        <p:spPr bwMode="auto">
          <a:xfrm>
            <a:off x="-179882" y="-104930"/>
            <a:ext cx="13296275" cy="9908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75847" y="-63020"/>
            <a:ext cx="13292239"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a:spLocks noChangeArrowheads="1"/>
          </p:cNvSpPr>
          <p:nvPr/>
        </p:nvSpPr>
        <p:spPr bwMode="auto">
          <a:xfrm>
            <a:off x="622989" y="705163"/>
            <a:ext cx="61343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800" spc="300" dirty="0">
                <a:solidFill>
                  <a:schemeClr val="bg1"/>
                </a:solidFill>
                <a:latin typeface="Mission Script" panose="02000000000000000000" pitchFamily="50" charset="0"/>
                <a:ea typeface="Arial Unicode MS" panose="020B0604020202020204" pitchFamily="34" charset="-128"/>
                <a:cs typeface="Gotham Light" pitchFamily="50" charset="0"/>
              </a:rPr>
              <a:t>Baseball</a:t>
            </a:r>
            <a:r>
              <a:rPr lang="en-US" altLang="en-US" sz="2800" dirty="0">
                <a:solidFill>
                  <a:schemeClr val="bg1"/>
                </a:solidFill>
                <a:latin typeface="Gotham Light" pitchFamily="50" charset="0"/>
                <a:ea typeface="Arial Unicode MS" panose="020B0604020202020204" pitchFamily="34" charset="-128"/>
                <a:cs typeface="Gotham Light" pitchFamily="50" charset="0"/>
              </a:rPr>
              <a:t> </a:t>
            </a:r>
            <a:r>
              <a:rPr lang="en-US" altLang="en-US" sz="2800" dirty="0">
                <a:solidFill>
                  <a:schemeClr val="bg1"/>
                </a:solidFill>
                <a:latin typeface="Gotham Bold" pitchFamily="50" charset="0"/>
                <a:ea typeface="Arial Unicode MS" panose="020B0604020202020204" pitchFamily="34" charset="-128"/>
                <a:cs typeface="Gotham Bold" pitchFamily="50" charset="0"/>
              </a:rPr>
              <a:t>ORGANIZING</a:t>
            </a:r>
          </a:p>
        </p:txBody>
      </p:sp>
      <p:sp>
        <p:nvSpPr>
          <p:cNvPr id="13" name="Rounded Rectangle 12"/>
          <p:cNvSpPr/>
          <p:nvPr/>
        </p:nvSpPr>
        <p:spPr>
          <a:xfrm>
            <a:off x="1320115" y="1606501"/>
            <a:ext cx="4604509" cy="977608"/>
          </a:xfrm>
          <a:prstGeom prst="roundRect">
            <a:avLst>
              <a:gd name="adj" fmla="val 0"/>
            </a:avLst>
          </a:prstGeom>
          <a:solidFill>
            <a:schemeClr val="bg1">
              <a:alpha val="37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Gotham Bold" pitchFamily="50" charset="0"/>
              <a:cs typeface="Gotham Bold" pitchFamily="50" charset="0"/>
            </a:endParaRPr>
          </a:p>
          <a:p>
            <a:pPr algn="ctr"/>
            <a:r>
              <a:rPr lang="en-US" sz="2400" dirty="0">
                <a:solidFill>
                  <a:schemeClr val="bg1"/>
                </a:solidFill>
                <a:latin typeface="Gotham Bold" pitchFamily="50" charset="0"/>
                <a:cs typeface="Gotham Bold" pitchFamily="50" charset="0"/>
              </a:rPr>
              <a:t>Team Building</a:t>
            </a:r>
          </a:p>
          <a:p>
            <a:pPr algn="ctr"/>
            <a:endParaRPr lang="en-US" sz="2400" dirty="0">
              <a:solidFill>
                <a:schemeClr val="bg1"/>
              </a:solidFill>
            </a:endParaRPr>
          </a:p>
        </p:txBody>
      </p:sp>
      <p:sp>
        <p:nvSpPr>
          <p:cNvPr id="19" name="Oval 18"/>
          <p:cNvSpPr/>
          <p:nvPr/>
        </p:nvSpPr>
        <p:spPr>
          <a:xfrm>
            <a:off x="3120267" y="5127627"/>
            <a:ext cx="1136776" cy="110806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372385" y="5332889"/>
            <a:ext cx="755335" cy="707886"/>
          </a:xfrm>
          <a:prstGeom prst="rect">
            <a:avLst/>
          </a:prstGeom>
        </p:spPr>
        <p:txBody>
          <a:bodyPr wrap="none">
            <a:spAutoFit/>
          </a:bodyPr>
          <a:lstStyle/>
          <a:p>
            <a:r>
              <a:rPr lang="en-US" sz="4000" dirty="0">
                <a:solidFill>
                  <a:schemeClr val="bg2">
                    <a:lumMod val="25000"/>
                  </a:schemeClr>
                </a:solidFill>
                <a:latin typeface="Mission Script" panose="02000000000000000000" pitchFamily="50" charset="0"/>
                <a:ea typeface="Arial Unicode MS" panose="020B0604020202020204" pitchFamily="34" charset="-128"/>
                <a:cs typeface="Gotham Light" pitchFamily="50" charset="0"/>
              </a:rPr>
              <a:t>you</a:t>
            </a:r>
            <a:endParaRPr lang="en-US" sz="4000" dirty="0">
              <a:solidFill>
                <a:schemeClr val="bg2">
                  <a:lumMod val="25000"/>
                </a:schemeClr>
              </a:solidFill>
            </a:endParaRPr>
          </a:p>
        </p:txBody>
      </p:sp>
    </p:spTree>
    <p:extLst>
      <p:ext uri="{BB962C8B-B14F-4D97-AF65-F5344CB8AC3E}">
        <p14:creationId xmlns:p14="http://schemas.microsoft.com/office/powerpoint/2010/main" val="2434310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ad dies after getting hit with baseball before son’s game"/>
          <p:cNvPicPr>
            <a:picLocks noChangeAspect="1" noChangeArrowheads="1"/>
          </p:cNvPicPr>
          <p:nvPr/>
        </p:nvPicPr>
        <p:blipFill rotWithShape="1">
          <a:blip r:embed="rId3">
            <a:extLst>
              <a:ext uri="{28A0092B-C50C-407E-A947-70E740481C1C}">
                <a14:useLocalDpi xmlns:a14="http://schemas.microsoft.com/office/drawing/2010/main" val="0"/>
              </a:ext>
            </a:extLst>
          </a:blip>
          <a:srcRect l="9582"/>
          <a:stretch/>
        </p:blipFill>
        <p:spPr bwMode="auto">
          <a:xfrm>
            <a:off x="-179882" y="-104930"/>
            <a:ext cx="13296275" cy="9908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75847" y="-63020"/>
            <a:ext cx="13292239"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a:spLocks noChangeArrowheads="1"/>
          </p:cNvSpPr>
          <p:nvPr/>
        </p:nvSpPr>
        <p:spPr bwMode="auto">
          <a:xfrm>
            <a:off x="622989" y="705163"/>
            <a:ext cx="61343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800" spc="300" dirty="0">
                <a:solidFill>
                  <a:schemeClr val="bg1"/>
                </a:solidFill>
                <a:latin typeface="Mission Script" panose="02000000000000000000" pitchFamily="50" charset="0"/>
                <a:ea typeface="Arial Unicode MS" panose="020B0604020202020204" pitchFamily="34" charset="-128"/>
                <a:cs typeface="Gotham Light" pitchFamily="50" charset="0"/>
              </a:rPr>
              <a:t>Baseball</a:t>
            </a:r>
            <a:r>
              <a:rPr lang="en-US" altLang="en-US" sz="2800" dirty="0">
                <a:solidFill>
                  <a:schemeClr val="bg1"/>
                </a:solidFill>
                <a:latin typeface="Gotham Light" pitchFamily="50" charset="0"/>
                <a:ea typeface="Arial Unicode MS" panose="020B0604020202020204" pitchFamily="34" charset="-128"/>
                <a:cs typeface="Gotham Light" pitchFamily="50" charset="0"/>
              </a:rPr>
              <a:t> </a:t>
            </a:r>
            <a:r>
              <a:rPr lang="en-US" altLang="en-US" sz="2800" dirty="0">
                <a:solidFill>
                  <a:schemeClr val="bg1"/>
                </a:solidFill>
                <a:latin typeface="Gotham Bold" pitchFamily="50" charset="0"/>
                <a:ea typeface="Arial Unicode MS" panose="020B0604020202020204" pitchFamily="34" charset="-128"/>
                <a:cs typeface="Gotham Bold" pitchFamily="50" charset="0"/>
              </a:rPr>
              <a:t>ORGANIZING</a:t>
            </a:r>
          </a:p>
        </p:txBody>
      </p:sp>
      <p:sp>
        <p:nvSpPr>
          <p:cNvPr id="13" name="Rounded Rectangle 12"/>
          <p:cNvSpPr/>
          <p:nvPr/>
        </p:nvSpPr>
        <p:spPr>
          <a:xfrm>
            <a:off x="1320115" y="1606501"/>
            <a:ext cx="4604509" cy="977608"/>
          </a:xfrm>
          <a:prstGeom prst="roundRect">
            <a:avLst>
              <a:gd name="adj" fmla="val 0"/>
            </a:avLst>
          </a:prstGeom>
          <a:solidFill>
            <a:schemeClr val="bg1">
              <a:alpha val="37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Gotham Bold" pitchFamily="50" charset="0"/>
              <a:cs typeface="Gotham Bold" pitchFamily="50" charset="0"/>
            </a:endParaRPr>
          </a:p>
          <a:p>
            <a:pPr algn="ctr"/>
            <a:r>
              <a:rPr lang="en-US" sz="2400" dirty="0">
                <a:solidFill>
                  <a:schemeClr val="bg1"/>
                </a:solidFill>
                <a:latin typeface="Gotham Bold" pitchFamily="50" charset="0"/>
                <a:cs typeface="Gotham Bold" pitchFamily="50" charset="0"/>
              </a:rPr>
              <a:t>Team Building</a:t>
            </a:r>
          </a:p>
          <a:p>
            <a:pPr algn="ctr"/>
            <a:endParaRPr lang="en-US" sz="2400" dirty="0">
              <a:solidFill>
                <a:schemeClr val="bg1"/>
              </a:solidFill>
            </a:endParaRPr>
          </a:p>
        </p:txBody>
      </p:sp>
      <p:grpSp>
        <p:nvGrpSpPr>
          <p:cNvPr id="5" name="Group 4"/>
          <p:cNvGrpSpPr/>
          <p:nvPr/>
        </p:nvGrpSpPr>
        <p:grpSpPr>
          <a:xfrm>
            <a:off x="1032422" y="3099051"/>
            <a:ext cx="5315503" cy="5250058"/>
            <a:chOff x="1864230" y="3951974"/>
            <a:chExt cx="3653975" cy="3602427"/>
          </a:xfrm>
        </p:grpSpPr>
        <p:pic>
          <p:nvPicPr>
            <p:cNvPr id="9" name="Picture 46"/>
            <p:cNvPicPr>
              <a:picLocks noChangeAspect="1" noChangeArrowheads="1"/>
            </p:cNvPicPr>
            <p:nvPr/>
          </p:nvPicPr>
          <p:blipFill rotWithShape="1">
            <a:blip r:embed="rId6">
              <a:extLst>
                <a:ext uri="{28A0092B-C50C-407E-A947-70E740481C1C}">
                  <a14:useLocalDpi xmlns:a14="http://schemas.microsoft.com/office/drawing/2010/main" val="0"/>
                </a:ext>
              </a:extLst>
            </a:blip>
            <a:srcRect l="20359" t="19963" r="20018" b="19389"/>
            <a:stretch/>
          </p:blipFill>
          <p:spPr bwMode="auto">
            <a:xfrm>
              <a:off x="1949823" y="4020671"/>
              <a:ext cx="3482789" cy="3455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Oval 2"/>
            <p:cNvSpPr/>
            <p:nvPr/>
          </p:nvSpPr>
          <p:spPr>
            <a:xfrm>
              <a:off x="4913906" y="5450402"/>
              <a:ext cx="604299" cy="59643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3299453" y="5343920"/>
              <a:ext cx="781441" cy="76032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3363527" y="3951974"/>
              <a:ext cx="604299" cy="59643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3363527" y="6957970"/>
              <a:ext cx="604299" cy="59643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1864230" y="5450402"/>
              <a:ext cx="604299" cy="59643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440117" y="5502219"/>
              <a:ext cx="558901" cy="527967"/>
            </a:xfrm>
            <a:prstGeom prst="rect">
              <a:avLst/>
            </a:prstGeom>
          </p:spPr>
          <p:txBody>
            <a:bodyPr wrap="none">
              <a:spAutoFit/>
            </a:bodyPr>
            <a:lstStyle/>
            <a:p>
              <a:r>
                <a:rPr lang="en-US" sz="4400" dirty="0">
                  <a:solidFill>
                    <a:schemeClr val="bg2">
                      <a:lumMod val="25000"/>
                    </a:schemeClr>
                  </a:solidFill>
                  <a:latin typeface="Mission Script" panose="02000000000000000000" pitchFamily="50" charset="0"/>
                  <a:ea typeface="Arial Unicode MS" panose="020B0604020202020204" pitchFamily="34" charset="-128"/>
                  <a:cs typeface="Gotham Light" pitchFamily="50" charset="0"/>
                </a:rPr>
                <a:t>you</a:t>
              </a:r>
              <a:endParaRPr lang="en-US" sz="4400" dirty="0">
                <a:solidFill>
                  <a:schemeClr val="bg2">
                    <a:lumMod val="25000"/>
                  </a:schemeClr>
                </a:solidFill>
              </a:endParaRPr>
            </a:p>
          </p:txBody>
        </p:sp>
      </p:grpSp>
    </p:spTree>
    <p:extLst>
      <p:ext uri="{BB962C8B-B14F-4D97-AF65-F5344CB8AC3E}">
        <p14:creationId xmlns:p14="http://schemas.microsoft.com/office/powerpoint/2010/main" val="4674246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ad dies after getting hit with baseball before son’s game"/>
          <p:cNvPicPr>
            <a:picLocks noChangeAspect="1" noChangeArrowheads="1"/>
          </p:cNvPicPr>
          <p:nvPr/>
        </p:nvPicPr>
        <p:blipFill rotWithShape="1">
          <a:blip r:embed="rId3">
            <a:extLst>
              <a:ext uri="{28A0092B-C50C-407E-A947-70E740481C1C}">
                <a14:useLocalDpi xmlns:a14="http://schemas.microsoft.com/office/drawing/2010/main" val="0"/>
              </a:ext>
            </a:extLst>
          </a:blip>
          <a:srcRect l="9582"/>
          <a:stretch/>
        </p:blipFill>
        <p:spPr bwMode="auto">
          <a:xfrm>
            <a:off x="-179882" y="-104930"/>
            <a:ext cx="13296275" cy="9908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75847" y="-63020"/>
            <a:ext cx="13292239"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a:spLocks noChangeArrowheads="1"/>
          </p:cNvSpPr>
          <p:nvPr/>
        </p:nvSpPr>
        <p:spPr bwMode="auto">
          <a:xfrm>
            <a:off x="622989" y="705163"/>
            <a:ext cx="61343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800" spc="300" dirty="0">
                <a:solidFill>
                  <a:schemeClr val="bg1"/>
                </a:solidFill>
                <a:latin typeface="Mission Script" panose="02000000000000000000" pitchFamily="50" charset="0"/>
                <a:ea typeface="Arial Unicode MS" panose="020B0604020202020204" pitchFamily="34" charset="-128"/>
                <a:cs typeface="Gotham Light" pitchFamily="50" charset="0"/>
              </a:rPr>
              <a:t>Baseball</a:t>
            </a:r>
            <a:r>
              <a:rPr lang="en-US" altLang="en-US" sz="2800" dirty="0">
                <a:solidFill>
                  <a:schemeClr val="bg1"/>
                </a:solidFill>
                <a:latin typeface="Gotham Light" pitchFamily="50" charset="0"/>
                <a:ea typeface="Arial Unicode MS" panose="020B0604020202020204" pitchFamily="34" charset="-128"/>
                <a:cs typeface="Gotham Light" pitchFamily="50" charset="0"/>
              </a:rPr>
              <a:t> </a:t>
            </a:r>
            <a:r>
              <a:rPr lang="en-US" altLang="en-US" sz="2800" dirty="0">
                <a:solidFill>
                  <a:schemeClr val="bg1"/>
                </a:solidFill>
                <a:latin typeface="Gotham Bold" pitchFamily="50" charset="0"/>
                <a:ea typeface="Arial Unicode MS" panose="020B0604020202020204" pitchFamily="34" charset="-128"/>
                <a:cs typeface="Gotham Bold" pitchFamily="50" charset="0"/>
              </a:rPr>
              <a:t>ORGANIZING</a:t>
            </a:r>
          </a:p>
        </p:txBody>
      </p:sp>
      <p:pic>
        <p:nvPicPr>
          <p:cNvPr id="9" name="Picture 46"/>
          <p:cNvPicPr>
            <a:picLocks noChangeAspect="1" noChangeArrowheads="1"/>
          </p:cNvPicPr>
          <p:nvPr/>
        </p:nvPicPr>
        <p:blipFill rotWithShape="1">
          <a:blip r:embed="rId6">
            <a:extLst>
              <a:ext uri="{28A0092B-C50C-407E-A947-70E740481C1C}">
                <a14:useLocalDpi xmlns:a14="http://schemas.microsoft.com/office/drawing/2010/main" val="0"/>
              </a:ext>
            </a:extLst>
          </a:blip>
          <a:srcRect l="20359" t="19963" r="20018" b="19389"/>
          <a:stretch/>
        </p:blipFill>
        <p:spPr bwMode="auto">
          <a:xfrm>
            <a:off x="1949823" y="4020671"/>
            <a:ext cx="3482789" cy="3455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Rounded Rectangle 12"/>
          <p:cNvSpPr/>
          <p:nvPr/>
        </p:nvSpPr>
        <p:spPr>
          <a:xfrm>
            <a:off x="1320115" y="1606501"/>
            <a:ext cx="4604509" cy="977608"/>
          </a:xfrm>
          <a:prstGeom prst="roundRect">
            <a:avLst>
              <a:gd name="adj" fmla="val 0"/>
            </a:avLst>
          </a:prstGeom>
          <a:solidFill>
            <a:schemeClr val="bg1">
              <a:alpha val="37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Gotham Bold" pitchFamily="50" charset="0"/>
              <a:cs typeface="Gotham Bold" pitchFamily="50" charset="0"/>
            </a:endParaRPr>
          </a:p>
          <a:p>
            <a:pPr algn="ctr"/>
            <a:r>
              <a:rPr lang="en-US" sz="2400" dirty="0">
                <a:solidFill>
                  <a:schemeClr val="bg1"/>
                </a:solidFill>
                <a:latin typeface="Gotham Bold" pitchFamily="50" charset="0"/>
                <a:cs typeface="Gotham Bold" pitchFamily="50" charset="0"/>
              </a:rPr>
              <a:t>Team Building</a:t>
            </a:r>
          </a:p>
          <a:p>
            <a:pPr algn="ctr"/>
            <a:endParaRPr lang="en-US" sz="2400" dirty="0">
              <a:solidFill>
                <a:schemeClr val="bg1"/>
              </a:solidFill>
            </a:endParaRPr>
          </a:p>
        </p:txBody>
      </p:sp>
      <p:sp>
        <p:nvSpPr>
          <p:cNvPr id="3" name="Oval 2"/>
          <p:cNvSpPr/>
          <p:nvPr/>
        </p:nvSpPr>
        <p:spPr>
          <a:xfrm>
            <a:off x="4913906" y="5450402"/>
            <a:ext cx="604299" cy="59643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3299453" y="5343920"/>
            <a:ext cx="781441" cy="76032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3363527" y="3951974"/>
            <a:ext cx="604299" cy="59643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3363527" y="6957970"/>
            <a:ext cx="604299" cy="59643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1864230" y="5450402"/>
            <a:ext cx="604299" cy="59643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4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0523" y="2883106"/>
            <a:ext cx="5841466" cy="56982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p:nvPr/>
        </p:nvSpPr>
        <p:spPr>
          <a:xfrm>
            <a:off x="3440117" y="5502219"/>
            <a:ext cx="527709" cy="461665"/>
          </a:xfrm>
          <a:prstGeom prst="rect">
            <a:avLst/>
          </a:prstGeom>
        </p:spPr>
        <p:txBody>
          <a:bodyPr wrap="none">
            <a:spAutoFit/>
          </a:bodyPr>
          <a:lstStyle/>
          <a:p>
            <a:r>
              <a:rPr lang="en-US" sz="2400" dirty="0">
                <a:solidFill>
                  <a:schemeClr val="bg2">
                    <a:lumMod val="25000"/>
                  </a:schemeClr>
                </a:solidFill>
                <a:latin typeface="Mission Script" panose="02000000000000000000" pitchFamily="50" charset="0"/>
                <a:ea typeface="Arial Unicode MS" panose="020B0604020202020204" pitchFamily="34" charset="-128"/>
                <a:cs typeface="Gotham Light" pitchFamily="50" charset="0"/>
              </a:rPr>
              <a:t>you</a:t>
            </a:r>
            <a:endParaRPr lang="en-US" sz="2400" dirty="0">
              <a:solidFill>
                <a:schemeClr val="bg2">
                  <a:lumMod val="25000"/>
                </a:schemeClr>
              </a:solidFill>
            </a:endParaRPr>
          </a:p>
        </p:txBody>
      </p:sp>
    </p:spTree>
    <p:extLst>
      <p:ext uri="{BB962C8B-B14F-4D97-AF65-F5344CB8AC3E}">
        <p14:creationId xmlns:p14="http://schemas.microsoft.com/office/powerpoint/2010/main" val="1952088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ad dies after getting hit with baseball before son’s game"/>
          <p:cNvPicPr>
            <a:picLocks noChangeAspect="1" noChangeArrowheads="1"/>
          </p:cNvPicPr>
          <p:nvPr/>
        </p:nvPicPr>
        <p:blipFill rotWithShape="1">
          <a:blip r:embed="rId3">
            <a:extLst>
              <a:ext uri="{28A0092B-C50C-407E-A947-70E740481C1C}">
                <a14:useLocalDpi xmlns:a14="http://schemas.microsoft.com/office/drawing/2010/main" val="0"/>
              </a:ext>
            </a:extLst>
          </a:blip>
          <a:srcRect l="9582"/>
          <a:stretch/>
        </p:blipFill>
        <p:spPr bwMode="auto">
          <a:xfrm>
            <a:off x="-179882" y="-104930"/>
            <a:ext cx="13296275" cy="9908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75847" y="-63020"/>
            <a:ext cx="13292239"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a:spLocks noChangeArrowheads="1"/>
          </p:cNvSpPr>
          <p:nvPr/>
        </p:nvSpPr>
        <p:spPr bwMode="auto">
          <a:xfrm>
            <a:off x="622989" y="900033"/>
            <a:ext cx="61343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800" spc="300" dirty="0">
                <a:solidFill>
                  <a:schemeClr val="bg1"/>
                </a:solidFill>
                <a:latin typeface="Mission Script" panose="02000000000000000000" pitchFamily="50" charset="0"/>
                <a:ea typeface="Arial Unicode MS" panose="020B0604020202020204" pitchFamily="34" charset="-128"/>
                <a:cs typeface="Gotham Light" pitchFamily="50" charset="0"/>
              </a:rPr>
              <a:t>Let’s go win!</a:t>
            </a:r>
            <a:endParaRPr lang="en-US" altLang="en-US" sz="2800" dirty="0">
              <a:solidFill>
                <a:schemeClr val="bg1"/>
              </a:solidFill>
              <a:latin typeface="Gotham Bold" pitchFamily="50" charset="0"/>
              <a:ea typeface="Arial Unicode MS" panose="020B0604020202020204" pitchFamily="34" charset="-128"/>
              <a:cs typeface="Gotham Bold" pitchFamily="50" charset="0"/>
            </a:endParaRPr>
          </a:p>
        </p:txBody>
      </p:sp>
      <p:pic>
        <p:nvPicPr>
          <p:cNvPr id="13" name="Picture 46"/>
          <p:cNvPicPr>
            <a:picLocks noChangeAspect="1" noChangeArrowheads="1"/>
          </p:cNvPicPr>
          <p:nvPr/>
        </p:nvPicPr>
        <p:blipFill rotWithShape="1">
          <a:blip r:embed="rId6">
            <a:extLst>
              <a:ext uri="{28A0092B-C50C-407E-A947-70E740481C1C}">
                <a14:useLocalDpi xmlns:a14="http://schemas.microsoft.com/office/drawing/2010/main" val="0"/>
              </a:ext>
            </a:extLst>
          </a:blip>
          <a:srcRect l="20359" t="19963" r="20018" b="19389"/>
          <a:stretch/>
        </p:blipFill>
        <p:spPr bwMode="auto">
          <a:xfrm>
            <a:off x="2105194" y="3051680"/>
            <a:ext cx="3482789" cy="3455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Oval 13"/>
          <p:cNvSpPr/>
          <p:nvPr/>
        </p:nvSpPr>
        <p:spPr>
          <a:xfrm>
            <a:off x="5069277" y="4481411"/>
            <a:ext cx="604299" cy="59643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3454824" y="4374929"/>
            <a:ext cx="781441" cy="76032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3518898" y="5988979"/>
            <a:ext cx="604299" cy="59643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2019601" y="4481411"/>
            <a:ext cx="604299" cy="59643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4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5894" y="1914115"/>
            <a:ext cx="5841466" cy="56982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 name="Rectangle 20"/>
          <p:cNvSpPr/>
          <p:nvPr/>
        </p:nvSpPr>
        <p:spPr>
          <a:xfrm>
            <a:off x="3595488" y="4533228"/>
            <a:ext cx="527709" cy="461665"/>
          </a:xfrm>
          <a:prstGeom prst="rect">
            <a:avLst/>
          </a:prstGeom>
        </p:spPr>
        <p:txBody>
          <a:bodyPr wrap="none">
            <a:spAutoFit/>
          </a:bodyPr>
          <a:lstStyle/>
          <a:p>
            <a:r>
              <a:rPr lang="en-US" sz="2400" dirty="0">
                <a:solidFill>
                  <a:schemeClr val="bg2">
                    <a:lumMod val="25000"/>
                  </a:schemeClr>
                </a:solidFill>
                <a:latin typeface="Mission Script" panose="02000000000000000000" pitchFamily="50" charset="0"/>
                <a:ea typeface="Arial Unicode MS" panose="020B0604020202020204" pitchFamily="34" charset="-128"/>
                <a:cs typeface="Gotham Light" pitchFamily="50" charset="0"/>
              </a:rPr>
              <a:t>you</a:t>
            </a:r>
            <a:endParaRPr lang="en-US" sz="2400" dirty="0">
              <a:solidFill>
                <a:schemeClr val="bg2">
                  <a:lumMod val="25000"/>
                </a:schemeClr>
              </a:solidFill>
            </a:endParaRPr>
          </a:p>
        </p:txBody>
      </p:sp>
    </p:spTree>
    <p:extLst>
      <p:ext uri="{BB962C8B-B14F-4D97-AF65-F5344CB8AC3E}">
        <p14:creationId xmlns:p14="http://schemas.microsoft.com/office/powerpoint/2010/main" val="1171515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 y="0"/>
            <a:ext cx="13004800" cy="9753600"/>
          </a:xfrm>
          <a:prstGeom prst="rect">
            <a:avLst/>
          </a:prstGeom>
          <a:solidFill>
            <a:schemeClr val="tx1"/>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046" t="4864" r="53018" b="1617"/>
          <a:stretch/>
        </p:blipFill>
        <p:spPr>
          <a:xfrm>
            <a:off x="6667499" y="412514"/>
            <a:ext cx="6000751" cy="8902976"/>
          </a:xfrm>
          <a:prstGeom prst="rect">
            <a:avLst/>
          </a:prstGeom>
        </p:spPr>
      </p:pic>
      <p:sp>
        <p:nvSpPr>
          <p:cNvPr id="11" name="Rectangle 10"/>
          <p:cNvSpPr/>
          <p:nvPr/>
        </p:nvSpPr>
        <p:spPr>
          <a:xfrm>
            <a:off x="6631057" y="429907"/>
            <a:ext cx="5999093" cy="888558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629400" y="1373932"/>
            <a:ext cx="6000750" cy="1088418"/>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a:spLocks noChangeArrowheads="1"/>
          </p:cNvSpPr>
          <p:nvPr/>
        </p:nvSpPr>
        <p:spPr bwMode="auto">
          <a:xfrm>
            <a:off x="6673991" y="1412743"/>
            <a:ext cx="613437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2800" dirty="0">
                <a:solidFill>
                  <a:schemeClr val="bg2">
                    <a:lumMod val="25000"/>
                  </a:schemeClr>
                </a:solidFill>
                <a:latin typeface="Gotham Bold" pitchFamily="50" charset="0"/>
                <a:ea typeface="Arial Unicode MS" panose="020B0604020202020204" pitchFamily="34" charset="-128"/>
                <a:cs typeface="Gotham Bold" pitchFamily="50" charset="0"/>
              </a:rPr>
              <a:t>GOAL</a:t>
            </a:r>
          </a:p>
          <a:p>
            <a:pPr algn="ctr"/>
            <a:r>
              <a:rPr lang="en-US" altLang="en-US" sz="2800" dirty="0">
                <a:solidFill>
                  <a:schemeClr val="bg2">
                    <a:lumMod val="25000"/>
                  </a:schemeClr>
                </a:solidFill>
                <a:latin typeface="Gotham Light" pitchFamily="50" charset="0"/>
                <a:ea typeface="Arial Unicode MS" panose="020B0604020202020204" pitchFamily="34" charset="-128"/>
                <a:cs typeface="Gotham Light" pitchFamily="50" charset="0"/>
              </a:rPr>
              <a:t>Win an issue: Climate</a:t>
            </a:r>
            <a:endParaRPr lang="en-US" altLang="en-US" sz="2800" dirty="0">
              <a:solidFill>
                <a:schemeClr val="bg2">
                  <a:lumMod val="25000"/>
                </a:schemeClr>
              </a:solidFill>
              <a:latin typeface="Gotham Bold" pitchFamily="50" charset="0"/>
              <a:ea typeface="Arial Unicode MS" panose="020B0604020202020204" pitchFamily="34" charset="-128"/>
              <a:cs typeface="Gotham Bold" pitchFamily="50" charset="0"/>
            </a:endParaRPr>
          </a:p>
        </p:txBody>
      </p:sp>
      <p:grpSp>
        <p:nvGrpSpPr>
          <p:cNvPr id="3" name="Group 2"/>
          <p:cNvGrpSpPr/>
          <p:nvPr/>
        </p:nvGrpSpPr>
        <p:grpSpPr>
          <a:xfrm>
            <a:off x="419099" y="429907"/>
            <a:ext cx="6178962" cy="8885583"/>
            <a:chOff x="6701532" y="434836"/>
            <a:chExt cx="6178962" cy="8885583"/>
          </a:xfrm>
        </p:grpSpPr>
        <p:pic>
          <p:nvPicPr>
            <p:cNvPr id="13" name="Picture 2" descr="Dad dies after getting hit with baseball before son’s game"/>
            <p:cNvPicPr>
              <a:picLocks noChangeAspect="1" noChangeArrowheads="1"/>
            </p:cNvPicPr>
            <p:nvPr/>
          </p:nvPicPr>
          <p:blipFill rotWithShape="1">
            <a:blip r:embed="rId4">
              <a:extLst>
                <a:ext uri="{28A0092B-C50C-407E-A947-70E740481C1C}">
                  <a14:useLocalDpi xmlns:a14="http://schemas.microsoft.com/office/drawing/2010/main" val="0"/>
                </a:ext>
              </a:extLst>
            </a:blip>
            <a:srcRect l="57183" r="-1"/>
            <a:stretch/>
          </p:blipFill>
          <p:spPr bwMode="auto">
            <a:xfrm>
              <a:off x="6701532" y="434836"/>
              <a:ext cx="6000750" cy="8885583"/>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a:xfrm>
              <a:off x="6703189" y="434836"/>
              <a:ext cx="5999093" cy="888558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6701532" y="1378861"/>
              <a:ext cx="6000750" cy="1088418"/>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a:spLocks noChangeArrowheads="1"/>
            </p:cNvSpPr>
            <p:nvPr/>
          </p:nvSpPr>
          <p:spPr bwMode="auto">
            <a:xfrm>
              <a:off x="6746123" y="1417672"/>
              <a:ext cx="613437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2800" dirty="0">
                  <a:solidFill>
                    <a:schemeClr val="bg2">
                      <a:lumMod val="25000"/>
                    </a:schemeClr>
                  </a:solidFill>
                  <a:latin typeface="Gotham Bold" pitchFamily="50" charset="0"/>
                  <a:ea typeface="Arial Unicode MS" panose="020B0604020202020204" pitchFamily="34" charset="-128"/>
                  <a:cs typeface="Gotham Bold" pitchFamily="50" charset="0"/>
                </a:rPr>
                <a:t>GOAL</a:t>
              </a:r>
            </a:p>
            <a:p>
              <a:pPr algn="ctr"/>
              <a:r>
                <a:rPr lang="en-US" altLang="en-US" sz="2800" dirty="0">
                  <a:solidFill>
                    <a:schemeClr val="bg2">
                      <a:lumMod val="25000"/>
                    </a:schemeClr>
                  </a:solidFill>
                  <a:latin typeface="Gotham Light" pitchFamily="50" charset="0"/>
                  <a:ea typeface="Arial Unicode MS" panose="020B0604020202020204" pitchFamily="34" charset="-128"/>
                  <a:cs typeface="Gotham Light" pitchFamily="50" charset="0"/>
                </a:rPr>
                <a:t>Win a game!</a:t>
              </a:r>
              <a:endParaRPr lang="en-US" altLang="en-US" sz="2800" dirty="0">
                <a:solidFill>
                  <a:schemeClr val="bg2">
                    <a:lumMod val="25000"/>
                  </a:schemeClr>
                </a:solidFill>
                <a:latin typeface="Gotham Bold" pitchFamily="50" charset="0"/>
                <a:ea typeface="Arial Unicode MS" panose="020B0604020202020204" pitchFamily="34" charset="-128"/>
                <a:cs typeface="Gotham Bold" pitchFamily="50" charset="0"/>
              </a:endParaRPr>
            </a:p>
          </p:txBody>
        </p:sp>
      </p:grpSp>
    </p:spTree>
    <p:extLst>
      <p:ext uri="{BB962C8B-B14F-4D97-AF65-F5344CB8AC3E}">
        <p14:creationId xmlns:p14="http://schemas.microsoft.com/office/powerpoint/2010/main" val="25639449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 y="0"/>
            <a:ext cx="13004800" cy="9753600"/>
          </a:xfrm>
          <a:prstGeom prst="rect">
            <a:avLst/>
          </a:prstGeom>
          <a:solidFill>
            <a:schemeClr val="tx1"/>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2046" t="4864" r="53018" b="1617"/>
          <a:stretch/>
        </p:blipFill>
        <p:spPr>
          <a:xfrm>
            <a:off x="6667499" y="412514"/>
            <a:ext cx="6000751" cy="8902976"/>
          </a:xfrm>
          <a:prstGeom prst="rect">
            <a:avLst/>
          </a:prstGeom>
        </p:spPr>
      </p:pic>
      <p:sp>
        <p:nvSpPr>
          <p:cNvPr id="11" name="Rectangle 10"/>
          <p:cNvSpPr/>
          <p:nvPr/>
        </p:nvSpPr>
        <p:spPr>
          <a:xfrm>
            <a:off x="6631057" y="429907"/>
            <a:ext cx="5999093" cy="888558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419099" y="429907"/>
            <a:ext cx="6000750" cy="8885583"/>
            <a:chOff x="6701532" y="434836"/>
            <a:chExt cx="6000750" cy="8885583"/>
          </a:xfrm>
        </p:grpSpPr>
        <p:pic>
          <p:nvPicPr>
            <p:cNvPr id="13" name="Picture 2" descr="Dad dies after getting hit with baseball before son’s game"/>
            <p:cNvPicPr>
              <a:picLocks noChangeAspect="1" noChangeArrowheads="1"/>
            </p:cNvPicPr>
            <p:nvPr/>
          </p:nvPicPr>
          <p:blipFill rotWithShape="1">
            <a:blip r:embed="rId4">
              <a:extLst>
                <a:ext uri="{28A0092B-C50C-407E-A947-70E740481C1C}">
                  <a14:useLocalDpi xmlns:a14="http://schemas.microsoft.com/office/drawing/2010/main" val="0"/>
                </a:ext>
              </a:extLst>
            </a:blip>
            <a:srcRect l="57183" r="-1"/>
            <a:stretch/>
          </p:blipFill>
          <p:spPr bwMode="auto">
            <a:xfrm>
              <a:off x="6701532" y="434836"/>
              <a:ext cx="6000750" cy="8885583"/>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a:xfrm>
              <a:off x="6703189" y="434836"/>
              <a:ext cx="5999093" cy="888558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p:cNvSpPr/>
          <p:nvPr/>
        </p:nvSpPr>
        <p:spPr>
          <a:xfrm>
            <a:off x="438341" y="964034"/>
            <a:ext cx="12191809" cy="1849504"/>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4" descr="BO-StarSign-Blu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08227" y="1246656"/>
            <a:ext cx="1190625" cy="1190625"/>
          </a:xfrm>
          <a:prstGeom prst="rect">
            <a:avLst/>
          </a:prstGeom>
          <a:noFill/>
          <a:extLst>
            <a:ext uri="{909E8E84-426E-40DD-AFC4-6F175D3DCCD1}">
              <a14:hiddenFill xmlns:a14="http://schemas.microsoft.com/office/drawing/2010/main">
                <a:solidFill>
                  <a:srgbClr val="FFFFFF"/>
                </a:solidFill>
              </a14:hiddenFill>
            </a:ext>
          </a:extLst>
        </p:spPr>
      </p:pic>
      <p:sp>
        <p:nvSpPr>
          <p:cNvPr id="37" name="Oval 36"/>
          <p:cNvSpPr/>
          <p:nvPr/>
        </p:nvSpPr>
        <p:spPr>
          <a:xfrm>
            <a:off x="3631934" y="1675403"/>
            <a:ext cx="357710" cy="3371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p:cNvGrpSpPr/>
          <p:nvPr/>
        </p:nvGrpSpPr>
        <p:grpSpPr>
          <a:xfrm>
            <a:off x="1392045" y="1307808"/>
            <a:ext cx="1190625" cy="1190625"/>
            <a:chOff x="4093013" y="1246656"/>
            <a:chExt cx="1190625" cy="1190625"/>
          </a:xfrm>
        </p:grpSpPr>
        <p:pic>
          <p:nvPicPr>
            <p:cNvPr id="1028" name="Picture 4" descr="BO-StarSign-Blu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93013" y="1246656"/>
              <a:ext cx="1190625" cy="1190625"/>
            </a:xfrm>
            <a:prstGeom prst="rect">
              <a:avLst/>
            </a:prstGeom>
            <a:noFill/>
            <a:extLst>
              <a:ext uri="{909E8E84-426E-40DD-AFC4-6F175D3DCCD1}">
                <a14:hiddenFill xmlns:a14="http://schemas.microsoft.com/office/drawing/2010/main">
                  <a:solidFill>
                    <a:srgbClr val="FFFFFF"/>
                  </a:solidFill>
                </a14:hiddenFill>
              </a:ext>
            </a:extLst>
          </p:spPr>
        </p:pic>
        <p:sp>
          <p:nvSpPr>
            <p:cNvPr id="27" name="Oval 26"/>
            <p:cNvSpPr/>
            <p:nvPr/>
          </p:nvSpPr>
          <p:spPr>
            <a:xfrm>
              <a:off x="4125599" y="1334344"/>
              <a:ext cx="1085643" cy="1002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hord 6"/>
            <p:cNvSpPr/>
            <p:nvPr/>
          </p:nvSpPr>
          <p:spPr>
            <a:xfrm>
              <a:off x="4614241" y="1769034"/>
              <a:ext cx="515505" cy="549529"/>
            </a:xfrm>
            <a:prstGeom prst="chord">
              <a:avLst>
                <a:gd name="adj1" fmla="val 10632865"/>
                <a:gd name="adj2" fmla="val 228545"/>
              </a:avLst>
            </a:prstGeom>
            <a:noFill/>
            <a:ln w="28575">
              <a:solidFill>
                <a:srgbClr val="0093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88325" y="1521526"/>
              <a:ext cx="357710" cy="3371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4679843" y="1551380"/>
              <a:ext cx="425799" cy="2439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4728171" y="1515490"/>
              <a:ext cx="294882" cy="289447"/>
            </a:xfrm>
            <a:prstGeom prst="ellipse">
              <a:avLst/>
            </a:prstGeom>
            <a:solidFill>
              <a:schemeClr val="bg1"/>
            </a:solidFill>
            <a:ln w="28575">
              <a:solidFill>
                <a:srgbClr val="0093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hord 40"/>
            <p:cNvSpPr/>
            <p:nvPr/>
          </p:nvSpPr>
          <p:spPr>
            <a:xfrm>
              <a:off x="4273433" y="1823841"/>
              <a:ext cx="391949" cy="494722"/>
            </a:xfrm>
            <a:prstGeom prst="chord">
              <a:avLst>
                <a:gd name="adj1" fmla="val 10632865"/>
                <a:gd name="adj2" fmla="val 228545"/>
              </a:avLst>
            </a:prstGeom>
            <a:solidFill>
              <a:schemeClr val="bg1"/>
            </a:solidFill>
            <a:ln w="28575">
              <a:solidFill>
                <a:srgbClr val="0093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4307250" y="1625090"/>
              <a:ext cx="320776" cy="3001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4355628" y="1666734"/>
              <a:ext cx="233166" cy="217711"/>
            </a:xfrm>
            <a:prstGeom prst="ellipse">
              <a:avLst/>
            </a:prstGeom>
            <a:solidFill>
              <a:schemeClr val="bg1"/>
            </a:solidFill>
            <a:ln w="28575">
              <a:solidFill>
                <a:srgbClr val="0093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Rectangle 43"/>
          <p:cNvSpPr>
            <a:spLocks noChangeArrowheads="1"/>
          </p:cNvSpPr>
          <p:nvPr/>
        </p:nvSpPr>
        <p:spPr bwMode="auto">
          <a:xfrm>
            <a:off x="2670836" y="1457530"/>
            <a:ext cx="229532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2400" dirty="0">
                <a:solidFill>
                  <a:schemeClr val="bg2">
                    <a:lumMod val="25000"/>
                  </a:schemeClr>
                </a:solidFill>
                <a:latin typeface="Gotham Light" pitchFamily="50" charset="0"/>
                <a:ea typeface="Arial Unicode MS" panose="020B0604020202020204" pitchFamily="34" charset="-128"/>
                <a:cs typeface="Gotham Light" pitchFamily="50" charset="0"/>
              </a:rPr>
              <a:t>Relationship</a:t>
            </a:r>
          </a:p>
          <a:p>
            <a:r>
              <a:rPr lang="en-US" altLang="en-US" sz="2400" dirty="0">
                <a:solidFill>
                  <a:schemeClr val="bg2">
                    <a:lumMod val="25000"/>
                  </a:schemeClr>
                </a:solidFill>
                <a:latin typeface="Gotham Light" pitchFamily="50" charset="0"/>
                <a:ea typeface="Arial Unicode MS" panose="020B0604020202020204" pitchFamily="34" charset="-128"/>
                <a:cs typeface="Gotham Light" pitchFamily="50" charset="0"/>
              </a:rPr>
              <a:t>Building</a:t>
            </a:r>
            <a:endParaRPr lang="en-US" altLang="en-US" sz="2400" dirty="0">
              <a:solidFill>
                <a:schemeClr val="bg2">
                  <a:lumMod val="25000"/>
                </a:schemeClr>
              </a:solidFill>
              <a:latin typeface="Gotham Bold" pitchFamily="50" charset="0"/>
              <a:ea typeface="Arial Unicode MS" panose="020B0604020202020204" pitchFamily="34" charset="-128"/>
              <a:cs typeface="Gotham Bold" pitchFamily="50" charset="0"/>
            </a:endParaRPr>
          </a:p>
        </p:txBody>
      </p:sp>
      <p:sp>
        <p:nvSpPr>
          <p:cNvPr id="46" name="Rectangle 45"/>
          <p:cNvSpPr>
            <a:spLocks noChangeArrowheads="1"/>
          </p:cNvSpPr>
          <p:nvPr/>
        </p:nvSpPr>
        <p:spPr bwMode="auto">
          <a:xfrm>
            <a:off x="6661232" y="1453793"/>
            <a:ext cx="229532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2400" dirty="0">
                <a:solidFill>
                  <a:schemeClr val="bg2">
                    <a:lumMod val="25000"/>
                  </a:schemeClr>
                </a:solidFill>
                <a:latin typeface="Gotham Light" pitchFamily="50" charset="0"/>
                <a:ea typeface="Arial Unicode MS" panose="020B0604020202020204" pitchFamily="34" charset="-128"/>
                <a:cs typeface="Gotham Light" pitchFamily="50" charset="0"/>
              </a:rPr>
              <a:t>Empower</a:t>
            </a:r>
          </a:p>
          <a:p>
            <a:r>
              <a:rPr lang="en-US" altLang="en-US" sz="2400" dirty="0">
                <a:solidFill>
                  <a:schemeClr val="bg2">
                    <a:lumMod val="25000"/>
                  </a:schemeClr>
                </a:solidFill>
                <a:latin typeface="Gotham Light" pitchFamily="50" charset="0"/>
                <a:ea typeface="Arial Unicode MS" panose="020B0604020202020204" pitchFamily="34" charset="-128"/>
                <a:cs typeface="Gotham Light" pitchFamily="50" charset="0"/>
              </a:rPr>
              <a:t>Leaders</a:t>
            </a:r>
            <a:endParaRPr lang="en-US" altLang="en-US" sz="2400" dirty="0">
              <a:solidFill>
                <a:schemeClr val="bg2">
                  <a:lumMod val="25000"/>
                </a:schemeClr>
              </a:solidFill>
              <a:latin typeface="Gotham Bold" pitchFamily="50" charset="0"/>
              <a:ea typeface="Arial Unicode MS" panose="020B0604020202020204" pitchFamily="34" charset="-128"/>
              <a:cs typeface="Gotham Bold" pitchFamily="50" charset="0"/>
            </a:endParaRPr>
          </a:p>
        </p:txBody>
      </p:sp>
      <p:sp>
        <p:nvSpPr>
          <p:cNvPr id="48" name="Rectangle 47"/>
          <p:cNvSpPr>
            <a:spLocks noChangeArrowheads="1"/>
          </p:cNvSpPr>
          <p:nvPr/>
        </p:nvSpPr>
        <p:spPr bwMode="auto">
          <a:xfrm>
            <a:off x="10332353" y="1497869"/>
            <a:ext cx="229532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2400" dirty="0">
                <a:solidFill>
                  <a:schemeClr val="bg2">
                    <a:lumMod val="25000"/>
                  </a:schemeClr>
                </a:solidFill>
                <a:latin typeface="Gotham Light" pitchFamily="50" charset="0"/>
                <a:ea typeface="Arial Unicode MS" panose="020B0604020202020204" pitchFamily="34" charset="-128"/>
                <a:cs typeface="Gotham Light" pitchFamily="50" charset="0"/>
              </a:rPr>
              <a:t>Team</a:t>
            </a:r>
          </a:p>
          <a:p>
            <a:r>
              <a:rPr lang="en-US" altLang="en-US" sz="2400" dirty="0">
                <a:solidFill>
                  <a:schemeClr val="bg2">
                    <a:lumMod val="25000"/>
                  </a:schemeClr>
                </a:solidFill>
                <a:latin typeface="Gotham Light" pitchFamily="50" charset="0"/>
                <a:ea typeface="Arial Unicode MS" panose="020B0604020202020204" pitchFamily="34" charset="-128"/>
                <a:cs typeface="Gotham Light" pitchFamily="50" charset="0"/>
              </a:rPr>
              <a:t>Building</a:t>
            </a:r>
            <a:endParaRPr lang="en-US" altLang="en-US" sz="2400" dirty="0">
              <a:solidFill>
                <a:schemeClr val="bg2">
                  <a:lumMod val="25000"/>
                </a:schemeClr>
              </a:solidFill>
              <a:latin typeface="Gotham Bold" pitchFamily="50" charset="0"/>
              <a:ea typeface="Arial Unicode MS" panose="020B0604020202020204" pitchFamily="34" charset="-128"/>
              <a:cs typeface="Gotham Bold" pitchFamily="50" charset="0"/>
            </a:endParaRPr>
          </a:p>
        </p:txBody>
      </p:sp>
      <p:pic>
        <p:nvPicPr>
          <p:cNvPr id="50" name="Picture 4" descr="BO-StarSign-Blu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64010" y="1263368"/>
            <a:ext cx="1190625" cy="1190625"/>
          </a:xfrm>
          <a:prstGeom prst="rect">
            <a:avLst/>
          </a:prstGeom>
          <a:noFill/>
          <a:extLst>
            <a:ext uri="{909E8E84-426E-40DD-AFC4-6F175D3DCCD1}">
              <a14:hiddenFill xmlns:a14="http://schemas.microsoft.com/office/drawing/2010/main">
                <a:solidFill>
                  <a:srgbClr val="FFFFFF"/>
                </a:solidFill>
              </a14:hiddenFill>
            </a:ext>
          </a:extLst>
        </p:spPr>
      </p:pic>
      <p:sp>
        <p:nvSpPr>
          <p:cNvPr id="51" name="Oval 50"/>
          <p:cNvSpPr/>
          <p:nvPr/>
        </p:nvSpPr>
        <p:spPr>
          <a:xfrm>
            <a:off x="9116502" y="1351057"/>
            <a:ext cx="1085643" cy="1002153"/>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p:cNvSpPr/>
          <p:nvPr/>
        </p:nvSpPr>
        <p:spPr>
          <a:xfrm>
            <a:off x="9679228" y="1538239"/>
            <a:ext cx="357710" cy="3371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a:off x="9272310" y="1775589"/>
            <a:ext cx="167063" cy="181821"/>
          </a:xfrm>
          <a:prstGeom prst="ellipse">
            <a:avLst/>
          </a:prstGeom>
          <a:solidFill>
            <a:schemeClr val="bg1"/>
          </a:solidFill>
          <a:ln w="28575">
            <a:solidFill>
              <a:srgbClr val="0093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5" name="Straight Connector 44"/>
          <p:cNvCxnSpPr>
            <a:endCxn id="59" idx="3"/>
          </p:cNvCxnSpPr>
          <p:nvPr/>
        </p:nvCxnSpPr>
        <p:spPr>
          <a:xfrm>
            <a:off x="9439373" y="1866499"/>
            <a:ext cx="477392" cy="0"/>
          </a:xfrm>
          <a:prstGeom prst="line">
            <a:avLst/>
          </a:prstGeom>
          <a:ln w="28575">
            <a:solidFill>
              <a:srgbClr val="0093C8"/>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a:endCxn id="58" idx="0"/>
          </p:cNvCxnSpPr>
          <p:nvPr/>
        </p:nvCxnSpPr>
        <p:spPr>
          <a:xfrm flipV="1">
            <a:off x="9665748" y="1478392"/>
            <a:ext cx="13479" cy="664571"/>
          </a:xfrm>
          <a:prstGeom prst="line">
            <a:avLst/>
          </a:prstGeom>
          <a:ln w="28575">
            <a:solidFill>
              <a:srgbClr val="0093C8"/>
            </a:solidFill>
          </a:ln>
        </p:spPr>
        <p:style>
          <a:lnRef idx="1">
            <a:schemeClr val="accent1"/>
          </a:lnRef>
          <a:fillRef idx="0">
            <a:schemeClr val="accent1"/>
          </a:fillRef>
          <a:effectRef idx="0">
            <a:schemeClr val="accent1"/>
          </a:effectRef>
          <a:fontRef idx="minor">
            <a:schemeClr val="tx1"/>
          </a:fontRef>
        </p:style>
      </p:cxnSp>
      <p:sp>
        <p:nvSpPr>
          <p:cNvPr id="58" name="Oval 57"/>
          <p:cNvSpPr/>
          <p:nvPr/>
        </p:nvSpPr>
        <p:spPr>
          <a:xfrm>
            <a:off x="9591706" y="1478392"/>
            <a:ext cx="175042" cy="181821"/>
          </a:xfrm>
          <a:prstGeom prst="ellipse">
            <a:avLst/>
          </a:prstGeom>
          <a:solidFill>
            <a:schemeClr val="bg1"/>
          </a:solidFill>
          <a:ln w="28575">
            <a:solidFill>
              <a:srgbClr val="0093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p:cNvSpPr/>
          <p:nvPr/>
        </p:nvSpPr>
        <p:spPr>
          <a:xfrm>
            <a:off x="9578227" y="2089105"/>
            <a:ext cx="175042" cy="181821"/>
          </a:xfrm>
          <a:prstGeom prst="ellipse">
            <a:avLst/>
          </a:prstGeom>
          <a:solidFill>
            <a:schemeClr val="bg1"/>
          </a:solidFill>
          <a:ln w="28575">
            <a:solidFill>
              <a:srgbClr val="0093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9891131" y="1769013"/>
            <a:ext cx="175042" cy="181821"/>
          </a:xfrm>
          <a:prstGeom prst="ellipse">
            <a:avLst/>
          </a:prstGeom>
          <a:solidFill>
            <a:schemeClr val="bg1"/>
          </a:solidFill>
          <a:ln w="28575">
            <a:solidFill>
              <a:srgbClr val="0093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p:nvPr/>
        </p:nvSpPr>
        <p:spPr>
          <a:xfrm>
            <a:off x="9575045" y="1751949"/>
            <a:ext cx="208365" cy="213464"/>
          </a:xfrm>
          <a:prstGeom prst="ellipse">
            <a:avLst/>
          </a:prstGeom>
          <a:solidFill>
            <a:schemeClr val="bg1"/>
          </a:solidFill>
          <a:ln w="28575">
            <a:solidFill>
              <a:srgbClr val="0093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5268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V="1">
            <a:off x="5638800" y="1904855"/>
            <a:ext cx="0" cy="4238017"/>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256026" y="1904853"/>
            <a:ext cx="6951397" cy="4524315"/>
          </a:xfrm>
          <a:prstGeom prst="rect">
            <a:avLst/>
          </a:prstGeom>
          <a:noFill/>
        </p:spPr>
        <p:txBody>
          <a:bodyPr wrap="square" rtlCol="0">
            <a:spAutoFit/>
          </a:bodyPr>
          <a:lstStyle/>
          <a:p>
            <a:pPr marL="514350" indent="-514350">
              <a:buAutoNum type="arabicPeriod"/>
            </a:pPr>
            <a:r>
              <a:rPr lang="en-US" sz="3600" dirty="0">
                <a:solidFill>
                  <a:schemeClr val="bg2">
                    <a:lumMod val="25000"/>
                  </a:schemeClr>
                </a:solidFill>
                <a:latin typeface="Gotham Light" pitchFamily="50" charset="0"/>
                <a:cs typeface="Gotham Light" pitchFamily="50" charset="0"/>
              </a:rPr>
              <a:t>Organizing Framework</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Bold" pitchFamily="50" charset="0"/>
                <a:cs typeface="Gotham Bold" pitchFamily="50" charset="0"/>
              </a:rPr>
              <a:t>Issue Organizing</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Practice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Debrief and Close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8263" y="2892078"/>
            <a:ext cx="3250794" cy="3250794"/>
          </a:xfrm>
          <a:prstGeom prst="rect">
            <a:avLst/>
          </a:prstGeom>
        </p:spPr>
      </p:pic>
      <p:sp>
        <p:nvSpPr>
          <p:cNvPr id="13" name="Rectangle 12"/>
          <p:cNvSpPr>
            <a:spLocks noChangeArrowheads="1"/>
          </p:cNvSpPr>
          <p:nvPr/>
        </p:nvSpPr>
        <p:spPr bwMode="auto">
          <a:xfrm>
            <a:off x="951037" y="1904853"/>
            <a:ext cx="44852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r"/>
            <a:r>
              <a:rPr lang="en-US" altLang="en-US" sz="3200" dirty="0">
                <a:solidFill>
                  <a:schemeClr val="tx1"/>
                </a:solidFill>
                <a:latin typeface="Gotham Light" pitchFamily="50" charset="0"/>
                <a:cs typeface="Gotham Light" pitchFamily="50" charset="0"/>
              </a:rPr>
              <a:t>TRAINING </a:t>
            </a:r>
            <a:r>
              <a:rPr lang="en-US" altLang="en-US" sz="3200" dirty="0">
                <a:solidFill>
                  <a:schemeClr val="tx1"/>
                </a:solidFill>
                <a:latin typeface="Gotham Bold" pitchFamily="50" charset="0"/>
                <a:cs typeface="Gotham Bold" pitchFamily="50" charset="0"/>
              </a:rPr>
              <a:t>AGENDA</a:t>
            </a:r>
          </a:p>
        </p:txBody>
      </p:sp>
    </p:spTree>
    <p:extLst>
      <p:ext uri="{BB962C8B-B14F-4D97-AF65-F5344CB8AC3E}">
        <p14:creationId xmlns:p14="http://schemas.microsoft.com/office/powerpoint/2010/main" val="26916354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746611" y="2699482"/>
            <a:ext cx="2665329" cy="2673394"/>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a:spLocks noChangeArrowheads="1"/>
          </p:cNvSpPr>
          <p:nvPr/>
        </p:nvSpPr>
        <p:spPr bwMode="auto">
          <a:xfrm>
            <a:off x="885075" y="783637"/>
            <a:ext cx="113848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000" dirty="0">
                <a:solidFill>
                  <a:schemeClr val="bg2">
                    <a:lumMod val="25000"/>
                  </a:schemeClr>
                </a:solidFill>
                <a:latin typeface="Gotham Light" pitchFamily="50" charset="0"/>
                <a:cs typeface="Gotham Light" pitchFamily="50" charset="0"/>
              </a:rPr>
              <a:t>Issue Organizing </a:t>
            </a:r>
            <a:r>
              <a:rPr lang="en-US" altLang="en-US" sz="4000" dirty="0">
                <a:solidFill>
                  <a:schemeClr val="bg2">
                    <a:lumMod val="25000"/>
                  </a:schemeClr>
                </a:solidFill>
                <a:latin typeface="Gotham Bold" pitchFamily="50" charset="0"/>
                <a:cs typeface="Gotham Bold" pitchFamily="50" charset="0"/>
              </a:rPr>
              <a:t>Actions</a:t>
            </a:r>
          </a:p>
        </p:txBody>
      </p:sp>
      <p:sp>
        <p:nvSpPr>
          <p:cNvPr id="16" name="Oval 15"/>
          <p:cNvSpPr/>
          <p:nvPr/>
        </p:nvSpPr>
        <p:spPr>
          <a:xfrm>
            <a:off x="3683154" y="2699481"/>
            <a:ext cx="2665329" cy="2673394"/>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6619697" y="2810938"/>
            <a:ext cx="2665329" cy="2673394"/>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9616233" y="2810937"/>
            <a:ext cx="2665329" cy="2673394"/>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3">
            <a:duotone>
              <a:prstClr val="black"/>
              <a:schemeClr val="accent4">
                <a:tint val="45000"/>
                <a:satMod val="400000"/>
              </a:schemeClr>
            </a:duotone>
            <a:lum bright="100000"/>
            <a:extLst>
              <a:ext uri="{28A0092B-C50C-407E-A947-70E740481C1C}">
                <a14:useLocalDpi xmlns:a14="http://schemas.microsoft.com/office/drawing/2010/main" val="0"/>
              </a:ext>
            </a:extLst>
          </a:blip>
          <a:srcRect b="25056"/>
          <a:stretch/>
        </p:blipFill>
        <p:spPr>
          <a:xfrm>
            <a:off x="933882" y="2810937"/>
            <a:ext cx="2290788" cy="2229885"/>
          </a:xfrm>
          <a:prstGeom prst="rect">
            <a:avLst/>
          </a:prstGeom>
        </p:spPr>
      </p:pic>
      <p:cxnSp>
        <p:nvCxnSpPr>
          <p:cNvPr id="4" name="Straight Connector 3"/>
          <p:cNvCxnSpPr/>
          <p:nvPr/>
        </p:nvCxnSpPr>
        <p:spPr>
          <a:xfrm flipV="1">
            <a:off x="4912471" y="3300180"/>
            <a:ext cx="248055" cy="1564513"/>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rot="582708">
            <a:off x="4370550" y="3463815"/>
            <a:ext cx="1386191" cy="904672"/>
          </a:xfrm>
          <a:prstGeom prst="rect">
            <a:avLst/>
          </a:prstGeom>
          <a:solidFill>
            <a:srgbClr val="017FA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p:nvPicPr>
        <p:blipFill>
          <a:blip r:embed="rId4" cstate="print">
            <a:duotone>
              <a:schemeClr val="accent3">
                <a:shade val="45000"/>
                <a:satMod val="135000"/>
              </a:schemeClr>
              <a:prstClr val="white"/>
            </a:duotone>
            <a:lum bright="100000"/>
            <a:extLst>
              <a:ext uri="{28A0092B-C50C-407E-A947-70E740481C1C}">
                <a14:useLocalDpi xmlns:a14="http://schemas.microsoft.com/office/drawing/2010/main" val="0"/>
              </a:ext>
            </a:extLst>
          </a:blip>
          <a:stretch>
            <a:fillRect/>
          </a:stretch>
        </p:blipFill>
        <p:spPr>
          <a:xfrm>
            <a:off x="7622193" y="3746083"/>
            <a:ext cx="704391" cy="704391"/>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00518" y="3353377"/>
            <a:ext cx="1155037" cy="1589729"/>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65847" y="3300180"/>
            <a:ext cx="1861311" cy="1861311"/>
          </a:xfrm>
          <a:prstGeom prst="rect">
            <a:avLst/>
          </a:prstGeom>
        </p:spPr>
      </p:pic>
      <p:sp>
        <p:nvSpPr>
          <p:cNvPr id="15" name="Rectangle 14"/>
          <p:cNvSpPr/>
          <p:nvPr/>
        </p:nvSpPr>
        <p:spPr>
          <a:xfrm>
            <a:off x="933882" y="6276774"/>
            <a:ext cx="11347680" cy="1384995"/>
          </a:xfrm>
          <a:prstGeom prst="rect">
            <a:avLst/>
          </a:prstGeom>
        </p:spPr>
        <p:txBody>
          <a:bodyPr wrap="square">
            <a:spAutoFit/>
          </a:bodyPr>
          <a:lstStyle/>
          <a:p>
            <a:pPr algn="ctr"/>
            <a:r>
              <a:rPr lang="en-US" sz="2800" dirty="0">
                <a:latin typeface="Gotham Bold" pitchFamily="50" charset="0"/>
                <a:cs typeface="Gotham Bold" pitchFamily="50" charset="0"/>
              </a:rPr>
              <a:t>Regardless of the action, we will follow the same organizing framework. We will build relationships, empower leaders, and in the process build teams. </a:t>
            </a:r>
          </a:p>
        </p:txBody>
      </p:sp>
    </p:spTree>
    <p:extLst>
      <p:ext uri="{BB962C8B-B14F-4D97-AF65-F5344CB8AC3E}">
        <p14:creationId xmlns:p14="http://schemas.microsoft.com/office/powerpoint/2010/main" val="16357615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3">
            <a:extLst>
              <a:ext uri="{28A0092B-C50C-407E-A947-70E740481C1C}">
                <a14:useLocalDpi xmlns:a14="http://schemas.microsoft.com/office/drawing/2010/main" val="0"/>
              </a:ext>
            </a:extLst>
          </a:blip>
          <a:srcRect l="-1" r="74658"/>
          <a:stretch/>
        </p:blipFill>
        <p:spPr>
          <a:xfrm>
            <a:off x="0" y="-16567"/>
            <a:ext cx="7501179" cy="9770168"/>
          </a:xfrm>
          <a:prstGeom prst="rect">
            <a:avLst/>
          </a:prstGeom>
        </p:spPr>
      </p:pic>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l="-1" r="21754"/>
          <a:stretch/>
        </p:blipFill>
        <p:spPr>
          <a:xfrm>
            <a:off x="3890075" y="-16567"/>
            <a:ext cx="9174996" cy="9770168"/>
          </a:xfrm>
          <a:prstGeom prst="rect">
            <a:avLst/>
          </a:prstGeom>
        </p:spPr>
      </p:pic>
      <p:sp>
        <p:nvSpPr>
          <p:cNvPr id="23" name="Rectangle 22"/>
          <p:cNvSpPr/>
          <p:nvPr/>
        </p:nvSpPr>
        <p:spPr bwMode="auto">
          <a:xfrm>
            <a:off x="-25401" y="-20422"/>
            <a:ext cx="13090471" cy="9761309"/>
          </a:xfrm>
          <a:prstGeom prst="rect">
            <a:avLst/>
          </a:prstGeom>
          <a:solidFill>
            <a:schemeClr val="tx1">
              <a:lumMod val="50000"/>
              <a:alpha val="24000"/>
            </a:scheme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4" name="Rectangle 3"/>
          <p:cNvSpPr/>
          <p:nvPr/>
        </p:nvSpPr>
        <p:spPr>
          <a:xfrm>
            <a:off x="496957" y="417443"/>
            <a:ext cx="12006469" cy="888558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96957" y="417442"/>
            <a:ext cx="6308034" cy="8885583"/>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55597" y="7885022"/>
            <a:ext cx="1056680" cy="933937"/>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909" y="8011633"/>
            <a:ext cx="490014" cy="702546"/>
          </a:xfrm>
          <a:prstGeom prst="rect">
            <a:avLst/>
          </a:prstGeom>
        </p:spPr>
      </p:pic>
      <p:sp>
        <p:nvSpPr>
          <p:cNvPr id="22" name="Rectangle 21"/>
          <p:cNvSpPr>
            <a:spLocks noChangeArrowheads="1"/>
          </p:cNvSpPr>
          <p:nvPr/>
        </p:nvSpPr>
        <p:spPr bwMode="auto">
          <a:xfrm>
            <a:off x="740909" y="3013293"/>
            <a:ext cx="5844930" cy="16081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2400" spc="300" dirty="0">
                <a:solidFill>
                  <a:schemeClr val="tx1">
                    <a:lumMod val="75000"/>
                  </a:schemeClr>
                </a:solidFill>
                <a:latin typeface="Gotham Bold" pitchFamily="50" charset="0"/>
                <a:cs typeface="Gotham Bold" pitchFamily="50" charset="0"/>
              </a:rPr>
              <a:t>LET’S PAUSE. </a:t>
            </a:r>
          </a:p>
          <a:p>
            <a:pPr algn="ctr"/>
            <a:endParaRPr lang="en-US" altLang="en-US" sz="1050" spc="300" dirty="0">
              <a:solidFill>
                <a:schemeClr val="tx1">
                  <a:lumMod val="75000"/>
                </a:schemeClr>
              </a:solidFill>
              <a:latin typeface="Gotham Light" pitchFamily="50" charset="0"/>
              <a:cs typeface="Gotham Light" pitchFamily="50" charset="0"/>
            </a:endParaRPr>
          </a:p>
          <a:p>
            <a:pPr algn="ctr"/>
            <a:r>
              <a:rPr lang="en-US" altLang="en-US" sz="3200" spc="300" dirty="0">
                <a:solidFill>
                  <a:schemeClr val="tx1">
                    <a:lumMod val="75000"/>
                  </a:schemeClr>
                </a:solidFill>
                <a:latin typeface="Gotham Light" pitchFamily="50" charset="0"/>
                <a:cs typeface="Gotham Light" pitchFamily="50" charset="0"/>
              </a:rPr>
              <a:t>WHAT QUESTIONS </a:t>
            </a:r>
          </a:p>
          <a:p>
            <a:pPr algn="ctr"/>
            <a:r>
              <a:rPr lang="en-US" altLang="en-US" sz="3200" spc="300" dirty="0">
                <a:solidFill>
                  <a:schemeClr val="tx1">
                    <a:lumMod val="75000"/>
                  </a:schemeClr>
                </a:solidFill>
                <a:latin typeface="Gotham Light" pitchFamily="50" charset="0"/>
                <a:cs typeface="Gotham Light" pitchFamily="50" charset="0"/>
              </a:rPr>
              <a:t>DO YOU HAVE?</a:t>
            </a:r>
            <a:endParaRPr lang="en-US" altLang="en-US" sz="3600" spc="300" dirty="0">
              <a:solidFill>
                <a:schemeClr val="tx1">
                  <a:lumMod val="75000"/>
                </a:schemeClr>
              </a:solidFill>
              <a:latin typeface="Gotham Light" pitchFamily="50" charset="0"/>
              <a:cs typeface="Gotham Light" pitchFamily="50" charset="0"/>
            </a:endParaRPr>
          </a:p>
        </p:txBody>
      </p:sp>
      <p:pic>
        <p:nvPicPr>
          <p:cNvPr id="25" name="Picture 24"/>
          <p:cNvPicPr>
            <a:picLocks noChangeAspect="1"/>
          </p:cNvPicPr>
          <p:nvPr/>
        </p:nvPicPr>
        <p:blipFill>
          <a:blip r:embed="rId5" cstate="print">
            <a:duotone>
              <a:prstClr val="black"/>
              <a:schemeClr val="tx2">
                <a:tint val="45000"/>
                <a:satMod val="400000"/>
              </a:schemeClr>
            </a:duotone>
            <a:extLst>
              <a:ext uri="{BEBA8EAE-BF5A-486C-A8C5-ECC9F3942E4B}">
                <a14:imgProps xmlns:a14="http://schemas.microsoft.com/office/drawing/2010/main">
                  <a14:imgLayer r:embed="rId6">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2893827" y="1356136"/>
            <a:ext cx="1481108" cy="1533531"/>
          </a:xfrm>
          <a:prstGeom prst="rect">
            <a:avLst/>
          </a:prstGeom>
          <a:noFill/>
        </p:spPr>
      </p:pic>
      <p:grpSp>
        <p:nvGrpSpPr>
          <p:cNvPr id="7" name="Group 6"/>
          <p:cNvGrpSpPr/>
          <p:nvPr/>
        </p:nvGrpSpPr>
        <p:grpSpPr>
          <a:xfrm>
            <a:off x="821291" y="5557431"/>
            <a:ext cx="5693809" cy="1654172"/>
            <a:chOff x="814414" y="5027782"/>
            <a:chExt cx="5693809" cy="1654172"/>
          </a:xfrm>
        </p:grpSpPr>
        <p:sp>
          <p:nvSpPr>
            <p:cNvPr id="33" name="TextBox 32"/>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tx1">
                      <a:lumMod val="75000"/>
                    </a:schemeClr>
                  </a:solidFill>
                  <a:latin typeface="Gotham Light" pitchFamily="50" charset="0"/>
                  <a:cs typeface="Gotham Light" pitchFamily="50" charset="0"/>
                </a:rPr>
                <a:t>Press 1 on the phone</a:t>
              </a:r>
            </a:p>
          </p:txBody>
        </p:sp>
        <p:grpSp>
          <p:nvGrpSpPr>
            <p:cNvPr id="28" name="Group 27"/>
            <p:cNvGrpSpPr/>
            <p:nvPr/>
          </p:nvGrpSpPr>
          <p:grpSpPr>
            <a:xfrm>
              <a:off x="4026709" y="5027782"/>
              <a:ext cx="2481514" cy="1602933"/>
              <a:chOff x="7956165" y="3607332"/>
              <a:chExt cx="2481514" cy="1602933"/>
            </a:xfrm>
          </p:grpSpPr>
          <p:pic>
            <p:nvPicPr>
              <p:cNvPr id="30" name="Picture 29"/>
              <p:cNvPicPr>
                <a:picLocks noChangeAspect="1"/>
              </p:cNvPicPr>
              <p:nvPr/>
            </p:nvPicPr>
            <p:blipFill rotWithShape="1">
              <a:blip r:embed="rId7" cstate="print">
                <a:duotone>
                  <a:prstClr val="black"/>
                  <a:schemeClr val="tx2">
                    <a:tint val="45000"/>
                    <a:satMod val="400000"/>
                  </a:schemeClr>
                </a:duotone>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31" name="TextBox 30"/>
              <p:cNvSpPr txBox="1"/>
              <p:nvPr/>
            </p:nvSpPr>
            <p:spPr>
              <a:xfrm>
                <a:off x="7956165" y="4840933"/>
                <a:ext cx="2481514" cy="369332"/>
              </a:xfrm>
              <a:prstGeom prst="rect">
                <a:avLst/>
              </a:prstGeom>
              <a:noFill/>
            </p:spPr>
            <p:txBody>
              <a:bodyPr wrap="square" rtlCol="0">
                <a:spAutoFit/>
              </a:bodyPr>
              <a:lstStyle/>
              <a:p>
                <a:r>
                  <a:rPr lang="en-US" sz="1800" dirty="0">
                    <a:solidFill>
                      <a:schemeClr val="tx1">
                        <a:lumMod val="75000"/>
                      </a:schemeClr>
                    </a:solidFill>
                    <a:latin typeface="Gotham Light" pitchFamily="50" charset="0"/>
                    <a:cs typeface="Gotham Light" pitchFamily="50" charset="0"/>
                  </a:rPr>
                  <a:t>Type in chat box</a:t>
                </a:r>
              </a:p>
            </p:txBody>
          </p:sp>
        </p:grpSp>
        <p:sp>
          <p:nvSpPr>
            <p:cNvPr id="29" name="TextBox 28"/>
            <p:cNvSpPr txBox="1"/>
            <p:nvPr/>
          </p:nvSpPr>
          <p:spPr>
            <a:xfrm>
              <a:off x="3502729" y="5827376"/>
              <a:ext cx="755290" cy="338554"/>
            </a:xfrm>
            <a:prstGeom prst="rect">
              <a:avLst/>
            </a:prstGeom>
            <a:noFill/>
          </p:spPr>
          <p:txBody>
            <a:bodyPr wrap="square" rtlCol="0">
              <a:spAutoFit/>
            </a:bodyPr>
            <a:lstStyle/>
            <a:p>
              <a:r>
                <a:rPr lang="en-US" sz="1600" dirty="0">
                  <a:solidFill>
                    <a:schemeClr val="tx1">
                      <a:lumMod val="75000"/>
                    </a:schemeClr>
                  </a:solidFill>
                  <a:latin typeface="Gotham Light" pitchFamily="50" charset="0"/>
                  <a:cs typeface="Gotham Light" pitchFamily="50" charset="0"/>
                </a:rPr>
                <a:t>OR</a:t>
              </a:r>
            </a:p>
          </p:txBody>
        </p:sp>
        <p:pic>
          <p:nvPicPr>
            <p:cNvPr id="35" name="Picture 34"/>
            <p:cNvPicPr>
              <a:picLocks noChangeAspect="1"/>
            </p:cNvPicPr>
            <p:nvPr/>
          </p:nvPicPr>
          <p:blipFill rotWithShape="1">
            <a:blip r:embed="rId8"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cxnSp>
        <p:nvCxnSpPr>
          <p:cNvPr id="9" name="Straight Connector 8"/>
          <p:cNvCxnSpPr/>
          <p:nvPr/>
        </p:nvCxnSpPr>
        <p:spPr>
          <a:xfrm>
            <a:off x="1512277" y="5408908"/>
            <a:ext cx="4291177" cy="0"/>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13343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V="1">
            <a:off x="5638800" y="1904855"/>
            <a:ext cx="0" cy="4238017"/>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256026" y="1904853"/>
            <a:ext cx="6951397" cy="4524315"/>
          </a:xfrm>
          <a:prstGeom prst="rect">
            <a:avLst/>
          </a:prstGeom>
          <a:noFill/>
        </p:spPr>
        <p:txBody>
          <a:bodyPr wrap="square" rtlCol="0">
            <a:spAutoFit/>
          </a:bodyPr>
          <a:lstStyle/>
          <a:p>
            <a:pPr marL="514350" indent="-514350">
              <a:buAutoNum type="arabicPeriod"/>
            </a:pPr>
            <a:r>
              <a:rPr lang="en-US" sz="3600" dirty="0">
                <a:solidFill>
                  <a:schemeClr val="bg2">
                    <a:lumMod val="25000"/>
                  </a:schemeClr>
                </a:solidFill>
                <a:latin typeface="Gotham Light" pitchFamily="50" charset="0"/>
                <a:cs typeface="Gotham Light" pitchFamily="50" charset="0"/>
              </a:rPr>
              <a:t>Organizing Framework</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Issue Organizing</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Bold" pitchFamily="50" charset="0"/>
                <a:cs typeface="Gotham Bold" pitchFamily="50" charset="0"/>
              </a:rPr>
              <a:t>Practice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Debrief and Close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8263" y="2892078"/>
            <a:ext cx="3250794" cy="3250794"/>
          </a:xfrm>
          <a:prstGeom prst="rect">
            <a:avLst/>
          </a:prstGeom>
        </p:spPr>
      </p:pic>
      <p:sp>
        <p:nvSpPr>
          <p:cNvPr id="13" name="Rectangle 12"/>
          <p:cNvSpPr>
            <a:spLocks noChangeArrowheads="1"/>
          </p:cNvSpPr>
          <p:nvPr/>
        </p:nvSpPr>
        <p:spPr bwMode="auto">
          <a:xfrm>
            <a:off x="951037" y="1904853"/>
            <a:ext cx="44852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r"/>
            <a:r>
              <a:rPr lang="en-US" altLang="en-US" sz="3200" dirty="0">
                <a:solidFill>
                  <a:schemeClr val="tx1"/>
                </a:solidFill>
                <a:latin typeface="Gotham Light" pitchFamily="50" charset="0"/>
                <a:cs typeface="Gotham Light" pitchFamily="50" charset="0"/>
              </a:rPr>
              <a:t>TRAINING </a:t>
            </a:r>
            <a:r>
              <a:rPr lang="en-US" altLang="en-US" sz="3200" dirty="0">
                <a:solidFill>
                  <a:schemeClr val="tx1"/>
                </a:solidFill>
                <a:latin typeface="Gotham Bold" pitchFamily="50" charset="0"/>
                <a:cs typeface="Gotham Bold" pitchFamily="50" charset="0"/>
              </a:rPr>
              <a:t>AGENDA</a:t>
            </a:r>
          </a:p>
        </p:txBody>
      </p:sp>
    </p:spTree>
    <p:extLst>
      <p:ext uri="{BB962C8B-B14F-4D97-AF65-F5344CB8AC3E}">
        <p14:creationId xmlns:p14="http://schemas.microsoft.com/office/powerpoint/2010/main" val="4410956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7" descr="C:\Users\amdamiron\Downloads\13202520204_0f952c0e54_k.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079" t="1666" r="1732" b="1133"/>
          <a:stretch/>
        </p:blipFill>
        <p:spPr bwMode="auto">
          <a:xfrm>
            <a:off x="-175847" y="-95052"/>
            <a:ext cx="13180647" cy="9847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bwMode="auto">
          <a:xfrm>
            <a:off x="-175846" y="-63020"/>
            <a:ext cx="13180646"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5" name="Rounded Rectangle 4"/>
          <p:cNvSpPr/>
          <p:nvPr/>
        </p:nvSpPr>
        <p:spPr>
          <a:xfrm>
            <a:off x="7374248" y="3235568"/>
            <a:ext cx="4604509" cy="977608"/>
          </a:xfrm>
          <a:prstGeom prst="roundRect">
            <a:avLst>
              <a:gd name="adj" fmla="val 0"/>
            </a:avLst>
          </a:prstGeom>
          <a:solidFill>
            <a:schemeClr val="bg1">
              <a:lumMod val="95000"/>
              <a:alpha val="4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Gotham Bold" pitchFamily="50" charset="0"/>
              <a:cs typeface="Gotham Bold" pitchFamily="50" charset="0"/>
            </a:endParaRPr>
          </a:p>
          <a:p>
            <a:pPr algn="ctr"/>
            <a:r>
              <a:rPr lang="en-US" sz="2400" dirty="0">
                <a:solidFill>
                  <a:schemeClr val="bg1"/>
                </a:solidFill>
                <a:latin typeface="Gotham Bold" pitchFamily="50" charset="0"/>
                <a:cs typeface="Gotham Bold" pitchFamily="50" charset="0"/>
              </a:rPr>
              <a:t>Kick-Off Trainings Review</a:t>
            </a:r>
          </a:p>
          <a:p>
            <a:pPr algn="ctr"/>
            <a:endParaRPr lang="en-US" sz="2400" dirty="0">
              <a:solidFill>
                <a:schemeClr val="bg1"/>
              </a:solidFill>
            </a:endParaRPr>
          </a:p>
        </p:txBody>
      </p:sp>
      <p:sp>
        <p:nvSpPr>
          <p:cNvPr id="6" name="Rounded Rectangle 5"/>
          <p:cNvSpPr/>
          <p:nvPr/>
        </p:nvSpPr>
        <p:spPr>
          <a:xfrm>
            <a:off x="7374248" y="4586909"/>
            <a:ext cx="4604509" cy="977608"/>
          </a:xfrm>
          <a:prstGeom prst="roundRect">
            <a:avLst>
              <a:gd name="adj" fmla="val 0"/>
            </a:avLst>
          </a:prstGeom>
          <a:solidFill>
            <a:schemeClr val="tx1">
              <a:lumMod val="50000"/>
              <a:alpha val="34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Gotham Bold" pitchFamily="50" charset="0"/>
              <a:cs typeface="Gotham Bold" pitchFamily="50" charset="0"/>
            </a:endParaRPr>
          </a:p>
          <a:p>
            <a:pPr algn="ctr"/>
            <a:r>
              <a:rPr lang="en-US" sz="2400" dirty="0">
                <a:solidFill>
                  <a:schemeClr val="bg1"/>
                </a:solidFill>
                <a:latin typeface="Gotham Bold" pitchFamily="50" charset="0"/>
                <a:cs typeface="Gotham Bold" pitchFamily="50" charset="0"/>
              </a:rPr>
              <a:t>Organizing 101</a:t>
            </a:r>
          </a:p>
          <a:p>
            <a:pPr algn="ctr"/>
            <a:endParaRPr lang="en-US" sz="2400" dirty="0">
              <a:solidFill>
                <a:schemeClr val="bg1"/>
              </a:solidFill>
            </a:endParaRPr>
          </a:p>
        </p:txBody>
      </p:sp>
      <p:sp>
        <p:nvSpPr>
          <p:cNvPr id="7" name="Rounded Rectangle 6"/>
          <p:cNvSpPr/>
          <p:nvPr/>
        </p:nvSpPr>
        <p:spPr>
          <a:xfrm>
            <a:off x="7374248" y="5944394"/>
            <a:ext cx="4604509" cy="977608"/>
          </a:xfrm>
          <a:prstGeom prst="roundRect">
            <a:avLst>
              <a:gd name="adj" fmla="val 0"/>
            </a:avLst>
          </a:prstGeom>
          <a:solidFill>
            <a:schemeClr val="tx1">
              <a:lumMod val="50000"/>
              <a:alpha val="37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Gotham Bold" pitchFamily="50" charset="0"/>
              <a:cs typeface="Gotham Bold" pitchFamily="50" charset="0"/>
            </a:endParaRPr>
          </a:p>
          <a:p>
            <a:pPr algn="ctr"/>
            <a:r>
              <a:rPr lang="en-US" sz="2400" dirty="0">
                <a:solidFill>
                  <a:schemeClr val="bg1"/>
                </a:solidFill>
                <a:latin typeface="Gotham Bold" pitchFamily="50" charset="0"/>
                <a:cs typeface="Gotham Bold" pitchFamily="50" charset="0"/>
              </a:rPr>
              <a:t>Admin</a:t>
            </a:r>
          </a:p>
          <a:p>
            <a:pPr algn="ctr"/>
            <a:endParaRPr lang="en-US" sz="2400" dirty="0">
              <a:solidFill>
                <a:schemeClr val="bg1"/>
              </a:solidFill>
            </a:endParaRPr>
          </a:p>
        </p:txBody>
      </p:sp>
      <p:sp>
        <p:nvSpPr>
          <p:cNvPr id="8" name="Rectangle 7"/>
          <p:cNvSpPr>
            <a:spLocks noChangeArrowheads="1"/>
          </p:cNvSpPr>
          <p:nvPr/>
        </p:nvSpPr>
        <p:spPr bwMode="auto">
          <a:xfrm>
            <a:off x="6589072" y="1946234"/>
            <a:ext cx="613437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bg1"/>
                </a:solidFill>
                <a:latin typeface="Gotham Light" pitchFamily="50" charset="0"/>
                <a:ea typeface="Arial Unicode MS" panose="020B0604020202020204" pitchFamily="34" charset="-128"/>
                <a:cs typeface="Gotham Light" pitchFamily="50" charset="0"/>
              </a:rPr>
              <a:t>What we’re doing </a:t>
            </a:r>
            <a:r>
              <a:rPr lang="en-US" altLang="en-US" sz="3600" dirty="0">
                <a:solidFill>
                  <a:schemeClr val="bg1"/>
                </a:solidFill>
                <a:latin typeface="Gotham Bold" pitchFamily="50" charset="0"/>
                <a:ea typeface="Arial Unicode MS" panose="020B0604020202020204" pitchFamily="34" charset="-128"/>
                <a:cs typeface="Gotham Bold" pitchFamily="50" charset="0"/>
              </a:rPr>
              <a:t>today</a:t>
            </a: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84464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DOA-Sign-Blu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1253" y="2244400"/>
            <a:ext cx="1344302" cy="134430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a:spLocks noChangeArrowheads="1"/>
          </p:cNvSpPr>
          <p:nvPr/>
        </p:nvSpPr>
        <p:spPr bwMode="auto">
          <a:xfrm>
            <a:off x="979864" y="883824"/>
            <a:ext cx="113848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000" dirty="0">
                <a:solidFill>
                  <a:schemeClr val="bg2">
                    <a:lumMod val="25000"/>
                  </a:schemeClr>
                </a:solidFill>
                <a:latin typeface="Gotham Light" pitchFamily="50" charset="0"/>
                <a:cs typeface="Gotham Light" pitchFamily="50" charset="0"/>
              </a:rPr>
              <a:t>PRACTICE: </a:t>
            </a:r>
            <a:r>
              <a:rPr lang="en-US" altLang="en-US" sz="4000" dirty="0">
                <a:solidFill>
                  <a:schemeClr val="bg2">
                    <a:lumMod val="25000"/>
                  </a:schemeClr>
                </a:solidFill>
                <a:latin typeface="Gotham Bold" pitchFamily="50" charset="0"/>
                <a:cs typeface="Gotham Bold" pitchFamily="50" charset="0"/>
              </a:rPr>
              <a:t>THIS</a:t>
            </a:r>
            <a:r>
              <a:rPr lang="en-US" altLang="en-US" sz="4000" dirty="0">
                <a:solidFill>
                  <a:schemeClr val="bg2">
                    <a:lumMod val="25000"/>
                  </a:schemeClr>
                </a:solidFill>
                <a:latin typeface="Gotham Light" pitchFamily="50" charset="0"/>
                <a:cs typeface="Gotham Light" pitchFamily="50" charset="0"/>
              </a:rPr>
              <a:t> </a:t>
            </a:r>
            <a:r>
              <a:rPr lang="en-US" altLang="en-US" sz="4000" dirty="0">
                <a:solidFill>
                  <a:schemeClr val="bg2">
                    <a:lumMod val="25000"/>
                  </a:schemeClr>
                </a:solidFill>
                <a:latin typeface="Gotham Bold" pitchFamily="50" charset="0"/>
                <a:cs typeface="Gotham Bold" pitchFamily="50" charset="0"/>
              </a:rPr>
              <a:t>WEEK</a:t>
            </a:r>
          </a:p>
        </p:txBody>
      </p:sp>
      <p:sp>
        <p:nvSpPr>
          <p:cNvPr id="13" name="TextBox 12"/>
          <p:cNvSpPr txBox="1"/>
          <p:nvPr/>
        </p:nvSpPr>
        <p:spPr>
          <a:xfrm>
            <a:off x="2953683" y="2189133"/>
            <a:ext cx="9216604" cy="2616101"/>
          </a:xfrm>
          <a:prstGeom prst="rect">
            <a:avLst/>
          </a:prstGeom>
          <a:noFill/>
        </p:spPr>
        <p:txBody>
          <a:bodyPr wrap="square" rtlCol="0">
            <a:spAutoFit/>
          </a:bodyPr>
          <a:lstStyle/>
          <a:p>
            <a:r>
              <a:rPr lang="en-US" sz="3200" dirty="0">
                <a:solidFill>
                  <a:schemeClr val="bg2">
                    <a:lumMod val="25000"/>
                  </a:schemeClr>
                </a:solidFill>
                <a:latin typeface="Gotham Light" pitchFamily="50" charset="0"/>
                <a:cs typeface="Gotham Light" pitchFamily="50" charset="0"/>
              </a:rPr>
              <a:t>Determine your team’s goal this season: Earned Media Event, Action Event, Digital Campaign, Training</a:t>
            </a:r>
          </a:p>
          <a:p>
            <a:endParaRPr lang="en-US" sz="400" dirty="0">
              <a:solidFill>
                <a:schemeClr val="bg2">
                  <a:lumMod val="25000"/>
                </a:schemeClr>
              </a:solidFill>
              <a:latin typeface="Gotham Light" pitchFamily="50" charset="0"/>
              <a:cs typeface="Gotham Light" pitchFamily="50" charset="0"/>
            </a:endParaRPr>
          </a:p>
          <a:p>
            <a:endParaRPr lang="en-US" sz="3200" dirty="0">
              <a:solidFill>
                <a:schemeClr val="bg2">
                  <a:lumMod val="25000"/>
                </a:schemeClr>
              </a:solidFill>
              <a:latin typeface="Gotham Light" pitchFamily="50" charset="0"/>
              <a:cs typeface="Gotham Light" pitchFamily="50" charset="0"/>
            </a:endParaRPr>
          </a:p>
          <a:p>
            <a:endParaRPr lang="en-US" sz="3200" dirty="0">
              <a:solidFill>
                <a:schemeClr val="bg2">
                  <a:lumMod val="25000"/>
                </a:schemeClr>
              </a:solidFill>
              <a:latin typeface="Gotham Light" pitchFamily="50" charset="0"/>
              <a:cs typeface="Gotham Light" pitchFamily="50" charset="0"/>
            </a:endParaRPr>
          </a:p>
        </p:txBody>
      </p:sp>
    </p:spTree>
    <p:extLst>
      <p:ext uri="{BB962C8B-B14F-4D97-AF65-F5344CB8AC3E}">
        <p14:creationId xmlns:p14="http://schemas.microsoft.com/office/powerpoint/2010/main" val="13991850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DOA-Sign-Blu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1253" y="2244400"/>
            <a:ext cx="1344302" cy="134430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a:spLocks noChangeArrowheads="1"/>
          </p:cNvSpPr>
          <p:nvPr/>
        </p:nvSpPr>
        <p:spPr bwMode="auto">
          <a:xfrm>
            <a:off x="979864" y="883824"/>
            <a:ext cx="113848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000" dirty="0">
                <a:solidFill>
                  <a:schemeClr val="bg2">
                    <a:lumMod val="25000"/>
                  </a:schemeClr>
                </a:solidFill>
                <a:latin typeface="Gotham Light" pitchFamily="50" charset="0"/>
                <a:cs typeface="Gotham Light" pitchFamily="50" charset="0"/>
              </a:rPr>
              <a:t>PRACTICE: </a:t>
            </a:r>
            <a:r>
              <a:rPr lang="en-US" altLang="en-US" sz="4000" dirty="0">
                <a:solidFill>
                  <a:schemeClr val="bg2">
                    <a:lumMod val="25000"/>
                  </a:schemeClr>
                </a:solidFill>
                <a:latin typeface="Gotham Bold" pitchFamily="50" charset="0"/>
                <a:cs typeface="Gotham Bold" pitchFamily="50" charset="0"/>
              </a:rPr>
              <a:t>THIS</a:t>
            </a:r>
            <a:r>
              <a:rPr lang="en-US" altLang="en-US" sz="4000" dirty="0">
                <a:solidFill>
                  <a:schemeClr val="bg2">
                    <a:lumMod val="25000"/>
                  </a:schemeClr>
                </a:solidFill>
                <a:latin typeface="Gotham Light" pitchFamily="50" charset="0"/>
                <a:cs typeface="Gotham Light" pitchFamily="50" charset="0"/>
              </a:rPr>
              <a:t> </a:t>
            </a:r>
            <a:r>
              <a:rPr lang="en-US" altLang="en-US" sz="4000" dirty="0">
                <a:solidFill>
                  <a:schemeClr val="bg2">
                    <a:lumMod val="25000"/>
                  </a:schemeClr>
                </a:solidFill>
                <a:latin typeface="Gotham Bold" pitchFamily="50" charset="0"/>
                <a:cs typeface="Gotham Bold" pitchFamily="50" charset="0"/>
              </a:rPr>
              <a:t>WEEK</a:t>
            </a:r>
          </a:p>
        </p:txBody>
      </p:sp>
      <p:sp>
        <p:nvSpPr>
          <p:cNvPr id="13" name="TextBox 12"/>
          <p:cNvSpPr txBox="1"/>
          <p:nvPr/>
        </p:nvSpPr>
        <p:spPr>
          <a:xfrm>
            <a:off x="2953683" y="2189133"/>
            <a:ext cx="9216604" cy="4801314"/>
          </a:xfrm>
          <a:prstGeom prst="rect">
            <a:avLst/>
          </a:prstGeom>
          <a:noFill/>
        </p:spPr>
        <p:txBody>
          <a:bodyPr wrap="square" rtlCol="0">
            <a:spAutoFit/>
          </a:bodyPr>
          <a:lstStyle/>
          <a:p>
            <a:r>
              <a:rPr lang="en-US" sz="3200" dirty="0">
                <a:solidFill>
                  <a:schemeClr val="bg2">
                    <a:lumMod val="25000"/>
                  </a:schemeClr>
                </a:solidFill>
                <a:latin typeface="Gotham Light" pitchFamily="50" charset="0"/>
                <a:cs typeface="Gotham Light" pitchFamily="50" charset="0"/>
              </a:rPr>
              <a:t>Determine your team’s goal this season: Earned Media Event, Action Event, Digital Campaign, Training</a:t>
            </a:r>
          </a:p>
          <a:p>
            <a:endParaRPr lang="en-US" sz="400" dirty="0">
              <a:solidFill>
                <a:schemeClr val="bg2">
                  <a:lumMod val="25000"/>
                </a:schemeClr>
              </a:solidFill>
              <a:latin typeface="Gotham Light" pitchFamily="50" charset="0"/>
              <a:cs typeface="Gotham Light" pitchFamily="50" charset="0"/>
            </a:endParaRPr>
          </a:p>
          <a:p>
            <a:endParaRPr lang="en-US" sz="3200" dirty="0">
              <a:solidFill>
                <a:schemeClr val="bg2">
                  <a:lumMod val="25000"/>
                </a:schemeClr>
              </a:solidFill>
              <a:latin typeface="Gotham Light" pitchFamily="50" charset="0"/>
              <a:cs typeface="Gotham Light" pitchFamily="50" charset="0"/>
            </a:endParaRPr>
          </a:p>
          <a:p>
            <a:r>
              <a:rPr lang="en-US" sz="3200" dirty="0">
                <a:solidFill>
                  <a:schemeClr val="bg2">
                    <a:lumMod val="25000"/>
                  </a:schemeClr>
                </a:solidFill>
                <a:latin typeface="Gotham Light" pitchFamily="50" charset="0"/>
                <a:cs typeface="Gotham Light" pitchFamily="50" charset="0"/>
              </a:rPr>
              <a:t>Start building relationships with current volunteers: Introduce yourself and together determine goals together</a:t>
            </a:r>
          </a:p>
          <a:p>
            <a:endParaRPr lang="en-US" sz="3200" dirty="0">
              <a:solidFill>
                <a:schemeClr val="bg2">
                  <a:lumMod val="25000"/>
                </a:schemeClr>
              </a:solidFill>
              <a:latin typeface="Gotham Light" pitchFamily="50" charset="0"/>
              <a:cs typeface="Gotham Light" pitchFamily="50" charset="0"/>
            </a:endParaRPr>
          </a:p>
          <a:p>
            <a:endParaRPr lang="en-US" sz="1400" dirty="0">
              <a:solidFill>
                <a:schemeClr val="bg2">
                  <a:lumMod val="25000"/>
                </a:schemeClr>
              </a:solidFill>
              <a:latin typeface="Gotham Light" pitchFamily="50" charset="0"/>
              <a:cs typeface="Gotham Light" pitchFamily="50" charset="0"/>
            </a:endParaRPr>
          </a:p>
          <a:p>
            <a:endParaRPr lang="en-US" sz="3200" dirty="0">
              <a:solidFill>
                <a:schemeClr val="bg2">
                  <a:lumMod val="25000"/>
                </a:schemeClr>
              </a:solidFill>
              <a:latin typeface="Gotham Light" pitchFamily="50" charset="0"/>
              <a:cs typeface="Gotham Light" pitchFamily="50" charset="0"/>
            </a:endParaRPr>
          </a:p>
        </p:txBody>
      </p:sp>
      <p:pic>
        <p:nvPicPr>
          <p:cNvPr id="4098" name="Picture 2" descr="DOA-Bubble-Blu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1253" y="4271582"/>
            <a:ext cx="1344302" cy="1344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62151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DOA-Sign-Blu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1253" y="2244400"/>
            <a:ext cx="1344302" cy="134430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a:spLocks noChangeArrowheads="1"/>
          </p:cNvSpPr>
          <p:nvPr/>
        </p:nvSpPr>
        <p:spPr bwMode="auto">
          <a:xfrm>
            <a:off x="979864" y="883824"/>
            <a:ext cx="113848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000" dirty="0">
                <a:solidFill>
                  <a:schemeClr val="bg2">
                    <a:lumMod val="25000"/>
                  </a:schemeClr>
                </a:solidFill>
                <a:latin typeface="Gotham Light" pitchFamily="50" charset="0"/>
                <a:cs typeface="Gotham Light" pitchFamily="50" charset="0"/>
              </a:rPr>
              <a:t>PRACTICE: </a:t>
            </a:r>
            <a:r>
              <a:rPr lang="en-US" altLang="en-US" sz="4000" dirty="0">
                <a:solidFill>
                  <a:schemeClr val="bg2">
                    <a:lumMod val="25000"/>
                  </a:schemeClr>
                </a:solidFill>
                <a:latin typeface="Gotham Bold" pitchFamily="50" charset="0"/>
                <a:cs typeface="Gotham Bold" pitchFamily="50" charset="0"/>
              </a:rPr>
              <a:t>THIS</a:t>
            </a:r>
            <a:r>
              <a:rPr lang="en-US" altLang="en-US" sz="4000" dirty="0">
                <a:solidFill>
                  <a:schemeClr val="bg2">
                    <a:lumMod val="25000"/>
                  </a:schemeClr>
                </a:solidFill>
                <a:latin typeface="Gotham Light" pitchFamily="50" charset="0"/>
                <a:cs typeface="Gotham Light" pitchFamily="50" charset="0"/>
              </a:rPr>
              <a:t> </a:t>
            </a:r>
            <a:r>
              <a:rPr lang="en-US" altLang="en-US" sz="4000" dirty="0">
                <a:solidFill>
                  <a:schemeClr val="bg2">
                    <a:lumMod val="25000"/>
                  </a:schemeClr>
                </a:solidFill>
                <a:latin typeface="Gotham Bold" pitchFamily="50" charset="0"/>
                <a:cs typeface="Gotham Bold" pitchFamily="50" charset="0"/>
              </a:rPr>
              <a:t>WEEK</a:t>
            </a:r>
          </a:p>
        </p:txBody>
      </p:sp>
      <p:sp>
        <p:nvSpPr>
          <p:cNvPr id="13" name="TextBox 12"/>
          <p:cNvSpPr txBox="1"/>
          <p:nvPr/>
        </p:nvSpPr>
        <p:spPr>
          <a:xfrm>
            <a:off x="2953683" y="2189133"/>
            <a:ext cx="9216604" cy="5970865"/>
          </a:xfrm>
          <a:prstGeom prst="rect">
            <a:avLst/>
          </a:prstGeom>
          <a:noFill/>
        </p:spPr>
        <p:txBody>
          <a:bodyPr wrap="square" rtlCol="0">
            <a:spAutoFit/>
          </a:bodyPr>
          <a:lstStyle/>
          <a:p>
            <a:r>
              <a:rPr lang="en-US" sz="3200" dirty="0">
                <a:solidFill>
                  <a:schemeClr val="bg2">
                    <a:lumMod val="25000"/>
                  </a:schemeClr>
                </a:solidFill>
                <a:latin typeface="Gotham Light" pitchFamily="50" charset="0"/>
                <a:cs typeface="Gotham Light" pitchFamily="50" charset="0"/>
              </a:rPr>
              <a:t>Determine your team’s goal this season: Earned Media Event, Action Event, Digital Campaign, Training</a:t>
            </a:r>
          </a:p>
          <a:p>
            <a:endParaRPr lang="en-US" sz="400" dirty="0">
              <a:solidFill>
                <a:schemeClr val="bg2">
                  <a:lumMod val="25000"/>
                </a:schemeClr>
              </a:solidFill>
              <a:latin typeface="Gotham Light" pitchFamily="50" charset="0"/>
              <a:cs typeface="Gotham Light" pitchFamily="50" charset="0"/>
            </a:endParaRPr>
          </a:p>
          <a:p>
            <a:endParaRPr lang="en-US" sz="3200" dirty="0">
              <a:solidFill>
                <a:schemeClr val="bg2">
                  <a:lumMod val="25000"/>
                </a:schemeClr>
              </a:solidFill>
              <a:latin typeface="Gotham Light" pitchFamily="50" charset="0"/>
              <a:cs typeface="Gotham Light" pitchFamily="50" charset="0"/>
            </a:endParaRPr>
          </a:p>
          <a:p>
            <a:r>
              <a:rPr lang="en-US" sz="3200" dirty="0">
                <a:solidFill>
                  <a:schemeClr val="bg2">
                    <a:lumMod val="25000"/>
                  </a:schemeClr>
                </a:solidFill>
                <a:latin typeface="Gotham Light" pitchFamily="50" charset="0"/>
                <a:cs typeface="Gotham Light" pitchFamily="50" charset="0"/>
              </a:rPr>
              <a:t>Start building relationships with current volunteers: Introduce yourself and together determine goals together</a:t>
            </a:r>
          </a:p>
          <a:p>
            <a:endParaRPr lang="en-US" sz="3200" dirty="0">
              <a:solidFill>
                <a:schemeClr val="bg2">
                  <a:lumMod val="25000"/>
                </a:schemeClr>
              </a:solidFill>
              <a:latin typeface="Gotham Light" pitchFamily="50" charset="0"/>
              <a:cs typeface="Gotham Light" pitchFamily="50" charset="0"/>
            </a:endParaRPr>
          </a:p>
          <a:p>
            <a:endParaRPr lang="en-US" sz="1400" dirty="0">
              <a:solidFill>
                <a:schemeClr val="bg2">
                  <a:lumMod val="25000"/>
                </a:schemeClr>
              </a:solidFill>
              <a:latin typeface="Gotham Light" pitchFamily="50" charset="0"/>
              <a:cs typeface="Gotham Light" pitchFamily="50" charset="0"/>
            </a:endParaRPr>
          </a:p>
          <a:p>
            <a:r>
              <a:rPr lang="en-US" sz="3200" dirty="0">
                <a:solidFill>
                  <a:schemeClr val="bg2">
                    <a:lumMod val="25000"/>
                  </a:schemeClr>
                </a:solidFill>
                <a:latin typeface="Gotham Light" pitchFamily="50" charset="0"/>
                <a:cs typeface="Gotham Light" pitchFamily="50" charset="0"/>
              </a:rPr>
              <a:t>Schedule an Action Planning Session for the week of March 16</a:t>
            </a:r>
            <a:r>
              <a:rPr lang="en-US" sz="3200" baseline="30000" dirty="0">
                <a:solidFill>
                  <a:schemeClr val="bg2">
                    <a:lumMod val="25000"/>
                  </a:schemeClr>
                </a:solidFill>
                <a:latin typeface="Gotham Light" pitchFamily="50" charset="0"/>
                <a:cs typeface="Gotham Light" pitchFamily="50" charset="0"/>
              </a:rPr>
              <a:t>th</a:t>
            </a:r>
            <a:endParaRPr lang="en-US" sz="3200" dirty="0">
              <a:solidFill>
                <a:schemeClr val="bg2">
                  <a:lumMod val="25000"/>
                </a:schemeClr>
              </a:solidFill>
              <a:latin typeface="Gotham Light" pitchFamily="50" charset="0"/>
              <a:cs typeface="Gotham Light" pitchFamily="50" charset="0"/>
            </a:endParaRPr>
          </a:p>
          <a:p>
            <a:endParaRPr lang="en-US" sz="3200" dirty="0">
              <a:solidFill>
                <a:schemeClr val="bg2">
                  <a:lumMod val="25000"/>
                </a:schemeClr>
              </a:solidFill>
              <a:latin typeface="Gotham Light" pitchFamily="50" charset="0"/>
              <a:cs typeface="Gotham Light" pitchFamily="50" charset="0"/>
            </a:endParaRPr>
          </a:p>
        </p:txBody>
      </p:sp>
      <p:pic>
        <p:nvPicPr>
          <p:cNvPr id="4098" name="Picture 2" descr="DOA-Bubble-Blu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1253" y="4271582"/>
            <a:ext cx="1344302" cy="134430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DOA-Bubble-Blu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1253" y="6183510"/>
            <a:ext cx="1344302" cy="1344302"/>
          </a:xfrm>
          <a:prstGeom prst="rect">
            <a:avLst/>
          </a:prstGeom>
          <a:noFill/>
          <a:extLst>
            <a:ext uri="{909E8E84-426E-40DD-AFC4-6F175D3DCCD1}">
              <a14:hiddenFill xmlns:a14="http://schemas.microsoft.com/office/drawing/2010/main">
                <a:solidFill>
                  <a:srgbClr val="FFFFFF"/>
                </a:solidFill>
              </a14:hiddenFill>
            </a:ext>
          </a:extLst>
        </p:spPr>
      </p:pic>
      <p:sp>
        <p:nvSpPr>
          <p:cNvPr id="15" name="Rounded Rectangle 14"/>
          <p:cNvSpPr/>
          <p:nvPr/>
        </p:nvSpPr>
        <p:spPr>
          <a:xfrm>
            <a:off x="1516564" y="6504502"/>
            <a:ext cx="753680" cy="711778"/>
          </a:xfrm>
          <a:prstGeom prst="roundRect">
            <a:avLst>
              <a:gd name="adj" fmla="val 2874"/>
            </a:avLst>
          </a:prstGeom>
          <a:solidFill>
            <a:schemeClr val="bg1"/>
          </a:solidFill>
          <a:ln w="38100">
            <a:solidFill>
              <a:srgbClr val="0093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p:cNvSpPr/>
          <p:nvPr/>
        </p:nvSpPr>
        <p:spPr>
          <a:xfrm>
            <a:off x="1516564" y="6504502"/>
            <a:ext cx="753680" cy="206086"/>
          </a:xfrm>
          <a:prstGeom prst="roundRect">
            <a:avLst>
              <a:gd name="adj" fmla="val 2874"/>
            </a:avLst>
          </a:prstGeom>
          <a:solidFill>
            <a:schemeClr val="bg1"/>
          </a:solidFill>
          <a:ln w="38100">
            <a:solidFill>
              <a:srgbClr val="0093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p:cNvSpPr/>
          <p:nvPr/>
        </p:nvSpPr>
        <p:spPr>
          <a:xfrm>
            <a:off x="1704109" y="6421807"/>
            <a:ext cx="45719" cy="165389"/>
          </a:xfrm>
          <a:prstGeom prst="roundRect">
            <a:avLst/>
          </a:prstGeom>
          <a:solidFill>
            <a:srgbClr val="009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p:cNvSpPr/>
          <p:nvPr/>
        </p:nvSpPr>
        <p:spPr>
          <a:xfrm>
            <a:off x="2045139" y="6421807"/>
            <a:ext cx="45719" cy="165389"/>
          </a:xfrm>
          <a:prstGeom prst="roundRect">
            <a:avLst/>
          </a:prstGeom>
          <a:solidFill>
            <a:srgbClr val="009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1625542" y="6669891"/>
            <a:ext cx="535724" cy="523220"/>
          </a:xfrm>
          <a:prstGeom prst="rect">
            <a:avLst/>
          </a:prstGeom>
        </p:spPr>
        <p:txBody>
          <a:bodyPr wrap="none">
            <a:spAutoFit/>
          </a:bodyPr>
          <a:lstStyle/>
          <a:p>
            <a:r>
              <a:rPr lang="en-US" sz="2800" dirty="0">
                <a:solidFill>
                  <a:srgbClr val="0093C8"/>
                </a:solidFill>
                <a:latin typeface="Gotham Light" pitchFamily="50" charset="0"/>
                <a:cs typeface="Gotham Light" pitchFamily="50" charset="0"/>
              </a:rPr>
              <a:t>16</a:t>
            </a:r>
            <a:endParaRPr lang="en-US" dirty="0">
              <a:solidFill>
                <a:srgbClr val="0093C8"/>
              </a:solidFill>
            </a:endParaRPr>
          </a:p>
        </p:txBody>
      </p:sp>
    </p:spTree>
    <p:extLst>
      <p:ext uri="{BB962C8B-B14F-4D97-AF65-F5344CB8AC3E}">
        <p14:creationId xmlns:p14="http://schemas.microsoft.com/office/powerpoint/2010/main" val="32610041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3">
            <a:extLst>
              <a:ext uri="{28A0092B-C50C-407E-A947-70E740481C1C}">
                <a14:useLocalDpi xmlns:a14="http://schemas.microsoft.com/office/drawing/2010/main" val="0"/>
              </a:ext>
            </a:extLst>
          </a:blip>
          <a:srcRect l="-1" r="74658"/>
          <a:stretch/>
        </p:blipFill>
        <p:spPr>
          <a:xfrm>
            <a:off x="0" y="-16567"/>
            <a:ext cx="8783392" cy="9770168"/>
          </a:xfrm>
          <a:prstGeom prst="rect">
            <a:avLst/>
          </a:prstGeom>
        </p:spPr>
      </p:pic>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l="-1" r="21754"/>
          <a:stretch/>
        </p:blipFill>
        <p:spPr>
          <a:xfrm>
            <a:off x="3890075" y="-16567"/>
            <a:ext cx="9174996" cy="9770168"/>
          </a:xfrm>
          <a:prstGeom prst="rect">
            <a:avLst/>
          </a:prstGeom>
        </p:spPr>
      </p:pic>
      <p:sp>
        <p:nvSpPr>
          <p:cNvPr id="23" name="Rectangle 22"/>
          <p:cNvSpPr/>
          <p:nvPr/>
        </p:nvSpPr>
        <p:spPr bwMode="auto">
          <a:xfrm>
            <a:off x="1" y="-20422"/>
            <a:ext cx="13065070" cy="9774023"/>
          </a:xfrm>
          <a:prstGeom prst="rect">
            <a:avLst/>
          </a:prstGeom>
          <a:solidFill>
            <a:schemeClr val="tx1">
              <a:lumMod val="50000"/>
              <a:alpha val="24000"/>
            </a:scheme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4" name="Rectangle 3"/>
          <p:cNvSpPr/>
          <p:nvPr/>
        </p:nvSpPr>
        <p:spPr>
          <a:xfrm>
            <a:off x="496957" y="417443"/>
            <a:ext cx="12006469" cy="888558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96957" y="417442"/>
            <a:ext cx="6308034" cy="8885583"/>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55597" y="7885022"/>
            <a:ext cx="1056680" cy="933937"/>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909" y="8011633"/>
            <a:ext cx="490014" cy="702546"/>
          </a:xfrm>
          <a:prstGeom prst="rect">
            <a:avLst/>
          </a:prstGeom>
        </p:spPr>
      </p:pic>
      <p:sp>
        <p:nvSpPr>
          <p:cNvPr id="22" name="Rectangle 21"/>
          <p:cNvSpPr>
            <a:spLocks noChangeArrowheads="1"/>
          </p:cNvSpPr>
          <p:nvPr/>
        </p:nvSpPr>
        <p:spPr bwMode="auto">
          <a:xfrm>
            <a:off x="740909" y="3013293"/>
            <a:ext cx="5844930" cy="16081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2400" spc="300" dirty="0">
                <a:solidFill>
                  <a:schemeClr val="tx1">
                    <a:lumMod val="75000"/>
                  </a:schemeClr>
                </a:solidFill>
                <a:latin typeface="Gotham Bold" pitchFamily="50" charset="0"/>
                <a:cs typeface="Gotham Bold" pitchFamily="50" charset="0"/>
              </a:rPr>
              <a:t>BEFORE WE MOVE ON, </a:t>
            </a:r>
          </a:p>
          <a:p>
            <a:pPr algn="ctr"/>
            <a:endParaRPr lang="en-US" altLang="en-US" sz="1050" spc="300" dirty="0">
              <a:solidFill>
                <a:schemeClr val="tx1">
                  <a:lumMod val="75000"/>
                </a:schemeClr>
              </a:solidFill>
              <a:latin typeface="Gotham Light" pitchFamily="50" charset="0"/>
              <a:cs typeface="Gotham Light" pitchFamily="50" charset="0"/>
            </a:endParaRPr>
          </a:p>
          <a:p>
            <a:pPr algn="ctr"/>
            <a:r>
              <a:rPr lang="en-US" altLang="en-US" sz="3200" spc="300" dirty="0">
                <a:solidFill>
                  <a:schemeClr val="tx1">
                    <a:lumMod val="75000"/>
                  </a:schemeClr>
                </a:solidFill>
                <a:latin typeface="Gotham Light" pitchFamily="50" charset="0"/>
                <a:cs typeface="Gotham Light" pitchFamily="50" charset="0"/>
              </a:rPr>
              <a:t>WHAT QUESTIONS </a:t>
            </a:r>
          </a:p>
          <a:p>
            <a:pPr algn="ctr"/>
            <a:r>
              <a:rPr lang="en-US" altLang="en-US" sz="3200" spc="300" dirty="0">
                <a:solidFill>
                  <a:schemeClr val="tx1">
                    <a:lumMod val="75000"/>
                  </a:schemeClr>
                </a:solidFill>
                <a:latin typeface="Gotham Light" pitchFamily="50" charset="0"/>
                <a:cs typeface="Gotham Light" pitchFamily="50" charset="0"/>
              </a:rPr>
              <a:t>DO YOU HAVE?</a:t>
            </a:r>
            <a:endParaRPr lang="en-US" altLang="en-US" sz="3600" spc="300" dirty="0">
              <a:solidFill>
                <a:schemeClr val="tx1">
                  <a:lumMod val="75000"/>
                </a:schemeClr>
              </a:solidFill>
              <a:latin typeface="Gotham Light" pitchFamily="50" charset="0"/>
              <a:cs typeface="Gotham Light" pitchFamily="50" charset="0"/>
            </a:endParaRPr>
          </a:p>
        </p:txBody>
      </p:sp>
      <p:pic>
        <p:nvPicPr>
          <p:cNvPr id="25" name="Picture 24"/>
          <p:cNvPicPr>
            <a:picLocks noChangeAspect="1"/>
          </p:cNvPicPr>
          <p:nvPr/>
        </p:nvPicPr>
        <p:blipFill>
          <a:blip r:embed="rId5" cstate="print">
            <a:duotone>
              <a:prstClr val="black"/>
              <a:schemeClr val="tx2">
                <a:tint val="45000"/>
                <a:satMod val="400000"/>
              </a:schemeClr>
            </a:duotone>
            <a:extLst>
              <a:ext uri="{BEBA8EAE-BF5A-486C-A8C5-ECC9F3942E4B}">
                <a14:imgProps xmlns:a14="http://schemas.microsoft.com/office/drawing/2010/main">
                  <a14:imgLayer r:embed="rId6">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2893827" y="1356136"/>
            <a:ext cx="1481108" cy="1533531"/>
          </a:xfrm>
          <a:prstGeom prst="rect">
            <a:avLst/>
          </a:prstGeom>
          <a:noFill/>
        </p:spPr>
      </p:pic>
      <p:grpSp>
        <p:nvGrpSpPr>
          <p:cNvPr id="7" name="Group 6"/>
          <p:cNvGrpSpPr/>
          <p:nvPr/>
        </p:nvGrpSpPr>
        <p:grpSpPr>
          <a:xfrm>
            <a:off x="821291" y="5557431"/>
            <a:ext cx="5693809" cy="1654172"/>
            <a:chOff x="814414" y="5027782"/>
            <a:chExt cx="5693809" cy="1654172"/>
          </a:xfrm>
        </p:grpSpPr>
        <p:sp>
          <p:nvSpPr>
            <p:cNvPr id="33" name="TextBox 32"/>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tx1">
                      <a:lumMod val="75000"/>
                    </a:schemeClr>
                  </a:solidFill>
                  <a:latin typeface="Gotham Light" pitchFamily="50" charset="0"/>
                  <a:cs typeface="Gotham Light" pitchFamily="50" charset="0"/>
                </a:rPr>
                <a:t>Press 1 on the phone</a:t>
              </a:r>
            </a:p>
          </p:txBody>
        </p:sp>
        <p:grpSp>
          <p:nvGrpSpPr>
            <p:cNvPr id="28" name="Group 27"/>
            <p:cNvGrpSpPr/>
            <p:nvPr/>
          </p:nvGrpSpPr>
          <p:grpSpPr>
            <a:xfrm>
              <a:off x="4026709" y="5027782"/>
              <a:ext cx="2481514" cy="1602933"/>
              <a:chOff x="7956165" y="3607332"/>
              <a:chExt cx="2481514" cy="1602933"/>
            </a:xfrm>
          </p:grpSpPr>
          <p:pic>
            <p:nvPicPr>
              <p:cNvPr id="30" name="Picture 29"/>
              <p:cNvPicPr>
                <a:picLocks noChangeAspect="1"/>
              </p:cNvPicPr>
              <p:nvPr/>
            </p:nvPicPr>
            <p:blipFill rotWithShape="1">
              <a:blip r:embed="rId7" cstate="print">
                <a:duotone>
                  <a:prstClr val="black"/>
                  <a:schemeClr val="tx2">
                    <a:tint val="45000"/>
                    <a:satMod val="400000"/>
                  </a:schemeClr>
                </a:duotone>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31" name="TextBox 30"/>
              <p:cNvSpPr txBox="1"/>
              <p:nvPr/>
            </p:nvSpPr>
            <p:spPr>
              <a:xfrm>
                <a:off x="7956165" y="4840933"/>
                <a:ext cx="2481514" cy="369332"/>
              </a:xfrm>
              <a:prstGeom prst="rect">
                <a:avLst/>
              </a:prstGeom>
              <a:noFill/>
            </p:spPr>
            <p:txBody>
              <a:bodyPr wrap="square" rtlCol="0">
                <a:spAutoFit/>
              </a:bodyPr>
              <a:lstStyle/>
              <a:p>
                <a:r>
                  <a:rPr lang="en-US" sz="1800" dirty="0">
                    <a:solidFill>
                      <a:schemeClr val="tx1">
                        <a:lumMod val="75000"/>
                      </a:schemeClr>
                    </a:solidFill>
                    <a:latin typeface="Gotham Light" pitchFamily="50" charset="0"/>
                    <a:cs typeface="Gotham Light" pitchFamily="50" charset="0"/>
                  </a:rPr>
                  <a:t>Type in chat box</a:t>
                </a:r>
              </a:p>
            </p:txBody>
          </p:sp>
        </p:grpSp>
        <p:sp>
          <p:nvSpPr>
            <p:cNvPr id="29" name="TextBox 28"/>
            <p:cNvSpPr txBox="1"/>
            <p:nvPr/>
          </p:nvSpPr>
          <p:spPr>
            <a:xfrm>
              <a:off x="3502729" y="5827376"/>
              <a:ext cx="755290" cy="338554"/>
            </a:xfrm>
            <a:prstGeom prst="rect">
              <a:avLst/>
            </a:prstGeom>
            <a:noFill/>
          </p:spPr>
          <p:txBody>
            <a:bodyPr wrap="square" rtlCol="0">
              <a:spAutoFit/>
            </a:bodyPr>
            <a:lstStyle/>
            <a:p>
              <a:r>
                <a:rPr lang="en-US" sz="1600" dirty="0">
                  <a:solidFill>
                    <a:schemeClr val="tx1">
                      <a:lumMod val="75000"/>
                    </a:schemeClr>
                  </a:solidFill>
                  <a:latin typeface="Gotham Light" pitchFamily="50" charset="0"/>
                  <a:cs typeface="Gotham Light" pitchFamily="50" charset="0"/>
                </a:rPr>
                <a:t>OR</a:t>
              </a:r>
            </a:p>
          </p:txBody>
        </p:sp>
        <p:pic>
          <p:nvPicPr>
            <p:cNvPr id="35" name="Picture 34"/>
            <p:cNvPicPr>
              <a:picLocks noChangeAspect="1"/>
            </p:cNvPicPr>
            <p:nvPr/>
          </p:nvPicPr>
          <p:blipFill rotWithShape="1">
            <a:blip r:embed="rId8"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cxnSp>
        <p:nvCxnSpPr>
          <p:cNvPr id="9" name="Straight Connector 8"/>
          <p:cNvCxnSpPr/>
          <p:nvPr/>
        </p:nvCxnSpPr>
        <p:spPr>
          <a:xfrm>
            <a:off x="1512277" y="5408908"/>
            <a:ext cx="4291177" cy="0"/>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63002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V="1">
            <a:off x="5638800" y="1904855"/>
            <a:ext cx="0" cy="4238017"/>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256026" y="1904853"/>
            <a:ext cx="6951397" cy="4524315"/>
          </a:xfrm>
          <a:prstGeom prst="rect">
            <a:avLst/>
          </a:prstGeom>
          <a:noFill/>
        </p:spPr>
        <p:txBody>
          <a:bodyPr wrap="square" rtlCol="0">
            <a:spAutoFit/>
          </a:bodyPr>
          <a:lstStyle/>
          <a:p>
            <a:pPr marL="514350" indent="-514350">
              <a:buAutoNum type="arabicPeriod"/>
            </a:pPr>
            <a:r>
              <a:rPr lang="en-US" sz="3600" dirty="0">
                <a:solidFill>
                  <a:schemeClr val="bg2">
                    <a:lumMod val="25000"/>
                  </a:schemeClr>
                </a:solidFill>
                <a:latin typeface="Gotham Light" pitchFamily="50" charset="0"/>
                <a:cs typeface="Gotham Light" pitchFamily="50" charset="0"/>
              </a:rPr>
              <a:t>Organizing Framework</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Issue Organizing</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Practice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Bold" pitchFamily="50" charset="0"/>
                <a:cs typeface="Gotham Bold" pitchFamily="50" charset="0"/>
              </a:rPr>
              <a:t>Debrief and Close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8263" y="2892078"/>
            <a:ext cx="3250794" cy="3250794"/>
          </a:xfrm>
          <a:prstGeom prst="rect">
            <a:avLst/>
          </a:prstGeom>
        </p:spPr>
      </p:pic>
      <p:sp>
        <p:nvSpPr>
          <p:cNvPr id="13" name="Rectangle 12"/>
          <p:cNvSpPr>
            <a:spLocks noChangeArrowheads="1"/>
          </p:cNvSpPr>
          <p:nvPr/>
        </p:nvSpPr>
        <p:spPr bwMode="auto">
          <a:xfrm>
            <a:off x="951037" y="1904853"/>
            <a:ext cx="44852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r"/>
            <a:r>
              <a:rPr lang="en-US" altLang="en-US" sz="3200" dirty="0">
                <a:solidFill>
                  <a:schemeClr val="tx1"/>
                </a:solidFill>
                <a:latin typeface="Gotham Light" pitchFamily="50" charset="0"/>
                <a:cs typeface="Gotham Light" pitchFamily="50" charset="0"/>
              </a:rPr>
              <a:t>TRAINING </a:t>
            </a:r>
            <a:r>
              <a:rPr lang="en-US" altLang="en-US" sz="3200" dirty="0">
                <a:solidFill>
                  <a:schemeClr val="tx1"/>
                </a:solidFill>
                <a:latin typeface="Gotham Bold" pitchFamily="50" charset="0"/>
                <a:cs typeface="Gotham Bold" pitchFamily="50" charset="0"/>
              </a:rPr>
              <a:t>AGENDA</a:t>
            </a:r>
          </a:p>
        </p:txBody>
      </p:sp>
    </p:spTree>
    <p:extLst>
      <p:ext uri="{BB962C8B-B14F-4D97-AF65-F5344CB8AC3E}">
        <p14:creationId xmlns:p14="http://schemas.microsoft.com/office/powerpoint/2010/main" val="33016006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r="9443"/>
          <a:stretch/>
        </p:blipFill>
        <p:spPr>
          <a:xfrm flipH="1">
            <a:off x="-553448" y="-267340"/>
            <a:ext cx="13579895" cy="10123535"/>
          </a:xfrm>
          <a:prstGeom prst="rect">
            <a:avLst/>
          </a:prstGeom>
        </p:spPr>
      </p:pic>
      <p:sp>
        <p:nvSpPr>
          <p:cNvPr id="14" name="Rectangle 13"/>
          <p:cNvSpPr/>
          <p:nvPr/>
        </p:nvSpPr>
        <p:spPr bwMode="auto">
          <a:xfrm>
            <a:off x="-420624" y="-273677"/>
            <a:ext cx="13447071" cy="10129872"/>
          </a:xfrm>
          <a:prstGeom prst="rect">
            <a:avLst/>
          </a:prstGeom>
          <a:gradFill>
            <a:gsLst>
              <a:gs pos="0">
                <a:schemeClr val="tx1">
                  <a:alpha val="0"/>
                </a:schemeClr>
              </a:gs>
              <a:gs pos="100000">
                <a:srgbClr val="000000"/>
              </a:gs>
            </a:gsLst>
            <a:lin ang="0" scaled="0"/>
          </a:gra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3" name="Rectangle 2"/>
          <p:cNvSpPr>
            <a:spLocks noChangeArrowheads="1"/>
          </p:cNvSpPr>
          <p:nvPr/>
        </p:nvSpPr>
        <p:spPr bwMode="auto">
          <a:xfrm>
            <a:off x="7609311" y="2704243"/>
            <a:ext cx="4536831" cy="2739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endParaRPr lang="en-US" altLang="en-US" sz="1200" dirty="0">
              <a:solidFill>
                <a:schemeClr val="bg1"/>
              </a:solidFill>
              <a:latin typeface="Gotham Bold" pitchFamily="50" charset="0"/>
              <a:cs typeface="Gotham Bold" pitchFamily="50" charset="0"/>
            </a:endParaRPr>
          </a:p>
          <a:p>
            <a:pPr algn="ctr"/>
            <a:r>
              <a:rPr lang="en-US" altLang="en-US" sz="4000" dirty="0">
                <a:solidFill>
                  <a:schemeClr val="bg1"/>
                </a:solidFill>
                <a:latin typeface="Gotham Bold" pitchFamily="50" charset="0"/>
                <a:cs typeface="Gotham Bold" pitchFamily="50" charset="0"/>
              </a:rPr>
              <a:t>WHAT WAS YOUR BIGGEST “AHA” MOMENT?</a:t>
            </a:r>
            <a:endParaRPr lang="en-US" altLang="en-US" sz="4400" dirty="0">
              <a:solidFill>
                <a:schemeClr val="bg1"/>
              </a:solidFill>
              <a:latin typeface="Gotham Bold" pitchFamily="50" charset="0"/>
              <a:cs typeface="Gotham Bold" pitchFamily="50" charset="0"/>
            </a:endParaRPr>
          </a:p>
        </p:txBody>
      </p:sp>
      <p:pic>
        <p:nvPicPr>
          <p:cNvPr id="4" name="Picture 3"/>
          <p:cNvPicPr>
            <a:picLocks noChangeAspect="1"/>
          </p:cNvPicPr>
          <p:nvPr/>
        </p:nvPicPr>
        <p:blipFill>
          <a:blip r:embed="rId4" cstate="print">
            <a:biLevel thresh="25000"/>
            <a:extLst>
              <a:ext uri="{BEBA8EAE-BF5A-486C-A8C5-ECC9F3942E4B}">
                <a14:imgProps xmlns:a14="http://schemas.microsoft.com/office/drawing/2010/main">
                  <a14:imgLayer r:embed="rId5">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8984546" y="868630"/>
            <a:ext cx="1631186" cy="1688921"/>
          </a:xfrm>
          <a:prstGeom prst="rect">
            <a:avLst/>
          </a:prstGeom>
          <a:noFill/>
        </p:spPr>
      </p:pic>
      <p:grpSp>
        <p:nvGrpSpPr>
          <p:cNvPr id="5" name="Group 4"/>
          <p:cNvGrpSpPr/>
          <p:nvPr/>
        </p:nvGrpSpPr>
        <p:grpSpPr>
          <a:xfrm>
            <a:off x="6974024" y="5705255"/>
            <a:ext cx="5693809" cy="1654172"/>
            <a:chOff x="814414" y="5027782"/>
            <a:chExt cx="5693809" cy="1654172"/>
          </a:xfrm>
        </p:grpSpPr>
        <p:sp>
          <p:nvSpPr>
            <p:cNvPr id="6" name="TextBox 5"/>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bg1"/>
                  </a:solidFill>
                  <a:latin typeface="Gotham Light" pitchFamily="50" charset="0"/>
                  <a:cs typeface="Gotham Light" pitchFamily="50" charset="0"/>
                </a:rPr>
                <a:t>Press 1 on the phone</a:t>
              </a:r>
            </a:p>
          </p:txBody>
        </p:sp>
        <p:grpSp>
          <p:nvGrpSpPr>
            <p:cNvPr id="7" name="Group 6"/>
            <p:cNvGrpSpPr/>
            <p:nvPr/>
          </p:nvGrpSpPr>
          <p:grpSpPr>
            <a:xfrm>
              <a:off x="4026709" y="5027782"/>
              <a:ext cx="2481514" cy="1602933"/>
              <a:chOff x="7956165" y="3607332"/>
              <a:chExt cx="2481514" cy="1602933"/>
            </a:xfrm>
          </p:grpSpPr>
          <p:pic>
            <p:nvPicPr>
              <p:cNvPr id="10" name="Picture 9"/>
              <p:cNvPicPr>
                <a:picLocks noChangeAspect="1"/>
              </p:cNvPicPr>
              <p:nvPr/>
            </p:nvPicPr>
            <p:blipFill rotWithShape="1">
              <a:blip r:embed="rId6" cstate="print">
                <a:duotone>
                  <a:prstClr val="black"/>
                  <a:schemeClr val="tx2">
                    <a:tint val="45000"/>
                    <a:satMod val="400000"/>
                  </a:schemeClr>
                </a:duotone>
                <a:lum bright="81000"/>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11" name="TextBox 10"/>
              <p:cNvSpPr txBox="1"/>
              <p:nvPr/>
            </p:nvSpPr>
            <p:spPr>
              <a:xfrm>
                <a:off x="7956165" y="4840933"/>
                <a:ext cx="2481514" cy="369332"/>
              </a:xfrm>
              <a:prstGeom prst="rect">
                <a:avLst/>
              </a:prstGeom>
              <a:noFill/>
            </p:spPr>
            <p:txBody>
              <a:bodyPr wrap="square" rtlCol="0">
                <a:spAutoFit/>
              </a:bodyPr>
              <a:lstStyle/>
              <a:p>
                <a:r>
                  <a:rPr lang="en-US" sz="1800" dirty="0">
                    <a:solidFill>
                      <a:schemeClr val="bg1"/>
                    </a:solidFill>
                    <a:latin typeface="Gotham Light" pitchFamily="50" charset="0"/>
                    <a:cs typeface="Gotham Light" pitchFamily="50" charset="0"/>
                  </a:rPr>
                  <a:t>Type in chat box</a:t>
                </a:r>
              </a:p>
            </p:txBody>
          </p:sp>
        </p:grpSp>
        <p:sp>
          <p:nvSpPr>
            <p:cNvPr id="8" name="TextBox 7"/>
            <p:cNvSpPr txBox="1"/>
            <p:nvPr/>
          </p:nvSpPr>
          <p:spPr>
            <a:xfrm>
              <a:off x="3502729" y="5827376"/>
              <a:ext cx="755290" cy="338554"/>
            </a:xfrm>
            <a:prstGeom prst="rect">
              <a:avLst/>
            </a:prstGeom>
            <a:noFill/>
          </p:spPr>
          <p:txBody>
            <a:bodyPr wrap="square" rtlCol="0">
              <a:spAutoFit/>
            </a:bodyPr>
            <a:lstStyle/>
            <a:p>
              <a:r>
                <a:rPr lang="en-US" sz="1600" dirty="0">
                  <a:solidFill>
                    <a:schemeClr val="bg1"/>
                  </a:solidFill>
                  <a:latin typeface="Gotham Light" pitchFamily="50" charset="0"/>
                  <a:cs typeface="Gotham Light" pitchFamily="50" charset="0"/>
                </a:rPr>
                <a:t>OR</a:t>
              </a:r>
            </a:p>
          </p:txBody>
        </p:sp>
        <p:pic>
          <p:nvPicPr>
            <p:cNvPr id="9" name="Picture 8"/>
            <p:cNvPicPr>
              <a:picLocks noChangeAspect="1"/>
            </p:cNvPicPr>
            <p:nvPr/>
          </p:nvPicPr>
          <p:blipFill rotWithShape="1">
            <a:blip r:embed="rId7"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spTree>
    <p:extLst>
      <p:ext uri="{BB962C8B-B14F-4D97-AF65-F5344CB8AC3E}">
        <p14:creationId xmlns:p14="http://schemas.microsoft.com/office/powerpoint/2010/main" val="35439770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7" descr="C:\Users\amdamiron\Downloads\13202520204_0f952c0e54_k.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079" t="1666" r="1732" b="1133"/>
          <a:stretch/>
        </p:blipFill>
        <p:spPr bwMode="auto">
          <a:xfrm>
            <a:off x="-175847" y="-95052"/>
            <a:ext cx="13180647" cy="9847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bwMode="auto">
          <a:xfrm>
            <a:off x="-175846" y="-63020"/>
            <a:ext cx="13180646"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5" name="Rounded Rectangle 4"/>
          <p:cNvSpPr/>
          <p:nvPr/>
        </p:nvSpPr>
        <p:spPr>
          <a:xfrm>
            <a:off x="7374248" y="3235568"/>
            <a:ext cx="4604509" cy="977608"/>
          </a:xfrm>
          <a:prstGeom prst="roundRect">
            <a:avLst>
              <a:gd name="adj" fmla="val 0"/>
            </a:avLst>
          </a:prstGeom>
          <a:solidFill>
            <a:schemeClr val="tx1">
              <a:lumMod val="50000"/>
              <a:alpha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Gotham Bold" pitchFamily="50" charset="0"/>
              <a:cs typeface="Gotham Bold" pitchFamily="50" charset="0"/>
            </a:endParaRPr>
          </a:p>
          <a:p>
            <a:pPr algn="ctr"/>
            <a:r>
              <a:rPr lang="en-US" sz="2400" dirty="0">
                <a:solidFill>
                  <a:schemeClr val="bg1"/>
                </a:solidFill>
                <a:latin typeface="Gotham Bold" pitchFamily="50" charset="0"/>
                <a:cs typeface="Gotham Bold" pitchFamily="50" charset="0"/>
              </a:rPr>
              <a:t>Kick-Off Trainings Review</a:t>
            </a:r>
          </a:p>
          <a:p>
            <a:pPr algn="ctr"/>
            <a:endParaRPr lang="en-US" sz="2400" dirty="0">
              <a:solidFill>
                <a:schemeClr val="bg1"/>
              </a:solidFill>
            </a:endParaRPr>
          </a:p>
        </p:txBody>
      </p:sp>
      <p:sp>
        <p:nvSpPr>
          <p:cNvPr id="6" name="Rounded Rectangle 5"/>
          <p:cNvSpPr/>
          <p:nvPr/>
        </p:nvSpPr>
        <p:spPr>
          <a:xfrm>
            <a:off x="7374248" y="4586909"/>
            <a:ext cx="4604509" cy="977608"/>
          </a:xfrm>
          <a:prstGeom prst="roundRect">
            <a:avLst>
              <a:gd name="adj" fmla="val 0"/>
            </a:avLst>
          </a:prstGeom>
          <a:solidFill>
            <a:srgbClr val="000000">
              <a:alpha val="40000"/>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Gotham Bold" pitchFamily="50" charset="0"/>
              <a:cs typeface="Gotham Bold" pitchFamily="50" charset="0"/>
            </a:endParaRPr>
          </a:p>
          <a:p>
            <a:pPr algn="ctr"/>
            <a:r>
              <a:rPr lang="en-US" sz="2400" dirty="0">
                <a:solidFill>
                  <a:schemeClr val="bg1"/>
                </a:solidFill>
                <a:latin typeface="Gotham Bold" pitchFamily="50" charset="0"/>
                <a:cs typeface="Gotham Bold" pitchFamily="50" charset="0"/>
              </a:rPr>
              <a:t>Organizing 101</a:t>
            </a:r>
          </a:p>
          <a:p>
            <a:pPr algn="ctr"/>
            <a:endParaRPr lang="en-US" sz="2400" dirty="0">
              <a:solidFill>
                <a:schemeClr val="bg1"/>
              </a:solidFill>
            </a:endParaRPr>
          </a:p>
        </p:txBody>
      </p:sp>
      <p:sp>
        <p:nvSpPr>
          <p:cNvPr id="7" name="Rounded Rectangle 6"/>
          <p:cNvSpPr/>
          <p:nvPr/>
        </p:nvSpPr>
        <p:spPr>
          <a:xfrm>
            <a:off x="7374248" y="5944394"/>
            <a:ext cx="4604509" cy="977608"/>
          </a:xfrm>
          <a:prstGeom prst="roundRect">
            <a:avLst>
              <a:gd name="adj" fmla="val 0"/>
            </a:avLst>
          </a:prstGeom>
          <a:solidFill>
            <a:schemeClr val="bg1">
              <a:alpha val="37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Gotham Bold" pitchFamily="50" charset="0"/>
              <a:cs typeface="Gotham Bold" pitchFamily="50" charset="0"/>
            </a:endParaRPr>
          </a:p>
          <a:p>
            <a:pPr algn="ctr"/>
            <a:r>
              <a:rPr lang="en-US" sz="2400" dirty="0">
                <a:solidFill>
                  <a:schemeClr val="bg1"/>
                </a:solidFill>
                <a:latin typeface="Gotham Bold" pitchFamily="50" charset="0"/>
                <a:cs typeface="Gotham Bold" pitchFamily="50" charset="0"/>
              </a:rPr>
              <a:t>Admin</a:t>
            </a:r>
          </a:p>
          <a:p>
            <a:pPr algn="ctr"/>
            <a:endParaRPr lang="en-US" sz="2400" dirty="0">
              <a:solidFill>
                <a:schemeClr val="bg1"/>
              </a:solidFill>
            </a:endParaRPr>
          </a:p>
        </p:txBody>
      </p:sp>
      <p:sp>
        <p:nvSpPr>
          <p:cNvPr id="8" name="Rectangle 7"/>
          <p:cNvSpPr>
            <a:spLocks noChangeArrowheads="1"/>
          </p:cNvSpPr>
          <p:nvPr/>
        </p:nvSpPr>
        <p:spPr bwMode="auto">
          <a:xfrm>
            <a:off x="6589072" y="1946234"/>
            <a:ext cx="613437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bg1"/>
                </a:solidFill>
                <a:latin typeface="Gotham Light" pitchFamily="50" charset="0"/>
                <a:ea typeface="Arial Unicode MS" panose="020B0604020202020204" pitchFamily="34" charset="-128"/>
                <a:cs typeface="Gotham Light" pitchFamily="50" charset="0"/>
              </a:rPr>
              <a:t>What we’re doing </a:t>
            </a:r>
            <a:r>
              <a:rPr lang="en-US" altLang="en-US" sz="3600" dirty="0">
                <a:solidFill>
                  <a:schemeClr val="bg1"/>
                </a:solidFill>
                <a:latin typeface="Gotham Bold" pitchFamily="50" charset="0"/>
                <a:ea typeface="Arial Unicode MS" panose="020B0604020202020204" pitchFamily="34" charset="-128"/>
                <a:cs typeface="Gotham Bold" pitchFamily="50" charset="0"/>
              </a:rPr>
              <a:t>today</a:t>
            </a: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14988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588167" y="4762118"/>
            <a:ext cx="102829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bg2">
                    <a:lumMod val="25000"/>
                  </a:schemeClr>
                </a:solidFill>
                <a:latin typeface="Gotham Light" pitchFamily="50" charset="0"/>
                <a:cs typeface="Gotham Light" pitchFamily="50" charset="0"/>
              </a:rPr>
              <a:t>Access training materials, including recording on the Bookshelf. </a:t>
            </a:r>
          </a:p>
        </p:txBody>
      </p:sp>
      <p:grpSp>
        <p:nvGrpSpPr>
          <p:cNvPr id="14" name="Group 13"/>
          <p:cNvGrpSpPr/>
          <p:nvPr/>
        </p:nvGrpSpPr>
        <p:grpSpPr>
          <a:xfrm>
            <a:off x="4903639" y="1057634"/>
            <a:ext cx="3352991" cy="3329911"/>
            <a:chOff x="4515212" y="2085220"/>
            <a:chExt cx="4067740" cy="3924625"/>
          </a:xfrm>
        </p:grpSpPr>
        <p:sp>
          <p:nvSpPr>
            <p:cNvPr id="4" name="Oval 3"/>
            <p:cNvSpPr/>
            <p:nvPr/>
          </p:nvSpPr>
          <p:spPr>
            <a:xfrm>
              <a:off x="4515212" y="2085220"/>
              <a:ext cx="4067740" cy="3924625"/>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b="13429"/>
            <a:stretch/>
          </p:blipFill>
          <p:spPr>
            <a:xfrm>
              <a:off x="5116892" y="2560553"/>
              <a:ext cx="2944513" cy="2973958"/>
            </a:xfrm>
            <a:prstGeom prst="rect">
              <a:avLst/>
            </a:prstGeom>
          </p:spPr>
        </p:pic>
      </p:grpSp>
      <p:grpSp>
        <p:nvGrpSpPr>
          <p:cNvPr id="20" name="Group 19"/>
          <p:cNvGrpSpPr/>
          <p:nvPr/>
        </p:nvGrpSpPr>
        <p:grpSpPr>
          <a:xfrm>
            <a:off x="4694926" y="7079256"/>
            <a:ext cx="3952971" cy="856834"/>
            <a:chOff x="4788693" y="6750975"/>
            <a:chExt cx="3952971" cy="856834"/>
          </a:xfrm>
        </p:grpSpPr>
        <p:sp>
          <p:nvSpPr>
            <p:cNvPr id="16" name="Rounded Rectangle 15">
              <a:hlinkClick r:id="rId4"/>
            </p:cNvPr>
            <p:cNvSpPr/>
            <p:nvPr/>
          </p:nvSpPr>
          <p:spPr>
            <a:xfrm>
              <a:off x="4788693" y="6750975"/>
              <a:ext cx="3952971" cy="856834"/>
            </a:xfrm>
            <a:prstGeom prst="roundRect">
              <a:avLst>
                <a:gd name="adj" fmla="val 0"/>
              </a:avLst>
            </a:prstGeom>
            <a:solidFill>
              <a:schemeClr val="bg2">
                <a:lumMod val="50000"/>
              </a:schemeClr>
            </a:solid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Gotham Light" pitchFamily="50" charset="0"/>
                  <a:cs typeface="Gotham Light" pitchFamily="50" charset="0"/>
                </a:rPr>
                <a:t>     See the Bookshelf</a:t>
              </a:r>
            </a:p>
          </p:txBody>
        </p:sp>
        <p:pic>
          <p:nvPicPr>
            <p:cNvPr id="19" name="Picture 18"/>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97406" y="6938709"/>
              <a:ext cx="488994" cy="488994"/>
            </a:xfrm>
            <a:prstGeom prst="rect">
              <a:avLst/>
            </a:prstGeom>
          </p:spPr>
        </p:pic>
      </p:grpSp>
    </p:spTree>
    <p:extLst>
      <p:ext uri="{BB962C8B-B14F-4D97-AF65-F5344CB8AC3E}">
        <p14:creationId xmlns:p14="http://schemas.microsoft.com/office/powerpoint/2010/main" val="236821047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529916" y="5087069"/>
            <a:ext cx="1028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bg2">
                    <a:lumMod val="25000"/>
                  </a:schemeClr>
                </a:solidFill>
                <a:latin typeface="Gotham Light" pitchFamily="50" charset="0"/>
                <a:cs typeface="Gotham Light" pitchFamily="50" charset="0"/>
              </a:rPr>
              <a:t>Stay in contact through Connect </a:t>
            </a:r>
          </a:p>
        </p:txBody>
      </p:sp>
      <p:sp>
        <p:nvSpPr>
          <p:cNvPr id="4" name="Oval 3"/>
          <p:cNvSpPr/>
          <p:nvPr/>
        </p:nvSpPr>
        <p:spPr>
          <a:xfrm>
            <a:off x="4903639" y="1266181"/>
            <a:ext cx="3352991" cy="3329911"/>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p:cNvGrpSpPr/>
          <p:nvPr/>
        </p:nvGrpSpPr>
        <p:grpSpPr>
          <a:xfrm>
            <a:off x="4694925" y="6665280"/>
            <a:ext cx="3952971" cy="856834"/>
            <a:chOff x="4788693" y="6750975"/>
            <a:chExt cx="3952971" cy="856834"/>
          </a:xfrm>
        </p:grpSpPr>
        <p:sp>
          <p:nvSpPr>
            <p:cNvPr id="16" name="Rounded Rectangle 15">
              <a:hlinkClick r:id="rId3"/>
            </p:cNvPr>
            <p:cNvSpPr/>
            <p:nvPr/>
          </p:nvSpPr>
          <p:spPr>
            <a:xfrm>
              <a:off x="4788693" y="6750975"/>
              <a:ext cx="3952971" cy="856834"/>
            </a:xfrm>
            <a:prstGeom prst="roundRect">
              <a:avLst>
                <a:gd name="adj" fmla="val 0"/>
              </a:avLst>
            </a:prstGeom>
            <a:solidFill>
              <a:schemeClr val="bg2">
                <a:lumMod val="50000"/>
              </a:schemeClr>
            </a:solid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Gotham Light" pitchFamily="50" charset="0"/>
                  <a:cs typeface="Gotham Light" pitchFamily="50" charset="0"/>
                </a:rPr>
                <a:t>     Check-Out Group</a:t>
              </a:r>
            </a:p>
          </p:txBody>
        </p:sp>
        <p:pic>
          <p:nvPicPr>
            <p:cNvPr id="19" name="Picture 18"/>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97406" y="6938709"/>
              <a:ext cx="488994" cy="488994"/>
            </a:xfrm>
            <a:prstGeom prst="rect">
              <a:avLst/>
            </a:prstGeom>
          </p:spPr>
        </p:pic>
      </p:grpSp>
      <p:grpSp>
        <p:nvGrpSpPr>
          <p:cNvPr id="9" name="Group 8"/>
          <p:cNvGrpSpPr/>
          <p:nvPr/>
        </p:nvGrpSpPr>
        <p:grpSpPr>
          <a:xfrm>
            <a:off x="5386745" y="2514853"/>
            <a:ext cx="2954339" cy="996535"/>
            <a:chOff x="6788948" y="3722798"/>
            <a:chExt cx="2324403" cy="802087"/>
          </a:xfrm>
        </p:grpSpPr>
        <p:grpSp>
          <p:nvGrpSpPr>
            <p:cNvPr id="10" name="Group 9"/>
            <p:cNvGrpSpPr/>
            <p:nvPr/>
          </p:nvGrpSpPr>
          <p:grpSpPr>
            <a:xfrm>
              <a:off x="7311112" y="3722798"/>
              <a:ext cx="1802239" cy="630622"/>
              <a:chOff x="2913608" y="3537292"/>
              <a:chExt cx="1802239" cy="630622"/>
            </a:xfrm>
          </p:grpSpPr>
          <p:sp>
            <p:nvSpPr>
              <p:cNvPr id="12" name="TextBox 11"/>
              <p:cNvSpPr txBox="1"/>
              <p:nvPr/>
            </p:nvSpPr>
            <p:spPr>
              <a:xfrm>
                <a:off x="2913608" y="3537292"/>
                <a:ext cx="1708872" cy="297266"/>
              </a:xfrm>
              <a:prstGeom prst="rect">
                <a:avLst/>
              </a:prstGeom>
              <a:noFill/>
            </p:spPr>
            <p:txBody>
              <a:bodyPr wrap="square" rtlCol="0">
                <a:spAutoFit/>
              </a:bodyPr>
              <a:lstStyle/>
              <a:p>
                <a:r>
                  <a:rPr lang="en-US" sz="1800" dirty="0">
                    <a:solidFill>
                      <a:schemeClr val="bg1"/>
                    </a:solidFill>
                    <a:latin typeface="Gotham Light" pitchFamily="50" charset="0"/>
                    <a:cs typeface="Gotham Light" pitchFamily="50" charset="0"/>
                  </a:rPr>
                  <a:t>ORGANIZING </a:t>
                </a:r>
              </a:p>
            </p:txBody>
          </p:sp>
          <p:sp>
            <p:nvSpPr>
              <p:cNvPr id="15" name="TextBox 14"/>
              <p:cNvSpPr txBox="1"/>
              <p:nvPr/>
            </p:nvSpPr>
            <p:spPr>
              <a:xfrm>
                <a:off x="2913609" y="3746787"/>
                <a:ext cx="1802238" cy="421127"/>
              </a:xfrm>
              <a:prstGeom prst="rect">
                <a:avLst/>
              </a:prstGeom>
              <a:noFill/>
            </p:spPr>
            <p:txBody>
              <a:bodyPr wrap="square" rtlCol="0">
                <a:spAutoFit/>
              </a:bodyPr>
              <a:lstStyle/>
              <a:p>
                <a:r>
                  <a:rPr lang="en-US" sz="2800" dirty="0">
                    <a:solidFill>
                      <a:schemeClr val="bg1"/>
                    </a:solidFill>
                    <a:latin typeface="Gotham Bold" pitchFamily="50" charset="0"/>
                    <a:cs typeface="Gotham Bold" pitchFamily="50" charset="0"/>
                  </a:rPr>
                  <a:t>FELLOWS</a:t>
                </a:r>
              </a:p>
            </p:txBody>
          </p:sp>
        </p:grpSp>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88948" y="3730874"/>
              <a:ext cx="553809" cy="794011"/>
            </a:xfrm>
            <a:prstGeom prst="rect">
              <a:avLst/>
            </a:prstGeom>
          </p:spPr>
        </p:pic>
      </p:grpSp>
    </p:spTree>
    <p:extLst>
      <p:ext uri="{BB962C8B-B14F-4D97-AF65-F5344CB8AC3E}">
        <p14:creationId xmlns:p14="http://schemas.microsoft.com/office/powerpoint/2010/main" val="18724224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529916" y="5087069"/>
            <a:ext cx="102829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bg2">
                    <a:lumMod val="25000"/>
                  </a:schemeClr>
                </a:solidFill>
                <a:latin typeface="Gotham Light" pitchFamily="50" charset="0"/>
                <a:cs typeface="Gotham Light" pitchFamily="50" charset="0"/>
              </a:rPr>
              <a:t>Next week’s webinar: </a:t>
            </a:r>
          </a:p>
          <a:p>
            <a:pPr algn="ctr"/>
            <a:r>
              <a:rPr lang="en-US" altLang="en-US" sz="3600" dirty="0">
                <a:solidFill>
                  <a:schemeClr val="bg2">
                    <a:lumMod val="25000"/>
                  </a:schemeClr>
                </a:solidFill>
                <a:latin typeface="Gotham Bold" pitchFamily="50" charset="0"/>
                <a:cs typeface="Gotham Bold" pitchFamily="50" charset="0"/>
              </a:rPr>
              <a:t>Action Planning Sessions </a:t>
            </a:r>
          </a:p>
        </p:txBody>
      </p:sp>
      <p:sp>
        <p:nvSpPr>
          <p:cNvPr id="4" name="Oval 3"/>
          <p:cNvSpPr/>
          <p:nvPr/>
        </p:nvSpPr>
        <p:spPr>
          <a:xfrm>
            <a:off x="4903639" y="1266181"/>
            <a:ext cx="3352991" cy="3329911"/>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p:cNvGrpSpPr/>
          <p:nvPr/>
        </p:nvGrpSpPr>
        <p:grpSpPr>
          <a:xfrm>
            <a:off x="4799281" y="7034249"/>
            <a:ext cx="3561705" cy="856834"/>
            <a:chOff x="4788693" y="6750975"/>
            <a:chExt cx="3561705" cy="856834"/>
          </a:xfrm>
        </p:grpSpPr>
        <p:sp>
          <p:nvSpPr>
            <p:cNvPr id="16" name="Rounded Rectangle 15">
              <a:hlinkClick r:id="rId3"/>
            </p:cNvPr>
            <p:cNvSpPr/>
            <p:nvPr/>
          </p:nvSpPr>
          <p:spPr>
            <a:xfrm>
              <a:off x="4788693" y="6750975"/>
              <a:ext cx="3561705" cy="856834"/>
            </a:xfrm>
            <a:prstGeom prst="roundRect">
              <a:avLst>
                <a:gd name="adj" fmla="val 0"/>
              </a:avLst>
            </a:prstGeom>
            <a:solidFill>
              <a:schemeClr val="bg2">
                <a:lumMod val="50000"/>
              </a:schemeClr>
            </a:solid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Gotham Light" pitchFamily="50" charset="0"/>
                  <a:cs typeface="Gotham Light" pitchFamily="50" charset="0"/>
                </a:rPr>
                <a:t>     See Calendar</a:t>
              </a:r>
            </a:p>
          </p:txBody>
        </p:sp>
        <p:pic>
          <p:nvPicPr>
            <p:cNvPr id="19" name="Picture 18"/>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97406" y="6938709"/>
              <a:ext cx="488994" cy="488994"/>
            </a:xfrm>
            <a:prstGeom prst="rect">
              <a:avLst/>
            </a:prstGeom>
          </p:spPr>
        </p:pic>
      </p:grpSp>
      <p:pic>
        <p:nvPicPr>
          <p:cNvPr id="3" name="Picture 2"/>
          <p:cNvPicPr>
            <a:picLocks noChangeAspect="1"/>
          </p:cNvPicPr>
          <p:nvPr/>
        </p:nvPicPr>
        <p:blipFill rotWithShape="1">
          <a:blip r:embed="rId6">
            <a:lum bright="100000"/>
            <a:extLst>
              <a:ext uri="{28A0092B-C50C-407E-A947-70E740481C1C}">
                <a14:useLocalDpi xmlns:a14="http://schemas.microsoft.com/office/drawing/2010/main" val="0"/>
              </a:ext>
            </a:extLst>
          </a:blip>
          <a:srcRect b="24256"/>
          <a:stretch/>
        </p:blipFill>
        <p:spPr>
          <a:xfrm>
            <a:off x="5229388" y="1767923"/>
            <a:ext cx="2701492" cy="2387266"/>
          </a:xfrm>
          <a:prstGeom prst="rect">
            <a:avLst/>
          </a:prstGeom>
        </p:spPr>
      </p:pic>
    </p:spTree>
    <p:extLst>
      <p:ext uri="{BB962C8B-B14F-4D97-AF65-F5344CB8AC3E}">
        <p14:creationId xmlns:p14="http://schemas.microsoft.com/office/powerpoint/2010/main" val="40386849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857543" y="4757617"/>
            <a:ext cx="1138482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000" dirty="0">
                <a:solidFill>
                  <a:schemeClr val="bg2">
                    <a:lumMod val="25000"/>
                  </a:schemeClr>
                </a:solidFill>
                <a:latin typeface="Gotham Light" pitchFamily="50" charset="0"/>
                <a:cs typeface="Gotham Light" pitchFamily="50" charset="0"/>
              </a:rPr>
              <a:t>ORGANIZING FELLOWS </a:t>
            </a:r>
          </a:p>
          <a:p>
            <a:pPr algn="ctr"/>
            <a:r>
              <a:rPr lang="en-US" altLang="en-US" sz="4000" dirty="0">
                <a:solidFill>
                  <a:schemeClr val="bg2">
                    <a:lumMod val="25000"/>
                  </a:schemeClr>
                </a:solidFill>
                <a:latin typeface="Gotham Bold" pitchFamily="50" charset="0"/>
                <a:cs typeface="Gotham Bold" pitchFamily="50" charset="0"/>
              </a:rPr>
              <a:t>WELCOME PACKET</a:t>
            </a:r>
            <a:endParaRPr lang="en-US" altLang="en-US" sz="4000" dirty="0">
              <a:solidFill>
                <a:schemeClr val="bg2">
                  <a:lumMod val="25000"/>
                </a:schemeClr>
              </a:solidFill>
              <a:latin typeface="Gotham Light" pitchFamily="50" charset="0"/>
              <a:cs typeface="Gotham Light" pitchFamily="50" charset="0"/>
            </a:endParaRPr>
          </a:p>
        </p:txBody>
      </p:sp>
      <p:grpSp>
        <p:nvGrpSpPr>
          <p:cNvPr id="11" name="Group 10"/>
          <p:cNvGrpSpPr/>
          <p:nvPr/>
        </p:nvGrpSpPr>
        <p:grpSpPr>
          <a:xfrm>
            <a:off x="4949755" y="1143028"/>
            <a:ext cx="3200400" cy="3158836"/>
            <a:chOff x="4949755" y="1452994"/>
            <a:chExt cx="3200400" cy="3158836"/>
          </a:xfrm>
        </p:grpSpPr>
        <p:sp>
          <p:nvSpPr>
            <p:cNvPr id="4" name="Oval 3"/>
            <p:cNvSpPr/>
            <p:nvPr/>
          </p:nvSpPr>
          <p:spPr>
            <a:xfrm>
              <a:off x="4949755" y="1452994"/>
              <a:ext cx="3200400" cy="3158836"/>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b="23424"/>
            <a:stretch/>
          </p:blipFill>
          <p:spPr>
            <a:xfrm>
              <a:off x="5256724" y="1749496"/>
              <a:ext cx="2640747" cy="2359217"/>
            </a:xfrm>
            <a:prstGeom prst="rect">
              <a:avLst/>
            </a:prstGeom>
          </p:spPr>
        </p:pic>
      </p:grpSp>
      <p:grpSp>
        <p:nvGrpSpPr>
          <p:cNvPr id="8" name="Group 7"/>
          <p:cNvGrpSpPr/>
          <p:nvPr/>
        </p:nvGrpSpPr>
        <p:grpSpPr>
          <a:xfrm>
            <a:off x="4788693" y="6750975"/>
            <a:ext cx="3676729" cy="760730"/>
            <a:chOff x="4700789" y="6656844"/>
            <a:chExt cx="3678964" cy="760730"/>
          </a:xfrm>
        </p:grpSpPr>
        <p:sp>
          <p:nvSpPr>
            <p:cNvPr id="9" name="Rounded Rectangle 8">
              <a:hlinkClick r:id="rId3"/>
            </p:cNvPr>
            <p:cNvSpPr/>
            <p:nvPr/>
          </p:nvSpPr>
          <p:spPr>
            <a:xfrm>
              <a:off x="4700789" y="6656844"/>
              <a:ext cx="3678964" cy="760730"/>
            </a:xfrm>
            <a:prstGeom prst="roundRect">
              <a:avLst>
                <a:gd name="adj" fmla="val 0"/>
              </a:avLst>
            </a:prstGeom>
            <a:solidFill>
              <a:schemeClr val="bg2">
                <a:lumMod val="50000"/>
              </a:schemeClr>
            </a:solid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latin typeface="Gotham Light" pitchFamily="50" charset="0"/>
                  <a:cs typeface="Gotham Light" pitchFamily="50" charset="0"/>
                </a:rPr>
                <a:t>   Download</a:t>
              </a:r>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5103861" y="6897943"/>
              <a:ext cx="278532" cy="278532"/>
            </a:xfrm>
            <a:prstGeom prst="rect">
              <a:avLst/>
            </a:prstGeom>
          </p:spPr>
        </p:pic>
        <p:sp>
          <p:nvSpPr>
            <p:cNvPr id="13" name="Rounded Rectangle 12"/>
            <p:cNvSpPr/>
            <p:nvPr/>
          </p:nvSpPr>
          <p:spPr>
            <a:xfrm>
              <a:off x="5109373" y="7206018"/>
              <a:ext cx="273020" cy="457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2424080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3">
            <a:extLst>
              <a:ext uri="{28A0092B-C50C-407E-A947-70E740481C1C}">
                <a14:useLocalDpi xmlns:a14="http://schemas.microsoft.com/office/drawing/2010/main" val="0"/>
              </a:ext>
            </a:extLst>
          </a:blip>
          <a:srcRect l="-1" r="74658"/>
          <a:stretch/>
        </p:blipFill>
        <p:spPr>
          <a:xfrm>
            <a:off x="0" y="-16567"/>
            <a:ext cx="7501179" cy="9770168"/>
          </a:xfrm>
          <a:prstGeom prst="rect">
            <a:avLst/>
          </a:prstGeom>
        </p:spPr>
      </p:pic>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l="-1" r="21754"/>
          <a:stretch/>
        </p:blipFill>
        <p:spPr>
          <a:xfrm>
            <a:off x="3890075" y="-16567"/>
            <a:ext cx="9174996" cy="9770168"/>
          </a:xfrm>
          <a:prstGeom prst="rect">
            <a:avLst/>
          </a:prstGeom>
        </p:spPr>
      </p:pic>
      <p:sp>
        <p:nvSpPr>
          <p:cNvPr id="23" name="Rectangle 22"/>
          <p:cNvSpPr/>
          <p:nvPr/>
        </p:nvSpPr>
        <p:spPr bwMode="auto">
          <a:xfrm>
            <a:off x="-25401" y="-20422"/>
            <a:ext cx="13090471" cy="9761309"/>
          </a:xfrm>
          <a:prstGeom prst="rect">
            <a:avLst/>
          </a:prstGeom>
          <a:solidFill>
            <a:schemeClr val="tx1">
              <a:lumMod val="50000"/>
              <a:alpha val="24000"/>
            </a:scheme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4" name="Rectangle 3"/>
          <p:cNvSpPr/>
          <p:nvPr/>
        </p:nvSpPr>
        <p:spPr>
          <a:xfrm>
            <a:off x="496957" y="417443"/>
            <a:ext cx="12006469" cy="888558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96957" y="417442"/>
            <a:ext cx="6308034" cy="8885583"/>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55597" y="7885022"/>
            <a:ext cx="1056680" cy="933937"/>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909" y="8011633"/>
            <a:ext cx="490014" cy="702546"/>
          </a:xfrm>
          <a:prstGeom prst="rect">
            <a:avLst/>
          </a:prstGeom>
        </p:spPr>
      </p:pic>
      <p:sp>
        <p:nvSpPr>
          <p:cNvPr id="22" name="Rectangle 21"/>
          <p:cNvSpPr>
            <a:spLocks noChangeArrowheads="1"/>
          </p:cNvSpPr>
          <p:nvPr/>
        </p:nvSpPr>
        <p:spPr bwMode="auto">
          <a:xfrm>
            <a:off x="740909" y="3013293"/>
            <a:ext cx="5844930" cy="16081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2400" spc="300" dirty="0">
                <a:solidFill>
                  <a:schemeClr val="tx1">
                    <a:lumMod val="75000"/>
                  </a:schemeClr>
                </a:solidFill>
                <a:latin typeface="Gotham Bold" pitchFamily="50" charset="0"/>
                <a:cs typeface="Gotham Bold" pitchFamily="50" charset="0"/>
              </a:rPr>
              <a:t>BEFORE WE GO, </a:t>
            </a:r>
          </a:p>
          <a:p>
            <a:pPr algn="ctr"/>
            <a:endParaRPr lang="en-US" altLang="en-US" sz="1050" spc="300" dirty="0">
              <a:solidFill>
                <a:schemeClr val="tx1">
                  <a:lumMod val="75000"/>
                </a:schemeClr>
              </a:solidFill>
              <a:latin typeface="Gotham Light" pitchFamily="50" charset="0"/>
              <a:cs typeface="Gotham Light" pitchFamily="50" charset="0"/>
            </a:endParaRPr>
          </a:p>
          <a:p>
            <a:pPr algn="ctr"/>
            <a:r>
              <a:rPr lang="en-US" altLang="en-US" sz="3200" spc="300" dirty="0">
                <a:solidFill>
                  <a:schemeClr val="tx1">
                    <a:lumMod val="75000"/>
                  </a:schemeClr>
                </a:solidFill>
                <a:latin typeface="Gotham Light" pitchFamily="50" charset="0"/>
                <a:cs typeface="Gotham Light" pitchFamily="50" charset="0"/>
              </a:rPr>
              <a:t>WHAT QUESTIONS </a:t>
            </a:r>
          </a:p>
          <a:p>
            <a:pPr algn="ctr"/>
            <a:r>
              <a:rPr lang="en-US" altLang="en-US" sz="3200" spc="300" dirty="0">
                <a:solidFill>
                  <a:schemeClr val="tx1">
                    <a:lumMod val="75000"/>
                  </a:schemeClr>
                </a:solidFill>
                <a:latin typeface="Gotham Light" pitchFamily="50" charset="0"/>
                <a:cs typeface="Gotham Light" pitchFamily="50" charset="0"/>
              </a:rPr>
              <a:t>DO YOU HAVE?</a:t>
            </a:r>
            <a:endParaRPr lang="en-US" altLang="en-US" sz="3600" spc="300" dirty="0">
              <a:solidFill>
                <a:schemeClr val="tx1">
                  <a:lumMod val="75000"/>
                </a:schemeClr>
              </a:solidFill>
              <a:latin typeface="Gotham Light" pitchFamily="50" charset="0"/>
              <a:cs typeface="Gotham Light" pitchFamily="50" charset="0"/>
            </a:endParaRPr>
          </a:p>
        </p:txBody>
      </p:sp>
      <p:pic>
        <p:nvPicPr>
          <p:cNvPr id="25" name="Picture 24"/>
          <p:cNvPicPr>
            <a:picLocks noChangeAspect="1"/>
          </p:cNvPicPr>
          <p:nvPr/>
        </p:nvPicPr>
        <p:blipFill>
          <a:blip r:embed="rId5" cstate="print">
            <a:duotone>
              <a:prstClr val="black"/>
              <a:schemeClr val="tx2">
                <a:tint val="45000"/>
                <a:satMod val="400000"/>
              </a:schemeClr>
            </a:duotone>
            <a:extLst>
              <a:ext uri="{BEBA8EAE-BF5A-486C-A8C5-ECC9F3942E4B}">
                <a14:imgProps xmlns:a14="http://schemas.microsoft.com/office/drawing/2010/main">
                  <a14:imgLayer r:embed="rId6">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2893827" y="1356136"/>
            <a:ext cx="1481108" cy="1533531"/>
          </a:xfrm>
          <a:prstGeom prst="rect">
            <a:avLst/>
          </a:prstGeom>
          <a:noFill/>
        </p:spPr>
      </p:pic>
      <p:grpSp>
        <p:nvGrpSpPr>
          <p:cNvPr id="7" name="Group 6"/>
          <p:cNvGrpSpPr/>
          <p:nvPr/>
        </p:nvGrpSpPr>
        <p:grpSpPr>
          <a:xfrm>
            <a:off x="821291" y="5557431"/>
            <a:ext cx="5693809" cy="1654172"/>
            <a:chOff x="814414" y="5027782"/>
            <a:chExt cx="5693809" cy="1654172"/>
          </a:xfrm>
        </p:grpSpPr>
        <p:sp>
          <p:nvSpPr>
            <p:cNvPr id="33" name="TextBox 32"/>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tx1">
                      <a:lumMod val="75000"/>
                    </a:schemeClr>
                  </a:solidFill>
                  <a:latin typeface="Gotham Light" pitchFamily="50" charset="0"/>
                  <a:cs typeface="Gotham Light" pitchFamily="50" charset="0"/>
                </a:rPr>
                <a:t>Press 1 on the phone</a:t>
              </a:r>
            </a:p>
          </p:txBody>
        </p:sp>
        <p:grpSp>
          <p:nvGrpSpPr>
            <p:cNvPr id="28" name="Group 27"/>
            <p:cNvGrpSpPr/>
            <p:nvPr/>
          </p:nvGrpSpPr>
          <p:grpSpPr>
            <a:xfrm>
              <a:off x="4026709" y="5027782"/>
              <a:ext cx="2481514" cy="1602933"/>
              <a:chOff x="7956165" y="3607332"/>
              <a:chExt cx="2481514" cy="1602933"/>
            </a:xfrm>
          </p:grpSpPr>
          <p:pic>
            <p:nvPicPr>
              <p:cNvPr id="30" name="Picture 29"/>
              <p:cNvPicPr>
                <a:picLocks noChangeAspect="1"/>
              </p:cNvPicPr>
              <p:nvPr/>
            </p:nvPicPr>
            <p:blipFill rotWithShape="1">
              <a:blip r:embed="rId7" cstate="print">
                <a:duotone>
                  <a:prstClr val="black"/>
                  <a:schemeClr val="tx2">
                    <a:tint val="45000"/>
                    <a:satMod val="400000"/>
                  </a:schemeClr>
                </a:duotone>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31" name="TextBox 30"/>
              <p:cNvSpPr txBox="1"/>
              <p:nvPr/>
            </p:nvSpPr>
            <p:spPr>
              <a:xfrm>
                <a:off x="7956165" y="4840933"/>
                <a:ext cx="2481514" cy="369332"/>
              </a:xfrm>
              <a:prstGeom prst="rect">
                <a:avLst/>
              </a:prstGeom>
              <a:noFill/>
            </p:spPr>
            <p:txBody>
              <a:bodyPr wrap="square" rtlCol="0">
                <a:spAutoFit/>
              </a:bodyPr>
              <a:lstStyle/>
              <a:p>
                <a:r>
                  <a:rPr lang="en-US" sz="1800" dirty="0">
                    <a:solidFill>
                      <a:schemeClr val="tx1">
                        <a:lumMod val="75000"/>
                      </a:schemeClr>
                    </a:solidFill>
                    <a:latin typeface="Gotham Light" pitchFamily="50" charset="0"/>
                    <a:cs typeface="Gotham Light" pitchFamily="50" charset="0"/>
                  </a:rPr>
                  <a:t>Type in chat box</a:t>
                </a:r>
              </a:p>
            </p:txBody>
          </p:sp>
        </p:grpSp>
        <p:sp>
          <p:nvSpPr>
            <p:cNvPr id="29" name="TextBox 28"/>
            <p:cNvSpPr txBox="1"/>
            <p:nvPr/>
          </p:nvSpPr>
          <p:spPr>
            <a:xfrm>
              <a:off x="3502729" y="5827376"/>
              <a:ext cx="755290" cy="338554"/>
            </a:xfrm>
            <a:prstGeom prst="rect">
              <a:avLst/>
            </a:prstGeom>
            <a:noFill/>
          </p:spPr>
          <p:txBody>
            <a:bodyPr wrap="square" rtlCol="0">
              <a:spAutoFit/>
            </a:bodyPr>
            <a:lstStyle/>
            <a:p>
              <a:r>
                <a:rPr lang="en-US" sz="1600" dirty="0">
                  <a:solidFill>
                    <a:schemeClr val="tx1">
                      <a:lumMod val="75000"/>
                    </a:schemeClr>
                  </a:solidFill>
                  <a:latin typeface="Gotham Light" pitchFamily="50" charset="0"/>
                  <a:cs typeface="Gotham Light" pitchFamily="50" charset="0"/>
                </a:rPr>
                <a:t>OR</a:t>
              </a:r>
            </a:p>
          </p:txBody>
        </p:sp>
        <p:pic>
          <p:nvPicPr>
            <p:cNvPr id="35" name="Picture 34"/>
            <p:cNvPicPr>
              <a:picLocks noChangeAspect="1"/>
            </p:cNvPicPr>
            <p:nvPr/>
          </p:nvPicPr>
          <p:blipFill rotWithShape="1">
            <a:blip r:embed="rId8"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cxnSp>
        <p:nvCxnSpPr>
          <p:cNvPr id="9" name="Straight Connector 8"/>
          <p:cNvCxnSpPr/>
          <p:nvPr/>
        </p:nvCxnSpPr>
        <p:spPr>
          <a:xfrm>
            <a:off x="1512277" y="5408908"/>
            <a:ext cx="4291177" cy="0"/>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97802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1158" t="7310" r="7114"/>
          <a:stretch/>
        </p:blipFill>
        <p:spPr>
          <a:xfrm>
            <a:off x="0" y="-48126"/>
            <a:ext cx="13004800" cy="9822338"/>
          </a:xfrm>
          <a:prstGeom prst="rect">
            <a:avLst/>
          </a:prstGeom>
        </p:spPr>
      </p:pic>
      <p:sp>
        <p:nvSpPr>
          <p:cNvPr id="13" name="Rectangle 12"/>
          <p:cNvSpPr/>
          <p:nvPr/>
        </p:nvSpPr>
        <p:spPr>
          <a:xfrm>
            <a:off x="0" y="-48126"/>
            <a:ext cx="9512490" cy="9801726"/>
          </a:xfrm>
          <a:prstGeom prst="rect">
            <a:avLst/>
          </a:prstGeom>
          <a:gradFill flip="none" rotWithShape="1">
            <a:gsLst>
              <a:gs pos="0">
                <a:schemeClr val="tx1">
                  <a:alpha val="0"/>
                </a:schemeClr>
              </a:gs>
              <a:gs pos="43000">
                <a:schemeClr val="tx1">
                  <a:alpha val="81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48126"/>
            <a:ext cx="13004800" cy="9801726"/>
          </a:xfrm>
          <a:prstGeom prst="rect">
            <a:avLst/>
          </a:prstGeom>
          <a:solidFill>
            <a:srgbClr val="017FA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2698244" y="1922903"/>
            <a:ext cx="5976033" cy="1867511"/>
            <a:chOff x="3501731" y="3293117"/>
            <a:chExt cx="5976033" cy="1867511"/>
          </a:xfrm>
        </p:grpSpPr>
        <p:sp>
          <p:nvSpPr>
            <p:cNvPr id="15" name="TextBox 14"/>
            <p:cNvSpPr txBox="1"/>
            <p:nvPr/>
          </p:nvSpPr>
          <p:spPr>
            <a:xfrm>
              <a:off x="3501731" y="3293117"/>
              <a:ext cx="5823284" cy="830997"/>
            </a:xfrm>
            <a:prstGeom prst="rect">
              <a:avLst/>
            </a:prstGeom>
            <a:noFill/>
          </p:spPr>
          <p:txBody>
            <a:bodyPr wrap="square" rtlCol="0">
              <a:spAutoFit/>
            </a:bodyPr>
            <a:lstStyle/>
            <a:p>
              <a:r>
                <a:rPr lang="en-US" sz="4800" dirty="0">
                  <a:solidFill>
                    <a:schemeClr val="bg1"/>
                  </a:solidFill>
                  <a:latin typeface="Gotham Light" pitchFamily="50" charset="0"/>
                  <a:cs typeface="Gotham Light" pitchFamily="50" charset="0"/>
                </a:rPr>
                <a:t>ORGANIZING </a:t>
              </a:r>
            </a:p>
          </p:txBody>
        </p:sp>
        <p:sp>
          <p:nvSpPr>
            <p:cNvPr id="18" name="TextBox 17"/>
            <p:cNvSpPr txBox="1"/>
            <p:nvPr/>
          </p:nvSpPr>
          <p:spPr>
            <a:xfrm>
              <a:off x="3508008" y="3837189"/>
              <a:ext cx="5969756" cy="1323439"/>
            </a:xfrm>
            <a:prstGeom prst="rect">
              <a:avLst/>
            </a:prstGeom>
            <a:noFill/>
          </p:spPr>
          <p:txBody>
            <a:bodyPr wrap="square" rtlCol="0">
              <a:spAutoFit/>
            </a:bodyPr>
            <a:lstStyle/>
            <a:p>
              <a:r>
                <a:rPr lang="en-US" sz="8000" dirty="0">
                  <a:solidFill>
                    <a:schemeClr val="bg1"/>
                  </a:solidFill>
                  <a:latin typeface="Gotham Bold" pitchFamily="50" charset="0"/>
                  <a:cs typeface="Gotham Bold" pitchFamily="50" charset="0"/>
                </a:rPr>
                <a:t>FELLOWS</a:t>
              </a:r>
            </a:p>
          </p:txBody>
        </p:sp>
      </p:gr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6895" y="1898515"/>
            <a:ext cx="1713589" cy="2456818"/>
          </a:xfrm>
          <a:prstGeom prst="rect">
            <a:avLst/>
          </a:prstGeom>
        </p:spPr>
      </p:pic>
      <p:pic>
        <p:nvPicPr>
          <p:cNvPr id="20" name="Picture 19"/>
          <p:cNvPicPr>
            <a:picLocks noChangeAspect="1"/>
          </p:cNvPicPr>
          <p:nvPr/>
        </p:nvPicPr>
        <p:blipFill>
          <a:blip r:embed="rId4" cstate="print">
            <a:duotone>
              <a:schemeClr val="accent3">
                <a:shade val="45000"/>
                <a:satMod val="135000"/>
              </a:schemeClr>
              <a:prstClr val="white"/>
            </a:duotone>
            <a:lum bright="67000"/>
            <a:extLst>
              <a:ext uri="{28A0092B-C50C-407E-A947-70E740481C1C}">
                <a14:useLocalDpi xmlns:a14="http://schemas.microsoft.com/office/drawing/2010/main" val="0"/>
              </a:ext>
            </a:extLst>
          </a:blip>
          <a:stretch>
            <a:fillRect/>
          </a:stretch>
        </p:blipFill>
        <p:spPr>
          <a:xfrm>
            <a:off x="10701823" y="8909594"/>
            <a:ext cx="323995" cy="323995"/>
          </a:xfrm>
          <a:prstGeom prst="rect">
            <a:avLst/>
          </a:prstGeom>
          <a:ln>
            <a:noFill/>
          </a:ln>
        </p:spPr>
      </p:pic>
      <p:sp>
        <p:nvSpPr>
          <p:cNvPr id="21" name="Rectangle 20"/>
          <p:cNvSpPr/>
          <p:nvPr/>
        </p:nvSpPr>
        <p:spPr>
          <a:xfrm>
            <a:off x="11079886" y="8585032"/>
            <a:ext cx="2202745" cy="646331"/>
          </a:xfrm>
          <a:prstGeom prst="rect">
            <a:avLst/>
          </a:prstGeom>
        </p:spPr>
        <p:txBody>
          <a:bodyPr wrap="square">
            <a:spAutoFit/>
          </a:bodyPr>
          <a:lstStyle/>
          <a:p>
            <a:endParaRPr lang="en-US" sz="2000" dirty="0">
              <a:solidFill>
                <a:schemeClr val="bg1"/>
              </a:solidFill>
              <a:latin typeface="+mj-lt"/>
              <a:cs typeface="Gotham Bold" pitchFamily="50" charset="0"/>
            </a:endParaRPr>
          </a:p>
          <a:p>
            <a:r>
              <a:rPr lang="en-US" sz="1600" dirty="0">
                <a:solidFill>
                  <a:schemeClr val="bg1"/>
                </a:solidFill>
                <a:latin typeface="+mj-lt"/>
                <a:cs typeface="Gotham Bold" pitchFamily="50" charset="0"/>
              </a:rPr>
              <a:t>#</a:t>
            </a:r>
            <a:r>
              <a:rPr lang="en-US" sz="1600" dirty="0">
                <a:solidFill>
                  <a:schemeClr val="bg1"/>
                </a:solidFill>
                <a:latin typeface="Gotham Bold" pitchFamily="50" charset="0"/>
                <a:cs typeface="Gotham Bold" pitchFamily="50" charset="0"/>
                <a:hlinkClick r:id="rId5"/>
              </a:rPr>
              <a:t>OFA</a:t>
            </a:r>
            <a:r>
              <a:rPr lang="en-US" sz="1600" dirty="0">
                <a:solidFill>
                  <a:schemeClr val="bg1"/>
                </a:solidFill>
                <a:latin typeface="Gotham Light" pitchFamily="50" charset="0"/>
                <a:cs typeface="Gotham Light" pitchFamily="50" charset="0"/>
                <a:hlinkClick r:id="rId5"/>
              </a:rPr>
              <a:t>Fellows</a:t>
            </a:r>
            <a:endParaRPr lang="en-US" sz="2400" dirty="0">
              <a:solidFill>
                <a:schemeClr val="bg1"/>
              </a:solidFill>
              <a:latin typeface="Gotham Light" pitchFamily="50" charset="0"/>
              <a:cs typeface="Gotham Light" pitchFamily="50" charset="0"/>
            </a:endParaRPr>
          </a:p>
        </p:txBody>
      </p:sp>
      <p:cxnSp>
        <p:nvCxnSpPr>
          <p:cNvPr id="22" name="Straight Connector 21"/>
          <p:cNvCxnSpPr/>
          <p:nvPr/>
        </p:nvCxnSpPr>
        <p:spPr>
          <a:xfrm>
            <a:off x="11067104" y="8908197"/>
            <a:ext cx="0" cy="32316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794532" y="4070603"/>
            <a:ext cx="5470237" cy="3108543"/>
          </a:xfrm>
          <a:prstGeom prst="rect">
            <a:avLst/>
          </a:prstGeom>
        </p:spPr>
        <p:txBody>
          <a:bodyPr wrap="square">
            <a:spAutoFit/>
          </a:bodyPr>
          <a:lstStyle/>
          <a:p>
            <a:r>
              <a:rPr lang="en-US" sz="2800" dirty="0">
                <a:solidFill>
                  <a:schemeClr val="bg1"/>
                </a:solidFill>
                <a:latin typeface="Gotham Bold" pitchFamily="50" charset="0"/>
                <a:cs typeface="Gotham Bold" pitchFamily="50" charset="0"/>
              </a:rPr>
              <a:t>Thank you for joining today’s webinar.  </a:t>
            </a:r>
          </a:p>
          <a:p>
            <a:endParaRPr lang="en-US" sz="2800" dirty="0">
              <a:solidFill>
                <a:schemeClr val="bg1"/>
              </a:solidFill>
              <a:latin typeface="Gotham Bold" pitchFamily="50" charset="0"/>
              <a:cs typeface="Gotham Bold" pitchFamily="50" charset="0"/>
            </a:endParaRPr>
          </a:p>
          <a:p>
            <a:r>
              <a:rPr lang="en-US" sz="2800" dirty="0">
                <a:solidFill>
                  <a:schemeClr val="bg1"/>
                </a:solidFill>
                <a:latin typeface="Gotham Bold" pitchFamily="50" charset="0"/>
                <a:cs typeface="Gotham Bold" pitchFamily="50" charset="0"/>
              </a:rPr>
              <a:t>Make sure to find the materials covered today, and the audio and video recordings on the bookshelf. </a:t>
            </a:r>
          </a:p>
        </p:txBody>
      </p:sp>
      <p:sp>
        <p:nvSpPr>
          <p:cNvPr id="16" name="Rounded Rectangle 15">
            <a:hlinkClick r:id="rId6"/>
          </p:cNvPr>
          <p:cNvSpPr/>
          <p:nvPr/>
        </p:nvSpPr>
        <p:spPr>
          <a:xfrm>
            <a:off x="2942335" y="7631820"/>
            <a:ext cx="2858858" cy="599147"/>
          </a:xfrm>
          <a:prstGeom prst="roundRect">
            <a:avLst>
              <a:gd name="adj" fmla="val 0"/>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solidFill>
                <a:latin typeface="Gotham Light" pitchFamily="50" charset="0"/>
                <a:cs typeface="Gotham Light" pitchFamily="50" charset="0"/>
              </a:rPr>
              <a:t>       See Bookshelf</a:t>
            </a:r>
          </a:p>
        </p:txBody>
      </p:sp>
      <p:pic>
        <p:nvPicPr>
          <p:cNvPr id="17" name="Picture 16"/>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112155" y="7720205"/>
            <a:ext cx="440514" cy="440514"/>
          </a:xfrm>
          <a:prstGeom prst="rect">
            <a:avLst/>
          </a:prstGeom>
        </p:spPr>
      </p:pic>
    </p:spTree>
    <p:extLst>
      <p:ext uri="{BB962C8B-B14F-4D97-AF65-F5344CB8AC3E}">
        <p14:creationId xmlns:p14="http://schemas.microsoft.com/office/powerpoint/2010/main" val="37742839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duotone>
              <a:prstClr val="black"/>
              <a:schemeClr val="accent3">
                <a:tint val="45000"/>
                <a:satMod val="400000"/>
              </a:schemeClr>
            </a:duotone>
          </a:blip>
          <a:srcRect l="9399"/>
          <a:stretch/>
        </p:blipFill>
        <p:spPr>
          <a:xfrm>
            <a:off x="-492372" y="-140678"/>
            <a:ext cx="13522571" cy="10016197"/>
          </a:xfrm>
          <a:prstGeom prst="rect">
            <a:avLst/>
          </a:prstGeom>
        </p:spPr>
      </p:pic>
      <p:sp>
        <p:nvSpPr>
          <p:cNvPr id="7" name="Rectangle 6"/>
          <p:cNvSpPr>
            <a:spLocks noChangeArrowheads="1"/>
          </p:cNvSpPr>
          <p:nvPr/>
        </p:nvSpPr>
        <p:spPr bwMode="auto">
          <a:xfrm>
            <a:off x="8317519" y="1026810"/>
            <a:ext cx="4536831" cy="50475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endParaRPr lang="en-US" altLang="en-US" sz="1400" dirty="0">
              <a:solidFill>
                <a:schemeClr val="bg1"/>
              </a:solidFill>
              <a:latin typeface="Gotham Bold" pitchFamily="50" charset="0"/>
              <a:cs typeface="Gotham Bold" pitchFamily="50" charset="0"/>
            </a:endParaRPr>
          </a:p>
          <a:p>
            <a:r>
              <a:rPr lang="en-US" altLang="en-US" sz="4400" dirty="0">
                <a:solidFill>
                  <a:schemeClr val="bg1"/>
                </a:solidFill>
                <a:latin typeface="Gotham Bold" pitchFamily="50" charset="0"/>
                <a:cs typeface="Gotham Bold" pitchFamily="50" charset="0"/>
              </a:rPr>
              <a:t>WHAT WERE YOUR BIGGEST TAKEAWAYS FROM YOUR </a:t>
            </a:r>
          </a:p>
          <a:p>
            <a:r>
              <a:rPr lang="en-US" altLang="en-US" sz="4400" dirty="0">
                <a:solidFill>
                  <a:schemeClr val="bg1"/>
                </a:solidFill>
                <a:latin typeface="Gotham Bold" pitchFamily="50" charset="0"/>
                <a:cs typeface="Gotham Bold" pitchFamily="50" charset="0"/>
              </a:rPr>
              <a:t>KICK-OFF TRAININGS?</a:t>
            </a:r>
            <a:endParaRPr lang="en-US" altLang="en-US" sz="4800" dirty="0">
              <a:solidFill>
                <a:schemeClr val="bg1"/>
              </a:solidFill>
              <a:latin typeface="Gotham Bold" pitchFamily="50" charset="0"/>
              <a:cs typeface="Gotham Bold" pitchFamily="50" charset="0"/>
            </a:endParaRPr>
          </a:p>
        </p:txBody>
      </p:sp>
      <p:pic>
        <p:nvPicPr>
          <p:cNvPr id="8" name="Picture 7"/>
          <p:cNvPicPr>
            <a:picLocks noChangeAspect="1"/>
          </p:cNvPicPr>
          <p:nvPr/>
        </p:nvPicPr>
        <p:blipFill>
          <a:blip r:embed="rId4" cstate="print">
            <a:biLevel thresh="25000"/>
            <a:extLst>
              <a:ext uri="{BEBA8EAE-BF5A-486C-A8C5-ECC9F3942E4B}">
                <a14:imgProps xmlns:a14="http://schemas.microsoft.com/office/drawing/2010/main">
                  <a14:imgLayer r:embed="rId5">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6533857" y="1185071"/>
            <a:ext cx="1631186" cy="1688921"/>
          </a:xfrm>
          <a:prstGeom prst="rect">
            <a:avLst/>
          </a:prstGeom>
          <a:noFill/>
        </p:spPr>
      </p:pic>
      <p:grpSp>
        <p:nvGrpSpPr>
          <p:cNvPr id="9" name="Group 8"/>
          <p:cNvGrpSpPr/>
          <p:nvPr/>
        </p:nvGrpSpPr>
        <p:grpSpPr>
          <a:xfrm>
            <a:off x="7318803" y="6721294"/>
            <a:ext cx="5693809" cy="1654172"/>
            <a:chOff x="814414" y="5027782"/>
            <a:chExt cx="5693809" cy="1654172"/>
          </a:xfrm>
        </p:grpSpPr>
        <p:sp>
          <p:nvSpPr>
            <p:cNvPr id="10" name="TextBox 9"/>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bg1"/>
                  </a:solidFill>
                  <a:latin typeface="Gotham Light" pitchFamily="50" charset="0"/>
                  <a:cs typeface="Gotham Light" pitchFamily="50" charset="0"/>
                </a:rPr>
                <a:t>Press 1 on the phone</a:t>
              </a:r>
            </a:p>
          </p:txBody>
        </p:sp>
        <p:grpSp>
          <p:nvGrpSpPr>
            <p:cNvPr id="11" name="Group 10"/>
            <p:cNvGrpSpPr/>
            <p:nvPr/>
          </p:nvGrpSpPr>
          <p:grpSpPr>
            <a:xfrm>
              <a:off x="4026709" y="5027782"/>
              <a:ext cx="2481514" cy="1602933"/>
              <a:chOff x="7956165" y="3607332"/>
              <a:chExt cx="2481514" cy="1602933"/>
            </a:xfrm>
          </p:grpSpPr>
          <p:pic>
            <p:nvPicPr>
              <p:cNvPr id="14" name="Picture 13"/>
              <p:cNvPicPr>
                <a:picLocks noChangeAspect="1"/>
              </p:cNvPicPr>
              <p:nvPr/>
            </p:nvPicPr>
            <p:blipFill rotWithShape="1">
              <a:blip r:embed="rId6" cstate="print">
                <a:duotone>
                  <a:prstClr val="black"/>
                  <a:schemeClr val="tx2">
                    <a:tint val="45000"/>
                    <a:satMod val="400000"/>
                  </a:schemeClr>
                </a:duotone>
                <a:lum bright="81000"/>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15" name="TextBox 14"/>
              <p:cNvSpPr txBox="1"/>
              <p:nvPr/>
            </p:nvSpPr>
            <p:spPr>
              <a:xfrm>
                <a:off x="7956165" y="4840933"/>
                <a:ext cx="2481514" cy="369332"/>
              </a:xfrm>
              <a:prstGeom prst="rect">
                <a:avLst/>
              </a:prstGeom>
              <a:noFill/>
            </p:spPr>
            <p:txBody>
              <a:bodyPr wrap="square" rtlCol="0">
                <a:spAutoFit/>
              </a:bodyPr>
              <a:lstStyle/>
              <a:p>
                <a:r>
                  <a:rPr lang="en-US" sz="1800" dirty="0">
                    <a:solidFill>
                      <a:schemeClr val="bg1"/>
                    </a:solidFill>
                    <a:latin typeface="Gotham Light" pitchFamily="50" charset="0"/>
                    <a:cs typeface="Gotham Light" pitchFamily="50" charset="0"/>
                  </a:rPr>
                  <a:t>Type in chat box</a:t>
                </a:r>
              </a:p>
            </p:txBody>
          </p:sp>
        </p:grpSp>
        <p:sp>
          <p:nvSpPr>
            <p:cNvPr id="12" name="TextBox 11"/>
            <p:cNvSpPr txBox="1"/>
            <p:nvPr/>
          </p:nvSpPr>
          <p:spPr>
            <a:xfrm>
              <a:off x="3502729" y="5827376"/>
              <a:ext cx="755290" cy="338554"/>
            </a:xfrm>
            <a:prstGeom prst="rect">
              <a:avLst/>
            </a:prstGeom>
            <a:noFill/>
          </p:spPr>
          <p:txBody>
            <a:bodyPr wrap="square" rtlCol="0">
              <a:spAutoFit/>
            </a:bodyPr>
            <a:lstStyle/>
            <a:p>
              <a:r>
                <a:rPr lang="en-US" sz="1600" dirty="0">
                  <a:solidFill>
                    <a:schemeClr val="bg1"/>
                  </a:solidFill>
                  <a:latin typeface="Gotham Light" pitchFamily="50" charset="0"/>
                  <a:cs typeface="Gotham Light" pitchFamily="50" charset="0"/>
                </a:rPr>
                <a:t>OR</a:t>
              </a:r>
            </a:p>
          </p:txBody>
        </p:sp>
        <p:pic>
          <p:nvPicPr>
            <p:cNvPr id="13" name="Picture 12"/>
            <p:cNvPicPr>
              <a:picLocks noChangeAspect="1"/>
            </p:cNvPicPr>
            <p:nvPr/>
          </p:nvPicPr>
          <p:blipFill rotWithShape="1">
            <a:blip r:embed="rId7"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spTree>
    <p:extLst>
      <p:ext uri="{BB962C8B-B14F-4D97-AF65-F5344CB8AC3E}">
        <p14:creationId xmlns:p14="http://schemas.microsoft.com/office/powerpoint/2010/main" val="3210514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p:cNvGrpSpPr/>
          <p:nvPr/>
        </p:nvGrpSpPr>
        <p:grpSpPr>
          <a:xfrm>
            <a:off x="2604657" y="2697890"/>
            <a:ext cx="7574504" cy="5015018"/>
            <a:chOff x="3165996" y="2359223"/>
            <a:chExt cx="7574504" cy="5015018"/>
          </a:xfrm>
        </p:grpSpPr>
        <p:pic>
          <p:nvPicPr>
            <p:cNvPr id="2"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flipH="1">
              <a:off x="6232276" y="4696287"/>
              <a:ext cx="1922517" cy="2677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p:cNvGrpSpPr/>
            <p:nvPr/>
          </p:nvGrpSpPr>
          <p:grpSpPr>
            <a:xfrm>
              <a:off x="3165996" y="2359223"/>
              <a:ext cx="7574504" cy="3841067"/>
              <a:chOff x="991980" y="2198373"/>
              <a:chExt cx="10768220" cy="5036505"/>
            </a:xfrm>
          </p:grpSpPr>
          <p:pic>
            <p:nvPicPr>
              <p:cNvPr id="4" name="Picture 3"/>
              <p:cNvPicPr>
                <a:picLocks noChangeAspect="1"/>
              </p:cNvPicPr>
              <p:nvPr/>
            </p:nvPicPr>
            <p:blipFill rotWithShape="1">
              <a:blip r:embed="rId3" cstate="print">
                <a:duotone>
                  <a:schemeClr val="accent1">
                    <a:shade val="45000"/>
                    <a:satMod val="135000"/>
                  </a:schemeClr>
                  <a:prstClr val="white"/>
                </a:duotone>
              </a:blip>
              <a:srcRect l="58690" b="49398"/>
              <a:stretch/>
            </p:blipFill>
            <p:spPr>
              <a:xfrm>
                <a:off x="9983652" y="5450429"/>
                <a:ext cx="1776548" cy="1784449"/>
              </a:xfrm>
              <a:prstGeom prst="rect">
                <a:avLst/>
              </a:prstGeom>
            </p:spPr>
          </p:pic>
          <p:pic>
            <p:nvPicPr>
              <p:cNvPr id="5" name="Picture 4"/>
              <p:cNvPicPr>
                <a:picLocks noChangeAspect="1"/>
              </p:cNvPicPr>
              <p:nvPr/>
            </p:nvPicPr>
            <p:blipFill rotWithShape="1">
              <a:blip r:embed="rId4" cstate="print"/>
              <a:srcRect l="49972" b="56717"/>
              <a:stretch/>
            </p:blipFill>
            <p:spPr>
              <a:xfrm>
                <a:off x="991980" y="5205063"/>
                <a:ext cx="2286000" cy="1560258"/>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06236" y="2463436"/>
                <a:ext cx="1371194" cy="1110667"/>
              </a:xfrm>
              <a:prstGeom prst="rect">
                <a:avLst/>
              </a:prstGeom>
            </p:spPr>
          </p:pic>
          <p:pic>
            <p:nvPicPr>
              <p:cNvPr id="7" name="Picture 2" descr="http://www.underconsideration.com/brandnew/archives/facebook_logo_detail.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44045" y="2198373"/>
                <a:ext cx="1447800" cy="1548692"/>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8913312" y="3278064"/>
                <a:ext cx="2237288" cy="1826764"/>
                <a:chOff x="323275" y="5846663"/>
                <a:chExt cx="2237288" cy="1826764"/>
              </a:xfrm>
            </p:grpSpPr>
            <p:grpSp>
              <p:nvGrpSpPr>
                <p:cNvPr id="16" name="Group 15"/>
                <p:cNvGrpSpPr/>
                <p:nvPr/>
              </p:nvGrpSpPr>
              <p:grpSpPr>
                <a:xfrm>
                  <a:off x="579363" y="6315665"/>
                  <a:ext cx="1981200" cy="1357762"/>
                  <a:chOff x="609600" y="4738238"/>
                  <a:chExt cx="1981200" cy="1357762"/>
                </a:xfrm>
              </p:grpSpPr>
              <p:pic>
                <p:nvPicPr>
                  <p:cNvPr id="20" name="Picture 19"/>
                  <p:cNvPicPr>
                    <a:picLocks noChangeAspect="1"/>
                  </p:cNvPicPr>
                  <p:nvPr/>
                </p:nvPicPr>
                <p:blipFill rotWithShape="1">
                  <a:blip r:embed="rId7" cstate="print">
                    <a:extLst>
                      <a:ext uri="{28A0092B-C50C-407E-A947-70E740481C1C}">
                        <a14:useLocalDpi xmlns:a14="http://schemas.microsoft.com/office/drawing/2010/main" val="0"/>
                      </a:ext>
                    </a:extLst>
                  </a:blip>
                  <a:srcRect l="32121" r="32113"/>
                  <a:stretch/>
                </p:blipFill>
                <p:spPr>
                  <a:xfrm>
                    <a:off x="609600" y="4738238"/>
                    <a:ext cx="609600" cy="1357762"/>
                  </a:xfrm>
                  <a:prstGeom prst="rect">
                    <a:avLst/>
                  </a:prstGeom>
                </p:spPr>
              </p:pic>
              <p:pic>
                <p:nvPicPr>
                  <p:cNvPr id="21" name="Picture 20"/>
                  <p:cNvPicPr>
                    <a:picLocks noChangeAspect="1"/>
                  </p:cNvPicPr>
                  <p:nvPr/>
                </p:nvPicPr>
                <p:blipFill rotWithShape="1">
                  <a:blip r:embed="rId7" cstate="print">
                    <a:duotone>
                      <a:prstClr val="black"/>
                      <a:schemeClr val="accent3">
                        <a:tint val="45000"/>
                        <a:satMod val="400000"/>
                      </a:schemeClr>
                    </a:duotone>
                    <a:extLst>
                      <a:ext uri="{28A0092B-C50C-407E-A947-70E740481C1C}">
                        <a14:useLocalDpi xmlns:a14="http://schemas.microsoft.com/office/drawing/2010/main" val="0"/>
                      </a:ext>
                    </a:extLst>
                  </a:blip>
                  <a:srcRect l="32121" r="32113"/>
                  <a:stretch/>
                </p:blipFill>
                <p:spPr>
                  <a:xfrm>
                    <a:off x="1981200" y="4738238"/>
                    <a:ext cx="609600" cy="1357762"/>
                  </a:xfrm>
                  <a:prstGeom prst="rect">
                    <a:avLst/>
                  </a:prstGeom>
                </p:spPr>
              </p:pic>
              <p:pic>
                <p:nvPicPr>
                  <p:cNvPr id="22" name="Picture 21"/>
                  <p:cNvPicPr>
                    <a:picLocks noChangeAspect="1"/>
                  </p:cNvPicPr>
                  <p:nvPr/>
                </p:nvPicPr>
                <p:blipFill rotWithShape="1">
                  <a:blip r:embed="rId7" cstate="print">
                    <a:duotone>
                      <a:schemeClr val="accent2">
                        <a:shade val="45000"/>
                        <a:satMod val="135000"/>
                      </a:schemeClr>
                      <a:prstClr val="white"/>
                    </a:duotone>
                    <a:extLst>
                      <a:ext uri="{28A0092B-C50C-407E-A947-70E740481C1C}">
                        <a14:useLocalDpi xmlns:a14="http://schemas.microsoft.com/office/drawing/2010/main" val="0"/>
                      </a:ext>
                    </a:extLst>
                  </a:blip>
                  <a:srcRect l="32121" r="32113"/>
                  <a:stretch/>
                </p:blipFill>
                <p:spPr>
                  <a:xfrm>
                    <a:off x="1295400" y="4738238"/>
                    <a:ext cx="609600" cy="1357762"/>
                  </a:xfrm>
                  <a:prstGeom prst="rect">
                    <a:avLst/>
                  </a:prstGeom>
                </p:spPr>
              </p:pic>
            </p:grpSp>
            <p:pic>
              <p:nvPicPr>
                <p:cNvPr id="17" name="Picture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873979" flipH="1">
                  <a:off x="1012521" y="5858465"/>
                  <a:ext cx="546410" cy="457200"/>
                </a:xfrm>
                <a:prstGeom prst="rect">
                  <a:avLst/>
                </a:prstGeom>
              </p:spPr>
            </p:pic>
            <p:pic>
              <p:nvPicPr>
                <p:cNvPr id="18" name="Picture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873979" flipH="1">
                  <a:off x="1660641" y="5852564"/>
                  <a:ext cx="546410" cy="457200"/>
                </a:xfrm>
                <a:prstGeom prst="rect">
                  <a:avLst/>
                </a:prstGeom>
              </p:spPr>
            </p:pic>
            <p:pic>
              <p:nvPicPr>
                <p:cNvPr id="19" name="Picture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873979" flipH="1">
                  <a:off x="323275" y="5846663"/>
                  <a:ext cx="546410" cy="457200"/>
                </a:xfrm>
                <a:prstGeom prst="rect">
                  <a:avLst/>
                </a:prstGeom>
              </p:spPr>
            </p:pic>
          </p:grpSp>
          <p:pic>
            <p:nvPicPr>
              <p:cNvPr id="9" name="Picture 5"/>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700920" y="3045797"/>
                <a:ext cx="1615353" cy="1514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p:cNvPicPr>
                <a:picLocks noChangeAspect="1"/>
              </p:cNvPicPr>
              <p:nvPr/>
            </p:nvPicPr>
            <p:blipFill>
              <a:blip r:embed="rId10" cstate="print">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553001" y="5828073"/>
                <a:ext cx="1355681" cy="62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2164460">
                <a:off x="4195217" y="4804878"/>
                <a:ext cx="1355681" cy="62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5"/>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4673596">
                <a:off x="5451418" y="4129193"/>
                <a:ext cx="1355681" cy="62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6645192">
                <a:off x="6814592" y="4145719"/>
                <a:ext cx="1355681" cy="62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5"/>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8172228">
                <a:off x="7861059" y="4746210"/>
                <a:ext cx="1355681" cy="62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5"/>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0800000">
                <a:off x="8423319" y="5848301"/>
                <a:ext cx="1355681" cy="62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3" name="Rectangle 22"/>
          <p:cNvSpPr>
            <a:spLocks noChangeArrowheads="1"/>
          </p:cNvSpPr>
          <p:nvPr/>
        </p:nvSpPr>
        <p:spPr bwMode="auto">
          <a:xfrm>
            <a:off x="998219" y="701446"/>
            <a:ext cx="1078738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tx1"/>
                </a:solidFill>
                <a:latin typeface="Gotham Bold" pitchFamily="50" charset="0"/>
                <a:ea typeface="Arial Unicode MS" panose="020B0604020202020204" pitchFamily="34" charset="-128"/>
                <a:cs typeface="Gotham Bold" pitchFamily="50" charset="0"/>
              </a:rPr>
              <a:t>We organize to influence key decision makers on issues that we care about. </a:t>
            </a:r>
            <a:endParaRPr lang="en-US" altLang="en-US" sz="2800" dirty="0">
              <a:solidFill>
                <a:schemeClr val="tx1"/>
              </a:solidFill>
              <a:latin typeface="Gotham Bold" pitchFamily="50" charset="0"/>
              <a:ea typeface="Arial Unicode MS" panose="020B0604020202020204" pitchFamily="34" charset="-128"/>
              <a:cs typeface="Gotham Bold" pitchFamily="50" charset="0"/>
            </a:endParaRPr>
          </a:p>
        </p:txBody>
      </p:sp>
    </p:spTree>
    <p:extLst>
      <p:ext uri="{BB962C8B-B14F-4D97-AF65-F5344CB8AC3E}">
        <p14:creationId xmlns:p14="http://schemas.microsoft.com/office/powerpoint/2010/main" val="3369475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7" descr="C:\Users\amdamiron\Downloads\13202520204_0f952c0e54_k.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079" t="1666" r="1732" b="1133"/>
          <a:stretch/>
        </p:blipFill>
        <p:spPr bwMode="auto">
          <a:xfrm>
            <a:off x="-175847" y="-95052"/>
            <a:ext cx="13180647" cy="9847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bwMode="auto">
          <a:xfrm>
            <a:off x="-175846" y="-63020"/>
            <a:ext cx="13180646"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5" name="Rounded Rectangle 4"/>
          <p:cNvSpPr/>
          <p:nvPr/>
        </p:nvSpPr>
        <p:spPr>
          <a:xfrm>
            <a:off x="7374248" y="3235568"/>
            <a:ext cx="4604509" cy="977608"/>
          </a:xfrm>
          <a:prstGeom prst="roundRect">
            <a:avLst>
              <a:gd name="adj" fmla="val 0"/>
            </a:avLst>
          </a:prstGeom>
          <a:solidFill>
            <a:schemeClr val="tx1">
              <a:lumMod val="50000"/>
              <a:alpha val="3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Gotham Bold" pitchFamily="50" charset="0"/>
              <a:cs typeface="Gotham Bold" pitchFamily="50" charset="0"/>
            </a:endParaRPr>
          </a:p>
          <a:p>
            <a:pPr algn="ctr"/>
            <a:r>
              <a:rPr lang="en-US" sz="2400" dirty="0">
                <a:solidFill>
                  <a:schemeClr val="bg1"/>
                </a:solidFill>
                <a:latin typeface="Gotham Bold" pitchFamily="50" charset="0"/>
                <a:cs typeface="Gotham Bold" pitchFamily="50" charset="0"/>
              </a:rPr>
              <a:t>Kick-Off Trainings Review</a:t>
            </a:r>
          </a:p>
          <a:p>
            <a:pPr algn="ctr"/>
            <a:endParaRPr lang="en-US" sz="2400" dirty="0">
              <a:solidFill>
                <a:schemeClr val="bg1"/>
              </a:solidFill>
            </a:endParaRPr>
          </a:p>
        </p:txBody>
      </p:sp>
      <p:sp>
        <p:nvSpPr>
          <p:cNvPr id="6" name="Rounded Rectangle 5"/>
          <p:cNvSpPr/>
          <p:nvPr/>
        </p:nvSpPr>
        <p:spPr>
          <a:xfrm>
            <a:off x="7374248" y="4586909"/>
            <a:ext cx="4604509" cy="977608"/>
          </a:xfrm>
          <a:prstGeom prst="roundRect">
            <a:avLst>
              <a:gd name="adj" fmla="val 0"/>
            </a:avLst>
          </a:prstGeom>
          <a:solidFill>
            <a:schemeClr val="bg1">
              <a:alpha val="4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Gotham Bold" pitchFamily="50" charset="0"/>
              <a:cs typeface="Gotham Bold" pitchFamily="50" charset="0"/>
            </a:endParaRPr>
          </a:p>
          <a:p>
            <a:pPr algn="ctr"/>
            <a:r>
              <a:rPr lang="en-US" sz="2400" dirty="0">
                <a:solidFill>
                  <a:schemeClr val="bg1"/>
                </a:solidFill>
                <a:latin typeface="Gotham Bold" pitchFamily="50" charset="0"/>
                <a:cs typeface="Gotham Bold" pitchFamily="50" charset="0"/>
              </a:rPr>
              <a:t>Organizing 101</a:t>
            </a:r>
          </a:p>
          <a:p>
            <a:pPr algn="ctr"/>
            <a:endParaRPr lang="en-US" sz="2400" dirty="0">
              <a:solidFill>
                <a:schemeClr val="bg1"/>
              </a:solidFill>
            </a:endParaRPr>
          </a:p>
        </p:txBody>
      </p:sp>
      <p:sp>
        <p:nvSpPr>
          <p:cNvPr id="7" name="Rounded Rectangle 6"/>
          <p:cNvSpPr/>
          <p:nvPr/>
        </p:nvSpPr>
        <p:spPr>
          <a:xfrm>
            <a:off x="7374248" y="5944394"/>
            <a:ext cx="4604509" cy="977608"/>
          </a:xfrm>
          <a:prstGeom prst="roundRect">
            <a:avLst>
              <a:gd name="adj" fmla="val 0"/>
            </a:avLst>
          </a:prstGeom>
          <a:solidFill>
            <a:srgbClr val="000000">
              <a:alpha val="37000"/>
            </a:srgb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Gotham Bold" pitchFamily="50" charset="0"/>
              <a:cs typeface="Gotham Bold" pitchFamily="50" charset="0"/>
            </a:endParaRPr>
          </a:p>
          <a:p>
            <a:pPr algn="ctr"/>
            <a:r>
              <a:rPr lang="en-US" sz="2400" dirty="0">
                <a:solidFill>
                  <a:schemeClr val="bg1"/>
                </a:solidFill>
                <a:latin typeface="Gotham Bold" pitchFamily="50" charset="0"/>
                <a:cs typeface="Gotham Bold" pitchFamily="50" charset="0"/>
              </a:rPr>
              <a:t>Admin</a:t>
            </a:r>
          </a:p>
          <a:p>
            <a:pPr algn="ctr"/>
            <a:endParaRPr lang="en-US" sz="2400" dirty="0">
              <a:solidFill>
                <a:schemeClr val="bg1"/>
              </a:solidFill>
            </a:endParaRPr>
          </a:p>
        </p:txBody>
      </p:sp>
      <p:sp>
        <p:nvSpPr>
          <p:cNvPr id="8" name="Rectangle 7"/>
          <p:cNvSpPr>
            <a:spLocks noChangeArrowheads="1"/>
          </p:cNvSpPr>
          <p:nvPr/>
        </p:nvSpPr>
        <p:spPr bwMode="auto">
          <a:xfrm>
            <a:off x="6589072" y="1946234"/>
            <a:ext cx="613437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bg1"/>
                </a:solidFill>
                <a:latin typeface="Gotham Light" pitchFamily="50" charset="0"/>
                <a:ea typeface="Arial Unicode MS" panose="020B0604020202020204" pitchFamily="34" charset="-128"/>
                <a:cs typeface="Gotham Light" pitchFamily="50" charset="0"/>
              </a:rPr>
              <a:t>What we’re doing </a:t>
            </a:r>
            <a:r>
              <a:rPr lang="en-US" altLang="en-US" sz="3600" dirty="0">
                <a:solidFill>
                  <a:schemeClr val="bg1"/>
                </a:solidFill>
                <a:latin typeface="Gotham Bold" pitchFamily="50" charset="0"/>
                <a:ea typeface="Arial Unicode MS" panose="020B0604020202020204" pitchFamily="34" charset="-128"/>
                <a:cs typeface="Gotham Bold" pitchFamily="50" charset="0"/>
              </a:rPr>
              <a:t>today</a:t>
            </a: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2322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l="11158" t="7310" r="7114"/>
          <a:stretch/>
        </p:blipFill>
        <p:spPr>
          <a:xfrm>
            <a:off x="0" y="-48126"/>
            <a:ext cx="13065071" cy="9822338"/>
          </a:xfrm>
          <a:prstGeom prst="rect">
            <a:avLst/>
          </a:prstGeom>
        </p:spPr>
      </p:pic>
      <p:sp>
        <p:nvSpPr>
          <p:cNvPr id="4" name="Rectangle 3"/>
          <p:cNvSpPr/>
          <p:nvPr/>
        </p:nvSpPr>
        <p:spPr>
          <a:xfrm>
            <a:off x="496957" y="417443"/>
            <a:ext cx="12006469" cy="888558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96957" y="417442"/>
            <a:ext cx="6308034" cy="8885583"/>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55597" y="7885022"/>
            <a:ext cx="1056680" cy="933937"/>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909" y="8011633"/>
            <a:ext cx="490014" cy="702546"/>
          </a:xfrm>
          <a:prstGeom prst="rect">
            <a:avLst/>
          </a:prstGeom>
        </p:spPr>
      </p:pic>
      <p:sp>
        <p:nvSpPr>
          <p:cNvPr id="9" name="TextBox 8"/>
          <p:cNvSpPr txBox="1"/>
          <p:nvPr/>
        </p:nvSpPr>
        <p:spPr>
          <a:xfrm>
            <a:off x="1043973" y="2712409"/>
            <a:ext cx="5411201" cy="1631216"/>
          </a:xfrm>
          <a:prstGeom prst="rect">
            <a:avLst/>
          </a:prstGeom>
          <a:noFill/>
        </p:spPr>
        <p:txBody>
          <a:bodyPr wrap="square" rtlCol="0">
            <a:spAutoFit/>
          </a:bodyPr>
          <a:lstStyle/>
          <a:p>
            <a:pPr algn="ctr"/>
            <a:r>
              <a:rPr lang="en-US" sz="4400" dirty="0">
                <a:solidFill>
                  <a:srgbClr val="017FA0"/>
                </a:solidFill>
                <a:latin typeface="Gotham Bold" pitchFamily="50" charset="0"/>
                <a:cs typeface="Gotham Bold" pitchFamily="50" charset="0"/>
              </a:rPr>
              <a:t>ORGANIZING 101</a:t>
            </a:r>
          </a:p>
          <a:p>
            <a:pPr algn="ctr"/>
            <a:endParaRPr lang="en-US" altLang="en-US" sz="1600" spc="300" dirty="0">
              <a:solidFill>
                <a:schemeClr val="tx1">
                  <a:lumMod val="75000"/>
                </a:schemeClr>
              </a:solidFill>
              <a:latin typeface="Gotham Light" pitchFamily="50" charset="0"/>
              <a:cs typeface="Gotham Light" pitchFamily="50" charset="0"/>
            </a:endParaRPr>
          </a:p>
          <a:p>
            <a:pPr algn="ctr"/>
            <a:r>
              <a:rPr lang="en-US" altLang="en-US" sz="2000" dirty="0">
                <a:solidFill>
                  <a:schemeClr val="tx1">
                    <a:lumMod val="75000"/>
                  </a:schemeClr>
                </a:solidFill>
                <a:latin typeface="Gotham Light" pitchFamily="50" charset="0"/>
                <a:cs typeface="Gotham Light" pitchFamily="50" charset="0"/>
              </a:rPr>
              <a:t>The basic framework for building a sustainable grassroots organization. </a:t>
            </a:r>
            <a:endParaRPr lang="en-US" altLang="en-US" sz="2400" dirty="0">
              <a:solidFill>
                <a:schemeClr val="tx1">
                  <a:lumMod val="75000"/>
                </a:schemeClr>
              </a:solidFill>
              <a:latin typeface="Gotham Light" pitchFamily="50" charset="0"/>
              <a:cs typeface="Gotham Light" pitchFamily="50" charset="0"/>
            </a:endParaRPr>
          </a:p>
        </p:txBody>
      </p:sp>
    </p:spTree>
    <p:extLst>
      <p:ext uri="{BB962C8B-B14F-4D97-AF65-F5344CB8AC3E}">
        <p14:creationId xmlns:p14="http://schemas.microsoft.com/office/powerpoint/2010/main" val="1919228968"/>
      </p:ext>
    </p:extLst>
  </p:cSld>
  <p:clrMapOvr>
    <a:masterClrMapping/>
  </p:clrMapOvr>
</p:sld>
</file>

<file path=ppt/theme/theme1.xml><?xml version="1.0" encoding="utf-8"?>
<a:theme xmlns:a="http://schemas.openxmlformats.org/drawingml/2006/main" name="Office Theme">
  <a:themeElements>
    <a:clrScheme name="Custom 2">
      <a:dk1>
        <a:srgbClr val="3A3838"/>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Custom 1">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35320</TotalTime>
  <Words>2442</Words>
  <Application>Microsoft Macintosh PowerPoint</Application>
  <PresentationFormat>Custom</PresentationFormat>
  <Paragraphs>450</Paragraphs>
  <Slides>51</Slides>
  <Notes>47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51</vt:i4>
      </vt:variant>
    </vt:vector>
  </HeadingPairs>
  <TitlesOfParts>
    <vt:vector size="60" baseType="lpstr">
      <vt:lpstr>Arial</vt:lpstr>
      <vt:lpstr>Calibri</vt:lpstr>
      <vt:lpstr>Gill Sans</vt:lpstr>
      <vt:lpstr>Gotham Bold</vt:lpstr>
      <vt:lpstr>Gotham Light</vt:lpstr>
      <vt:lpstr>Mission Script</vt:lpstr>
      <vt:lpstr>Times New Roman</vt:lpstr>
      <vt:lpstr>Whitney SSm 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adamironalcantara</dc:creator>
  <cp:lastModifiedBy>Microsoft Office User</cp:lastModifiedBy>
  <cp:revision>275</cp:revision>
  <cp:lastPrinted>2015-02-21T22:34:41Z</cp:lastPrinted>
  <dcterms:created xsi:type="dcterms:W3CDTF">2014-12-18T16:27:37Z</dcterms:created>
  <dcterms:modified xsi:type="dcterms:W3CDTF">2019-02-26T20:32:37Z</dcterms:modified>
</cp:coreProperties>
</file>