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9"/>
  </p:notesMasterIdLst>
  <p:handoutMasterIdLst>
    <p:handoutMasterId r:id="rId40"/>
  </p:handoutMasterIdLst>
  <p:sldIdLst>
    <p:sldId id="446" r:id="rId2"/>
    <p:sldId id="428" r:id="rId3"/>
    <p:sldId id="333" r:id="rId4"/>
    <p:sldId id="519" r:id="rId5"/>
    <p:sldId id="587" r:id="rId6"/>
    <p:sldId id="649" r:id="rId7"/>
    <p:sldId id="650" r:id="rId8"/>
    <p:sldId id="330" r:id="rId9"/>
    <p:sldId id="653" r:id="rId10"/>
    <p:sldId id="693" r:id="rId11"/>
    <p:sldId id="694" r:id="rId12"/>
    <p:sldId id="695" r:id="rId13"/>
    <p:sldId id="698" r:id="rId14"/>
    <p:sldId id="699" r:id="rId15"/>
    <p:sldId id="700" r:id="rId16"/>
    <p:sldId id="701" r:id="rId17"/>
    <p:sldId id="702" r:id="rId18"/>
    <p:sldId id="703" r:id="rId19"/>
    <p:sldId id="705" r:id="rId20"/>
    <p:sldId id="706" r:id="rId21"/>
    <p:sldId id="707" r:id="rId22"/>
    <p:sldId id="708" r:id="rId23"/>
    <p:sldId id="704" r:id="rId24"/>
    <p:sldId id="709" r:id="rId25"/>
    <p:sldId id="710" r:id="rId26"/>
    <p:sldId id="712" r:id="rId27"/>
    <p:sldId id="711" r:id="rId28"/>
    <p:sldId id="713" r:id="rId29"/>
    <p:sldId id="717" r:id="rId30"/>
    <p:sldId id="714" r:id="rId31"/>
    <p:sldId id="716" r:id="rId32"/>
    <p:sldId id="691" r:id="rId33"/>
    <p:sldId id="642" r:id="rId34"/>
    <p:sldId id="715" r:id="rId35"/>
    <p:sldId id="688" r:id="rId36"/>
    <p:sldId id="690" r:id="rId37"/>
    <p:sldId id="648" r:id="rId38"/>
  </p:sldIdLst>
  <p:sldSz cx="13004800" cy="9753600"/>
  <p:notesSz cx="6858000" cy="9144000"/>
  <p:defaultText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ironalcantara" initials="a" lastIdx="1" clrIdx="0">
    <p:extLst>
      <p:ext uri="{19B8F6BF-5375-455C-9EA6-DF929625EA0E}">
        <p15:presenceInfo xmlns:p15="http://schemas.microsoft.com/office/powerpoint/2012/main" userId="adamironalcanta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9494"/>
    <a:srgbClr val="3B3838"/>
    <a:srgbClr val="017FA0"/>
    <a:srgbClr val="0094C9"/>
    <a:srgbClr val="5F6674"/>
    <a:srgbClr val="474545"/>
    <a:srgbClr val="000000"/>
    <a:srgbClr val="0093C8"/>
    <a:srgbClr val="ED5340"/>
    <a:srgbClr val="A1A1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2" autoAdjust="0"/>
    <p:restoredTop sz="93210" autoAdjust="0"/>
  </p:normalViewPr>
  <p:slideViewPr>
    <p:cSldViewPr snapToGrid="0">
      <p:cViewPr varScale="1">
        <p:scale>
          <a:sx n="70" d="100"/>
          <a:sy n="70" d="100"/>
        </p:scale>
        <p:origin x="1936" y="192"/>
      </p:cViewPr>
      <p:guideLst/>
    </p:cSldViewPr>
  </p:slideViewPr>
  <p:notesTextViewPr>
    <p:cViewPr>
      <p:scale>
        <a:sx n="3" d="2"/>
        <a:sy n="3" d="2"/>
      </p:scale>
      <p:origin x="0" y="-24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885F0C-5DEA-4728-8592-C91972CEE311}" type="datetimeFigureOut">
              <a:rPr lang="en-US" smtClean="0"/>
              <a:t>2/26/19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695A6C6-C12F-42A3-9316-E2EB2B2DB527}" type="slidenum">
              <a:rPr lang="en-US" smtClean="0"/>
              <a:t>‹#›</a:t>
            </a:fld>
            <a:endParaRPr lang="en-US"/>
          </a:p>
        </p:txBody>
      </p:sp>
    </p:spTree>
    <p:extLst>
      <p:ext uri="{BB962C8B-B14F-4D97-AF65-F5344CB8AC3E}">
        <p14:creationId xmlns:p14="http://schemas.microsoft.com/office/powerpoint/2010/main" val="4081858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136291-A6DC-4AD0-90CD-33D1F1DFFC6E}" type="datetimeFigureOut">
              <a:rPr lang="en-US" smtClean="0"/>
              <a:t>2/26/19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3C1EA-D8F4-4B85-8B01-A01110AD5AFE}" type="slidenum">
              <a:rPr lang="en-US" smtClean="0"/>
              <a:t>‹#›</a:t>
            </a:fld>
            <a:endParaRPr lang="en-US"/>
          </a:p>
        </p:txBody>
      </p:sp>
    </p:spTree>
    <p:extLst>
      <p:ext uri="{BB962C8B-B14F-4D97-AF65-F5344CB8AC3E}">
        <p14:creationId xmlns:p14="http://schemas.microsoft.com/office/powerpoint/2010/main" val="1175097750"/>
      </p:ext>
    </p:extLst>
  </p:cSld>
  <p:clrMap bg1="lt1" tx1="dk1" bg2="lt2" tx2="dk2" accent1="accent1" accent2="accent2" accent3="accent3" accent4="accent4" accent5="accent5" accent6="accent6" hlink="hlink" folHlink="folHlink"/>
  <p:notesStyle>
    <a:lvl1pPr marL="0" algn="l" defTabSz="1300460" rtl="0" eaLnBrk="1" latinLnBrk="0" hangingPunct="1">
      <a:defRPr sz="1707" kern="1200">
        <a:solidFill>
          <a:schemeClr val="tx1"/>
        </a:solidFill>
        <a:latin typeface="+mn-lt"/>
        <a:ea typeface="+mn-ea"/>
        <a:cs typeface="+mn-cs"/>
      </a:defRPr>
    </a:lvl1pPr>
    <a:lvl2pPr marL="650230" algn="l" defTabSz="1300460" rtl="0" eaLnBrk="1" latinLnBrk="0" hangingPunct="1">
      <a:defRPr sz="1707" kern="1200">
        <a:solidFill>
          <a:schemeClr val="tx1"/>
        </a:solidFill>
        <a:latin typeface="+mn-lt"/>
        <a:ea typeface="+mn-ea"/>
        <a:cs typeface="+mn-cs"/>
      </a:defRPr>
    </a:lvl2pPr>
    <a:lvl3pPr marL="1300460" algn="l" defTabSz="1300460" rtl="0" eaLnBrk="1" latinLnBrk="0" hangingPunct="1">
      <a:defRPr sz="1707" kern="1200">
        <a:solidFill>
          <a:schemeClr val="tx1"/>
        </a:solidFill>
        <a:latin typeface="+mn-lt"/>
        <a:ea typeface="+mn-ea"/>
        <a:cs typeface="+mn-cs"/>
      </a:defRPr>
    </a:lvl3pPr>
    <a:lvl4pPr marL="1950690" algn="l" defTabSz="1300460" rtl="0" eaLnBrk="1" latinLnBrk="0" hangingPunct="1">
      <a:defRPr sz="1707" kern="1200">
        <a:solidFill>
          <a:schemeClr val="tx1"/>
        </a:solidFill>
        <a:latin typeface="+mn-lt"/>
        <a:ea typeface="+mn-ea"/>
        <a:cs typeface="+mn-cs"/>
      </a:defRPr>
    </a:lvl4pPr>
    <a:lvl5pPr marL="2600919" algn="l" defTabSz="1300460" rtl="0" eaLnBrk="1" latinLnBrk="0" hangingPunct="1">
      <a:defRPr sz="1707" kern="1200">
        <a:solidFill>
          <a:schemeClr val="tx1"/>
        </a:solidFill>
        <a:latin typeface="+mn-lt"/>
        <a:ea typeface="+mn-ea"/>
        <a:cs typeface="+mn-cs"/>
      </a:defRPr>
    </a:lvl5pPr>
    <a:lvl6pPr marL="3251149" algn="l" defTabSz="1300460" rtl="0" eaLnBrk="1" latinLnBrk="0" hangingPunct="1">
      <a:defRPr sz="1707" kern="1200">
        <a:solidFill>
          <a:schemeClr val="tx1"/>
        </a:solidFill>
        <a:latin typeface="+mn-lt"/>
        <a:ea typeface="+mn-ea"/>
        <a:cs typeface="+mn-cs"/>
      </a:defRPr>
    </a:lvl6pPr>
    <a:lvl7pPr marL="3901379" algn="l" defTabSz="1300460" rtl="0" eaLnBrk="1" latinLnBrk="0" hangingPunct="1">
      <a:defRPr sz="1707" kern="1200">
        <a:solidFill>
          <a:schemeClr val="tx1"/>
        </a:solidFill>
        <a:latin typeface="+mn-lt"/>
        <a:ea typeface="+mn-ea"/>
        <a:cs typeface="+mn-cs"/>
      </a:defRPr>
    </a:lvl7pPr>
    <a:lvl8pPr marL="4551609" algn="l" defTabSz="1300460" rtl="0" eaLnBrk="1" latinLnBrk="0" hangingPunct="1">
      <a:defRPr sz="1707" kern="1200">
        <a:solidFill>
          <a:schemeClr val="tx1"/>
        </a:solidFill>
        <a:latin typeface="+mn-lt"/>
        <a:ea typeface="+mn-ea"/>
        <a:cs typeface="+mn-cs"/>
      </a:defRPr>
    </a:lvl8pPr>
    <a:lvl9pPr marL="5201839" algn="l" defTabSz="1300460" rtl="0" eaLnBrk="1" latinLnBrk="0" hangingPunct="1">
      <a:defRPr sz="170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lang="en-US" dirty="0"/>
              <a:t>This work is licensed under the Creative Commons Attribution-</a:t>
            </a:r>
            <a:r>
              <a:rPr lang="en-US" dirty="0" err="1"/>
              <a:t>NonCommercial</a:t>
            </a:r>
            <a:r>
              <a:rPr lang="en-US" dirty="0"/>
              <a:t> 4.0 International License. To view a copy of this license, visit http://</a:t>
            </a:r>
            <a:r>
              <a:rPr lang="en-US" dirty="0" err="1"/>
              <a:t>creativecommons.org</a:t>
            </a:r>
            <a:r>
              <a:rPr lang="en-US" dirty="0"/>
              <a:t>/licenses/by-</a:t>
            </a:r>
            <a:r>
              <a:rPr lang="en-US" dirty="0" err="1"/>
              <a:t>nc</a:t>
            </a:r>
            <a:r>
              <a:rPr lang="en-US" dirty="0"/>
              <a:t>/4.0/ or send a letter to Creative Commons, PO Box 1866, Mountain View, CA 94042, USA</a:t>
            </a:r>
            <a:endParaRPr lang="en-US" sz="1800" b="0" i="0" u="none" strike="noStrike" cap="none" dirty="0">
              <a:solidFill>
                <a:schemeClr val="dk1"/>
              </a:solidFill>
              <a:latin typeface="+mn-lt"/>
              <a:ea typeface="Calibri"/>
              <a:cs typeface="Calibri"/>
              <a:sym typeface="Calibri"/>
            </a:endParaRPr>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1</a:t>
            </a:fld>
            <a:endParaRPr lang="en-US"/>
          </a:p>
        </p:txBody>
      </p:sp>
    </p:spTree>
    <p:extLst>
      <p:ext uri="{BB962C8B-B14F-4D97-AF65-F5344CB8AC3E}">
        <p14:creationId xmlns:p14="http://schemas.microsoft.com/office/powerpoint/2010/main" val="3348465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31</a:t>
            </a:fld>
            <a:endParaRPr lang="en-US"/>
          </a:p>
        </p:txBody>
      </p:sp>
    </p:spTree>
    <p:extLst>
      <p:ext uri="{BB962C8B-B14F-4D97-AF65-F5344CB8AC3E}">
        <p14:creationId xmlns:p14="http://schemas.microsoft.com/office/powerpoint/2010/main" val="1608179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00:53</a:t>
            </a:r>
            <a:r>
              <a:rPr lang="en-US" b="1" baseline="0" dirty="0"/>
              <a:t> – 00:60 [7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32</a:t>
            </a:fld>
            <a:endParaRPr lang="en-US"/>
          </a:p>
        </p:txBody>
      </p:sp>
    </p:spTree>
    <p:extLst>
      <p:ext uri="{BB962C8B-B14F-4D97-AF65-F5344CB8AC3E}">
        <p14:creationId xmlns:p14="http://schemas.microsoft.com/office/powerpoint/2010/main" val="515184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00:47</a:t>
            </a:r>
            <a:r>
              <a:rPr lang="en-US" b="1" baseline="0" dirty="0"/>
              <a:t> – 00:50 [3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33</a:t>
            </a:fld>
            <a:endParaRPr lang="en-US"/>
          </a:p>
        </p:txBody>
      </p:sp>
    </p:spTree>
    <p:extLst>
      <p:ext uri="{BB962C8B-B14F-4D97-AF65-F5344CB8AC3E}">
        <p14:creationId xmlns:p14="http://schemas.microsoft.com/office/powerpoint/2010/main" val="3539146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34</a:t>
            </a:fld>
            <a:endParaRPr lang="en-US"/>
          </a:p>
        </p:txBody>
      </p:sp>
    </p:spTree>
    <p:extLst>
      <p:ext uri="{BB962C8B-B14F-4D97-AF65-F5344CB8AC3E}">
        <p14:creationId xmlns:p14="http://schemas.microsoft.com/office/powerpoint/2010/main" val="2945829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00:50</a:t>
            </a:r>
            <a:r>
              <a:rPr lang="en-US" b="1" baseline="0" dirty="0"/>
              <a:t> – 00:51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35</a:t>
            </a:fld>
            <a:endParaRPr lang="en-US"/>
          </a:p>
        </p:txBody>
      </p:sp>
    </p:spTree>
    <p:extLst>
      <p:ext uri="{BB962C8B-B14F-4D97-AF65-F5344CB8AC3E}">
        <p14:creationId xmlns:p14="http://schemas.microsoft.com/office/powerpoint/2010/main" val="2075839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00:52</a:t>
            </a:r>
            <a:r>
              <a:rPr lang="en-US" b="1" baseline="0" dirty="0"/>
              <a:t> – 00:53 [1 min]</a:t>
            </a:r>
            <a:endParaRPr lang="en-US" baseline="0"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36</a:t>
            </a:fld>
            <a:endParaRPr lang="en-US"/>
          </a:p>
        </p:txBody>
      </p:sp>
    </p:spTree>
    <p:extLst>
      <p:ext uri="{BB962C8B-B14F-4D97-AF65-F5344CB8AC3E}">
        <p14:creationId xmlns:p14="http://schemas.microsoft.com/office/powerpoint/2010/main" val="2344773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00:00</a:t>
            </a:r>
            <a:r>
              <a:rPr lang="en-US" b="1" baseline="0" dirty="0"/>
              <a:t> – 00:01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a:t>
            </a:fld>
            <a:endParaRPr lang="en-US"/>
          </a:p>
        </p:txBody>
      </p:sp>
    </p:spTree>
    <p:extLst>
      <p:ext uri="{BB962C8B-B14F-4D97-AF65-F5344CB8AC3E}">
        <p14:creationId xmlns:p14="http://schemas.microsoft.com/office/powerpoint/2010/main" val="2552559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00:01</a:t>
            </a:r>
            <a:r>
              <a:rPr lang="en-US" b="1" baseline="0" dirty="0"/>
              <a:t> – 00:03 [2 min]</a:t>
            </a:r>
            <a:endParaRPr lang="en-US" b="1" dirty="0"/>
          </a:p>
          <a:p>
            <a:pPr marL="0" marR="0" indent="0" algn="l" defTabSz="1300460" rtl="0" eaLnBrk="1" fontAlgn="auto" latinLnBrk="0" hangingPunct="1">
              <a:lnSpc>
                <a:spcPct val="100000"/>
              </a:lnSpc>
              <a:spcBef>
                <a:spcPts val="0"/>
              </a:spcBef>
              <a:spcAft>
                <a:spcPts val="0"/>
              </a:spcAft>
              <a:buClrTx/>
              <a:buSzTx/>
              <a:buFontTx/>
              <a:buNone/>
              <a:tabLst/>
              <a:defRPr/>
            </a:pPr>
            <a:endParaRPr lang="en-US" b="1" dirty="0"/>
          </a:p>
          <a:p>
            <a:endParaRPr lang="en-US" dirty="0"/>
          </a:p>
        </p:txBody>
      </p:sp>
      <p:sp>
        <p:nvSpPr>
          <p:cNvPr id="4" name="Slide Number Placeholder 3"/>
          <p:cNvSpPr>
            <a:spLocks noGrp="1"/>
          </p:cNvSpPr>
          <p:nvPr>
            <p:ph type="sldNum" sz="quarter" idx="10"/>
          </p:nvPr>
        </p:nvSpPr>
        <p:spPr/>
        <p:txBody>
          <a:bodyPr/>
          <a:lstStyle/>
          <a:p>
            <a:fld id="{F1E3C1EA-D8F4-4B85-8B01-A01110AD5AFE}" type="slidenum">
              <a:rPr lang="en-US" smtClean="0"/>
              <a:t>3</a:t>
            </a:fld>
            <a:endParaRPr lang="en-US"/>
          </a:p>
        </p:txBody>
      </p:sp>
    </p:spTree>
    <p:extLst>
      <p:ext uri="{BB962C8B-B14F-4D97-AF65-F5344CB8AC3E}">
        <p14:creationId xmlns:p14="http://schemas.microsoft.com/office/powerpoint/2010/main" val="132159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00:06</a:t>
            </a:r>
            <a:r>
              <a:rPr lang="en-US" b="1" baseline="0" dirty="0"/>
              <a:t> – 00:07 [1 min]</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1"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Organizing is a fancy term for relationship building. Organizing is all about connecting with others and joining forces so that together you can accomplish something. In our case, we organize because we care about progressive issues. Therefore, our main job as progressive organizers is to be great communicators so that we can bring others to fight for the causes we care about.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1300460" rtl="0" eaLnBrk="1" fontAlgn="auto" latinLnBrk="0" hangingPunct="1">
              <a:lnSpc>
                <a:spcPct val="100000"/>
              </a:lnSpc>
              <a:spcBef>
                <a:spcPts val="0"/>
              </a:spcBef>
              <a:spcAft>
                <a:spcPts val="0"/>
              </a:spcAft>
              <a:buClrTx/>
              <a:buSzTx/>
              <a:buFontTx/>
              <a:buNone/>
              <a:tabLst/>
              <a:defRPr/>
            </a:pPr>
            <a:r>
              <a:rPr lang="en-US" b="0" baseline="0" dirty="0"/>
              <a:t>Today you will learn the basic organizing framework we use to build a team of people who share common ideas and passions – because you, alone, cannot organize. You need a team. You need others. </a:t>
            </a:r>
          </a:p>
          <a:p>
            <a:pPr marL="0" marR="0" indent="0" algn="l" defTabSz="130046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F1E3C1EA-D8F4-4B85-8B01-A01110AD5AFE}" type="slidenum">
              <a:rPr lang="en-US" smtClean="0"/>
              <a:t>4</a:t>
            </a:fld>
            <a:endParaRPr lang="en-US"/>
          </a:p>
        </p:txBody>
      </p:sp>
    </p:spTree>
    <p:extLst>
      <p:ext uri="{BB962C8B-B14F-4D97-AF65-F5344CB8AC3E}">
        <p14:creationId xmlns:p14="http://schemas.microsoft.com/office/powerpoint/2010/main" val="1149034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Chelsey </a:t>
            </a:r>
          </a:p>
        </p:txBody>
      </p:sp>
      <p:sp>
        <p:nvSpPr>
          <p:cNvPr id="4" name="Slide Number Placeholder 3"/>
          <p:cNvSpPr>
            <a:spLocks noGrp="1"/>
          </p:cNvSpPr>
          <p:nvPr>
            <p:ph type="sldNum" sz="quarter" idx="10"/>
          </p:nvPr>
        </p:nvSpPr>
        <p:spPr/>
        <p:txBody>
          <a:bodyPr/>
          <a:lstStyle/>
          <a:p>
            <a:fld id="{F1E3C1EA-D8F4-4B85-8B01-A01110AD5AFE}" type="slidenum">
              <a:rPr lang="en-US" smtClean="0"/>
              <a:t>7</a:t>
            </a:fld>
            <a:endParaRPr lang="en-US" dirty="0"/>
          </a:p>
        </p:txBody>
      </p:sp>
    </p:spTree>
    <p:extLst>
      <p:ext uri="{BB962C8B-B14F-4D97-AF65-F5344CB8AC3E}">
        <p14:creationId xmlns:p14="http://schemas.microsoft.com/office/powerpoint/2010/main" val="1625115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8</a:t>
            </a:fld>
            <a:endParaRPr lang="en-US"/>
          </a:p>
        </p:txBody>
      </p:sp>
    </p:spTree>
    <p:extLst>
      <p:ext uri="{BB962C8B-B14F-4D97-AF65-F5344CB8AC3E}">
        <p14:creationId xmlns:p14="http://schemas.microsoft.com/office/powerpoint/2010/main" val="2804177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12</a:t>
            </a:fld>
            <a:endParaRPr lang="en-US"/>
          </a:p>
        </p:txBody>
      </p:sp>
    </p:spTree>
    <p:extLst>
      <p:ext uri="{BB962C8B-B14F-4D97-AF65-F5344CB8AC3E}">
        <p14:creationId xmlns:p14="http://schemas.microsoft.com/office/powerpoint/2010/main" val="4125804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18</a:t>
            </a:fld>
            <a:endParaRPr lang="en-US"/>
          </a:p>
        </p:txBody>
      </p:sp>
    </p:spTree>
    <p:extLst>
      <p:ext uri="{BB962C8B-B14F-4D97-AF65-F5344CB8AC3E}">
        <p14:creationId xmlns:p14="http://schemas.microsoft.com/office/powerpoint/2010/main" val="1587296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300460" rtl="0" eaLnBrk="1" fontAlgn="auto" latinLnBrk="0" hangingPunct="1">
              <a:lnSpc>
                <a:spcPct val="100000"/>
              </a:lnSpc>
              <a:spcBef>
                <a:spcPts val="0"/>
              </a:spcBef>
              <a:spcAft>
                <a:spcPts val="0"/>
              </a:spcAft>
              <a:buClrTx/>
              <a:buSzTx/>
              <a:buFontTx/>
              <a:buNone/>
              <a:tabLst/>
              <a:defRPr/>
            </a:pPr>
            <a:r>
              <a:rPr lang="en-US" b="1" dirty="0"/>
              <a:t>00:13</a:t>
            </a:r>
            <a:r>
              <a:rPr lang="en-US" b="1" baseline="0" dirty="0"/>
              <a:t> – 00:14 [1 min]</a:t>
            </a:r>
            <a:endParaRPr lang="en-US" b="1" dirty="0"/>
          </a:p>
        </p:txBody>
      </p:sp>
      <p:sp>
        <p:nvSpPr>
          <p:cNvPr id="4" name="Slide Number Placeholder 3"/>
          <p:cNvSpPr>
            <a:spLocks noGrp="1"/>
          </p:cNvSpPr>
          <p:nvPr>
            <p:ph type="sldNum" sz="quarter" idx="10"/>
          </p:nvPr>
        </p:nvSpPr>
        <p:spPr/>
        <p:txBody>
          <a:bodyPr/>
          <a:lstStyle/>
          <a:p>
            <a:fld id="{F1E3C1EA-D8F4-4B85-8B01-A01110AD5AFE}" type="slidenum">
              <a:rPr lang="en-US" smtClean="0"/>
              <a:t>27</a:t>
            </a:fld>
            <a:endParaRPr lang="en-US"/>
          </a:p>
        </p:txBody>
      </p:sp>
    </p:spTree>
    <p:extLst>
      <p:ext uri="{BB962C8B-B14F-4D97-AF65-F5344CB8AC3E}">
        <p14:creationId xmlns:p14="http://schemas.microsoft.com/office/powerpoint/2010/main" val="3540409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490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94080" y="2596444"/>
            <a:ext cx="11216640" cy="6188570"/>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896887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06561" y="519289"/>
            <a:ext cx="2804160" cy="8265725"/>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94081" y="519289"/>
            <a:ext cx="8249920" cy="82657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5" name="Footer Placeholder 4"/>
          <p:cNvSpPr>
            <a:spLocks noGrp="1"/>
          </p:cNvSpPr>
          <p:nvPr>
            <p:ph type="ftr" sz="quarter" idx="11"/>
          </p:nvPr>
        </p:nvSpPr>
        <p:spPr>
          <a:xfrm>
            <a:off x="4307840" y="9040144"/>
            <a:ext cx="4389120" cy="519289"/>
          </a:xfrm>
          <a:prstGeom prst="rect">
            <a:avLst/>
          </a:prstGeom>
        </p:spPr>
        <p:txBody>
          <a:bodyPr/>
          <a:lstStyle/>
          <a:p>
            <a:endParaRPr lang="en-US"/>
          </a:p>
        </p:txBody>
      </p:sp>
      <p:sp>
        <p:nvSpPr>
          <p:cNvPr id="6" name="Slide Number Placeholder 5"/>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67047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70530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921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940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83680" y="2596444"/>
            <a:ext cx="5527040" cy="618857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701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95774" y="519291"/>
            <a:ext cx="11216640" cy="1885245"/>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95775" y="2390987"/>
            <a:ext cx="5501639"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4" name="Content Placeholder 3"/>
          <p:cNvSpPr>
            <a:spLocks noGrp="1"/>
          </p:cNvSpPr>
          <p:nvPr>
            <p:ph sz="half" idx="2"/>
          </p:nvPr>
        </p:nvSpPr>
        <p:spPr>
          <a:xfrm>
            <a:off x="895775" y="3562773"/>
            <a:ext cx="5501639"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83681" y="2390987"/>
            <a:ext cx="5528734" cy="1171786"/>
          </a:xfrm>
          <a:prstGeom prst="rect">
            <a:avLst/>
          </a:prstGeo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a:t>Click to edit Master text styles</a:t>
            </a:r>
          </a:p>
        </p:txBody>
      </p:sp>
      <p:sp>
        <p:nvSpPr>
          <p:cNvPr id="6" name="Content Placeholder 5"/>
          <p:cNvSpPr>
            <a:spLocks noGrp="1"/>
          </p:cNvSpPr>
          <p:nvPr>
            <p:ph sz="quarter" idx="4"/>
          </p:nvPr>
        </p:nvSpPr>
        <p:spPr>
          <a:xfrm>
            <a:off x="6583681" y="3562773"/>
            <a:ext cx="5528734" cy="524030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10579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4080" y="519291"/>
            <a:ext cx="11216640" cy="1885245"/>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3878142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8341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Content Placeholder 2"/>
          <p:cNvSpPr>
            <a:spLocks noGrp="1"/>
          </p:cNvSpPr>
          <p:nvPr>
            <p:ph idx="1"/>
          </p:nvPr>
        </p:nvSpPr>
        <p:spPr>
          <a:xfrm>
            <a:off x="5528734" y="1404340"/>
            <a:ext cx="6583680" cy="6931378"/>
          </a:xfrm>
          <a:prstGeom prst="rect">
            <a:avLst/>
          </a:prstGeo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4068742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95774" y="650240"/>
            <a:ext cx="4194386" cy="2275840"/>
          </a:xfrm>
          <a:prstGeom prst="rect">
            <a:avLst/>
          </a:prstGeom>
        </p:spPr>
        <p:txBody>
          <a:bodyPr anchor="b"/>
          <a:lstStyle>
            <a:lvl1pPr>
              <a:defRPr sz="4551"/>
            </a:lvl1pPr>
          </a:lstStyle>
          <a:p>
            <a:r>
              <a:rPr lang="en-US"/>
              <a:t>Click to edit Master title style</a:t>
            </a:r>
            <a:endParaRPr lang="en-US" dirty="0"/>
          </a:p>
        </p:txBody>
      </p:sp>
      <p:sp>
        <p:nvSpPr>
          <p:cNvPr id="3" name="Picture Placeholder 2"/>
          <p:cNvSpPr>
            <a:spLocks noGrp="1" noChangeAspect="1"/>
          </p:cNvSpPr>
          <p:nvPr>
            <p:ph type="pic" idx="1"/>
          </p:nvPr>
        </p:nvSpPr>
        <p:spPr>
          <a:xfrm>
            <a:off x="5528734" y="1404340"/>
            <a:ext cx="6583680" cy="6931378"/>
          </a:xfrm>
          <a:prstGeom prst="rect">
            <a:avLst/>
          </a:prstGeom>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en-US"/>
              <a:t>Click icon to add picture</a:t>
            </a:r>
            <a:endParaRPr lang="en-US" dirty="0"/>
          </a:p>
        </p:txBody>
      </p:sp>
      <p:sp>
        <p:nvSpPr>
          <p:cNvPr id="4" name="Text Placeholder 3"/>
          <p:cNvSpPr>
            <a:spLocks noGrp="1"/>
          </p:cNvSpPr>
          <p:nvPr>
            <p:ph type="body" sz="half" idx="2"/>
          </p:nvPr>
        </p:nvSpPr>
        <p:spPr>
          <a:xfrm>
            <a:off x="895774" y="2926080"/>
            <a:ext cx="4194386" cy="5420925"/>
          </a:xfrm>
          <a:prstGeom prst="rect">
            <a:avLst/>
          </a:prstGeo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en-US"/>
              <a:t>Click to edit Master text styles</a:t>
            </a:r>
          </a:p>
        </p:txBody>
      </p:sp>
      <p:sp>
        <p:nvSpPr>
          <p:cNvPr id="5" name="Date Placeholder 4"/>
          <p:cNvSpPr>
            <a:spLocks noGrp="1"/>
          </p:cNvSpPr>
          <p:nvPr>
            <p:ph type="dt" sz="half" idx="10"/>
          </p:nvPr>
        </p:nvSpPr>
        <p:spPr>
          <a:xfrm>
            <a:off x="894080" y="9040144"/>
            <a:ext cx="2926080" cy="519289"/>
          </a:xfrm>
          <a:prstGeom prst="rect">
            <a:avLst/>
          </a:prstGeom>
        </p:spPr>
        <p:txBody>
          <a:bodyPr/>
          <a:lstStyle/>
          <a:p>
            <a:fld id="{9281E488-CD91-40B9-87F8-EA698337F79C}" type="datetimeFigureOut">
              <a:rPr lang="en-US" smtClean="0"/>
              <a:t>2/26/19</a:t>
            </a:fld>
            <a:endParaRPr lang="en-US"/>
          </a:p>
        </p:txBody>
      </p:sp>
      <p:sp>
        <p:nvSpPr>
          <p:cNvPr id="6" name="Footer Placeholder 5"/>
          <p:cNvSpPr>
            <a:spLocks noGrp="1"/>
          </p:cNvSpPr>
          <p:nvPr>
            <p:ph type="ftr" sz="quarter" idx="11"/>
          </p:nvPr>
        </p:nvSpPr>
        <p:spPr>
          <a:xfrm>
            <a:off x="4307840" y="9040144"/>
            <a:ext cx="4389120" cy="519289"/>
          </a:xfrm>
          <a:prstGeom prst="rect">
            <a:avLst/>
          </a:prstGeom>
        </p:spPr>
        <p:txBody>
          <a:bodyPr/>
          <a:lstStyle/>
          <a:p>
            <a:endParaRPr lang="en-US"/>
          </a:p>
        </p:txBody>
      </p:sp>
      <p:sp>
        <p:nvSpPr>
          <p:cNvPr id="7" name="Slide Number Placeholder 6"/>
          <p:cNvSpPr>
            <a:spLocks noGrp="1"/>
          </p:cNvSpPr>
          <p:nvPr>
            <p:ph type="sldNum" sz="quarter" idx="12"/>
          </p:nvPr>
        </p:nvSpPr>
        <p:spPr>
          <a:xfrm>
            <a:off x="9184640" y="9040144"/>
            <a:ext cx="2926080" cy="519289"/>
          </a:xfrm>
          <a:prstGeom prst="rect">
            <a:avLst/>
          </a:prstGeom>
        </p:spPr>
        <p:txBody>
          <a:bodyPr/>
          <a:lstStyle/>
          <a:p>
            <a:fld id="{996B68ED-6C50-460A-B1B3-134F142BBA6E}" type="slidenum">
              <a:rPr lang="en-US" smtClean="0"/>
              <a:t>‹#›</a:t>
            </a:fld>
            <a:endParaRPr lang="en-US"/>
          </a:p>
        </p:txBody>
      </p:sp>
    </p:spTree>
    <p:extLst>
      <p:ext uri="{BB962C8B-B14F-4D97-AF65-F5344CB8AC3E}">
        <p14:creationId xmlns:p14="http://schemas.microsoft.com/office/powerpoint/2010/main" val="14202352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8" descr="https://secure.assets.bostatic.com/apps/madison/static/images/style-guide/Color/Images/Color_dark_grey.pn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8929270"/>
            <a:ext cx="13004800" cy="834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a:spLocks noChangeArrowheads="1"/>
          </p:cNvSpPr>
          <p:nvPr userDrawn="1"/>
        </p:nvSpPr>
        <p:spPr bwMode="auto">
          <a:xfrm>
            <a:off x="0" y="8868403"/>
            <a:ext cx="13015779" cy="106178"/>
          </a:xfrm>
          <a:prstGeom prst="rect">
            <a:avLst/>
          </a:prstGeom>
          <a:solidFill>
            <a:srgbClr val="017FA0"/>
          </a:solidFill>
          <a:ln>
            <a:noFill/>
          </a:ln>
          <a:extLst/>
        </p:spPr>
        <p:txBody>
          <a:bodyPr/>
          <a:lstStyle>
            <a:lvl1pPr>
              <a:defRPr sz="4200">
                <a:solidFill>
                  <a:srgbClr val="000000"/>
                </a:solidFill>
                <a:latin typeface="Gill Sans" charset="0"/>
                <a:ea typeface="ヒラギノ角ゴ ProN W3" charset="-128"/>
                <a:sym typeface="Gill Sans" charset="0"/>
              </a:defRPr>
            </a:lvl1pPr>
            <a:lvl2pPr marL="742950" indent="-285750">
              <a:defRPr sz="4200">
                <a:solidFill>
                  <a:srgbClr val="000000"/>
                </a:solidFill>
                <a:latin typeface="Gill Sans" charset="0"/>
                <a:ea typeface="ヒラギノ角ゴ ProN W3" charset="-128"/>
                <a:sym typeface="Gill Sans" charset="0"/>
              </a:defRPr>
            </a:lvl2pPr>
            <a:lvl3pPr marL="1143000" indent="-228600">
              <a:defRPr sz="4200">
                <a:solidFill>
                  <a:srgbClr val="000000"/>
                </a:solidFill>
                <a:latin typeface="Gill Sans" charset="0"/>
                <a:ea typeface="ヒラギノ角ゴ ProN W3" charset="-128"/>
                <a:sym typeface="Gill Sans" charset="0"/>
              </a:defRPr>
            </a:lvl3pPr>
            <a:lvl4pPr marL="1600200" indent="-228600">
              <a:defRPr sz="4200">
                <a:solidFill>
                  <a:srgbClr val="000000"/>
                </a:solidFill>
                <a:latin typeface="Gill Sans" charset="0"/>
                <a:ea typeface="ヒラギノ角ゴ ProN W3" charset="-128"/>
                <a:sym typeface="Gill Sans" charset="0"/>
              </a:defRPr>
            </a:lvl4pPr>
            <a:lvl5pPr marL="2057400" indent="-228600">
              <a:defRPr sz="4200">
                <a:solidFill>
                  <a:srgbClr val="000000"/>
                </a:solidFill>
                <a:latin typeface="Gill Sans" charset="0"/>
                <a:ea typeface="ヒラギノ角ゴ ProN W3" charset="-128"/>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algn="ctr" eaLnBrk="1" hangingPunct="1">
              <a:defRPr/>
            </a:pPr>
            <a:endParaRPr lang="en-US" altLang="en-US">
              <a:cs typeface="+mn-cs"/>
            </a:endParaRPr>
          </a:p>
        </p:txBody>
      </p:sp>
      <p:grpSp>
        <p:nvGrpSpPr>
          <p:cNvPr id="2" name="Group 1"/>
          <p:cNvGrpSpPr/>
          <p:nvPr userDrawn="1"/>
        </p:nvGrpSpPr>
        <p:grpSpPr>
          <a:xfrm>
            <a:off x="10954448" y="9075732"/>
            <a:ext cx="1927981" cy="509535"/>
            <a:chOff x="10916348" y="8678474"/>
            <a:chExt cx="1927981" cy="509535"/>
          </a:xfrm>
        </p:grpSpPr>
        <p:sp>
          <p:nvSpPr>
            <p:cNvPr id="10" name="TextBox 9"/>
            <p:cNvSpPr txBox="1"/>
            <p:nvPr/>
          </p:nvSpPr>
          <p:spPr>
            <a:xfrm>
              <a:off x="10916348" y="8678474"/>
              <a:ext cx="1427703" cy="230832"/>
            </a:xfrm>
            <a:prstGeom prst="rect">
              <a:avLst/>
            </a:prstGeom>
            <a:noFill/>
          </p:spPr>
          <p:txBody>
            <a:bodyPr wrap="square" rtlCol="0">
              <a:spAutoFit/>
            </a:bodyPr>
            <a:lstStyle/>
            <a:p>
              <a:r>
                <a:rPr lang="en-US" sz="900" spc="300" dirty="0">
                  <a:solidFill>
                    <a:schemeClr val="bg1"/>
                  </a:solidFill>
                  <a:latin typeface="Gotham Light" pitchFamily="50" charset="0"/>
                  <a:cs typeface="Gotham Light" pitchFamily="50" charset="0"/>
                </a:rPr>
                <a:t>ORGANIZING </a:t>
              </a:r>
            </a:p>
          </p:txBody>
        </p:sp>
        <p:sp>
          <p:nvSpPr>
            <p:cNvPr id="13" name="TextBox 12"/>
            <p:cNvSpPr txBox="1"/>
            <p:nvPr/>
          </p:nvSpPr>
          <p:spPr>
            <a:xfrm>
              <a:off x="10916348" y="8818677"/>
              <a:ext cx="1927981" cy="369332"/>
            </a:xfrm>
            <a:prstGeom prst="rect">
              <a:avLst/>
            </a:prstGeom>
            <a:noFill/>
          </p:spPr>
          <p:txBody>
            <a:bodyPr wrap="square" rtlCol="0">
              <a:spAutoFit/>
            </a:bodyPr>
            <a:lstStyle/>
            <a:p>
              <a:r>
                <a:rPr lang="en-US" sz="1800" spc="300" dirty="0">
                  <a:solidFill>
                    <a:schemeClr val="bg1"/>
                  </a:solidFill>
                  <a:latin typeface="Gotham Bold" pitchFamily="50" charset="0"/>
                  <a:cs typeface="Gotham Bold" pitchFamily="50" charset="0"/>
                </a:rPr>
                <a:t>FELLOWS</a:t>
              </a:r>
            </a:p>
          </p:txBody>
        </p:sp>
      </p:grpSp>
      <p:pic>
        <p:nvPicPr>
          <p:cNvPr id="18" name="Picture 1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0587914" y="9117556"/>
            <a:ext cx="354976" cy="508939"/>
          </a:xfrm>
          <a:prstGeom prst="rect">
            <a:avLst/>
          </a:prstGeom>
        </p:spPr>
      </p:pic>
      <p:pic>
        <p:nvPicPr>
          <p:cNvPr id="9" name="Picture 2" descr="C:\Users\amdamiron\Downloads\OFA-logo_horizontal-Reverse.pn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392656" y="8986420"/>
            <a:ext cx="2962610" cy="740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587578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4.jp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myaccount.maestroconference.com/conference/register/WBR6A2YHG5C7HF1W"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hyperlink" Target="https://twitter.com/AMDAMIRON" TargetMode="Externa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8.png"/><Relationship Id="rId4" Type="http://schemas.openxmlformats.org/officeDocument/2006/relationships/image" Target="../media/image27.jpeg"/></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microsoft.com/office/2007/relationships/hdphoto" Target="../media/hdphoto2.wdp"/><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hyperlink" Target="file:////C:/Users/adamironalcantara/Downloads/OFA-OrganizingManual-FINAL-Spreads.pdf" TargetMode="External"/><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0.jp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1.png"/><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3" Type="http://schemas.openxmlformats.org/officeDocument/2006/relationships/image" Target="../media/image32.jp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4.png"/><Relationship Id="rId5" Type="http://schemas.microsoft.com/office/2007/relationships/hdphoto" Target="../media/hdphoto2.wdp"/><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hyperlink" Target="https://docs.google.com/a/barackobama.com/forms/d/1h6gt_-WuCadAvQ0-8tvjgxEleYXdMU9IisDLSTW7NeQ/viewform"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hyperlink" Target="https://docs.google.com/a/barackobama.com/spreadsheets/d/11nHwUme5i1ok6CVESVoQ3NsfwvI4MRIBeSthG0_HCEI/edit#gid=1496810796"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dropbox.com/s/ojgyeb8cdgprkfj/3.%20Program%20Calendar.xlsx?dl=0"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8.png"/><Relationship Id="rId4" Type="http://schemas.openxmlformats.org/officeDocument/2006/relationships/hyperlink" Target="https://docs.google.com/a/barackobama.com/spreadsheets/d/11nHwUme5i1ok6CVESVoQ3NsfwvI4MRIBeSthG0_HCEI/edit#gid=149681079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2.wdp"/><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11158" t="7310" r="7114"/>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68738"/>
            <a:ext cx="13004800" cy="9822338"/>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3027428" y="2083277"/>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895" y="2004025"/>
            <a:ext cx="1713589" cy="2456818"/>
          </a:xfrm>
          <a:prstGeom prst="rect">
            <a:avLst/>
          </a:prstGeom>
        </p:spPr>
      </p:pic>
      <p:sp>
        <p:nvSpPr>
          <p:cNvPr id="11" name="Rectangle 10"/>
          <p:cNvSpPr/>
          <p:nvPr/>
        </p:nvSpPr>
        <p:spPr>
          <a:xfrm>
            <a:off x="2698245" y="4412877"/>
            <a:ext cx="6090914" cy="13190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a:latin typeface="Gotham Bold" pitchFamily="50" charset="0"/>
                <a:cs typeface="Gotham Bold" pitchFamily="50" charset="0"/>
              </a:rPr>
              <a:t>Thank you for joining today’s webinar. We will begin shortly.  </a:t>
            </a:r>
          </a:p>
          <a:p>
            <a:endParaRPr lang="en-US" sz="2800" dirty="0">
              <a:latin typeface="Gotham Bold" pitchFamily="50" charset="0"/>
              <a:cs typeface="Gotham Bold" pitchFamily="50" charset="0"/>
            </a:endParaRPr>
          </a:p>
          <a:p>
            <a:r>
              <a:rPr lang="en-US" sz="2800" dirty="0">
                <a:latin typeface="Gotham Bold" pitchFamily="50" charset="0"/>
                <a:cs typeface="Gotham Bold" pitchFamily="50" charset="0"/>
              </a:rPr>
              <a:t>Make sure to also join the call. </a:t>
            </a:r>
          </a:p>
        </p:txBody>
      </p:sp>
      <p:grpSp>
        <p:nvGrpSpPr>
          <p:cNvPr id="12" name="Group 11"/>
          <p:cNvGrpSpPr/>
          <p:nvPr/>
        </p:nvGrpSpPr>
        <p:grpSpPr>
          <a:xfrm>
            <a:off x="2832060" y="6420843"/>
            <a:ext cx="2911642" cy="769350"/>
            <a:chOff x="4741934" y="6812556"/>
            <a:chExt cx="3625354" cy="769350"/>
          </a:xfrm>
        </p:grpSpPr>
        <p:sp>
          <p:nvSpPr>
            <p:cNvPr id="16" name="Rounded Rectangle 15">
              <a:hlinkClick r:id="rId5"/>
            </p:cNvPr>
            <p:cNvSpPr/>
            <p:nvPr/>
          </p:nvSpPr>
          <p:spPr>
            <a:xfrm>
              <a:off x="4741934" y="6812556"/>
              <a:ext cx="3625354" cy="769350"/>
            </a:xfrm>
            <a:prstGeom prst="roundRect">
              <a:avLst>
                <a:gd name="adj" fmla="val 7223"/>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chemeClr val="bg1"/>
                  </a:solidFill>
                  <a:latin typeface="Gotham Bold" pitchFamily="50" charset="0"/>
                  <a:cs typeface="Gotham Bold" pitchFamily="50" charset="0"/>
                </a:rPr>
                <a:t>       DIAL-IN HERE</a:t>
              </a:r>
              <a:endParaRPr lang="en-US" sz="2000" dirty="0">
                <a:solidFill>
                  <a:schemeClr val="bg1"/>
                </a:solidFill>
                <a:latin typeface="Gotham Bold" pitchFamily="50" charset="0"/>
                <a:cs typeface="Gotham Bold" pitchFamily="50" charset="0"/>
              </a:endParaRPr>
            </a:p>
          </p:txBody>
        </p:sp>
        <p:pic>
          <p:nvPicPr>
            <p:cNvPr id="17" name="Picture 16"/>
            <p:cNvPicPr>
              <a:picLocks noChangeAspect="1"/>
            </p:cNvPicPr>
            <p:nvPr/>
          </p:nvPicPr>
          <p:blipFill rotWithShape="1">
            <a:blip r:embed="rId6" cstate="print">
              <a:biLevel thresh="75000"/>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b="14400"/>
            <a:stretch/>
          </p:blipFill>
          <p:spPr>
            <a:xfrm rot="10800000">
              <a:off x="7678817" y="7088019"/>
              <a:ext cx="218713" cy="218424"/>
            </a:xfrm>
            <a:prstGeom prst="rect">
              <a:avLst/>
            </a:prstGeom>
          </p:spPr>
        </p:pic>
      </p:grpSp>
      <p:pic>
        <p:nvPicPr>
          <p:cNvPr id="20" name="Picture 19" descr="A drawing of a face&#10;&#10;Description automatically generated">
            <a:extLst>
              <a:ext uri="{FF2B5EF4-FFF2-40B4-BE49-F238E27FC236}">
                <a16:creationId xmlns:a16="http://schemas.microsoft.com/office/drawing/2014/main" id="{33F4BA6E-4812-FF44-A046-B56F66A41127}"/>
              </a:ext>
            </a:extLst>
          </p:cNvPr>
          <p:cNvPicPr>
            <a:picLocks noChangeAspect="1"/>
          </p:cNvPicPr>
          <p:nvPr/>
        </p:nvPicPr>
        <p:blipFill>
          <a:blip r:embed="rId8"/>
          <a:stretch>
            <a:fillRect/>
          </a:stretch>
        </p:blipFill>
        <p:spPr>
          <a:xfrm>
            <a:off x="404621" y="9049396"/>
            <a:ext cx="1219200" cy="419100"/>
          </a:xfrm>
          <a:prstGeom prst="rect">
            <a:avLst/>
          </a:prstGeom>
        </p:spPr>
      </p:pic>
    </p:spTree>
    <p:extLst>
      <p:ext uri="{BB962C8B-B14F-4D97-AF65-F5344CB8AC3E}">
        <p14:creationId xmlns:p14="http://schemas.microsoft.com/office/powerpoint/2010/main" val="2814717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l="25485" t="8376" r="26514" b="21369"/>
          <a:stretch/>
        </p:blipFill>
        <p:spPr>
          <a:xfrm>
            <a:off x="1876923" y="2486522"/>
            <a:ext cx="2743201" cy="4684295"/>
          </a:xfrm>
          <a:prstGeom prst="rect">
            <a:avLst/>
          </a:prstGeom>
        </p:spPr>
      </p:pic>
      <p:sp>
        <p:nvSpPr>
          <p:cNvPr id="3" name="TextBox 2"/>
          <p:cNvSpPr txBox="1"/>
          <p:nvPr/>
        </p:nvSpPr>
        <p:spPr>
          <a:xfrm>
            <a:off x="5118749" y="3707534"/>
            <a:ext cx="6464931" cy="1384995"/>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Think about the last time you met someone on the phone before you met them in person. </a:t>
            </a:r>
          </a:p>
        </p:txBody>
      </p:sp>
      <p:sp>
        <p:nvSpPr>
          <p:cNvPr id="4" name="Rectangle 3"/>
          <p:cNvSpPr>
            <a:spLocks noChangeArrowheads="1"/>
          </p:cNvSpPr>
          <p:nvPr/>
        </p:nvSpPr>
        <p:spPr bwMode="auto">
          <a:xfrm>
            <a:off x="885075" y="778624"/>
            <a:ext cx="113848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Building Relationships Through 1:1s</a:t>
            </a:r>
          </a:p>
        </p:txBody>
      </p:sp>
      <p:cxnSp>
        <p:nvCxnSpPr>
          <p:cNvPr id="5" name="Straight Connector 4"/>
          <p:cNvCxnSpPr/>
          <p:nvPr/>
        </p:nvCxnSpPr>
        <p:spPr>
          <a:xfrm>
            <a:off x="885075" y="1523973"/>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2375548" y="3707534"/>
            <a:ext cx="1795400" cy="1546249"/>
          </a:xfrm>
          <a:prstGeom prst="rect">
            <a:avLst/>
          </a:prstGeom>
        </p:spPr>
      </p:pic>
    </p:spTree>
    <p:extLst>
      <p:ext uri="{BB962C8B-B14F-4D97-AF65-F5344CB8AC3E}">
        <p14:creationId xmlns:p14="http://schemas.microsoft.com/office/powerpoint/2010/main" val="1646228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l="281" t="722" r="-281" b="20647"/>
          <a:stretch/>
        </p:blipFill>
        <p:spPr>
          <a:xfrm>
            <a:off x="1186036" y="3081892"/>
            <a:ext cx="4011642" cy="3680154"/>
          </a:xfrm>
          <a:prstGeom prst="rect">
            <a:avLst/>
          </a:prstGeom>
        </p:spPr>
      </p:pic>
      <p:sp>
        <p:nvSpPr>
          <p:cNvPr id="3" name="TextBox 2"/>
          <p:cNvSpPr txBox="1"/>
          <p:nvPr/>
        </p:nvSpPr>
        <p:spPr>
          <a:xfrm>
            <a:off x="5853008" y="2184124"/>
            <a:ext cx="5630742" cy="4401205"/>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Now think about the time you met this person face to face. </a:t>
            </a:r>
          </a:p>
          <a:p>
            <a:endParaRPr lang="en-US" sz="2800" dirty="0">
              <a:solidFill>
                <a:schemeClr val="bg2">
                  <a:lumMod val="25000"/>
                </a:schemeClr>
              </a:solidFill>
              <a:latin typeface="Gotham Bold" pitchFamily="50" charset="0"/>
              <a:cs typeface="Gotham Bold" pitchFamily="50" charset="0"/>
            </a:endParaRPr>
          </a:p>
          <a:p>
            <a:r>
              <a:rPr lang="en-US" sz="2800" dirty="0">
                <a:solidFill>
                  <a:schemeClr val="bg2">
                    <a:lumMod val="25000"/>
                  </a:schemeClr>
                </a:solidFill>
                <a:latin typeface="Gotham Light" pitchFamily="50" charset="0"/>
                <a:cs typeface="Gotham Light" pitchFamily="50" charset="0"/>
              </a:rPr>
              <a:t>How did meeting this person change your perspective of them? </a:t>
            </a:r>
          </a:p>
          <a:p>
            <a:endParaRPr lang="en-US" sz="2800" dirty="0">
              <a:solidFill>
                <a:schemeClr val="bg2">
                  <a:lumMod val="25000"/>
                </a:schemeClr>
              </a:solidFill>
              <a:latin typeface="Gotham Light" pitchFamily="50" charset="0"/>
              <a:cs typeface="Gotham Light" pitchFamily="50" charset="0"/>
            </a:endParaRPr>
          </a:p>
          <a:p>
            <a:r>
              <a:rPr lang="en-US" sz="2800" dirty="0">
                <a:solidFill>
                  <a:schemeClr val="bg2">
                    <a:lumMod val="25000"/>
                  </a:schemeClr>
                </a:solidFill>
                <a:latin typeface="Gotham Light" pitchFamily="50" charset="0"/>
                <a:cs typeface="Gotham Light" pitchFamily="50" charset="0"/>
              </a:rPr>
              <a:t>How did it impact your relationship with them? </a:t>
            </a:r>
          </a:p>
          <a:p>
            <a:endParaRPr lang="en-US" sz="2800" dirty="0">
              <a:solidFill>
                <a:schemeClr val="bg2">
                  <a:lumMod val="25000"/>
                </a:schemeClr>
              </a:solidFill>
              <a:latin typeface="Gotham Light" pitchFamily="50" charset="0"/>
              <a:cs typeface="Gotham Light" pitchFamily="50" charset="0"/>
            </a:endParaRPr>
          </a:p>
        </p:txBody>
      </p:sp>
      <p:sp>
        <p:nvSpPr>
          <p:cNvPr id="4" name="Rectangle 3"/>
          <p:cNvSpPr>
            <a:spLocks noChangeArrowheads="1"/>
          </p:cNvSpPr>
          <p:nvPr/>
        </p:nvSpPr>
        <p:spPr bwMode="auto">
          <a:xfrm>
            <a:off x="885075" y="778624"/>
            <a:ext cx="113848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Building Relationships Through 1:1s</a:t>
            </a:r>
          </a:p>
        </p:txBody>
      </p:sp>
      <p:cxnSp>
        <p:nvCxnSpPr>
          <p:cNvPr id="5" name="Straight Connector 4"/>
          <p:cNvCxnSpPr/>
          <p:nvPr/>
        </p:nvCxnSpPr>
        <p:spPr>
          <a:xfrm>
            <a:off x="885075" y="1523973"/>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530706" y="1363399"/>
            <a:ext cx="3129369" cy="2695101"/>
          </a:xfrm>
          <a:prstGeom prst="rect">
            <a:avLst/>
          </a:prstGeom>
        </p:spPr>
      </p:pic>
      <p:grpSp>
        <p:nvGrpSpPr>
          <p:cNvPr id="9" name="Group 8"/>
          <p:cNvGrpSpPr/>
          <p:nvPr/>
        </p:nvGrpSpPr>
        <p:grpSpPr>
          <a:xfrm>
            <a:off x="5789941" y="6585329"/>
            <a:ext cx="5693809" cy="1654172"/>
            <a:chOff x="814414" y="5027782"/>
            <a:chExt cx="5693809" cy="1654172"/>
          </a:xfrm>
        </p:grpSpPr>
        <p:sp>
          <p:nvSpPr>
            <p:cNvPr id="10" name="TextBox 9"/>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1" name="Group 10"/>
            <p:cNvGrpSpPr/>
            <p:nvPr/>
          </p:nvGrpSpPr>
          <p:grpSpPr>
            <a:xfrm>
              <a:off x="4026709" y="5027782"/>
              <a:ext cx="2481514" cy="1602933"/>
              <a:chOff x="7956165" y="3607332"/>
              <a:chExt cx="2481514" cy="1602933"/>
            </a:xfrm>
          </p:grpSpPr>
          <p:pic>
            <p:nvPicPr>
              <p:cNvPr id="14" name="Picture 13"/>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5" name="TextBox 14"/>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2" name="TextBox 11"/>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3" name="Picture 12"/>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16" name="Straight Connector 15"/>
          <p:cNvCxnSpPr/>
          <p:nvPr/>
        </p:nvCxnSpPr>
        <p:spPr>
          <a:xfrm flipV="1">
            <a:off x="5889438" y="6513091"/>
            <a:ext cx="5773173"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91836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342021" y="1465702"/>
            <a:ext cx="0" cy="5143645"/>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59247" y="1465702"/>
            <a:ext cx="6951397" cy="5632311"/>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1:1 Meetings </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Anatomy of a 1:1 Meeting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Leading a 1:1 Meeting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Scheduling 1:1 Meetings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345" y="2388755"/>
            <a:ext cx="3250794" cy="3250794"/>
          </a:xfrm>
          <a:prstGeom prst="rect">
            <a:avLst/>
          </a:prstGeom>
        </p:spPr>
      </p:pic>
      <p:sp>
        <p:nvSpPr>
          <p:cNvPr id="13" name="Rectangle 12"/>
          <p:cNvSpPr>
            <a:spLocks noChangeArrowheads="1"/>
          </p:cNvSpPr>
          <p:nvPr/>
        </p:nvSpPr>
        <p:spPr bwMode="auto">
          <a:xfrm>
            <a:off x="636119" y="1401530"/>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265633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Anatomy of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FIVE KEY TRAITS</a:t>
            </a:r>
          </a:p>
        </p:txBody>
      </p:sp>
      <p:cxnSp>
        <p:nvCxnSpPr>
          <p:cNvPr id="5" name="Straight Connector 4"/>
          <p:cNvCxnSpPr/>
          <p:nvPr/>
        </p:nvCxnSpPr>
        <p:spPr>
          <a:xfrm flipV="1">
            <a:off x="2510488"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792324" y="2721038"/>
            <a:ext cx="8229600" cy="4800600"/>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0"/>
              </a:spcBef>
              <a:defRPr/>
            </a:pPr>
            <a:r>
              <a:rPr lang="en-US" sz="3200" dirty="0">
                <a:solidFill>
                  <a:srgbClr val="3B3838"/>
                </a:solidFill>
                <a:latin typeface="Gotham Bold" pitchFamily="50" charset="0"/>
                <a:cs typeface="Gotham Bold" pitchFamily="50" charset="0"/>
              </a:rPr>
              <a:t>Face-to-Face</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endParaRPr lang="en-US" sz="2800" dirty="0">
              <a:solidFill>
                <a:srgbClr val="3B3838"/>
              </a:solidFill>
              <a:latin typeface="Gotham Bold" pitchFamily="50" charset="0"/>
              <a:cs typeface="Gotham Bold" pitchFamily="50" charset="0"/>
            </a:endParaRPr>
          </a:p>
        </p:txBody>
      </p:sp>
      <p:sp>
        <p:nvSpPr>
          <p:cNvPr id="8" name="Oval 7"/>
          <p:cNvSpPr>
            <a:spLocks noChangeAspect="1"/>
          </p:cNvSpPr>
          <p:nvPr/>
        </p:nvSpPr>
        <p:spPr bwMode="auto">
          <a:xfrm>
            <a:off x="1391149"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pic>
        <p:nvPicPr>
          <p:cNvPr id="13" name="Picture 12"/>
          <p:cNvPicPr>
            <a:picLocks noChangeAspect="1"/>
          </p:cNvPicPr>
          <p:nvPr/>
        </p:nvPicPr>
        <p:blipFill rotWithShape="1">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6538206" y="822305"/>
            <a:ext cx="1442805" cy="1242584"/>
          </a:xfrm>
          <a:prstGeom prst="rect">
            <a:avLst/>
          </a:prstGeom>
        </p:spPr>
      </p:pic>
    </p:spTree>
    <p:extLst>
      <p:ext uri="{BB962C8B-B14F-4D97-AF65-F5344CB8AC3E}">
        <p14:creationId xmlns:p14="http://schemas.microsoft.com/office/powerpoint/2010/main" val="415567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Anatomy of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FIVE KEY TRAITS</a:t>
            </a:r>
          </a:p>
        </p:txBody>
      </p:sp>
      <p:cxnSp>
        <p:nvCxnSpPr>
          <p:cNvPr id="5" name="Straight Connector 4"/>
          <p:cNvCxnSpPr/>
          <p:nvPr/>
        </p:nvCxnSpPr>
        <p:spPr>
          <a:xfrm flipV="1">
            <a:off x="2510488"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792324" y="2721038"/>
            <a:ext cx="8229600" cy="4800600"/>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0"/>
              </a:spcBef>
              <a:defRPr/>
            </a:pPr>
            <a:r>
              <a:rPr lang="en-US" sz="3200" dirty="0">
                <a:solidFill>
                  <a:srgbClr val="3B3838"/>
                </a:solidFill>
                <a:latin typeface="Gotham Bold" pitchFamily="50" charset="0"/>
                <a:cs typeface="Gotham Bold" pitchFamily="50" charset="0"/>
              </a:rPr>
              <a:t>Face-to-Face</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Scheduled</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endParaRPr lang="en-US" sz="2800" dirty="0">
              <a:solidFill>
                <a:srgbClr val="3B3838"/>
              </a:solidFill>
              <a:latin typeface="Gotham Bold" pitchFamily="50" charset="0"/>
              <a:cs typeface="Gotham Bold" pitchFamily="50" charset="0"/>
            </a:endParaRPr>
          </a:p>
        </p:txBody>
      </p:sp>
      <p:sp>
        <p:nvSpPr>
          <p:cNvPr id="8" name="Oval 7"/>
          <p:cNvSpPr>
            <a:spLocks noChangeAspect="1"/>
          </p:cNvSpPr>
          <p:nvPr/>
        </p:nvSpPr>
        <p:spPr bwMode="auto">
          <a:xfrm>
            <a:off x="1391149"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9" name="Oval 8"/>
          <p:cNvSpPr>
            <a:spLocks noChangeAspect="1"/>
          </p:cNvSpPr>
          <p:nvPr/>
        </p:nvSpPr>
        <p:spPr bwMode="auto">
          <a:xfrm>
            <a:off x="1391149" y="3601452"/>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pic>
        <p:nvPicPr>
          <p:cNvPr id="13" name="Picture 12"/>
          <p:cNvPicPr>
            <a:picLocks noChangeAspect="1"/>
          </p:cNvPicPr>
          <p:nvPr/>
        </p:nvPicPr>
        <p:blipFill rotWithShape="1">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6538206" y="822305"/>
            <a:ext cx="1442805" cy="1242584"/>
          </a:xfrm>
          <a:prstGeom prst="rect">
            <a:avLst/>
          </a:prstGeom>
        </p:spPr>
      </p:pic>
    </p:spTree>
    <p:extLst>
      <p:ext uri="{BB962C8B-B14F-4D97-AF65-F5344CB8AC3E}">
        <p14:creationId xmlns:p14="http://schemas.microsoft.com/office/powerpoint/2010/main" val="2159834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Anatomy of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FIVE KEY TRAITS</a:t>
            </a:r>
          </a:p>
        </p:txBody>
      </p:sp>
      <p:cxnSp>
        <p:nvCxnSpPr>
          <p:cNvPr id="5" name="Straight Connector 4"/>
          <p:cNvCxnSpPr/>
          <p:nvPr/>
        </p:nvCxnSpPr>
        <p:spPr>
          <a:xfrm flipV="1">
            <a:off x="2510488"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792324" y="2721038"/>
            <a:ext cx="8229600" cy="4800600"/>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0"/>
              </a:spcBef>
              <a:defRPr/>
            </a:pPr>
            <a:r>
              <a:rPr lang="en-US" sz="3200" dirty="0">
                <a:solidFill>
                  <a:srgbClr val="3B3838"/>
                </a:solidFill>
                <a:latin typeface="Gotham Bold" pitchFamily="50" charset="0"/>
                <a:cs typeface="Gotham Bold" pitchFamily="50" charset="0"/>
              </a:rPr>
              <a:t>Face-to-Face</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Scheduled</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Purposeful </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endParaRPr lang="en-US" sz="2800" dirty="0">
              <a:solidFill>
                <a:srgbClr val="3B3838"/>
              </a:solidFill>
              <a:latin typeface="Gotham Bold" pitchFamily="50" charset="0"/>
              <a:cs typeface="Gotham Bold" pitchFamily="50" charset="0"/>
            </a:endParaRPr>
          </a:p>
        </p:txBody>
      </p:sp>
      <p:sp>
        <p:nvSpPr>
          <p:cNvPr id="8" name="Oval 7"/>
          <p:cNvSpPr>
            <a:spLocks noChangeAspect="1"/>
          </p:cNvSpPr>
          <p:nvPr/>
        </p:nvSpPr>
        <p:spPr bwMode="auto">
          <a:xfrm>
            <a:off x="1391149"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9" name="Oval 8"/>
          <p:cNvSpPr>
            <a:spLocks noChangeAspect="1"/>
          </p:cNvSpPr>
          <p:nvPr/>
        </p:nvSpPr>
        <p:spPr bwMode="auto">
          <a:xfrm>
            <a:off x="1391149" y="3601452"/>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sp>
        <p:nvSpPr>
          <p:cNvPr id="10" name="Oval 9"/>
          <p:cNvSpPr>
            <a:spLocks noChangeAspect="1"/>
          </p:cNvSpPr>
          <p:nvPr/>
        </p:nvSpPr>
        <p:spPr bwMode="auto">
          <a:xfrm>
            <a:off x="1414711" y="4588041"/>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pic>
        <p:nvPicPr>
          <p:cNvPr id="13" name="Picture 12"/>
          <p:cNvPicPr>
            <a:picLocks noChangeAspect="1"/>
          </p:cNvPicPr>
          <p:nvPr/>
        </p:nvPicPr>
        <p:blipFill rotWithShape="1">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6538206" y="822305"/>
            <a:ext cx="1442805" cy="1242584"/>
          </a:xfrm>
          <a:prstGeom prst="rect">
            <a:avLst/>
          </a:prstGeom>
        </p:spPr>
      </p:pic>
    </p:spTree>
    <p:extLst>
      <p:ext uri="{BB962C8B-B14F-4D97-AF65-F5344CB8AC3E}">
        <p14:creationId xmlns:p14="http://schemas.microsoft.com/office/powerpoint/2010/main" val="3355432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Anatomy of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FIVE KEY TRAITS</a:t>
            </a:r>
          </a:p>
        </p:txBody>
      </p:sp>
      <p:cxnSp>
        <p:nvCxnSpPr>
          <p:cNvPr id="5" name="Straight Connector 4"/>
          <p:cNvCxnSpPr/>
          <p:nvPr/>
        </p:nvCxnSpPr>
        <p:spPr>
          <a:xfrm flipV="1">
            <a:off x="2510488"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792324" y="2721038"/>
            <a:ext cx="8229600" cy="4800600"/>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0"/>
              </a:spcBef>
              <a:defRPr/>
            </a:pPr>
            <a:r>
              <a:rPr lang="en-US" sz="3200" dirty="0">
                <a:solidFill>
                  <a:srgbClr val="3B3838"/>
                </a:solidFill>
                <a:latin typeface="Gotham Bold" pitchFamily="50" charset="0"/>
                <a:cs typeface="Gotham Bold" pitchFamily="50" charset="0"/>
              </a:rPr>
              <a:t>Face-to-Face</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Scheduled</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Purposeful </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Educational </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endParaRPr lang="en-US" sz="2800" dirty="0">
              <a:solidFill>
                <a:srgbClr val="3B3838"/>
              </a:solidFill>
              <a:latin typeface="Gotham Bold" pitchFamily="50" charset="0"/>
              <a:cs typeface="Gotham Bold" pitchFamily="50" charset="0"/>
            </a:endParaRPr>
          </a:p>
        </p:txBody>
      </p:sp>
      <p:sp>
        <p:nvSpPr>
          <p:cNvPr id="8" name="Oval 7"/>
          <p:cNvSpPr>
            <a:spLocks noChangeAspect="1"/>
          </p:cNvSpPr>
          <p:nvPr/>
        </p:nvSpPr>
        <p:spPr bwMode="auto">
          <a:xfrm>
            <a:off x="1391149"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9" name="Oval 8"/>
          <p:cNvSpPr>
            <a:spLocks noChangeAspect="1"/>
          </p:cNvSpPr>
          <p:nvPr/>
        </p:nvSpPr>
        <p:spPr bwMode="auto">
          <a:xfrm>
            <a:off x="1391149" y="3601452"/>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sp>
        <p:nvSpPr>
          <p:cNvPr id="10" name="Oval 9"/>
          <p:cNvSpPr>
            <a:spLocks noChangeAspect="1"/>
          </p:cNvSpPr>
          <p:nvPr/>
        </p:nvSpPr>
        <p:spPr bwMode="auto">
          <a:xfrm>
            <a:off x="1414711" y="4588041"/>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sp>
        <p:nvSpPr>
          <p:cNvPr id="11" name="Oval 10"/>
          <p:cNvSpPr>
            <a:spLocks noChangeAspect="1"/>
          </p:cNvSpPr>
          <p:nvPr/>
        </p:nvSpPr>
        <p:spPr bwMode="auto">
          <a:xfrm>
            <a:off x="1391149" y="5574630"/>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4</a:t>
            </a:r>
          </a:p>
        </p:txBody>
      </p:sp>
      <p:pic>
        <p:nvPicPr>
          <p:cNvPr id="13" name="Picture 12"/>
          <p:cNvPicPr>
            <a:picLocks noChangeAspect="1"/>
          </p:cNvPicPr>
          <p:nvPr/>
        </p:nvPicPr>
        <p:blipFill rotWithShape="1">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6538206" y="822305"/>
            <a:ext cx="1442805" cy="1242584"/>
          </a:xfrm>
          <a:prstGeom prst="rect">
            <a:avLst/>
          </a:prstGeom>
        </p:spPr>
      </p:pic>
    </p:spTree>
    <p:extLst>
      <p:ext uri="{BB962C8B-B14F-4D97-AF65-F5344CB8AC3E}">
        <p14:creationId xmlns:p14="http://schemas.microsoft.com/office/powerpoint/2010/main" val="11463038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Anatomy of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FIVE KEY TRAITS</a:t>
            </a:r>
          </a:p>
        </p:txBody>
      </p:sp>
      <p:cxnSp>
        <p:nvCxnSpPr>
          <p:cNvPr id="5" name="Straight Connector 4"/>
          <p:cNvCxnSpPr/>
          <p:nvPr/>
        </p:nvCxnSpPr>
        <p:spPr>
          <a:xfrm flipV="1">
            <a:off x="2510488" y="2454443"/>
            <a:ext cx="0" cy="5333791"/>
          </a:xfrm>
          <a:prstGeom prst="line">
            <a:avLst/>
          </a:prstGeom>
          <a:ln w="19050">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ontent Placeholder 2"/>
          <p:cNvSpPr txBox="1">
            <a:spLocks/>
          </p:cNvSpPr>
          <p:nvPr/>
        </p:nvSpPr>
        <p:spPr>
          <a:xfrm>
            <a:off x="2792324" y="2721038"/>
            <a:ext cx="8229600" cy="4800600"/>
          </a:xfrm>
          <a:prstGeom prst="rect">
            <a:avLst/>
          </a:prstGeom>
        </p:spPr>
        <p:txBody>
          <a:bodyPr vert="horz" lIns="91440" tIns="45720" rIns="91440" bIns="45720" rtlCol="0" anchor="t">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tint val="75000"/>
                  </a:schemeClr>
                </a:solidFill>
                <a:latin typeface="+mn-lt"/>
                <a:ea typeface="+mn-ea"/>
                <a:cs typeface="+mn-cs"/>
              </a:defRPr>
            </a:lvl2pPr>
            <a:lvl3pPr marL="914400" indent="0" algn="l" defTabSz="457200" rtl="0" eaLnBrk="1" latinLnBrk="0" hangingPunct="1">
              <a:spcBef>
                <a:spcPct val="20000"/>
              </a:spcBef>
              <a:buFont typeface="Arial"/>
              <a:buNone/>
              <a:defRPr sz="1600" kern="1200">
                <a:solidFill>
                  <a:schemeClr val="tx1">
                    <a:tint val="75000"/>
                  </a:schemeClr>
                </a:solidFill>
                <a:latin typeface="+mn-lt"/>
                <a:ea typeface="+mn-ea"/>
                <a:cs typeface="+mn-cs"/>
              </a:defRPr>
            </a:lvl3pPr>
            <a:lvl4pPr marL="1371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4pPr>
            <a:lvl5pPr marL="18288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0"/>
              </a:spcBef>
              <a:defRPr/>
            </a:pPr>
            <a:r>
              <a:rPr lang="en-US" sz="3200" dirty="0">
                <a:solidFill>
                  <a:srgbClr val="3B3838"/>
                </a:solidFill>
                <a:latin typeface="Gotham Bold" pitchFamily="50" charset="0"/>
                <a:cs typeface="Gotham Bold" pitchFamily="50" charset="0"/>
              </a:rPr>
              <a:t>Face-to-Face</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Scheduled</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Purposeful </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Educational </a:t>
            </a:r>
          </a:p>
          <a:p>
            <a:pPr>
              <a:spcBef>
                <a:spcPts val="0"/>
              </a:spcBef>
              <a:defRPr/>
            </a:pPr>
            <a:endParaRPr lang="en-US" sz="3200" dirty="0">
              <a:solidFill>
                <a:srgbClr val="3B3838"/>
              </a:solidFill>
              <a:latin typeface="Gotham Bold" pitchFamily="50" charset="0"/>
              <a:cs typeface="Gotham Bold" pitchFamily="50" charset="0"/>
            </a:endParaRPr>
          </a:p>
          <a:p>
            <a:pPr>
              <a:spcBef>
                <a:spcPts val="0"/>
              </a:spcBef>
              <a:defRPr/>
            </a:pPr>
            <a:r>
              <a:rPr lang="en-US" sz="3200" dirty="0">
                <a:solidFill>
                  <a:srgbClr val="3B3838"/>
                </a:solidFill>
                <a:latin typeface="Gotham Bold" pitchFamily="50" charset="0"/>
                <a:cs typeface="Gotham Bold" pitchFamily="50" charset="0"/>
              </a:rPr>
              <a:t>Rigorous Follow-Up</a:t>
            </a:r>
          </a:p>
          <a:p>
            <a:pPr>
              <a:spcBef>
                <a:spcPts val="0"/>
              </a:spcBef>
              <a:defRPr/>
            </a:pPr>
            <a:endParaRPr lang="en-US" sz="2800" dirty="0">
              <a:solidFill>
                <a:srgbClr val="3B3838"/>
              </a:solidFill>
              <a:latin typeface="Gotham Bold" pitchFamily="50" charset="0"/>
              <a:cs typeface="Gotham Bold" pitchFamily="50" charset="0"/>
            </a:endParaRPr>
          </a:p>
        </p:txBody>
      </p:sp>
      <p:sp>
        <p:nvSpPr>
          <p:cNvPr id="8" name="Oval 7"/>
          <p:cNvSpPr>
            <a:spLocks noChangeAspect="1"/>
          </p:cNvSpPr>
          <p:nvPr/>
        </p:nvSpPr>
        <p:spPr bwMode="auto">
          <a:xfrm>
            <a:off x="1391149" y="2614863"/>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9" name="Oval 8"/>
          <p:cNvSpPr>
            <a:spLocks noChangeAspect="1"/>
          </p:cNvSpPr>
          <p:nvPr/>
        </p:nvSpPr>
        <p:spPr bwMode="auto">
          <a:xfrm>
            <a:off x="1391149" y="3601452"/>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sp>
        <p:nvSpPr>
          <p:cNvPr id="10" name="Oval 9"/>
          <p:cNvSpPr>
            <a:spLocks noChangeAspect="1"/>
          </p:cNvSpPr>
          <p:nvPr/>
        </p:nvSpPr>
        <p:spPr bwMode="auto">
          <a:xfrm>
            <a:off x="1414711" y="4588041"/>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3</a:t>
            </a:r>
          </a:p>
        </p:txBody>
      </p:sp>
      <p:sp>
        <p:nvSpPr>
          <p:cNvPr id="11" name="Oval 10"/>
          <p:cNvSpPr>
            <a:spLocks noChangeAspect="1"/>
          </p:cNvSpPr>
          <p:nvPr/>
        </p:nvSpPr>
        <p:spPr bwMode="auto">
          <a:xfrm>
            <a:off x="1391149" y="5574630"/>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4</a:t>
            </a:r>
          </a:p>
        </p:txBody>
      </p:sp>
      <p:sp>
        <p:nvSpPr>
          <p:cNvPr id="12" name="Oval 11"/>
          <p:cNvSpPr>
            <a:spLocks noChangeAspect="1"/>
          </p:cNvSpPr>
          <p:nvPr/>
        </p:nvSpPr>
        <p:spPr bwMode="auto">
          <a:xfrm>
            <a:off x="1391149" y="6545175"/>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5</a:t>
            </a:r>
          </a:p>
        </p:txBody>
      </p:sp>
      <p:pic>
        <p:nvPicPr>
          <p:cNvPr id="13" name="Picture 12"/>
          <p:cNvPicPr>
            <a:picLocks noChangeAspect="1"/>
          </p:cNvPicPr>
          <p:nvPr/>
        </p:nvPicPr>
        <p:blipFill rotWithShape="1">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b="26181"/>
          <a:stretch/>
        </p:blipFill>
        <p:spPr>
          <a:xfrm>
            <a:off x="6538206" y="822305"/>
            <a:ext cx="1442805" cy="1242584"/>
          </a:xfrm>
          <a:prstGeom prst="rect">
            <a:avLst/>
          </a:prstGeom>
        </p:spPr>
      </p:pic>
    </p:spTree>
    <p:extLst>
      <p:ext uri="{BB962C8B-B14F-4D97-AF65-F5344CB8AC3E}">
        <p14:creationId xmlns:p14="http://schemas.microsoft.com/office/powerpoint/2010/main" val="2199724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342021" y="1465702"/>
            <a:ext cx="0" cy="5143645"/>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59247" y="1465702"/>
            <a:ext cx="6951397" cy="5632311"/>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1:1 Meetings </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Anatomy of a 1:1 Meeting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Leading a 1:1 Meeting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Scheduling 1:1 Meetings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345" y="2388755"/>
            <a:ext cx="3250794" cy="3250794"/>
          </a:xfrm>
          <a:prstGeom prst="rect">
            <a:avLst/>
          </a:prstGeom>
        </p:spPr>
      </p:pic>
      <p:sp>
        <p:nvSpPr>
          <p:cNvPr id="13" name="Rectangle 12"/>
          <p:cNvSpPr>
            <a:spLocks noChangeArrowheads="1"/>
          </p:cNvSpPr>
          <p:nvPr/>
        </p:nvSpPr>
        <p:spPr bwMode="auto">
          <a:xfrm>
            <a:off x="636119" y="1401530"/>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4132487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SAMPLE AGENDA</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6644" y="1251222"/>
            <a:ext cx="769818" cy="769818"/>
          </a:xfrm>
          <a:prstGeom prst="rect">
            <a:avLst/>
          </a:prstGeom>
        </p:spPr>
      </p:pic>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13" name="Rectangle 12"/>
          <p:cNvSpPr/>
          <p:nvPr/>
        </p:nvSpPr>
        <p:spPr>
          <a:xfrm>
            <a:off x="4574382" y="2305315"/>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Why are you meeting and what do you hope to come out of the meeting with. </a:t>
            </a:r>
          </a:p>
        </p:txBody>
      </p:sp>
    </p:spTree>
    <p:extLst>
      <p:ext uri="{BB962C8B-B14F-4D97-AF65-F5344CB8AC3E}">
        <p14:creationId xmlns:p14="http://schemas.microsoft.com/office/powerpoint/2010/main" val="2719458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r="11265"/>
          <a:stretch/>
        </p:blipFill>
        <p:spPr>
          <a:xfrm>
            <a:off x="-1" y="-27295"/>
            <a:ext cx="13018577" cy="9780895"/>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83769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13" name="Rectangle 12"/>
          <p:cNvSpPr/>
          <p:nvPr/>
        </p:nvSpPr>
        <p:spPr>
          <a:xfrm>
            <a:off x="995355" y="3152532"/>
            <a:ext cx="5117737" cy="646331"/>
          </a:xfrm>
          <a:prstGeom prst="rect">
            <a:avLst/>
          </a:prstGeom>
        </p:spPr>
        <p:txBody>
          <a:bodyPr wrap="square">
            <a:spAutoFit/>
          </a:bodyPr>
          <a:lstStyle/>
          <a:p>
            <a:r>
              <a:rPr lang="en-US" sz="3600" spc="300" dirty="0">
                <a:solidFill>
                  <a:schemeClr val="bg2">
                    <a:lumMod val="25000"/>
                  </a:schemeClr>
                </a:solidFill>
                <a:latin typeface="Gotham Bold" pitchFamily="50" charset="0"/>
                <a:cs typeface="Gotham Bold" pitchFamily="50" charset="0"/>
              </a:rPr>
              <a:t>Aquiles Damiron</a:t>
            </a:r>
            <a:endParaRPr lang="en-US" sz="4800" spc="300" dirty="0">
              <a:solidFill>
                <a:schemeClr val="bg2">
                  <a:lumMod val="25000"/>
                </a:schemeClr>
              </a:solidFill>
              <a:latin typeface="Gotham Bold" pitchFamily="50" charset="0"/>
              <a:cs typeface="Gotham Bold" pitchFamily="50" charset="0"/>
            </a:endParaRPr>
          </a:p>
        </p:txBody>
      </p:sp>
      <p:sp>
        <p:nvSpPr>
          <p:cNvPr id="14" name="Rectangle 13"/>
          <p:cNvSpPr/>
          <p:nvPr/>
        </p:nvSpPr>
        <p:spPr>
          <a:xfrm>
            <a:off x="983937" y="3759210"/>
            <a:ext cx="5983741" cy="584775"/>
          </a:xfrm>
          <a:prstGeom prst="rect">
            <a:avLst/>
          </a:prstGeom>
        </p:spPr>
        <p:txBody>
          <a:bodyPr wrap="square">
            <a:spAutoFit/>
          </a:bodyPr>
          <a:lstStyle/>
          <a:p>
            <a:r>
              <a:rPr lang="en-US" sz="3200" dirty="0">
                <a:solidFill>
                  <a:schemeClr val="bg2">
                    <a:lumMod val="25000"/>
                  </a:schemeClr>
                </a:solidFill>
                <a:latin typeface="Gotham Light" pitchFamily="50" charset="0"/>
                <a:cs typeface="Gotham Light" pitchFamily="50" charset="0"/>
              </a:rPr>
              <a:t>Training Programs Manager</a:t>
            </a:r>
            <a:endParaRPr lang="en-US" sz="4400" dirty="0">
              <a:solidFill>
                <a:schemeClr val="bg2">
                  <a:lumMod val="25000"/>
                </a:schemeClr>
              </a:solidFill>
              <a:latin typeface="Gotham Light" pitchFamily="50" charset="0"/>
              <a:cs typeface="Gotham Light" pitchFamily="50" charset="0"/>
            </a:endParaRPr>
          </a:p>
        </p:txBody>
      </p:sp>
      <p:grpSp>
        <p:nvGrpSpPr>
          <p:cNvPr id="17" name="Group 16"/>
          <p:cNvGrpSpPr/>
          <p:nvPr/>
        </p:nvGrpSpPr>
        <p:grpSpPr>
          <a:xfrm>
            <a:off x="1137971" y="4685296"/>
            <a:ext cx="2574279" cy="486788"/>
            <a:chOff x="1409699" y="6143267"/>
            <a:chExt cx="2804630" cy="535285"/>
          </a:xfrm>
        </p:grpSpPr>
        <p:sp>
          <p:nvSpPr>
            <p:cNvPr id="18" name="Rounded Rectangle 17">
              <a:hlinkClick r:id="rId5"/>
            </p:cNvPr>
            <p:cNvSpPr/>
            <p:nvPr/>
          </p:nvSpPr>
          <p:spPr>
            <a:xfrm>
              <a:off x="2132421" y="6143267"/>
              <a:ext cx="2081908" cy="535285"/>
            </a:xfrm>
            <a:prstGeom prst="roundRect">
              <a:avLst>
                <a:gd name="adj" fmla="val 6141"/>
              </a:avLst>
            </a:prstGeom>
            <a:solidFill>
              <a:srgbClr val="55A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 </a:t>
              </a:r>
              <a:r>
                <a:rPr lang="en-US" sz="1800" dirty="0">
                  <a:latin typeface="Gotham Bold" pitchFamily="50" charset="0"/>
                  <a:cs typeface="Gotham Bold" pitchFamily="50" charset="0"/>
                </a:rPr>
                <a:t>@AMDamiron</a:t>
              </a:r>
            </a:p>
          </p:txBody>
        </p:sp>
        <p:sp>
          <p:nvSpPr>
            <p:cNvPr id="19" name="Rounded Rectangle 18"/>
            <p:cNvSpPr/>
            <p:nvPr/>
          </p:nvSpPr>
          <p:spPr>
            <a:xfrm>
              <a:off x="1409699" y="6143267"/>
              <a:ext cx="628651" cy="535285"/>
            </a:xfrm>
            <a:prstGeom prst="roundRect">
              <a:avLst>
                <a:gd name="adj" fmla="val 6141"/>
              </a:avLst>
            </a:prstGeom>
            <a:noFill/>
            <a:ln>
              <a:solidFill>
                <a:srgbClr val="55AC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2" name="Picture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33248" y="6251178"/>
              <a:ext cx="381551" cy="381551"/>
            </a:xfrm>
            <a:prstGeom prst="rect">
              <a:avLst/>
            </a:prstGeom>
          </p:spPr>
        </p:pic>
      </p:grpSp>
    </p:spTree>
    <p:extLst>
      <p:ext uri="{BB962C8B-B14F-4D97-AF65-F5344CB8AC3E}">
        <p14:creationId xmlns:p14="http://schemas.microsoft.com/office/powerpoint/2010/main" val="57361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SAMPLE AGENDA</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6644" y="1251222"/>
            <a:ext cx="769818" cy="769818"/>
          </a:xfrm>
          <a:prstGeom prst="rect">
            <a:avLst/>
          </a:prstGeom>
        </p:spPr>
      </p:pic>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12" name="Rectangle 11"/>
          <p:cNvSpPr/>
          <p:nvPr/>
        </p:nvSpPr>
        <p:spPr>
          <a:xfrm>
            <a:off x="4574382" y="3601452"/>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Start building a relationship by sharing your Personal Story – why you care about what you are doing. </a:t>
            </a:r>
          </a:p>
        </p:txBody>
      </p:sp>
      <p:sp>
        <p:nvSpPr>
          <p:cNvPr id="13" name="Rectangle 12"/>
          <p:cNvSpPr/>
          <p:nvPr/>
        </p:nvSpPr>
        <p:spPr>
          <a:xfrm>
            <a:off x="4574382" y="2305315"/>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Why are you meeting and what do you hope to come out of the meeting with. </a:t>
            </a:r>
          </a:p>
        </p:txBody>
      </p:sp>
    </p:spTree>
    <p:extLst>
      <p:ext uri="{BB962C8B-B14F-4D97-AF65-F5344CB8AC3E}">
        <p14:creationId xmlns:p14="http://schemas.microsoft.com/office/powerpoint/2010/main" val="28233123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SAMPLE AGENDA</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6644" y="1251222"/>
            <a:ext cx="769818" cy="769818"/>
          </a:xfrm>
          <a:prstGeom prst="rect">
            <a:avLst/>
          </a:prstGeom>
        </p:spPr>
      </p:pic>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9" name="Rectangle 8"/>
          <p:cNvSpPr/>
          <p:nvPr/>
        </p:nvSpPr>
        <p:spPr>
          <a:xfrm>
            <a:off x="820906" y="4876799"/>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Make a Connection</a:t>
            </a:r>
          </a:p>
        </p:txBody>
      </p:sp>
      <p:sp>
        <p:nvSpPr>
          <p:cNvPr id="12" name="Rectangle 11"/>
          <p:cNvSpPr/>
          <p:nvPr/>
        </p:nvSpPr>
        <p:spPr>
          <a:xfrm>
            <a:off x="4574382" y="3601452"/>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Start building a relationship by sharing your Personal Story – why you care about what you are doing. </a:t>
            </a:r>
          </a:p>
        </p:txBody>
      </p:sp>
      <p:sp>
        <p:nvSpPr>
          <p:cNvPr id="13" name="Rectangle 12"/>
          <p:cNvSpPr/>
          <p:nvPr/>
        </p:nvSpPr>
        <p:spPr>
          <a:xfrm>
            <a:off x="4574382" y="2305315"/>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Why are you meeting and what do you hope to come out of the meeting with. </a:t>
            </a:r>
          </a:p>
        </p:txBody>
      </p:sp>
      <p:sp>
        <p:nvSpPr>
          <p:cNvPr id="15" name="Rectangle 14"/>
          <p:cNvSpPr/>
          <p:nvPr/>
        </p:nvSpPr>
        <p:spPr>
          <a:xfrm>
            <a:off x="4574382" y="4876798"/>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Hear their personal story and establish what you have in common – what is your shared vision? </a:t>
            </a:r>
          </a:p>
        </p:txBody>
      </p:sp>
    </p:spTree>
    <p:extLst>
      <p:ext uri="{BB962C8B-B14F-4D97-AF65-F5344CB8AC3E}">
        <p14:creationId xmlns:p14="http://schemas.microsoft.com/office/powerpoint/2010/main" val="32775734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SAMPLE AGENDA</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6644" y="1251222"/>
            <a:ext cx="769818" cy="769818"/>
          </a:xfrm>
          <a:prstGeom prst="rect">
            <a:avLst/>
          </a:prstGeom>
        </p:spPr>
      </p:pic>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9" name="Rectangle 8"/>
          <p:cNvSpPr/>
          <p:nvPr/>
        </p:nvSpPr>
        <p:spPr>
          <a:xfrm>
            <a:off x="820906" y="4876799"/>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Make a Connection</a:t>
            </a:r>
          </a:p>
        </p:txBody>
      </p:sp>
      <p:sp>
        <p:nvSpPr>
          <p:cNvPr id="10" name="Rectangle 9"/>
          <p:cNvSpPr/>
          <p:nvPr/>
        </p:nvSpPr>
        <p:spPr>
          <a:xfrm>
            <a:off x="820906" y="6152146"/>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the Strategy</a:t>
            </a:r>
          </a:p>
        </p:txBody>
      </p:sp>
      <p:sp>
        <p:nvSpPr>
          <p:cNvPr id="12" name="Rectangle 11"/>
          <p:cNvSpPr/>
          <p:nvPr/>
        </p:nvSpPr>
        <p:spPr>
          <a:xfrm>
            <a:off x="4574382" y="3601452"/>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Start building a relationship by sharing your Personal Story – why you care about what you are doing. </a:t>
            </a:r>
          </a:p>
        </p:txBody>
      </p:sp>
      <p:sp>
        <p:nvSpPr>
          <p:cNvPr id="13" name="Rectangle 12"/>
          <p:cNvSpPr/>
          <p:nvPr/>
        </p:nvSpPr>
        <p:spPr>
          <a:xfrm>
            <a:off x="4574382" y="2305315"/>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Why are you meeting and what do you hope to come out of the meeting with. </a:t>
            </a:r>
          </a:p>
        </p:txBody>
      </p:sp>
      <p:sp>
        <p:nvSpPr>
          <p:cNvPr id="15" name="Rectangle 14"/>
          <p:cNvSpPr/>
          <p:nvPr/>
        </p:nvSpPr>
        <p:spPr>
          <a:xfrm>
            <a:off x="4574382" y="4876798"/>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Hear their personal story and establish what you have in common – what is your shared vision? </a:t>
            </a:r>
          </a:p>
        </p:txBody>
      </p:sp>
      <p:sp>
        <p:nvSpPr>
          <p:cNvPr id="16" name="Rectangle 15"/>
          <p:cNvSpPr/>
          <p:nvPr/>
        </p:nvSpPr>
        <p:spPr>
          <a:xfrm>
            <a:off x="4574382" y="6154560"/>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How does our work help you achieve your shared vision. </a:t>
            </a:r>
          </a:p>
        </p:txBody>
      </p:sp>
    </p:spTree>
    <p:extLst>
      <p:ext uri="{BB962C8B-B14F-4D97-AF65-F5344CB8AC3E}">
        <p14:creationId xmlns:p14="http://schemas.microsoft.com/office/powerpoint/2010/main" val="3842506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SAMPLE AGENDA</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6644" y="1251222"/>
            <a:ext cx="769818" cy="769818"/>
          </a:xfrm>
          <a:prstGeom prst="rect">
            <a:avLst/>
          </a:prstGeom>
        </p:spPr>
      </p:pic>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9" name="Rectangle 8"/>
          <p:cNvSpPr/>
          <p:nvPr/>
        </p:nvSpPr>
        <p:spPr>
          <a:xfrm>
            <a:off x="820906" y="4876799"/>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Make a Connection</a:t>
            </a:r>
          </a:p>
        </p:txBody>
      </p:sp>
      <p:sp>
        <p:nvSpPr>
          <p:cNvPr id="10" name="Rectangle 9"/>
          <p:cNvSpPr/>
          <p:nvPr/>
        </p:nvSpPr>
        <p:spPr>
          <a:xfrm>
            <a:off x="820906" y="6152146"/>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the Strategy</a:t>
            </a:r>
          </a:p>
        </p:txBody>
      </p:sp>
      <p:sp>
        <p:nvSpPr>
          <p:cNvPr id="11" name="Rectangle 10"/>
          <p:cNvSpPr/>
          <p:nvPr/>
        </p:nvSpPr>
        <p:spPr>
          <a:xfrm>
            <a:off x="820906" y="7427493"/>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Hard Ask</a:t>
            </a:r>
          </a:p>
        </p:txBody>
      </p:sp>
      <p:sp>
        <p:nvSpPr>
          <p:cNvPr id="12" name="Rectangle 11"/>
          <p:cNvSpPr/>
          <p:nvPr/>
        </p:nvSpPr>
        <p:spPr>
          <a:xfrm>
            <a:off x="4574382" y="3601452"/>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Start building a relationship by sharing your Personal Story – why you care about what you are doing. </a:t>
            </a:r>
          </a:p>
        </p:txBody>
      </p:sp>
      <p:sp>
        <p:nvSpPr>
          <p:cNvPr id="13" name="Rectangle 12"/>
          <p:cNvSpPr/>
          <p:nvPr/>
        </p:nvSpPr>
        <p:spPr>
          <a:xfrm>
            <a:off x="4574382" y="2305315"/>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Why are you meeting and what do you hope to come out of the meeting with. </a:t>
            </a:r>
          </a:p>
        </p:txBody>
      </p:sp>
      <p:sp>
        <p:nvSpPr>
          <p:cNvPr id="15" name="Rectangle 14"/>
          <p:cNvSpPr/>
          <p:nvPr/>
        </p:nvSpPr>
        <p:spPr>
          <a:xfrm>
            <a:off x="4574382" y="4876798"/>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Hear their personal story and establish what you have in common – what is your shared vision? </a:t>
            </a:r>
          </a:p>
        </p:txBody>
      </p:sp>
      <p:sp>
        <p:nvSpPr>
          <p:cNvPr id="16" name="Rectangle 15"/>
          <p:cNvSpPr/>
          <p:nvPr/>
        </p:nvSpPr>
        <p:spPr>
          <a:xfrm>
            <a:off x="4574382" y="6154560"/>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How does our work help you achieve your shared vision. </a:t>
            </a:r>
          </a:p>
        </p:txBody>
      </p:sp>
      <p:sp>
        <p:nvSpPr>
          <p:cNvPr id="17" name="Rectangle 16"/>
          <p:cNvSpPr/>
          <p:nvPr/>
        </p:nvSpPr>
        <p:spPr>
          <a:xfrm>
            <a:off x="4574382" y="7427493"/>
            <a:ext cx="7960518"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000" dirty="0">
                <a:solidFill>
                  <a:srgbClr val="3B3838"/>
                </a:solidFill>
                <a:latin typeface="Gotham Book" pitchFamily="50" charset="0"/>
                <a:cs typeface="Gotham Book" pitchFamily="50" charset="0"/>
              </a:rPr>
              <a:t>Connect Ask to strategy and shared vision – what can they help with in order to meet goals of shared vision. </a:t>
            </a:r>
          </a:p>
        </p:txBody>
      </p:sp>
    </p:spTree>
    <p:extLst>
      <p:ext uri="{BB962C8B-B14F-4D97-AF65-F5344CB8AC3E}">
        <p14:creationId xmlns:p14="http://schemas.microsoft.com/office/powerpoint/2010/main" val="3602879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EXPERIENTIAL ACTIVITY</a:t>
            </a:r>
          </a:p>
        </p:txBody>
      </p:sp>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9" name="Rectangle 8"/>
          <p:cNvSpPr/>
          <p:nvPr/>
        </p:nvSpPr>
        <p:spPr>
          <a:xfrm>
            <a:off x="820906" y="4876799"/>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Make a Connection</a:t>
            </a:r>
          </a:p>
        </p:txBody>
      </p:sp>
      <p:sp>
        <p:nvSpPr>
          <p:cNvPr id="10" name="Rectangle 9"/>
          <p:cNvSpPr/>
          <p:nvPr/>
        </p:nvSpPr>
        <p:spPr>
          <a:xfrm>
            <a:off x="820906" y="6152146"/>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the Strategy</a:t>
            </a:r>
          </a:p>
        </p:txBody>
      </p:sp>
      <p:sp>
        <p:nvSpPr>
          <p:cNvPr id="11" name="Rectangle 10"/>
          <p:cNvSpPr/>
          <p:nvPr/>
        </p:nvSpPr>
        <p:spPr>
          <a:xfrm>
            <a:off x="820906" y="7427493"/>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Hard Ask</a:t>
            </a:r>
          </a:p>
        </p:txBody>
      </p:sp>
      <p:sp>
        <p:nvSpPr>
          <p:cNvPr id="20" name="Rectangle 19"/>
          <p:cNvSpPr/>
          <p:nvPr/>
        </p:nvSpPr>
        <p:spPr>
          <a:xfrm>
            <a:off x="4724400" y="2578031"/>
            <a:ext cx="7658100"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400" dirty="0">
                <a:solidFill>
                  <a:srgbClr val="3B3838"/>
                </a:solidFill>
                <a:latin typeface="Gotham Bold" pitchFamily="50" charset="0"/>
                <a:cs typeface="Gotham Bold" pitchFamily="50" charset="0"/>
              </a:rPr>
              <a:t>Work with a partner. One partner will lead the meeting using the agenda while the other partner engages as a future volunteer. Switch roles as you work on scenario 2. </a:t>
            </a:r>
          </a:p>
        </p:txBody>
      </p:sp>
      <p:sp>
        <p:nvSpPr>
          <p:cNvPr id="21" name="Rectangle 20"/>
          <p:cNvSpPr/>
          <p:nvPr/>
        </p:nvSpPr>
        <p:spPr>
          <a:xfrm>
            <a:off x="4724399" y="5301914"/>
            <a:ext cx="6713621"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400" dirty="0">
                <a:solidFill>
                  <a:srgbClr val="3B3838"/>
                </a:solidFill>
                <a:latin typeface="Gotham Bold" pitchFamily="50" charset="0"/>
                <a:cs typeface="Gotham Bold" pitchFamily="50" charset="0"/>
              </a:rPr>
              <a:t>SCENARIO 1</a:t>
            </a:r>
          </a:p>
          <a:p>
            <a:endParaRPr lang="en-US" sz="2400" dirty="0">
              <a:solidFill>
                <a:srgbClr val="3B3838"/>
              </a:solidFill>
              <a:latin typeface="Gotham Bold" pitchFamily="50" charset="0"/>
              <a:cs typeface="Gotham Bold" pitchFamily="50" charset="0"/>
            </a:endParaRPr>
          </a:p>
          <a:p>
            <a:r>
              <a:rPr lang="en-US" sz="2400" dirty="0">
                <a:solidFill>
                  <a:srgbClr val="3B3838"/>
                </a:solidFill>
                <a:latin typeface="Gotham Light" pitchFamily="50" charset="0"/>
                <a:cs typeface="Gotham Light" pitchFamily="50" charset="0"/>
              </a:rPr>
              <a:t>You are hosting a Tweet Meet on campus and are meeting the president of the Latino Student Alliance Association. You would like for her to promote the event among her member. The Tweet Meet will target a local MOC on immigration reform. </a:t>
            </a:r>
          </a:p>
        </p:txBody>
      </p:sp>
    </p:spTree>
    <p:extLst>
      <p:ext uri="{BB962C8B-B14F-4D97-AF65-F5344CB8AC3E}">
        <p14:creationId xmlns:p14="http://schemas.microsoft.com/office/powerpoint/2010/main" val="37945038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 Let’s Practice!</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EXPERIENTIAL ACTIVITY</a:t>
            </a:r>
          </a:p>
        </p:txBody>
      </p:sp>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9" name="Rectangle 8"/>
          <p:cNvSpPr/>
          <p:nvPr/>
        </p:nvSpPr>
        <p:spPr>
          <a:xfrm>
            <a:off x="820906" y="4876799"/>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Make a Connection</a:t>
            </a:r>
          </a:p>
        </p:txBody>
      </p:sp>
      <p:sp>
        <p:nvSpPr>
          <p:cNvPr id="10" name="Rectangle 9"/>
          <p:cNvSpPr/>
          <p:nvPr/>
        </p:nvSpPr>
        <p:spPr>
          <a:xfrm>
            <a:off x="820906" y="6152146"/>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the Strategy</a:t>
            </a:r>
          </a:p>
        </p:txBody>
      </p:sp>
      <p:sp>
        <p:nvSpPr>
          <p:cNvPr id="11" name="Rectangle 10"/>
          <p:cNvSpPr/>
          <p:nvPr/>
        </p:nvSpPr>
        <p:spPr>
          <a:xfrm>
            <a:off x="820906" y="7427493"/>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Hard Ask</a:t>
            </a:r>
          </a:p>
        </p:txBody>
      </p:sp>
      <p:sp>
        <p:nvSpPr>
          <p:cNvPr id="20" name="Rectangle 19"/>
          <p:cNvSpPr/>
          <p:nvPr/>
        </p:nvSpPr>
        <p:spPr>
          <a:xfrm>
            <a:off x="4724400" y="2578031"/>
            <a:ext cx="7658100"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400" dirty="0">
                <a:solidFill>
                  <a:srgbClr val="3B3838"/>
                </a:solidFill>
                <a:latin typeface="Gotham Bold" pitchFamily="50" charset="0"/>
                <a:cs typeface="Gotham Bold" pitchFamily="50" charset="0"/>
              </a:rPr>
              <a:t>Work with a partner. One partner will lead the meeting using the agenda while the other partner engages as a future volunteer. Switch roles as you work on scenario 2. </a:t>
            </a:r>
          </a:p>
        </p:txBody>
      </p:sp>
      <p:sp>
        <p:nvSpPr>
          <p:cNvPr id="21" name="Rectangle 20"/>
          <p:cNvSpPr/>
          <p:nvPr/>
        </p:nvSpPr>
        <p:spPr>
          <a:xfrm>
            <a:off x="4724399" y="5301914"/>
            <a:ext cx="6713621"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r>
              <a:rPr lang="en-US" sz="2400" dirty="0">
                <a:solidFill>
                  <a:srgbClr val="3B3838"/>
                </a:solidFill>
                <a:latin typeface="Gotham Bold" pitchFamily="50" charset="0"/>
                <a:cs typeface="Gotham Bold" pitchFamily="50" charset="0"/>
              </a:rPr>
              <a:t>SCENARIO 2</a:t>
            </a:r>
          </a:p>
          <a:p>
            <a:endParaRPr lang="en-US" sz="2400" dirty="0">
              <a:solidFill>
                <a:srgbClr val="3B3838"/>
              </a:solidFill>
              <a:latin typeface="Gotham Bold" pitchFamily="50" charset="0"/>
              <a:cs typeface="Gotham Bold" pitchFamily="50" charset="0"/>
            </a:endParaRPr>
          </a:p>
          <a:p>
            <a:r>
              <a:rPr lang="en-US" sz="2400" dirty="0">
                <a:solidFill>
                  <a:srgbClr val="3B3838"/>
                </a:solidFill>
                <a:latin typeface="Gotham Light" pitchFamily="50" charset="0"/>
                <a:cs typeface="Gotham Light" pitchFamily="50" charset="0"/>
              </a:rPr>
              <a:t>You are hosting a rally to target a Climate Denier for his position on climate change. You are meeting with a volunteer who is interested on the subject. You would like to invite the volunteer to the rally and ask him to help with recruitment by hosting a Phone Bank at his house on April 5</a:t>
            </a:r>
            <a:r>
              <a:rPr lang="en-US" sz="2400" baseline="30000" dirty="0">
                <a:solidFill>
                  <a:srgbClr val="3B3838"/>
                </a:solidFill>
                <a:latin typeface="Gotham Light" pitchFamily="50" charset="0"/>
                <a:cs typeface="Gotham Light" pitchFamily="50" charset="0"/>
              </a:rPr>
              <a:t>th</a:t>
            </a:r>
            <a:r>
              <a:rPr lang="en-US" sz="2400" dirty="0">
                <a:solidFill>
                  <a:srgbClr val="3B3838"/>
                </a:solidFill>
                <a:latin typeface="Gotham Light" pitchFamily="50" charset="0"/>
                <a:cs typeface="Gotham Light" pitchFamily="50" charset="0"/>
              </a:rPr>
              <a:t>. </a:t>
            </a:r>
          </a:p>
        </p:txBody>
      </p:sp>
    </p:spTree>
    <p:extLst>
      <p:ext uri="{BB962C8B-B14F-4D97-AF65-F5344CB8AC3E}">
        <p14:creationId xmlns:p14="http://schemas.microsoft.com/office/powerpoint/2010/main" val="27275438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Leading a 1:1 Meeting: Let’s Practice!</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EXPERIENTIAL ACTIVITY</a:t>
            </a:r>
          </a:p>
        </p:txBody>
      </p:sp>
      <p:sp>
        <p:nvSpPr>
          <p:cNvPr id="7" name="Rectangle 6"/>
          <p:cNvSpPr/>
          <p:nvPr/>
        </p:nvSpPr>
        <p:spPr>
          <a:xfrm>
            <a:off x="820906" y="2326105"/>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Explain purpose of the meeting</a:t>
            </a:r>
          </a:p>
        </p:txBody>
      </p:sp>
      <p:sp>
        <p:nvSpPr>
          <p:cNvPr id="8" name="Rectangle 7"/>
          <p:cNvSpPr/>
          <p:nvPr/>
        </p:nvSpPr>
        <p:spPr>
          <a:xfrm>
            <a:off x="820906" y="3601452"/>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your </a:t>
            </a:r>
          </a:p>
          <a:p>
            <a:pPr algn="ctr"/>
            <a:r>
              <a:rPr lang="en-US" sz="2000" dirty="0">
                <a:solidFill>
                  <a:srgbClr val="3B3838"/>
                </a:solidFill>
                <a:latin typeface="Gotham Bold" pitchFamily="50" charset="0"/>
                <a:cs typeface="Gotham Bold" pitchFamily="50" charset="0"/>
              </a:rPr>
              <a:t>Personal Story </a:t>
            </a:r>
          </a:p>
        </p:txBody>
      </p:sp>
      <p:sp>
        <p:nvSpPr>
          <p:cNvPr id="9" name="Rectangle 8"/>
          <p:cNvSpPr/>
          <p:nvPr/>
        </p:nvSpPr>
        <p:spPr>
          <a:xfrm>
            <a:off x="820906" y="4876799"/>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Make a Connection</a:t>
            </a:r>
          </a:p>
        </p:txBody>
      </p:sp>
      <p:sp>
        <p:nvSpPr>
          <p:cNvPr id="10" name="Rectangle 9"/>
          <p:cNvSpPr/>
          <p:nvPr/>
        </p:nvSpPr>
        <p:spPr>
          <a:xfrm>
            <a:off x="820906" y="6152146"/>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Share the Strategy</a:t>
            </a:r>
          </a:p>
        </p:txBody>
      </p:sp>
      <p:sp>
        <p:nvSpPr>
          <p:cNvPr id="11" name="Rectangle 10"/>
          <p:cNvSpPr/>
          <p:nvPr/>
        </p:nvSpPr>
        <p:spPr>
          <a:xfrm>
            <a:off x="820906" y="7427493"/>
            <a:ext cx="3462336" cy="1042737"/>
          </a:xfrm>
          <a:prstGeom prst="rect">
            <a:avLst/>
          </a:prstGeom>
          <a:solidFill>
            <a:schemeClr val="bg1">
              <a:lumMod val="95000"/>
            </a:schemeClr>
          </a:solidFill>
          <a:ln w="3175">
            <a:solidFill>
              <a:srgbClr val="9494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B3838"/>
                </a:solidFill>
                <a:latin typeface="Gotham Bold" pitchFamily="50" charset="0"/>
                <a:cs typeface="Gotham Bold" pitchFamily="50" charset="0"/>
              </a:rPr>
              <a:t>Hard Ask</a:t>
            </a:r>
          </a:p>
        </p:txBody>
      </p:sp>
      <p:sp>
        <p:nvSpPr>
          <p:cNvPr id="21" name="Rectangle 20"/>
          <p:cNvSpPr/>
          <p:nvPr/>
        </p:nvSpPr>
        <p:spPr>
          <a:xfrm>
            <a:off x="5077325" y="3830522"/>
            <a:ext cx="6713621"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571500" indent="-571500">
              <a:buFont typeface="Wingdings" panose="05000000000000000000" pitchFamily="2" charset="2"/>
              <a:buChar char="§"/>
            </a:pPr>
            <a:endParaRPr lang="en-US" sz="3600" dirty="0">
              <a:solidFill>
                <a:srgbClr val="3B3838"/>
              </a:solidFill>
              <a:latin typeface="Gotham Bold" pitchFamily="50" charset="0"/>
              <a:cs typeface="Gotham Bold" pitchFamily="50" charset="0"/>
            </a:endParaRPr>
          </a:p>
          <a:p>
            <a:pPr marL="571500" indent="-571500">
              <a:buFont typeface="Wingdings" panose="05000000000000000000" pitchFamily="2" charset="2"/>
              <a:buChar char="§"/>
            </a:pPr>
            <a:r>
              <a:rPr lang="en-US" sz="3600" dirty="0">
                <a:solidFill>
                  <a:srgbClr val="3B3838"/>
                </a:solidFill>
                <a:latin typeface="Gotham Bold" pitchFamily="50" charset="0"/>
                <a:cs typeface="Gotham Bold" pitchFamily="50" charset="0"/>
              </a:rPr>
              <a:t>How was your experience hosting a 1:1?</a:t>
            </a:r>
          </a:p>
          <a:p>
            <a:pPr marL="571500" indent="-571500">
              <a:buFont typeface="Wingdings" panose="05000000000000000000" pitchFamily="2" charset="2"/>
              <a:buChar char="§"/>
            </a:pPr>
            <a:endParaRPr lang="en-US" sz="3600" dirty="0">
              <a:solidFill>
                <a:srgbClr val="3B3838"/>
              </a:solidFill>
              <a:latin typeface="Gotham Bold" pitchFamily="50" charset="0"/>
              <a:cs typeface="Gotham Bold" pitchFamily="50" charset="0"/>
            </a:endParaRPr>
          </a:p>
          <a:p>
            <a:pPr marL="571500" indent="-571500">
              <a:buFont typeface="Wingdings" panose="05000000000000000000" pitchFamily="2" charset="2"/>
              <a:buChar char="§"/>
            </a:pPr>
            <a:r>
              <a:rPr lang="en-US" sz="3600" dirty="0">
                <a:solidFill>
                  <a:srgbClr val="3B3838"/>
                </a:solidFill>
                <a:latin typeface="Gotham Bold" pitchFamily="50" charset="0"/>
                <a:cs typeface="Gotham Bold" pitchFamily="50" charset="0"/>
              </a:rPr>
              <a:t>What was challenging?  </a:t>
            </a:r>
          </a:p>
          <a:p>
            <a:pPr marL="571500" indent="-571500">
              <a:buFont typeface="Wingdings" panose="05000000000000000000" pitchFamily="2" charset="2"/>
              <a:buChar char="§"/>
            </a:pPr>
            <a:endParaRPr lang="en-US" sz="3600" dirty="0">
              <a:solidFill>
                <a:srgbClr val="3B3838"/>
              </a:solidFill>
              <a:latin typeface="Gotham Bold" pitchFamily="50" charset="0"/>
              <a:cs typeface="Gotham Bold" pitchFamily="50" charset="0"/>
            </a:endParaRPr>
          </a:p>
          <a:p>
            <a:pPr marL="571500" indent="-571500">
              <a:buFont typeface="Wingdings" panose="05000000000000000000" pitchFamily="2" charset="2"/>
              <a:buChar char="§"/>
            </a:pPr>
            <a:endParaRPr lang="en-US" sz="3600" dirty="0">
              <a:solidFill>
                <a:srgbClr val="3B3838"/>
              </a:solidFill>
              <a:latin typeface="Gotham Bold" pitchFamily="50" charset="0"/>
              <a:cs typeface="Gotham Bold" pitchFamily="50" charset="0"/>
            </a:endParaRPr>
          </a:p>
        </p:txBody>
      </p:sp>
      <p:sp>
        <p:nvSpPr>
          <p:cNvPr id="12" name="Oval 11"/>
          <p:cNvSpPr>
            <a:spLocks noChangeAspect="1"/>
          </p:cNvSpPr>
          <p:nvPr/>
        </p:nvSpPr>
        <p:spPr bwMode="auto">
          <a:xfrm>
            <a:off x="4904372" y="2987842"/>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1</a:t>
            </a:r>
          </a:p>
        </p:txBody>
      </p:sp>
      <p:sp>
        <p:nvSpPr>
          <p:cNvPr id="13" name="Oval 12"/>
          <p:cNvSpPr>
            <a:spLocks noChangeAspect="1"/>
          </p:cNvSpPr>
          <p:nvPr/>
        </p:nvSpPr>
        <p:spPr bwMode="auto">
          <a:xfrm>
            <a:off x="4912392" y="4572939"/>
            <a:ext cx="762000" cy="762000"/>
          </a:xfrm>
          <a:prstGeom prst="ellipse">
            <a:avLst/>
          </a:prstGeom>
          <a:solidFill>
            <a:schemeClr val="bg2">
              <a:lumMod val="25000"/>
            </a:schemeClr>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b="1" dirty="0">
                <a:solidFill>
                  <a:schemeClr val="bg1"/>
                </a:solidFill>
                <a:latin typeface="+mj-lt"/>
                <a:ea typeface="ヒラギノ角ゴ ProN W3" charset="-128"/>
                <a:cs typeface="Arial" panose="020B0604020202020204" pitchFamily="34" charset="0"/>
              </a:rPr>
              <a:t>2</a:t>
            </a:r>
          </a:p>
        </p:txBody>
      </p:sp>
      <p:grpSp>
        <p:nvGrpSpPr>
          <p:cNvPr id="14" name="Group 13"/>
          <p:cNvGrpSpPr/>
          <p:nvPr/>
        </p:nvGrpSpPr>
        <p:grpSpPr>
          <a:xfrm>
            <a:off x="5789941" y="6152146"/>
            <a:ext cx="5693809" cy="1654172"/>
            <a:chOff x="814414" y="5027782"/>
            <a:chExt cx="5693809" cy="1654172"/>
          </a:xfrm>
        </p:grpSpPr>
        <p:sp>
          <p:nvSpPr>
            <p:cNvPr id="15" name="TextBox 14"/>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6" name="Group 15"/>
            <p:cNvGrpSpPr/>
            <p:nvPr/>
          </p:nvGrpSpPr>
          <p:grpSpPr>
            <a:xfrm>
              <a:off x="4026709" y="5027782"/>
              <a:ext cx="2481514" cy="1602933"/>
              <a:chOff x="7956165" y="3607332"/>
              <a:chExt cx="2481514" cy="1602933"/>
            </a:xfrm>
          </p:grpSpPr>
          <p:pic>
            <p:nvPicPr>
              <p:cNvPr id="19" name="Picture 18"/>
              <p:cNvPicPr>
                <a:picLocks noChangeAspect="1"/>
              </p:cNvPicPr>
              <p:nvPr/>
            </p:nvPicPr>
            <p:blipFill rotWithShape="1">
              <a:blip r:embed="rId2"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22" name="TextBox 21"/>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7" name="TextBox 16"/>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8" name="Picture 17"/>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23" name="Straight Connector 22"/>
          <p:cNvCxnSpPr/>
          <p:nvPr/>
        </p:nvCxnSpPr>
        <p:spPr>
          <a:xfrm flipV="1">
            <a:off x="5889438" y="6079908"/>
            <a:ext cx="5773173"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1001743"/>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342021" y="1465702"/>
            <a:ext cx="0" cy="5143645"/>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59247" y="1465702"/>
            <a:ext cx="6951397" cy="5632311"/>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1:1 Meetings </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Anatomy of a 1:1 Meeting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Leading a 1:1 Meeting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Scheduling 1:1 Meetings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345" y="2388755"/>
            <a:ext cx="3250794" cy="3250794"/>
          </a:xfrm>
          <a:prstGeom prst="rect">
            <a:avLst/>
          </a:prstGeom>
        </p:spPr>
      </p:pic>
      <p:sp>
        <p:nvSpPr>
          <p:cNvPr id="13" name="Rectangle 12"/>
          <p:cNvSpPr>
            <a:spLocks noChangeArrowheads="1"/>
          </p:cNvSpPr>
          <p:nvPr/>
        </p:nvSpPr>
        <p:spPr bwMode="auto">
          <a:xfrm>
            <a:off x="636119" y="1401530"/>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4033901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Scheduling a 1:1 Meeting </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BEST PRACTICES</a:t>
            </a:r>
          </a:p>
        </p:txBody>
      </p:sp>
      <p:sp>
        <p:nvSpPr>
          <p:cNvPr id="21" name="Rectangle 20"/>
          <p:cNvSpPr/>
          <p:nvPr/>
        </p:nvSpPr>
        <p:spPr>
          <a:xfrm>
            <a:off x="520692" y="4061297"/>
            <a:ext cx="5317375" cy="1042737"/>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571500" indent="-571500" algn="ctr">
              <a:buFont typeface="Wingdings" panose="05000000000000000000" pitchFamily="2" charset="2"/>
              <a:buChar char="§"/>
            </a:pPr>
            <a:endParaRPr lang="en-US" sz="3200" dirty="0">
              <a:solidFill>
                <a:srgbClr val="3B3838"/>
              </a:solidFill>
              <a:latin typeface="Gotham Bold" pitchFamily="50" charset="0"/>
              <a:cs typeface="Gotham Bold" pitchFamily="50" charset="0"/>
            </a:endParaRPr>
          </a:p>
          <a:p>
            <a:pPr algn="ctr"/>
            <a:r>
              <a:rPr lang="en-US" sz="3200" dirty="0">
                <a:solidFill>
                  <a:srgbClr val="3B3838"/>
                </a:solidFill>
                <a:latin typeface="Gotham Bold" pitchFamily="50" charset="0"/>
                <a:cs typeface="Gotham Bold" pitchFamily="50" charset="0"/>
              </a:rPr>
              <a:t>How can you schedule 1:1 meetings? </a:t>
            </a:r>
          </a:p>
        </p:txBody>
      </p:sp>
      <p:grpSp>
        <p:nvGrpSpPr>
          <p:cNvPr id="14" name="Group 13"/>
          <p:cNvGrpSpPr/>
          <p:nvPr/>
        </p:nvGrpSpPr>
        <p:grpSpPr>
          <a:xfrm>
            <a:off x="520692" y="5840127"/>
            <a:ext cx="5693809" cy="1654172"/>
            <a:chOff x="814414" y="5027782"/>
            <a:chExt cx="5693809" cy="1654172"/>
          </a:xfrm>
        </p:grpSpPr>
        <p:sp>
          <p:nvSpPr>
            <p:cNvPr id="15" name="TextBox 14"/>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6" name="Group 15"/>
            <p:cNvGrpSpPr/>
            <p:nvPr/>
          </p:nvGrpSpPr>
          <p:grpSpPr>
            <a:xfrm>
              <a:off x="4026709" y="5027782"/>
              <a:ext cx="2481514" cy="1602933"/>
              <a:chOff x="7956165" y="3607332"/>
              <a:chExt cx="2481514" cy="1602933"/>
            </a:xfrm>
          </p:grpSpPr>
          <p:pic>
            <p:nvPicPr>
              <p:cNvPr id="19" name="Picture 18"/>
              <p:cNvPicPr>
                <a:picLocks noChangeAspect="1"/>
              </p:cNvPicPr>
              <p:nvPr/>
            </p:nvPicPr>
            <p:blipFill rotWithShape="1">
              <a:blip r:embed="rId2"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22" name="TextBox 21"/>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7" name="TextBox 16"/>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8" name="Picture 17"/>
            <p:cNvPicPr>
              <a:picLocks noChangeAspect="1"/>
            </p:cNvPicPr>
            <p:nvPr/>
          </p:nvPicPr>
          <p:blipFill rotWithShape="1">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pic>
        <p:nvPicPr>
          <p:cNvPr id="24" name="Picture 23"/>
          <p:cNvPicPr>
            <a:picLocks noChangeAspect="1"/>
          </p:cNvPicPr>
          <p:nvPr/>
        </p:nvPicPr>
        <p:blipFill rotWithShape="1">
          <a:blip r:embed="rId4" cstate="print">
            <a:extLst>
              <a:ext uri="{28A0092B-C50C-407E-A947-70E740481C1C}">
                <a14:useLocalDpi xmlns:a14="http://schemas.microsoft.com/office/drawing/2010/main" val="0"/>
              </a:ext>
            </a:extLst>
          </a:blip>
          <a:srcRect t="990" b="1715"/>
          <a:stretch/>
        </p:blipFill>
        <p:spPr>
          <a:xfrm>
            <a:off x="6153150" y="2457531"/>
            <a:ext cx="6159841" cy="3994484"/>
          </a:xfrm>
          <a:prstGeom prst="rect">
            <a:avLst/>
          </a:prstGeom>
        </p:spPr>
      </p:pic>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348968" y="2250198"/>
            <a:ext cx="1597390" cy="1653929"/>
          </a:xfrm>
          <a:prstGeom prst="rect">
            <a:avLst/>
          </a:prstGeom>
          <a:noFill/>
        </p:spPr>
      </p:pic>
    </p:spTree>
    <p:extLst>
      <p:ext uri="{BB962C8B-B14F-4D97-AF65-F5344CB8AC3E}">
        <p14:creationId xmlns:p14="http://schemas.microsoft.com/office/powerpoint/2010/main" val="1321641295"/>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Scheduling a 1:1 Meeting </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153150" y="1368046"/>
            <a:ext cx="6229350" cy="4677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spc="300" dirty="0">
                <a:solidFill>
                  <a:schemeClr val="tx1">
                    <a:lumMod val="75000"/>
                  </a:schemeClr>
                </a:solidFill>
                <a:latin typeface="Gotham Book" pitchFamily="50" charset="0"/>
                <a:cs typeface="Gotham Book" pitchFamily="50" charset="0"/>
              </a:rPr>
              <a:t>BEST PRACTICES</a:t>
            </a:r>
          </a:p>
        </p:txBody>
      </p:sp>
      <p:sp>
        <p:nvSpPr>
          <p:cNvPr id="20" name="Content Placeholder 3"/>
          <p:cNvSpPr txBox="1">
            <a:spLocks/>
          </p:cNvSpPr>
          <p:nvPr/>
        </p:nvSpPr>
        <p:spPr>
          <a:xfrm>
            <a:off x="1035160" y="2634916"/>
            <a:ext cx="8814692" cy="4114800"/>
          </a:xfrm>
          <a:prstGeom prst="rect">
            <a:avLst/>
          </a:prstGeom>
        </p:spPr>
        <p:txBody>
          <a:bodyPr numCol="2">
            <a:noAutofit/>
          </a:bodyPr>
          <a:lst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a:lstStyle>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30-45 Minutes</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Quiet place </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Structured agenda with clear purpose </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r>
              <a:rPr lang="en-US" sz="2800" dirty="0">
                <a:solidFill>
                  <a:srgbClr val="3B3838"/>
                </a:solidFill>
                <a:latin typeface="Gotham Book" pitchFamily="50" charset="0"/>
                <a:cs typeface="Gotham Book" pitchFamily="50" charset="0"/>
              </a:rPr>
              <a:t>Follow-up, follow-up, follow-up </a:t>
            </a: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a:p>
            <a:pPr marL="457200" lvl="8" indent="-457200">
              <a:buFont typeface="Wingdings" panose="05000000000000000000" pitchFamily="2" charset="2"/>
              <a:buChar char="§"/>
            </a:pPr>
            <a:endParaRPr lang="en-US" sz="2800" dirty="0">
              <a:solidFill>
                <a:srgbClr val="3B3838"/>
              </a:solidFill>
              <a:latin typeface="Gotham Book" pitchFamily="50" charset="0"/>
              <a:cs typeface="Gotham Book" pitchFamily="50" charset="0"/>
            </a:endParaRPr>
          </a:p>
        </p:txBody>
      </p:sp>
      <p:pic>
        <p:nvPicPr>
          <p:cNvPr id="23" name="Picture 22"/>
          <p:cNvPicPr>
            <a:picLocks noChangeAspect="1"/>
          </p:cNvPicPr>
          <p:nvPr/>
        </p:nvPicPr>
        <p:blipFill rotWithShape="1">
          <a:blip r:embed="rId2" cstate="print">
            <a:extLst>
              <a:ext uri="{28A0092B-C50C-407E-A947-70E740481C1C}">
                <a14:useLocalDpi xmlns:a14="http://schemas.microsoft.com/office/drawing/2010/main" val="0"/>
              </a:ext>
            </a:extLst>
          </a:blip>
          <a:srcRect t="990" b="1715"/>
          <a:stretch/>
        </p:blipFill>
        <p:spPr>
          <a:xfrm>
            <a:off x="6153150" y="2457531"/>
            <a:ext cx="6159841" cy="3994484"/>
          </a:xfrm>
          <a:prstGeom prst="rect">
            <a:avLst/>
          </a:prstGeom>
        </p:spPr>
      </p:pic>
    </p:spTree>
    <p:extLst>
      <p:ext uri="{BB962C8B-B14F-4D97-AF65-F5344CB8AC3E}">
        <p14:creationId xmlns:p14="http://schemas.microsoft.com/office/powerpoint/2010/main" val="16768519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998219" y="701446"/>
            <a:ext cx="27546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600" dirty="0">
                <a:solidFill>
                  <a:schemeClr val="tx1"/>
                </a:solidFill>
                <a:latin typeface="Gotham Bold" pitchFamily="50" charset="0"/>
                <a:ea typeface="Arial Unicode MS" panose="020B0604020202020204" pitchFamily="34" charset="-128"/>
                <a:cs typeface="Gotham Bold" pitchFamily="50" charset="0"/>
              </a:rPr>
              <a:t>LOGISTICS</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11" name="TextBox 10"/>
          <p:cNvSpPr txBox="1"/>
          <p:nvPr/>
        </p:nvSpPr>
        <p:spPr>
          <a:xfrm>
            <a:off x="6293519" y="1202712"/>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We will meet for 75 minutes</a:t>
            </a:r>
          </a:p>
        </p:txBody>
      </p:sp>
      <p:cxnSp>
        <p:nvCxnSpPr>
          <p:cNvPr id="14" name="Straight Connector 13"/>
          <p:cNvCxnSpPr/>
          <p:nvPr/>
        </p:nvCxnSpPr>
        <p:spPr>
          <a:xfrm flipH="1" flipV="1">
            <a:off x="3958825" y="701446"/>
            <a:ext cx="0" cy="7720659"/>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rotWithShape="1">
          <a:blip r:embed="rId3" cstate="print">
            <a:duotone>
              <a:schemeClr val="bg2">
                <a:shade val="45000"/>
                <a:satMod val="135000"/>
              </a:schemeClr>
              <a:prstClr val="white"/>
            </a:duotone>
            <a:lum bright="-28000"/>
            <a:extLst>
              <a:ext uri="{28A0092B-C50C-407E-A947-70E740481C1C}">
                <a14:useLocalDpi xmlns:a14="http://schemas.microsoft.com/office/drawing/2010/main" val="0"/>
              </a:ext>
            </a:extLst>
          </a:blip>
          <a:srcRect b="18415"/>
          <a:stretch/>
        </p:blipFill>
        <p:spPr>
          <a:xfrm>
            <a:off x="4427896" y="4744834"/>
            <a:ext cx="1399200" cy="1331784"/>
          </a:xfrm>
          <a:prstGeom prst="rect">
            <a:avLst/>
          </a:prstGeom>
        </p:spPr>
      </p:pic>
      <p:pic>
        <p:nvPicPr>
          <p:cNvPr id="13" name="Picture 12"/>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523429" y="2594860"/>
            <a:ext cx="1348553" cy="1396284"/>
          </a:xfrm>
          <a:prstGeom prst="rect">
            <a:avLst/>
          </a:prstGeom>
          <a:noFill/>
        </p:spPr>
      </p:pic>
      <p:pic>
        <p:nvPicPr>
          <p:cNvPr id="6" name="Picture 5"/>
          <p:cNvPicPr>
            <a:picLocks noChangeAspect="1"/>
          </p:cNvPicPr>
          <p:nvPr/>
        </p:nvPicPr>
        <p:blipFill rotWithShape="1">
          <a:blip r:embed="rId6" cstate="print">
            <a:duotone>
              <a:prstClr val="black"/>
              <a:schemeClr val="tx1">
                <a:lumMod val="75000"/>
                <a:tint val="45000"/>
                <a:satMod val="400000"/>
              </a:schemeClr>
            </a:duotone>
            <a:lum bright="36000"/>
            <a:extLst>
              <a:ext uri="{28A0092B-C50C-407E-A947-70E740481C1C}">
                <a14:useLocalDpi xmlns:a14="http://schemas.microsoft.com/office/drawing/2010/main" val="0"/>
              </a:ext>
            </a:extLst>
          </a:blip>
          <a:srcRect b="16423"/>
          <a:stretch/>
        </p:blipFill>
        <p:spPr>
          <a:xfrm>
            <a:off x="4452553" y="815379"/>
            <a:ext cx="1395366" cy="1360570"/>
          </a:xfrm>
          <a:prstGeom prst="rect">
            <a:avLst/>
          </a:prstGeom>
        </p:spPr>
      </p:pic>
      <p:sp>
        <p:nvSpPr>
          <p:cNvPr id="15" name="TextBox 14"/>
          <p:cNvSpPr txBox="1"/>
          <p:nvPr/>
        </p:nvSpPr>
        <p:spPr>
          <a:xfrm>
            <a:off x="6317583" y="2686610"/>
            <a:ext cx="5873274" cy="1815882"/>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This is an </a:t>
            </a:r>
            <a:r>
              <a:rPr lang="en-US" sz="2800" dirty="0">
                <a:solidFill>
                  <a:schemeClr val="bg2">
                    <a:lumMod val="25000"/>
                  </a:schemeClr>
                </a:solidFill>
                <a:latin typeface="Gotham Bold" pitchFamily="50" charset="0"/>
                <a:cs typeface="Gotham Bold" pitchFamily="50" charset="0"/>
              </a:rPr>
              <a:t>interactive meeting</a:t>
            </a:r>
            <a:r>
              <a:rPr lang="en-US" sz="2800" dirty="0">
                <a:solidFill>
                  <a:schemeClr val="bg2">
                    <a:lumMod val="25000"/>
                  </a:schemeClr>
                </a:solidFill>
                <a:latin typeface="Gotham Light" pitchFamily="50" charset="0"/>
                <a:cs typeface="Gotham Light" pitchFamily="50" charset="0"/>
              </a:rPr>
              <a:t>. We have time allocated for questions. Please press 1 on your phone, or use the chat! </a:t>
            </a:r>
          </a:p>
        </p:txBody>
      </p:sp>
      <p:sp>
        <p:nvSpPr>
          <p:cNvPr id="16" name="TextBox 15"/>
          <p:cNvSpPr txBox="1"/>
          <p:nvPr/>
        </p:nvSpPr>
        <p:spPr>
          <a:xfrm>
            <a:off x="6301541" y="4884377"/>
            <a:ext cx="5873274" cy="1384995"/>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A recording of this video and call will be available following this meeting </a:t>
            </a:r>
          </a:p>
        </p:txBody>
      </p:sp>
      <p:sp>
        <p:nvSpPr>
          <p:cNvPr id="17" name="TextBox 16"/>
          <p:cNvSpPr txBox="1"/>
          <p:nvPr/>
        </p:nvSpPr>
        <p:spPr>
          <a:xfrm>
            <a:off x="6309561" y="6741974"/>
            <a:ext cx="5873274" cy="523220"/>
          </a:xfrm>
          <a:prstGeom prst="rect">
            <a:avLst/>
          </a:prstGeom>
          <a:noFill/>
        </p:spPr>
        <p:txBody>
          <a:bodyPr wrap="square" rtlCol="0">
            <a:spAutoFit/>
          </a:bodyPr>
          <a:lstStyle/>
          <a:p>
            <a:r>
              <a:rPr lang="en-US" sz="2800" dirty="0">
                <a:solidFill>
                  <a:schemeClr val="bg2">
                    <a:lumMod val="25000"/>
                  </a:schemeClr>
                </a:solidFill>
                <a:latin typeface="Gotham Light" pitchFamily="50" charset="0"/>
                <a:cs typeface="Gotham Light" pitchFamily="50" charset="0"/>
              </a:rPr>
              <a:t>It’s cool if you Tweet -- </a:t>
            </a:r>
          </a:p>
        </p:txBody>
      </p:sp>
      <p:grpSp>
        <p:nvGrpSpPr>
          <p:cNvPr id="21" name="Group 20"/>
          <p:cNvGrpSpPr/>
          <p:nvPr/>
        </p:nvGrpSpPr>
        <p:grpSpPr>
          <a:xfrm>
            <a:off x="4171727" y="6540795"/>
            <a:ext cx="1870913" cy="1789840"/>
            <a:chOff x="4209044" y="6900250"/>
            <a:chExt cx="1870913" cy="1789840"/>
          </a:xfrm>
        </p:grpSpPr>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4209044" y="6900250"/>
              <a:ext cx="1870913" cy="1789840"/>
            </a:xfrm>
            <a:prstGeom prst="rect">
              <a:avLst/>
            </a:prstGeom>
          </p:spPr>
        </p:pic>
        <p:pic>
          <p:nvPicPr>
            <p:cNvPr id="18" name="Picture 17"/>
            <p:cNvPicPr>
              <a:picLocks noChangeAspect="1"/>
            </p:cNvPicPr>
            <p:nvPr/>
          </p:nvPicPr>
          <p:blipFill>
            <a:blip r:embed="rId8"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4905793" y="7589892"/>
              <a:ext cx="511371" cy="511371"/>
            </a:xfrm>
            <a:prstGeom prst="rect">
              <a:avLst/>
            </a:prstGeom>
            <a:ln>
              <a:noFill/>
            </a:ln>
          </p:spPr>
        </p:pic>
      </p:grpSp>
      <p:sp>
        <p:nvSpPr>
          <p:cNvPr id="19" name="Rectangle 18"/>
          <p:cNvSpPr/>
          <p:nvPr/>
        </p:nvSpPr>
        <p:spPr>
          <a:xfrm>
            <a:off x="6319308" y="7204883"/>
            <a:ext cx="2202745" cy="461665"/>
          </a:xfrm>
          <a:prstGeom prst="rect">
            <a:avLst/>
          </a:prstGeom>
        </p:spPr>
        <p:txBody>
          <a:bodyPr wrap="square">
            <a:spAutoFit/>
          </a:bodyPr>
          <a:lstStyle/>
          <a:p>
            <a:r>
              <a:rPr lang="en-US" sz="2400" dirty="0">
                <a:solidFill>
                  <a:schemeClr val="tx1">
                    <a:lumMod val="75000"/>
                  </a:schemeClr>
                </a:solidFill>
                <a:latin typeface="+mj-lt"/>
                <a:cs typeface="Gotham Bold" pitchFamily="50" charset="0"/>
              </a:rPr>
              <a:t>#</a:t>
            </a:r>
            <a:r>
              <a:rPr lang="en-US" sz="2400" dirty="0">
                <a:solidFill>
                  <a:schemeClr val="tx1">
                    <a:lumMod val="75000"/>
                  </a:schemeClr>
                </a:solidFill>
                <a:latin typeface="Gotham Bold" pitchFamily="50" charset="0"/>
                <a:cs typeface="Gotham Bold" pitchFamily="50" charset="0"/>
              </a:rPr>
              <a:t>OFA</a:t>
            </a:r>
            <a:r>
              <a:rPr lang="en-US" sz="2400" dirty="0">
                <a:solidFill>
                  <a:schemeClr val="tx1">
                    <a:lumMod val="75000"/>
                  </a:schemeClr>
                </a:solidFill>
                <a:latin typeface="Gotham Light" pitchFamily="50" charset="0"/>
                <a:cs typeface="Gotham Light" pitchFamily="50" charset="0"/>
              </a:rPr>
              <a:t>Fellows</a:t>
            </a:r>
            <a:endParaRPr lang="en-US" sz="3600" dirty="0">
              <a:solidFill>
                <a:schemeClr val="tx1">
                  <a:lumMod val="7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2970432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684685" y="631946"/>
            <a:ext cx="1176198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dirty="0">
                <a:solidFill>
                  <a:schemeClr val="bg2">
                    <a:lumMod val="25000"/>
                  </a:schemeClr>
                </a:solidFill>
                <a:latin typeface="Gotham Bold" pitchFamily="50" charset="0"/>
                <a:cs typeface="Gotham Bold" pitchFamily="50" charset="0"/>
              </a:rPr>
              <a:t>1:1 Meetings</a:t>
            </a:r>
          </a:p>
        </p:txBody>
      </p:sp>
      <p:cxnSp>
        <p:nvCxnSpPr>
          <p:cNvPr id="3" name="Straight Connector 2"/>
          <p:cNvCxnSpPr/>
          <p:nvPr/>
        </p:nvCxnSpPr>
        <p:spPr>
          <a:xfrm>
            <a:off x="693912" y="1276288"/>
            <a:ext cx="11688588"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 name="Rectangle 19"/>
          <p:cNvSpPr>
            <a:spLocks noChangeArrowheads="1"/>
          </p:cNvSpPr>
          <p:nvPr/>
        </p:nvSpPr>
        <p:spPr bwMode="auto">
          <a:xfrm>
            <a:off x="1158911" y="4536155"/>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Organizing Manual: </a:t>
            </a:r>
          </a:p>
          <a:p>
            <a:pPr algn="ctr"/>
            <a:r>
              <a:rPr lang="en-US" altLang="en-US" sz="3600" dirty="0">
                <a:solidFill>
                  <a:schemeClr val="bg2">
                    <a:lumMod val="25000"/>
                  </a:schemeClr>
                </a:solidFill>
                <a:latin typeface="Gotham Light" pitchFamily="50" charset="0"/>
                <a:cs typeface="Gotham Light" pitchFamily="50" charset="0"/>
              </a:rPr>
              <a:t>One-on-One Meetings</a:t>
            </a:r>
          </a:p>
        </p:txBody>
      </p:sp>
      <p:sp>
        <p:nvSpPr>
          <p:cNvPr id="23" name="Oval 22"/>
          <p:cNvSpPr/>
          <p:nvPr/>
        </p:nvSpPr>
        <p:spPr>
          <a:xfrm>
            <a:off x="4829848" y="1719029"/>
            <a:ext cx="2780694" cy="2680176"/>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p:cNvPicPr>
            <a:picLocks noChangeAspect="1"/>
          </p:cNvPicPr>
          <p:nvPr/>
        </p:nvPicPr>
        <p:blipFill>
          <a:blip r:embed="rId2">
            <a:biLevel thresh="25000"/>
            <a:extLst>
              <a:ext uri="{28A0092B-C50C-407E-A947-70E740481C1C}">
                <a14:useLocalDpi xmlns:a14="http://schemas.microsoft.com/office/drawing/2010/main" val="0"/>
              </a:ext>
            </a:extLst>
          </a:blip>
          <a:stretch>
            <a:fillRect/>
          </a:stretch>
        </p:blipFill>
        <p:spPr>
          <a:xfrm>
            <a:off x="5305814" y="2224946"/>
            <a:ext cx="1760435" cy="1760435"/>
          </a:xfrm>
          <a:prstGeom prst="rect">
            <a:avLst/>
          </a:prstGeom>
        </p:spPr>
      </p:pic>
      <p:grpSp>
        <p:nvGrpSpPr>
          <p:cNvPr id="27" name="Group 26"/>
          <p:cNvGrpSpPr/>
          <p:nvPr/>
        </p:nvGrpSpPr>
        <p:grpSpPr>
          <a:xfrm>
            <a:off x="4249075" y="6792619"/>
            <a:ext cx="4102662" cy="856834"/>
            <a:chOff x="4741933" y="6812556"/>
            <a:chExt cx="4102662" cy="856834"/>
          </a:xfrm>
        </p:grpSpPr>
        <p:sp>
          <p:nvSpPr>
            <p:cNvPr id="28" name="Rounded Rectangle 27">
              <a:hlinkClick r:id="rId3" action="ppaction://hlinkfile"/>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ACCESS MANUAL HERE   </a:t>
              </a:r>
              <a:endParaRPr lang="en-US" sz="2000" dirty="0">
                <a:solidFill>
                  <a:srgbClr val="474545"/>
                </a:solidFill>
                <a:latin typeface="Gotham Bold" pitchFamily="50" charset="0"/>
                <a:cs typeface="Gotham Bold" pitchFamily="50" charset="0"/>
              </a:endParaRPr>
            </a:p>
          </p:txBody>
        </p:sp>
        <p:pic>
          <p:nvPicPr>
            <p:cNvPr id="29" name="Picture 28"/>
            <p:cNvPicPr>
              <a:picLocks noChangeAspect="1"/>
            </p:cNvPicPr>
            <p:nvPr/>
          </p:nvPicPr>
          <p:blipFill rotWithShape="1">
            <a:blip r:embed="rId4" cstate="print">
              <a:biLevel thresh="75000"/>
              <a:extLst>
                <a:ext uri="{28A0092B-C50C-407E-A947-70E740481C1C}">
                  <a14:useLocalDpi xmlns:a14="http://schemas.microsoft.com/office/drawing/2010/main" val="0"/>
                </a:ext>
              </a:extLst>
            </a:blip>
            <a:srcRect b="14400"/>
            <a:stretch/>
          </p:blipFill>
          <p:spPr>
            <a:xfrm rot="10800000">
              <a:off x="8203533" y="7129936"/>
              <a:ext cx="218715" cy="218424"/>
            </a:xfrm>
            <a:prstGeom prst="rect">
              <a:avLst/>
            </a:prstGeom>
          </p:spPr>
        </p:pic>
      </p:grpSp>
      <p:sp>
        <p:nvSpPr>
          <p:cNvPr id="30" name="Rectangle 29"/>
          <p:cNvSpPr>
            <a:spLocks noChangeArrowheads="1"/>
          </p:cNvSpPr>
          <p:nvPr/>
        </p:nvSpPr>
        <p:spPr bwMode="auto">
          <a:xfrm>
            <a:off x="4510218" y="5805505"/>
            <a:ext cx="33516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800" dirty="0">
                <a:solidFill>
                  <a:schemeClr val="bg2">
                    <a:lumMod val="25000"/>
                  </a:schemeClr>
                </a:solidFill>
                <a:latin typeface="Gotham Bold" pitchFamily="50" charset="0"/>
                <a:cs typeface="Gotham Bold" pitchFamily="50" charset="0"/>
              </a:rPr>
              <a:t>Page 42-44</a:t>
            </a:r>
            <a:endParaRPr lang="en-US" altLang="en-US" sz="2800" dirty="0">
              <a:solidFill>
                <a:schemeClr val="bg2">
                  <a:lumMod val="25000"/>
                </a:schemeClr>
              </a:solidFill>
              <a:latin typeface="Gotham Light" pitchFamily="50" charset="0"/>
              <a:cs typeface="Gotham Light" pitchFamily="50" charset="0"/>
            </a:endParaRPr>
          </a:p>
        </p:txBody>
      </p:sp>
    </p:spTree>
    <p:extLst>
      <p:ext uri="{BB962C8B-B14F-4D97-AF65-F5344CB8AC3E}">
        <p14:creationId xmlns:p14="http://schemas.microsoft.com/office/powerpoint/2010/main" val="3019995924"/>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342021" y="1465702"/>
            <a:ext cx="0" cy="5143645"/>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59247" y="1465702"/>
            <a:ext cx="6951397" cy="5632311"/>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Light" pitchFamily="50" charset="0"/>
                <a:cs typeface="Gotham Light" pitchFamily="50" charset="0"/>
              </a:rPr>
              <a:t>Why 1:1 Meetings </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Anatomy of a 1:1 Meeting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Leading a 1:1 Meeting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Scheduling 1:1 Meetings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Bold" pitchFamily="50" charset="0"/>
                <a:cs typeface="Gotham Bold"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345" y="2388755"/>
            <a:ext cx="3250794" cy="3250794"/>
          </a:xfrm>
          <a:prstGeom prst="rect">
            <a:avLst/>
          </a:prstGeom>
        </p:spPr>
      </p:pic>
      <p:sp>
        <p:nvSpPr>
          <p:cNvPr id="13" name="Rectangle 12"/>
          <p:cNvSpPr>
            <a:spLocks noChangeArrowheads="1"/>
          </p:cNvSpPr>
          <p:nvPr/>
        </p:nvSpPr>
        <p:spPr bwMode="auto">
          <a:xfrm>
            <a:off x="636119" y="1401530"/>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2468180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1" r="74658"/>
          <a:stretch/>
        </p:blipFill>
        <p:spPr>
          <a:xfrm>
            <a:off x="0" y="-16567"/>
            <a:ext cx="7501179" cy="9770168"/>
          </a:xfrm>
          <a:prstGeom prst="rect">
            <a:avLst/>
          </a:prstGeom>
        </p:spPr>
      </p:pic>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21754"/>
          <a:stretch/>
        </p:blipFill>
        <p:spPr>
          <a:xfrm>
            <a:off x="3890075" y="-16567"/>
            <a:ext cx="9174996" cy="9770168"/>
          </a:xfrm>
          <a:prstGeom prst="rect">
            <a:avLst/>
          </a:prstGeom>
        </p:spPr>
      </p:pic>
      <p:sp>
        <p:nvSpPr>
          <p:cNvPr id="23" name="Rectangle 22"/>
          <p:cNvSpPr/>
          <p:nvPr/>
        </p:nvSpPr>
        <p:spPr bwMode="auto">
          <a:xfrm>
            <a:off x="-25401" y="-20422"/>
            <a:ext cx="13090471" cy="9761309"/>
          </a:xfrm>
          <a:prstGeom prst="rect">
            <a:avLst/>
          </a:prstGeom>
          <a:solidFill>
            <a:schemeClr val="tx1">
              <a:lumMod val="50000"/>
              <a:alpha val="24000"/>
            </a:schemeClr>
          </a:soli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7" y="417442"/>
            <a:ext cx="6308034"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22" name="Rectangle 21"/>
          <p:cNvSpPr>
            <a:spLocks noChangeArrowheads="1"/>
          </p:cNvSpPr>
          <p:nvPr/>
        </p:nvSpPr>
        <p:spPr bwMode="auto">
          <a:xfrm>
            <a:off x="740909" y="3013293"/>
            <a:ext cx="5844930" cy="1608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2400" spc="300" dirty="0">
                <a:solidFill>
                  <a:schemeClr val="tx1">
                    <a:lumMod val="75000"/>
                  </a:schemeClr>
                </a:solidFill>
                <a:latin typeface="Gotham Bold" pitchFamily="50" charset="0"/>
                <a:cs typeface="Gotham Bold" pitchFamily="50" charset="0"/>
              </a:rPr>
              <a:t>BEFORE WE GO, </a:t>
            </a:r>
          </a:p>
          <a:p>
            <a:pPr algn="ctr"/>
            <a:endParaRPr lang="en-US" altLang="en-US" sz="1050" spc="300" dirty="0">
              <a:solidFill>
                <a:schemeClr val="tx1">
                  <a:lumMod val="75000"/>
                </a:schemeClr>
              </a:solidFill>
              <a:latin typeface="Gotham Light" pitchFamily="50" charset="0"/>
              <a:cs typeface="Gotham Light" pitchFamily="50" charset="0"/>
            </a:endParaRPr>
          </a:p>
          <a:p>
            <a:pPr algn="ctr"/>
            <a:r>
              <a:rPr lang="en-US" altLang="en-US" sz="3200" spc="300" dirty="0">
                <a:solidFill>
                  <a:schemeClr val="tx1">
                    <a:lumMod val="75000"/>
                  </a:schemeClr>
                </a:solidFill>
                <a:latin typeface="Gotham Light" pitchFamily="50" charset="0"/>
                <a:cs typeface="Gotham Light" pitchFamily="50" charset="0"/>
              </a:rPr>
              <a:t>WHAT QUESTIONS </a:t>
            </a:r>
          </a:p>
          <a:p>
            <a:pPr algn="ctr"/>
            <a:r>
              <a:rPr lang="en-US" altLang="en-US" sz="3200" spc="300" dirty="0">
                <a:solidFill>
                  <a:schemeClr val="tx1">
                    <a:lumMod val="75000"/>
                  </a:schemeClr>
                </a:solidFill>
                <a:latin typeface="Gotham Light" pitchFamily="50" charset="0"/>
                <a:cs typeface="Gotham Light" pitchFamily="50" charset="0"/>
              </a:rPr>
              <a:t>DO YOU HAVE?</a:t>
            </a:r>
            <a:endParaRPr lang="en-US" altLang="en-US" sz="3600" spc="300" dirty="0">
              <a:solidFill>
                <a:schemeClr val="tx1">
                  <a:lumMod val="75000"/>
                </a:schemeClr>
              </a:solidFill>
              <a:latin typeface="Gotham Light" pitchFamily="50" charset="0"/>
              <a:cs typeface="Gotham Light" pitchFamily="50" charset="0"/>
            </a:endParaRPr>
          </a:p>
        </p:txBody>
      </p:sp>
      <p:pic>
        <p:nvPicPr>
          <p:cNvPr id="25" name="Picture 24"/>
          <p:cNvPicPr>
            <a:picLocks noChangeAspect="1"/>
          </p:cNvPicPr>
          <p:nvPr/>
        </p:nvPicPr>
        <p:blipFill>
          <a:blip r:embed="rId5" cstate="print">
            <a:duotone>
              <a:prstClr val="black"/>
              <a:schemeClr val="tx2">
                <a:tint val="45000"/>
                <a:satMod val="400000"/>
              </a:schemeClr>
            </a:duotone>
            <a:extLst>
              <a:ext uri="{BEBA8EAE-BF5A-486C-A8C5-ECC9F3942E4B}">
                <a14:imgProps xmlns:a14="http://schemas.microsoft.com/office/drawing/2010/main">
                  <a14:imgLayer r:embed="rId6">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2893827" y="1356136"/>
            <a:ext cx="1481108" cy="1533531"/>
          </a:xfrm>
          <a:prstGeom prst="rect">
            <a:avLst/>
          </a:prstGeom>
          <a:noFill/>
        </p:spPr>
      </p:pic>
      <p:grpSp>
        <p:nvGrpSpPr>
          <p:cNvPr id="7" name="Group 6"/>
          <p:cNvGrpSpPr/>
          <p:nvPr/>
        </p:nvGrpSpPr>
        <p:grpSpPr>
          <a:xfrm>
            <a:off x="821291" y="5557431"/>
            <a:ext cx="5693809" cy="1654172"/>
            <a:chOff x="814414" y="5027782"/>
            <a:chExt cx="5693809" cy="1654172"/>
          </a:xfrm>
        </p:grpSpPr>
        <p:sp>
          <p:nvSpPr>
            <p:cNvPr id="33" name="TextBox 3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28" name="Group 27"/>
            <p:cNvGrpSpPr/>
            <p:nvPr/>
          </p:nvGrpSpPr>
          <p:grpSpPr>
            <a:xfrm>
              <a:off x="4026709" y="5027782"/>
              <a:ext cx="2481514" cy="1602933"/>
              <a:chOff x="7956165" y="3607332"/>
              <a:chExt cx="2481514" cy="1602933"/>
            </a:xfrm>
          </p:grpSpPr>
          <p:pic>
            <p:nvPicPr>
              <p:cNvPr id="30" name="Picture 29"/>
              <p:cNvPicPr>
                <a:picLocks noChangeAspect="1"/>
              </p:cNvPicPr>
              <p:nvPr/>
            </p:nvPicPr>
            <p:blipFill rotWithShape="1">
              <a:blip r:embed="rId7"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31" name="TextBox 30"/>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29" name="TextBox 28"/>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35" name="Picture 34"/>
            <p:cNvPicPr>
              <a:picLocks noChangeAspect="1"/>
            </p:cNvPicPr>
            <p:nvPr/>
          </p:nvPicPr>
          <p:blipFill rotWithShape="1">
            <a:blip r:embed="rId8"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9" name="Straight Connector 8"/>
          <p:cNvCxnSpPr/>
          <p:nvPr/>
        </p:nvCxnSpPr>
        <p:spPr>
          <a:xfrm>
            <a:off x="1512277" y="5408908"/>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63791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r="9443"/>
          <a:stretch/>
        </p:blipFill>
        <p:spPr>
          <a:xfrm flipH="1">
            <a:off x="-553448" y="-267340"/>
            <a:ext cx="13579895" cy="10123535"/>
          </a:xfrm>
          <a:prstGeom prst="rect">
            <a:avLst/>
          </a:prstGeom>
        </p:spPr>
      </p:pic>
      <p:sp>
        <p:nvSpPr>
          <p:cNvPr id="14" name="Rectangle 13"/>
          <p:cNvSpPr/>
          <p:nvPr/>
        </p:nvSpPr>
        <p:spPr bwMode="auto">
          <a:xfrm>
            <a:off x="-420624" y="-273677"/>
            <a:ext cx="13447071" cy="10129872"/>
          </a:xfrm>
          <a:prstGeom prst="rect">
            <a:avLst/>
          </a:prstGeom>
          <a:gradFill>
            <a:gsLst>
              <a:gs pos="0">
                <a:schemeClr val="tx1">
                  <a:alpha val="0"/>
                </a:schemeClr>
              </a:gs>
              <a:gs pos="100000">
                <a:srgbClr val="000000"/>
              </a:gs>
            </a:gsLst>
            <a:lin ang="0" scaled="0"/>
          </a:gradFill>
          <a:ln w="25400" cap="flat" cmpd="sng" algn="ctr">
            <a:noFill/>
            <a:prstDash val="solid"/>
            <a:round/>
            <a:headEnd type="none" w="med" len="med"/>
            <a:tailEnd type="none" w="med" len="med"/>
          </a:ln>
          <a:effectLst/>
          <a:extLst/>
        </p:spPr>
        <p:txBody>
          <a:bodyPr/>
          <a:lstStyle/>
          <a:p>
            <a:pPr algn="ctr" eaLnBrk="1" hangingPunct="1">
              <a:defRPr/>
            </a:pPr>
            <a:endParaRPr lang="en-US" dirty="0">
              <a:latin typeface="Gill Sans" charset="0"/>
              <a:ea typeface="ヒラギノ角ゴ ProN W3" charset="0"/>
              <a:cs typeface="ヒラギノ角ゴ ProN W3" charset="0"/>
              <a:sym typeface="Gill Sans" charset="0"/>
            </a:endParaRPr>
          </a:p>
        </p:txBody>
      </p:sp>
      <p:sp>
        <p:nvSpPr>
          <p:cNvPr id="3" name="Rectangle 2"/>
          <p:cNvSpPr>
            <a:spLocks noChangeArrowheads="1"/>
          </p:cNvSpPr>
          <p:nvPr/>
        </p:nvSpPr>
        <p:spPr bwMode="auto">
          <a:xfrm>
            <a:off x="7531723" y="3083728"/>
            <a:ext cx="4536831" cy="13696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100" dirty="0">
              <a:solidFill>
                <a:schemeClr val="bg1"/>
              </a:solidFill>
              <a:latin typeface="Gotham Bold" pitchFamily="50" charset="0"/>
              <a:cs typeface="Gotham Bold" pitchFamily="50" charset="0"/>
            </a:endParaRPr>
          </a:p>
          <a:p>
            <a:pPr algn="ctr"/>
            <a:r>
              <a:rPr lang="en-US" altLang="en-US" sz="3600" dirty="0">
                <a:solidFill>
                  <a:schemeClr val="bg1"/>
                </a:solidFill>
                <a:latin typeface="Gotham Bold" pitchFamily="50" charset="0"/>
                <a:cs typeface="Gotham Bold" pitchFamily="50" charset="0"/>
              </a:rPr>
              <a:t>What is your biggest takeaway?</a:t>
            </a:r>
            <a:endParaRPr lang="en-US" altLang="en-US" sz="4000" dirty="0">
              <a:solidFill>
                <a:schemeClr val="bg1"/>
              </a:solidFill>
              <a:latin typeface="Gotham Bold" pitchFamily="50" charset="0"/>
              <a:cs typeface="Gotham Bold" pitchFamily="50" charset="0"/>
            </a:endParaRPr>
          </a:p>
        </p:txBody>
      </p:sp>
      <p:pic>
        <p:nvPicPr>
          <p:cNvPr id="4" name="Picture 3"/>
          <p:cNvPicPr>
            <a:picLocks noChangeAspect="1"/>
          </p:cNvPicPr>
          <p:nvPr/>
        </p:nvPicPr>
        <p:blipFill>
          <a:blip r:embed="rId4" cstate="print">
            <a:biLevel thresh="25000"/>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984545" y="1204691"/>
            <a:ext cx="1631186" cy="1688921"/>
          </a:xfrm>
          <a:prstGeom prst="rect">
            <a:avLst/>
          </a:prstGeom>
          <a:noFill/>
        </p:spPr>
      </p:pic>
      <p:grpSp>
        <p:nvGrpSpPr>
          <p:cNvPr id="5" name="Group 4"/>
          <p:cNvGrpSpPr/>
          <p:nvPr/>
        </p:nvGrpSpPr>
        <p:grpSpPr>
          <a:xfrm>
            <a:off x="6974024" y="5047531"/>
            <a:ext cx="5693809" cy="1654172"/>
            <a:chOff x="814414" y="5027782"/>
            <a:chExt cx="5693809" cy="1654172"/>
          </a:xfrm>
        </p:grpSpPr>
        <p:sp>
          <p:nvSpPr>
            <p:cNvPr id="6" name="TextBox 5"/>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bg1"/>
                  </a:solidFill>
                  <a:latin typeface="Gotham Light" pitchFamily="50" charset="0"/>
                  <a:cs typeface="Gotham Light" pitchFamily="50" charset="0"/>
                </a:rPr>
                <a:t>Press 1 on the phone</a:t>
              </a:r>
            </a:p>
          </p:txBody>
        </p:sp>
        <p:grpSp>
          <p:nvGrpSpPr>
            <p:cNvPr id="7" name="Group 6"/>
            <p:cNvGrpSpPr/>
            <p:nvPr/>
          </p:nvGrpSpPr>
          <p:grpSpPr>
            <a:xfrm>
              <a:off x="4026709" y="5027782"/>
              <a:ext cx="2481514" cy="1602933"/>
              <a:chOff x="7956165" y="3607332"/>
              <a:chExt cx="2481514" cy="1602933"/>
            </a:xfrm>
          </p:grpSpPr>
          <p:pic>
            <p:nvPicPr>
              <p:cNvPr id="10" name="Picture 9"/>
              <p:cNvPicPr>
                <a:picLocks noChangeAspect="1"/>
              </p:cNvPicPr>
              <p:nvPr/>
            </p:nvPicPr>
            <p:blipFill rotWithShape="1">
              <a:blip r:embed="rId6" cstate="print">
                <a:duotone>
                  <a:prstClr val="black"/>
                  <a:schemeClr val="tx2">
                    <a:tint val="45000"/>
                    <a:satMod val="400000"/>
                  </a:schemeClr>
                </a:duotone>
                <a:lum bright="81000"/>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1" name="TextBox 10"/>
              <p:cNvSpPr txBox="1"/>
              <p:nvPr/>
            </p:nvSpPr>
            <p:spPr>
              <a:xfrm>
                <a:off x="7956165" y="4840933"/>
                <a:ext cx="2481514" cy="369332"/>
              </a:xfrm>
              <a:prstGeom prst="rect">
                <a:avLst/>
              </a:prstGeom>
              <a:noFill/>
            </p:spPr>
            <p:txBody>
              <a:bodyPr wrap="square" rtlCol="0">
                <a:spAutoFit/>
              </a:bodyPr>
              <a:lstStyle/>
              <a:p>
                <a:r>
                  <a:rPr lang="en-US" sz="1800" dirty="0">
                    <a:solidFill>
                      <a:schemeClr val="bg1"/>
                    </a:solidFill>
                    <a:latin typeface="Gotham Light" pitchFamily="50" charset="0"/>
                    <a:cs typeface="Gotham Light" pitchFamily="50" charset="0"/>
                  </a:rPr>
                  <a:t>Type in chat box</a:t>
                </a:r>
              </a:p>
            </p:txBody>
          </p:sp>
        </p:grpSp>
        <p:sp>
          <p:nvSpPr>
            <p:cNvPr id="8" name="TextBox 7"/>
            <p:cNvSpPr txBox="1"/>
            <p:nvPr/>
          </p:nvSpPr>
          <p:spPr>
            <a:xfrm>
              <a:off x="3502729" y="5827376"/>
              <a:ext cx="755290" cy="338554"/>
            </a:xfrm>
            <a:prstGeom prst="rect">
              <a:avLst/>
            </a:prstGeom>
            <a:noFill/>
          </p:spPr>
          <p:txBody>
            <a:bodyPr wrap="square" rtlCol="0">
              <a:spAutoFit/>
            </a:bodyPr>
            <a:lstStyle/>
            <a:p>
              <a:r>
                <a:rPr lang="en-US" sz="1600" dirty="0">
                  <a:solidFill>
                    <a:schemeClr val="bg1"/>
                  </a:solidFill>
                  <a:latin typeface="Gotham Light" pitchFamily="50" charset="0"/>
                  <a:cs typeface="Gotham Light" pitchFamily="50" charset="0"/>
                </a:rPr>
                <a:t>OR</a:t>
              </a:r>
            </a:p>
          </p:txBody>
        </p:sp>
        <p:pic>
          <p:nvPicPr>
            <p:cNvPr id="9" name="Picture 8"/>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spTree>
    <p:extLst>
      <p:ext uri="{BB962C8B-B14F-4D97-AF65-F5344CB8AC3E}">
        <p14:creationId xmlns:p14="http://schemas.microsoft.com/office/powerpoint/2010/main" val="935384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Weekly Assessment: </a:t>
            </a:r>
          </a:p>
          <a:p>
            <a:pPr algn="ctr"/>
            <a:r>
              <a:rPr lang="en-US" altLang="en-US" sz="3600" dirty="0">
                <a:solidFill>
                  <a:schemeClr val="bg2">
                    <a:lumMod val="25000"/>
                  </a:schemeClr>
                </a:solidFill>
                <a:latin typeface="Gotham Light" pitchFamily="50" charset="0"/>
                <a:cs typeface="Gotham Light" pitchFamily="50" charset="0"/>
              </a:rPr>
              <a:t>Due every Friday</a:t>
            </a:r>
          </a:p>
        </p:txBody>
      </p:sp>
      <p:sp>
        <p:nvSpPr>
          <p:cNvPr id="4" name="Oval 3"/>
          <p:cNvSpPr/>
          <p:nvPr/>
        </p:nvSpPr>
        <p:spPr>
          <a:xfrm>
            <a:off x="4903639" y="1057634"/>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5406392" y="1634068"/>
            <a:ext cx="2277941" cy="2277941"/>
          </a:xfrm>
          <a:prstGeom prst="rect">
            <a:avLst/>
          </a:prstGeom>
        </p:spPr>
      </p:pic>
      <p:grpSp>
        <p:nvGrpSpPr>
          <p:cNvPr id="13" name="Group 12"/>
          <p:cNvGrpSpPr/>
          <p:nvPr/>
        </p:nvGrpSpPr>
        <p:grpSpPr>
          <a:xfrm>
            <a:off x="4678331" y="6780188"/>
            <a:ext cx="4102662" cy="856834"/>
            <a:chOff x="4741933" y="6812556"/>
            <a:chExt cx="4102662" cy="856834"/>
          </a:xfrm>
        </p:grpSpPr>
        <p:sp>
          <p:nvSpPr>
            <p:cNvPr id="8" name="Rounded Rectangle 7">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ACCESS ASSESSMENT   </a:t>
              </a:r>
              <a:endParaRPr lang="en-US" sz="2000" dirty="0">
                <a:solidFill>
                  <a:srgbClr val="474545"/>
                </a:solidFill>
                <a:latin typeface="Gotham Bold" pitchFamily="50" charset="0"/>
                <a:cs typeface="Gotham Bold" pitchFamily="50" charset="0"/>
              </a:endParaRPr>
            </a:p>
          </p:txBody>
        </p:sp>
        <p:pic>
          <p:nvPicPr>
            <p:cNvPr id="12" name="Picture 11"/>
            <p:cNvPicPr>
              <a:picLocks noChangeAspect="1"/>
            </p:cNvPicPr>
            <p:nvPr/>
          </p:nvPicPr>
          <p:blipFill rotWithShape="1">
            <a:blip r:embed="rId5" cstate="print">
              <a:biLevel thresh="75000"/>
              <a:extLst>
                <a:ext uri="{28A0092B-C50C-407E-A947-70E740481C1C}">
                  <a14:useLocalDpi xmlns:a14="http://schemas.microsoft.com/office/drawing/2010/main" val="0"/>
                </a:ext>
              </a:extLst>
            </a:blip>
            <a:srcRect b="14400"/>
            <a:stretch/>
          </p:blipFill>
          <p:spPr>
            <a:xfrm rot="10800000">
              <a:off x="8027071" y="7145978"/>
              <a:ext cx="218715" cy="218424"/>
            </a:xfrm>
            <a:prstGeom prst="rect">
              <a:avLst/>
            </a:prstGeom>
          </p:spPr>
        </p:pic>
      </p:grpSp>
    </p:spTree>
    <p:extLst>
      <p:ext uri="{BB962C8B-B14F-4D97-AF65-F5344CB8AC3E}">
        <p14:creationId xmlns:p14="http://schemas.microsoft.com/office/powerpoint/2010/main" val="37919447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88167" y="4762118"/>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Light" pitchFamily="50" charset="0"/>
                <a:cs typeface="Gotham Light" pitchFamily="50" charset="0"/>
              </a:rPr>
              <a:t>Access training materials, including recording on the </a:t>
            </a:r>
            <a:r>
              <a:rPr lang="en-US" altLang="en-US" sz="3600" dirty="0">
                <a:solidFill>
                  <a:schemeClr val="bg2">
                    <a:lumMod val="25000"/>
                  </a:schemeClr>
                </a:solidFill>
                <a:latin typeface="Gotham Bold" pitchFamily="50" charset="0"/>
                <a:cs typeface="Gotham Bold" pitchFamily="50" charset="0"/>
              </a:rPr>
              <a:t>Bookshelf</a:t>
            </a:r>
            <a:r>
              <a:rPr lang="en-US" altLang="en-US" sz="3600" dirty="0">
                <a:solidFill>
                  <a:schemeClr val="bg2">
                    <a:lumMod val="25000"/>
                  </a:schemeClr>
                </a:solidFill>
                <a:latin typeface="Gotham Light" pitchFamily="50" charset="0"/>
                <a:cs typeface="Gotham Light" pitchFamily="50" charset="0"/>
              </a:rPr>
              <a:t>. </a:t>
            </a:r>
          </a:p>
        </p:txBody>
      </p:sp>
      <p:grpSp>
        <p:nvGrpSpPr>
          <p:cNvPr id="14" name="Group 13"/>
          <p:cNvGrpSpPr/>
          <p:nvPr/>
        </p:nvGrpSpPr>
        <p:grpSpPr>
          <a:xfrm>
            <a:off x="4903639" y="1057634"/>
            <a:ext cx="3352991" cy="3329911"/>
            <a:chOff x="4515212" y="2085220"/>
            <a:chExt cx="4067740" cy="3924625"/>
          </a:xfrm>
        </p:grpSpPr>
        <p:sp>
          <p:nvSpPr>
            <p:cNvPr id="4" name="Oval 3"/>
            <p:cNvSpPr/>
            <p:nvPr/>
          </p:nvSpPr>
          <p:spPr>
            <a:xfrm>
              <a:off x="4515212" y="2085220"/>
              <a:ext cx="4067740" cy="3924625"/>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b="13429"/>
            <a:stretch/>
          </p:blipFill>
          <p:spPr>
            <a:xfrm>
              <a:off x="5116892" y="2560553"/>
              <a:ext cx="2944513" cy="2973958"/>
            </a:xfrm>
            <a:prstGeom prst="rect">
              <a:avLst/>
            </a:prstGeom>
          </p:spPr>
        </p:pic>
      </p:grpSp>
      <p:grpSp>
        <p:nvGrpSpPr>
          <p:cNvPr id="9" name="Group 8"/>
          <p:cNvGrpSpPr/>
          <p:nvPr/>
        </p:nvGrpSpPr>
        <p:grpSpPr>
          <a:xfrm>
            <a:off x="4678331" y="6562667"/>
            <a:ext cx="4102662" cy="856834"/>
            <a:chOff x="4741933" y="6812556"/>
            <a:chExt cx="4102662" cy="856834"/>
          </a:xfrm>
        </p:grpSpPr>
        <p:sp>
          <p:nvSpPr>
            <p:cNvPr id="12" name="Rounded Rectangle 11">
              <a:hlinkClick r:id="rId4"/>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SEE BOOKSHELF</a:t>
              </a:r>
              <a:endParaRPr lang="en-US" sz="2000" dirty="0">
                <a:solidFill>
                  <a:srgbClr val="474545"/>
                </a:solidFill>
                <a:latin typeface="Gotham Bold" pitchFamily="50" charset="0"/>
                <a:cs typeface="Gotham Bold" pitchFamily="50" charset="0"/>
              </a:endParaRPr>
            </a:p>
          </p:txBody>
        </p:sp>
        <p:pic>
          <p:nvPicPr>
            <p:cNvPr id="15" name="Picture 14"/>
            <p:cNvPicPr>
              <a:picLocks noChangeAspect="1"/>
            </p:cNvPicPr>
            <p:nvPr/>
          </p:nvPicPr>
          <p:blipFill rotWithShape="1">
            <a:blip r:embed="rId5" cstate="print">
              <a:biLevel thresh="75000"/>
              <a:extLst>
                <a:ext uri="{28A0092B-C50C-407E-A947-70E740481C1C}">
                  <a14:useLocalDpi xmlns:a14="http://schemas.microsoft.com/office/drawing/2010/main" val="0"/>
                </a:ext>
              </a:extLst>
            </a:blip>
            <a:srcRect b="14400"/>
            <a:stretch/>
          </p:blipFill>
          <p:spPr>
            <a:xfrm rot="10800000">
              <a:off x="7794599" y="7130480"/>
              <a:ext cx="218715" cy="218424"/>
            </a:xfrm>
            <a:prstGeom prst="rect">
              <a:avLst/>
            </a:prstGeom>
          </p:spPr>
        </p:pic>
      </p:grpSp>
    </p:spTree>
    <p:extLst>
      <p:ext uri="{BB962C8B-B14F-4D97-AF65-F5344CB8AC3E}">
        <p14:creationId xmlns:p14="http://schemas.microsoft.com/office/powerpoint/2010/main" val="33800008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1529916" y="5087069"/>
            <a:ext cx="102829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bg2">
                    <a:lumMod val="25000"/>
                  </a:schemeClr>
                </a:solidFill>
                <a:latin typeface="Gotham Bold" pitchFamily="50" charset="0"/>
                <a:cs typeface="Gotham Bold" pitchFamily="50" charset="0"/>
              </a:rPr>
              <a:t>Next Week: </a:t>
            </a:r>
            <a:endParaRPr lang="en-US" altLang="en-US" sz="3600" dirty="0">
              <a:solidFill>
                <a:schemeClr val="bg2">
                  <a:lumMod val="25000"/>
                </a:schemeClr>
              </a:solidFill>
              <a:latin typeface="Gotham Light" pitchFamily="50" charset="0"/>
              <a:cs typeface="Gotham Light" pitchFamily="50" charset="0"/>
            </a:endParaRPr>
          </a:p>
          <a:p>
            <a:pPr algn="ctr"/>
            <a:r>
              <a:rPr lang="en-US" altLang="en-US" sz="3600" dirty="0">
                <a:solidFill>
                  <a:schemeClr val="bg2">
                    <a:lumMod val="25000"/>
                  </a:schemeClr>
                </a:solidFill>
                <a:latin typeface="Gotham Light" pitchFamily="50" charset="0"/>
                <a:cs typeface="Gotham Light" pitchFamily="50" charset="0"/>
              </a:rPr>
              <a:t>Track-Specific Webinars</a:t>
            </a:r>
            <a:r>
              <a:rPr lang="en-US" altLang="en-US" sz="3600" dirty="0">
                <a:solidFill>
                  <a:schemeClr val="bg2">
                    <a:lumMod val="25000"/>
                  </a:schemeClr>
                </a:solidFill>
                <a:latin typeface="Gotham Bold" pitchFamily="50" charset="0"/>
                <a:cs typeface="Gotham Bold" pitchFamily="50" charset="0"/>
              </a:rPr>
              <a:t> </a:t>
            </a:r>
          </a:p>
        </p:txBody>
      </p:sp>
      <p:sp>
        <p:nvSpPr>
          <p:cNvPr id="4" name="Oval 3"/>
          <p:cNvSpPr/>
          <p:nvPr/>
        </p:nvSpPr>
        <p:spPr>
          <a:xfrm>
            <a:off x="4903639" y="1266181"/>
            <a:ext cx="3352991" cy="3329911"/>
          </a:xfrm>
          <a:prstGeom prst="ellipse">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p:cNvGrpSpPr/>
          <p:nvPr/>
        </p:nvGrpSpPr>
        <p:grpSpPr>
          <a:xfrm>
            <a:off x="4620080" y="6665280"/>
            <a:ext cx="4102662" cy="856834"/>
            <a:chOff x="4741933" y="6812556"/>
            <a:chExt cx="4102662" cy="856834"/>
          </a:xfrm>
        </p:grpSpPr>
        <p:sp>
          <p:nvSpPr>
            <p:cNvPr id="10" name="Rounded Rectangle 9">
              <a:hlinkClick r:id="rId3"/>
            </p:cNvPr>
            <p:cNvSpPr/>
            <p:nvPr/>
          </p:nvSpPr>
          <p:spPr>
            <a:xfrm>
              <a:off x="4741933" y="6812556"/>
              <a:ext cx="4102662" cy="856834"/>
            </a:xfrm>
            <a:prstGeom prst="roundRect">
              <a:avLst>
                <a:gd name="adj" fmla="val 7223"/>
              </a:avLst>
            </a:prstGeom>
            <a:noFill/>
            <a:ln w="28575">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a:solidFill>
                    <a:srgbClr val="474545"/>
                  </a:solidFill>
                  <a:latin typeface="Gotham Bold" pitchFamily="50" charset="0"/>
                  <a:cs typeface="Gotham Bold" pitchFamily="50" charset="0"/>
                </a:rPr>
                <a:t>   SEE UPDATED CALENDAR</a:t>
              </a:r>
              <a:endParaRPr lang="en-US" sz="2000" dirty="0">
                <a:solidFill>
                  <a:srgbClr val="474545"/>
                </a:solidFill>
                <a:latin typeface="Gotham Bold" pitchFamily="50" charset="0"/>
                <a:cs typeface="Gotham Bold" pitchFamily="50" charset="0"/>
              </a:endParaRPr>
            </a:p>
          </p:txBody>
        </p:sp>
        <p:pic>
          <p:nvPicPr>
            <p:cNvPr id="11" name="Picture 10"/>
            <p:cNvPicPr>
              <a:picLocks noChangeAspect="1"/>
            </p:cNvPicPr>
            <p:nvPr/>
          </p:nvPicPr>
          <p:blipFill rotWithShape="1">
            <a:blip r:embed="rId4" cstate="print">
              <a:biLevel thresh="75000"/>
              <a:extLst>
                <a:ext uri="{28A0092B-C50C-407E-A947-70E740481C1C}">
                  <a14:useLocalDpi xmlns:a14="http://schemas.microsoft.com/office/drawing/2010/main" val="0"/>
                </a:ext>
              </a:extLst>
            </a:blip>
            <a:srcRect b="14400"/>
            <a:stretch/>
          </p:blipFill>
          <p:spPr>
            <a:xfrm rot="10800000">
              <a:off x="8213049" y="7130480"/>
              <a:ext cx="218715" cy="218424"/>
            </a:xfrm>
            <a:prstGeom prst="rect">
              <a:avLst/>
            </a:prstGeom>
          </p:spPr>
        </p:pic>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3830" y="1909736"/>
            <a:ext cx="1933845" cy="1933845"/>
          </a:xfrm>
          <a:prstGeom prst="rect">
            <a:avLst/>
          </a:prstGeom>
        </p:spPr>
      </p:pic>
    </p:spTree>
    <p:extLst>
      <p:ext uri="{BB962C8B-B14F-4D97-AF65-F5344CB8AC3E}">
        <p14:creationId xmlns:p14="http://schemas.microsoft.com/office/powerpoint/2010/main" val="2247261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11158" t="7310" r="7114"/>
          <a:stretch/>
        </p:blipFill>
        <p:spPr>
          <a:xfrm>
            <a:off x="0" y="-48126"/>
            <a:ext cx="13004800" cy="9822338"/>
          </a:xfrm>
          <a:prstGeom prst="rect">
            <a:avLst/>
          </a:prstGeom>
        </p:spPr>
      </p:pic>
      <p:sp>
        <p:nvSpPr>
          <p:cNvPr id="13" name="Rectangle 12"/>
          <p:cNvSpPr/>
          <p:nvPr/>
        </p:nvSpPr>
        <p:spPr>
          <a:xfrm>
            <a:off x="0" y="-48126"/>
            <a:ext cx="9512490" cy="9801726"/>
          </a:xfrm>
          <a:prstGeom prst="rect">
            <a:avLst/>
          </a:prstGeom>
          <a:gradFill flip="none" rotWithShape="1">
            <a:gsLst>
              <a:gs pos="0">
                <a:schemeClr val="tx1">
                  <a:alpha val="0"/>
                </a:schemeClr>
              </a:gs>
              <a:gs pos="43000">
                <a:schemeClr val="tx1">
                  <a:alpha val="81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48126"/>
            <a:ext cx="13004800" cy="9801726"/>
          </a:xfrm>
          <a:prstGeom prst="rect">
            <a:avLst/>
          </a:prstGeom>
          <a:solidFill>
            <a:srgbClr val="017FA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2698244" y="1922903"/>
            <a:ext cx="5976033" cy="1867511"/>
            <a:chOff x="3501731" y="3293117"/>
            <a:chExt cx="5976033" cy="1867511"/>
          </a:xfrm>
        </p:grpSpPr>
        <p:sp>
          <p:nvSpPr>
            <p:cNvPr id="15" name="TextBox 14"/>
            <p:cNvSpPr txBox="1"/>
            <p:nvPr/>
          </p:nvSpPr>
          <p:spPr>
            <a:xfrm>
              <a:off x="3501731" y="3293117"/>
              <a:ext cx="5823284" cy="830997"/>
            </a:xfrm>
            <a:prstGeom prst="rect">
              <a:avLst/>
            </a:prstGeom>
            <a:noFill/>
          </p:spPr>
          <p:txBody>
            <a:bodyPr wrap="square" rtlCol="0">
              <a:spAutoFit/>
            </a:bodyPr>
            <a:lstStyle/>
            <a:p>
              <a:r>
                <a:rPr lang="en-US" sz="4800" dirty="0">
                  <a:solidFill>
                    <a:schemeClr val="bg1"/>
                  </a:solidFill>
                  <a:latin typeface="Gotham Light" pitchFamily="50" charset="0"/>
                  <a:cs typeface="Gotham Light" pitchFamily="50" charset="0"/>
                </a:rPr>
                <a:t>ORGANIZING </a:t>
              </a:r>
            </a:p>
          </p:txBody>
        </p:sp>
        <p:sp>
          <p:nvSpPr>
            <p:cNvPr id="18" name="TextBox 17"/>
            <p:cNvSpPr txBox="1"/>
            <p:nvPr/>
          </p:nvSpPr>
          <p:spPr>
            <a:xfrm>
              <a:off x="3508008" y="3837189"/>
              <a:ext cx="5969756" cy="1323439"/>
            </a:xfrm>
            <a:prstGeom prst="rect">
              <a:avLst/>
            </a:prstGeom>
            <a:noFill/>
          </p:spPr>
          <p:txBody>
            <a:bodyPr wrap="square" rtlCol="0">
              <a:spAutoFit/>
            </a:bodyPr>
            <a:lstStyle/>
            <a:p>
              <a:r>
                <a:rPr lang="en-US" sz="8000" dirty="0">
                  <a:solidFill>
                    <a:schemeClr val="bg1"/>
                  </a:solidFill>
                  <a:latin typeface="Gotham Bold" pitchFamily="50" charset="0"/>
                  <a:cs typeface="Gotham Bold" pitchFamily="50" charset="0"/>
                </a:rPr>
                <a:t>FELLOWS</a:t>
              </a:r>
            </a:p>
          </p:txBody>
        </p:sp>
      </p:gr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6895" y="1898515"/>
            <a:ext cx="1713589" cy="2456818"/>
          </a:xfrm>
          <a:prstGeom prst="rect">
            <a:avLst/>
          </a:prstGeom>
        </p:spPr>
      </p:pic>
      <p:sp>
        <p:nvSpPr>
          <p:cNvPr id="2" name="Rectangle 1"/>
          <p:cNvSpPr/>
          <p:nvPr/>
        </p:nvSpPr>
        <p:spPr>
          <a:xfrm>
            <a:off x="2794532" y="4070603"/>
            <a:ext cx="5470237" cy="3108543"/>
          </a:xfrm>
          <a:prstGeom prst="rect">
            <a:avLst/>
          </a:prstGeom>
        </p:spPr>
        <p:txBody>
          <a:bodyPr wrap="square">
            <a:spAutoFit/>
          </a:bodyPr>
          <a:lstStyle/>
          <a:p>
            <a:r>
              <a:rPr lang="en-US" sz="2800" dirty="0">
                <a:solidFill>
                  <a:schemeClr val="bg1"/>
                </a:solidFill>
                <a:latin typeface="Gotham Bold" pitchFamily="50" charset="0"/>
                <a:cs typeface="Gotham Bold" pitchFamily="50" charset="0"/>
              </a:rPr>
              <a:t>Thank you for joining today’s webinar.  </a:t>
            </a:r>
          </a:p>
          <a:p>
            <a:endParaRPr lang="en-US" sz="2800" dirty="0">
              <a:solidFill>
                <a:schemeClr val="bg1"/>
              </a:solidFill>
              <a:latin typeface="Gotham Bold" pitchFamily="50" charset="0"/>
              <a:cs typeface="Gotham Bold" pitchFamily="50" charset="0"/>
            </a:endParaRPr>
          </a:p>
          <a:p>
            <a:r>
              <a:rPr lang="en-US" sz="2800" dirty="0">
                <a:solidFill>
                  <a:schemeClr val="bg1"/>
                </a:solidFill>
                <a:latin typeface="Gotham Bold" pitchFamily="50" charset="0"/>
                <a:cs typeface="Gotham Bold" pitchFamily="50" charset="0"/>
              </a:rPr>
              <a:t>Make sure to find the materials covered today, and the audio and video recordings on the bookshelf. </a:t>
            </a:r>
          </a:p>
        </p:txBody>
      </p:sp>
      <p:grpSp>
        <p:nvGrpSpPr>
          <p:cNvPr id="12" name="Group 11"/>
          <p:cNvGrpSpPr/>
          <p:nvPr/>
        </p:nvGrpSpPr>
        <p:grpSpPr>
          <a:xfrm>
            <a:off x="2927205" y="7697023"/>
            <a:ext cx="3249005" cy="769350"/>
            <a:chOff x="4741934" y="6812556"/>
            <a:chExt cx="3625354" cy="769350"/>
          </a:xfrm>
        </p:grpSpPr>
        <p:sp>
          <p:nvSpPr>
            <p:cNvPr id="16" name="Rounded Rectangle 15">
              <a:hlinkClick r:id="rId4"/>
            </p:cNvPr>
            <p:cNvSpPr/>
            <p:nvPr/>
          </p:nvSpPr>
          <p:spPr>
            <a:xfrm>
              <a:off x="4741934" y="6812556"/>
              <a:ext cx="3625354" cy="769350"/>
            </a:xfrm>
            <a:prstGeom prst="roundRect">
              <a:avLst>
                <a:gd name="adj" fmla="val 7223"/>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latin typeface="Gotham Bold" pitchFamily="50" charset="0"/>
                  <a:cs typeface="Gotham Bold" pitchFamily="50" charset="0"/>
                </a:rPr>
                <a:t>   SEE BOOKSHELF</a:t>
              </a:r>
            </a:p>
          </p:txBody>
        </p:sp>
        <p:pic>
          <p:nvPicPr>
            <p:cNvPr id="17" name="Picture 16"/>
            <p:cNvPicPr>
              <a:picLocks noChangeAspect="1"/>
            </p:cNvPicPr>
            <p:nvPr/>
          </p:nvPicPr>
          <p:blipFill rotWithShape="1">
            <a:blip r:embed="rId5" cstate="print">
              <a:biLevel thresh="75000"/>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b="14400"/>
            <a:stretch/>
          </p:blipFill>
          <p:spPr>
            <a:xfrm rot="10800000">
              <a:off x="7678817" y="7088019"/>
              <a:ext cx="218713" cy="218424"/>
            </a:xfrm>
            <a:prstGeom prst="rect">
              <a:avLst/>
            </a:prstGeom>
          </p:spPr>
        </p:pic>
      </p:grpSp>
    </p:spTree>
    <p:extLst>
      <p:ext uri="{BB962C8B-B14F-4D97-AF65-F5344CB8AC3E}">
        <p14:creationId xmlns:p14="http://schemas.microsoft.com/office/powerpoint/2010/main" val="658759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8425" b="2052"/>
          <a:stretch/>
        </p:blipFill>
        <p:spPr>
          <a:xfrm flipH="1">
            <a:off x="-175139" y="-164742"/>
            <a:ext cx="13425917" cy="10110847"/>
          </a:xfrm>
          <a:prstGeom prst="rect">
            <a:avLst/>
          </a:prstGeom>
        </p:spPr>
      </p:pic>
      <p:sp>
        <p:nvSpPr>
          <p:cNvPr id="4" name="Rectangle 3"/>
          <p:cNvSpPr/>
          <p:nvPr/>
        </p:nvSpPr>
        <p:spPr>
          <a:xfrm>
            <a:off x="496957" y="417443"/>
            <a:ext cx="12006469" cy="8885583"/>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96958" y="417442"/>
            <a:ext cx="5438622"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sp>
        <p:nvSpPr>
          <p:cNvPr id="9" name="TextBox 8"/>
          <p:cNvSpPr txBox="1"/>
          <p:nvPr/>
        </p:nvSpPr>
        <p:spPr>
          <a:xfrm>
            <a:off x="983937" y="1599605"/>
            <a:ext cx="4823305" cy="2923877"/>
          </a:xfrm>
          <a:prstGeom prst="rect">
            <a:avLst/>
          </a:prstGeom>
          <a:noFill/>
        </p:spPr>
        <p:txBody>
          <a:bodyPr wrap="square" rtlCol="0">
            <a:spAutoFit/>
          </a:bodyPr>
          <a:lstStyle/>
          <a:p>
            <a:r>
              <a:rPr lang="en-US" sz="4400" dirty="0">
                <a:solidFill>
                  <a:srgbClr val="017FA0"/>
                </a:solidFill>
                <a:latin typeface="Gotham Bold" pitchFamily="50" charset="0"/>
                <a:cs typeface="Gotham Bold" pitchFamily="50" charset="0"/>
              </a:rPr>
              <a:t>One-on-One Meetings</a:t>
            </a:r>
            <a:endParaRPr lang="en-US" sz="4400" dirty="0">
              <a:solidFill>
                <a:schemeClr val="tx2"/>
              </a:solidFill>
              <a:latin typeface="Gotham Bold" pitchFamily="50" charset="0"/>
              <a:cs typeface="Gotham Bold" pitchFamily="50" charset="0"/>
            </a:endParaRPr>
          </a:p>
          <a:p>
            <a:endParaRPr lang="en-US" altLang="en-US" sz="1800" spc="300" dirty="0">
              <a:solidFill>
                <a:schemeClr val="tx1">
                  <a:lumMod val="75000"/>
                </a:schemeClr>
              </a:solidFill>
              <a:latin typeface="Gotham Light" pitchFamily="50" charset="0"/>
              <a:cs typeface="Gotham Light" pitchFamily="50" charset="0"/>
            </a:endParaRPr>
          </a:p>
          <a:p>
            <a:endParaRPr lang="en-US" altLang="en-US" sz="1800" spc="300" dirty="0">
              <a:solidFill>
                <a:schemeClr val="tx1">
                  <a:lumMod val="75000"/>
                </a:schemeClr>
              </a:solidFill>
              <a:latin typeface="Gotham Light" pitchFamily="50" charset="0"/>
              <a:cs typeface="Gotham Light" pitchFamily="50" charset="0"/>
            </a:endParaRPr>
          </a:p>
          <a:p>
            <a:r>
              <a:rPr lang="en-US" altLang="en-US" sz="2000" dirty="0">
                <a:solidFill>
                  <a:schemeClr val="tx1">
                    <a:lumMod val="75000"/>
                  </a:schemeClr>
                </a:solidFill>
                <a:latin typeface="Gotham Book" pitchFamily="50" charset="0"/>
                <a:cs typeface="Gotham Book" pitchFamily="50" charset="0"/>
              </a:rPr>
              <a:t>Building relationships with new volunteers and future volunteer leaders. </a:t>
            </a:r>
            <a:endParaRPr lang="en-US" altLang="en-US" sz="2400" dirty="0">
              <a:solidFill>
                <a:schemeClr val="tx1">
                  <a:lumMod val="75000"/>
                </a:schemeClr>
              </a:solidFill>
              <a:latin typeface="Gotham Book" pitchFamily="50" charset="0"/>
              <a:cs typeface="Gotham Book" pitchFamily="50" charset="0"/>
            </a:endParaRPr>
          </a:p>
        </p:txBody>
      </p:sp>
    </p:spTree>
    <p:extLst>
      <p:ext uri="{BB962C8B-B14F-4D97-AF65-F5344CB8AC3E}">
        <p14:creationId xmlns:p14="http://schemas.microsoft.com/office/powerpoint/2010/main" val="19192289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7470" y="2492895"/>
            <a:ext cx="5338954" cy="3410599"/>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rIns="457200" rtlCol="0" anchor="ctr"/>
          <a:lstStyle/>
          <a:p>
            <a:r>
              <a:rPr lang="en-US" sz="3200" dirty="0">
                <a:solidFill>
                  <a:schemeClr val="bg2">
                    <a:lumMod val="25000"/>
                  </a:schemeClr>
                </a:solidFill>
                <a:latin typeface="Gotham Bold" pitchFamily="50" charset="0"/>
                <a:cs typeface="Gotham Bold" pitchFamily="50" charset="0"/>
              </a:rPr>
              <a:t>Using the Hard Ask as a volunteer recruitment tool. </a:t>
            </a:r>
          </a:p>
        </p:txBody>
      </p:sp>
      <p:sp>
        <p:nvSpPr>
          <p:cNvPr id="4" name="Rectangle 3"/>
          <p:cNvSpPr>
            <a:spLocks noChangeArrowheads="1"/>
          </p:cNvSpPr>
          <p:nvPr/>
        </p:nvSpPr>
        <p:spPr bwMode="auto">
          <a:xfrm>
            <a:off x="1941922" y="1544659"/>
            <a:ext cx="324770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r>
              <a:rPr lang="en-US" altLang="en-US" sz="3600" dirty="0">
                <a:solidFill>
                  <a:schemeClr val="tx1"/>
                </a:solidFill>
                <a:latin typeface="Gotham Bold" pitchFamily="50" charset="0"/>
                <a:ea typeface="Arial Unicode MS" panose="020B0604020202020204" pitchFamily="34" charset="-128"/>
                <a:cs typeface="Gotham Bold" pitchFamily="50" charset="0"/>
              </a:rPr>
              <a:t>LAST WEEK</a:t>
            </a:r>
            <a:endParaRPr lang="en-US" altLang="en-US" sz="2800" dirty="0">
              <a:solidFill>
                <a:schemeClr val="tx1"/>
              </a:solidFill>
              <a:latin typeface="Gotham Bold" pitchFamily="50" charset="0"/>
              <a:ea typeface="Arial Unicode MS" panose="020B0604020202020204" pitchFamily="34" charset="-128"/>
              <a:cs typeface="Gotham Bold" pitchFamily="50" charset="0"/>
            </a:endParaRPr>
          </a:p>
        </p:txBody>
      </p:sp>
      <p:sp>
        <p:nvSpPr>
          <p:cNvPr id="5" name="Rectangle 4"/>
          <p:cNvSpPr>
            <a:spLocks noChangeArrowheads="1"/>
          </p:cNvSpPr>
          <p:nvPr/>
        </p:nvSpPr>
        <p:spPr bwMode="auto">
          <a:xfrm>
            <a:off x="9076981" y="1544659"/>
            <a:ext cx="5253925" cy="746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050" dirty="0">
              <a:solidFill>
                <a:schemeClr val="bg1"/>
              </a:solidFill>
              <a:latin typeface="Gotham Bold" pitchFamily="50" charset="0"/>
              <a:cs typeface="Gotham Bold" pitchFamily="50" charset="0"/>
            </a:endParaRPr>
          </a:p>
          <a:p>
            <a:r>
              <a:rPr lang="en-US" altLang="en-US" sz="3200" dirty="0">
                <a:solidFill>
                  <a:schemeClr val="bg2">
                    <a:lumMod val="25000"/>
                  </a:schemeClr>
                </a:solidFill>
                <a:latin typeface="Gotham Bold" pitchFamily="50" charset="0"/>
                <a:cs typeface="Gotham Bold" pitchFamily="50" charset="0"/>
              </a:rPr>
              <a:t>REVIEW</a:t>
            </a:r>
            <a:endParaRPr lang="en-US" altLang="en-US" sz="3600" dirty="0">
              <a:solidFill>
                <a:schemeClr val="bg2">
                  <a:lumMod val="25000"/>
                </a:schemeClr>
              </a:solidFill>
              <a:latin typeface="Gotham Bold" pitchFamily="50" charset="0"/>
              <a:cs typeface="Gotham Bold" pitchFamily="50" charset="0"/>
            </a:endParaRPr>
          </a:p>
        </p:txBody>
      </p:sp>
      <p:sp>
        <p:nvSpPr>
          <p:cNvPr id="6" name="Rectangle 5"/>
          <p:cNvSpPr>
            <a:spLocks noChangeArrowheads="1"/>
          </p:cNvSpPr>
          <p:nvPr/>
        </p:nvSpPr>
        <p:spPr bwMode="auto">
          <a:xfrm>
            <a:off x="7088199" y="2961282"/>
            <a:ext cx="5391560" cy="8156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100" dirty="0">
              <a:solidFill>
                <a:schemeClr val="bg2">
                  <a:lumMod val="25000"/>
                </a:schemeClr>
              </a:solidFill>
              <a:latin typeface="Gotham Bold" pitchFamily="50" charset="0"/>
              <a:cs typeface="Gotham Bold" pitchFamily="50" charset="0"/>
            </a:endParaRPr>
          </a:p>
          <a:p>
            <a:pPr algn="ctr"/>
            <a:r>
              <a:rPr lang="en-US" altLang="en-US" sz="3600" dirty="0">
                <a:solidFill>
                  <a:schemeClr val="bg2">
                    <a:lumMod val="25000"/>
                  </a:schemeClr>
                </a:solidFill>
                <a:latin typeface="Gotham Book" pitchFamily="50" charset="0"/>
                <a:cs typeface="Gotham Book" pitchFamily="50" charset="0"/>
              </a:rPr>
              <a:t>Share a Hard Ask </a:t>
            </a:r>
            <a:endParaRPr lang="en-US" altLang="en-US" sz="4000" dirty="0">
              <a:solidFill>
                <a:schemeClr val="bg2">
                  <a:lumMod val="25000"/>
                </a:schemeClr>
              </a:solidFill>
              <a:latin typeface="Gotham Book" pitchFamily="50" charset="0"/>
              <a:cs typeface="Gotham Book" pitchFamily="50" charset="0"/>
            </a:endParaRPr>
          </a:p>
        </p:txBody>
      </p:sp>
      <p:pic>
        <p:nvPicPr>
          <p:cNvPr id="7" name="Picture 6"/>
          <p:cNvPicPr>
            <a:picLocks noChangeAspect="1"/>
          </p:cNvPicPr>
          <p:nvPr/>
        </p:nvPicPr>
        <p:blipFill>
          <a:blip r:embed="rId2" cstate="print">
            <a:duotone>
              <a:prstClr val="black"/>
              <a:schemeClr val="tx2">
                <a:tint val="45000"/>
                <a:satMod val="400000"/>
              </a:schemeClr>
            </a:duotone>
            <a:extLst>
              <a:ext uri="{BEBA8EAE-BF5A-486C-A8C5-ECC9F3942E4B}">
                <a14:imgProps xmlns:a14="http://schemas.microsoft.com/office/drawing/2010/main">
                  <a14:imgLayer r:embed="rId3">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7949554" y="1451783"/>
            <a:ext cx="994077" cy="1029262"/>
          </a:xfrm>
          <a:prstGeom prst="rect">
            <a:avLst/>
          </a:prstGeom>
          <a:noFill/>
        </p:spPr>
      </p:pic>
      <p:grpSp>
        <p:nvGrpSpPr>
          <p:cNvPr id="8" name="Group 7"/>
          <p:cNvGrpSpPr/>
          <p:nvPr/>
        </p:nvGrpSpPr>
        <p:grpSpPr>
          <a:xfrm>
            <a:off x="6785950" y="4249322"/>
            <a:ext cx="5693809" cy="1654172"/>
            <a:chOff x="814414" y="5027782"/>
            <a:chExt cx="5693809" cy="1654172"/>
          </a:xfrm>
        </p:grpSpPr>
        <p:sp>
          <p:nvSpPr>
            <p:cNvPr id="9" name="TextBox 8"/>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0" name="Group 9"/>
            <p:cNvGrpSpPr/>
            <p:nvPr/>
          </p:nvGrpSpPr>
          <p:grpSpPr>
            <a:xfrm>
              <a:off x="4026709" y="5027782"/>
              <a:ext cx="2481514" cy="1602933"/>
              <a:chOff x="7956165" y="3607332"/>
              <a:chExt cx="2481514" cy="1602933"/>
            </a:xfrm>
          </p:grpSpPr>
          <p:pic>
            <p:nvPicPr>
              <p:cNvPr id="13" name="Picture 12"/>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4" name="TextBox 13"/>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1" name="TextBox 10"/>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2" name="Picture 11"/>
            <p:cNvPicPr>
              <a:picLocks noChangeAspect="1"/>
            </p:cNvPicPr>
            <p:nvPr/>
          </p:nvPicPr>
          <p:blipFill rotWithShape="1">
            <a:blip r:embed="rId5"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15" name="Straight Connector 14"/>
          <p:cNvCxnSpPr/>
          <p:nvPr/>
        </p:nvCxnSpPr>
        <p:spPr>
          <a:xfrm>
            <a:off x="7476936" y="4100799"/>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8749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val="0"/>
              </a:ext>
            </a:extLst>
          </a:blip>
          <a:stretch>
            <a:fillRect/>
          </a:stretch>
        </p:blipFill>
        <p:spPr>
          <a:xfrm>
            <a:off x="1732549" y="2622881"/>
            <a:ext cx="684155" cy="684155"/>
          </a:xfrm>
          <a:prstGeom prst="rect">
            <a:avLst/>
          </a:prstGeom>
          <a:noFill/>
        </p:spPr>
      </p:pic>
      <p:sp>
        <p:nvSpPr>
          <p:cNvPr id="3" name="Rectangle 2"/>
          <p:cNvSpPr>
            <a:spLocks noChangeArrowheads="1"/>
          </p:cNvSpPr>
          <p:nvPr/>
        </p:nvSpPr>
        <p:spPr bwMode="auto">
          <a:xfrm>
            <a:off x="2711831" y="2373052"/>
            <a:ext cx="8392433" cy="51090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400" dirty="0">
              <a:solidFill>
                <a:schemeClr val="bg2">
                  <a:lumMod val="25000"/>
                </a:schemeClr>
              </a:solidFill>
              <a:latin typeface="Gotham Bold" pitchFamily="50" charset="0"/>
              <a:cs typeface="Gotham Bold" pitchFamily="50" charset="0"/>
            </a:endParaRPr>
          </a:p>
          <a:p>
            <a:r>
              <a:rPr lang="en-US" altLang="en-US" sz="4400" dirty="0">
                <a:solidFill>
                  <a:schemeClr val="bg2">
                    <a:lumMod val="25000"/>
                  </a:schemeClr>
                </a:solidFill>
                <a:latin typeface="Gotham Bold" pitchFamily="50" charset="0"/>
                <a:cs typeface="Gotham Bold" pitchFamily="50" charset="0"/>
              </a:rPr>
              <a:t>Planned an APS</a:t>
            </a:r>
          </a:p>
          <a:p>
            <a:endParaRPr lang="en-US" altLang="en-US" sz="4400" dirty="0">
              <a:solidFill>
                <a:schemeClr val="bg2">
                  <a:lumMod val="25000"/>
                </a:schemeClr>
              </a:solidFill>
              <a:latin typeface="Gotham Bold" pitchFamily="50" charset="0"/>
              <a:cs typeface="Gotham Bold" pitchFamily="50" charset="0"/>
            </a:endParaRPr>
          </a:p>
          <a:p>
            <a:r>
              <a:rPr lang="en-US" altLang="en-US" sz="4400" dirty="0">
                <a:solidFill>
                  <a:schemeClr val="bg2">
                    <a:lumMod val="25000"/>
                  </a:schemeClr>
                </a:solidFill>
                <a:latin typeface="Gotham Bold" pitchFamily="50" charset="0"/>
                <a:cs typeface="Gotham Bold" pitchFamily="50" charset="0"/>
              </a:rPr>
              <a:t>Began planning the event</a:t>
            </a:r>
          </a:p>
          <a:p>
            <a:endParaRPr lang="en-US" altLang="en-US" sz="4400" dirty="0">
              <a:solidFill>
                <a:schemeClr val="bg2">
                  <a:lumMod val="25000"/>
                </a:schemeClr>
              </a:solidFill>
              <a:latin typeface="Gotham Bold" pitchFamily="50" charset="0"/>
              <a:cs typeface="Gotham Bold" pitchFamily="50" charset="0"/>
            </a:endParaRPr>
          </a:p>
          <a:p>
            <a:r>
              <a:rPr lang="en-US" altLang="en-US" sz="4400" dirty="0">
                <a:solidFill>
                  <a:schemeClr val="bg2">
                    <a:lumMod val="25000"/>
                  </a:schemeClr>
                </a:solidFill>
                <a:latin typeface="Gotham Bold" pitchFamily="50" charset="0"/>
                <a:cs typeface="Gotham Bold" pitchFamily="50" charset="0"/>
              </a:rPr>
              <a:t>Start recruiting volunteers</a:t>
            </a:r>
          </a:p>
          <a:p>
            <a:endParaRPr lang="en-US" altLang="en-US" sz="4400" dirty="0">
              <a:solidFill>
                <a:schemeClr val="bg2">
                  <a:lumMod val="25000"/>
                </a:schemeClr>
              </a:solidFill>
              <a:latin typeface="Gotham Bold" pitchFamily="50" charset="0"/>
              <a:cs typeface="Gotham Bold" pitchFamily="50" charset="0"/>
            </a:endParaRPr>
          </a:p>
          <a:p>
            <a:endParaRPr lang="en-US" altLang="en-US" sz="4800" dirty="0">
              <a:solidFill>
                <a:schemeClr val="bg2">
                  <a:lumMod val="25000"/>
                </a:schemeClr>
              </a:solidFill>
              <a:latin typeface="Gotham Bold" pitchFamily="50" charset="0"/>
              <a:cs typeface="Gotham Bold" pitchFamily="50" charset="0"/>
            </a:endParaRPr>
          </a:p>
        </p:txBody>
      </p:sp>
      <p:sp>
        <p:nvSpPr>
          <p:cNvPr id="4" name="Rectangle 3"/>
          <p:cNvSpPr>
            <a:spLocks noChangeArrowheads="1"/>
          </p:cNvSpPr>
          <p:nvPr/>
        </p:nvSpPr>
        <p:spPr bwMode="auto">
          <a:xfrm>
            <a:off x="885075" y="778624"/>
            <a:ext cx="113848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2800" dirty="0">
                <a:solidFill>
                  <a:schemeClr val="bg2">
                    <a:lumMod val="25000"/>
                  </a:schemeClr>
                </a:solidFill>
                <a:latin typeface="Gotham Bold" pitchFamily="50" charset="0"/>
                <a:cs typeface="Gotham Bold" pitchFamily="50" charset="0"/>
              </a:rPr>
              <a:t>What’s next?</a:t>
            </a:r>
          </a:p>
          <a:p>
            <a:r>
              <a:rPr lang="en-US" altLang="en-US" sz="2800" dirty="0">
                <a:solidFill>
                  <a:schemeClr val="bg2">
                    <a:lumMod val="25000"/>
                  </a:schemeClr>
                </a:solidFill>
                <a:latin typeface="Gotham Light" pitchFamily="50" charset="0"/>
                <a:cs typeface="Gotham Light" pitchFamily="50" charset="0"/>
              </a:rPr>
              <a:t>Leading up to your event on the week of April 20</a:t>
            </a:r>
            <a:r>
              <a:rPr lang="en-US" altLang="en-US" sz="2800" baseline="30000" dirty="0">
                <a:solidFill>
                  <a:schemeClr val="bg2">
                    <a:lumMod val="25000"/>
                  </a:schemeClr>
                </a:solidFill>
                <a:latin typeface="Gotham Light" pitchFamily="50" charset="0"/>
                <a:cs typeface="Gotham Light" pitchFamily="50" charset="0"/>
              </a:rPr>
              <a:t>th</a:t>
            </a:r>
            <a:r>
              <a:rPr lang="en-US" altLang="en-US" sz="2800" dirty="0">
                <a:solidFill>
                  <a:schemeClr val="bg2">
                    <a:lumMod val="25000"/>
                  </a:schemeClr>
                </a:solidFill>
                <a:latin typeface="Gotham Light" pitchFamily="50" charset="0"/>
                <a:cs typeface="Gotham Light" pitchFamily="50" charset="0"/>
              </a:rPr>
              <a:t> </a:t>
            </a:r>
            <a:endParaRPr lang="en-US" altLang="en-US" sz="2800" dirty="0">
              <a:solidFill>
                <a:schemeClr val="bg2">
                  <a:lumMod val="25000"/>
                </a:schemeClr>
              </a:solidFill>
              <a:latin typeface="Gotham Bold" pitchFamily="50" charset="0"/>
              <a:cs typeface="Gotham Bold" pitchFamily="50" charset="0"/>
            </a:endParaRPr>
          </a:p>
        </p:txBody>
      </p:sp>
      <p:cxnSp>
        <p:nvCxnSpPr>
          <p:cNvPr id="6" name="Straight Connector 5"/>
          <p:cNvCxnSpPr/>
          <p:nvPr/>
        </p:nvCxnSpPr>
        <p:spPr>
          <a:xfrm>
            <a:off x="885075" y="1860855"/>
            <a:ext cx="11130462" cy="0"/>
          </a:xfrm>
          <a:prstGeom prst="line">
            <a:avLst/>
          </a:prstGeom>
          <a:ln>
            <a:solidFill>
              <a:srgbClr val="949494"/>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duotone>
              <a:prstClr val="black"/>
              <a:schemeClr val="tx2">
                <a:tint val="45000"/>
                <a:satMod val="400000"/>
              </a:schemeClr>
            </a:duotone>
            <a:lum bright="-32000"/>
            <a:extLst>
              <a:ext uri="{28A0092B-C50C-407E-A947-70E740481C1C}">
                <a14:useLocalDpi xmlns:a14="http://schemas.microsoft.com/office/drawing/2010/main" val="0"/>
              </a:ext>
            </a:extLst>
          </a:blip>
          <a:stretch>
            <a:fillRect/>
          </a:stretch>
        </p:blipFill>
        <p:spPr>
          <a:xfrm>
            <a:off x="1732549" y="3975171"/>
            <a:ext cx="684155" cy="684155"/>
          </a:xfrm>
          <a:prstGeom prst="rect">
            <a:avLst/>
          </a:prstGeom>
          <a:noFill/>
        </p:spPr>
      </p:pic>
      <p:sp>
        <p:nvSpPr>
          <p:cNvPr id="8" name="Rounded Rectangle 7"/>
          <p:cNvSpPr/>
          <p:nvPr/>
        </p:nvSpPr>
        <p:spPr>
          <a:xfrm>
            <a:off x="1745764" y="5363364"/>
            <a:ext cx="561472" cy="590265"/>
          </a:xfrm>
          <a:prstGeom prst="roundRect">
            <a:avLst>
              <a:gd name="adj" fmla="val 5239"/>
            </a:avLst>
          </a:prstGeom>
          <a:noFill/>
          <a:ln w="76200">
            <a:solidFill>
              <a:srgbClr val="5F66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0570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35"/>
          <p:cNvSpPr>
            <a:spLocks noChangeAspect="1"/>
          </p:cNvSpPr>
          <p:nvPr/>
        </p:nvSpPr>
        <p:spPr bwMode="auto">
          <a:xfrm>
            <a:off x="1147009" y="2192379"/>
            <a:ext cx="762000" cy="762000"/>
          </a:xfrm>
          <a:prstGeom prst="ellipse">
            <a:avLst/>
          </a:prstGeom>
          <a:solidFill>
            <a:srgbClr val="3B3838"/>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dirty="0">
                <a:solidFill>
                  <a:schemeClr val="bg1"/>
                </a:solidFill>
                <a:latin typeface="Gotham Bold" pitchFamily="50" charset="0"/>
                <a:ea typeface="ヒラギノ角ゴ ProN W3" charset="-128"/>
                <a:cs typeface="Gotham Bold" pitchFamily="50" charset="0"/>
              </a:rPr>
              <a:t>1</a:t>
            </a:r>
          </a:p>
        </p:txBody>
      </p:sp>
      <p:sp>
        <p:nvSpPr>
          <p:cNvPr id="3" name="Oval 36"/>
          <p:cNvSpPr>
            <a:spLocks noChangeAspect="1"/>
          </p:cNvSpPr>
          <p:nvPr/>
        </p:nvSpPr>
        <p:spPr bwMode="auto">
          <a:xfrm>
            <a:off x="1147009" y="3735339"/>
            <a:ext cx="762000" cy="762000"/>
          </a:xfrm>
          <a:prstGeom prst="ellipse">
            <a:avLst/>
          </a:prstGeom>
          <a:solidFill>
            <a:srgbClr val="3B3838"/>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dirty="0">
                <a:solidFill>
                  <a:schemeClr val="bg1"/>
                </a:solidFill>
                <a:latin typeface="Gotham Bold" pitchFamily="50" charset="0"/>
                <a:ea typeface="ヒラギノ角ゴ ProN W3" charset="-128"/>
                <a:cs typeface="Gotham Bold" pitchFamily="50" charset="0"/>
              </a:rPr>
              <a:t>2</a:t>
            </a:r>
          </a:p>
        </p:txBody>
      </p:sp>
      <p:sp>
        <p:nvSpPr>
          <p:cNvPr id="4" name="Oval 37"/>
          <p:cNvSpPr>
            <a:spLocks noChangeAspect="1"/>
          </p:cNvSpPr>
          <p:nvPr/>
        </p:nvSpPr>
        <p:spPr bwMode="auto">
          <a:xfrm>
            <a:off x="1147009" y="5326718"/>
            <a:ext cx="762000" cy="762000"/>
          </a:xfrm>
          <a:prstGeom prst="ellipse">
            <a:avLst/>
          </a:prstGeom>
          <a:solidFill>
            <a:srgbClr val="3B3838"/>
          </a:solidFill>
          <a:ln w="25400">
            <a:noFill/>
            <a:round/>
            <a:headEnd/>
            <a:tailEnd/>
          </a:ln>
        </p:spPr>
        <p:txBody>
          <a:bodyPr anchor="ctr"/>
          <a:lstStyle>
            <a:lvl1pPr>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1pPr>
            <a:lvl2pPr marL="742950" indent="-28575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2pPr>
            <a:lvl3pPr marL="11430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3pPr>
            <a:lvl4pPr marL="16002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4pPr>
            <a:lvl5pPr marL="2057400" indent="-228600">
              <a:spcBef>
                <a:spcPts val="3800"/>
              </a:spcBef>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5pPr>
            <a:lvl6pPr marL="25146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6pPr>
            <a:lvl7pPr marL="29718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7pPr>
            <a:lvl8pPr marL="34290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8pPr>
            <a:lvl9pPr marL="3886200" indent="-228600" eaLnBrk="0" fontAlgn="base" hangingPunct="0">
              <a:spcBef>
                <a:spcPts val="3800"/>
              </a:spcBef>
              <a:spcAft>
                <a:spcPct val="0"/>
              </a:spcAft>
              <a:buSzPct val="171000"/>
              <a:buFont typeface="Gill Sans" charset="0"/>
              <a:buChar char="•"/>
              <a:defRPr sz="2800">
                <a:solidFill>
                  <a:srgbClr val="56565A"/>
                </a:solidFill>
                <a:latin typeface="Arial" panose="020B0604020202020204" pitchFamily="34" charset="0"/>
                <a:ea typeface="MS PGothic" panose="020B0600070205080204" pitchFamily="34" charset="-128"/>
                <a:sym typeface="Gill Sans" charset="0"/>
              </a:defRPr>
            </a:lvl9pPr>
          </a:lstStyle>
          <a:p>
            <a:pPr algn="ctr" eaLnBrk="1" hangingPunct="1">
              <a:spcBef>
                <a:spcPct val="0"/>
              </a:spcBef>
              <a:buSzTx/>
              <a:buFontTx/>
              <a:buNone/>
            </a:pPr>
            <a:r>
              <a:rPr lang="en-US" altLang="ko-KR" dirty="0">
                <a:solidFill>
                  <a:schemeClr val="bg1"/>
                </a:solidFill>
                <a:latin typeface="Gotham Bold" pitchFamily="50" charset="0"/>
                <a:ea typeface="ヒラギノ角ゴ ProN W3" charset="-128"/>
                <a:cs typeface="Gotham Bold" pitchFamily="50" charset="0"/>
              </a:rPr>
              <a:t>3</a:t>
            </a:r>
          </a:p>
        </p:txBody>
      </p:sp>
      <p:sp>
        <p:nvSpPr>
          <p:cNvPr id="5" name="Rectangle 4"/>
          <p:cNvSpPr>
            <a:spLocks noChangeArrowheads="1"/>
          </p:cNvSpPr>
          <p:nvPr/>
        </p:nvSpPr>
        <p:spPr bwMode="auto">
          <a:xfrm>
            <a:off x="827695" y="796718"/>
            <a:ext cx="418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r>
              <a:rPr lang="en-US" altLang="en-US" sz="3200" b="1" dirty="0">
                <a:solidFill>
                  <a:schemeClr val="tx1"/>
                </a:solidFill>
                <a:latin typeface="Gotham Bold" pitchFamily="50" charset="0"/>
                <a:cs typeface="Gotham Bold" pitchFamily="50" charset="0"/>
              </a:rPr>
              <a:t>GOALS </a:t>
            </a:r>
            <a:r>
              <a:rPr lang="en-US" altLang="en-US" sz="2800" dirty="0">
                <a:solidFill>
                  <a:schemeClr val="tx1"/>
                </a:solidFill>
                <a:latin typeface="Gotham Light" pitchFamily="50" charset="0"/>
                <a:ea typeface="Arial Unicode MS" panose="020B0604020202020204" pitchFamily="34" charset="-128"/>
                <a:cs typeface="Gotham Light" pitchFamily="50" charset="0"/>
              </a:rPr>
              <a:t>FOR TODAY</a:t>
            </a:r>
          </a:p>
        </p:txBody>
      </p:sp>
      <p:sp>
        <p:nvSpPr>
          <p:cNvPr id="7" name="TextBox 6"/>
          <p:cNvSpPr txBox="1"/>
          <p:nvPr/>
        </p:nvSpPr>
        <p:spPr>
          <a:xfrm>
            <a:off x="2261977" y="2272589"/>
            <a:ext cx="9818721" cy="954107"/>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Learn</a:t>
            </a:r>
            <a:r>
              <a:rPr lang="en-US" sz="2800" dirty="0">
                <a:solidFill>
                  <a:schemeClr val="bg2">
                    <a:lumMod val="25000"/>
                  </a:schemeClr>
                </a:solidFill>
                <a:latin typeface="Gotham Light" pitchFamily="50" charset="0"/>
                <a:cs typeface="Gotham Light" pitchFamily="50" charset="0"/>
              </a:rPr>
              <a:t> to use 1:1 meetings to recruit volunteers and establish relationships with future volunteer leaders</a:t>
            </a:r>
          </a:p>
        </p:txBody>
      </p:sp>
      <p:sp>
        <p:nvSpPr>
          <p:cNvPr id="10" name="TextBox 9"/>
          <p:cNvSpPr txBox="1"/>
          <p:nvPr/>
        </p:nvSpPr>
        <p:spPr>
          <a:xfrm>
            <a:off x="2261974" y="3854729"/>
            <a:ext cx="9818721" cy="523220"/>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Review </a:t>
            </a:r>
            <a:r>
              <a:rPr lang="en-US" sz="2800" dirty="0">
                <a:solidFill>
                  <a:schemeClr val="bg2">
                    <a:lumMod val="25000"/>
                  </a:schemeClr>
                </a:solidFill>
                <a:latin typeface="Gotham Light" pitchFamily="50" charset="0"/>
                <a:cs typeface="Gotham Light" pitchFamily="50" charset="0"/>
              </a:rPr>
              <a:t>the mechanics of 1:1 meetings </a:t>
            </a:r>
          </a:p>
        </p:txBody>
      </p:sp>
      <p:sp>
        <p:nvSpPr>
          <p:cNvPr id="11" name="TextBox 10"/>
          <p:cNvSpPr txBox="1"/>
          <p:nvPr/>
        </p:nvSpPr>
        <p:spPr>
          <a:xfrm>
            <a:off x="2261975" y="5325568"/>
            <a:ext cx="9818721" cy="523220"/>
          </a:xfrm>
          <a:prstGeom prst="rect">
            <a:avLst/>
          </a:prstGeom>
          <a:noFill/>
        </p:spPr>
        <p:txBody>
          <a:bodyPr wrap="square" rtlCol="0">
            <a:spAutoFit/>
          </a:bodyPr>
          <a:lstStyle/>
          <a:p>
            <a:r>
              <a:rPr lang="en-US" sz="2800" dirty="0">
                <a:solidFill>
                  <a:schemeClr val="bg2">
                    <a:lumMod val="25000"/>
                  </a:schemeClr>
                </a:solidFill>
                <a:latin typeface="Gotham Bold" pitchFamily="50" charset="0"/>
                <a:cs typeface="Gotham Bold" pitchFamily="50" charset="0"/>
              </a:rPr>
              <a:t>Feel confident </a:t>
            </a:r>
            <a:r>
              <a:rPr lang="en-US" sz="2800" dirty="0">
                <a:solidFill>
                  <a:schemeClr val="bg2">
                    <a:lumMod val="25000"/>
                  </a:schemeClr>
                </a:solidFill>
                <a:latin typeface="Gotham Light" pitchFamily="50" charset="0"/>
                <a:cs typeface="Gotham Light" pitchFamily="50" charset="0"/>
              </a:rPr>
              <a:t>scheduling and hosting a 1:1 meeting</a:t>
            </a:r>
          </a:p>
        </p:txBody>
      </p:sp>
      <p:cxnSp>
        <p:nvCxnSpPr>
          <p:cNvPr id="14" name="Straight Connector 13"/>
          <p:cNvCxnSpPr/>
          <p:nvPr/>
        </p:nvCxnSpPr>
        <p:spPr>
          <a:xfrm>
            <a:off x="865362" y="1497870"/>
            <a:ext cx="11215337" cy="0"/>
          </a:xfrm>
          <a:prstGeom prst="line">
            <a:avLst/>
          </a:prstGeom>
          <a:ln w="1270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0079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flipV="1">
            <a:off x="5342021" y="1465702"/>
            <a:ext cx="0" cy="5143645"/>
          </a:xfrm>
          <a:prstGeom prst="line">
            <a:avLst/>
          </a:prstGeom>
          <a:ln w="19050">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959247" y="1465702"/>
            <a:ext cx="6951397" cy="5632311"/>
          </a:xfrm>
          <a:prstGeom prst="rect">
            <a:avLst/>
          </a:prstGeom>
          <a:noFill/>
        </p:spPr>
        <p:txBody>
          <a:bodyPr wrap="square" rtlCol="0">
            <a:spAutoFit/>
          </a:bodyPr>
          <a:lstStyle/>
          <a:p>
            <a:pPr marL="514350" indent="-514350">
              <a:buAutoNum type="arabicPeriod"/>
            </a:pPr>
            <a:r>
              <a:rPr lang="en-US" sz="3600" dirty="0">
                <a:solidFill>
                  <a:schemeClr val="bg2">
                    <a:lumMod val="25000"/>
                  </a:schemeClr>
                </a:solidFill>
                <a:latin typeface="Gotham Bold" pitchFamily="50" charset="0"/>
                <a:cs typeface="Gotham Bold" pitchFamily="50" charset="0"/>
              </a:rPr>
              <a:t>Why 1:1 Meetings </a:t>
            </a:r>
          </a:p>
          <a:p>
            <a:pPr marL="514350" indent="-514350">
              <a:buAutoNum type="arabicPeriod"/>
            </a:pPr>
            <a:endParaRPr lang="en-US" sz="3600" dirty="0">
              <a:solidFill>
                <a:schemeClr val="bg2">
                  <a:lumMod val="25000"/>
                </a:schemeClr>
              </a:solidFill>
              <a:latin typeface="Gotham Bold" pitchFamily="50" charset="0"/>
              <a:cs typeface="Gotham Bold"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Anatomy of a 1:1 Meeting</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Leading a 1:1 Meeting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Scheduling 1:1 Meetings </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a:p>
            <a:pPr marL="514350" indent="-514350">
              <a:buAutoNum type="arabicPeriod"/>
            </a:pPr>
            <a:r>
              <a:rPr lang="en-US" sz="3600" dirty="0">
                <a:solidFill>
                  <a:schemeClr val="bg2">
                    <a:lumMod val="25000"/>
                  </a:schemeClr>
                </a:solidFill>
                <a:latin typeface="Gotham Light" pitchFamily="50" charset="0"/>
                <a:cs typeface="Gotham Light" pitchFamily="50" charset="0"/>
              </a:rPr>
              <a:t>Debrief and Close</a:t>
            </a:r>
          </a:p>
          <a:p>
            <a:pPr marL="514350" indent="-514350">
              <a:buAutoNum type="arabicPeriod"/>
            </a:pPr>
            <a:endParaRPr lang="en-US" sz="3600" dirty="0">
              <a:solidFill>
                <a:schemeClr val="bg2">
                  <a:lumMod val="25000"/>
                </a:schemeClr>
              </a:solidFill>
              <a:latin typeface="Gotham Light" pitchFamily="50" charset="0"/>
              <a:cs typeface="Gotham Light" pitchFamily="50" charset="0"/>
            </a:endParaRP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345" y="2388755"/>
            <a:ext cx="3250794" cy="3250794"/>
          </a:xfrm>
          <a:prstGeom prst="rect">
            <a:avLst/>
          </a:prstGeom>
        </p:spPr>
      </p:pic>
      <p:sp>
        <p:nvSpPr>
          <p:cNvPr id="13" name="Rectangle 12"/>
          <p:cNvSpPr>
            <a:spLocks noChangeArrowheads="1"/>
          </p:cNvSpPr>
          <p:nvPr/>
        </p:nvSpPr>
        <p:spPr bwMode="auto">
          <a:xfrm>
            <a:off x="636119" y="1401530"/>
            <a:ext cx="448524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r"/>
            <a:r>
              <a:rPr lang="en-US" altLang="en-US" sz="3200" dirty="0">
                <a:solidFill>
                  <a:schemeClr val="tx1"/>
                </a:solidFill>
                <a:latin typeface="Gotham Light" pitchFamily="50" charset="0"/>
                <a:cs typeface="Gotham Light" pitchFamily="50" charset="0"/>
              </a:rPr>
              <a:t>TRAINING </a:t>
            </a:r>
            <a:r>
              <a:rPr lang="en-US" altLang="en-US" sz="3200" dirty="0">
                <a:solidFill>
                  <a:schemeClr val="tx1"/>
                </a:solidFill>
                <a:latin typeface="Gotham Bold" pitchFamily="50" charset="0"/>
                <a:cs typeface="Gotham Bold" pitchFamily="50" charset="0"/>
              </a:rPr>
              <a:t>AGENDA</a:t>
            </a:r>
          </a:p>
        </p:txBody>
      </p:sp>
    </p:spTree>
    <p:extLst>
      <p:ext uri="{BB962C8B-B14F-4D97-AF65-F5344CB8AC3E}">
        <p14:creationId xmlns:p14="http://schemas.microsoft.com/office/powerpoint/2010/main" val="3185993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rotWithShape="1">
          <a:blip r:embed="rId2"/>
          <a:srcRect t="1066" r="12655" b="233"/>
          <a:stretch/>
        </p:blipFill>
        <p:spPr>
          <a:xfrm>
            <a:off x="-23447" y="-187569"/>
            <a:ext cx="13286154" cy="9964615"/>
          </a:xfrm>
          <a:prstGeom prst="rect">
            <a:avLst/>
          </a:prstGeom>
        </p:spPr>
      </p:pic>
      <p:sp>
        <p:nvSpPr>
          <p:cNvPr id="41" name="Rectangle 40"/>
          <p:cNvSpPr/>
          <p:nvPr/>
        </p:nvSpPr>
        <p:spPr>
          <a:xfrm>
            <a:off x="496957" y="345873"/>
            <a:ext cx="12006469" cy="8957154"/>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496957" y="369316"/>
            <a:ext cx="5997628" cy="8885583"/>
          </a:xfrm>
          <a:prstGeom prst="rect">
            <a:avLst/>
          </a:prstGeom>
          <a:solidFill>
            <a:schemeClr val="bg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a:spLocks noChangeArrowheads="1"/>
          </p:cNvSpPr>
          <p:nvPr/>
        </p:nvSpPr>
        <p:spPr bwMode="auto">
          <a:xfrm>
            <a:off x="2277396" y="944012"/>
            <a:ext cx="5253925" cy="1238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endParaRPr lang="en-US" altLang="en-US" sz="1050" dirty="0">
              <a:solidFill>
                <a:schemeClr val="bg1"/>
              </a:solidFill>
              <a:latin typeface="Gotham Bold" pitchFamily="50" charset="0"/>
              <a:cs typeface="Gotham Bold" pitchFamily="50" charset="0"/>
            </a:endParaRPr>
          </a:p>
          <a:p>
            <a:r>
              <a:rPr lang="en-US" altLang="en-US" sz="3200" dirty="0">
                <a:solidFill>
                  <a:schemeClr val="bg2">
                    <a:lumMod val="25000"/>
                  </a:schemeClr>
                </a:solidFill>
                <a:latin typeface="Gotham Bold" pitchFamily="50" charset="0"/>
                <a:cs typeface="Gotham Bold" pitchFamily="50" charset="0"/>
              </a:rPr>
              <a:t>REFLECT AND </a:t>
            </a:r>
          </a:p>
          <a:p>
            <a:r>
              <a:rPr lang="en-US" altLang="en-US" sz="3200" dirty="0">
                <a:solidFill>
                  <a:schemeClr val="bg2">
                    <a:lumMod val="25000"/>
                  </a:schemeClr>
                </a:solidFill>
                <a:latin typeface="Gotham Bold" pitchFamily="50" charset="0"/>
                <a:cs typeface="Gotham Bold" pitchFamily="50" charset="0"/>
              </a:rPr>
              <a:t>SHARE</a:t>
            </a:r>
            <a:endParaRPr lang="en-US" altLang="en-US" sz="3600" dirty="0">
              <a:solidFill>
                <a:schemeClr val="bg2">
                  <a:lumMod val="25000"/>
                </a:schemeClr>
              </a:solidFill>
              <a:latin typeface="Gotham Bold" pitchFamily="50" charset="0"/>
              <a:cs typeface="Gotham Bold" pitchFamily="50" charset="0"/>
            </a:endParaRPr>
          </a:p>
        </p:txBody>
      </p:sp>
      <p:sp>
        <p:nvSpPr>
          <p:cNvPr id="39" name="Rectangle 38"/>
          <p:cNvSpPr>
            <a:spLocks noChangeArrowheads="1"/>
          </p:cNvSpPr>
          <p:nvPr/>
        </p:nvSpPr>
        <p:spPr bwMode="auto">
          <a:xfrm>
            <a:off x="936425" y="3226536"/>
            <a:ext cx="5391560" cy="12388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4200">
                <a:solidFill>
                  <a:srgbClr val="000000"/>
                </a:solidFill>
                <a:latin typeface="Gill Sans"/>
                <a:ea typeface="ヒラギノ角ゴ ProN W3"/>
                <a:cs typeface="ヒラギノ角ゴ ProN W3"/>
                <a:sym typeface="Gill Sans"/>
              </a:defRPr>
            </a:lvl1pPr>
            <a:lvl2pPr marL="742950" indent="-285750">
              <a:defRPr sz="4200">
                <a:solidFill>
                  <a:srgbClr val="000000"/>
                </a:solidFill>
                <a:latin typeface="Gill Sans"/>
                <a:ea typeface="ヒラギノ角ゴ ProN W3"/>
                <a:cs typeface="ヒラギノ角ゴ ProN W3"/>
                <a:sym typeface="Gill Sans"/>
              </a:defRPr>
            </a:lvl2pPr>
            <a:lvl3pPr marL="1143000" indent="-228600">
              <a:defRPr sz="4200">
                <a:solidFill>
                  <a:srgbClr val="000000"/>
                </a:solidFill>
                <a:latin typeface="Gill Sans"/>
                <a:ea typeface="ヒラギノ角ゴ ProN W3"/>
                <a:cs typeface="ヒラギノ角ゴ ProN W3"/>
                <a:sym typeface="Gill Sans"/>
              </a:defRPr>
            </a:lvl3pPr>
            <a:lvl4pPr marL="1600200" indent="-228600">
              <a:defRPr sz="4200">
                <a:solidFill>
                  <a:srgbClr val="000000"/>
                </a:solidFill>
                <a:latin typeface="Gill Sans"/>
                <a:ea typeface="ヒラギノ角ゴ ProN W3"/>
                <a:cs typeface="ヒラギノ角ゴ ProN W3"/>
                <a:sym typeface="Gill Sans"/>
              </a:defRPr>
            </a:lvl4pPr>
            <a:lvl5pPr marL="2057400" indent="-228600">
              <a:defRPr sz="4200">
                <a:solidFill>
                  <a:srgbClr val="000000"/>
                </a:solidFill>
                <a:latin typeface="Gill Sans"/>
                <a:ea typeface="ヒラギノ角ゴ ProN W3"/>
                <a:cs typeface="ヒラギノ角ゴ ProN W3"/>
                <a:sym typeface="Gill Sans"/>
              </a:defRPr>
            </a:lvl5pPr>
            <a:lvl6pPr marL="25146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6pPr>
            <a:lvl7pPr marL="29718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7pPr>
            <a:lvl8pPr marL="34290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8pPr>
            <a:lvl9pPr marL="3886200" indent="-228600" eaLnBrk="0" fontAlgn="base" hangingPunct="0">
              <a:spcBef>
                <a:spcPct val="0"/>
              </a:spcBef>
              <a:spcAft>
                <a:spcPct val="0"/>
              </a:spcAft>
              <a:defRPr sz="4200">
                <a:solidFill>
                  <a:srgbClr val="000000"/>
                </a:solidFill>
                <a:latin typeface="Gill Sans"/>
                <a:ea typeface="ヒラギノ角ゴ ProN W3"/>
                <a:cs typeface="ヒラギノ角ゴ ProN W3"/>
                <a:sym typeface="Gill Sans"/>
              </a:defRPr>
            </a:lvl9pPr>
          </a:lstStyle>
          <a:p>
            <a:pPr algn="ctr"/>
            <a:endParaRPr lang="en-US" altLang="en-US" sz="1050" dirty="0">
              <a:solidFill>
                <a:schemeClr val="bg2">
                  <a:lumMod val="25000"/>
                </a:schemeClr>
              </a:solidFill>
              <a:latin typeface="Gotham Bold" pitchFamily="50" charset="0"/>
              <a:cs typeface="Gotham Bold" pitchFamily="50" charset="0"/>
            </a:endParaRPr>
          </a:p>
          <a:p>
            <a:pPr algn="ctr"/>
            <a:r>
              <a:rPr lang="en-US" altLang="en-US" sz="3200" dirty="0">
                <a:solidFill>
                  <a:schemeClr val="bg2">
                    <a:lumMod val="25000"/>
                  </a:schemeClr>
                </a:solidFill>
                <a:latin typeface="Gotham Book" pitchFamily="50" charset="0"/>
                <a:cs typeface="Gotham Book" pitchFamily="50" charset="0"/>
              </a:rPr>
              <a:t>Think?</a:t>
            </a:r>
          </a:p>
          <a:p>
            <a:pPr algn="ctr"/>
            <a:endParaRPr lang="en-US" altLang="en-US" sz="3200" dirty="0">
              <a:solidFill>
                <a:schemeClr val="bg2">
                  <a:lumMod val="25000"/>
                </a:schemeClr>
              </a:solidFill>
              <a:latin typeface="Gotham Book" pitchFamily="50" charset="0"/>
              <a:cs typeface="Gotham Book" pitchFamily="50" charset="0"/>
            </a:endParaRPr>
          </a:p>
        </p:txBody>
      </p:sp>
      <p:sp>
        <p:nvSpPr>
          <p:cNvPr id="46" name="Rectangle 45"/>
          <p:cNvSpPr/>
          <p:nvPr/>
        </p:nvSpPr>
        <p:spPr>
          <a:xfrm>
            <a:off x="455597" y="7885022"/>
            <a:ext cx="1056680" cy="933937"/>
          </a:xfrm>
          <a:prstGeom prst="rect">
            <a:avLst/>
          </a:prstGeom>
          <a:solidFill>
            <a:srgbClr val="017F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909" y="8011633"/>
            <a:ext cx="490014" cy="702546"/>
          </a:xfrm>
          <a:prstGeom prst="rect">
            <a:avLst/>
          </a:prstGeom>
        </p:spPr>
      </p:pic>
      <p:pic>
        <p:nvPicPr>
          <p:cNvPr id="56" name="Picture 55"/>
          <p:cNvPicPr>
            <a:picLocks noChangeAspect="1"/>
          </p:cNvPicPr>
          <p:nvPr/>
        </p:nvPicPr>
        <p:blipFill>
          <a:blip r:embed="rId4" cstate="print">
            <a:duotone>
              <a:prstClr val="black"/>
              <a:schemeClr val="tx2">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1091189" y="1153551"/>
            <a:ext cx="994077" cy="1029262"/>
          </a:xfrm>
          <a:prstGeom prst="rect">
            <a:avLst/>
          </a:prstGeom>
          <a:noFill/>
        </p:spPr>
      </p:pic>
      <p:grpSp>
        <p:nvGrpSpPr>
          <p:cNvPr id="12" name="Group 11"/>
          <p:cNvGrpSpPr/>
          <p:nvPr/>
        </p:nvGrpSpPr>
        <p:grpSpPr>
          <a:xfrm>
            <a:off x="821291" y="5472265"/>
            <a:ext cx="5693809" cy="1654172"/>
            <a:chOff x="814414" y="5027782"/>
            <a:chExt cx="5693809" cy="1654172"/>
          </a:xfrm>
        </p:grpSpPr>
        <p:sp>
          <p:nvSpPr>
            <p:cNvPr id="13" name="TextBox 12"/>
            <p:cNvSpPr txBox="1"/>
            <p:nvPr/>
          </p:nvSpPr>
          <p:spPr>
            <a:xfrm>
              <a:off x="814414" y="6312622"/>
              <a:ext cx="2813090" cy="369332"/>
            </a:xfrm>
            <a:prstGeom prst="rect">
              <a:avLst/>
            </a:prstGeom>
            <a:noFill/>
          </p:spPr>
          <p:txBody>
            <a:bodyPr wrap="square" rtlCol="0">
              <a:spAutoFit/>
            </a:bodyPr>
            <a:lstStyle/>
            <a:p>
              <a:pPr algn="ctr"/>
              <a:r>
                <a:rPr lang="en-US" sz="1800" dirty="0">
                  <a:solidFill>
                    <a:schemeClr val="tx1">
                      <a:lumMod val="75000"/>
                    </a:schemeClr>
                  </a:solidFill>
                  <a:latin typeface="Gotham Light" pitchFamily="50" charset="0"/>
                  <a:cs typeface="Gotham Light" pitchFamily="50" charset="0"/>
                </a:rPr>
                <a:t>Press 1 on the phone</a:t>
              </a:r>
            </a:p>
          </p:txBody>
        </p:sp>
        <p:grpSp>
          <p:nvGrpSpPr>
            <p:cNvPr id="14" name="Group 13"/>
            <p:cNvGrpSpPr/>
            <p:nvPr/>
          </p:nvGrpSpPr>
          <p:grpSpPr>
            <a:xfrm>
              <a:off x="4026709" y="5027782"/>
              <a:ext cx="2481514" cy="1602933"/>
              <a:chOff x="7956165" y="3607332"/>
              <a:chExt cx="2481514" cy="1602933"/>
            </a:xfrm>
          </p:grpSpPr>
          <p:pic>
            <p:nvPicPr>
              <p:cNvPr id="17" name="Picture 16"/>
              <p:cNvPicPr>
                <a:picLocks noChangeAspect="1"/>
              </p:cNvPicPr>
              <p:nvPr/>
            </p:nvPicPr>
            <p:blipFill rotWithShape="1">
              <a:blip r:embed="rId6" cstate="print">
                <a:duotone>
                  <a:prstClr val="black"/>
                  <a:schemeClr val="tx2">
                    <a:tint val="45000"/>
                    <a:satMod val="400000"/>
                  </a:schemeClr>
                </a:duotone>
                <a:extLst>
                  <a:ext uri="{28A0092B-C50C-407E-A947-70E740481C1C}">
                    <a14:useLocalDpi xmlns:a14="http://schemas.microsoft.com/office/drawing/2010/main" val="0"/>
                  </a:ext>
                </a:extLst>
              </a:blip>
              <a:srcRect b="29549"/>
              <a:stretch/>
            </p:blipFill>
            <p:spPr>
              <a:xfrm>
                <a:off x="8351850" y="3607332"/>
                <a:ext cx="1374183" cy="1129482"/>
              </a:xfrm>
              <a:prstGeom prst="rect">
                <a:avLst/>
              </a:prstGeom>
            </p:spPr>
          </p:pic>
          <p:sp>
            <p:nvSpPr>
              <p:cNvPr id="18" name="TextBox 17"/>
              <p:cNvSpPr txBox="1"/>
              <p:nvPr/>
            </p:nvSpPr>
            <p:spPr>
              <a:xfrm>
                <a:off x="7956165" y="4840933"/>
                <a:ext cx="2481514" cy="369332"/>
              </a:xfrm>
              <a:prstGeom prst="rect">
                <a:avLst/>
              </a:prstGeom>
              <a:noFill/>
            </p:spPr>
            <p:txBody>
              <a:bodyPr wrap="square" rtlCol="0">
                <a:spAutoFit/>
              </a:bodyPr>
              <a:lstStyle/>
              <a:p>
                <a:r>
                  <a:rPr lang="en-US" sz="1800" dirty="0">
                    <a:solidFill>
                      <a:schemeClr val="tx1">
                        <a:lumMod val="75000"/>
                      </a:schemeClr>
                    </a:solidFill>
                    <a:latin typeface="Gotham Light" pitchFamily="50" charset="0"/>
                    <a:cs typeface="Gotham Light" pitchFamily="50" charset="0"/>
                  </a:rPr>
                  <a:t>Type in chat box</a:t>
                </a:r>
              </a:p>
            </p:txBody>
          </p:sp>
        </p:grpSp>
        <p:sp>
          <p:nvSpPr>
            <p:cNvPr id="15" name="TextBox 14"/>
            <p:cNvSpPr txBox="1"/>
            <p:nvPr/>
          </p:nvSpPr>
          <p:spPr>
            <a:xfrm>
              <a:off x="3502729" y="5827376"/>
              <a:ext cx="755290" cy="338554"/>
            </a:xfrm>
            <a:prstGeom prst="rect">
              <a:avLst/>
            </a:prstGeom>
            <a:noFill/>
          </p:spPr>
          <p:txBody>
            <a:bodyPr wrap="square" rtlCol="0">
              <a:spAutoFit/>
            </a:bodyPr>
            <a:lstStyle/>
            <a:p>
              <a:r>
                <a:rPr lang="en-US" sz="1600" dirty="0">
                  <a:solidFill>
                    <a:schemeClr val="tx1">
                      <a:lumMod val="75000"/>
                    </a:schemeClr>
                  </a:solidFill>
                  <a:latin typeface="Gotham Light" pitchFamily="50" charset="0"/>
                  <a:cs typeface="Gotham Light" pitchFamily="50" charset="0"/>
                </a:rPr>
                <a:t>OR</a:t>
              </a:r>
            </a:p>
          </p:txBody>
        </p:sp>
        <p:pic>
          <p:nvPicPr>
            <p:cNvPr id="16" name="Picture 15"/>
            <p:cNvPicPr>
              <a:picLocks noChangeAspect="1"/>
            </p:cNvPicPr>
            <p:nvPr/>
          </p:nvPicPr>
          <p:blipFill rotWithShape="1">
            <a:blip r:embed="rId7" cstate="print">
              <a:duotone>
                <a:schemeClr val="accent3">
                  <a:shade val="45000"/>
                  <a:satMod val="135000"/>
                </a:schemeClr>
                <a:prstClr val="white"/>
              </a:duotone>
              <a:extLst>
                <a:ext uri="{28A0092B-C50C-407E-A947-70E740481C1C}">
                  <a14:useLocalDpi xmlns:a14="http://schemas.microsoft.com/office/drawing/2010/main" val="0"/>
                </a:ext>
              </a:extLst>
            </a:blip>
            <a:srcRect b="18000"/>
            <a:stretch/>
          </p:blipFill>
          <p:spPr>
            <a:xfrm>
              <a:off x="1689546" y="5321536"/>
              <a:ext cx="1031349" cy="986657"/>
            </a:xfrm>
            <a:prstGeom prst="rect">
              <a:avLst/>
            </a:prstGeom>
          </p:spPr>
        </p:pic>
      </p:grpSp>
      <p:cxnSp>
        <p:nvCxnSpPr>
          <p:cNvPr id="19" name="Straight Connector 18"/>
          <p:cNvCxnSpPr/>
          <p:nvPr/>
        </p:nvCxnSpPr>
        <p:spPr>
          <a:xfrm>
            <a:off x="1512277" y="5323742"/>
            <a:ext cx="4291177" cy="0"/>
          </a:xfrm>
          <a:prstGeom prst="line">
            <a:avLst/>
          </a:prstGeom>
          <a:ln>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247602"/>
      </p:ext>
    </p:extLst>
  </p:cSld>
  <p:clrMapOvr>
    <a:masterClrMapping/>
  </p:clrMapOvr>
</p:sld>
</file>

<file path=ppt/theme/theme1.xml><?xml version="1.0" encoding="utf-8"?>
<a:theme xmlns:a="http://schemas.openxmlformats.org/drawingml/2006/main" name="Office Theme">
  <a:themeElements>
    <a:clrScheme name="Custom 2">
      <a:dk1>
        <a:srgbClr val="3A3838"/>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FFFFFF"/>
      </a:hlink>
      <a:folHlink>
        <a:srgbClr val="FFFFFF"/>
      </a:folHlink>
    </a:clrScheme>
    <a:fontScheme name="Custom 1">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37360</TotalTime>
  <Words>1483</Words>
  <Application>Microsoft Macintosh PowerPoint</Application>
  <PresentationFormat>Custom</PresentationFormat>
  <Paragraphs>328</Paragraphs>
  <Slides>37</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Gill Sans</vt:lpstr>
      <vt:lpstr>Gotham Bold</vt:lpstr>
      <vt:lpstr>Gotham Book</vt:lpstr>
      <vt:lpstr>Gotham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adamironalcantara</dc:creator>
  <cp:lastModifiedBy>Microsoft Office User</cp:lastModifiedBy>
  <cp:revision>378</cp:revision>
  <cp:lastPrinted>2015-02-21T22:34:41Z</cp:lastPrinted>
  <dcterms:created xsi:type="dcterms:W3CDTF">2014-12-18T16:27:37Z</dcterms:created>
  <dcterms:modified xsi:type="dcterms:W3CDTF">2019-02-26T20:27:25Z</dcterms:modified>
</cp:coreProperties>
</file>