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446" r:id="rId2"/>
    <p:sldId id="428" r:id="rId3"/>
    <p:sldId id="333" r:id="rId4"/>
    <p:sldId id="330" r:id="rId5"/>
    <p:sldId id="447" r:id="rId6"/>
    <p:sldId id="450" r:id="rId7"/>
    <p:sldId id="346" r:id="rId8"/>
    <p:sldId id="451" r:id="rId9"/>
    <p:sldId id="429" r:id="rId10"/>
    <p:sldId id="448" r:id="rId11"/>
    <p:sldId id="453" r:id="rId12"/>
    <p:sldId id="449" r:id="rId13"/>
    <p:sldId id="452" r:id="rId14"/>
    <p:sldId id="454" r:id="rId15"/>
    <p:sldId id="455" r:id="rId16"/>
    <p:sldId id="456" r:id="rId17"/>
    <p:sldId id="457" r:id="rId18"/>
    <p:sldId id="458" r:id="rId19"/>
    <p:sldId id="459" r:id="rId20"/>
    <p:sldId id="460" r:id="rId21"/>
    <p:sldId id="461" r:id="rId22"/>
    <p:sldId id="462" r:id="rId23"/>
    <p:sldId id="463" r:id="rId24"/>
    <p:sldId id="464" r:id="rId25"/>
    <p:sldId id="353" r:id="rId26"/>
    <p:sldId id="467" r:id="rId27"/>
    <p:sldId id="440" r:id="rId28"/>
    <p:sldId id="465" r:id="rId29"/>
    <p:sldId id="466" r:id="rId30"/>
    <p:sldId id="443" r:id="rId31"/>
    <p:sldId id="468" r:id="rId32"/>
  </p:sldIdLst>
  <p:sldSz cx="13004800" cy="9753600"/>
  <p:notesSz cx="6858000" cy="9144000"/>
  <p:defaultTextStyle>
    <a:defPPr>
      <a:defRPr lang="en-US"/>
    </a:defPPr>
    <a:lvl1pPr marL="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ironalcantara" initials="a" lastIdx="1" clrIdx="0">
    <p:extLst>
      <p:ext uri="{19B8F6BF-5375-455C-9EA6-DF929625EA0E}">
        <p15:presenceInfo xmlns:p15="http://schemas.microsoft.com/office/powerpoint/2012/main" userId="adamironalcanta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FA0"/>
    <a:srgbClr val="949494"/>
    <a:srgbClr val="A1A1A1"/>
    <a:srgbClr val="C21402"/>
    <a:srgbClr val="B767F9"/>
    <a:srgbClr val="0094C9"/>
    <a:srgbClr val="E8513F"/>
    <a:srgbClr val="ED5340"/>
    <a:srgbClr val="D2202F"/>
    <a:srgbClr val="00A7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7" autoAdjust="0"/>
    <p:restoredTop sz="92901" autoAdjust="0"/>
  </p:normalViewPr>
  <p:slideViewPr>
    <p:cSldViewPr snapToGrid="0">
      <p:cViewPr varScale="1">
        <p:scale>
          <a:sx n="70" d="100"/>
          <a:sy n="70" d="100"/>
        </p:scale>
        <p:origin x="1864" y="184"/>
      </p:cViewPr>
      <p:guideLst/>
    </p:cSldViewPr>
  </p:slideViewPr>
  <p:notesTextViewPr>
    <p:cViewPr>
      <p:scale>
        <a:sx n="3" d="2"/>
        <a:sy n="3" d="2"/>
      </p:scale>
      <p:origin x="0" y="-42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F0C-5DEA-4728-8592-C91972CEE311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5A6C6-C12F-42A3-9316-E2EB2B2DB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6291-A6DC-4AD0-90CD-33D1F1DFFC6E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C1EA-D8F4-4B85-8B01-A01110AD5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32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0:04 – 0:05  Agenda for this session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4]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we’ll go through the sections that we’ll cover in this session. 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will define organizing and the role of an organizer, which is what we hope you become by the end of the program.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talk about some of the nuts and bolts of the program and expectations for Organizing Fellows.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that we’ll talk together about setting norms for our Fellows team.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wrap up 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reflecting on what you hope to accomplish throughout the program.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[Animation cue]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let’s go ahead and get started talking about you becoming an organizer!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52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0:40 – 0:43  Golden Rules of Organizing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21]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other norms should we have as a team?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TRAINER’S NOTES:</a:t>
            </a:r>
            <a:r>
              <a:rPr lang="en-US" sz="18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 this space to come up with a list of norms the team will agree and adhere to throughout the program. Training participants can use the space provided in their worksheet to write these norms. </a:t>
            </a:r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50230" lvl="1" indent="0">
              <a:buFont typeface="Arial" panose="020B0604020202020204" pitchFamily="34" charset="0"/>
              <a:buNone/>
            </a:pPr>
            <a:r>
              <a:rPr lang="en-US" sz="1707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313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end of the day, we would have accomplished the following goals. These are our goals for today.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9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0:04 – 0:05  Agenda for this session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4]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we’ll go through the sections that we’ll cover in this session. 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will define organizing and the role of an organizer, which is what we hope you become by the end of the program.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talk about some of the nuts and bolts of the program and expectations for Organizing Fellows.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that we’ll talk together about setting norms for our Fellows team.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wrap up 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reflecting on what you hope to accomplish throughout the program.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[Animation cue]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let’s go ahead and get started talking about you becoming an organizer!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0:04 – 0:05  Agenda for this session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4]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we’ll go through the sections that we’ll cover in this session. 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will define organizing and the role of an organizer, which is what we hope you become by the end of the program.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talk about some of the nuts and bolts of the program and expectations for Organizing Fellows.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that we’ll talk together about setting norms for our Fellows team.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wrap up 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reflecting on what you hope to accomplish throughout the program.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[Animation cue]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let’s go ahead and get started talking about you becoming an organizer!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7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0:26 – 0:28  Learning Philosophy</a:t>
            </a:r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14]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 through Webinars</a:t>
            </a:r>
          </a:p>
          <a:p>
            <a:pPr marL="935980" lvl="1" indent="-285750">
              <a:buFont typeface="Arial" panose="020B0604020202020204" pitchFamily="34" charset="0"/>
              <a:buChar char="•"/>
            </a:pPr>
            <a:r>
              <a:rPr lang="en-US" sz="16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one hand, you</a:t>
            </a: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learn new concepts and acquire new skills through a Webinar series</a:t>
            </a:r>
          </a:p>
          <a:p>
            <a:pPr marL="935980" lvl="1" indent="-285750">
              <a:buFont typeface="Arial" panose="020B0604020202020204" pitchFamily="34" charset="0"/>
              <a:buChar char="•"/>
            </a:pP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Webinars will take place live every Tuesday, 8:30 ET, 7:30 CT, 5:30 PT</a:t>
            </a:r>
          </a:p>
          <a:p>
            <a:pPr marL="935980" lvl="1" indent="-285750">
              <a:buFont typeface="Arial" panose="020B0604020202020204" pitchFamily="34" charset="0"/>
              <a:buChar char="•"/>
            </a:pP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can’t participate live, you are responsible to review the recordings, which will be archived on the online bookshelf. Later today we will provide you the link to the bookshelf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will then practice the concepts and skills learned</a:t>
            </a:r>
          </a:p>
          <a:p>
            <a:pPr marL="935980" lvl="1" indent="-285750">
              <a:buFont typeface="Arial" panose="020B0604020202020204" pitchFamily="34" charset="0"/>
              <a:buChar char="•"/>
            </a:pP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will work with the chapter on a long-term project</a:t>
            </a:r>
          </a:p>
          <a:p>
            <a:pPr marL="935980" lvl="1" indent="-285750">
              <a:buFont typeface="Arial" panose="020B0604020202020204" pitchFamily="34" charset="0"/>
              <a:buChar char="•"/>
            </a:pP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will plan what this project is in the next session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the end of the week, on Fridays, you will assess  your performance, as we discussed on the previous slide.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2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0:04 – 0:05  Agenda for this session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4]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we’ll go through the sections that we’ll cover in this session. 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will define organizing and the role of an organizer, which is what we hope you become by the end of the program.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talk about some of the nuts and bolts of the program and expectations for Organizing Fellows.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that we’ll talk together about setting norms for our Fellows team.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wrap up 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reflecting on what you hope to accomplish throughout the program.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[Animation cue]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let’s go ahead and get started talking about you becoming an organizer!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8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0:04 – 0:05  Agenda for this session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4]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we’ll go through the sections that we’ll cover in this session. 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will define organizing and the role of an organizer, which is what we hope you become by the end of the program.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talk about some of the nuts and bolts of the program and expectations for Organizing Fellows.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that we’ll talk together about setting norms for our Fellows team.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wrap up 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reflecting on what you hope to accomplish throughout the program.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[Animation cue]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let’s go ahead and get started talking about you becoming an organizer!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93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0:04 – 0:05  Agenda for this session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4]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we’ll go through the sections that we’ll cover in this session. 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will define organizing and the role of an organizer, which is what we hope you become by the end of the program.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talk about some of the nuts and bolts of the program and expectations for Organizing Fellows.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that we’ll talk together about setting norms for our Fellows team.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we’ll wrap up by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reflecting on what you hope to accomplish throughout the program.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[Animation cue]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let’s go ahead and get started talking about you becoming an organizer!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755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0:40 – 0:43  Golden Rules of Organizing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[Slide 21]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other norms should we have as a team?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TRAINER’S NOTES:</a:t>
            </a:r>
            <a:r>
              <a:rPr lang="en-US" sz="18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 this space to come up with a list of norms the team will agree and adhere to throughout the program. Training participants can use the space provided in their worksheet to write these norms. </a:t>
            </a:r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50230" lvl="1" indent="0">
              <a:buFont typeface="Arial" panose="020B0604020202020204" pitchFamily="34" charset="0"/>
              <a:buNone/>
            </a:pPr>
            <a:r>
              <a:rPr lang="en-US" sz="1707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75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49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19289"/>
            <a:ext cx="2804160" cy="82657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19289"/>
            <a:ext cx="8249920" cy="826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7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5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1" y="2390987"/>
            <a:ext cx="5528734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1" y="3562773"/>
            <a:ext cx="5528734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7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4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34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4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3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8" descr="https://secure.assets.bostatic.com/apps/madison/static/images/style-guide/Color/Images/Color_dark_grey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29270"/>
            <a:ext cx="13004800" cy="83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>
            <a:spLocks noChangeArrowheads="1"/>
          </p:cNvSpPr>
          <p:nvPr userDrawn="1"/>
        </p:nvSpPr>
        <p:spPr bwMode="auto">
          <a:xfrm>
            <a:off x="0" y="8868403"/>
            <a:ext cx="13015779" cy="106178"/>
          </a:xfrm>
          <a:prstGeom prst="rect">
            <a:avLst/>
          </a:prstGeom>
          <a:solidFill>
            <a:srgbClr val="017FA0"/>
          </a:solidFill>
          <a:ln>
            <a:noFill/>
          </a:ln>
          <a:extLst/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cs typeface="+mn-cs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954448" y="9075732"/>
            <a:ext cx="1927981" cy="509535"/>
            <a:chOff x="10916348" y="8678474"/>
            <a:chExt cx="1927981" cy="509535"/>
          </a:xfrm>
        </p:grpSpPr>
        <p:sp>
          <p:nvSpPr>
            <p:cNvPr id="10" name="TextBox 9"/>
            <p:cNvSpPr txBox="1"/>
            <p:nvPr/>
          </p:nvSpPr>
          <p:spPr>
            <a:xfrm>
              <a:off x="10916348" y="8678474"/>
              <a:ext cx="14277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spc="300" dirty="0">
                  <a:solidFill>
                    <a:schemeClr val="bg1"/>
                  </a:solidFill>
                  <a:latin typeface="Gotham Light" pitchFamily="50" charset="0"/>
                  <a:cs typeface="Gotham Light" pitchFamily="50" charset="0"/>
                </a:rPr>
                <a:t>ORGANIZING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16348" y="8818677"/>
              <a:ext cx="19279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spc="300" dirty="0">
                  <a:solidFill>
                    <a:schemeClr val="bg1"/>
                  </a:solidFill>
                  <a:latin typeface="Gotham Bold" pitchFamily="50" charset="0"/>
                  <a:cs typeface="Gotham Bold" pitchFamily="50" charset="0"/>
                </a:rPr>
                <a:t>FELLOWS</a:t>
              </a:r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914" y="9117556"/>
            <a:ext cx="354976" cy="508939"/>
          </a:xfrm>
          <a:prstGeom prst="rect">
            <a:avLst/>
          </a:prstGeom>
        </p:spPr>
      </p:pic>
      <p:pic>
        <p:nvPicPr>
          <p:cNvPr id="9" name="Picture 2" descr="C:\Users\amdamiron\Downloads\OFA-logo_horizontal-Reverse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56" y="8986420"/>
            <a:ext cx="2962610" cy="74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87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search?q=%23OFAFellows&amp;src=typd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dropbox.com/s/ojhiw1epnjjtq3h/Organizing%20Fellows%20Toolbox.pdf?dl=0" TargetMode="External"/><Relationship Id="rId5" Type="http://schemas.openxmlformats.org/officeDocument/2006/relationships/hyperlink" Target="http://myaccount.maestroconference.com/conference/register/GHI2H8YXD37LMSGH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dropbox.com/s/rg5anbz3rn871kt/1.%20PFD%20--%20Organizing%20Fellows%20Welcome%20Packet.pdf?dl=0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e9ll69hgwbcwc2n/Page%202.pdf?dl=0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sjdr84zgt0dusu3/Page%203.pdf?dl=0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p4knr68wme36a5s/Page%204.pdf?dl=0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lc36gmhzm51jl9z/Page%205.pdf?dl=0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lc36gmhzm51jl9z/Page%205.pdf?dl=0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docs.google.com/a/barackobama.com/spreadsheets/d/11nHwUme5i1ok6CVESVoQ3NsfwvI4MRIBeSthG0_HCEI/edit#gid=1496810796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dropbox.com/s/rg5anbz3rn871kt/1.%20PFD%20--%20Organizing%20Fellows%20Welcome%20Packet.pdf?dl=0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.barackobama.com/groups/244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hyperlink" Target="https://www.youtube.com/watch?v=g7XTI35jEPE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ww.dropbox.com/s/ojhiw1epnjjtq3h/Organizing%20Fellows%20Toolbox.pdf?dl=0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google.com/a/barackobama.com/spreadsheets/d/11nHwUme5i1ok6CVESVoQ3NsfwvI4MRIBeSthG0_HCEI/edit#gid=1496810796" TargetMode="External"/><Relationship Id="rId5" Type="http://schemas.openxmlformats.org/officeDocument/2006/relationships/hyperlink" Target="https://twitter.com/search?q=%23OFAFellows&amp;src=typd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dropbox.com/s/rg5anbz3rn871kt/1.%20PFD%20--%20Organizing%20Fellows%20Welcome%20Packet.pdf?dl=0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8" t="7310" r="7114"/>
          <a:stretch/>
        </p:blipFill>
        <p:spPr>
          <a:xfrm>
            <a:off x="0" y="-48126"/>
            <a:ext cx="13004800" cy="982233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-48126"/>
            <a:ext cx="9512490" cy="980172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43000">
                <a:schemeClr val="tx1">
                  <a:alpha val="81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-48126"/>
            <a:ext cx="13004800" cy="9801726"/>
          </a:xfrm>
          <a:prstGeom prst="rect">
            <a:avLst/>
          </a:prstGeom>
          <a:solidFill>
            <a:srgbClr val="017FA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698244" y="2028413"/>
            <a:ext cx="5976033" cy="1867511"/>
            <a:chOff x="3501731" y="3293117"/>
            <a:chExt cx="5976033" cy="1867511"/>
          </a:xfrm>
        </p:grpSpPr>
        <p:sp>
          <p:nvSpPr>
            <p:cNvPr id="15" name="TextBox 14"/>
            <p:cNvSpPr txBox="1"/>
            <p:nvPr/>
          </p:nvSpPr>
          <p:spPr>
            <a:xfrm>
              <a:off x="3501731" y="3293117"/>
              <a:ext cx="58232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Gotham Light" pitchFamily="50" charset="0"/>
                  <a:cs typeface="Gotham Light" pitchFamily="50" charset="0"/>
                </a:rPr>
                <a:t>ORGANIZING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08008" y="3837189"/>
              <a:ext cx="596975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chemeClr val="bg1"/>
                  </a:solidFill>
                  <a:latin typeface="Gotham Bold" pitchFamily="50" charset="0"/>
                  <a:cs typeface="Gotham Bold" pitchFamily="50" charset="0"/>
                </a:rPr>
                <a:t>FELLOWS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5" y="2004025"/>
            <a:ext cx="1713589" cy="24568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98245" y="4412877"/>
            <a:ext cx="6090914" cy="1319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>
                <a:latin typeface="Gotham Bold" pitchFamily="50" charset="0"/>
                <a:cs typeface="Gotham Bold" pitchFamily="50" charset="0"/>
              </a:rPr>
              <a:t>Thank you for joining today’s video call. We will begin shortly.  </a:t>
            </a:r>
          </a:p>
          <a:p>
            <a:endParaRPr lang="en-US" sz="2800" dirty="0">
              <a:latin typeface="Gotham Bold" pitchFamily="50" charset="0"/>
              <a:cs typeface="Gotham Bold" pitchFamily="50" charset="0"/>
            </a:endParaRPr>
          </a:p>
          <a:p>
            <a:r>
              <a:rPr lang="en-US" sz="2800" dirty="0">
                <a:latin typeface="Gotham Bold" pitchFamily="50" charset="0"/>
                <a:cs typeface="Gotham Bold" pitchFamily="50" charset="0"/>
              </a:rPr>
              <a:t>Make sure to also join the call.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814974" y="6216961"/>
            <a:ext cx="2587315" cy="599147"/>
          </a:xfrm>
          <a:prstGeom prst="roundRect">
            <a:avLst>
              <a:gd name="adj" fmla="val 0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5"/>
              </a:rPr>
              <a:t>REGISTER HERE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  <a:hlinkClick r:id="rId6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823" y="8909594"/>
            <a:ext cx="323995" cy="323995"/>
          </a:xfrm>
          <a:prstGeom prst="rect">
            <a:avLst/>
          </a:prstGeom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11079886" y="8585032"/>
            <a:ext cx="2202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chemeClr val="bg1"/>
              </a:solidFill>
              <a:latin typeface="+mj-lt"/>
              <a:cs typeface="Gotham Bold" pitchFamily="50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+mj-lt"/>
                <a:cs typeface="Gotham Bold" pitchFamily="50" charset="0"/>
              </a:rPr>
              <a:t>#</a:t>
            </a:r>
            <a:r>
              <a:rPr lang="en-US" sz="1600" dirty="0">
                <a:solidFill>
                  <a:schemeClr val="bg1"/>
                </a:solidFill>
                <a:latin typeface="Gotham Bold" pitchFamily="50" charset="0"/>
                <a:cs typeface="Gotham Bold" pitchFamily="50" charset="0"/>
                <a:hlinkClick r:id="rId8"/>
              </a:rPr>
              <a:t>OFA</a:t>
            </a:r>
            <a:r>
              <a:rPr lang="en-US" sz="1600" dirty="0">
                <a:solidFill>
                  <a:schemeClr val="bg1"/>
                </a:solidFill>
                <a:latin typeface="Gotham Light" pitchFamily="50" charset="0"/>
                <a:cs typeface="Gotham Light" pitchFamily="50" charset="0"/>
                <a:hlinkClick r:id="rId8"/>
              </a:rPr>
              <a:t>Fellows</a:t>
            </a:r>
            <a:endParaRPr lang="en-US" sz="2400" dirty="0">
              <a:solidFill>
                <a:schemeClr val="bg1"/>
              </a:solidFill>
              <a:latin typeface="Gotham Light" pitchFamily="50" charset="0"/>
              <a:cs typeface="Gotham Light" pitchFamily="50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1067104" y="8908197"/>
            <a:ext cx="0" cy="3231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drawing of a face&#10;&#10;Description automatically generated">
            <a:extLst>
              <a:ext uri="{FF2B5EF4-FFF2-40B4-BE49-F238E27FC236}">
                <a16:creationId xmlns:a16="http://schemas.microsoft.com/office/drawing/2014/main" id="{58D28DF5-51E8-AB4F-8AF6-A4650288AA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621" y="9049396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17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56547" y="3703730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87140" y="5518177"/>
            <a:ext cx="2928566" cy="611861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2"/>
              </a:rPr>
              <a:t>DOWNLOAD HERE</a:t>
            </a:r>
            <a:endParaRPr lang="en-US" sz="16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532172" y="1391000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5966847" y="1436128"/>
            <a:ext cx="0" cy="5677922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96606" y="1605723"/>
            <a:ext cx="63094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TODAY’S FOCUS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      Learning Journey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      Weekly Expectations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      Community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      Resources 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490806" y="2785692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1</a:t>
            </a:r>
          </a:p>
        </p:txBody>
      </p:sp>
      <p:sp>
        <p:nvSpPr>
          <p:cNvPr id="13" name="Oval 12"/>
          <p:cNvSpPr/>
          <p:nvPr/>
        </p:nvSpPr>
        <p:spPr>
          <a:xfrm>
            <a:off x="6490806" y="3870751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2</a:t>
            </a:r>
          </a:p>
        </p:txBody>
      </p:sp>
      <p:sp>
        <p:nvSpPr>
          <p:cNvPr id="14" name="Oval 13"/>
          <p:cNvSpPr/>
          <p:nvPr/>
        </p:nvSpPr>
        <p:spPr>
          <a:xfrm>
            <a:off x="6527377" y="5006605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3</a:t>
            </a:r>
          </a:p>
        </p:txBody>
      </p:sp>
      <p:sp>
        <p:nvSpPr>
          <p:cNvPr id="15" name="Oval 14"/>
          <p:cNvSpPr/>
          <p:nvPr/>
        </p:nvSpPr>
        <p:spPr>
          <a:xfrm>
            <a:off x="6527377" y="6124582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4531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80697" y="3703730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356322" y="1391000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5715000" y="1436128"/>
            <a:ext cx="0" cy="5826318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20756" y="1605723"/>
            <a:ext cx="63094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USER EXPERIENCE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Living document with information and resources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We will use this packet throughout the program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Hyperlinks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9556791" y="6643765"/>
            <a:ext cx="3123696" cy="552383"/>
            <a:chOff x="2059753" y="3689548"/>
            <a:chExt cx="3123696" cy="552383"/>
          </a:xfrm>
        </p:grpSpPr>
        <p:sp>
          <p:nvSpPr>
            <p:cNvPr id="17" name="Rectangle 16"/>
            <p:cNvSpPr/>
            <p:nvPr/>
          </p:nvSpPr>
          <p:spPr>
            <a:xfrm>
              <a:off x="2059753" y="3689548"/>
              <a:ext cx="2507794" cy="552383"/>
            </a:xfrm>
            <a:prstGeom prst="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48290" y="3796462"/>
              <a:ext cx="303515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BOOKSHELF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92" b="13293"/>
            <a:stretch/>
          </p:blipFill>
          <p:spPr>
            <a:xfrm>
              <a:off x="3856088" y="3752096"/>
              <a:ext cx="457866" cy="44931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533575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4658"/>
          <a:stretch/>
        </p:blipFill>
        <p:spPr>
          <a:xfrm>
            <a:off x="0" y="-16567"/>
            <a:ext cx="7501179" cy="9753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1754"/>
          <a:stretch/>
        </p:blipFill>
        <p:spPr>
          <a:xfrm>
            <a:off x="3890075" y="1"/>
            <a:ext cx="9174996" cy="97536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0" y="-7709"/>
            <a:ext cx="13030200" cy="9761309"/>
          </a:xfrm>
          <a:prstGeom prst="rect">
            <a:avLst/>
          </a:prstGeom>
          <a:solidFill>
            <a:schemeClr val="tx1">
              <a:lumMod val="50000"/>
              <a:alpha val="31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n-US" dirty="0"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6957" y="417443"/>
            <a:ext cx="12006469" cy="8885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6957" y="417442"/>
            <a:ext cx="6308034" cy="888558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5597" y="7885022"/>
            <a:ext cx="1056680" cy="933937"/>
          </a:xfrm>
          <a:prstGeom prst="rect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9" y="8011633"/>
            <a:ext cx="490014" cy="702546"/>
          </a:xfrm>
          <a:prstGeom prst="rect">
            <a:avLst/>
          </a:prstGeom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40909" y="3241894"/>
            <a:ext cx="5844930" cy="160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400" spc="300" dirty="0">
                <a:solidFill>
                  <a:schemeClr val="tx1">
                    <a:lumMod val="75000"/>
                  </a:schemeClr>
                </a:solidFill>
                <a:latin typeface="Gotham Bold" pitchFamily="50" charset="0"/>
                <a:cs typeface="Gotham Bold" pitchFamily="50" charset="0"/>
              </a:rPr>
              <a:t>BEFORE WE MOVE ON, </a:t>
            </a:r>
          </a:p>
          <a:p>
            <a:pPr algn="ctr"/>
            <a:endParaRPr lang="en-US" altLang="en-US" sz="1050" spc="3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WHAT QUESTIONS </a:t>
            </a: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DO YOU HAVE?</a:t>
            </a:r>
            <a:endParaRPr lang="en-US" altLang="en-US" sz="3600" spc="3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827" y="1356136"/>
            <a:ext cx="1481108" cy="1533531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821291" y="5557431"/>
            <a:ext cx="5693809" cy="1654172"/>
            <a:chOff x="814414" y="5027782"/>
            <a:chExt cx="5693809" cy="1654172"/>
          </a:xfrm>
        </p:grpSpPr>
        <p:sp>
          <p:nvSpPr>
            <p:cNvPr id="33" name="TextBox 32"/>
            <p:cNvSpPr txBox="1"/>
            <p:nvPr/>
          </p:nvSpPr>
          <p:spPr>
            <a:xfrm>
              <a:off x="814414" y="6312622"/>
              <a:ext cx="2813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Press 1 on the phone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026709" y="5027782"/>
              <a:ext cx="2481514" cy="1602933"/>
              <a:chOff x="7956165" y="3607332"/>
              <a:chExt cx="2481514" cy="1602933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6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9549"/>
              <a:stretch/>
            </p:blipFill>
            <p:spPr>
              <a:xfrm>
                <a:off x="8351850" y="3607332"/>
                <a:ext cx="1374183" cy="1129482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7956165" y="4840933"/>
                <a:ext cx="2481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Type in chat box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502729" y="5827376"/>
              <a:ext cx="7552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OR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00"/>
            <a:stretch/>
          </p:blipFill>
          <p:spPr>
            <a:xfrm>
              <a:off x="1689546" y="5321536"/>
              <a:ext cx="1031349" cy="986657"/>
            </a:xfrm>
            <a:prstGeom prst="rect">
              <a:avLst/>
            </a:prstGeom>
          </p:spPr>
        </p:pic>
      </p:grpSp>
      <p:cxnSp>
        <p:nvCxnSpPr>
          <p:cNvPr id="9" name="Straight Connector 8"/>
          <p:cNvCxnSpPr/>
          <p:nvPr/>
        </p:nvCxnSpPr>
        <p:spPr>
          <a:xfrm>
            <a:off x="1512277" y="5408908"/>
            <a:ext cx="4291177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457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5122350" y="1576608"/>
            <a:ext cx="0" cy="522524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7329" y="1649179"/>
            <a:ext cx="69513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Program Overview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Review Welcome Packet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Questions and Answers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Immediate Next Steps 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Debrief and Close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8" y="2965241"/>
            <a:ext cx="3250794" cy="3250794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160102" y="1540324"/>
            <a:ext cx="3538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cs typeface="Gotham Bold" pitchFamily="50" charset="0"/>
              </a:rPr>
              <a:t>AGENDA</a:t>
            </a:r>
          </a:p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Light" pitchFamily="50" charset="0"/>
                <a:ea typeface="Arial Unicode MS" panose="020B0604020202020204" pitchFamily="34" charset="-128"/>
                <a:cs typeface="Gotham Light" pitchFamily="50" charset="0"/>
              </a:rPr>
              <a:t>FOR TODAY</a:t>
            </a:r>
          </a:p>
        </p:txBody>
      </p:sp>
    </p:spTree>
    <p:extLst>
      <p:ext uri="{BB962C8B-B14F-4D97-AF65-F5344CB8AC3E}">
        <p14:creationId xmlns:p14="http://schemas.microsoft.com/office/powerpoint/2010/main" val="1923976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3789" y="4196099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479414" y="1883369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6140783" y="1572145"/>
            <a:ext cx="0" cy="5247908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69883" y="2487939"/>
            <a:ext cx="6309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LEARNING JOURNEY</a:t>
            </a: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Kick-Off Trainings</a:t>
            </a:r>
          </a:p>
          <a:p>
            <a:pPr marL="571500" indent="-571500" algn="ctr">
              <a:buFont typeface="Wingdings" panose="05000000000000000000" pitchFamily="2" charset="2"/>
              <a:buChar char="§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275365" y="4578954"/>
            <a:ext cx="2928566" cy="611861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3"/>
              </a:rPr>
              <a:t>GO TO PAGE 2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21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3789" y="4196099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479414" y="1883369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6140783" y="1572145"/>
            <a:ext cx="0" cy="5247908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69883" y="2487939"/>
            <a:ext cx="6309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LEARNING JOURNEY</a:t>
            </a: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CERTIFICATION TRACKS</a:t>
            </a:r>
          </a:p>
          <a:p>
            <a:pPr marL="571500" indent="-571500" algn="ctr">
              <a:buFont typeface="Wingdings" panose="05000000000000000000" pitchFamily="2" charset="2"/>
              <a:buChar char="§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275365" y="4578954"/>
            <a:ext cx="2928566" cy="611861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3"/>
              </a:rPr>
              <a:t>GO TO PAGE 3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93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3789" y="4196099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479414" y="1883369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6140783" y="1572145"/>
            <a:ext cx="0" cy="5247908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69883" y="2487939"/>
            <a:ext cx="6309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LEARNING JOURNEY</a:t>
            </a: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PROGRAM-LONG CURRICULUM</a:t>
            </a:r>
          </a:p>
          <a:p>
            <a:pPr marL="571500" indent="-571500" algn="ctr">
              <a:buFont typeface="Wingdings" panose="05000000000000000000" pitchFamily="2" charset="2"/>
              <a:buChar char="§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152270" y="5212004"/>
            <a:ext cx="2928566" cy="611861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3"/>
              </a:rPr>
              <a:t>GO TO PAGE 4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06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4658"/>
          <a:stretch/>
        </p:blipFill>
        <p:spPr>
          <a:xfrm>
            <a:off x="0" y="-16567"/>
            <a:ext cx="7501179" cy="9753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1754"/>
          <a:stretch/>
        </p:blipFill>
        <p:spPr>
          <a:xfrm>
            <a:off x="3890075" y="1"/>
            <a:ext cx="9174996" cy="97536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0" y="-7709"/>
            <a:ext cx="13030200" cy="9761309"/>
          </a:xfrm>
          <a:prstGeom prst="rect">
            <a:avLst/>
          </a:prstGeom>
          <a:solidFill>
            <a:schemeClr val="tx1">
              <a:lumMod val="50000"/>
              <a:alpha val="31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n-US" dirty="0"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6957" y="417443"/>
            <a:ext cx="12006469" cy="8885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6957" y="417442"/>
            <a:ext cx="6308034" cy="888558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5597" y="7885022"/>
            <a:ext cx="1056680" cy="933937"/>
          </a:xfrm>
          <a:prstGeom prst="rect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9" y="8011633"/>
            <a:ext cx="490014" cy="702546"/>
          </a:xfrm>
          <a:prstGeom prst="rect">
            <a:avLst/>
          </a:prstGeom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40909" y="3294648"/>
            <a:ext cx="5844930" cy="160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400" spc="300" dirty="0">
                <a:solidFill>
                  <a:schemeClr val="tx1">
                    <a:lumMod val="75000"/>
                  </a:schemeClr>
                </a:solidFill>
                <a:latin typeface="Gotham Bold" pitchFamily="50" charset="0"/>
                <a:cs typeface="Gotham Bold" pitchFamily="50" charset="0"/>
              </a:rPr>
              <a:t>THAT WAS A LOT. </a:t>
            </a:r>
          </a:p>
          <a:p>
            <a:pPr algn="ctr"/>
            <a:endParaRPr lang="en-US" altLang="en-US" sz="1050" spc="3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WHAT QUESTIONS </a:t>
            </a: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DO YOU HAVE?</a:t>
            </a:r>
            <a:endParaRPr lang="en-US" altLang="en-US" sz="3600" spc="3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827" y="1356136"/>
            <a:ext cx="1481108" cy="1533531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821291" y="5557431"/>
            <a:ext cx="5693809" cy="1654172"/>
            <a:chOff x="814414" y="5027782"/>
            <a:chExt cx="5693809" cy="1654172"/>
          </a:xfrm>
        </p:grpSpPr>
        <p:sp>
          <p:nvSpPr>
            <p:cNvPr id="33" name="TextBox 32"/>
            <p:cNvSpPr txBox="1"/>
            <p:nvPr/>
          </p:nvSpPr>
          <p:spPr>
            <a:xfrm>
              <a:off x="814414" y="6312622"/>
              <a:ext cx="2813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Press 1 on the phone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026709" y="5027782"/>
              <a:ext cx="2481514" cy="1602933"/>
              <a:chOff x="7956165" y="3607332"/>
              <a:chExt cx="2481514" cy="1602933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6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9549"/>
              <a:stretch/>
            </p:blipFill>
            <p:spPr>
              <a:xfrm>
                <a:off x="8351850" y="3607332"/>
                <a:ext cx="1374183" cy="1129482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7956165" y="4840933"/>
                <a:ext cx="2481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Type in chat box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502729" y="5827376"/>
              <a:ext cx="7552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OR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00"/>
            <a:stretch/>
          </p:blipFill>
          <p:spPr>
            <a:xfrm>
              <a:off x="1689546" y="5321536"/>
              <a:ext cx="1031349" cy="986657"/>
            </a:xfrm>
            <a:prstGeom prst="rect">
              <a:avLst/>
            </a:prstGeom>
          </p:spPr>
        </p:pic>
      </p:grpSp>
      <p:cxnSp>
        <p:nvCxnSpPr>
          <p:cNvPr id="9" name="Straight Connector 8"/>
          <p:cNvCxnSpPr/>
          <p:nvPr/>
        </p:nvCxnSpPr>
        <p:spPr>
          <a:xfrm>
            <a:off x="1512277" y="5408908"/>
            <a:ext cx="4291177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281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3789" y="4196099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479414" y="1883369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6052858" y="1572145"/>
            <a:ext cx="0" cy="5247908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69883" y="2052480"/>
            <a:ext cx="6309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WEEKLY EXPECTATIONS</a:t>
            </a: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Tuesday: 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Webinars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Middle of the Week: 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Do</a:t>
            </a:r>
          </a:p>
          <a:p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Friday: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 Evaluations </a:t>
            </a:r>
          </a:p>
          <a:p>
            <a:pPr marL="571500" indent="-571500" algn="ctr">
              <a:buFont typeface="Wingdings" panose="05000000000000000000" pitchFamily="2" charset="2"/>
              <a:buChar char="§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49975" y="5564039"/>
            <a:ext cx="2928566" cy="611861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3"/>
              </a:rPr>
              <a:t>GO TO PAGE 5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73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69680" y="4196099"/>
            <a:ext cx="55897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45305" y="1883369"/>
            <a:ext cx="1838503" cy="1801650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 flipV="1">
            <a:off x="5718749" y="1572145"/>
            <a:ext cx="0" cy="5247908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49964" y="1810830"/>
            <a:ext cx="67658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SUPPLEMENTAL LEARNING</a:t>
            </a: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101 Series</a:t>
            </a:r>
          </a:p>
          <a:p>
            <a:pPr algn="ctr"/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Professional Development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615866" y="5564039"/>
            <a:ext cx="2928566" cy="611861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3"/>
              </a:rPr>
              <a:t>GO TO PAGE 5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4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" y="-27295"/>
            <a:ext cx="13018577" cy="9780895"/>
            <a:chOff x="-1" y="-27295"/>
            <a:chExt cx="13018577" cy="97808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265"/>
            <a:stretch/>
          </p:blipFill>
          <p:spPr>
            <a:xfrm>
              <a:off x="-1" y="-27295"/>
              <a:ext cx="13018577" cy="978089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96957" y="417443"/>
              <a:ext cx="12006469" cy="888558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96957" y="417442"/>
              <a:ext cx="6308034" cy="8885583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5597" y="7885022"/>
              <a:ext cx="1056680" cy="933937"/>
            </a:xfrm>
            <a:prstGeom prst="rect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09" y="8011633"/>
              <a:ext cx="490014" cy="702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167778" y="3147916"/>
              <a:ext cx="511773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spc="300" dirty="0">
                  <a:solidFill>
                    <a:schemeClr val="bg2">
                      <a:lumMod val="25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Aquiles Damiron</a:t>
              </a:r>
              <a:endParaRPr lang="en-US" sz="4800" spc="3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56361" y="3754594"/>
              <a:ext cx="54924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spc="300" dirty="0">
                  <a:solidFill>
                    <a:schemeClr val="bg2">
                      <a:lumMod val="2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Training Programs Manager</a:t>
              </a:r>
              <a:endParaRPr lang="en-US" sz="3600" spc="3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222853" y="4654692"/>
              <a:ext cx="2907940" cy="375843"/>
              <a:chOff x="2161365" y="4783026"/>
              <a:chExt cx="2907940" cy="375843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1365" y="4834874"/>
                <a:ext cx="323995" cy="323995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2539428" y="4783026"/>
                <a:ext cx="252987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spc="3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j-lt"/>
                    <a:cs typeface="Gotham Bold" pitchFamily="50" charset="0"/>
                  </a:rPr>
                  <a:t>@</a:t>
                </a:r>
                <a:r>
                  <a:rPr lang="en-US" sz="18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Gotham Bold" pitchFamily="50" charset="0"/>
                    <a:cs typeface="Gotham Bold" pitchFamily="50" charset="0"/>
                  </a:rPr>
                  <a:t>AMD</a:t>
                </a:r>
                <a:r>
                  <a:rPr lang="en-US" sz="18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j-lt"/>
                    <a:cs typeface="Gotham Bold" pitchFamily="50" charset="0"/>
                  </a:rPr>
                  <a:t>amiron</a:t>
                </a:r>
                <a:endParaRPr lang="en-US" sz="28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  <a:cs typeface="Gotham Light" pitchFamily="50" charset="0"/>
                </a:endParaRP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526646" y="4833477"/>
                <a:ext cx="0" cy="323166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7361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-16567"/>
            <a:ext cx="13065071" cy="9770168"/>
            <a:chOff x="0" y="-16567"/>
            <a:chExt cx="13065071" cy="97701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74658"/>
            <a:stretch/>
          </p:blipFill>
          <p:spPr>
            <a:xfrm>
              <a:off x="0" y="-16567"/>
              <a:ext cx="7501179" cy="97536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54"/>
            <a:stretch/>
          </p:blipFill>
          <p:spPr>
            <a:xfrm>
              <a:off x="3890075" y="1"/>
              <a:ext cx="9174996" cy="97536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0" y="-7709"/>
              <a:ext cx="13030200" cy="9761309"/>
            </a:xfrm>
            <a:prstGeom prst="rect">
              <a:avLst/>
            </a:prstGeom>
            <a:solidFill>
              <a:schemeClr val="tx1">
                <a:lumMod val="50000"/>
                <a:alpha val="31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ctr" eaLnBrk="1" hangingPunct="1">
                <a:defRPr/>
              </a:pPr>
              <a:endParaRPr lang="en-US" dirty="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6957" y="417443"/>
              <a:ext cx="12006469" cy="888558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96957" y="417442"/>
              <a:ext cx="6308034" cy="8885583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5597" y="7885022"/>
              <a:ext cx="1056680" cy="933937"/>
            </a:xfrm>
            <a:prstGeom prst="rect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09" y="8011633"/>
              <a:ext cx="490014" cy="702546"/>
            </a:xfrm>
            <a:prstGeom prst="rect">
              <a:avLst/>
            </a:prstGeom>
          </p:spPr>
        </p:pic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740909" y="3224312"/>
              <a:ext cx="5844930" cy="1608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1pPr>
              <a:lvl2pPr marL="742950" indent="-28575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2pPr>
              <a:lvl3pPr marL="11430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3pPr>
              <a:lvl4pPr marL="16002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4pPr>
              <a:lvl5pPr marL="20574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9pPr>
            </a:lstStyle>
            <a:p>
              <a:pPr algn="ctr"/>
              <a:r>
                <a:rPr lang="en-US" altLang="en-US" sz="2400" spc="300" dirty="0">
                  <a:solidFill>
                    <a:schemeClr val="tx1">
                      <a:lumMod val="75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LET’S PAUSE FOR A MIN. </a:t>
              </a:r>
            </a:p>
            <a:p>
              <a:pPr algn="ctr"/>
              <a:endParaRPr lang="en-US" altLang="en-US" sz="105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  <a:p>
              <a:pPr algn="ctr"/>
              <a:r>
                <a:rPr lang="en-US" altLang="en-US" sz="3200" spc="3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WHAT QUESTIONS </a:t>
              </a:r>
            </a:p>
            <a:p>
              <a:pPr algn="ctr"/>
              <a:r>
                <a:rPr lang="en-US" altLang="en-US" sz="3200" spc="3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DO YOU HAVE?</a:t>
              </a:r>
              <a:endParaRPr lang="en-US" altLang="en-US" sz="36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3827" y="1356136"/>
              <a:ext cx="1481108" cy="1533531"/>
            </a:xfrm>
            <a:prstGeom prst="rect">
              <a:avLst/>
            </a:prstGeom>
            <a:noFill/>
          </p:spPr>
        </p:pic>
        <p:grpSp>
          <p:nvGrpSpPr>
            <p:cNvPr id="7" name="Group 6"/>
            <p:cNvGrpSpPr/>
            <p:nvPr/>
          </p:nvGrpSpPr>
          <p:grpSpPr>
            <a:xfrm>
              <a:off x="821291" y="5557431"/>
              <a:ext cx="5693809" cy="1654172"/>
              <a:chOff x="814414" y="5027782"/>
              <a:chExt cx="5693809" cy="1654172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814414" y="6312622"/>
                <a:ext cx="28130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Press 1 on the phone</a:t>
                </a: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026709" y="5027782"/>
                <a:ext cx="2481514" cy="1602933"/>
                <a:chOff x="7956165" y="3607332"/>
                <a:chExt cx="2481514" cy="1602933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9549"/>
                <a:stretch/>
              </p:blipFill>
              <p:spPr>
                <a:xfrm>
                  <a:off x="8351850" y="3607332"/>
                  <a:ext cx="1374183" cy="1129482"/>
                </a:xfrm>
                <a:prstGeom prst="rect">
                  <a:avLst/>
                </a:prstGeom>
              </p:spPr>
            </p:pic>
            <p:sp>
              <p:nvSpPr>
                <p:cNvPr id="31" name="TextBox 30"/>
                <p:cNvSpPr txBox="1"/>
                <p:nvPr/>
              </p:nvSpPr>
              <p:spPr>
                <a:xfrm>
                  <a:off x="7956165" y="4840933"/>
                  <a:ext cx="24815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tx1">
                          <a:lumMod val="75000"/>
                        </a:schemeClr>
                      </a:solidFill>
                      <a:latin typeface="Gotham Light" pitchFamily="50" charset="0"/>
                      <a:cs typeface="Gotham Light" pitchFamily="50" charset="0"/>
                    </a:rPr>
                    <a:t>Type in chat box</a:t>
                  </a: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502729" y="5827376"/>
                <a:ext cx="7552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OR</a:t>
                </a:r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8000"/>
              <a:stretch/>
            </p:blipFill>
            <p:spPr>
              <a:xfrm>
                <a:off x="1689546" y="5321536"/>
                <a:ext cx="1031349" cy="986657"/>
              </a:xfrm>
              <a:prstGeom prst="rect">
                <a:avLst/>
              </a:prstGeom>
            </p:spPr>
          </p:pic>
        </p:grpSp>
        <p:cxnSp>
          <p:nvCxnSpPr>
            <p:cNvPr id="9" name="Straight Connector 8"/>
            <p:cNvCxnSpPr/>
            <p:nvPr/>
          </p:nvCxnSpPr>
          <p:spPr>
            <a:xfrm>
              <a:off x="1512277" y="5408908"/>
              <a:ext cx="4291177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2333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828800" y="1326292"/>
            <a:ext cx="1047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THE BOOKSHELF IS YOUR BEST FRIEND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833584" y="2483617"/>
            <a:ext cx="3429998" cy="4230675"/>
            <a:chOff x="9176011" y="2408562"/>
            <a:chExt cx="3429998" cy="4230675"/>
          </a:xfrm>
        </p:grpSpPr>
        <p:sp>
          <p:nvSpPr>
            <p:cNvPr id="13" name="Rounded Rectangle 12"/>
            <p:cNvSpPr/>
            <p:nvPr/>
          </p:nvSpPr>
          <p:spPr>
            <a:xfrm>
              <a:off x="9176011" y="5878507"/>
              <a:ext cx="3429998" cy="760730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</a:endParaRPr>
            </a:p>
            <a:p>
              <a:pPr algn="ctr"/>
              <a:r>
                <a:rPr lang="en-US" sz="2000" dirty="0">
                  <a:solidFill>
                    <a:schemeClr val="bg2">
                      <a:lumMod val="50000"/>
                    </a:schemeClr>
                  </a:solidFill>
                  <a:latin typeface="Gotham Bold" pitchFamily="50" charset="0"/>
                  <a:cs typeface="Gotham Bold" pitchFamily="50" charset="0"/>
                  <a:hlinkClick r:id="rId2"/>
                </a:rPr>
                <a:t>CHECK IT OUT HERE</a:t>
              </a:r>
              <a:endPara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</a:endParaRPr>
            </a:p>
            <a:p>
              <a:pPr algn="ctr"/>
              <a:endParaRPr lang="en-US" sz="2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9527878" y="2408562"/>
              <a:ext cx="2737285" cy="2782419"/>
              <a:chOff x="8711885" y="2100881"/>
              <a:chExt cx="3200400" cy="3418588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8711885" y="2360633"/>
                <a:ext cx="3200400" cy="3158836"/>
              </a:xfrm>
              <a:prstGeom prst="ellipse">
                <a:avLst/>
              </a:prstGeom>
              <a:solidFill>
                <a:srgbClr val="017F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503394" y="4249099"/>
                <a:ext cx="19191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spc="300" dirty="0">
                    <a:solidFill>
                      <a:schemeClr val="bg1"/>
                    </a:solidFill>
                    <a:latin typeface="Gotham Light" pitchFamily="50" charset="0"/>
                    <a:cs typeface="Gotham Light" pitchFamily="50" charset="0"/>
                  </a:rPr>
                  <a:t>ONLINE BOOKSHELF</a:t>
                </a:r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812"/>
              <a:stretch/>
            </p:blipFill>
            <p:spPr>
              <a:xfrm>
                <a:off x="8805251" y="2100881"/>
                <a:ext cx="3007249" cy="2883553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9232868" y="5432330"/>
              <a:ext cx="3373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300" dirty="0">
                  <a:solidFill>
                    <a:schemeClr val="bg2">
                      <a:lumMod val="50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ONLINE BOOKSHELF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582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5122350" y="1576608"/>
            <a:ext cx="0" cy="522524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7329" y="1649179"/>
            <a:ext cx="69513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Program Overview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Review Welcome Packet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Questions and Answers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Immediate Next Steps 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Debrief and Close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8" y="2965241"/>
            <a:ext cx="3250794" cy="3250794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160102" y="1540324"/>
            <a:ext cx="3538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cs typeface="Gotham Bold" pitchFamily="50" charset="0"/>
              </a:rPr>
              <a:t>AGENDA</a:t>
            </a:r>
          </a:p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Light" pitchFamily="50" charset="0"/>
                <a:ea typeface="Arial Unicode MS" panose="020B0604020202020204" pitchFamily="34" charset="-128"/>
                <a:cs typeface="Gotham Light" pitchFamily="50" charset="0"/>
              </a:rPr>
              <a:t>FOR TODAY</a:t>
            </a:r>
          </a:p>
        </p:txBody>
      </p:sp>
    </p:spTree>
    <p:extLst>
      <p:ext uri="{BB962C8B-B14F-4D97-AF65-F5344CB8AC3E}">
        <p14:creationId xmlns:p14="http://schemas.microsoft.com/office/powerpoint/2010/main" val="18301448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-16567"/>
            <a:ext cx="13065071" cy="9770168"/>
            <a:chOff x="0" y="-16567"/>
            <a:chExt cx="13065071" cy="97701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74658"/>
            <a:stretch/>
          </p:blipFill>
          <p:spPr>
            <a:xfrm>
              <a:off x="0" y="-16567"/>
              <a:ext cx="7501179" cy="97536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54"/>
            <a:stretch/>
          </p:blipFill>
          <p:spPr>
            <a:xfrm>
              <a:off x="3890075" y="1"/>
              <a:ext cx="9174996" cy="97536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0" y="-7709"/>
              <a:ext cx="13030200" cy="9761309"/>
            </a:xfrm>
            <a:prstGeom prst="rect">
              <a:avLst/>
            </a:prstGeom>
            <a:solidFill>
              <a:schemeClr val="tx1">
                <a:lumMod val="50000"/>
                <a:alpha val="31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ctr" eaLnBrk="1" hangingPunct="1">
                <a:defRPr/>
              </a:pPr>
              <a:endParaRPr lang="en-US" dirty="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6957" y="417443"/>
              <a:ext cx="12006469" cy="888558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96957" y="417442"/>
              <a:ext cx="6308034" cy="8885583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5597" y="7885022"/>
              <a:ext cx="1056680" cy="933937"/>
            </a:xfrm>
            <a:prstGeom prst="rect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09" y="8011633"/>
              <a:ext cx="490014" cy="702546"/>
            </a:xfrm>
            <a:prstGeom prst="rect">
              <a:avLst/>
            </a:prstGeom>
          </p:spPr>
        </p:pic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740909" y="3329822"/>
              <a:ext cx="5844930" cy="1608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1pPr>
              <a:lvl2pPr marL="742950" indent="-28575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2pPr>
              <a:lvl3pPr marL="11430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3pPr>
              <a:lvl4pPr marL="16002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4pPr>
              <a:lvl5pPr marL="20574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9pPr>
            </a:lstStyle>
            <a:p>
              <a:pPr algn="ctr"/>
              <a:r>
                <a:rPr lang="en-US" altLang="en-US" sz="2400" spc="300" dirty="0">
                  <a:solidFill>
                    <a:schemeClr val="tx1">
                      <a:lumMod val="75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BRING THEM </a:t>
              </a:r>
              <a:r>
                <a:rPr lang="en-US" altLang="en-US" sz="2400" spc="300" dirty="0">
                  <a:solidFill>
                    <a:schemeClr val="tx1">
                      <a:lumMod val="75000"/>
                    </a:schemeClr>
                  </a:solidFill>
                  <a:latin typeface="Gotham Bold" pitchFamily="50" charset="0"/>
                  <a:cs typeface="Gotham Bold" pitchFamily="50" charset="0"/>
                  <a:sym typeface="Wingdings" panose="05000000000000000000" pitchFamily="2" charset="2"/>
                </a:rPr>
                <a:t> LET’S GO</a:t>
              </a:r>
              <a:r>
                <a:rPr lang="en-US" altLang="en-US" sz="2400" spc="300" dirty="0">
                  <a:solidFill>
                    <a:schemeClr val="tx1">
                      <a:lumMod val="75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. </a:t>
              </a:r>
            </a:p>
            <a:p>
              <a:pPr algn="ctr"/>
              <a:endParaRPr lang="en-US" altLang="en-US" sz="105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  <a:p>
              <a:pPr algn="ctr"/>
              <a:r>
                <a:rPr lang="en-US" altLang="en-US" sz="3200" spc="3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WHAT QUESTIONS </a:t>
              </a:r>
            </a:p>
            <a:p>
              <a:pPr algn="ctr"/>
              <a:r>
                <a:rPr lang="en-US" altLang="en-US" sz="3200" spc="3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DO YOU HAVE?</a:t>
              </a:r>
              <a:endParaRPr lang="en-US" altLang="en-US" sz="36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3827" y="1356136"/>
              <a:ext cx="1481108" cy="1533531"/>
            </a:xfrm>
            <a:prstGeom prst="rect">
              <a:avLst/>
            </a:prstGeom>
            <a:noFill/>
          </p:spPr>
        </p:pic>
        <p:grpSp>
          <p:nvGrpSpPr>
            <p:cNvPr id="7" name="Group 6"/>
            <p:cNvGrpSpPr/>
            <p:nvPr/>
          </p:nvGrpSpPr>
          <p:grpSpPr>
            <a:xfrm>
              <a:off x="821291" y="5557431"/>
              <a:ext cx="5693809" cy="1654172"/>
              <a:chOff x="814414" y="5027782"/>
              <a:chExt cx="5693809" cy="1654172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814414" y="6312622"/>
                <a:ext cx="28130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Press 1 on the phone</a:t>
                </a: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026709" y="5027782"/>
                <a:ext cx="2481514" cy="1602933"/>
                <a:chOff x="7956165" y="3607332"/>
                <a:chExt cx="2481514" cy="1602933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9549"/>
                <a:stretch/>
              </p:blipFill>
              <p:spPr>
                <a:xfrm>
                  <a:off x="8351850" y="3607332"/>
                  <a:ext cx="1374183" cy="1129482"/>
                </a:xfrm>
                <a:prstGeom prst="rect">
                  <a:avLst/>
                </a:prstGeom>
              </p:spPr>
            </p:pic>
            <p:sp>
              <p:nvSpPr>
                <p:cNvPr id="31" name="TextBox 30"/>
                <p:cNvSpPr txBox="1"/>
                <p:nvPr/>
              </p:nvSpPr>
              <p:spPr>
                <a:xfrm>
                  <a:off x="7956165" y="4840933"/>
                  <a:ext cx="24815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tx1">
                          <a:lumMod val="75000"/>
                        </a:schemeClr>
                      </a:solidFill>
                      <a:latin typeface="Gotham Light" pitchFamily="50" charset="0"/>
                      <a:cs typeface="Gotham Light" pitchFamily="50" charset="0"/>
                    </a:rPr>
                    <a:t>Type in chat box</a:t>
                  </a: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502729" y="5827376"/>
                <a:ext cx="7552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OR</a:t>
                </a:r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8000"/>
              <a:stretch/>
            </p:blipFill>
            <p:spPr>
              <a:xfrm>
                <a:off x="1689546" y="5321536"/>
                <a:ext cx="1031349" cy="986657"/>
              </a:xfrm>
              <a:prstGeom prst="rect">
                <a:avLst/>
              </a:prstGeom>
            </p:spPr>
          </p:pic>
        </p:grpSp>
        <p:cxnSp>
          <p:nvCxnSpPr>
            <p:cNvPr id="9" name="Straight Connector 8"/>
            <p:cNvCxnSpPr/>
            <p:nvPr/>
          </p:nvCxnSpPr>
          <p:spPr>
            <a:xfrm>
              <a:off x="1512277" y="5408908"/>
              <a:ext cx="4291177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438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5122350" y="1576608"/>
            <a:ext cx="0" cy="522524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7329" y="1649179"/>
            <a:ext cx="69513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Program Overview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Review Welcome Packet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Questions and Answers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Immediate Next Steps 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Debrief and Close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8" y="2965241"/>
            <a:ext cx="3250794" cy="3250794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160102" y="1540324"/>
            <a:ext cx="3538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cs typeface="Gotham Bold" pitchFamily="50" charset="0"/>
              </a:rPr>
              <a:t>AGENDA</a:t>
            </a:r>
          </a:p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Light" pitchFamily="50" charset="0"/>
                <a:ea typeface="Arial Unicode MS" panose="020B0604020202020204" pitchFamily="34" charset="-128"/>
                <a:cs typeface="Gotham Light" pitchFamily="50" charset="0"/>
              </a:rPr>
              <a:t>FOR TODAY</a:t>
            </a:r>
          </a:p>
        </p:txBody>
      </p:sp>
    </p:spTree>
    <p:extLst>
      <p:ext uri="{BB962C8B-B14F-4D97-AF65-F5344CB8AC3E}">
        <p14:creationId xmlns:p14="http://schemas.microsoft.com/office/powerpoint/2010/main" val="18910753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7" descr="C:\Users\amdamiron\Downloads\13202520204_0f952c0e54_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0" r="5819"/>
          <a:stretch/>
        </p:blipFill>
        <p:spPr bwMode="auto">
          <a:xfrm>
            <a:off x="0" y="0"/>
            <a:ext cx="13074316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6957" y="417443"/>
            <a:ext cx="12006469" cy="8885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91899" y="417442"/>
            <a:ext cx="6308034" cy="888558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31619" y="907568"/>
            <a:ext cx="5639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17FA0"/>
                </a:solidFill>
                <a:latin typeface="Gotham Bold" pitchFamily="50" charset="0"/>
                <a:cs typeface="Gotham Bold" pitchFamily="50" charset="0"/>
              </a:rPr>
              <a:t> </a:t>
            </a: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NEXT</a:t>
            </a:r>
            <a:r>
              <a:rPr lang="en-US" sz="4400" b="1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 </a:t>
            </a:r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STEPS</a:t>
            </a:r>
            <a:endParaRPr lang="en-US" altLang="en-US" sz="44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0181" y="2189133"/>
            <a:ext cx="478010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Review the Welcome Packet – and save it on your Desktop</a:t>
            </a: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Sign-up for your upcoming Kick-Off Trainings</a:t>
            </a: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See you back here next Tuesday, at 7:30 PM Central</a:t>
            </a: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785596" y="2245638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1</a:t>
            </a:r>
          </a:p>
        </p:txBody>
      </p:sp>
      <p:sp>
        <p:nvSpPr>
          <p:cNvPr id="16" name="Oval 15"/>
          <p:cNvSpPr/>
          <p:nvPr/>
        </p:nvSpPr>
        <p:spPr>
          <a:xfrm>
            <a:off x="6785596" y="3958376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2</a:t>
            </a:r>
          </a:p>
        </p:txBody>
      </p:sp>
      <p:sp>
        <p:nvSpPr>
          <p:cNvPr id="17" name="Oval 16"/>
          <p:cNvSpPr/>
          <p:nvPr/>
        </p:nvSpPr>
        <p:spPr>
          <a:xfrm>
            <a:off x="6793901" y="5760578"/>
            <a:ext cx="549876" cy="51157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96827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57543" y="4757617"/>
            <a:ext cx="113848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40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949755" y="6656844"/>
            <a:ext cx="3429998" cy="760730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2"/>
              </a:rPr>
              <a:t>DOWNLOAD HERE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949755" y="1143028"/>
            <a:ext cx="3200400" cy="3158836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27680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72341" y="874856"/>
            <a:ext cx="11384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WE GOTTA </a:t>
            </a:r>
            <a: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KEEP IN TOUCH</a:t>
            </a:r>
            <a:endParaRPr lang="en-US" altLang="en-US" sz="40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515212" y="2085220"/>
            <a:ext cx="4067740" cy="5283442"/>
            <a:chOff x="4511900" y="2089509"/>
            <a:chExt cx="4067740" cy="5283442"/>
          </a:xfrm>
        </p:grpSpPr>
        <p:sp>
          <p:nvSpPr>
            <p:cNvPr id="25" name="Oval 24"/>
            <p:cNvSpPr/>
            <p:nvPr/>
          </p:nvSpPr>
          <p:spPr>
            <a:xfrm>
              <a:off x="4511900" y="2089509"/>
              <a:ext cx="4067740" cy="3924625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183068" y="3626047"/>
              <a:ext cx="2954339" cy="996535"/>
              <a:chOff x="6788948" y="3722798"/>
              <a:chExt cx="2324403" cy="80208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7311112" y="3722798"/>
                <a:ext cx="1802239" cy="680166"/>
                <a:chOff x="2913608" y="3537292"/>
                <a:chExt cx="1802239" cy="680166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2913608" y="3537292"/>
                  <a:ext cx="1708872" cy="3220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Gotham Light" pitchFamily="50" charset="0"/>
                      <a:cs typeface="Gotham Light" pitchFamily="50" charset="0"/>
                    </a:rPr>
                    <a:t>ORGANIZING </a:t>
                  </a: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913609" y="3746787"/>
                  <a:ext cx="1802238" cy="4706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>
                      <a:solidFill>
                        <a:schemeClr val="bg1"/>
                      </a:solidFill>
                      <a:latin typeface="Gotham Bold" pitchFamily="50" charset="0"/>
                      <a:cs typeface="Gotham Bold" pitchFamily="50" charset="0"/>
                    </a:rPr>
                    <a:t>FELLOWS</a:t>
                  </a:r>
                </a:p>
              </p:txBody>
            </p:sp>
          </p:grpSp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88948" y="3730874"/>
                <a:ext cx="553809" cy="794011"/>
              </a:xfrm>
              <a:prstGeom prst="rect">
                <a:avLst/>
              </a:prstGeom>
            </p:spPr>
          </p:pic>
        </p:grpSp>
        <p:sp>
          <p:nvSpPr>
            <p:cNvPr id="31" name="Rounded Rectangle 30"/>
            <p:cNvSpPr/>
            <p:nvPr/>
          </p:nvSpPr>
          <p:spPr>
            <a:xfrm>
              <a:off x="4837783" y="6612221"/>
              <a:ext cx="3429998" cy="760730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50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</a:endParaRPr>
            </a:p>
            <a:p>
              <a:pPr algn="ctr"/>
              <a:r>
                <a:rPr lang="en-US" sz="2000" dirty="0">
                  <a:solidFill>
                    <a:schemeClr val="bg2">
                      <a:lumMod val="50000"/>
                    </a:schemeClr>
                  </a:solidFill>
                  <a:latin typeface="Gotham Bold" pitchFamily="50" charset="0"/>
                  <a:cs typeface="Gotham Bold" pitchFamily="50" charset="0"/>
                  <a:hlinkClick r:id="rId3"/>
                </a:rPr>
                <a:t>CHECK IT OUT HERE</a:t>
              </a:r>
              <a:endPara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</a:endParaRPr>
            </a:p>
            <a:p>
              <a:pPr algn="ctr"/>
              <a:endParaRPr lang="en-US" sz="2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191171" y="6170602"/>
              <a:ext cx="27169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300" dirty="0">
                  <a:solidFill>
                    <a:schemeClr val="bg2">
                      <a:lumMod val="50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CONNECT GROUP 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4650232" y="2255978"/>
              <a:ext cx="3762248" cy="3601118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12932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5122350" y="1576608"/>
            <a:ext cx="0" cy="522524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7329" y="1649179"/>
            <a:ext cx="69513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Program Overview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Review Welcome Packet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Questions and Answers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Immediate Next Steps 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Debrief and Close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8" y="2965241"/>
            <a:ext cx="3250794" cy="3250794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160102" y="1540324"/>
            <a:ext cx="3538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cs typeface="Gotham Bold" pitchFamily="50" charset="0"/>
              </a:rPr>
              <a:t>AGENDA</a:t>
            </a:r>
          </a:p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Light" pitchFamily="50" charset="0"/>
                <a:ea typeface="Arial Unicode MS" panose="020B0604020202020204" pitchFamily="34" charset="-128"/>
                <a:cs typeface="Gotham Light" pitchFamily="50" charset="0"/>
              </a:rPr>
              <a:t>FOR TODAY</a:t>
            </a:r>
          </a:p>
        </p:txBody>
      </p:sp>
    </p:spTree>
    <p:extLst>
      <p:ext uri="{BB962C8B-B14F-4D97-AF65-F5344CB8AC3E}">
        <p14:creationId xmlns:p14="http://schemas.microsoft.com/office/powerpoint/2010/main" val="2136886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-16567"/>
            <a:ext cx="13065071" cy="9770168"/>
            <a:chOff x="0" y="-16567"/>
            <a:chExt cx="13065071" cy="97701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74658"/>
            <a:stretch/>
          </p:blipFill>
          <p:spPr>
            <a:xfrm>
              <a:off x="0" y="-16567"/>
              <a:ext cx="7501179" cy="97536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54"/>
            <a:stretch/>
          </p:blipFill>
          <p:spPr>
            <a:xfrm>
              <a:off x="3890075" y="1"/>
              <a:ext cx="9174996" cy="97536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0" y="-7709"/>
              <a:ext cx="13030200" cy="9761309"/>
            </a:xfrm>
            <a:prstGeom prst="rect">
              <a:avLst/>
            </a:prstGeom>
            <a:solidFill>
              <a:schemeClr val="tx1">
                <a:lumMod val="50000"/>
                <a:alpha val="31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ctr" eaLnBrk="1" hangingPunct="1">
                <a:defRPr/>
              </a:pPr>
              <a:endParaRPr lang="en-US" dirty="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6957" y="417443"/>
              <a:ext cx="12006469" cy="888558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96957" y="417442"/>
              <a:ext cx="6308034" cy="8885583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5597" y="7885022"/>
              <a:ext cx="1056680" cy="933937"/>
            </a:xfrm>
            <a:prstGeom prst="rect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909" y="8011633"/>
              <a:ext cx="490014" cy="702546"/>
            </a:xfrm>
            <a:prstGeom prst="rect">
              <a:avLst/>
            </a:prstGeom>
          </p:spPr>
        </p:pic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740909" y="3329822"/>
              <a:ext cx="5844930" cy="1608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1pPr>
              <a:lvl2pPr marL="742950" indent="-28575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2pPr>
              <a:lvl3pPr marL="11430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3pPr>
              <a:lvl4pPr marL="16002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4pPr>
              <a:lvl5pPr marL="2057400" indent="-228600"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/>
                  <a:ea typeface="ヒラギノ角ゴ ProN W3"/>
                  <a:cs typeface="ヒラギノ角ゴ ProN W3"/>
                  <a:sym typeface="Gill Sans"/>
                </a:defRPr>
              </a:lvl9pPr>
            </a:lstStyle>
            <a:p>
              <a:pPr algn="ctr"/>
              <a:r>
                <a:rPr lang="en-US" altLang="en-US" sz="2400" spc="300" dirty="0">
                  <a:solidFill>
                    <a:schemeClr val="tx1">
                      <a:lumMod val="75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BEFORE WE END, </a:t>
              </a:r>
            </a:p>
            <a:p>
              <a:pPr algn="ctr"/>
              <a:endParaRPr lang="en-US" altLang="en-US" sz="105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  <a:p>
              <a:pPr algn="ctr"/>
              <a:r>
                <a:rPr lang="en-US" altLang="en-US" sz="3200" spc="3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HOW ARE YOU FEELING?</a:t>
              </a:r>
              <a:endParaRPr lang="en-US" altLang="en-US" sz="36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3827" y="1356136"/>
              <a:ext cx="1481108" cy="1533531"/>
            </a:xfrm>
            <a:prstGeom prst="rect">
              <a:avLst/>
            </a:prstGeom>
            <a:noFill/>
          </p:spPr>
        </p:pic>
        <p:grpSp>
          <p:nvGrpSpPr>
            <p:cNvPr id="7" name="Group 6"/>
            <p:cNvGrpSpPr/>
            <p:nvPr/>
          </p:nvGrpSpPr>
          <p:grpSpPr>
            <a:xfrm>
              <a:off x="821291" y="5557431"/>
              <a:ext cx="5693809" cy="1654172"/>
              <a:chOff x="814414" y="5027782"/>
              <a:chExt cx="5693809" cy="1654172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814414" y="6312622"/>
                <a:ext cx="28130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Press 1 on the phone</a:t>
                </a: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026709" y="5027782"/>
                <a:ext cx="2481514" cy="1602933"/>
                <a:chOff x="7956165" y="3607332"/>
                <a:chExt cx="2481514" cy="1602933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9549"/>
                <a:stretch/>
              </p:blipFill>
              <p:spPr>
                <a:xfrm>
                  <a:off x="8351850" y="3607332"/>
                  <a:ext cx="1374183" cy="1129482"/>
                </a:xfrm>
                <a:prstGeom prst="rect">
                  <a:avLst/>
                </a:prstGeom>
              </p:spPr>
            </p:pic>
            <p:sp>
              <p:nvSpPr>
                <p:cNvPr id="31" name="TextBox 30"/>
                <p:cNvSpPr txBox="1"/>
                <p:nvPr/>
              </p:nvSpPr>
              <p:spPr>
                <a:xfrm>
                  <a:off x="7956165" y="4840933"/>
                  <a:ext cx="24815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tx1">
                          <a:lumMod val="75000"/>
                        </a:schemeClr>
                      </a:solidFill>
                      <a:latin typeface="Gotham Light" pitchFamily="50" charset="0"/>
                      <a:cs typeface="Gotham Light" pitchFamily="50" charset="0"/>
                    </a:rPr>
                    <a:t>Type in chat box</a:t>
                  </a: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502729" y="5827376"/>
                <a:ext cx="7552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OR</a:t>
                </a:r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8000"/>
              <a:stretch/>
            </p:blipFill>
            <p:spPr>
              <a:xfrm>
                <a:off x="1689546" y="5321536"/>
                <a:ext cx="1031349" cy="986657"/>
              </a:xfrm>
              <a:prstGeom prst="rect">
                <a:avLst/>
              </a:prstGeom>
            </p:spPr>
          </p:pic>
        </p:grpSp>
        <p:cxnSp>
          <p:nvCxnSpPr>
            <p:cNvPr id="9" name="Straight Connector 8"/>
            <p:cNvCxnSpPr/>
            <p:nvPr/>
          </p:nvCxnSpPr>
          <p:spPr>
            <a:xfrm>
              <a:off x="1512277" y="5408908"/>
              <a:ext cx="4291177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246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98219" y="701446"/>
            <a:ext cx="27546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ea typeface="Arial Unicode MS" panose="020B0604020202020204" pitchFamily="34" charset="-128"/>
                <a:cs typeface="Gotham Bold" pitchFamily="50" charset="0"/>
              </a:rPr>
              <a:t>LOGISTICS</a:t>
            </a:r>
            <a:endParaRPr lang="en-US" altLang="en-US" sz="2800" dirty="0">
              <a:solidFill>
                <a:schemeClr val="tx1"/>
              </a:solidFill>
              <a:latin typeface="Gotham Bold" pitchFamily="50" charset="0"/>
              <a:ea typeface="Arial Unicode MS" panose="020B0604020202020204" pitchFamily="34" charset="-128"/>
              <a:cs typeface="Gotham Bold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93519" y="1202712"/>
            <a:ext cx="5873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We will meet for 45 minutes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3958825" y="701446"/>
            <a:ext cx="0" cy="7720659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15"/>
          <a:stretch/>
        </p:blipFill>
        <p:spPr>
          <a:xfrm>
            <a:off x="4427896" y="4744834"/>
            <a:ext cx="1399200" cy="13317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29" y="2594860"/>
            <a:ext cx="1348553" cy="139628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duotone>
              <a:prstClr val="black"/>
              <a:schemeClr val="tx1">
                <a:lumMod val="75000"/>
                <a:tint val="45000"/>
                <a:satMod val="400000"/>
              </a:schemeClr>
            </a:duotone>
            <a:lum brigh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23"/>
          <a:stretch/>
        </p:blipFill>
        <p:spPr>
          <a:xfrm>
            <a:off x="4452553" y="815379"/>
            <a:ext cx="1395366" cy="13605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17583" y="2686610"/>
            <a:ext cx="58732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This is an interactive meeting. We have time allocated for questions. Please press 1 on your phone, or use the chat!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01541" y="4884377"/>
            <a:ext cx="58732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A recording of this video and call will be available following this meeting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09561" y="6741974"/>
            <a:ext cx="5873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It’s cool if you Tweet --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171727" y="6540795"/>
            <a:ext cx="1870913" cy="1789840"/>
            <a:chOff x="4209044" y="6900250"/>
            <a:chExt cx="1870913" cy="178984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00"/>
            <a:stretch/>
          </p:blipFill>
          <p:spPr>
            <a:xfrm>
              <a:off x="4209044" y="6900250"/>
              <a:ext cx="1870913" cy="178984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5793" y="7589892"/>
              <a:ext cx="511371" cy="51137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9" name="Rectangle 18"/>
          <p:cNvSpPr/>
          <p:nvPr/>
        </p:nvSpPr>
        <p:spPr>
          <a:xfrm>
            <a:off x="6319308" y="7204883"/>
            <a:ext cx="22027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  <a:cs typeface="Gotham Bold" pitchFamily="50" charset="0"/>
              </a:rPr>
              <a:t>#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Gotham Bold" pitchFamily="50" charset="0"/>
                <a:cs typeface="Gotham Bold" pitchFamily="50" charset="0"/>
              </a:rPr>
              <a:t>OFA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Fellows</a:t>
            </a:r>
            <a:endParaRPr lang="en-US" sz="36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4324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26292" b="14079"/>
          <a:stretch/>
        </p:blipFill>
        <p:spPr>
          <a:xfrm flipH="1">
            <a:off x="-103909" y="-20782"/>
            <a:ext cx="13108704" cy="98921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6957" y="417443"/>
            <a:ext cx="12006469" cy="8885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91899" y="417442"/>
            <a:ext cx="6308034" cy="888558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69099" y="2429355"/>
            <a:ext cx="578536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THAT WAS A LOT! </a:t>
            </a:r>
          </a:p>
          <a:p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But we got </a:t>
            </a:r>
            <a:r>
              <a:rPr lang="en-US" sz="4000" dirty="0" err="1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ya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…</a:t>
            </a:r>
          </a:p>
          <a:p>
            <a:endParaRPr lang="en-US" sz="4000" b="1" dirty="0">
              <a:solidFill>
                <a:srgbClr val="017FA0"/>
              </a:solidFill>
              <a:latin typeface="Gotham Light" pitchFamily="50" charset="0"/>
              <a:cs typeface="Gotham Light" pitchFamily="50" charset="0"/>
            </a:endParaRPr>
          </a:p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Together, you are the next generation of progressive organizers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.</a:t>
            </a:r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Gotham Light" pitchFamily="50" charset="0"/>
                <a:cs typeface="Gotham Light" pitchFamily="50" charset="0"/>
              </a:rPr>
              <a:t>  </a:t>
            </a:r>
            <a:endParaRPr lang="en-US" altLang="en-US" sz="3600" b="1" dirty="0">
              <a:solidFill>
                <a:schemeClr val="bg2">
                  <a:lumMod val="50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695525" y="6714290"/>
            <a:ext cx="3242488" cy="760730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4"/>
              </a:rPr>
              <a:t>LET’S GO!</a:t>
            </a:r>
            <a:endParaRPr lang="en-US" sz="24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66"/>
          <a:stretch/>
        </p:blipFill>
        <p:spPr>
          <a:xfrm>
            <a:off x="7724672" y="156633"/>
            <a:ext cx="2708651" cy="22826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34400" y="1160631"/>
            <a:ext cx="1530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3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  <a:t>ufff</a:t>
            </a:r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981875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8" t="7310" r="7114"/>
          <a:stretch/>
        </p:blipFill>
        <p:spPr>
          <a:xfrm>
            <a:off x="0" y="-48126"/>
            <a:ext cx="13004800" cy="982233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-48126"/>
            <a:ext cx="9512490" cy="980172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43000">
                <a:schemeClr val="tx1">
                  <a:alpha val="81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-48126"/>
            <a:ext cx="13004800" cy="9801726"/>
          </a:xfrm>
          <a:prstGeom prst="rect">
            <a:avLst/>
          </a:prstGeom>
          <a:solidFill>
            <a:srgbClr val="017FA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698244" y="1922903"/>
            <a:ext cx="5976033" cy="1867511"/>
            <a:chOff x="3501731" y="3293117"/>
            <a:chExt cx="5976033" cy="1867511"/>
          </a:xfrm>
        </p:grpSpPr>
        <p:sp>
          <p:nvSpPr>
            <p:cNvPr id="15" name="TextBox 14"/>
            <p:cNvSpPr txBox="1"/>
            <p:nvPr/>
          </p:nvSpPr>
          <p:spPr>
            <a:xfrm>
              <a:off x="3501731" y="3293117"/>
              <a:ext cx="58232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Gotham Light" pitchFamily="50" charset="0"/>
                  <a:cs typeface="Gotham Light" pitchFamily="50" charset="0"/>
                </a:rPr>
                <a:t>ORGANIZING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08008" y="3837189"/>
              <a:ext cx="596975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>
                  <a:solidFill>
                    <a:schemeClr val="bg1"/>
                  </a:solidFill>
                  <a:latin typeface="Gotham Bold" pitchFamily="50" charset="0"/>
                  <a:cs typeface="Gotham Bold" pitchFamily="50" charset="0"/>
                </a:rPr>
                <a:t>FELLOWS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5" y="1898515"/>
            <a:ext cx="1713589" cy="24568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823" y="8909594"/>
            <a:ext cx="323995" cy="323995"/>
          </a:xfrm>
          <a:prstGeom prst="rect">
            <a:avLst/>
          </a:prstGeom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11079886" y="8585032"/>
            <a:ext cx="2202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chemeClr val="bg1"/>
              </a:solidFill>
              <a:latin typeface="+mj-lt"/>
              <a:cs typeface="Gotham Bold" pitchFamily="50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+mj-lt"/>
                <a:cs typeface="Gotham Bold" pitchFamily="50" charset="0"/>
              </a:rPr>
              <a:t>#</a:t>
            </a:r>
            <a:r>
              <a:rPr lang="en-US" sz="1600" dirty="0">
                <a:solidFill>
                  <a:schemeClr val="bg1"/>
                </a:solidFill>
                <a:latin typeface="Gotham Bold" pitchFamily="50" charset="0"/>
                <a:cs typeface="Gotham Bold" pitchFamily="50" charset="0"/>
                <a:hlinkClick r:id="rId5"/>
              </a:rPr>
              <a:t>OFA</a:t>
            </a:r>
            <a:r>
              <a:rPr lang="en-US" sz="1600" dirty="0">
                <a:solidFill>
                  <a:schemeClr val="bg1"/>
                </a:solidFill>
                <a:latin typeface="Gotham Light" pitchFamily="50" charset="0"/>
                <a:cs typeface="Gotham Light" pitchFamily="50" charset="0"/>
                <a:hlinkClick r:id="rId5"/>
              </a:rPr>
              <a:t>Fellows</a:t>
            </a:r>
            <a:endParaRPr lang="en-US" sz="2400" dirty="0">
              <a:solidFill>
                <a:schemeClr val="bg1"/>
              </a:solidFill>
              <a:latin typeface="Gotham Light" pitchFamily="50" charset="0"/>
              <a:cs typeface="Gotham Light" pitchFamily="50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1067104" y="8908197"/>
            <a:ext cx="0" cy="3231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94532" y="4070603"/>
            <a:ext cx="54702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Gotham Bold" pitchFamily="50" charset="0"/>
                <a:cs typeface="Gotham Bold" pitchFamily="50" charset="0"/>
              </a:rPr>
              <a:t>Thank you for joining today’s video call.  </a:t>
            </a:r>
          </a:p>
          <a:p>
            <a:endParaRPr lang="en-US" sz="2800" dirty="0">
              <a:solidFill>
                <a:schemeClr val="bg1"/>
              </a:solidFill>
              <a:latin typeface="Gotham Bold" pitchFamily="50" charset="0"/>
              <a:cs typeface="Gotham Bold" pitchFamily="50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Gotham Bold" pitchFamily="50" charset="0"/>
                <a:cs typeface="Gotham Bold" pitchFamily="50" charset="0"/>
              </a:rPr>
              <a:t>Make sure to find the materials covered today and the audio and video recordings on the bookshelf.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942335" y="7567652"/>
            <a:ext cx="2587315" cy="599147"/>
          </a:xfrm>
          <a:prstGeom prst="roundRect">
            <a:avLst>
              <a:gd name="adj" fmla="val 0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6"/>
              </a:rPr>
              <a:t>BOOKSHELF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  <a:hlinkClick r:id="rId7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283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5122350" y="1576608"/>
            <a:ext cx="0" cy="522524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7329" y="1649179"/>
            <a:ext cx="69513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Program Overview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Review Welcome Packet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Questions and Answers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Immediate Next Steps 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Debrief and Close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8" y="2965241"/>
            <a:ext cx="3250794" cy="3250794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160102" y="1540324"/>
            <a:ext cx="3538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cs typeface="Gotham Bold" pitchFamily="50" charset="0"/>
              </a:rPr>
              <a:t>AGENDA</a:t>
            </a:r>
          </a:p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Light" pitchFamily="50" charset="0"/>
                <a:ea typeface="Arial Unicode MS" panose="020B0604020202020204" pitchFamily="34" charset="-128"/>
                <a:cs typeface="Gotham Light" pitchFamily="50" charset="0"/>
              </a:rPr>
              <a:t>FOR TODAY</a:t>
            </a:r>
          </a:p>
        </p:txBody>
      </p:sp>
    </p:spTree>
    <p:extLst>
      <p:ext uri="{BB962C8B-B14F-4D97-AF65-F5344CB8AC3E}">
        <p14:creationId xmlns:p14="http://schemas.microsoft.com/office/powerpoint/2010/main" val="318599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4658"/>
          <a:stretch/>
        </p:blipFill>
        <p:spPr>
          <a:xfrm>
            <a:off x="0" y="-16567"/>
            <a:ext cx="7501179" cy="9753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1754"/>
          <a:stretch/>
        </p:blipFill>
        <p:spPr>
          <a:xfrm>
            <a:off x="3890075" y="1"/>
            <a:ext cx="9174996" cy="97536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0" y="-7709"/>
            <a:ext cx="13030200" cy="9761309"/>
          </a:xfrm>
          <a:prstGeom prst="rect">
            <a:avLst/>
          </a:prstGeom>
          <a:solidFill>
            <a:schemeClr val="tx1">
              <a:lumMod val="50000"/>
              <a:alpha val="31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endParaRPr lang="en-US" dirty="0"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6957" y="417443"/>
            <a:ext cx="12006469" cy="8885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6957" y="417442"/>
            <a:ext cx="6308034" cy="888558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5597" y="7885022"/>
            <a:ext cx="1056680" cy="933937"/>
          </a:xfrm>
          <a:prstGeom prst="rect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9" y="8011633"/>
            <a:ext cx="490014" cy="702546"/>
          </a:xfrm>
          <a:prstGeom prst="rect">
            <a:avLst/>
          </a:prstGeom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40909" y="3013293"/>
            <a:ext cx="5844930" cy="160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2400" spc="300" dirty="0">
                <a:solidFill>
                  <a:schemeClr val="tx1">
                    <a:lumMod val="75000"/>
                  </a:schemeClr>
                </a:solidFill>
                <a:latin typeface="Gotham Bold" pitchFamily="50" charset="0"/>
                <a:cs typeface="Gotham Bold" pitchFamily="50" charset="0"/>
              </a:rPr>
              <a:t>BEFORE WE GET STARTED, </a:t>
            </a:r>
          </a:p>
          <a:p>
            <a:pPr algn="ctr"/>
            <a:endParaRPr lang="en-US" altLang="en-US" sz="1050" spc="3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WHAT QUESTIONS </a:t>
            </a: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Light" pitchFamily="50" charset="0"/>
                <a:cs typeface="Gotham Light" pitchFamily="50" charset="0"/>
              </a:rPr>
              <a:t>DO YOU HAVE?</a:t>
            </a:r>
            <a:endParaRPr lang="en-US" altLang="en-US" sz="3600" spc="300" dirty="0">
              <a:solidFill>
                <a:schemeClr val="tx1">
                  <a:lumMod val="7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827" y="1356136"/>
            <a:ext cx="1481108" cy="1533531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821291" y="5557431"/>
            <a:ext cx="5693809" cy="1654172"/>
            <a:chOff x="814414" y="5027782"/>
            <a:chExt cx="5693809" cy="1654172"/>
          </a:xfrm>
        </p:grpSpPr>
        <p:sp>
          <p:nvSpPr>
            <p:cNvPr id="33" name="TextBox 32"/>
            <p:cNvSpPr txBox="1"/>
            <p:nvPr/>
          </p:nvSpPr>
          <p:spPr>
            <a:xfrm>
              <a:off x="814414" y="6312622"/>
              <a:ext cx="2813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Press 1 on the phone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026709" y="5027782"/>
              <a:ext cx="2481514" cy="1602933"/>
              <a:chOff x="7956165" y="3607332"/>
              <a:chExt cx="2481514" cy="1602933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6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9549"/>
              <a:stretch/>
            </p:blipFill>
            <p:spPr>
              <a:xfrm>
                <a:off x="8351850" y="3607332"/>
                <a:ext cx="1374183" cy="1129482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7956165" y="4840933"/>
                <a:ext cx="2481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Type in chat box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502729" y="5827376"/>
              <a:ext cx="7552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OR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00"/>
            <a:stretch/>
          </p:blipFill>
          <p:spPr>
            <a:xfrm>
              <a:off x="1689546" y="5321536"/>
              <a:ext cx="1031349" cy="986657"/>
            </a:xfrm>
            <a:prstGeom prst="rect">
              <a:avLst/>
            </a:prstGeom>
          </p:spPr>
        </p:pic>
      </p:grpSp>
      <p:cxnSp>
        <p:nvCxnSpPr>
          <p:cNvPr id="9" name="Straight Connector 8"/>
          <p:cNvCxnSpPr/>
          <p:nvPr/>
        </p:nvCxnSpPr>
        <p:spPr>
          <a:xfrm>
            <a:off x="1512277" y="5408908"/>
            <a:ext cx="4291177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9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5122350" y="1576608"/>
            <a:ext cx="0" cy="522524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7329" y="1649179"/>
            <a:ext cx="69513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Program Overview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Review Welcome Packet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Questions and Answers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Immediate Next Steps 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  <a:p>
            <a:pPr marL="514350" indent="-514350">
              <a:buAutoNum type="arabicPeriod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Debrief and Close</a:t>
            </a:r>
          </a:p>
          <a:p>
            <a:pPr marL="514350" indent="-514350">
              <a:buAutoNum type="arabicPeriod"/>
            </a:pPr>
            <a:endParaRPr lang="en-US" sz="36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88" y="2965241"/>
            <a:ext cx="3250794" cy="3250794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160102" y="1540324"/>
            <a:ext cx="35386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Bold" pitchFamily="50" charset="0"/>
                <a:cs typeface="Gotham Bold" pitchFamily="50" charset="0"/>
              </a:rPr>
              <a:t>AGENDA</a:t>
            </a:r>
          </a:p>
          <a:p>
            <a:pPr algn="r"/>
            <a:r>
              <a:rPr lang="en-US" altLang="en-US" sz="3600" dirty="0">
                <a:solidFill>
                  <a:schemeClr val="tx1"/>
                </a:solidFill>
                <a:latin typeface="Gotham Light" pitchFamily="50" charset="0"/>
                <a:ea typeface="Arial Unicode MS" panose="020B0604020202020204" pitchFamily="34" charset="-128"/>
                <a:cs typeface="Gotham Light" pitchFamily="50" charset="0"/>
              </a:rPr>
              <a:t>FOR TODAY</a:t>
            </a:r>
          </a:p>
        </p:txBody>
      </p:sp>
    </p:spTree>
    <p:extLst>
      <p:ext uri="{BB962C8B-B14F-4D97-AF65-F5344CB8AC3E}">
        <p14:creationId xmlns:p14="http://schemas.microsoft.com/office/powerpoint/2010/main" val="311441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14812" y="609883"/>
            <a:ext cx="11384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ORGANIZING FELLOWS:</a:t>
            </a:r>
            <a:r>
              <a:rPr lang="en-US" altLang="en-US" sz="3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LEARNING PHILOSOPHY</a:t>
            </a:r>
          </a:p>
        </p:txBody>
      </p:sp>
      <p:sp>
        <p:nvSpPr>
          <p:cNvPr id="3" name="Oval 2"/>
          <p:cNvSpPr/>
          <p:nvPr/>
        </p:nvSpPr>
        <p:spPr>
          <a:xfrm>
            <a:off x="1094510" y="2576944"/>
            <a:ext cx="3200400" cy="3158836"/>
          </a:xfrm>
          <a:prstGeom prst="ellipse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126183" y="2576944"/>
            <a:ext cx="3200400" cy="3158836"/>
          </a:xfrm>
          <a:prstGeom prst="ellipse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57856" y="2576944"/>
            <a:ext cx="3200400" cy="3158836"/>
          </a:xfrm>
          <a:prstGeom prst="ellipse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15"/>
          <a:stretch/>
        </p:blipFill>
        <p:spPr>
          <a:xfrm>
            <a:off x="1431078" y="3080905"/>
            <a:ext cx="2527263" cy="2405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lum bright="8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90" y="2958069"/>
            <a:ext cx="2396586" cy="23965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585" y="3184335"/>
            <a:ext cx="1944052" cy="19440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773" y="3304482"/>
            <a:ext cx="1369914" cy="14184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51381" y="6239741"/>
            <a:ext cx="32435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Learn basic organizing skills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26183" y="6239741"/>
            <a:ext cx="32435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Practice newly learned skills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204922" y="6239741"/>
            <a:ext cx="32435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Receive mentorship and coaching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169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849" t="13549" b="1123"/>
          <a:stretch/>
        </p:blipFill>
        <p:spPr>
          <a:xfrm flipH="1">
            <a:off x="-1" y="-35168"/>
            <a:ext cx="13118123" cy="9829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6957" y="417443"/>
            <a:ext cx="12006469" cy="888558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6957" y="417442"/>
            <a:ext cx="6308034" cy="888558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5597" y="7885022"/>
            <a:ext cx="1056680" cy="933937"/>
          </a:xfrm>
          <a:prstGeom prst="rect">
            <a:avLst/>
          </a:prstGeom>
          <a:solidFill>
            <a:srgbClr val="017F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09" y="8011633"/>
            <a:ext cx="490014" cy="702546"/>
          </a:xfrm>
          <a:prstGeom prst="rect">
            <a:avLst/>
          </a:prstGeom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40909" y="3095376"/>
            <a:ext cx="5844930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endParaRPr lang="en-US" altLang="en-US" sz="1050" spc="300" dirty="0">
              <a:solidFill>
                <a:schemeClr val="tx1">
                  <a:lumMod val="75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altLang="en-US" sz="3200" spc="300" dirty="0">
                <a:solidFill>
                  <a:schemeClr val="tx1">
                    <a:lumMod val="75000"/>
                  </a:schemeClr>
                </a:solidFill>
                <a:latin typeface="Gotham Bold" pitchFamily="50" charset="0"/>
                <a:cs typeface="Gotham Bold" pitchFamily="50" charset="0"/>
              </a:rPr>
              <a:t>WHAT DO YOU HOPE TO TAKEAWAY FROM THIS EXPERIENCE?</a:t>
            </a:r>
            <a:endParaRPr lang="en-US" altLang="en-US" sz="3600" spc="300" dirty="0">
              <a:solidFill>
                <a:schemeClr val="tx1">
                  <a:lumMod val="75000"/>
                </a:schemeClr>
              </a:solidFill>
              <a:latin typeface="Gotham Bold" pitchFamily="50" charset="0"/>
              <a:cs typeface="Gotham Bold" pitchFamily="50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827" y="1356136"/>
            <a:ext cx="1481108" cy="1533531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821291" y="5557431"/>
            <a:ext cx="5693809" cy="1654172"/>
            <a:chOff x="814414" y="5027782"/>
            <a:chExt cx="5693809" cy="1654172"/>
          </a:xfrm>
        </p:grpSpPr>
        <p:sp>
          <p:nvSpPr>
            <p:cNvPr id="33" name="TextBox 32"/>
            <p:cNvSpPr txBox="1"/>
            <p:nvPr/>
          </p:nvSpPr>
          <p:spPr>
            <a:xfrm>
              <a:off x="814414" y="6312622"/>
              <a:ext cx="2813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Press 1 on the phone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026709" y="5027782"/>
              <a:ext cx="2481514" cy="1602933"/>
              <a:chOff x="7956165" y="3607332"/>
              <a:chExt cx="2481514" cy="1602933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6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9549"/>
              <a:stretch/>
            </p:blipFill>
            <p:spPr>
              <a:xfrm>
                <a:off x="8351850" y="3607332"/>
                <a:ext cx="1374183" cy="1129482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7956165" y="4840933"/>
                <a:ext cx="2481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tx1">
                        <a:lumMod val="75000"/>
                      </a:schemeClr>
                    </a:solidFill>
                    <a:latin typeface="Gotham Light" pitchFamily="50" charset="0"/>
                    <a:cs typeface="Gotham Light" pitchFamily="50" charset="0"/>
                  </a:rPr>
                  <a:t>Type in chat box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502729" y="5827376"/>
              <a:ext cx="7552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</a:schemeClr>
                  </a:solidFill>
                  <a:latin typeface="Gotham Light" pitchFamily="50" charset="0"/>
                  <a:cs typeface="Gotham Light" pitchFamily="50" charset="0"/>
                </a:rPr>
                <a:t>OR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00"/>
            <a:stretch/>
          </p:blipFill>
          <p:spPr>
            <a:xfrm>
              <a:off x="1689546" y="5321536"/>
              <a:ext cx="1031349" cy="986657"/>
            </a:xfrm>
            <a:prstGeom prst="rect">
              <a:avLst/>
            </a:prstGeom>
          </p:spPr>
        </p:pic>
      </p:grpSp>
      <p:cxnSp>
        <p:nvCxnSpPr>
          <p:cNvPr id="9" name="Straight Connector 8"/>
          <p:cNvCxnSpPr/>
          <p:nvPr/>
        </p:nvCxnSpPr>
        <p:spPr>
          <a:xfrm>
            <a:off x="1512277" y="5408908"/>
            <a:ext cx="4291177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921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57543" y="4757617"/>
            <a:ext cx="113848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rPr>
              <a:t>ORGANIZING FELLOWS </a:t>
            </a:r>
          </a:p>
          <a:p>
            <a:pPr algn="ctr"/>
            <a:r>
              <a:rPr lang="en-US" altLang="en-US" sz="4000" dirty="0">
                <a:solidFill>
                  <a:schemeClr val="bg2">
                    <a:lumMod val="25000"/>
                  </a:schemeClr>
                </a:solidFill>
                <a:latin typeface="Gotham Bold" pitchFamily="50" charset="0"/>
                <a:cs typeface="Gotham Bold" pitchFamily="50" charset="0"/>
              </a:rPr>
              <a:t>WELCOME PACKET</a:t>
            </a:r>
            <a:endParaRPr lang="en-US" altLang="en-US" sz="4000" dirty="0">
              <a:solidFill>
                <a:schemeClr val="bg2">
                  <a:lumMod val="25000"/>
                </a:schemeClr>
              </a:solidFill>
              <a:latin typeface="Gotham Light" pitchFamily="50" charset="0"/>
              <a:cs typeface="Gotham Light" pitchFamily="50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949755" y="6656844"/>
            <a:ext cx="3429998" cy="760730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Gotham Bold" pitchFamily="50" charset="0"/>
                <a:cs typeface="Gotham Bold" pitchFamily="50" charset="0"/>
                <a:hlinkClick r:id="rId2"/>
              </a:rPr>
              <a:t>DOWNLOAD HERE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Gotham Bold" pitchFamily="50" charset="0"/>
              <a:cs typeface="Gotham Bold" pitchFamily="50" charset="0"/>
            </a:endParaRPr>
          </a:p>
          <a:p>
            <a:pPr algn="ctr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949755" y="1143028"/>
            <a:ext cx="3200400" cy="3158836"/>
            <a:chOff x="4949755" y="1452994"/>
            <a:chExt cx="3200400" cy="3158836"/>
          </a:xfrm>
        </p:grpSpPr>
        <p:sp>
          <p:nvSpPr>
            <p:cNvPr id="4" name="Oval 3"/>
            <p:cNvSpPr/>
            <p:nvPr/>
          </p:nvSpPr>
          <p:spPr>
            <a:xfrm>
              <a:off x="4949755" y="1452994"/>
              <a:ext cx="3200400" cy="3158836"/>
            </a:xfrm>
            <a:prstGeom prst="ellipse">
              <a:avLst/>
            </a:prstGeom>
            <a:solidFill>
              <a:srgbClr val="017F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424"/>
            <a:stretch/>
          </p:blipFill>
          <p:spPr>
            <a:xfrm>
              <a:off x="5256724" y="1749496"/>
              <a:ext cx="2640747" cy="2359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4546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33083</TotalTime>
  <Words>1639</Words>
  <Application>Microsoft Macintosh PowerPoint</Application>
  <PresentationFormat>Custom</PresentationFormat>
  <Paragraphs>326</Paragraphs>
  <Slides>31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GungsuhChe</vt:lpstr>
      <vt:lpstr>Arial</vt:lpstr>
      <vt:lpstr>Calibri</vt:lpstr>
      <vt:lpstr>Gill Sans</vt:lpstr>
      <vt:lpstr>Gotham Bold</vt:lpstr>
      <vt:lpstr>Gotham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adamironalcantara</dc:creator>
  <cp:lastModifiedBy>Microsoft Office User</cp:lastModifiedBy>
  <cp:revision>198</cp:revision>
  <cp:lastPrinted>2015-02-08T21:41:25Z</cp:lastPrinted>
  <dcterms:created xsi:type="dcterms:W3CDTF">2014-12-18T16:27:37Z</dcterms:created>
  <dcterms:modified xsi:type="dcterms:W3CDTF">2019-02-27T21:53:57Z</dcterms:modified>
</cp:coreProperties>
</file>