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2"/>
  </p:notesMasterIdLst>
  <p:handoutMasterIdLst>
    <p:handoutMasterId r:id="rId53"/>
  </p:handoutMasterIdLst>
  <p:sldIdLst>
    <p:sldId id="446" r:id="rId2"/>
    <p:sldId id="428" r:id="rId3"/>
    <p:sldId id="333" r:id="rId4"/>
    <p:sldId id="519" r:id="rId5"/>
    <p:sldId id="587" r:id="rId6"/>
    <p:sldId id="649" r:id="rId7"/>
    <p:sldId id="650" r:id="rId8"/>
    <p:sldId id="330" r:id="rId9"/>
    <p:sldId id="651" r:id="rId10"/>
    <p:sldId id="652" r:id="rId11"/>
    <p:sldId id="653" r:id="rId12"/>
    <p:sldId id="654" r:id="rId13"/>
    <p:sldId id="655" r:id="rId14"/>
    <p:sldId id="656" r:id="rId15"/>
    <p:sldId id="657" r:id="rId16"/>
    <p:sldId id="658" r:id="rId17"/>
    <p:sldId id="659" r:id="rId18"/>
    <p:sldId id="660" r:id="rId19"/>
    <p:sldId id="661" r:id="rId20"/>
    <p:sldId id="662" r:id="rId21"/>
    <p:sldId id="663" r:id="rId22"/>
    <p:sldId id="664" r:id="rId23"/>
    <p:sldId id="666" r:id="rId24"/>
    <p:sldId id="667" r:id="rId25"/>
    <p:sldId id="670" r:id="rId26"/>
    <p:sldId id="669" r:id="rId27"/>
    <p:sldId id="671" r:id="rId28"/>
    <p:sldId id="672" r:id="rId29"/>
    <p:sldId id="673" r:id="rId30"/>
    <p:sldId id="674" r:id="rId31"/>
    <p:sldId id="675" r:id="rId32"/>
    <p:sldId id="676" r:id="rId33"/>
    <p:sldId id="677" r:id="rId34"/>
    <p:sldId id="678" r:id="rId35"/>
    <p:sldId id="680" r:id="rId36"/>
    <p:sldId id="679" r:id="rId37"/>
    <p:sldId id="681" r:id="rId38"/>
    <p:sldId id="682" r:id="rId39"/>
    <p:sldId id="683" r:id="rId40"/>
    <p:sldId id="684" r:id="rId41"/>
    <p:sldId id="685" r:id="rId42"/>
    <p:sldId id="686" r:id="rId43"/>
    <p:sldId id="642" r:id="rId44"/>
    <p:sldId id="692" r:id="rId45"/>
    <p:sldId id="687" r:id="rId46"/>
    <p:sldId id="688" r:id="rId47"/>
    <p:sldId id="689" r:id="rId48"/>
    <p:sldId id="690" r:id="rId49"/>
    <p:sldId id="691" r:id="rId50"/>
    <p:sldId id="648" r:id="rId51"/>
  </p:sldIdLst>
  <p:sldSz cx="13004800" cy="9753600"/>
  <p:notesSz cx="6858000" cy="9144000"/>
  <p:defaultTextStyle>
    <a:defPPr>
      <a:defRPr lang="en-US"/>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amironalcantara" initials="a" lastIdx="1" clrIdx="0">
    <p:extLst>
      <p:ext uri="{19B8F6BF-5375-455C-9EA6-DF929625EA0E}">
        <p15:presenceInfo xmlns:p15="http://schemas.microsoft.com/office/powerpoint/2012/main" userId="adamironalcantar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3838"/>
    <a:srgbClr val="017FA0"/>
    <a:srgbClr val="0094C9"/>
    <a:srgbClr val="5F6674"/>
    <a:srgbClr val="949494"/>
    <a:srgbClr val="474545"/>
    <a:srgbClr val="000000"/>
    <a:srgbClr val="0093C8"/>
    <a:srgbClr val="ED5340"/>
    <a:srgbClr val="A1A1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52" autoAdjust="0"/>
    <p:restoredTop sz="93210" autoAdjust="0"/>
  </p:normalViewPr>
  <p:slideViewPr>
    <p:cSldViewPr snapToGrid="0">
      <p:cViewPr varScale="1">
        <p:scale>
          <a:sx n="70" d="100"/>
          <a:sy n="70" d="100"/>
        </p:scale>
        <p:origin x="1936" y="192"/>
      </p:cViewPr>
      <p:guideLst/>
    </p:cSldViewPr>
  </p:slideViewPr>
  <p:notesTextViewPr>
    <p:cViewPr>
      <p:scale>
        <a:sx n="3" d="2"/>
        <a:sy n="3" d="2"/>
      </p:scale>
      <p:origin x="0" y="-4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8885F0C-5DEA-4728-8592-C91972CEE311}" type="datetimeFigureOut">
              <a:rPr lang="en-US" smtClean="0"/>
              <a:t>2/27/19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695A6C6-C12F-42A3-9316-E2EB2B2DB527}" type="slidenum">
              <a:rPr lang="en-US" smtClean="0"/>
              <a:t>‹#›</a:t>
            </a:fld>
            <a:endParaRPr lang="en-US"/>
          </a:p>
        </p:txBody>
      </p:sp>
    </p:spTree>
    <p:extLst>
      <p:ext uri="{BB962C8B-B14F-4D97-AF65-F5344CB8AC3E}">
        <p14:creationId xmlns:p14="http://schemas.microsoft.com/office/powerpoint/2010/main" val="40818580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136291-A6DC-4AD0-90CD-33D1F1DFFC6E}" type="datetimeFigureOut">
              <a:rPr lang="en-US" smtClean="0"/>
              <a:t>2/27/19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E3C1EA-D8F4-4B85-8B01-A01110AD5AFE}" type="slidenum">
              <a:rPr lang="en-US" smtClean="0"/>
              <a:t>‹#›</a:t>
            </a:fld>
            <a:endParaRPr lang="en-US"/>
          </a:p>
        </p:txBody>
      </p:sp>
    </p:spTree>
    <p:extLst>
      <p:ext uri="{BB962C8B-B14F-4D97-AF65-F5344CB8AC3E}">
        <p14:creationId xmlns:p14="http://schemas.microsoft.com/office/powerpoint/2010/main" val="1175097750"/>
      </p:ext>
    </p:extLst>
  </p:cSld>
  <p:clrMap bg1="lt1" tx1="dk1" bg2="lt2" tx2="dk2" accent1="accent1" accent2="accent2" accent3="accent3" accent4="accent4" accent5="accent5" accent6="accent6" hlink="hlink" folHlink="folHlink"/>
  <p:notesStyle>
    <a:lvl1pPr marL="0" algn="l" defTabSz="1300460" rtl="0" eaLnBrk="1" latinLnBrk="0" hangingPunct="1">
      <a:defRPr sz="1707" kern="1200">
        <a:solidFill>
          <a:schemeClr val="tx1"/>
        </a:solidFill>
        <a:latin typeface="+mn-lt"/>
        <a:ea typeface="+mn-ea"/>
        <a:cs typeface="+mn-cs"/>
      </a:defRPr>
    </a:lvl1pPr>
    <a:lvl2pPr marL="650230" algn="l" defTabSz="1300460" rtl="0" eaLnBrk="1" latinLnBrk="0" hangingPunct="1">
      <a:defRPr sz="1707" kern="1200">
        <a:solidFill>
          <a:schemeClr val="tx1"/>
        </a:solidFill>
        <a:latin typeface="+mn-lt"/>
        <a:ea typeface="+mn-ea"/>
        <a:cs typeface="+mn-cs"/>
      </a:defRPr>
    </a:lvl2pPr>
    <a:lvl3pPr marL="1300460" algn="l" defTabSz="1300460" rtl="0" eaLnBrk="1" latinLnBrk="0" hangingPunct="1">
      <a:defRPr sz="1707" kern="1200">
        <a:solidFill>
          <a:schemeClr val="tx1"/>
        </a:solidFill>
        <a:latin typeface="+mn-lt"/>
        <a:ea typeface="+mn-ea"/>
        <a:cs typeface="+mn-cs"/>
      </a:defRPr>
    </a:lvl3pPr>
    <a:lvl4pPr marL="1950690" algn="l" defTabSz="1300460" rtl="0" eaLnBrk="1" latinLnBrk="0" hangingPunct="1">
      <a:defRPr sz="1707" kern="1200">
        <a:solidFill>
          <a:schemeClr val="tx1"/>
        </a:solidFill>
        <a:latin typeface="+mn-lt"/>
        <a:ea typeface="+mn-ea"/>
        <a:cs typeface="+mn-cs"/>
      </a:defRPr>
    </a:lvl4pPr>
    <a:lvl5pPr marL="2600919" algn="l" defTabSz="1300460" rtl="0" eaLnBrk="1" latinLnBrk="0" hangingPunct="1">
      <a:defRPr sz="1707" kern="1200">
        <a:solidFill>
          <a:schemeClr val="tx1"/>
        </a:solidFill>
        <a:latin typeface="+mn-lt"/>
        <a:ea typeface="+mn-ea"/>
        <a:cs typeface="+mn-cs"/>
      </a:defRPr>
    </a:lvl5pPr>
    <a:lvl6pPr marL="3251149" algn="l" defTabSz="1300460" rtl="0" eaLnBrk="1" latinLnBrk="0" hangingPunct="1">
      <a:defRPr sz="1707" kern="1200">
        <a:solidFill>
          <a:schemeClr val="tx1"/>
        </a:solidFill>
        <a:latin typeface="+mn-lt"/>
        <a:ea typeface="+mn-ea"/>
        <a:cs typeface="+mn-cs"/>
      </a:defRPr>
    </a:lvl6pPr>
    <a:lvl7pPr marL="3901379" algn="l" defTabSz="1300460" rtl="0" eaLnBrk="1" latinLnBrk="0" hangingPunct="1">
      <a:defRPr sz="1707" kern="1200">
        <a:solidFill>
          <a:schemeClr val="tx1"/>
        </a:solidFill>
        <a:latin typeface="+mn-lt"/>
        <a:ea typeface="+mn-ea"/>
        <a:cs typeface="+mn-cs"/>
      </a:defRPr>
    </a:lvl7pPr>
    <a:lvl8pPr marL="4551609" algn="l" defTabSz="1300460" rtl="0" eaLnBrk="1" latinLnBrk="0" hangingPunct="1">
      <a:defRPr sz="1707" kern="1200">
        <a:solidFill>
          <a:schemeClr val="tx1"/>
        </a:solidFill>
        <a:latin typeface="+mn-lt"/>
        <a:ea typeface="+mn-ea"/>
        <a:cs typeface="+mn-cs"/>
      </a:defRPr>
    </a:lvl8pPr>
    <a:lvl9pPr marL="5201839" algn="l" defTabSz="1300460" rtl="0" eaLnBrk="1" latinLnBrk="0" hangingPunct="1">
      <a:defRPr sz="170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300460" rtl="0" eaLnBrk="1" fontAlgn="auto" latinLnBrk="0" hangingPunct="1">
              <a:lnSpc>
                <a:spcPct val="100000"/>
              </a:lnSpc>
              <a:spcBef>
                <a:spcPts val="0"/>
              </a:spcBef>
              <a:spcAft>
                <a:spcPts val="0"/>
              </a:spcAft>
              <a:buClrTx/>
              <a:buSzTx/>
              <a:buFontTx/>
              <a:buNone/>
              <a:tabLst/>
              <a:defRPr/>
            </a:pPr>
            <a:r>
              <a:rPr lang="en-US" dirty="0"/>
              <a:t>This work is licensed under the Creative Commons Attribution-</a:t>
            </a:r>
            <a:r>
              <a:rPr lang="en-US" dirty="0" err="1"/>
              <a:t>NonCommercial</a:t>
            </a:r>
            <a:r>
              <a:rPr lang="en-US" dirty="0"/>
              <a:t> 4.0 International License. To view a copy of this license, visit http://</a:t>
            </a:r>
            <a:r>
              <a:rPr lang="en-US" dirty="0" err="1"/>
              <a:t>creativecommons.org</a:t>
            </a:r>
            <a:r>
              <a:rPr lang="en-US" dirty="0"/>
              <a:t>/licenses/by-</a:t>
            </a:r>
            <a:r>
              <a:rPr lang="en-US" dirty="0" err="1"/>
              <a:t>nc</a:t>
            </a:r>
            <a:r>
              <a:rPr lang="en-US" dirty="0"/>
              <a:t>/4.0/ or send a letter to Creative Commons, PO Box 1866, Mountain View, CA 94042, USA</a:t>
            </a:r>
            <a:endParaRPr lang="en-US" sz="1800" b="0" i="0" u="none" strike="noStrike" cap="none" dirty="0">
              <a:solidFill>
                <a:schemeClr val="dk1"/>
              </a:solidFill>
              <a:latin typeface="+mn-lt"/>
              <a:ea typeface="Calibri"/>
              <a:cs typeface="Calibri"/>
              <a:sym typeface="Calibri"/>
            </a:endParaRPr>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1</a:t>
            </a:fld>
            <a:endParaRPr lang="en-US"/>
          </a:p>
        </p:txBody>
      </p:sp>
    </p:spTree>
    <p:extLst>
      <p:ext uri="{BB962C8B-B14F-4D97-AF65-F5344CB8AC3E}">
        <p14:creationId xmlns:p14="http://schemas.microsoft.com/office/powerpoint/2010/main" val="3348465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00:13</a:t>
            </a:r>
            <a:r>
              <a:rPr lang="en-US" b="1" baseline="0" dirty="0"/>
              <a:t> – 00:14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16</a:t>
            </a:fld>
            <a:endParaRPr lang="en-US"/>
          </a:p>
        </p:txBody>
      </p:sp>
    </p:spTree>
    <p:extLst>
      <p:ext uri="{BB962C8B-B14F-4D97-AF65-F5344CB8AC3E}">
        <p14:creationId xmlns:p14="http://schemas.microsoft.com/office/powerpoint/2010/main" val="30315627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00:13</a:t>
            </a:r>
            <a:r>
              <a:rPr lang="en-US" b="1" baseline="0" dirty="0"/>
              <a:t> – 00:14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22</a:t>
            </a:fld>
            <a:endParaRPr lang="en-US"/>
          </a:p>
        </p:txBody>
      </p:sp>
    </p:spTree>
    <p:extLst>
      <p:ext uri="{BB962C8B-B14F-4D97-AF65-F5344CB8AC3E}">
        <p14:creationId xmlns:p14="http://schemas.microsoft.com/office/powerpoint/2010/main" val="26363387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00:31</a:t>
            </a:r>
            <a:r>
              <a:rPr lang="en-US" b="1" baseline="0" dirty="0"/>
              <a:t> – 00:32 [1 min]</a:t>
            </a:r>
            <a:endParaRPr lang="en-US" dirty="0"/>
          </a:p>
          <a:p>
            <a:endParaRPr lang="en-US" dirty="0"/>
          </a:p>
          <a:p>
            <a:r>
              <a:rPr lang="en-US" dirty="0"/>
              <a:t>Now that you have built a successful team, we can</a:t>
            </a:r>
            <a:r>
              <a:rPr lang="en-US" baseline="0" dirty="0"/>
              <a:t> go win that game this summer!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25</a:t>
            </a:fld>
            <a:endParaRPr lang="en-US"/>
          </a:p>
        </p:txBody>
      </p:sp>
    </p:spTree>
    <p:extLst>
      <p:ext uri="{BB962C8B-B14F-4D97-AF65-F5344CB8AC3E}">
        <p14:creationId xmlns:p14="http://schemas.microsoft.com/office/powerpoint/2010/main" val="38691367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00:25</a:t>
            </a:r>
            <a:r>
              <a:rPr lang="en-US" b="1" baseline="0" dirty="0"/>
              <a:t> – 00:26 [1 min]</a:t>
            </a:r>
            <a:endParaRPr lang="en-US" dirty="0"/>
          </a:p>
          <a:p>
            <a:endParaRPr lang="en-US" dirty="0"/>
          </a:p>
          <a:p>
            <a:endParaRPr lang="en-US" dirty="0"/>
          </a:p>
          <a:p>
            <a:r>
              <a:rPr lang="en-US" dirty="0"/>
              <a:t>….You will end up doing everything yourself.</a:t>
            </a:r>
            <a:r>
              <a:rPr lang="en-US" baseline="0" dirty="0"/>
              <a:t> And if that is the case, you have failed at organizing.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26</a:t>
            </a:fld>
            <a:endParaRPr lang="en-US"/>
          </a:p>
        </p:txBody>
      </p:sp>
    </p:spTree>
    <p:extLst>
      <p:ext uri="{BB962C8B-B14F-4D97-AF65-F5344CB8AC3E}">
        <p14:creationId xmlns:p14="http://schemas.microsoft.com/office/powerpoint/2010/main" val="25466137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00:13</a:t>
            </a:r>
            <a:r>
              <a:rPr lang="en-US" b="1" baseline="0" dirty="0"/>
              <a:t> – 00:14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42</a:t>
            </a:fld>
            <a:endParaRPr lang="en-US"/>
          </a:p>
        </p:txBody>
      </p:sp>
    </p:spTree>
    <p:extLst>
      <p:ext uri="{BB962C8B-B14F-4D97-AF65-F5344CB8AC3E}">
        <p14:creationId xmlns:p14="http://schemas.microsoft.com/office/powerpoint/2010/main" val="14639987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00:47</a:t>
            </a:r>
            <a:r>
              <a:rPr lang="en-US" b="1" baseline="0" dirty="0"/>
              <a:t> – 00:50 [3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43</a:t>
            </a:fld>
            <a:endParaRPr lang="en-US"/>
          </a:p>
        </p:txBody>
      </p:sp>
    </p:spTree>
    <p:extLst>
      <p:ext uri="{BB962C8B-B14F-4D97-AF65-F5344CB8AC3E}">
        <p14:creationId xmlns:p14="http://schemas.microsoft.com/office/powerpoint/2010/main" val="35391461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00:50</a:t>
            </a:r>
            <a:r>
              <a:rPr lang="en-US" b="1" baseline="0" dirty="0"/>
              <a:t> – 00:51 [1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45</a:t>
            </a:fld>
            <a:endParaRPr lang="en-US"/>
          </a:p>
        </p:txBody>
      </p:sp>
    </p:spTree>
    <p:extLst>
      <p:ext uri="{BB962C8B-B14F-4D97-AF65-F5344CB8AC3E}">
        <p14:creationId xmlns:p14="http://schemas.microsoft.com/office/powerpoint/2010/main" val="30883137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00:50</a:t>
            </a:r>
            <a:r>
              <a:rPr lang="en-US" b="1" baseline="0" dirty="0"/>
              <a:t> – 00:51 [1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46</a:t>
            </a:fld>
            <a:endParaRPr lang="en-US"/>
          </a:p>
        </p:txBody>
      </p:sp>
    </p:spTree>
    <p:extLst>
      <p:ext uri="{BB962C8B-B14F-4D97-AF65-F5344CB8AC3E}">
        <p14:creationId xmlns:p14="http://schemas.microsoft.com/office/powerpoint/2010/main" val="20758398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00:51</a:t>
            </a:r>
            <a:r>
              <a:rPr lang="en-US" b="1" baseline="0" dirty="0"/>
              <a:t> – 00:52 [1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47</a:t>
            </a:fld>
            <a:endParaRPr lang="en-US"/>
          </a:p>
        </p:txBody>
      </p:sp>
    </p:spTree>
    <p:extLst>
      <p:ext uri="{BB962C8B-B14F-4D97-AF65-F5344CB8AC3E}">
        <p14:creationId xmlns:p14="http://schemas.microsoft.com/office/powerpoint/2010/main" val="40392372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00:52</a:t>
            </a:r>
            <a:r>
              <a:rPr lang="en-US" b="1" baseline="0" dirty="0"/>
              <a:t> – 00:53 [1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48</a:t>
            </a:fld>
            <a:endParaRPr lang="en-US"/>
          </a:p>
        </p:txBody>
      </p:sp>
    </p:spTree>
    <p:extLst>
      <p:ext uri="{BB962C8B-B14F-4D97-AF65-F5344CB8AC3E}">
        <p14:creationId xmlns:p14="http://schemas.microsoft.com/office/powerpoint/2010/main" val="2344773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00:00</a:t>
            </a:r>
            <a:r>
              <a:rPr lang="en-US" b="1" baseline="0" dirty="0"/>
              <a:t> – 00:01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2</a:t>
            </a:fld>
            <a:endParaRPr lang="en-US"/>
          </a:p>
        </p:txBody>
      </p:sp>
    </p:spTree>
    <p:extLst>
      <p:ext uri="{BB962C8B-B14F-4D97-AF65-F5344CB8AC3E}">
        <p14:creationId xmlns:p14="http://schemas.microsoft.com/office/powerpoint/2010/main" val="25525596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00:53</a:t>
            </a:r>
            <a:r>
              <a:rPr lang="en-US" b="1" baseline="0" dirty="0"/>
              <a:t> – 00:60 [7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49</a:t>
            </a:fld>
            <a:endParaRPr lang="en-US"/>
          </a:p>
        </p:txBody>
      </p:sp>
    </p:spTree>
    <p:extLst>
      <p:ext uri="{BB962C8B-B14F-4D97-AF65-F5344CB8AC3E}">
        <p14:creationId xmlns:p14="http://schemas.microsoft.com/office/powerpoint/2010/main" val="515184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00:01</a:t>
            </a:r>
            <a:r>
              <a:rPr lang="en-US" b="1" baseline="0" dirty="0"/>
              <a:t> – 00:03 [2 min]</a:t>
            </a:r>
            <a:endParaRPr lang="en-US" b="1" dirty="0"/>
          </a:p>
          <a:p>
            <a:pPr marL="0" marR="0" indent="0" algn="l" defTabSz="1300460" rtl="0" eaLnBrk="1" fontAlgn="auto" latinLnBrk="0" hangingPunct="1">
              <a:lnSpc>
                <a:spcPct val="100000"/>
              </a:lnSpc>
              <a:spcBef>
                <a:spcPts val="0"/>
              </a:spcBef>
              <a:spcAft>
                <a:spcPts val="0"/>
              </a:spcAft>
              <a:buClrTx/>
              <a:buSzTx/>
              <a:buFontTx/>
              <a:buNone/>
              <a:tabLst/>
              <a:defRPr/>
            </a:pPr>
            <a:endParaRPr lang="en-US" b="1"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3</a:t>
            </a:fld>
            <a:endParaRPr lang="en-US"/>
          </a:p>
        </p:txBody>
      </p:sp>
    </p:spTree>
    <p:extLst>
      <p:ext uri="{BB962C8B-B14F-4D97-AF65-F5344CB8AC3E}">
        <p14:creationId xmlns:p14="http://schemas.microsoft.com/office/powerpoint/2010/main" val="132159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00:06</a:t>
            </a:r>
            <a:r>
              <a:rPr lang="en-US" b="1" baseline="0" dirty="0"/>
              <a:t> – 00:07 [1 min]</a:t>
            </a:r>
          </a:p>
          <a:p>
            <a:pPr marL="0" marR="0" indent="0" algn="l" defTabSz="1300460" rtl="0" eaLnBrk="1" fontAlgn="auto" latinLnBrk="0" hangingPunct="1">
              <a:lnSpc>
                <a:spcPct val="100000"/>
              </a:lnSpc>
              <a:spcBef>
                <a:spcPts val="0"/>
              </a:spcBef>
              <a:spcAft>
                <a:spcPts val="0"/>
              </a:spcAft>
              <a:buClrTx/>
              <a:buSzTx/>
              <a:buFontTx/>
              <a:buNone/>
              <a:tabLst/>
              <a:defRPr/>
            </a:pPr>
            <a:endParaRPr lang="en-US" b="1" baseline="0" dirty="0"/>
          </a:p>
          <a:p>
            <a:pPr marL="0" marR="0" indent="0" algn="l" defTabSz="1300460" rtl="0" eaLnBrk="1" fontAlgn="auto" latinLnBrk="0" hangingPunct="1">
              <a:lnSpc>
                <a:spcPct val="100000"/>
              </a:lnSpc>
              <a:spcBef>
                <a:spcPts val="0"/>
              </a:spcBef>
              <a:spcAft>
                <a:spcPts val="0"/>
              </a:spcAft>
              <a:buClrTx/>
              <a:buSzTx/>
              <a:buFontTx/>
              <a:buNone/>
              <a:tabLst/>
              <a:defRPr/>
            </a:pPr>
            <a:r>
              <a:rPr lang="en-US" b="0" baseline="0" dirty="0"/>
              <a:t>Organizing is a fancy term for relationship building. Organizing is all about connecting with others and joining forces so that together you can accomplish something. In our case, we organize because we care about progressive issues. Therefore, our main job as progressive organizers is to be great communicators so that we can bring others to fight for the causes we care about. </a:t>
            </a:r>
          </a:p>
          <a:p>
            <a:pPr marL="0" marR="0" indent="0" algn="l" defTabSz="130046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1300460" rtl="0" eaLnBrk="1" fontAlgn="auto" latinLnBrk="0" hangingPunct="1">
              <a:lnSpc>
                <a:spcPct val="100000"/>
              </a:lnSpc>
              <a:spcBef>
                <a:spcPts val="0"/>
              </a:spcBef>
              <a:spcAft>
                <a:spcPts val="0"/>
              </a:spcAft>
              <a:buClrTx/>
              <a:buSzTx/>
              <a:buFontTx/>
              <a:buNone/>
              <a:tabLst/>
              <a:defRPr/>
            </a:pPr>
            <a:r>
              <a:rPr lang="en-US" b="0" baseline="0" dirty="0"/>
              <a:t>Today you will learn the basic organizing framework we use to build a team of people who share common ideas and passions – because you, alone, cannot organize. You need a team. You need others. </a:t>
            </a:r>
          </a:p>
          <a:p>
            <a:pPr marL="0" marR="0" indent="0" algn="l" defTabSz="1300460" rtl="0" eaLnBrk="1" fontAlgn="auto" latinLnBrk="0" hangingPunct="1">
              <a:lnSpc>
                <a:spcPct val="100000"/>
              </a:lnSpc>
              <a:spcBef>
                <a:spcPts val="0"/>
              </a:spcBef>
              <a:spcAft>
                <a:spcPts val="0"/>
              </a:spcAft>
              <a:buClrTx/>
              <a:buSzTx/>
              <a:buFontTx/>
              <a:buNone/>
              <a:tabLst/>
              <a:defRPr/>
            </a:pPr>
            <a:endParaRPr lang="en-US" b="0" baseline="0" dirty="0"/>
          </a:p>
        </p:txBody>
      </p:sp>
      <p:sp>
        <p:nvSpPr>
          <p:cNvPr id="4" name="Slide Number Placeholder 3"/>
          <p:cNvSpPr>
            <a:spLocks noGrp="1"/>
          </p:cNvSpPr>
          <p:nvPr>
            <p:ph type="sldNum" sz="quarter" idx="10"/>
          </p:nvPr>
        </p:nvSpPr>
        <p:spPr/>
        <p:txBody>
          <a:bodyPr/>
          <a:lstStyle/>
          <a:p>
            <a:fld id="{F1E3C1EA-D8F4-4B85-8B01-A01110AD5AFE}" type="slidenum">
              <a:rPr lang="en-US" smtClean="0"/>
              <a:t>4</a:t>
            </a:fld>
            <a:endParaRPr lang="en-US"/>
          </a:p>
        </p:txBody>
      </p:sp>
    </p:spTree>
    <p:extLst>
      <p:ext uri="{BB962C8B-B14F-4D97-AF65-F5344CB8AC3E}">
        <p14:creationId xmlns:p14="http://schemas.microsoft.com/office/powerpoint/2010/main" val="1149034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Chelsey </a:t>
            </a:r>
          </a:p>
        </p:txBody>
      </p:sp>
      <p:sp>
        <p:nvSpPr>
          <p:cNvPr id="4" name="Slide Number Placeholder 3"/>
          <p:cNvSpPr>
            <a:spLocks noGrp="1"/>
          </p:cNvSpPr>
          <p:nvPr>
            <p:ph type="sldNum" sz="quarter" idx="10"/>
          </p:nvPr>
        </p:nvSpPr>
        <p:spPr/>
        <p:txBody>
          <a:bodyPr/>
          <a:lstStyle/>
          <a:p>
            <a:fld id="{F1E3C1EA-D8F4-4B85-8B01-A01110AD5AFE}" type="slidenum">
              <a:rPr lang="en-US" smtClean="0"/>
              <a:t>7</a:t>
            </a:fld>
            <a:endParaRPr lang="en-US" dirty="0"/>
          </a:p>
        </p:txBody>
      </p:sp>
    </p:spTree>
    <p:extLst>
      <p:ext uri="{BB962C8B-B14F-4D97-AF65-F5344CB8AC3E}">
        <p14:creationId xmlns:p14="http://schemas.microsoft.com/office/powerpoint/2010/main" val="1625115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00:13</a:t>
            </a:r>
            <a:r>
              <a:rPr lang="en-US" b="1" baseline="0" dirty="0"/>
              <a:t> – 00:14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8</a:t>
            </a:fld>
            <a:endParaRPr lang="en-US"/>
          </a:p>
        </p:txBody>
      </p:sp>
    </p:spTree>
    <p:extLst>
      <p:ext uri="{BB962C8B-B14F-4D97-AF65-F5344CB8AC3E}">
        <p14:creationId xmlns:p14="http://schemas.microsoft.com/office/powerpoint/2010/main" val="2804177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00:25</a:t>
            </a:r>
            <a:r>
              <a:rPr lang="en-US" b="1" baseline="0" dirty="0"/>
              <a:t> – 00:26 [1 min]</a:t>
            </a:r>
            <a:endParaRPr lang="en-US" dirty="0"/>
          </a:p>
          <a:p>
            <a:endParaRPr lang="en-US" dirty="0"/>
          </a:p>
          <a:p>
            <a:endParaRPr lang="en-US" dirty="0"/>
          </a:p>
          <a:p>
            <a:r>
              <a:rPr lang="en-US" dirty="0"/>
              <a:t>….You will end up doing everything yourself.</a:t>
            </a:r>
            <a:r>
              <a:rPr lang="en-US" baseline="0" dirty="0"/>
              <a:t> And if that is the case, you have failed at organizing.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9</a:t>
            </a:fld>
            <a:endParaRPr lang="en-US"/>
          </a:p>
        </p:txBody>
      </p:sp>
    </p:spTree>
    <p:extLst>
      <p:ext uri="{BB962C8B-B14F-4D97-AF65-F5344CB8AC3E}">
        <p14:creationId xmlns:p14="http://schemas.microsoft.com/office/powerpoint/2010/main" val="3003852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00:31</a:t>
            </a:r>
            <a:r>
              <a:rPr lang="en-US" b="1" baseline="0" dirty="0"/>
              <a:t> – 00:32 [1 min]</a:t>
            </a:r>
            <a:endParaRPr lang="en-US" dirty="0"/>
          </a:p>
          <a:p>
            <a:endParaRPr lang="en-US" dirty="0"/>
          </a:p>
          <a:p>
            <a:r>
              <a:rPr lang="en-US" dirty="0"/>
              <a:t>Now that you have built a successful team, we can</a:t>
            </a:r>
            <a:r>
              <a:rPr lang="en-US" baseline="0" dirty="0"/>
              <a:t> go win that game this summer! </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10</a:t>
            </a:fld>
            <a:endParaRPr lang="en-US"/>
          </a:p>
        </p:txBody>
      </p:sp>
    </p:spTree>
    <p:extLst>
      <p:ext uri="{BB962C8B-B14F-4D97-AF65-F5344CB8AC3E}">
        <p14:creationId xmlns:p14="http://schemas.microsoft.com/office/powerpoint/2010/main" val="323841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00:13</a:t>
            </a:r>
            <a:r>
              <a:rPr lang="en-US" b="1" baseline="0" dirty="0"/>
              <a:t> – 00:14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12</a:t>
            </a:fld>
            <a:endParaRPr lang="en-US"/>
          </a:p>
        </p:txBody>
      </p:sp>
    </p:spTree>
    <p:extLst>
      <p:ext uri="{BB962C8B-B14F-4D97-AF65-F5344CB8AC3E}">
        <p14:creationId xmlns:p14="http://schemas.microsoft.com/office/powerpoint/2010/main" val="2123381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9490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94080" y="519291"/>
            <a:ext cx="11216640" cy="1885245"/>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894080" y="2596444"/>
            <a:ext cx="11216640" cy="618857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4080" y="9040144"/>
            <a:ext cx="2926080" cy="519289"/>
          </a:xfrm>
          <a:prstGeom prst="rect">
            <a:avLst/>
          </a:prstGeom>
        </p:spPr>
        <p:txBody>
          <a:bodyPr/>
          <a:lstStyle/>
          <a:p>
            <a:fld id="{9281E488-CD91-40B9-87F8-EA698337F79C}" type="datetimeFigureOut">
              <a:rPr lang="en-US" smtClean="0"/>
              <a:t>2/27/19</a:t>
            </a:fld>
            <a:endParaRPr lang="en-US"/>
          </a:p>
        </p:txBody>
      </p:sp>
      <p:sp>
        <p:nvSpPr>
          <p:cNvPr id="5" name="Footer Placeholder 4"/>
          <p:cNvSpPr>
            <a:spLocks noGrp="1"/>
          </p:cNvSpPr>
          <p:nvPr>
            <p:ph type="ftr" sz="quarter" idx="11"/>
          </p:nvPr>
        </p:nvSpPr>
        <p:spPr>
          <a:xfrm>
            <a:off x="4307840" y="9040144"/>
            <a:ext cx="4389120" cy="519289"/>
          </a:xfrm>
          <a:prstGeom prst="rect">
            <a:avLst/>
          </a:prstGeom>
        </p:spPr>
        <p:txBody>
          <a:bodyPr/>
          <a:lstStyle/>
          <a:p>
            <a:endParaRPr lang="en-US"/>
          </a:p>
        </p:txBody>
      </p:sp>
      <p:sp>
        <p:nvSpPr>
          <p:cNvPr id="6" name="Slide Number Placeholder 5"/>
          <p:cNvSpPr>
            <a:spLocks noGrp="1"/>
          </p:cNvSpPr>
          <p:nvPr>
            <p:ph type="sldNum" sz="quarter" idx="12"/>
          </p:nvPr>
        </p:nvSpPr>
        <p:spPr>
          <a:xfrm>
            <a:off x="9184640" y="9040144"/>
            <a:ext cx="2926080" cy="519289"/>
          </a:xfrm>
          <a:prstGeom prst="rect">
            <a:avLst/>
          </a:prstGeom>
        </p:spPr>
        <p:txBody>
          <a:bodyPr/>
          <a:lstStyle/>
          <a:p>
            <a:fld id="{996B68ED-6C50-460A-B1B3-134F142BBA6E}" type="slidenum">
              <a:rPr lang="en-US" smtClean="0"/>
              <a:t>‹#›</a:t>
            </a:fld>
            <a:endParaRPr lang="en-US"/>
          </a:p>
        </p:txBody>
      </p:sp>
    </p:spTree>
    <p:extLst>
      <p:ext uri="{BB962C8B-B14F-4D97-AF65-F5344CB8AC3E}">
        <p14:creationId xmlns:p14="http://schemas.microsoft.com/office/powerpoint/2010/main" val="896887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6561" y="519289"/>
            <a:ext cx="2804160" cy="8265725"/>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94081" y="519289"/>
            <a:ext cx="8249920" cy="82657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4080" y="9040144"/>
            <a:ext cx="2926080" cy="519289"/>
          </a:xfrm>
          <a:prstGeom prst="rect">
            <a:avLst/>
          </a:prstGeom>
        </p:spPr>
        <p:txBody>
          <a:bodyPr/>
          <a:lstStyle/>
          <a:p>
            <a:fld id="{9281E488-CD91-40B9-87F8-EA698337F79C}" type="datetimeFigureOut">
              <a:rPr lang="en-US" smtClean="0"/>
              <a:t>2/27/19</a:t>
            </a:fld>
            <a:endParaRPr lang="en-US"/>
          </a:p>
        </p:txBody>
      </p:sp>
      <p:sp>
        <p:nvSpPr>
          <p:cNvPr id="5" name="Footer Placeholder 4"/>
          <p:cNvSpPr>
            <a:spLocks noGrp="1"/>
          </p:cNvSpPr>
          <p:nvPr>
            <p:ph type="ftr" sz="quarter" idx="11"/>
          </p:nvPr>
        </p:nvSpPr>
        <p:spPr>
          <a:xfrm>
            <a:off x="4307840" y="9040144"/>
            <a:ext cx="4389120" cy="519289"/>
          </a:xfrm>
          <a:prstGeom prst="rect">
            <a:avLst/>
          </a:prstGeom>
        </p:spPr>
        <p:txBody>
          <a:bodyPr/>
          <a:lstStyle/>
          <a:p>
            <a:endParaRPr lang="en-US"/>
          </a:p>
        </p:txBody>
      </p:sp>
      <p:sp>
        <p:nvSpPr>
          <p:cNvPr id="6" name="Slide Number Placeholder 5"/>
          <p:cNvSpPr>
            <a:spLocks noGrp="1"/>
          </p:cNvSpPr>
          <p:nvPr>
            <p:ph type="sldNum" sz="quarter" idx="12"/>
          </p:nvPr>
        </p:nvSpPr>
        <p:spPr>
          <a:xfrm>
            <a:off x="9184640" y="9040144"/>
            <a:ext cx="2926080" cy="519289"/>
          </a:xfrm>
          <a:prstGeom prst="rect">
            <a:avLst/>
          </a:prstGeom>
        </p:spPr>
        <p:txBody>
          <a:bodyPr/>
          <a:lstStyle/>
          <a:p>
            <a:fld id="{996B68ED-6C50-460A-B1B3-134F142BBA6E}" type="slidenum">
              <a:rPr lang="en-US" smtClean="0"/>
              <a:t>‹#›</a:t>
            </a:fld>
            <a:endParaRPr lang="en-US"/>
          </a:p>
        </p:txBody>
      </p:sp>
    </p:spTree>
    <p:extLst>
      <p:ext uri="{BB962C8B-B14F-4D97-AF65-F5344CB8AC3E}">
        <p14:creationId xmlns:p14="http://schemas.microsoft.com/office/powerpoint/2010/main" val="67047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7053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59212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4080" y="519291"/>
            <a:ext cx="11216640" cy="1885245"/>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894080" y="2596444"/>
            <a:ext cx="5527040" cy="618857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83680" y="2596444"/>
            <a:ext cx="5527040" cy="618857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07015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774" y="519291"/>
            <a:ext cx="11216640" cy="1885245"/>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895775" y="2390987"/>
            <a:ext cx="5501639" cy="1171786"/>
          </a:xfrm>
          <a:prstGeom prst="rect">
            <a:avLst/>
          </a:prstGeo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a:t>Click to edit Master text styles</a:t>
            </a:r>
          </a:p>
        </p:txBody>
      </p:sp>
      <p:sp>
        <p:nvSpPr>
          <p:cNvPr id="4" name="Content Placeholder 3"/>
          <p:cNvSpPr>
            <a:spLocks noGrp="1"/>
          </p:cNvSpPr>
          <p:nvPr>
            <p:ph sz="half" idx="2"/>
          </p:nvPr>
        </p:nvSpPr>
        <p:spPr>
          <a:xfrm>
            <a:off x="895775" y="3562773"/>
            <a:ext cx="5501639" cy="524030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83681" y="2390987"/>
            <a:ext cx="5528734" cy="1171786"/>
          </a:xfrm>
          <a:prstGeom prst="rect">
            <a:avLst/>
          </a:prstGeo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a:t>Click to edit Master text styles</a:t>
            </a:r>
          </a:p>
        </p:txBody>
      </p:sp>
      <p:sp>
        <p:nvSpPr>
          <p:cNvPr id="6" name="Content Placeholder 5"/>
          <p:cNvSpPr>
            <a:spLocks noGrp="1"/>
          </p:cNvSpPr>
          <p:nvPr>
            <p:ph sz="quarter" idx="4"/>
          </p:nvPr>
        </p:nvSpPr>
        <p:spPr>
          <a:xfrm>
            <a:off x="6583681" y="3562773"/>
            <a:ext cx="5528734" cy="524030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10579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94080" y="519291"/>
            <a:ext cx="11216640" cy="1885245"/>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3878142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8341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774" y="650240"/>
            <a:ext cx="4194386" cy="2275840"/>
          </a:xfrm>
          <a:prstGeom prst="rect">
            <a:avLst/>
          </a:prstGeom>
        </p:spPr>
        <p:txBody>
          <a:bodyPr anchor="b"/>
          <a:lstStyle>
            <a:lvl1pPr>
              <a:defRPr sz="4551"/>
            </a:lvl1pPr>
          </a:lstStyle>
          <a:p>
            <a:r>
              <a:rPr lang="en-US"/>
              <a:t>Click to edit Master title style</a:t>
            </a:r>
            <a:endParaRPr lang="en-US" dirty="0"/>
          </a:p>
        </p:txBody>
      </p:sp>
      <p:sp>
        <p:nvSpPr>
          <p:cNvPr id="3" name="Content Placeholder 2"/>
          <p:cNvSpPr>
            <a:spLocks noGrp="1"/>
          </p:cNvSpPr>
          <p:nvPr>
            <p:ph idx="1"/>
          </p:nvPr>
        </p:nvSpPr>
        <p:spPr>
          <a:xfrm>
            <a:off x="5528734" y="1404340"/>
            <a:ext cx="6583680" cy="6931378"/>
          </a:xfrm>
          <a:prstGeom prst="rect">
            <a:avLst/>
          </a:prstGeom>
        </p:spPr>
        <p:txBody>
          <a:bodyPr/>
          <a:lstStyle>
            <a:lvl1pPr>
              <a:defRPr sz="4551"/>
            </a:lvl1pPr>
            <a:lvl2pPr>
              <a:defRPr sz="3982"/>
            </a:lvl2pPr>
            <a:lvl3pPr>
              <a:defRPr sz="3413"/>
            </a:lvl3pPr>
            <a:lvl4pPr>
              <a:defRPr sz="2844"/>
            </a:lvl4pPr>
            <a:lvl5pPr>
              <a:defRPr sz="2844"/>
            </a:lvl5pPr>
            <a:lvl6pPr>
              <a:defRPr sz="2844"/>
            </a:lvl6pPr>
            <a:lvl7pPr>
              <a:defRPr sz="2844"/>
            </a:lvl7pPr>
            <a:lvl8pPr>
              <a:defRPr sz="2844"/>
            </a:lvl8pPr>
            <a:lvl9pPr>
              <a:defRPr sz="284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95774" y="2926080"/>
            <a:ext cx="4194386" cy="5420925"/>
          </a:xfrm>
          <a:prstGeom prst="rect">
            <a:avLst/>
          </a:prstGeo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en-US"/>
              <a:t>Click to edit Master text styles</a:t>
            </a:r>
          </a:p>
        </p:txBody>
      </p:sp>
      <p:sp>
        <p:nvSpPr>
          <p:cNvPr id="5" name="Date Placeholder 4"/>
          <p:cNvSpPr>
            <a:spLocks noGrp="1"/>
          </p:cNvSpPr>
          <p:nvPr>
            <p:ph type="dt" sz="half" idx="10"/>
          </p:nvPr>
        </p:nvSpPr>
        <p:spPr>
          <a:xfrm>
            <a:off x="894080" y="9040144"/>
            <a:ext cx="2926080" cy="519289"/>
          </a:xfrm>
          <a:prstGeom prst="rect">
            <a:avLst/>
          </a:prstGeom>
        </p:spPr>
        <p:txBody>
          <a:bodyPr/>
          <a:lstStyle/>
          <a:p>
            <a:fld id="{9281E488-CD91-40B9-87F8-EA698337F79C}" type="datetimeFigureOut">
              <a:rPr lang="en-US" smtClean="0"/>
              <a:t>2/27/19</a:t>
            </a:fld>
            <a:endParaRPr lang="en-US"/>
          </a:p>
        </p:txBody>
      </p:sp>
      <p:sp>
        <p:nvSpPr>
          <p:cNvPr id="6" name="Footer Placeholder 5"/>
          <p:cNvSpPr>
            <a:spLocks noGrp="1"/>
          </p:cNvSpPr>
          <p:nvPr>
            <p:ph type="ftr" sz="quarter" idx="11"/>
          </p:nvPr>
        </p:nvSpPr>
        <p:spPr>
          <a:xfrm>
            <a:off x="4307840" y="9040144"/>
            <a:ext cx="4389120" cy="519289"/>
          </a:xfrm>
          <a:prstGeom prst="rect">
            <a:avLst/>
          </a:prstGeom>
        </p:spPr>
        <p:txBody>
          <a:bodyPr/>
          <a:lstStyle/>
          <a:p>
            <a:endParaRPr lang="en-US"/>
          </a:p>
        </p:txBody>
      </p:sp>
      <p:sp>
        <p:nvSpPr>
          <p:cNvPr id="7" name="Slide Number Placeholder 6"/>
          <p:cNvSpPr>
            <a:spLocks noGrp="1"/>
          </p:cNvSpPr>
          <p:nvPr>
            <p:ph type="sldNum" sz="quarter" idx="12"/>
          </p:nvPr>
        </p:nvSpPr>
        <p:spPr>
          <a:xfrm>
            <a:off x="9184640" y="9040144"/>
            <a:ext cx="2926080" cy="519289"/>
          </a:xfrm>
          <a:prstGeom prst="rect">
            <a:avLst/>
          </a:prstGeom>
        </p:spPr>
        <p:txBody>
          <a:bodyPr/>
          <a:lstStyle/>
          <a:p>
            <a:fld id="{996B68ED-6C50-460A-B1B3-134F142BBA6E}" type="slidenum">
              <a:rPr lang="en-US" smtClean="0"/>
              <a:t>‹#›</a:t>
            </a:fld>
            <a:endParaRPr lang="en-US"/>
          </a:p>
        </p:txBody>
      </p:sp>
    </p:spTree>
    <p:extLst>
      <p:ext uri="{BB962C8B-B14F-4D97-AF65-F5344CB8AC3E}">
        <p14:creationId xmlns:p14="http://schemas.microsoft.com/office/powerpoint/2010/main" val="4068742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774" y="650240"/>
            <a:ext cx="4194386" cy="2275840"/>
          </a:xfrm>
          <a:prstGeom prst="rect">
            <a:avLst/>
          </a:prstGeom>
        </p:spPr>
        <p:txBody>
          <a:bodyPr anchor="b"/>
          <a:lstStyle>
            <a:lvl1pPr>
              <a:defRPr sz="4551"/>
            </a:lvl1pPr>
          </a:lstStyle>
          <a:p>
            <a:r>
              <a:rPr lang="en-US"/>
              <a:t>Click to edit Master title style</a:t>
            </a:r>
            <a:endParaRPr lang="en-US" dirty="0"/>
          </a:p>
        </p:txBody>
      </p:sp>
      <p:sp>
        <p:nvSpPr>
          <p:cNvPr id="3" name="Picture Placeholder 2"/>
          <p:cNvSpPr>
            <a:spLocks noGrp="1" noChangeAspect="1"/>
          </p:cNvSpPr>
          <p:nvPr>
            <p:ph type="pic" idx="1"/>
          </p:nvPr>
        </p:nvSpPr>
        <p:spPr>
          <a:xfrm>
            <a:off x="5528734" y="1404340"/>
            <a:ext cx="6583680" cy="6931378"/>
          </a:xfrm>
          <a:prstGeom prst="rect">
            <a:avLst/>
          </a:prstGeom>
        </p:spPr>
        <p:txBody>
          <a:bodyPr anchor="t"/>
          <a:lstStyle>
            <a:lvl1pPr marL="0" indent="0">
              <a:buNone/>
              <a:defRPr sz="4551"/>
            </a:lvl1pPr>
            <a:lvl2pPr marL="650230" indent="0">
              <a:buNone/>
              <a:defRPr sz="3982"/>
            </a:lvl2pPr>
            <a:lvl3pPr marL="1300460" indent="0">
              <a:buNone/>
              <a:defRPr sz="3413"/>
            </a:lvl3pPr>
            <a:lvl4pPr marL="1950690" indent="0">
              <a:buNone/>
              <a:defRPr sz="2844"/>
            </a:lvl4pPr>
            <a:lvl5pPr marL="2600919" indent="0">
              <a:buNone/>
              <a:defRPr sz="2844"/>
            </a:lvl5pPr>
            <a:lvl6pPr marL="3251149" indent="0">
              <a:buNone/>
              <a:defRPr sz="2844"/>
            </a:lvl6pPr>
            <a:lvl7pPr marL="3901379" indent="0">
              <a:buNone/>
              <a:defRPr sz="2844"/>
            </a:lvl7pPr>
            <a:lvl8pPr marL="4551609" indent="0">
              <a:buNone/>
              <a:defRPr sz="2844"/>
            </a:lvl8pPr>
            <a:lvl9pPr marL="5201839" indent="0">
              <a:buNone/>
              <a:defRPr sz="2844"/>
            </a:lvl9pPr>
          </a:lstStyle>
          <a:p>
            <a:r>
              <a:rPr lang="en-US"/>
              <a:t>Click icon to add picture</a:t>
            </a:r>
            <a:endParaRPr lang="en-US" dirty="0"/>
          </a:p>
        </p:txBody>
      </p:sp>
      <p:sp>
        <p:nvSpPr>
          <p:cNvPr id="4" name="Text Placeholder 3"/>
          <p:cNvSpPr>
            <a:spLocks noGrp="1"/>
          </p:cNvSpPr>
          <p:nvPr>
            <p:ph type="body" sz="half" idx="2"/>
          </p:nvPr>
        </p:nvSpPr>
        <p:spPr>
          <a:xfrm>
            <a:off x="895774" y="2926080"/>
            <a:ext cx="4194386" cy="5420925"/>
          </a:xfrm>
          <a:prstGeom prst="rect">
            <a:avLst/>
          </a:prstGeo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en-US"/>
              <a:t>Click to edit Master text styles</a:t>
            </a:r>
          </a:p>
        </p:txBody>
      </p:sp>
      <p:sp>
        <p:nvSpPr>
          <p:cNvPr id="5" name="Date Placeholder 4"/>
          <p:cNvSpPr>
            <a:spLocks noGrp="1"/>
          </p:cNvSpPr>
          <p:nvPr>
            <p:ph type="dt" sz="half" idx="10"/>
          </p:nvPr>
        </p:nvSpPr>
        <p:spPr>
          <a:xfrm>
            <a:off x="894080" y="9040144"/>
            <a:ext cx="2926080" cy="519289"/>
          </a:xfrm>
          <a:prstGeom prst="rect">
            <a:avLst/>
          </a:prstGeom>
        </p:spPr>
        <p:txBody>
          <a:bodyPr/>
          <a:lstStyle/>
          <a:p>
            <a:fld id="{9281E488-CD91-40B9-87F8-EA698337F79C}" type="datetimeFigureOut">
              <a:rPr lang="en-US" smtClean="0"/>
              <a:t>2/27/19</a:t>
            </a:fld>
            <a:endParaRPr lang="en-US"/>
          </a:p>
        </p:txBody>
      </p:sp>
      <p:sp>
        <p:nvSpPr>
          <p:cNvPr id="6" name="Footer Placeholder 5"/>
          <p:cNvSpPr>
            <a:spLocks noGrp="1"/>
          </p:cNvSpPr>
          <p:nvPr>
            <p:ph type="ftr" sz="quarter" idx="11"/>
          </p:nvPr>
        </p:nvSpPr>
        <p:spPr>
          <a:xfrm>
            <a:off x="4307840" y="9040144"/>
            <a:ext cx="4389120" cy="519289"/>
          </a:xfrm>
          <a:prstGeom prst="rect">
            <a:avLst/>
          </a:prstGeom>
        </p:spPr>
        <p:txBody>
          <a:bodyPr/>
          <a:lstStyle/>
          <a:p>
            <a:endParaRPr lang="en-US"/>
          </a:p>
        </p:txBody>
      </p:sp>
      <p:sp>
        <p:nvSpPr>
          <p:cNvPr id="7" name="Slide Number Placeholder 6"/>
          <p:cNvSpPr>
            <a:spLocks noGrp="1"/>
          </p:cNvSpPr>
          <p:nvPr>
            <p:ph type="sldNum" sz="quarter" idx="12"/>
          </p:nvPr>
        </p:nvSpPr>
        <p:spPr>
          <a:xfrm>
            <a:off x="9184640" y="9040144"/>
            <a:ext cx="2926080" cy="519289"/>
          </a:xfrm>
          <a:prstGeom prst="rect">
            <a:avLst/>
          </a:prstGeom>
        </p:spPr>
        <p:txBody>
          <a:bodyPr/>
          <a:lstStyle/>
          <a:p>
            <a:fld id="{996B68ED-6C50-460A-B1B3-134F142BBA6E}" type="slidenum">
              <a:rPr lang="en-US" smtClean="0"/>
              <a:t>‹#›</a:t>
            </a:fld>
            <a:endParaRPr lang="en-US"/>
          </a:p>
        </p:txBody>
      </p:sp>
    </p:spTree>
    <p:extLst>
      <p:ext uri="{BB962C8B-B14F-4D97-AF65-F5344CB8AC3E}">
        <p14:creationId xmlns:p14="http://schemas.microsoft.com/office/powerpoint/2010/main" val="1420235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6" name="Picture 18" descr="https://secure.assets.bostatic.com/apps/madison/static/images/style-guide/Color/Images/Color_dark_grey.pn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8929270"/>
            <a:ext cx="13004800" cy="83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a:spLocks noChangeArrowheads="1"/>
          </p:cNvSpPr>
          <p:nvPr userDrawn="1"/>
        </p:nvSpPr>
        <p:spPr bwMode="auto">
          <a:xfrm>
            <a:off x="0" y="8868403"/>
            <a:ext cx="13015779" cy="106178"/>
          </a:xfrm>
          <a:prstGeom prst="rect">
            <a:avLst/>
          </a:prstGeom>
          <a:solidFill>
            <a:srgbClr val="017FA0"/>
          </a:solidFill>
          <a:ln>
            <a:noFill/>
          </a:ln>
          <a:extLst/>
        </p:spPr>
        <p:txBody>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defRPr/>
            </a:pPr>
            <a:endParaRPr lang="en-US" altLang="en-US">
              <a:cs typeface="+mn-cs"/>
            </a:endParaRPr>
          </a:p>
        </p:txBody>
      </p:sp>
      <p:grpSp>
        <p:nvGrpSpPr>
          <p:cNvPr id="2" name="Group 1"/>
          <p:cNvGrpSpPr/>
          <p:nvPr userDrawn="1"/>
        </p:nvGrpSpPr>
        <p:grpSpPr>
          <a:xfrm>
            <a:off x="10954448" y="9075732"/>
            <a:ext cx="1927981" cy="509535"/>
            <a:chOff x="10916348" y="8678474"/>
            <a:chExt cx="1927981" cy="509535"/>
          </a:xfrm>
        </p:grpSpPr>
        <p:sp>
          <p:nvSpPr>
            <p:cNvPr id="10" name="TextBox 9"/>
            <p:cNvSpPr txBox="1"/>
            <p:nvPr/>
          </p:nvSpPr>
          <p:spPr>
            <a:xfrm>
              <a:off x="10916348" y="8678474"/>
              <a:ext cx="1427703" cy="230832"/>
            </a:xfrm>
            <a:prstGeom prst="rect">
              <a:avLst/>
            </a:prstGeom>
            <a:noFill/>
          </p:spPr>
          <p:txBody>
            <a:bodyPr wrap="square" rtlCol="0">
              <a:spAutoFit/>
            </a:bodyPr>
            <a:lstStyle/>
            <a:p>
              <a:r>
                <a:rPr lang="en-US" sz="900" spc="300" dirty="0">
                  <a:solidFill>
                    <a:schemeClr val="bg1"/>
                  </a:solidFill>
                  <a:latin typeface="Gotham Light" pitchFamily="50" charset="0"/>
                  <a:cs typeface="Gotham Light" pitchFamily="50" charset="0"/>
                </a:rPr>
                <a:t>ORGANIZING </a:t>
              </a:r>
            </a:p>
          </p:txBody>
        </p:sp>
        <p:sp>
          <p:nvSpPr>
            <p:cNvPr id="13" name="TextBox 12"/>
            <p:cNvSpPr txBox="1"/>
            <p:nvPr/>
          </p:nvSpPr>
          <p:spPr>
            <a:xfrm>
              <a:off x="10916348" y="8818677"/>
              <a:ext cx="1927981" cy="369332"/>
            </a:xfrm>
            <a:prstGeom prst="rect">
              <a:avLst/>
            </a:prstGeom>
            <a:noFill/>
          </p:spPr>
          <p:txBody>
            <a:bodyPr wrap="square" rtlCol="0">
              <a:spAutoFit/>
            </a:bodyPr>
            <a:lstStyle/>
            <a:p>
              <a:r>
                <a:rPr lang="en-US" sz="1800" spc="300" dirty="0">
                  <a:solidFill>
                    <a:schemeClr val="bg1"/>
                  </a:solidFill>
                  <a:latin typeface="Gotham Bold" pitchFamily="50" charset="0"/>
                  <a:cs typeface="Gotham Bold" pitchFamily="50" charset="0"/>
                </a:rPr>
                <a:t>FELLOWS</a:t>
              </a:r>
            </a:p>
          </p:txBody>
        </p:sp>
      </p:grpSp>
      <p:pic>
        <p:nvPicPr>
          <p:cNvPr id="18" name="Picture 1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587914" y="9117556"/>
            <a:ext cx="354976" cy="508939"/>
          </a:xfrm>
          <a:prstGeom prst="rect">
            <a:avLst/>
          </a:prstGeom>
        </p:spPr>
      </p:pic>
      <p:pic>
        <p:nvPicPr>
          <p:cNvPr id="9" name="Picture 2" descr="C:\Users\amdamiron\Downloads\OFA-logo_horizontal-Reverse.png"/>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392656" y="8986420"/>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58757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p:titleStyle>
    <p:bodyStyle>
      <a:lvl1pPr marL="325115" indent="-325115" algn="l" defTabSz="1300460" rtl="0" eaLnBrk="1" latinLnBrk="0" hangingPunct="1">
        <a:lnSpc>
          <a:spcPct val="90000"/>
        </a:lnSpc>
        <a:spcBef>
          <a:spcPts val="1422"/>
        </a:spcBef>
        <a:buFont typeface="Arial" panose="020B0604020202020204" pitchFamily="34" charset="0"/>
        <a:buChar char="•"/>
        <a:defRPr sz="3982"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3413"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p:bodyStyle>
    <p:otherStyle>
      <a:defPPr>
        <a:defRPr lang="en-US"/>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4.jp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hyperlink" Target="http://myaccount.maestroconference.com/conference/register/WBR6A2YHG5C7HF1W"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17.png"/><Relationship Id="rId5" Type="http://schemas.microsoft.com/office/2007/relationships/hdphoto" Target="../media/hdphoto2.wdp"/><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26.jpg"/><Relationship Id="rId1" Type="http://schemas.openxmlformats.org/officeDocument/2006/relationships/slideLayout" Target="../slideLayouts/slideLayout1.xml"/><Relationship Id="rId6" Type="http://schemas.openxmlformats.org/officeDocument/2006/relationships/image" Target="../media/image17.png"/><Relationship Id="rId5" Type="http://schemas.microsoft.com/office/2007/relationships/hdphoto" Target="../media/hdphoto2.wdp"/><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www.dropbox.com/s/y2szypt89kl8zwz/1.%20Worksheet%20--%20Volunteer%20Recruitment.docx?dl=0" TargetMode="Externa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hyperlink" Target="https://twitter.com/AMDAMIRON" TargetMode="Externa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myaccount.maestroconference.com/conference/register/TO9HNTEEPU5IUHXT" TargetMode="Externa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myaccount.maestroconference.com/conference/register/TO9HNTEEPU5IUHXT" TargetMode="Externa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2.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2.png"/><Relationship Id="rId5" Type="http://schemas.microsoft.com/office/2007/relationships/hdphoto" Target="../media/hdphoto2.wdp"/><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3.jpg"/><Relationship Id="rId7"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5.png"/><Relationship Id="rId5" Type="http://schemas.microsoft.com/office/2007/relationships/hdphoto" Target="../media/hdphoto2.wdp"/><Relationship Id="rId4" Type="http://schemas.openxmlformats.org/officeDocument/2006/relationships/image" Target="../media/image34.png"/></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myaccount.maestroconference.com/conference/register/ADT3JFYGHDQLNZ" TargetMode="Externa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hyperlink" Target="https://docs.google.com/a/barackobama.com/forms/d/1h6gt_-WuCadAvQ0-8tvjgxEleYXdMU9IisDLSTW7NeQ/viewform"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hyperlink" Target="https://docs.google.com/a/barackobama.com/spreadsheets/d/11nHwUme5i1ok6CVESVoQ3NsfwvI4MRIBeSthG0_HCEI/edit#gid=1496810796"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hyperlink" Target="https://connect.barackobama.com/groups/244/"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s://www.dropbox.com/s/ojgyeb8cdgprkfj/3.%20Program%20Calendar.xlsx?dl=0"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40.jpg"/><Relationship Id="rId7"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41.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7.pn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42.png"/><Relationship Id="rId4" Type="http://schemas.openxmlformats.org/officeDocument/2006/relationships/hyperlink" Target="https://docs.google.com/a/barackobama.com/spreadsheets/d/11nHwUme5i1ok6CVESVoQ3NsfwvI4MRIBeSthG0_HCEI/edit#gid=1496810796"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1158" t="7310" r="7114"/>
          <a:stretch/>
        </p:blipFill>
        <p:spPr>
          <a:xfrm>
            <a:off x="0" y="-48126"/>
            <a:ext cx="13004800" cy="9822338"/>
          </a:xfrm>
          <a:prstGeom prst="rect">
            <a:avLst/>
          </a:prstGeom>
        </p:spPr>
      </p:pic>
      <p:sp>
        <p:nvSpPr>
          <p:cNvPr id="13" name="Rectangle 12"/>
          <p:cNvSpPr/>
          <p:nvPr/>
        </p:nvSpPr>
        <p:spPr>
          <a:xfrm>
            <a:off x="0" y="-48126"/>
            <a:ext cx="9512490" cy="9801726"/>
          </a:xfrm>
          <a:prstGeom prst="rect">
            <a:avLst/>
          </a:prstGeom>
          <a:gradFill flip="none" rotWithShape="1">
            <a:gsLst>
              <a:gs pos="0">
                <a:schemeClr val="tx1">
                  <a:alpha val="0"/>
                </a:schemeClr>
              </a:gs>
              <a:gs pos="43000">
                <a:schemeClr val="tx1">
                  <a:alpha val="81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48126"/>
            <a:ext cx="13004800" cy="9822338"/>
          </a:xfrm>
          <a:prstGeom prst="rect">
            <a:avLst/>
          </a:prstGeom>
          <a:solidFill>
            <a:srgbClr val="017FA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2698244" y="2028413"/>
            <a:ext cx="5976033" cy="1867511"/>
            <a:chOff x="3501731" y="3293117"/>
            <a:chExt cx="5976033" cy="1867511"/>
          </a:xfrm>
        </p:grpSpPr>
        <p:sp>
          <p:nvSpPr>
            <p:cNvPr id="15" name="TextBox 14"/>
            <p:cNvSpPr txBox="1"/>
            <p:nvPr/>
          </p:nvSpPr>
          <p:spPr>
            <a:xfrm>
              <a:off x="3501731" y="3293117"/>
              <a:ext cx="5823284" cy="830997"/>
            </a:xfrm>
            <a:prstGeom prst="rect">
              <a:avLst/>
            </a:prstGeom>
            <a:noFill/>
          </p:spPr>
          <p:txBody>
            <a:bodyPr wrap="square" rtlCol="0">
              <a:spAutoFit/>
            </a:bodyPr>
            <a:lstStyle/>
            <a:p>
              <a:r>
                <a:rPr lang="en-US" sz="4800" dirty="0">
                  <a:solidFill>
                    <a:schemeClr val="bg1"/>
                  </a:solidFill>
                  <a:latin typeface="Gotham Light" pitchFamily="50" charset="0"/>
                  <a:cs typeface="Gotham Light" pitchFamily="50" charset="0"/>
                </a:rPr>
                <a:t>ORGANIZING </a:t>
              </a:r>
            </a:p>
          </p:txBody>
        </p:sp>
        <p:sp>
          <p:nvSpPr>
            <p:cNvPr id="18" name="TextBox 17"/>
            <p:cNvSpPr txBox="1"/>
            <p:nvPr/>
          </p:nvSpPr>
          <p:spPr>
            <a:xfrm>
              <a:off x="3508008" y="3837189"/>
              <a:ext cx="5969756" cy="1323439"/>
            </a:xfrm>
            <a:prstGeom prst="rect">
              <a:avLst/>
            </a:prstGeom>
            <a:noFill/>
          </p:spPr>
          <p:txBody>
            <a:bodyPr wrap="square" rtlCol="0">
              <a:spAutoFit/>
            </a:bodyPr>
            <a:lstStyle/>
            <a:p>
              <a:r>
                <a:rPr lang="en-US" sz="8000" dirty="0">
                  <a:solidFill>
                    <a:schemeClr val="bg1"/>
                  </a:solidFill>
                  <a:latin typeface="Gotham Bold" pitchFamily="50" charset="0"/>
                  <a:cs typeface="Gotham Bold" pitchFamily="50" charset="0"/>
                </a:rPr>
                <a:t>FELLOWS</a:t>
              </a:r>
            </a:p>
          </p:txBody>
        </p:sp>
      </p:grp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6895" y="2004025"/>
            <a:ext cx="1713589" cy="2456818"/>
          </a:xfrm>
          <a:prstGeom prst="rect">
            <a:avLst/>
          </a:prstGeom>
        </p:spPr>
      </p:pic>
      <p:sp>
        <p:nvSpPr>
          <p:cNvPr id="11" name="Rectangle 10"/>
          <p:cNvSpPr/>
          <p:nvPr/>
        </p:nvSpPr>
        <p:spPr>
          <a:xfrm>
            <a:off x="2698245" y="4412877"/>
            <a:ext cx="6090914" cy="13190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latin typeface="Gotham Bold" pitchFamily="50" charset="0"/>
                <a:cs typeface="Gotham Bold" pitchFamily="50" charset="0"/>
              </a:rPr>
              <a:t>Thank you for joining today’s webinar. We will begin shortly.  </a:t>
            </a:r>
          </a:p>
          <a:p>
            <a:endParaRPr lang="en-US" sz="2800" dirty="0">
              <a:latin typeface="Gotham Bold" pitchFamily="50" charset="0"/>
              <a:cs typeface="Gotham Bold" pitchFamily="50" charset="0"/>
            </a:endParaRPr>
          </a:p>
          <a:p>
            <a:r>
              <a:rPr lang="en-US" sz="2800" dirty="0">
                <a:latin typeface="Gotham Bold" pitchFamily="50" charset="0"/>
                <a:cs typeface="Gotham Bold" pitchFamily="50" charset="0"/>
              </a:rPr>
              <a:t>Make sure to also join the call. </a:t>
            </a:r>
          </a:p>
        </p:txBody>
      </p:sp>
      <p:grpSp>
        <p:nvGrpSpPr>
          <p:cNvPr id="12" name="Group 11"/>
          <p:cNvGrpSpPr/>
          <p:nvPr/>
        </p:nvGrpSpPr>
        <p:grpSpPr>
          <a:xfrm>
            <a:off x="2832060" y="6420843"/>
            <a:ext cx="2911642" cy="769350"/>
            <a:chOff x="4741934" y="6812556"/>
            <a:chExt cx="3625354" cy="769350"/>
          </a:xfrm>
        </p:grpSpPr>
        <p:sp>
          <p:nvSpPr>
            <p:cNvPr id="16" name="Rounded Rectangle 15">
              <a:hlinkClick r:id="rId5"/>
            </p:cNvPr>
            <p:cNvSpPr/>
            <p:nvPr/>
          </p:nvSpPr>
          <p:spPr>
            <a:xfrm>
              <a:off x="4741934" y="6812556"/>
              <a:ext cx="3625354" cy="769350"/>
            </a:xfrm>
            <a:prstGeom prst="roundRect">
              <a:avLst>
                <a:gd name="adj" fmla="val 7223"/>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chemeClr val="bg1"/>
                  </a:solidFill>
                  <a:latin typeface="Gotham Bold" pitchFamily="50" charset="0"/>
                  <a:cs typeface="Gotham Bold" pitchFamily="50" charset="0"/>
                </a:rPr>
                <a:t>       DIAL-IN HERE</a:t>
              </a:r>
              <a:endParaRPr lang="en-US" sz="2000" dirty="0">
                <a:solidFill>
                  <a:schemeClr val="bg1"/>
                </a:solidFill>
                <a:latin typeface="Gotham Bold" pitchFamily="50" charset="0"/>
                <a:cs typeface="Gotham Bold" pitchFamily="50" charset="0"/>
              </a:endParaRPr>
            </a:p>
          </p:txBody>
        </p:sp>
        <p:pic>
          <p:nvPicPr>
            <p:cNvPr id="17" name="Picture 16"/>
            <p:cNvPicPr>
              <a:picLocks noChangeAspect="1"/>
            </p:cNvPicPr>
            <p:nvPr/>
          </p:nvPicPr>
          <p:blipFill rotWithShape="1">
            <a:blip r:embed="rId6" cstate="print">
              <a:biLevel thresh="75000"/>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b="14400"/>
            <a:stretch/>
          </p:blipFill>
          <p:spPr>
            <a:xfrm rot="10800000">
              <a:off x="7678817" y="7088019"/>
              <a:ext cx="218713" cy="218424"/>
            </a:xfrm>
            <a:prstGeom prst="rect">
              <a:avLst/>
            </a:prstGeom>
          </p:spPr>
        </p:pic>
      </p:grpSp>
      <p:pic>
        <p:nvPicPr>
          <p:cNvPr id="20" name="Picture 19" descr="A drawing of a face&#10;&#10;Description automatically generated">
            <a:extLst>
              <a:ext uri="{FF2B5EF4-FFF2-40B4-BE49-F238E27FC236}">
                <a16:creationId xmlns:a16="http://schemas.microsoft.com/office/drawing/2014/main" id="{1104C8E1-5B1C-E741-86E7-40FAEAD4CA67}"/>
              </a:ext>
            </a:extLst>
          </p:cNvPr>
          <p:cNvPicPr>
            <a:picLocks noChangeAspect="1"/>
          </p:cNvPicPr>
          <p:nvPr/>
        </p:nvPicPr>
        <p:blipFill>
          <a:blip r:embed="rId8"/>
          <a:stretch>
            <a:fillRect/>
          </a:stretch>
        </p:blipFill>
        <p:spPr>
          <a:xfrm>
            <a:off x="404621" y="9049396"/>
            <a:ext cx="1219200" cy="419100"/>
          </a:xfrm>
          <a:prstGeom prst="rect">
            <a:avLst/>
          </a:prstGeom>
        </p:spPr>
      </p:pic>
    </p:spTree>
    <p:extLst>
      <p:ext uri="{BB962C8B-B14F-4D97-AF65-F5344CB8AC3E}">
        <p14:creationId xmlns:p14="http://schemas.microsoft.com/office/powerpoint/2010/main" val="28147178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p:nvSpPr>
        <p:spPr bwMode="auto">
          <a:xfrm>
            <a:off x="622989" y="900033"/>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Let’s go win!</a:t>
            </a:r>
            <a:endParaRPr lang="en-US" altLang="en-US" sz="2800" dirty="0">
              <a:solidFill>
                <a:schemeClr val="bg1"/>
              </a:solidFill>
              <a:latin typeface="Gotham Bold" pitchFamily="50" charset="0"/>
              <a:ea typeface="Arial Unicode MS" panose="020B0604020202020204" pitchFamily="34" charset="-128"/>
              <a:cs typeface="Gotham Bold" pitchFamily="50" charset="0"/>
            </a:endParaRPr>
          </a:p>
        </p:txBody>
      </p:sp>
      <p:pic>
        <p:nvPicPr>
          <p:cNvPr id="13" name="Picture 46"/>
          <p:cNvPicPr>
            <a:picLocks noChangeAspect="1" noChangeArrowheads="1"/>
          </p:cNvPicPr>
          <p:nvPr/>
        </p:nvPicPr>
        <p:blipFill rotWithShape="1">
          <a:blip r:embed="rId6">
            <a:extLst>
              <a:ext uri="{28A0092B-C50C-407E-A947-70E740481C1C}">
                <a14:useLocalDpi xmlns:a14="http://schemas.microsoft.com/office/drawing/2010/main" val="0"/>
              </a:ext>
            </a:extLst>
          </a:blip>
          <a:srcRect l="20359" t="19963" r="20018" b="19389"/>
          <a:stretch/>
        </p:blipFill>
        <p:spPr bwMode="auto">
          <a:xfrm>
            <a:off x="2105194" y="3051680"/>
            <a:ext cx="3482789" cy="3455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Oval 13"/>
          <p:cNvSpPr/>
          <p:nvPr/>
        </p:nvSpPr>
        <p:spPr>
          <a:xfrm>
            <a:off x="5069277" y="4481411"/>
            <a:ext cx="604299" cy="596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3454824" y="4374929"/>
            <a:ext cx="781441" cy="76032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518898" y="5988979"/>
            <a:ext cx="604299" cy="596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2019601" y="4481411"/>
            <a:ext cx="604299" cy="596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4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5894" y="1914115"/>
            <a:ext cx="5841466" cy="56982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Rectangle 20"/>
          <p:cNvSpPr/>
          <p:nvPr/>
        </p:nvSpPr>
        <p:spPr>
          <a:xfrm>
            <a:off x="3595488" y="4533228"/>
            <a:ext cx="527709" cy="461665"/>
          </a:xfrm>
          <a:prstGeom prst="rect">
            <a:avLst/>
          </a:prstGeom>
        </p:spPr>
        <p:txBody>
          <a:bodyPr wrap="none">
            <a:spAutoFit/>
          </a:bodyPr>
          <a:lstStyle/>
          <a:p>
            <a:r>
              <a:rPr lang="en-US" sz="2400" dirty="0">
                <a:solidFill>
                  <a:schemeClr val="bg2">
                    <a:lumMod val="25000"/>
                  </a:schemeClr>
                </a:solidFill>
                <a:latin typeface="Mission Script" panose="02000000000000000000" pitchFamily="50" charset="0"/>
                <a:ea typeface="Arial Unicode MS" panose="020B0604020202020204" pitchFamily="34" charset="-128"/>
                <a:cs typeface="Gotham Light" pitchFamily="50" charset="0"/>
              </a:rPr>
              <a:t>you</a:t>
            </a:r>
            <a:endParaRPr lang="en-US" sz="2400" dirty="0">
              <a:solidFill>
                <a:schemeClr val="bg2">
                  <a:lumMod val="25000"/>
                </a:schemeClr>
              </a:solidFill>
            </a:endParaRPr>
          </a:p>
        </p:txBody>
      </p:sp>
    </p:spTree>
    <p:extLst>
      <p:ext uri="{BB962C8B-B14F-4D97-AF65-F5344CB8AC3E}">
        <p14:creationId xmlns:p14="http://schemas.microsoft.com/office/powerpoint/2010/main" val="2722436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p:cNvPicPr>
            <a:picLocks noChangeAspect="1"/>
          </p:cNvPicPr>
          <p:nvPr/>
        </p:nvPicPr>
        <p:blipFill rotWithShape="1">
          <a:blip r:embed="rId2"/>
          <a:srcRect t="1066" r="12655" b="233"/>
          <a:stretch/>
        </p:blipFill>
        <p:spPr>
          <a:xfrm>
            <a:off x="-23447" y="-187569"/>
            <a:ext cx="13286154" cy="9964615"/>
          </a:xfrm>
          <a:prstGeom prst="rect">
            <a:avLst/>
          </a:prstGeom>
        </p:spPr>
      </p:pic>
      <p:sp>
        <p:nvSpPr>
          <p:cNvPr id="41" name="Rectangle 40"/>
          <p:cNvSpPr/>
          <p:nvPr/>
        </p:nvSpPr>
        <p:spPr>
          <a:xfrm>
            <a:off x="496957" y="345873"/>
            <a:ext cx="12006469" cy="895715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496957" y="369316"/>
            <a:ext cx="5997628"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a:spLocks noChangeArrowheads="1"/>
          </p:cNvSpPr>
          <p:nvPr/>
        </p:nvSpPr>
        <p:spPr bwMode="auto">
          <a:xfrm>
            <a:off x="2277396" y="944012"/>
            <a:ext cx="5253925" cy="12388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endParaRPr lang="en-US" altLang="en-US" sz="1050" dirty="0">
              <a:solidFill>
                <a:schemeClr val="bg1"/>
              </a:solidFill>
              <a:latin typeface="Gotham Bold" pitchFamily="50" charset="0"/>
              <a:cs typeface="Gotham Bold" pitchFamily="50" charset="0"/>
            </a:endParaRPr>
          </a:p>
          <a:p>
            <a:r>
              <a:rPr lang="en-US" altLang="en-US" sz="3200" dirty="0">
                <a:solidFill>
                  <a:schemeClr val="bg2">
                    <a:lumMod val="25000"/>
                  </a:schemeClr>
                </a:solidFill>
                <a:latin typeface="Gotham Bold" pitchFamily="50" charset="0"/>
                <a:cs typeface="Gotham Bold" pitchFamily="50" charset="0"/>
              </a:rPr>
              <a:t>REFLECT AND </a:t>
            </a:r>
          </a:p>
          <a:p>
            <a:r>
              <a:rPr lang="en-US" altLang="en-US" sz="3200" dirty="0">
                <a:solidFill>
                  <a:schemeClr val="bg2">
                    <a:lumMod val="25000"/>
                  </a:schemeClr>
                </a:solidFill>
                <a:latin typeface="Gotham Bold" pitchFamily="50" charset="0"/>
                <a:cs typeface="Gotham Bold" pitchFamily="50" charset="0"/>
              </a:rPr>
              <a:t>SHARE</a:t>
            </a:r>
            <a:endParaRPr lang="en-US" altLang="en-US" sz="3600" dirty="0">
              <a:solidFill>
                <a:schemeClr val="bg2">
                  <a:lumMod val="25000"/>
                </a:schemeClr>
              </a:solidFill>
              <a:latin typeface="Gotham Bold" pitchFamily="50" charset="0"/>
              <a:cs typeface="Gotham Bold" pitchFamily="50" charset="0"/>
            </a:endParaRPr>
          </a:p>
        </p:txBody>
      </p:sp>
      <p:sp>
        <p:nvSpPr>
          <p:cNvPr id="39" name="Rectangle 38"/>
          <p:cNvSpPr>
            <a:spLocks noChangeArrowheads="1"/>
          </p:cNvSpPr>
          <p:nvPr/>
        </p:nvSpPr>
        <p:spPr bwMode="auto">
          <a:xfrm>
            <a:off x="936425" y="3226536"/>
            <a:ext cx="5391560" cy="17312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endParaRPr lang="en-US" altLang="en-US" sz="1050" dirty="0">
              <a:solidFill>
                <a:schemeClr val="bg2">
                  <a:lumMod val="25000"/>
                </a:schemeClr>
              </a:solidFill>
              <a:latin typeface="Gotham Bold" pitchFamily="50" charset="0"/>
              <a:cs typeface="Gotham Bold" pitchFamily="50" charset="0"/>
            </a:endParaRPr>
          </a:p>
          <a:p>
            <a:pPr algn="ctr"/>
            <a:r>
              <a:rPr lang="en-US" altLang="en-US" sz="3200" dirty="0">
                <a:solidFill>
                  <a:schemeClr val="bg2">
                    <a:lumMod val="25000"/>
                  </a:schemeClr>
                </a:solidFill>
                <a:latin typeface="Gotham Book" pitchFamily="50" charset="0"/>
                <a:cs typeface="Gotham Book" pitchFamily="50" charset="0"/>
              </a:rPr>
              <a:t>WHO WILL HELP WITH RECRUITMENT?</a:t>
            </a:r>
          </a:p>
          <a:p>
            <a:pPr algn="ctr"/>
            <a:endParaRPr lang="en-US" altLang="en-US" sz="3200" dirty="0">
              <a:solidFill>
                <a:schemeClr val="bg2">
                  <a:lumMod val="25000"/>
                </a:schemeClr>
              </a:solidFill>
              <a:latin typeface="Gotham Book" pitchFamily="50" charset="0"/>
              <a:cs typeface="Gotham Book" pitchFamily="50" charset="0"/>
            </a:endParaRPr>
          </a:p>
        </p:txBody>
      </p:sp>
      <p:sp>
        <p:nvSpPr>
          <p:cNvPr id="46" name="Rectangle 45"/>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909" y="8011633"/>
            <a:ext cx="490014" cy="702546"/>
          </a:xfrm>
          <a:prstGeom prst="rect">
            <a:avLst/>
          </a:prstGeom>
        </p:spPr>
      </p:pic>
      <p:pic>
        <p:nvPicPr>
          <p:cNvPr id="56" name="Picture 55"/>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091189" y="1153551"/>
            <a:ext cx="994077" cy="1029262"/>
          </a:xfrm>
          <a:prstGeom prst="rect">
            <a:avLst/>
          </a:prstGeom>
          <a:noFill/>
        </p:spPr>
      </p:pic>
      <p:grpSp>
        <p:nvGrpSpPr>
          <p:cNvPr id="12" name="Group 11"/>
          <p:cNvGrpSpPr/>
          <p:nvPr/>
        </p:nvGrpSpPr>
        <p:grpSpPr>
          <a:xfrm>
            <a:off x="821291" y="5472265"/>
            <a:ext cx="5693809" cy="1654172"/>
            <a:chOff x="814414" y="5027782"/>
            <a:chExt cx="5693809" cy="1654172"/>
          </a:xfrm>
        </p:grpSpPr>
        <p:sp>
          <p:nvSpPr>
            <p:cNvPr id="13" name="TextBox 12"/>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14" name="Group 13"/>
            <p:cNvGrpSpPr/>
            <p:nvPr/>
          </p:nvGrpSpPr>
          <p:grpSpPr>
            <a:xfrm>
              <a:off x="4026709" y="5027782"/>
              <a:ext cx="2481514" cy="1602933"/>
              <a:chOff x="7956165" y="3607332"/>
              <a:chExt cx="2481514" cy="1602933"/>
            </a:xfrm>
          </p:grpSpPr>
          <p:pic>
            <p:nvPicPr>
              <p:cNvPr id="17" name="Picture 16"/>
              <p:cNvPicPr>
                <a:picLocks noChangeAspect="1"/>
              </p:cNvPicPr>
              <p:nvPr/>
            </p:nvPicPr>
            <p:blipFill rotWithShape="1">
              <a:blip r:embed="rId6" cstate="print">
                <a:duotone>
                  <a:prstClr val="black"/>
                  <a:schemeClr val="tx2">
                    <a:tint val="45000"/>
                    <a:satMod val="400000"/>
                  </a:schemeClr>
                </a:duotone>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18" name="TextBox 17"/>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15" name="TextBox 14"/>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16" name="Picture 15"/>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cxnSp>
        <p:nvCxnSpPr>
          <p:cNvPr id="19" name="Straight Connector 18"/>
          <p:cNvCxnSpPr/>
          <p:nvPr/>
        </p:nvCxnSpPr>
        <p:spPr>
          <a:xfrm>
            <a:off x="1512277" y="5323742"/>
            <a:ext cx="4291177" cy="0"/>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2476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H="1" flipV="1">
            <a:off x="5425148" y="1273197"/>
            <a:ext cx="0" cy="6058044"/>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909024" y="1209025"/>
            <a:ext cx="6951397" cy="6740307"/>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Light" pitchFamily="50" charset="0"/>
                <a:cs typeface="Gotham Light" pitchFamily="50" charset="0"/>
              </a:rPr>
              <a:t>Forming a recruitment team</a:t>
            </a:r>
          </a:p>
          <a:p>
            <a:pPr marL="514350" indent="-514350">
              <a:buAutoNum type="arabicPeriod"/>
            </a:pPr>
            <a:endParaRPr lang="en-US" sz="3600" dirty="0">
              <a:solidFill>
                <a:schemeClr val="bg2">
                  <a:lumMod val="25000"/>
                </a:schemeClr>
              </a:solidFill>
              <a:latin typeface="Gotham Bold" pitchFamily="50" charset="0"/>
              <a:cs typeface="Gotham Bold" pitchFamily="50" charset="0"/>
            </a:endParaRPr>
          </a:p>
          <a:p>
            <a:pPr marL="514350" indent="-514350">
              <a:buAutoNum type="arabicPeriod"/>
            </a:pPr>
            <a:r>
              <a:rPr lang="en-US" sz="3600" dirty="0">
                <a:solidFill>
                  <a:schemeClr val="bg2">
                    <a:lumMod val="25000"/>
                  </a:schemeClr>
                </a:solidFill>
                <a:latin typeface="Gotham Bold" pitchFamily="50" charset="0"/>
                <a:cs typeface="Gotham Bold" pitchFamily="50" charset="0"/>
              </a:rPr>
              <a:t>Why people volunteer?</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Tactics for volunteer recruitment</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The Hard Ask </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1261" y="2196250"/>
            <a:ext cx="3250794" cy="3250794"/>
          </a:xfrm>
          <a:prstGeom prst="rect">
            <a:avLst/>
          </a:prstGeom>
        </p:spPr>
      </p:pic>
      <p:sp>
        <p:nvSpPr>
          <p:cNvPr id="13" name="Rectangle 12"/>
          <p:cNvSpPr>
            <a:spLocks noChangeArrowheads="1"/>
          </p:cNvSpPr>
          <p:nvPr/>
        </p:nvSpPr>
        <p:spPr bwMode="auto">
          <a:xfrm>
            <a:off x="604035" y="1209025"/>
            <a:ext cx="44852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2608366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466" r="14360" b="2101"/>
          <a:stretch/>
        </p:blipFill>
        <p:spPr>
          <a:xfrm>
            <a:off x="-112294" y="-160422"/>
            <a:ext cx="13314948" cy="10074443"/>
          </a:xfrm>
          <a:prstGeom prst="rect">
            <a:avLst/>
          </a:prstGeom>
        </p:spPr>
      </p:pic>
      <p:sp>
        <p:nvSpPr>
          <p:cNvPr id="41" name="Rectangle 40"/>
          <p:cNvSpPr/>
          <p:nvPr/>
        </p:nvSpPr>
        <p:spPr>
          <a:xfrm>
            <a:off x="496957" y="345873"/>
            <a:ext cx="12006469" cy="895715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496957" y="369316"/>
            <a:ext cx="5704868"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a:spLocks noChangeArrowheads="1"/>
          </p:cNvSpPr>
          <p:nvPr/>
        </p:nvSpPr>
        <p:spPr bwMode="auto">
          <a:xfrm>
            <a:off x="2277396" y="944012"/>
            <a:ext cx="5253925" cy="12388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endParaRPr lang="en-US" altLang="en-US" sz="1050" dirty="0">
              <a:solidFill>
                <a:schemeClr val="bg1"/>
              </a:solidFill>
              <a:latin typeface="Gotham Bold" pitchFamily="50" charset="0"/>
              <a:cs typeface="Gotham Bold" pitchFamily="50" charset="0"/>
            </a:endParaRPr>
          </a:p>
          <a:p>
            <a:r>
              <a:rPr lang="en-US" altLang="en-US" sz="3200" dirty="0">
                <a:solidFill>
                  <a:schemeClr val="bg2">
                    <a:lumMod val="25000"/>
                  </a:schemeClr>
                </a:solidFill>
                <a:latin typeface="Gotham Bold" pitchFamily="50" charset="0"/>
                <a:cs typeface="Gotham Bold" pitchFamily="50" charset="0"/>
              </a:rPr>
              <a:t>REFLECT AND </a:t>
            </a:r>
          </a:p>
          <a:p>
            <a:r>
              <a:rPr lang="en-US" altLang="en-US" sz="3200" dirty="0">
                <a:solidFill>
                  <a:schemeClr val="bg2">
                    <a:lumMod val="25000"/>
                  </a:schemeClr>
                </a:solidFill>
                <a:latin typeface="Gotham Bold" pitchFamily="50" charset="0"/>
                <a:cs typeface="Gotham Bold" pitchFamily="50" charset="0"/>
              </a:rPr>
              <a:t>SHARE</a:t>
            </a:r>
            <a:endParaRPr lang="en-US" altLang="en-US" sz="3600" dirty="0">
              <a:solidFill>
                <a:schemeClr val="bg2">
                  <a:lumMod val="25000"/>
                </a:schemeClr>
              </a:solidFill>
              <a:latin typeface="Gotham Bold" pitchFamily="50" charset="0"/>
              <a:cs typeface="Gotham Bold" pitchFamily="50" charset="0"/>
            </a:endParaRPr>
          </a:p>
        </p:txBody>
      </p:sp>
      <p:sp>
        <p:nvSpPr>
          <p:cNvPr id="39" name="Rectangle 38"/>
          <p:cNvSpPr>
            <a:spLocks noChangeArrowheads="1"/>
          </p:cNvSpPr>
          <p:nvPr/>
        </p:nvSpPr>
        <p:spPr bwMode="auto">
          <a:xfrm>
            <a:off x="810265" y="3048531"/>
            <a:ext cx="5391560" cy="19236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endParaRPr lang="en-US" altLang="en-US" sz="1100" dirty="0">
              <a:solidFill>
                <a:schemeClr val="bg2">
                  <a:lumMod val="25000"/>
                </a:schemeClr>
              </a:solidFill>
              <a:latin typeface="Gotham Bold" pitchFamily="50" charset="0"/>
              <a:cs typeface="Gotham Bold" pitchFamily="50" charset="0"/>
            </a:endParaRPr>
          </a:p>
          <a:p>
            <a:pPr algn="ctr"/>
            <a:r>
              <a:rPr lang="en-US" altLang="en-US" sz="3600" dirty="0">
                <a:solidFill>
                  <a:schemeClr val="bg2">
                    <a:lumMod val="25000"/>
                  </a:schemeClr>
                </a:solidFill>
                <a:latin typeface="Gotham Book" pitchFamily="50" charset="0"/>
                <a:cs typeface="Gotham Book" pitchFamily="50" charset="0"/>
              </a:rPr>
              <a:t>WHY DO PEOPLE VOLUNTEER?</a:t>
            </a:r>
          </a:p>
          <a:p>
            <a:pPr algn="ctr"/>
            <a:endParaRPr lang="en-US" altLang="en-US" sz="3600" dirty="0">
              <a:solidFill>
                <a:schemeClr val="bg2">
                  <a:lumMod val="25000"/>
                </a:schemeClr>
              </a:solidFill>
              <a:latin typeface="Gotham Book" pitchFamily="50" charset="0"/>
              <a:cs typeface="Gotham Book" pitchFamily="50" charset="0"/>
            </a:endParaRPr>
          </a:p>
        </p:txBody>
      </p:sp>
      <p:sp>
        <p:nvSpPr>
          <p:cNvPr id="46" name="Rectangle 45"/>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909" y="8011633"/>
            <a:ext cx="490014" cy="702546"/>
          </a:xfrm>
          <a:prstGeom prst="rect">
            <a:avLst/>
          </a:prstGeom>
        </p:spPr>
      </p:pic>
      <p:pic>
        <p:nvPicPr>
          <p:cNvPr id="56" name="Picture 55"/>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091189" y="1153551"/>
            <a:ext cx="994077" cy="1029262"/>
          </a:xfrm>
          <a:prstGeom prst="rect">
            <a:avLst/>
          </a:prstGeom>
          <a:noFill/>
        </p:spPr>
      </p:pic>
      <p:grpSp>
        <p:nvGrpSpPr>
          <p:cNvPr id="12" name="Group 11"/>
          <p:cNvGrpSpPr/>
          <p:nvPr/>
        </p:nvGrpSpPr>
        <p:grpSpPr>
          <a:xfrm>
            <a:off x="692955" y="5472265"/>
            <a:ext cx="5693809" cy="1654172"/>
            <a:chOff x="814414" y="5027782"/>
            <a:chExt cx="5693809" cy="1654172"/>
          </a:xfrm>
        </p:grpSpPr>
        <p:sp>
          <p:nvSpPr>
            <p:cNvPr id="13" name="TextBox 12"/>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14" name="Group 13"/>
            <p:cNvGrpSpPr/>
            <p:nvPr/>
          </p:nvGrpSpPr>
          <p:grpSpPr>
            <a:xfrm>
              <a:off x="4026709" y="5027782"/>
              <a:ext cx="2481514" cy="1602933"/>
              <a:chOff x="7956165" y="3607332"/>
              <a:chExt cx="2481514" cy="1602933"/>
            </a:xfrm>
          </p:grpSpPr>
          <p:pic>
            <p:nvPicPr>
              <p:cNvPr id="17" name="Picture 16"/>
              <p:cNvPicPr>
                <a:picLocks noChangeAspect="1"/>
              </p:cNvPicPr>
              <p:nvPr/>
            </p:nvPicPr>
            <p:blipFill rotWithShape="1">
              <a:blip r:embed="rId6" cstate="print">
                <a:duotone>
                  <a:prstClr val="black"/>
                  <a:schemeClr val="tx2">
                    <a:tint val="45000"/>
                    <a:satMod val="400000"/>
                  </a:schemeClr>
                </a:duotone>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18" name="TextBox 17"/>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15" name="TextBox 14"/>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16" name="Picture 15"/>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cxnSp>
        <p:nvCxnSpPr>
          <p:cNvPr id="19" name="Straight Connector 18"/>
          <p:cNvCxnSpPr/>
          <p:nvPr/>
        </p:nvCxnSpPr>
        <p:spPr>
          <a:xfrm>
            <a:off x="1383941" y="5323742"/>
            <a:ext cx="4291177" cy="0"/>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80989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885075" y="778624"/>
            <a:ext cx="113848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Why do people volunteer?</a:t>
            </a:r>
          </a:p>
        </p:txBody>
      </p:sp>
      <p:cxnSp>
        <p:nvCxnSpPr>
          <p:cNvPr id="4" name="Straight Connector 3"/>
          <p:cNvCxnSpPr/>
          <p:nvPr/>
        </p:nvCxnSpPr>
        <p:spPr>
          <a:xfrm>
            <a:off x="885075" y="1523973"/>
            <a:ext cx="11130462" cy="0"/>
          </a:xfrm>
          <a:prstGeom prst="line">
            <a:avLst/>
          </a:prstGeom>
          <a:ln>
            <a:solidFill>
              <a:srgbClr val="949494"/>
            </a:solidFill>
          </a:ln>
        </p:spPr>
        <p:style>
          <a:lnRef idx="1">
            <a:schemeClr val="accent1"/>
          </a:lnRef>
          <a:fillRef idx="0">
            <a:schemeClr val="accent1"/>
          </a:fillRef>
          <a:effectRef idx="0">
            <a:schemeClr val="accent1"/>
          </a:effectRef>
          <a:fontRef idx="minor">
            <a:schemeClr val="tx1"/>
          </a:fontRef>
        </p:style>
      </p:cxnSp>
      <p:sp>
        <p:nvSpPr>
          <p:cNvPr id="5" name="Content Placeholder 3"/>
          <p:cNvSpPr txBox="1">
            <a:spLocks/>
          </p:cNvSpPr>
          <p:nvPr/>
        </p:nvSpPr>
        <p:spPr>
          <a:xfrm>
            <a:off x="1179095" y="2105526"/>
            <a:ext cx="10836442" cy="4114800"/>
          </a:xfrm>
          <a:prstGeom prst="rect">
            <a:avLst/>
          </a:prstGeom>
        </p:spPr>
        <p:txBody>
          <a:bodyPr numCol="2">
            <a:noAutofit/>
          </a:bodyPr>
          <a:lstStyle>
            <a:lvl1pPr marL="325115" indent="-325115" algn="l" defTabSz="1300460" rtl="0" eaLnBrk="1" latinLnBrk="0" hangingPunct="1">
              <a:lnSpc>
                <a:spcPct val="90000"/>
              </a:lnSpc>
              <a:spcBef>
                <a:spcPts val="1422"/>
              </a:spcBef>
              <a:buFont typeface="Arial" panose="020B0604020202020204" pitchFamily="34" charset="0"/>
              <a:buChar char="•"/>
              <a:defRPr sz="3982"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3413"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a:lstStyle>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Satisfaction from accomplishment</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share a skill</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learn a skill</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gain leadership skills</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demonstrate commitment to a cause</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get to know a community</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keep busy</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give back</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become an “insider”</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be challenged</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For fun</a:t>
            </a:r>
          </a:p>
        </p:txBody>
      </p:sp>
    </p:spTree>
    <p:extLst>
      <p:ext uri="{BB962C8B-B14F-4D97-AF65-F5344CB8AC3E}">
        <p14:creationId xmlns:p14="http://schemas.microsoft.com/office/powerpoint/2010/main" val="2135874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885075" y="778624"/>
            <a:ext cx="113848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Why do people volunteer?</a:t>
            </a:r>
          </a:p>
        </p:txBody>
      </p:sp>
      <p:cxnSp>
        <p:nvCxnSpPr>
          <p:cNvPr id="4" name="Straight Connector 3"/>
          <p:cNvCxnSpPr/>
          <p:nvPr/>
        </p:nvCxnSpPr>
        <p:spPr>
          <a:xfrm>
            <a:off x="885075" y="1523973"/>
            <a:ext cx="11130462" cy="0"/>
          </a:xfrm>
          <a:prstGeom prst="line">
            <a:avLst/>
          </a:prstGeom>
          <a:ln>
            <a:solidFill>
              <a:srgbClr val="949494"/>
            </a:solidFill>
          </a:ln>
        </p:spPr>
        <p:style>
          <a:lnRef idx="1">
            <a:schemeClr val="accent1"/>
          </a:lnRef>
          <a:fillRef idx="0">
            <a:schemeClr val="accent1"/>
          </a:fillRef>
          <a:effectRef idx="0">
            <a:schemeClr val="accent1"/>
          </a:effectRef>
          <a:fontRef idx="minor">
            <a:schemeClr val="tx1"/>
          </a:fontRef>
        </p:style>
      </p:cxnSp>
      <p:sp>
        <p:nvSpPr>
          <p:cNvPr id="5" name="Content Placeholder 3"/>
          <p:cNvSpPr txBox="1">
            <a:spLocks/>
          </p:cNvSpPr>
          <p:nvPr/>
        </p:nvSpPr>
        <p:spPr>
          <a:xfrm>
            <a:off x="1179095" y="2105526"/>
            <a:ext cx="10836442" cy="4114800"/>
          </a:xfrm>
          <a:prstGeom prst="rect">
            <a:avLst/>
          </a:prstGeom>
        </p:spPr>
        <p:txBody>
          <a:bodyPr numCol="2">
            <a:noAutofit/>
          </a:bodyPr>
          <a:lstStyle>
            <a:lvl1pPr marL="325115" indent="-325115" algn="l" defTabSz="1300460" rtl="0" eaLnBrk="1" latinLnBrk="0" hangingPunct="1">
              <a:lnSpc>
                <a:spcPct val="90000"/>
              </a:lnSpc>
              <a:spcBef>
                <a:spcPts val="1422"/>
              </a:spcBef>
              <a:buFont typeface="Arial" panose="020B0604020202020204" pitchFamily="34" charset="0"/>
              <a:buChar char="•"/>
              <a:defRPr sz="3982"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3413"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a:lstStyle>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Satisfaction from accomplishment</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share a skill</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learn a skill</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gain leadership skills</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demonstrate commitment to a cause</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get to know a community</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keep busy</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give back</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become an “insider”</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To be challenged</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For fun</a:t>
            </a:r>
          </a:p>
        </p:txBody>
      </p:sp>
      <p:sp>
        <p:nvSpPr>
          <p:cNvPr id="2" name="Oval 1"/>
          <p:cNvSpPr/>
          <p:nvPr/>
        </p:nvSpPr>
        <p:spPr>
          <a:xfrm>
            <a:off x="4115023" y="2105526"/>
            <a:ext cx="4924927" cy="5001127"/>
          </a:xfrm>
          <a:prstGeom prst="ellipse">
            <a:avLst/>
          </a:prstGeom>
          <a:solidFill>
            <a:srgbClr val="017F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Gotham Bold" pitchFamily="50" charset="0"/>
                <a:cs typeface="Gotham Bold" pitchFamily="50" charset="0"/>
              </a:rPr>
              <a:t>Because they were asked!</a:t>
            </a:r>
          </a:p>
        </p:txBody>
      </p:sp>
    </p:spTree>
    <p:extLst>
      <p:ext uri="{BB962C8B-B14F-4D97-AF65-F5344CB8AC3E}">
        <p14:creationId xmlns:p14="http://schemas.microsoft.com/office/powerpoint/2010/main" val="711905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H="1" flipV="1">
            <a:off x="5425148" y="1273197"/>
            <a:ext cx="0" cy="6058044"/>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909024" y="1209025"/>
            <a:ext cx="6951397" cy="6740307"/>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Light" pitchFamily="50" charset="0"/>
                <a:cs typeface="Gotham Light" pitchFamily="50" charset="0"/>
              </a:rPr>
              <a:t>Forming a recruitment team</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Why people volunteer?</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Bold" pitchFamily="50" charset="0"/>
                <a:cs typeface="Gotham Bold" pitchFamily="50" charset="0"/>
              </a:rPr>
              <a:t>Tactics for volunteer recruitment</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The Hard Ask </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1261" y="2196250"/>
            <a:ext cx="3250794" cy="3250794"/>
          </a:xfrm>
          <a:prstGeom prst="rect">
            <a:avLst/>
          </a:prstGeom>
        </p:spPr>
      </p:pic>
      <p:sp>
        <p:nvSpPr>
          <p:cNvPr id="13" name="Rectangle 12"/>
          <p:cNvSpPr>
            <a:spLocks noChangeArrowheads="1"/>
          </p:cNvSpPr>
          <p:nvPr/>
        </p:nvSpPr>
        <p:spPr bwMode="auto">
          <a:xfrm>
            <a:off x="604035" y="1209025"/>
            <a:ext cx="44852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3993887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885075" y="778624"/>
            <a:ext cx="113848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800" dirty="0">
                <a:solidFill>
                  <a:schemeClr val="bg2">
                    <a:lumMod val="25000"/>
                  </a:schemeClr>
                </a:solidFill>
                <a:latin typeface="Gotham Bold" pitchFamily="50" charset="0"/>
                <a:cs typeface="Gotham Bold" pitchFamily="50" charset="0"/>
              </a:rPr>
              <a:t>Before you ask, assess your needs.</a:t>
            </a:r>
          </a:p>
        </p:txBody>
      </p:sp>
      <p:cxnSp>
        <p:nvCxnSpPr>
          <p:cNvPr id="4" name="Straight Connector 3"/>
          <p:cNvCxnSpPr/>
          <p:nvPr/>
        </p:nvCxnSpPr>
        <p:spPr>
          <a:xfrm>
            <a:off x="885075" y="1475847"/>
            <a:ext cx="11130462" cy="0"/>
          </a:xfrm>
          <a:prstGeom prst="line">
            <a:avLst/>
          </a:prstGeom>
          <a:ln>
            <a:solidFill>
              <a:srgbClr val="949494"/>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885075" y="2117558"/>
            <a:ext cx="11130462" cy="1411705"/>
          </a:xfrm>
          <a:prstGeom prst="rect">
            <a:avLst/>
          </a:prstGeom>
          <a:noFill/>
          <a:ln w="3175">
            <a:solidFill>
              <a:srgbClr val="3B38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B3838"/>
                </a:solidFill>
                <a:latin typeface="Gotham Bold" pitchFamily="50" charset="0"/>
                <a:cs typeface="Gotham Bold" pitchFamily="50" charset="0"/>
              </a:rPr>
              <a:t>What kind of volunteers are you recruiting?</a:t>
            </a:r>
          </a:p>
        </p:txBody>
      </p:sp>
      <p:sp>
        <p:nvSpPr>
          <p:cNvPr id="6" name="Rectangle 5"/>
          <p:cNvSpPr/>
          <p:nvPr/>
        </p:nvSpPr>
        <p:spPr>
          <a:xfrm>
            <a:off x="885075" y="3810000"/>
            <a:ext cx="11130462" cy="1411705"/>
          </a:xfrm>
          <a:prstGeom prst="rect">
            <a:avLst/>
          </a:prstGeom>
          <a:noFill/>
          <a:ln w="3175">
            <a:solidFill>
              <a:srgbClr val="3B38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B3838"/>
                </a:solidFill>
                <a:latin typeface="Gotham Bold" pitchFamily="50" charset="0"/>
                <a:cs typeface="Gotham Bold" pitchFamily="50" charset="0"/>
              </a:rPr>
              <a:t>What can you do or say that would attract them?</a:t>
            </a:r>
          </a:p>
        </p:txBody>
      </p:sp>
      <p:sp>
        <p:nvSpPr>
          <p:cNvPr id="7" name="Rectangle 6"/>
          <p:cNvSpPr/>
          <p:nvPr/>
        </p:nvSpPr>
        <p:spPr>
          <a:xfrm>
            <a:off x="885075" y="5502442"/>
            <a:ext cx="11130462" cy="1411705"/>
          </a:xfrm>
          <a:prstGeom prst="rect">
            <a:avLst/>
          </a:prstGeom>
          <a:noFill/>
          <a:ln w="3175">
            <a:solidFill>
              <a:srgbClr val="3B38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B3838"/>
                </a:solidFill>
                <a:latin typeface="Gotham Bold" pitchFamily="50" charset="0"/>
                <a:cs typeface="Gotham Bold" pitchFamily="50" charset="0"/>
              </a:rPr>
              <a:t>What existing resources can you build off of?</a:t>
            </a:r>
          </a:p>
        </p:txBody>
      </p:sp>
    </p:spTree>
    <p:extLst>
      <p:ext uri="{BB962C8B-B14F-4D97-AF65-F5344CB8AC3E}">
        <p14:creationId xmlns:p14="http://schemas.microsoft.com/office/powerpoint/2010/main" val="27447387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885075" y="778624"/>
            <a:ext cx="113848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800" dirty="0">
                <a:solidFill>
                  <a:schemeClr val="bg2">
                    <a:lumMod val="25000"/>
                  </a:schemeClr>
                </a:solidFill>
                <a:latin typeface="Gotham Bold" pitchFamily="50" charset="0"/>
                <a:cs typeface="Gotham Bold" pitchFamily="50" charset="0"/>
              </a:rPr>
              <a:t>Before you ask, assess your needs.</a:t>
            </a:r>
          </a:p>
        </p:txBody>
      </p:sp>
      <p:cxnSp>
        <p:nvCxnSpPr>
          <p:cNvPr id="4" name="Straight Connector 3"/>
          <p:cNvCxnSpPr/>
          <p:nvPr/>
        </p:nvCxnSpPr>
        <p:spPr>
          <a:xfrm>
            <a:off x="885075" y="1475847"/>
            <a:ext cx="11130462" cy="0"/>
          </a:xfrm>
          <a:prstGeom prst="line">
            <a:avLst/>
          </a:prstGeom>
          <a:ln>
            <a:solidFill>
              <a:srgbClr val="949494"/>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885075" y="2117559"/>
            <a:ext cx="11130462" cy="657726"/>
          </a:xfrm>
          <a:prstGeom prst="rect">
            <a:avLst/>
          </a:prstGeom>
          <a:solidFill>
            <a:schemeClr val="bg1">
              <a:lumMod val="95000"/>
              <a:alpha val="63000"/>
            </a:schemeClr>
          </a:solidFill>
          <a:ln w="3175">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B3838"/>
                </a:solidFill>
                <a:latin typeface="Gotham Bold" pitchFamily="50" charset="0"/>
                <a:cs typeface="Gotham Bold" pitchFamily="50" charset="0"/>
              </a:rPr>
              <a:t>What kind of volunteers are you recruiting?</a:t>
            </a:r>
          </a:p>
        </p:txBody>
      </p:sp>
      <p:sp>
        <p:nvSpPr>
          <p:cNvPr id="6" name="Rectangle 5"/>
          <p:cNvSpPr/>
          <p:nvPr/>
        </p:nvSpPr>
        <p:spPr>
          <a:xfrm>
            <a:off x="885075" y="2975811"/>
            <a:ext cx="11130462" cy="585537"/>
          </a:xfrm>
          <a:prstGeom prst="rect">
            <a:avLst/>
          </a:prstGeom>
          <a:solidFill>
            <a:schemeClr val="bg1">
              <a:lumMod val="95000"/>
              <a:alpha val="63000"/>
            </a:schemeClr>
          </a:solidFill>
          <a:ln w="3175">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B3838"/>
                </a:solidFill>
                <a:latin typeface="Gotham Bold" pitchFamily="50" charset="0"/>
                <a:cs typeface="Gotham Bold" pitchFamily="50" charset="0"/>
              </a:rPr>
              <a:t>What can you do or say that would attract them?</a:t>
            </a:r>
          </a:p>
        </p:txBody>
      </p:sp>
      <p:sp>
        <p:nvSpPr>
          <p:cNvPr id="7" name="Rectangle 6"/>
          <p:cNvSpPr/>
          <p:nvPr/>
        </p:nvSpPr>
        <p:spPr>
          <a:xfrm>
            <a:off x="899962" y="3809995"/>
            <a:ext cx="11130462" cy="585537"/>
          </a:xfrm>
          <a:prstGeom prst="rect">
            <a:avLst/>
          </a:prstGeom>
          <a:solidFill>
            <a:schemeClr val="bg1">
              <a:lumMod val="95000"/>
              <a:alpha val="63000"/>
            </a:schemeClr>
          </a:solidFill>
          <a:ln w="3175">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B3838"/>
                </a:solidFill>
                <a:latin typeface="Gotham Bold" pitchFamily="50" charset="0"/>
                <a:cs typeface="Gotham Bold" pitchFamily="50" charset="0"/>
              </a:rPr>
              <a:t>What existing resources can you build off of?</a:t>
            </a:r>
          </a:p>
        </p:txBody>
      </p:sp>
      <p:sp>
        <p:nvSpPr>
          <p:cNvPr id="9" name="Rectangle 8"/>
          <p:cNvSpPr/>
          <p:nvPr/>
        </p:nvSpPr>
        <p:spPr>
          <a:xfrm>
            <a:off x="899962" y="4697899"/>
            <a:ext cx="11130462" cy="2031780"/>
          </a:xfrm>
          <a:prstGeom prst="rect">
            <a:avLst/>
          </a:prstGeom>
          <a:solidFill>
            <a:srgbClr val="017FA0"/>
          </a:solidFill>
          <a:ln w="3175">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latin typeface="Gotham Bold" pitchFamily="50" charset="0"/>
                <a:cs typeface="Gotham Bold" pitchFamily="50" charset="0"/>
              </a:rPr>
              <a:t>Answer these questions for your upcoming event on the week of April 20</a:t>
            </a:r>
            <a:r>
              <a:rPr lang="en-US" sz="3600" baseline="30000" dirty="0">
                <a:solidFill>
                  <a:schemeClr val="bg1"/>
                </a:solidFill>
                <a:latin typeface="Gotham Bold" pitchFamily="50" charset="0"/>
                <a:cs typeface="Gotham Bold" pitchFamily="50" charset="0"/>
              </a:rPr>
              <a:t>th</a:t>
            </a:r>
            <a:r>
              <a:rPr lang="en-US" sz="3600" dirty="0">
                <a:solidFill>
                  <a:schemeClr val="bg1"/>
                </a:solidFill>
                <a:latin typeface="Gotham Bold" pitchFamily="50" charset="0"/>
                <a:cs typeface="Gotham Bold" pitchFamily="50" charset="0"/>
              </a:rPr>
              <a:t>. </a:t>
            </a:r>
          </a:p>
        </p:txBody>
      </p:sp>
      <p:grpSp>
        <p:nvGrpSpPr>
          <p:cNvPr id="8" name="Group 7"/>
          <p:cNvGrpSpPr/>
          <p:nvPr/>
        </p:nvGrpSpPr>
        <p:grpSpPr>
          <a:xfrm>
            <a:off x="4478029" y="7261451"/>
            <a:ext cx="4200749" cy="856834"/>
            <a:chOff x="4693806" y="6812556"/>
            <a:chExt cx="4200749" cy="856834"/>
          </a:xfrm>
        </p:grpSpPr>
        <p:sp>
          <p:nvSpPr>
            <p:cNvPr id="10" name="Rounded Rectangle 9">
              <a:hlinkClick r:id="rId2"/>
            </p:cNvPr>
            <p:cNvSpPr/>
            <p:nvPr/>
          </p:nvSpPr>
          <p:spPr>
            <a:xfrm>
              <a:off x="4693806" y="6812556"/>
              <a:ext cx="4200749" cy="856834"/>
            </a:xfrm>
            <a:prstGeom prst="roundRect">
              <a:avLst>
                <a:gd name="adj" fmla="val 7223"/>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rgbClr val="474545"/>
                  </a:solidFill>
                  <a:latin typeface="Gotham Bold" pitchFamily="50" charset="0"/>
                  <a:cs typeface="Gotham Bold" pitchFamily="50" charset="0"/>
                </a:rPr>
                <a:t>   DOWNLOAD WORKSHEET</a:t>
              </a:r>
              <a:endParaRPr lang="en-US" sz="2000" dirty="0">
                <a:solidFill>
                  <a:srgbClr val="474545"/>
                </a:solidFill>
                <a:latin typeface="Gotham Bold" pitchFamily="50" charset="0"/>
                <a:cs typeface="Gotham Bold" pitchFamily="50" charset="0"/>
              </a:endParaRPr>
            </a:p>
          </p:txBody>
        </p:sp>
        <p:pic>
          <p:nvPicPr>
            <p:cNvPr id="11" name="Picture 10"/>
            <p:cNvPicPr>
              <a:picLocks noChangeAspect="1"/>
            </p:cNvPicPr>
            <p:nvPr/>
          </p:nvPicPr>
          <p:blipFill rotWithShape="1">
            <a:blip r:embed="rId3" cstate="print">
              <a:biLevel thresh="75000"/>
              <a:extLst>
                <a:ext uri="{28A0092B-C50C-407E-A947-70E740481C1C}">
                  <a14:useLocalDpi xmlns:a14="http://schemas.microsoft.com/office/drawing/2010/main" val="0"/>
                </a:ext>
              </a:extLst>
            </a:blip>
            <a:srcRect b="14400"/>
            <a:stretch/>
          </p:blipFill>
          <p:spPr>
            <a:xfrm rot="10800000">
              <a:off x="8219575" y="7145978"/>
              <a:ext cx="218715" cy="218424"/>
            </a:xfrm>
            <a:prstGeom prst="rect">
              <a:avLst/>
            </a:prstGeom>
          </p:spPr>
        </p:pic>
      </p:grpSp>
    </p:spTree>
    <p:extLst>
      <p:ext uri="{BB962C8B-B14F-4D97-AF65-F5344CB8AC3E}">
        <p14:creationId xmlns:p14="http://schemas.microsoft.com/office/powerpoint/2010/main" val="38132023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885075" y="778624"/>
            <a:ext cx="113848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800" dirty="0">
                <a:solidFill>
                  <a:schemeClr val="bg2">
                    <a:lumMod val="25000"/>
                  </a:schemeClr>
                </a:solidFill>
                <a:latin typeface="Gotham Bold" pitchFamily="50" charset="0"/>
                <a:cs typeface="Gotham Bold" pitchFamily="50" charset="0"/>
              </a:rPr>
              <a:t>Before you ask, assess your needs.</a:t>
            </a:r>
          </a:p>
        </p:txBody>
      </p:sp>
      <p:cxnSp>
        <p:nvCxnSpPr>
          <p:cNvPr id="4" name="Straight Connector 3"/>
          <p:cNvCxnSpPr/>
          <p:nvPr/>
        </p:nvCxnSpPr>
        <p:spPr>
          <a:xfrm>
            <a:off x="885075" y="1475847"/>
            <a:ext cx="11130462" cy="0"/>
          </a:xfrm>
          <a:prstGeom prst="line">
            <a:avLst/>
          </a:prstGeom>
          <a:ln>
            <a:solidFill>
              <a:srgbClr val="949494"/>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885075" y="2117559"/>
            <a:ext cx="11130462" cy="657726"/>
          </a:xfrm>
          <a:prstGeom prst="rect">
            <a:avLst/>
          </a:prstGeom>
          <a:solidFill>
            <a:schemeClr val="bg1">
              <a:lumMod val="95000"/>
              <a:alpha val="63000"/>
            </a:schemeClr>
          </a:solidFill>
          <a:ln w="3175">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B3838"/>
                </a:solidFill>
                <a:latin typeface="Gotham Bold" pitchFamily="50" charset="0"/>
                <a:cs typeface="Gotham Bold" pitchFamily="50" charset="0"/>
              </a:rPr>
              <a:t>What kind of volunteers are you recruiting?</a:t>
            </a:r>
          </a:p>
        </p:txBody>
      </p:sp>
      <p:sp>
        <p:nvSpPr>
          <p:cNvPr id="6" name="Rectangle 5"/>
          <p:cNvSpPr/>
          <p:nvPr/>
        </p:nvSpPr>
        <p:spPr>
          <a:xfrm>
            <a:off x="885075" y="2975811"/>
            <a:ext cx="11130462" cy="585537"/>
          </a:xfrm>
          <a:prstGeom prst="rect">
            <a:avLst/>
          </a:prstGeom>
          <a:solidFill>
            <a:schemeClr val="bg1">
              <a:lumMod val="95000"/>
              <a:alpha val="63000"/>
            </a:schemeClr>
          </a:solidFill>
          <a:ln w="3175">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B3838"/>
                </a:solidFill>
                <a:latin typeface="Gotham Bold" pitchFamily="50" charset="0"/>
                <a:cs typeface="Gotham Bold" pitchFamily="50" charset="0"/>
              </a:rPr>
              <a:t>What can you do or say that would attract them?</a:t>
            </a:r>
          </a:p>
        </p:txBody>
      </p:sp>
      <p:sp>
        <p:nvSpPr>
          <p:cNvPr id="7" name="Rectangle 6"/>
          <p:cNvSpPr/>
          <p:nvPr/>
        </p:nvSpPr>
        <p:spPr>
          <a:xfrm>
            <a:off x="899962" y="3809995"/>
            <a:ext cx="11130462" cy="585537"/>
          </a:xfrm>
          <a:prstGeom prst="rect">
            <a:avLst/>
          </a:prstGeom>
          <a:solidFill>
            <a:schemeClr val="bg1">
              <a:lumMod val="95000"/>
              <a:alpha val="63000"/>
            </a:schemeClr>
          </a:solidFill>
          <a:ln w="3175">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3B3838"/>
                </a:solidFill>
                <a:latin typeface="Gotham Bold" pitchFamily="50" charset="0"/>
                <a:cs typeface="Gotham Bold" pitchFamily="50" charset="0"/>
              </a:rPr>
              <a:t>What existing resources can you build off of?</a:t>
            </a:r>
          </a:p>
        </p:txBody>
      </p:sp>
      <p:sp>
        <p:nvSpPr>
          <p:cNvPr id="9" name="Rectangle 8"/>
          <p:cNvSpPr/>
          <p:nvPr/>
        </p:nvSpPr>
        <p:spPr>
          <a:xfrm>
            <a:off x="899962" y="4697899"/>
            <a:ext cx="11130462" cy="2031780"/>
          </a:xfrm>
          <a:prstGeom prst="rect">
            <a:avLst/>
          </a:prstGeom>
          <a:solidFill>
            <a:srgbClr val="017FA0"/>
          </a:solidFill>
          <a:ln w="3175">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latin typeface="Gotham Bold" pitchFamily="50" charset="0"/>
                <a:cs typeface="Gotham Bold" pitchFamily="50" charset="0"/>
              </a:rPr>
              <a:t>Answer these questions for your upcoming event on the week of April 20</a:t>
            </a:r>
            <a:r>
              <a:rPr lang="en-US" sz="3600" baseline="30000" dirty="0">
                <a:solidFill>
                  <a:schemeClr val="bg1"/>
                </a:solidFill>
                <a:latin typeface="Gotham Bold" pitchFamily="50" charset="0"/>
                <a:cs typeface="Gotham Bold" pitchFamily="50" charset="0"/>
              </a:rPr>
              <a:t>th</a:t>
            </a:r>
            <a:r>
              <a:rPr lang="en-US" sz="3600" dirty="0">
                <a:solidFill>
                  <a:schemeClr val="bg1"/>
                </a:solidFill>
                <a:latin typeface="Gotham Bold" pitchFamily="50" charset="0"/>
                <a:cs typeface="Gotham Bold" pitchFamily="50" charset="0"/>
              </a:rPr>
              <a:t>. </a:t>
            </a:r>
          </a:p>
        </p:txBody>
      </p:sp>
      <p:grpSp>
        <p:nvGrpSpPr>
          <p:cNvPr id="8" name="Group 7"/>
          <p:cNvGrpSpPr/>
          <p:nvPr/>
        </p:nvGrpSpPr>
        <p:grpSpPr>
          <a:xfrm>
            <a:off x="3708871" y="6729679"/>
            <a:ext cx="5693809" cy="1654172"/>
            <a:chOff x="814414" y="5027782"/>
            <a:chExt cx="5693809" cy="1654172"/>
          </a:xfrm>
        </p:grpSpPr>
        <p:sp>
          <p:nvSpPr>
            <p:cNvPr id="10" name="TextBox 9"/>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11" name="Group 10"/>
            <p:cNvGrpSpPr/>
            <p:nvPr/>
          </p:nvGrpSpPr>
          <p:grpSpPr>
            <a:xfrm>
              <a:off x="4026709" y="5027782"/>
              <a:ext cx="2481514" cy="1602933"/>
              <a:chOff x="7956165" y="3607332"/>
              <a:chExt cx="2481514" cy="1602933"/>
            </a:xfrm>
          </p:grpSpPr>
          <p:pic>
            <p:nvPicPr>
              <p:cNvPr id="14" name="Picture 13"/>
              <p:cNvPicPr>
                <a:picLocks noChangeAspect="1"/>
              </p:cNvPicPr>
              <p:nvPr/>
            </p:nvPicPr>
            <p:blipFill rotWithShape="1">
              <a:blip r:embed="rId2" cstate="print">
                <a:duotone>
                  <a:prstClr val="black"/>
                  <a:schemeClr val="tx2">
                    <a:tint val="45000"/>
                    <a:satMod val="400000"/>
                  </a:schemeClr>
                </a:duotone>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15" name="TextBox 14"/>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12" name="TextBox 11"/>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13" name="Picture 12"/>
            <p:cNvPicPr>
              <a:picLocks noChangeAspect="1"/>
            </p:cNvPicPr>
            <p:nvPr/>
          </p:nvPicPr>
          <p:blipFill rotWithShape="1">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spTree>
    <p:extLst>
      <p:ext uri="{BB962C8B-B14F-4D97-AF65-F5344CB8AC3E}">
        <p14:creationId xmlns:p14="http://schemas.microsoft.com/office/powerpoint/2010/main" val="30201562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r="11265"/>
          <a:stretch/>
        </p:blipFill>
        <p:spPr>
          <a:xfrm>
            <a:off x="-1" y="-27295"/>
            <a:ext cx="13018577" cy="9780895"/>
          </a:xfrm>
          <a:prstGeom prst="rect">
            <a:avLst/>
          </a:prstGeom>
        </p:spPr>
      </p:pic>
      <p:sp>
        <p:nvSpPr>
          <p:cNvPr id="4" name="Rectangle 3"/>
          <p:cNvSpPr/>
          <p:nvPr/>
        </p:nvSpPr>
        <p:spPr>
          <a:xfrm>
            <a:off x="496957" y="417443"/>
            <a:ext cx="12006469"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96957" y="417442"/>
            <a:ext cx="6837698"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909" y="8011633"/>
            <a:ext cx="490014" cy="702546"/>
          </a:xfrm>
          <a:prstGeom prst="rect">
            <a:avLst/>
          </a:prstGeom>
        </p:spPr>
      </p:pic>
      <p:sp>
        <p:nvSpPr>
          <p:cNvPr id="13" name="Rectangle 12"/>
          <p:cNvSpPr/>
          <p:nvPr/>
        </p:nvSpPr>
        <p:spPr>
          <a:xfrm>
            <a:off x="995355" y="3152532"/>
            <a:ext cx="5117737" cy="646331"/>
          </a:xfrm>
          <a:prstGeom prst="rect">
            <a:avLst/>
          </a:prstGeom>
        </p:spPr>
        <p:txBody>
          <a:bodyPr wrap="square">
            <a:spAutoFit/>
          </a:bodyPr>
          <a:lstStyle/>
          <a:p>
            <a:r>
              <a:rPr lang="en-US" sz="3600" spc="300" dirty="0">
                <a:solidFill>
                  <a:schemeClr val="bg2">
                    <a:lumMod val="25000"/>
                  </a:schemeClr>
                </a:solidFill>
                <a:latin typeface="Gotham Bold" pitchFamily="50" charset="0"/>
                <a:cs typeface="Gotham Bold" pitchFamily="50" charset="0"/>
              </a:rPr>
              <a:t>Aquiles Damiron</a:t>
            </a:r>
            <a:endParaRPr lang="en-US" sz="4800" spc="300" dirty="0">
              <a:solidFill>
                <a:schemeClr val="bg2">
                  <a:lumMod val="25000"/>
                </a:schemeClr>
              </a:solidFill>
              <a:latin typeface="Gotham Bold" pitchFamily="50" charset="0"/>
              <a:cs typeface="Gotham Bold" pitchFamily="50" charset="0"/>
            </a:endParaRPr>
          </a:p>
        </p:txBody>
      </p:sp>
      <p:sp>
        <p:nvSpPr>
          <p:cNvPr id="14" name="Rectangle 13"/>
          <p:cNvSpPr/>
          <p:nvPr/>
        </p:nvSpPr>
        <p:spPr>
          <a:xfrm>
            <a:off x="983937" y="3759210"/>
            <a:ext cx="5983741" cy="584775"/>
          </a:xfrm>
          <a:prstGeom prst="rect">
            <a:avLst/>
          </a:prstGeom>
        </p:spPr>
        <p:txBody>
          <a:bodyPr wrap="square">
            <a:spAutoFit/>
          </a:bodyPr>
          <a:lstStyle/>
          <a:p>
            <a:r>
              <a:rPr lang="en-US" sz="3200" dirty="0">
                <a:solidFill>
                  <a:schemeClr val="bg2">
                    <a:lumMod val="25000"/>
                  </a:schemeClr>
                </a:solidFill>
                <a:latin typeface="Gotham Light" pitchFamily="50" charset="0"/>
                <a:cs typeface="Gotham Light" pitchFamily="50" charset="0"/>
              </a:rPr>
              <a:t>Training Programs Manager</a:t>
            </a:r>
            <a:endParaRPr lang="en-US" sz="4400" dirty="0">
              <a:solidFill>
                <a:schemeClr val="bg2">
                  <a:lumMod val="25000"/>
                </a:schemeClr>
              </a:solidFill>
              <a:latin typeface="Gotham Light" pitchFamily="50" charset="0"/>
              <a:cs typeface="Gotham Light" pitchFamily="50" charset="0"/>
            </a:endParaRPr>
          </a:p>
        </p:txBody>
      </p:sp>
      <p:grpSp>
        <p:nvGrpSpPr>
          <p:cNvPr id="17" name="Group 16"/>
          <p:cNvGrpSpPr/>
          <p:nvPr/>
        </p:nvGrpSpPr>
        <p:grpSpPr>
          <a:xfrm>
            <a:off x="1137971" y="4685296"/>
            <a:ext cx="2574279" cy="486788"/>
            <a:chOff x="1409699" y="6143267"/>
            <a:chExt cx="2804630" cy="535285"/>
          </a:xfrm>
        </p:grpSpPr>
        <p:sp>
          <p:nvSpPr>
            <p:cNvPr id="18" name="Rounded Rectangle 17">
              <a:hlinkClick r:id="rId5"/>
            </p:cNvPr>
            <p:cNvSpPr/>
            <p:nvPr/>
          </p:nvSpPr>
          <p:spPr>
            <a:xfrm>
              <a:off x="2132421" y="6143267"/>
              <a:ext cx="2081908" cy="535285"/>
            </a:xfrm>
            <a:prstGeom prst="roundRect">
              <a:avLst>
                <a:gd name="adj" fmla="val 6141"/>
              </a:avLst>
            </a:prstGeom>
            <a:solidFill>
              <a:srgbClr val="55AC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 </a:t>
              </a:r>
              <a:r>
                <a:rPr lang="en-US" sz="1800" dirty="0">
                  <a:latin typeface="Gotham Bold" pitchFamily="50" charset="0"/>
                  <a:cs typeface="Gotham Bold" pitchFamily="50" charset="0"/>
                </a:rPr>
                <a:t>@AMDamiron</a:t>
              </a:r>
            </a:p>
          </p:txBody>
        </p:sp>
        <p:sp>
          <p:nvSpPr>
            <p:cNvPr id="19" name="Rounded Rectangle 18"/>
            <p:cNvSpPr/>
            <p:nvPr/>
          </p:nvSpPr>
          <p:spPr>
            <a:xfrm>
              <a:off x="1409699" y="6143267"/>
              <a:ext cx="628651" cy="535285"/>
            </a:xfrm>
            <a:prstGeom prst="roundRect">
              <a:avLst>
                <a:gd name="adj" fmla="val 6141"/>
              </a:avLst>
            </a:prstGeom>
            <a:noFill/>
            <a:ln>
              <a:solidFill>
                <a:srgbClr val="55AC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33248" y="6251178"/>
              <a:ext cx="381551" cy="381551"/>
            </a:xfrm>
            <a:prstGeom prst="rect">
              <a:avLst/>
            </a:prstGeom>
          </p:spPr>
        </p:pic>
      </p:grpSp>
    </p:spTree>
    <p:extLst>
      <p:ext uri="{BB962C8B-B14F-4D97-AF65-F5344CB8AC3E}">
        <p14:creationId xmlns:p14="http://schemas.microsoft.com/office/powerpoint/2010/main" val="573610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885075" y="778624"/>
            <a:ext cx="113848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800" dirty="0">
                <a:solidFill>
                  <a:schemeClr val="bg2">
                    <a:lumMod val="25000"/>
                  </a:schemeClr>
                </a:solidFill>
                <a:latin typeface="Gotham Bold" pitchFamily="50" charset="0"/>
                <a:cs typeface="Gotham Bold" pitchFamily="50" charset="0"/>
              </a:rPr>
              <a:t>Recruitment Resources</a:t>
            </a:r>
          </a:p>
        </p:txBody>
      </p:sp>
      <p:cxnSp>
        <p:nvCxnSpPr>
          <p:cNvPr id="4" name="Straight Connector 3"/>
          <p:cNvCxnSpPr/>
          <p:nvPr/>
        </p:nvCxnSpPr>
        <p:spPr>
          <a:xfrm>
            <a:off x="885075" y="1475847"/>
            <a:ext cx="11130462" cy="0"/>
          </a:xfrm>
          <a:prstGeom prst="line">
            <a:avLst/>
          </a:prstGeom>
          <a:ln>
            <a:solidFill>
              <a:srgbClr val="949494"/>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885075" y="1892970"/>
            <a:ext cx="11130462" cy="1411705"/>
          </a:xfrm>
          <a:prstGeom prst="rect">
            <a:avLst/>
          </a:prstGeom>
          <a:solidFill>
            <a:srgbClr val="017FA0"/>
          </a:solidFill>
          <a:ln w="3175">
            <a:solidFill>
              <a:srgbClr val="3B38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Gotham Bold" pitchFamily="50" charset="0"/>
                <a:cs typeface="Gotham Bold" pitchFamily="50" charset="0"/>
              </a:rPr>
              <a:t>How will you recruit your volunteers?</a:t>
            </a:r>
          </a:p>
        </p:txBody>
      </p:sp>
      <p:grpSp>
        <p:nvGrpSpPr>
          <p:cNvPr id="9" name="Group 8"/>
          <p:cNvGrpSpPr/>
          <p:nvPr/>
        </p:nvGrpSpPr>
        <p:grpSpPr>
          <a:xfrm>
            <a:off x="3603401" y="4676289"/>
            <a:ext cx="5693809" cy="1654172"/>
            <a:chOff x="814414" y="5027782"/>
            <a:chExt cx="5693809" cy="1654172"/>
          </a:xfrm>
        </p:grpSpPr>
        <p:sp>
          <p:nvSpPr>
            <p:cNvPr id="10" name="TextBox 9"/>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11" name="Group 10"/>
            <p:cNvGrpSpPr/>
            <p:nvPr/>
          </p:nvGrpSpPr>
          <p:grpSpPr>
            <a:xfrm>
              <a:off x="4026709" y="5027782"/>
              <a:ext cx="2481514" cy="1602933"/>
              <a:chOff x="7956165" y="3607332"/>
              <a:chExt cx="2481514" cy="1602933"/>
            </a:xfrm>
          </p:grpSpPr>
          <p:pic>
            <p:nvPicPr>
              <p:cNvPr id="14" name="Picture 13"/>
              <p:cNvPicPr>
                <a:picLocks noChangeAspect="1"/>
              </p:cNvPicPr>
              <p:nvPr/>
            </p:nvPicPr>
            <p:blipFill rotWithShape="1">
              <a:blip r:embed="rId2" cstate="print">
                <a:duotone>
                  <a:prstClr val="black"/>
                  <a:schemeClr val="tx2">
                    <a:tint val="45000"/>
                    <a:satMod val="400000"/>
                  </a:schemeClr>
                </a:duotone>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15" name="TextBox 14"/>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12" name="TextBox 11"/>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13" name="Picture 12"/>
            <p:cNvPicPr>
              <a:picLocks noChangeAspect="1"/>
            </p:cNvPicPr>
            <p:nvPr/>
          </p:nvPicPr>
          <p:blipFill rotWithShape="1">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spTree>
    <p:extLst>
      <p:ext uri="{BB962C8B-B14F-4D97-AF65-F5344CB8AC3E}">
        <p14:creationId xmlns:p14="http://schemas.microsoft.com/office/powerpoint/2010/main" val="8703359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885075" y="778624"/>
            <a:ext cx="113848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800" dirty="0">
                <a:solidFill>
                  <a:schemeClr val="bg2">
                    <a:lumMod val="25000"/>
                  </a:schemeClr>
                </a:solidFill>
                <a:latin typeface="Gotham Bold" pitchFamily="50" charset="0"/>
                <a:cs typeface="Gotham Bold" pitchFamily="50" charset="0"/>
              </a:rPr>
              <a:t>Recruitment Resources</a:t>
            </a:r>
          </a:p>
        </p:txBody>
      </p:sp>
      <p:cxnSp>
        <p:nvCxnSpPr>
          <p:cNvPr id="4" name="Straight Connector 3"/>
          <p:cNvCxnSpPr/>
          <p:nvPr/>
        </p:nvCxnSpPr>
        <p:spPr>
          <a:xfrm>
            <a:off x="885075" y="1475847"/>
            <a:ext cx="11130462" cy="0"/>
          </a:xfrm>
          <a:prstGeom prst="line">
            <a:avLst/>
          </a:prstGeom>
          <a:ln>
            <a:solidFill>
              <a:srgbClr val="949494"/>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885075" y="1892970"/>
            <a:ext cx="11130462" cy="1411705"/>
          </a:xfrm>
          <a:prstGeom prst="rect">
            <a:avLst/>
          </a:prstGeom>
          <a:solidFill>
            <a:srgbClr val="017FA0"/>
          </a:solidFill>
          <a:ln w="3175">
            <a:solidFill>
              <a:srgbClr val="3B38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bg1"/>
                </a:solidFill>
                <a:latin typeface="Gotham Bold" pitchFamily="50" charset="0"/>
                <a:cs typeface="Gotham Bold" pitchFamily="50" charset="0"/>
              </a:rPr>
              <a:t>How will you recruit your volunteers?</a:t>
            </a:r>
          </a:p>
        </p:txBody>
      </p:sp>
      <p:sp>
        <p:nvSpPr>
          <p:cNvPr id="8" name="Content Placeholder 3"/>
          <p:cNvSpPr txBox="1">
            <a:spLocks/>
          </p:cNvSpPr>
          <p:nvPr/>
        </p:nvSpPr>
        <p:spPr>
          <a:xfrm>
            <a:off x="1179095" y="4014536"/>
            <a:ext cx="10836442" cy="4114800"/>
          </a:xfrm>
          <a:prstGeom prst="rect">
            <a:avLst/>
          </a:prstGeom>
        </p:spPr>
        <p:txBody>
          <a:bodyPr numCol="2">
            <a:noAutofit/>
          </a:bodyPr>
          <a:lstStyle>
            <a:lvl1pPr marL="325115" indent="-325115" algn="l" defTabSz="1300460" rtl="0" eaLnBrk="1" latinLnBrk="0" hangingPunct="1">
              <a:lnSpc>
                <a:spcPct val="90000"/>
              </a:lnSpc>
              <a:spcBef>
                <a:spcPts val="1422"/>
              </a:spcBef>
              <a:buFont typeface="Arial" panose="020B0604020202020204" pitchFamily="34" charset="0"/>
              <a:buChar char="•"/>
              <a:defRPr sz="3982"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3413"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a:lstStyle>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Existing networks</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OFA network</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Local partner organizations</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Social media</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p:txBody>
      </p:sp>
    </p:spTree>
    <p:extLst>
      <p:ext uri="{BB962C8B-B14F-4D97-AF65-F5344CB8AC3E}">
        <p14:creationId xmlns:p14="http://schemas.microsoft.com/office/powerpoint/2010/main" val="1390123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H="1" flipV="1">
            <a:off x="5425148" y="1273197"/>
            <a:ext cx="0" cy="6058044"/>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909024" y="1209025"/>
            <a:ext cx="6951397" cy="6740307"/>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Light" pitchFamily="50" charset="0"/>
                <a:cs typeface="Gotham Light" pitchFamily="50" charset="0"/>
              </a:rPr>
              <a:t>Forming a recruitment team</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Why people volunteer?</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Tactics for volunteer recruitment</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Bold" pitchFamily="50" charset="0"/>
                <a:cs typeface="Gotham Bold" pitchFamily="50" charset="0"/>
              </a:rPr>
              <a:t>The Hard Ask </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1261" y="2196250"/>
            <a:ext cx="3250794" cy="3250794"/>
          </a:xfrm>
          <a:prstGeom prst="rect">
            <a:avLst/>
          </a:prstGeom>
        </p:spPr>
      </p:pic>
      <p:sp>
        <p:nvSpPr>
          <p:cNvPr id="13" name="Rectangle 12"/>
          <p:cNvSpPr>
            <a:spLocks noChangeArrowheads="1"/>
          </p:cNvSpPr>
          <p:nvPr/>
        </p:nvSpPr>
        <p:spPr bwMode="auto">
          <a:xfrm>
            <a:off x="604035" y="1209025"/>
            <a:ext cx="44852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20652241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885075" y="778624"/>
            <a:ext cx="113848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800" dirty="0">
                <a:solidFill>
                  <a:schemeClr val="bg2">
                    <a:lumMod val="25000"/>
                  </a:schemeClr>
                </a:solidFill>
                <a:latin typeface="Gotham Bold" pitchFamily="50" charset="0"/>
                <a:cs typeface="Gotham Bold" pitchFamily="50" charset="0"/>
              </a:rPr>
              <a:t>Which ask do you prefer?</a:t>
            </a:r>
          </a:p>
        </p:txBody>
      </p:sp>
      <p:cxnSp>
        <p:nvCxnSpPr>
          <p:cNvPr id="4" name="Straight Connector 3"/>
          <p:cNvCxnSpPr/>
          <p:nvPr/>
        </p:nvCxnSpPr>
        <p:spPr>
          <a:xfrm>
            <a:off x="885075" y="1475847"/>
            <a:ext cx="11130462" cy="0"/>
          </a:xfrm>
          <a:prstGeom prst="line">
            <a:avLst/>
          </a:prstGeom>
          <a:ln>
            <a:solidFill>
              <a:srgbClr val="949494"/>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4348829" y="2129809"/>
            <a:ext cx="0" cy="4953783"/>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7" name="Rounded Rectangle 16">
            <a:hlinkClick r:id="rId2"/>
          </p:cNvPr>
          <p:cNvSpPr/>
          <p:nvPr/>
        </p:nvSpPr>
        <p:spPr>
          <a:xfrm>
            <a:off x="556349" y="2129809"/>
            <a:ext cx="3589533" cy="2628900"/>
          </a:xfrm>
          <a:prstGeom prst="roundRect">
            <a:avLst>
              <a:gd name="adj" fmla="val 7223"/>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365760" rtlCol="0" anchor="t"/>
          <a:lstStyle/>
          <a:p>
            <a:pPr algn="ctr"/>
            <a:r>
              <a:rPr lang="en-US" sz="2400" dirty="0">
                <a:solidFill>
                  <a:srgbClr val="56565A"/>
                </a:solidFill>
                <a:latin typeface="Gotham Book" pitchFamily="50" charset="0"/>
                <a:cs typeface="Gotham Book" pitchFamily="50" charset="0"/>
              </a:rPr>
              <a:t>Dial in which number you prefer on the phone. </a:t>
            </a:r>
          </a:p>
          <a:p>
            <a:pPr algn="ctr"/>
            <a:endParaRPr lang="en-US" sz="2400" dirty="0">
              <a:solidFill>
                <a:srgbClr val="56565A"/>
              </a:solidFill>
              <a:latin typeface="Gotham Book" pitchFamily="50" charset="0"/>
              <a:cs typeface="Gotham Book" pitchFamily="50" charset="0"/>
            </a:endParaRPr>
          </a:p>
        </p:txBody>
      </p:sp>
      <p:pic>
        <p:nvPicPr>
          <p:cNvPr id="18" name="Picture 17"/>
          <p:cNvPicPr>
            <a:picLocks noChangeAspect="1"/>
          </p:cNvPicPr>
          <p:nvPr/>
        </p:nvPicPr>
        <p:blipFill rotWithShape="1">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42935" y="3863647"/>
            <a:ext cx="1871210" cy="1790124"/>
          </a:xfrm>
          <a:prstGeom prst="rect">
            <a:avLst/>
          </a:prstGeom>
        </p:spPr>
      </p:pic>
      <p:pic>
        <p:nvPicPr>
          <p:cNvPr id="5" name="Picture 4"/>
          <p:cNvPicPr>
            <a:picLocks noChangeAspect="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367171" y="4250476"/>
            <a:ext cx="1173165" cy="1173165"/>
          </a:xfrm>
          <a:prstGeom prst="rect">
            <a:avLst/>
          </a:prstGeom>
        </p:spPr>
      </p:pic>
      <p:sp>
        <p:nvSpPr>
          <p:cNvPr id="19" name="Rectangle 18"/>
          <p:cNvSpPr/>
          <p:nvPr/>
        </p:nvSpPr>
        <p:spPr>
          <a:xfrm>
            <a:off x="5662863" y="2129808"/>
            <a:ext cx="6352674" cy="2120667"/>
          </a:xfrm>
          <a:prstGeom prst="rect">
            <a:avLst/>
          </a:prstGeom>
          <a:solidFill>
            <a:schemeClr val="bg1">
              <a:lumMod val="95000"/>
              <a:alpha val="63000"/>
            </a:schemeClr>
          </a:solidFill>
          <a:ln w="3175">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ctr"/>
          <a:lstStyle/>
          <a:p>
            <a:r>
              <a:rPr lang="en-US" sz="2400" dirty="0">
                <a:solidFill>
                  <a:srgbClr val="3B3838"/>
                </a:solidFill>
                <a:latin typeface="Gotham Bold" pitchFamily="50" charset="0"/>
                <a:cs typeface="Gotham Bold" pitchFamily="50" charset="0"/>
              </a:rPr>
              <a:t>I am so sorry for bothering you. Is there anyway, perhaps, that you can consider coming to an event I am planning for next month? Again, sorry for bothering you.</a:t>
            </a:r>
          </a:p>
        </p:txBody>
      </p:sp>
      <p:sp>
        <p:nvSpPr>
          <p:cNvPr id="20" name="Rectangle 19"/>
          <p:cNvSpPr/>
          <p:nvPr/>
        </p:nvSpPr>
        <p:spPr>
          <a:xfrm>
            <a:off x="5662863" y="4758709"/>
            <a:ext cx="6352674" cy="2324883"/>
          </a:xfrm>
          <a:prstGeom prst="rect">
            <a:avLst/>
          </a:prstGeom>
          <a:solidFill>
            <a:schemeClr val="bg1">
              <a:lumMod val="95000"/>
              <a:alpha val="63000"/>
            </a:schemeClr>
          </a:solidFill>
          <a:ln w="3175">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ctr"/>
          <a:lstStyle/>
          <a:p>
            <a:r>
              <a:rPr lang="en-US" dirty="0">
                <a:solidFill>
                  <a:srgbClr val="3B3838"/>
                </a:solidFill>
                <a:latin typeface="Gotham Bold" pitchFamily="50" charset="0"/>
                <a:cs typeface="Gotham Bold" pitchFamily="50" charset="0"/>
              </a:rPr>
              <a:t>We are hosting a visit to Rep. Gotham’s office on April 20</a:t>
            </a:r>
            <a:r>
              <a:rPr lang="en-US" baseline="30000" dirty="0">
                <a:solidFill>
                  <a:srgbClr val="3B3838"/>
                </a:solidFill>
                <a:latin typeface="Gotham Bold" pitchFamily="50" charset="0"/>
                <a:cs typeface="Gotham Bold" pitchFamily="50" charset="0"/>
              </a:rPr>
              <a:t>th</a:t>
            </a:r>
            <a:r>
              <a:rPr lang="en-US" dirty="0">
                <a:solidFill>
                  <a:srgbClr val="3B3838"/>
                </a:solidFill>
                <a:latin typeface="Gotham Bold" pitchFamily="50" charset="0"/>
                <a:cs typeface="Gotham Bold" pitchFamily="50" charset="0"/>
              </a:rPr>
              <a:t>. We are meeting in front of his office to talk about climate change. Can you join us? </a:t>
            </a:r>
          </a:p>
        </p:txBody>
      </p:sp>
      <p:sp>
        <p:nvSpPr>
          <p:cNvPr id="21" name="Oval 20"/>
          <p:cNvSpPr/>
          <p:nvPr/>
        </p:nvSpPr>
        <p:spPr>
          <a:xfrm>
            <a:off x="4716379" y="2821172"/>
            <a:ext cx="737937" cy="737937"/>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Gotham Bold" pitchFamily="50" charset="0"/>
                <a:cs typeface="Gotham Bold" pitchFamily="50" charset="0"/>
              </a:rPr>
              <a:t>#1</a:t>
            </a:r>
          </a:p>
        </p:txBody>
      </p:sp>
      <p:sp>
        <p:nvSpPr>
          <p:cNvPr id="22" name="Oval 21"/>
          <p:cNvSpPr/>
          <p:nvPr/>
        </p:nvSpPr>
        <p:spPr>
          <a:xfrm>
            <a:off x="4716379" y="5423641"/>
            <a:ext cx="737937" cy="737937"/>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Gotham Bold" pitchFamily="50" charset="0"/>
                <a:cs typeface="Gotham Bold" pitchFamily="50" charset="0"/>
              </a:rPr>
              <a:t>#2</a:t>
            </a:r>
          </a:p>
        </p:txBody>
      </p:sp>
    </p:spTree>
    <p:extLst>
      <p:ext uri="{BB962C8B-B14F-4D97-AF65-F5344CB8AC3E}">
        <p14:creationId xmlns:p14="http://schemas.microsoft.com/office/powerpoint/2010/main" val="34000848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885075" y="778624"/>
            <a:ext cx="113848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800" dirty="0">
                <a:solidFill>
                  <a:schemeClr val="bg2">
                    <a:lumMod val="25000"/>
                  </a:schemeClr>
                </a:solidFill>
                <a:latin typeface="Gotham Bold" pitchFamily="50" charset="0"/>
                <a:cs typeface="Gotham Bold" pitchFamily="50" charset="0"/>
              </a:rPr>
              <a:t>Which ask do you prefer?</a:t>
            </a:r>
          </a:p>
        </p:txBody>
      </p:sp>
      <p:cxnSp>
        <p:nvCxnSpPr>
          <p:cNvPr id="4" name="Straight Connector 3"/>
          <p:cNvCxnSpPr/>
          <p:nvPr/>
        </p:nvCxnSpPr>
        <p:spPr>
          <a:xfrm>
            <a:off x="885075" y="1475847"/>
            <a:ext cx="11130462" cy="0"/>
          </a:xfrm>
          <a:prstGeom prst="line">
            <a:avLst/>
          </a:prstGeom>
          <a:ln>
            <a:solidFill>
              <a:srgbClr val="949494"/>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flipV="1">
            <a:off x="4348829" y="2129810"/>
            <a:ext cx="0" cy="5987495"/>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7" name="Rounded Rectangle 16">
            <a:hlinkClick r:id="rId2"/>
          </p:cNvPr>
          <p:cNvSpPr/>
          <p:nvPr/>
        </p:nvSpPr>
        <p:spPr>
          <a:xfrm>
            <a:off x="556349" y="2129809"/>
            <a:ext cx="3589533" cy="2628900"/>
          </a:xfrm>
          <a:prstGeom prst="roundRect">
            <a:avLst>
              <a:gd name="adj" fmla="val 7223"/>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lIns="365760" rtlCol="0" anchor="t"/>
          <a:lstStyle/>
          <a:p>
            <a:pPr algn="ctr"/>
            <a:r>
              <a:rPr lang="en-US" sz="2400" dirty="0">
                <a:solidFill>
                  <a:srgbClr val="56565A"/>
                </a:solidFill>
                <a:latin typeface="Gotham Book" pitchFamily="50" charset="0"/>
                <a:cs typeface="Gotham Book" pitchFamily="50" charset="0"/>
              </a:rPr>
              <a:t>Dial in which number you prefer on the phone. </a:t>
            </a:r>
          </a:p>
          <a:p>
            <a:pPr algn="ctr"/>
            <a:endParaRPr lang="en-US" sz="2400" dirty="0">
              <a:solidFill>
                <a:srgbClr val="56565A"/>
              </a:solidFill>
              <a:latin typeface="Gotham Book" pitchFamily="50" charset="0"/>
              <a:cs typeface="Gotham Book" pitchFamily="50" charset="0"/>
            </a:endParaRPr>
          </a:p>
        </p:txBody>
      </p:sp>
      <p:pic>
        <p:nvPicPr>
          <p:cNvPr id="18" name="Picture 17"/>
          <p:cNvPicPr>
            <a:picLocks noChangeAspect="1"/>
          </p:cNvPicPr>
          <p:nvPr/>
        </p:nvPicPr>
        <p:blipFill rotWithShape="1">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42935" y="3863647"/>
            <a:ext cx="1871210" cy="1790124"/>
          </a:xfrm>
          <a:prstGeom prst="rect">
            <a:avLst/>
          </a:prstGeom>
        </p:spPr>
      </p:pic>
      <p:pic>
        <p:nvPicPr>
          <p:cNvPr id="5" name="Picture 4"/>
          <p:cNvPicPr>
            <a:picLocks noChangeAspect="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5400000">
            <a:off x="2367171" y="4250476"/>
            <a:ext cx="1173165" cy="1173165"/>
          </a:xfrm>
          <a:prstGeom prst="rect">
            <a:avLst/>
          </a:prstGeom>
        </p:spPr>
      </p:pic>
      <p:sp>
        <p:nvSpPr>
          <p:cNvPr id="19" name="Rectangle 18"/>
          <p:cNvSpPr/>
          <p:nvPr/>
        </p:nvSpPr>
        <p:spPr>
          <a:xfrm>
            <a:off x="5662863" y="2129808"/>
            <a:ext cx="6352674" cy="2120667"/>
          </a:xfrm>
          <a:prstGeom prst="rect">
            <a:avLst/>
          </a:prstGeom>
          <a:solidFill>
            <a:schemeClr val="bg1">
              <a:lumMod val="95000"/>
              <a:alpha val="63000"/>
            </a:schemeClr>
          </a:solidFill>
          <a:ln w="3175">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ctr"/>
          <a:lstStyle/>
          <a:p>
            <a:r>
              <a:rPr lang="en-US" sz="2400" dirty="0">
                <a:solidFill>
                  <a:srgbClr val="3B3838"/>
                </a:solidFill>
                <a:latin typeface="Gotham Bold" pitchFamily="50" charset="0"/>
                <a:cs typeface="Gotham Bold" pitchFamily="50" charset="0"/>
              </a:rPr>
              <a:t>We are hosting a visit to Rep. Gotham’s office on April 20</a:t>
            </a:r>
            <a:r>
              <a:rPr lang="en-US" sz="2400" baseline="30000" dirty="0">
                <a:solidFill>
                  <a:srgbClr val="3B3838"/>
                </a:solidFill>
                <a:latin typeface="Gotham Bold" pitchFamily="50" charset="0"/>
                <a:cs typeface="Gotham Bold" pitchFamily="50" charset="0"/>
              </a:rPr>
              <a:t>th</a:t>
            </a:r>
            <a:r>
              <a:rPr lang="en-US" sz="2400" dirty="0">
                <a:solidFill>
                  <a:srgbClr val="3B3838"/>
                </a:solidFill>
                <a:latin typeface="Gotham Bold" pitchFamily="50" charset="0"/>
                <a:cs typeface="Gotham Bold" pitchFamily="50" charset="0"/>
              </a:rPr>
              <a:t>. We are meeting in front of his office to talk about climate change. Can you join us? </a:t>
            </a:r>
          </a:p>
        </p:txBody>
      </p:sp>
      <p:sp>
        <p:nvSpPr>
          <p:cNvPr id="20" name="Rectangle 19"/>
          <p:cNvSpPr/>
          <p:nvPr/>
        </p:nvSpPr>
        <p:spPr>
          <a:xfrm>
            <a:off x="5662863" y="4758709"/>
            <a:ext cx="6352674" cy="3358596"/>
          </a:xfrm>
          <a:prstGeom prst="rect">
            <a:avLst/>
          </a:prstGeom>
          <a:solidFill>
            <a:schemeClr val="bg1">
              <a:lumMod val="95000"/>
              <a:alpha val="63000"/>
            </a:schemeClr>
          </a:solidFill>
          <a:ln w="3175">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274320" rIns="91440" rtlCol="0" anchor="ctr"/>
          <a:lstStyle/>
          <a:p>
            <a:r>
              <a:rPr lang="en-US" dirty="0">
                <a:solidFill>
                  <a:srgbClr val="3B3838"/>
                </a:solidFill>
                <a:latin typeface="Gotham Bold" pitchFamily="50" charset="0"/>
                <a:cs typeface="Gotham Bold" pitchFamily="50" charset="0"/>
              </a:rPr>
              <a:t>I know that you care a lot about climate change. I do too! Which is why I am organizing an office visit to Rep. Gotham’s office who is a climate denier. Can you join me and other volunteers for this visit on April 20</a:t>
            </a:r>
            <a:r>
              <a:rPr lang="en-US" baseline="30000" dirty="0">
                <a:solidFill>
                  <a:srgbClr val="3B3838"/>
                </a:solidFill>
                <a:latin typeface="Gotham Bold" pitchFamily="50" charset="0"/>
                <a:cs typeface="Gotham Bold" pitchFamily="50" charset="0"/>
              </a:rPr>
              <a:t>th</a:t>
            </a:r>
            <a:r>
              <a:rPr lang="en-US" dirty="0">
                <a:solidFill>
                  <a:srgbClr val="3B3838"/>
                </a:solidFill>
                <a:latin typeface="Gotham Bold" pitchFamily="50" charset="0"/>
                <a:cs typeface="Gotham Bold" pitchFamily="50" charset="0"/>
              </a:rPr>
              <a:t> at 2:00 PM?</a:t>
            </a:r>
          </a:p>
        </p:txBody>
      </p:sp>
      <p:sp>
        <p:nvSpPr>
          <p:cNvPr id="21" name="Oval 20"/>
          <p:cNvSpPr/>
          <p:nvPr/>
        </p:nvSpPr>
        <p:spPr>
          <a:xfrm>
            <a:off x="4716379" y="2821172"/>
            <a:ext cx="737937" cy="737937"/>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Gotham Bold" pitchFamily="50" charset="0"/>
                <a:cs typeface="Gotham Bold" pitchFamily="50" charset="0"/>
              </a:rPr>
              <a:t>#1</a:t>
            </a:r>
          </a:p>
        </p:txBody>
      </p:sp>
      <p:sp>
        <p:nvSpPr>
          <p:cNvPr id="22" name="Oval 21"/>
          <p:cNvSpPr/>
          <p:nvPr/>
        </p:nvSpPr>
        <p:spPr>
          <a:xfrm>
            <a:off x="4716379" y="5423641"/>
            <a:ext cx="737937" cy="737937"/>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Gotham Bold" pitchFamily="50" charset="0"/>
                <a:cs typeface="Gotham Bold" pitchFamily="50" charset="0"/>
              </a:rPr>
              <a:t>#2</a:t>
            </a:r>
          </a:p>
        </p:txBody>
      </p:sp>
    </p:spTree>
    <p:extLst>
      <p:ext uri="{BB962C8B-B14F-4D97-AF65-F5344CB8AC3E}">
        <p14:creationId xmlns:p14="http://schemas.microsoft.com/office/powerpoint/2010/main" val="19163977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p:nvSpPr>
        <p:spPr bwMode="auto">
          <a:xfrm>
            <a:off x="622989" y="900033"/>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Let’s go win!</a:t>
            </a:r>
            <a:endParaRPr lang="en-US" altLang="en-US" sz="2800" dirty="0">
              <a:solidFill>
                <a:schemeClr val="bg1"/>
              </a:solidFill>
              <a:latin typeface="Gotham Bold" pitchFamily="50" charset="0"/>
              <a:ea typeface="Arial Unicode MS" panose="020B0604020202020204" pitchFamily="34" charset="-128"/>
              <a:cs typeface="Gotham Bold" pitchFamily="50" charset="0"/>
            </a:endParaRPr>
          </a:p>
        </p:txBody>
      </p:sp>
      <p:pic>
        <p:nvPicPr>
          <p:cNvPr id="13" name="Picture 46"/>
          <p:cNvPicPr>
            <a:picLocks noChangeAspect="1" noChangeArrowheads="1"/>
          </p:cNvPicPr>
          <p:nvPr/>
        </p:nvPicPr>
        <p:blipFill rotWithShape="1">
          <a:blip r:embed="rId6">
            <a:extLst>
              <a:ext uri="{28A0092B-C50C-407E-A947-70E740481C1C}">
                <a14:useLocalDpi xmlns:a14="http://schemas.microsoft.com/office/drawing/2010/main" val="0"/>
              </a:ext>
            </a:extLst>
          </a:blip>
          <a:srcRect l="20359" t="19963" r="20018" b="19389"/>
          <a:stretch/>
        </p:blipFill>
        <p:spPr bwMode="auto">
          <a:xfrm>
            <a:off x="2105194" y="3051680"/>
            <a:ext cx="3482789" cy="3455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Oval 13"/>
          <p:cNvSpPr/>
          <p:nvPr/>
        </p:nvSpPr>
        <p:spPr>
          <a:xfrm>
            <a:off x="5069277" y="4481411"/>
            <a:ext cx="604299" cy="596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3454824" y="4374929"/>
            <a:ext cx="781441" cy="76032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3518898" y="5988979"/>
            <a:ext cx="604299" cy="596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2019601" y="4481411"/>
            <a:ext cx="604299" cy="596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4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5894" y="1914115"/>
            <a:ext cx="5841466" cy="56982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Rectangle 20"/>
          <p:cNvSpPr/>
          <p:nvPr/>
        </p:nvSpPr>
        <p:spPr>
          <a:xfrm>
            <a:off x="3595488" y="4533228"/>
            <a:ext cx="527709" cy="461665"/>
          </a:xfrm>
          <a:prstGeom prst="rect">
            <a:avLst/>
          </a:prstGeom>
        </p:spPr>
        <p:txBody>
          <a:bodyPr wrap="none">
            <a:spAutoFit/>
          </a:bodyPr>
          <a:lstStyle/>
          <a:p>
            <a:r>
              <a:rPr lang="en-US" sz="2400" dirty="0">
                <a:solidFill>
                  <a:schemeClr val="bg2">
                    <a:lumMod val="25000"/>
                  </a:schemeClr>
                </a:solidFill>
                <a:latin typeface="Mission Script" panose="02000000000000000000" pitchFamily="50" charset="0"/>
                <a:ea typeface="Arial Unicode MS" panose="020B0604020202020204" pitchFamily="34" charset="-128"/>
                <a:cs typeface="Gotham Light" pitchFamily="50" charset="0"/>
              </a:rPr>
              <a:t>you</a:t>
            </a:r>
            <a:endParaRPr lang="en-US" sz="2400" dirty="0">
              <a:solidFill>
                <a:schemeClr val="bg2">
                  <a:lumMod val="25000"/>
                </a:schemeClr>
              </a:solidFill>
            </a:endParaRPr>
          </a:p>
        </p:txBody>
      </p:sp>
    </p:spTree>
    <p:extLst>
      <p:ext uri="{BB962C8B-B14F-4D97-AF65-F5344CB8AC3E}">
        <p14:creationId xmlns:p14="http://schemas.microsoft.com/office/powerpoint/2010/main" val="3260033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p:nvSpPr>
        <p:spPr bwMode="auto">
          <a:xfrm>
            <a:off x="622989" y="1709500"/>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Baseball</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pic>
        <p:nvPicPr>
          <p:cNvPr id="8" name="Picture 30"/>
          <p:cNvPicPr>
            <a:picLocks noChangeAspect="1" noChangeArrowheads="1"/>
          </p:cNvPicPr>
          <p:nvPr/>
        </p:nvPicPr>
        <p:blipFill rotWithShape="1">
          <a:blip r:embed="rId6">
            <a:lum bright="100000"/>
            <a:extLst>
              <a:ext uri="{28A0092B-C50C-407E-A947-70E740481C1C}">
                <a14:useLocalDpi xmlns:a14="http://schemas.microsoft.com/office/drawing/2010/main" val="0"/>
              </a:ext>
            </a:extLst>
          </a:blip>
          <a:srcRect t="-2836"/>
          <a:stretch/>
        </p:blipFill>
        <p:spPr bwMode="auto">
          <a:xfrm>
            <a:off x="940624" y="2540497"/>
            <a:ext cx="5499100" cy="57468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3254798" y="4998420"/>
            <a:ext cx="870751" cy="830997"/>
          </a:xfrm>
          <a:prstGeom prst="rect">
            <a:avLst/>
          </a:prstGeom>
        </p:spPr>
        <p:txBody>
          <a:bodyPr wrap="none">
            <a:spAutoFit/>
          </a:bodyPr>
          <a:lstStyle/>
          <a:p>
            <a:r>
              <a:rPr lang="en-US" altLang="en-US" sz="4800" dirty="0">
                <a:solidFill>
                  <a:schemeClr val="bg2">
                    <a:lumMod val="25000"/>
                  </a:schemeClr>
                </a:solidFill>
                <a:latin typeface="Mission Script" panose="02000000000000000000" pitchFamily="50" charset="0"/>
                <a:ea typeface="Arial Unicode MS" panose="020B0604020202020204" pitchFamily="34" charset="-128"/>
                <a:cs typeface="Gotham Light" pitchFamily="50" charset="0"/>
              </a:rPr>
              <a:t>you</a:t>
            </a:r>
            <a:endParaRPr lang="en-US" sz="4400" dirty="0">
              <a:solidFill>
                <a:schemeClr val="bg2">
                  <a:lumMod val="25000"/>
                </a:schemeClr>
              </a:solidFill>
            </a:endParaRPr>
          </a:p>
        </p:txBody>
      </p:sp>
    </p:spTree>
    <p:extLst>
      <p:ext uri="{BB962C8B-B14F-4D97-AF65-F5344CB8AC3E}">
        <p14:creationId xmlns:p14="http://schemas.microsoft.com/office/powerpoint/2010/main" val="1880247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1883" y="1533817"/>
            <a:ext cx="8542699" cy="6407024"/>
          </a:xfrm>
          <a:prstGeom prst="rect">
            <a:avLst/>
          </a:prstGeom>
        </p:spPr>
      </p:pic>
      <p:sp>
        <p:nvSpPr>
          <p:cNvPr id="4" name="Rectangle 3"/>
          <p:cNvSpPr>
            <a:spLocks noChangeArrowheads="1"/>
          </p:cNvSpPr>
          <p:nvPr/>
        </p:nvSpPr>
        <p:spPr bwMode="auto">
          <a:xfrm>
            <a:off x="620517" y="519652"/>
            <a:ext cx="117619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800" dirty="0">
                <a:solidFill>
                  <a:schemeClr val="bg2">
                    <a:lumMod val="25000"/>
                  </a:schemeClr>
                </a:solidFill>
                <a:latin typeface="Gotham Bold" pitchFamily="50" charset="0"/>
                <a:cs typeface="Gotham Bold" pitchFamily="50" charset="0"/>
              </a:rPr>
              <a:t>Since not everyone is like this…</a:t>
            </a:r>
            <a:endParaRPr lang="en-US" altLang="en-US" sz="2800" dirty="0">
              <a:solidFill>
                <a:schemeClr val="bg2">
                  <a:lumMod val="25000"/>
                </a:schemeClr>
              </a:solidFill>
              <a:latin typeface="Gotham Light" pitchFamily="50" charset="0"/>
              <a:cs typeface="Gotham Light" pitchFamily="50" charset="0"/>
            </a:endParaRPr>
          </a:p>
        </p:txBody>
      </p:sp>
      <p:cxnSp>
        <p:nvCxnSpPr>
          <p:cNvPr id="5" name="Straight Connector 4"/>
          <p:cNvCxnSpPr/>
          <p:nvPr/>
        </p:nvCxnSpPr>
        <p:spPr>
          <a:xfrm>
            <a:off x="693912" y="1212120"/>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9024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620517" y="519652"/>
            <a:ext cx="117619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800" dirty="0">
                <a:solidFill>
                  <a:schemeClr val="bg2">
                    <a:lumMod val="25000"/>
                  </a:schemeClr>
                </a:solidFill>
                <a:latin typeface="Gotham Bold" pitchFamily="50" charset="0"/>
                <a:cs typeface="Gotham Bold" pitchFamily="50" charset="0"/>
              </a:rPr>
              <a:t>Since not everyone is like this…our asks must be strategic</a:t>
            </a:r>
            <a:endParaRPr lang="en-US" altLang="en-US" sz="2800" dirty="0">
              <a:solidFill>
                <a:schemeClr val="bg2">
                  <a:lumMod val="25000"/>
                </a:schemeClr>
              </a:solidFill>
              <a:latin typeface="Gotham Light" pitchFamily="50" charset="0"/>
              <a:cs typeface="Gotham Light" pitchFamily="50" charset="0"/>
            </a:endParaRPr>
          </a:p>
        </p:txBody>
      </p:sp>
      <p:cxnSp>
        <p:nvCxnSpPr>
          <p:cNvPr id="5" name="Straight Connector 4"/>
          <p:cNvCxnSpPr/>
          <p:nvPr/>
        </p:nvCxnSpPr>
        <p:spPr>
          <a:xfrm>
            <a:off x="693912" y="1212120"/>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Rectangle 6"/>
          <p:cNvSpPr>
            <a:spLocks noChangeArrowheads="1"/>
          </p:cNvSpPr>
          <p:nvPr/>
        </p:nvSpPr>
        <p:spPr bwMode="auto">
          <a:xfrm>
            <a:off x="2390273" y="3270873"/>
            <a:ext cx="1044140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4800" dirty="0">
                <a:solidFill>
                  <a:schemeClr val="bg2">
                    <a:lumMod val="25000"/>
                  </a:schemeClr>
                </a:solidFill>
                <a:latin typeface="Gotham Bold" pitchFamily="50" charset="0"/>
                <a:cs typeface="Gotham Bold" pitchFamily="50" charset="0"/>
              </a:rPr>
              <a:t>You get what you ask for, and not much of what you do not. </a:t>
            </a:r>
            <a:endParaRPr lang="en-US" altLang="en-US" sz="4800" dirty="0">
              <a:solidFill>
                <a:schemeClr val="bg2">
                  <a:lumMod val="25000"/>
                </a:schemeClr>
              </a:solidFill>
              <a:latin typeface="Gotham Light" pitchFamily="50" charset="0"/>
              <a:cs typeface="Gotham Light" pitchFamily="50" charset="0"/>
            </a:endParaRPr>
          </a:p>
        </p:txBody>
      </p:sp>
      <p:pic>
        <p:nvPicPr>
          <p:cNvPr id="8" name="Picture 7"/>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b="20406"/>
          <a:stretch/>
        </p:blipFill>
        <p:spPr>
          <a:xfrm>
            <a:off x="-391361" y="2382898"/>
            <a:ext cx="4915236" cy="3121020"/>
          </a:xfrm>
          <a:prstGeom prst="rect">
            <a:avLst/>
          </a:prstGeom>
        </p:spPr>
      </p:pic>
    </p:spTree>
    <p:extLst>
      <p:ext uri="{BB962C8B-B14F-4D97-AF65-F5344CB8AC3E}">
        <p14:creationId xmlns:p14="http://schemas.microsoft.com/office/powerpoint/2010/main" val="3648402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The Hard Ask</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Light" pitchFamily="50" charset="0"/>
                <a:cs typeface="Gotham Light" pitchFamily="50" charset="0"/>
              </a:rPr>
              <a:t>FIVE STEP FORMULA</a:t>
            </a:r>
          </a:p>
        </p:txBody>
      </p:sp>
      <p:cxnSp>
        <p:nvCxnSpPr>
          <p:cNvPr id="5" name="Straight Connector 4"/>
          <p:cNvCxnSpPr/>
          <p:nvPr/>
        </p:nvCxnSpPr>
        <p:spPr>
          <a:xfrm flipV="1">
            <a:off x="2253816" y="2454443"/>
            <a:ext cx="0" cy="5333791"/>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txBox="1">
            <a:spLocks/>
          </p:cNvSpPr>
          <p:nvPr/>
        </p:nvSpPr>
        <p:spPr>
          <a:xfrm>
            <a:off x="2515042" y="2823409"/>
            <a:ext cx="8229600" cy="4800600"/>
          </a:xfrm>
          <a:prstGeom prst="rect">
            <a:avLst/>
          </a:prstGeom>
        </p:spPr>
        <p:txBody>
          <a:bodyPr vert="horz" lIns="91440" tIns="45720" rIns="91440" bIns="45720" rtlCol="0" anchor="b">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l" defTabSz="457200" rtl="0" eaLnBrk="1" latinLnBrk="0" hangingPunct="1">
              <a:spcBef>
                <a:spcPct val="20000"/>
              </a:spcBef>
              <a:buFont typeface="Arial"/>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defRPr/>
            </a:pPr>
            <a:endParaRPr lang="en-US" sz="3200" cap="all" dirty="0">
              <a:solidFill>
                <a:srgbClr val="3B3838"/>
              </a:solidFill>
              <a:latin typeface="Gotham Bold" pitchFamily="50" charset="0"/>
              <a:cs typeface="Gotham Bold" pitchFamily="50" charset="0"/>
            </a:endParaRPr>
          </a:p>
          <a:p>
            <a:pPr>
              <a:spcBef>
                <a:spcPts val="0"/>
              </a:spcBef>
              <a:defRPr/>
            </a:pPr>
            <a:r>
              <a:rPr lang="en-US" sz="3200" dirty="0">
                <a:solidFill>
                  <a:srgbClr val="3B3838"/>
                </a:solidFill>
                <a:latin typeface="Gotham Bold" pitchFamily="50" charset="0"/>
                <a:cs typeface="Gotham Bold" pitchFamily="50" charset="0"/>
              </a:rPr>
              <a:t>Know Your Audience</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r>
              <a:rPr lang="en-US" sz="3200" dirty="0">
                <a:solidFill>
                  <a:srgbClr val="3B3838"/>
                </a:solidFill>
                <a:latin typeface="Gotham Bold" pitchFamily="50" charset="0"/>
                <a:cs typeface="Gotham Bold" pitchFamily="50" charset="0"/>
              </a:rPr>
              <a:t>Build Urgency</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r>
              <a:rPr lang="en-US" sz="3200" dirty="0">
                <a:solidFill>
                  <a:srgbClr val="3B3838"/>
                </a:solidFill>
                <a:latin typeface="Gotham Bold" pitchFamily="50" charset="0"/>
                <a:cs typeface="Gotham Bold" pitchFamily="50" charset="0"/>
              </a:rPr>
              <a:t>Ask for Something Specific</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r>
              <a:rPr lang="en-US" sz="3200" dirty="0">
                <a:solidFill>
                  <a:srgbClr val="3B3838"/>
                </a:solidFill>
                <a:latin typeface="Gotham Bold" pitchFamily="50" charset="0"/>
                <a:cs typeface="Gotham Bold" pitchFamily="50" charset="0"/>
              </a:rPr>
              <a:t>Ask and Shut Up</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r>
              <a:rPr lang="en-US" sz="3200" dirty="0">
                <a:solidFill>
                  <a:srgbClr val="3B3838"/>
                </a:solidFill>
                <a:latin typeface="Gotham Bold" pitchFamily="50" charset="0"/>
                <a:cs typeface="Gotham Bold" pitchFamily="50" charset="0"/>
              </a:rPr>
              <a:t>Be Persistent</a:t>
            </a:r>
          </a:p>
          <a:p>
            <a:pPr>
              <a:spcBef>
                <a:spcPts val="0"/>
              </a:spcBef>
              <a:defRPr/>
            </a:pPr>
            <a:endParaRPr lang="en-US" sz="2800" dirty="0">
              <a:solidFill>
                <a:srgbClr val="3B3838"/>
              </a:solidFill>
              <a:latin typeface="Gotham Bold" pitchFamily="50" charset="0"/>
              <a:cs typeface="Gotham Bold" pitchFamily="50" charset="0"/>
            </a:endParaRPr>
          </a:p>
        </p:txBody>
      </p:sp>
      <p:sp>
        <p:nvSpPr>
          <p:cNvPr id="8" name="Oval 7"/>
          <p:cNvSpPr>
            <a:spLocks noChangeAspect="1"/>
          </p:cNvSpPr>
          <p:nvPr/>
        </p:nvSpPr>
        <p:spPr bwMode="auto">
          <a:xfrm>
            <a:off x="1134477" y="2614863"/>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1</a:t>
            </a:r>
          </a:p>
        </p:txBody>
      </p:sp>
      <p:sp>
        <p:nvSpPr>
          <p:cNvPr id="9" name="Oval 8"/>
          <p:cNvSpPr>
            <a:spLocks noChangeAspect="1"/>
          </p:cNvSpPr>
          <p:nvPr/>
        </p:nvSpPr>
        <p:spPr bwMode="auto">
          <a:xfrm>
            <a:off x="1134477" y="3601452"/>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2</a:t>
            </a:r>
          </a:p>
        </p:txBody>
      </p:sp>
      <p:sp>
        <p:nvSpPr>
          <p:cNvPr id="10" name="Oval 9"/>
          <p:cNvSpPr>
            <a:spLocks noChangeAspect="1"/>
          </p:cNvSpPr>
          <p:nvPr/>
        </p:nvSpPr>
        <p:spPr bwMode="auto">
          <a:xfrm>
            <a:off x="1158039" y="4588041"/>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3</a:t>
            </a:r>
          </a:p>
        </p:txBody>
      </p:sp>
      <p:sp>
        <p:nvSpPr>
          <p:cNvPr id="11" name="Oval 10"/>
          <p:cNvSpPr>
            <a:spLocks noChangeAspect="1"/>
          </p:cNvSpPr>
          <p:nvPr/>
        </p:nvSpPr>
        <p:spPr bwMode="auto">
          <a:xfrm>
            <a:off x="1134477" y="5574630"/>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4</a:t>
            </a:r>
          </a:p>
        </p:txBody>
      </p:sp>
      <p:sp>
        <p:nvSpPr>
          <p:cNvPr id="12" name="Oval 11"/>
          <p:cNvSpPr>
            <a:spLocks noChangeAspect="1"/>
          </p:cNvSpPr>
          <p:nvPr/>
        </p:nvSpPr>
        <p:spPr bwMode="auto">
          <a:xfrm>
            <a:off x="1134477" y="6545175"/>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5</a:t>
            </a:r>
          </a:p>
        </p:txBody>
      </p:sp>
    </p:spTree>
    <p:extLst>
      <p:ext uri="{BB962C8B-B14F-4D97-AF65-F5344CB8AC3E}">
        <p14:creationId xmlns:p14="http://schemas.microsoft.com/office/powerpoint/2010/main" val="782770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998219" y="701446"/>
            <a:ext cx="27546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600" dirty="0">
                <a:solidFill>
                  <a:schemeClr val="tx1"/>
                </a:solidFill>
                <a:latin typeface="Gotham Bold" pitchFamily="50" charset="0"/>
                <a:ea typeface="Arial Unicode MS" panose="020B0604020202020204" pitchFamily="34" charset="-128"/>
                <a:cs typeface="Gotham Bold" pitchFamily="50" charset="0"/>
              </a:rPr>
              <a:t>LOGISTICS</a:t>
            </a:r>
            <a:endParaRPr lang="en-US" altLang="en-US" sz="2800" dirty="0">
              <a:solidFill>
                <a:schemeClr val="tx1"/>
              </a:solidFill>
              <a:latin typeface="Gotham Bold" pitchFamily="50" charset="0"/>
              <a:ea typeface="Arial Unicode MS" panose="020B0604020202020204" pitchFamily="34" charset="-128"/>
              <a:cs typeface="Gotham Bold" pitchFamily="50" charset="0"/>
            </a:endParaRPr>
          </a:p>
        </p:txBody>
      </p:sp>
      <p:sp>
        <p:nvSpPr>
          <p:cNvPr id="11" name="TextBox 10"/>
          <p:cNvSpPr txBox="1"/>
          <p:nvPr/>
        </p:nvSpPr>
        <p:spPr>
          <a:xfrm>
            <a:off x="6293519" y="1202712"/>
            <a:ext cx="5873274" cy="523220"/>
          </a:xfrm>
          <a:prstGeom prst="rect">
            <a:avLst/>
          </a:prstGeom>
          <a:noFill/>
        </p:spPr>
        <p:txBody>
          <a:bodyPr wrap="square" rtlCol="0">
            <a:spAutoFit/>
          </a:bodyPr>
          <a:lstStyle/>
          <a:p>
            <a:r>
              <a:rPr lang="en-US" sz="2800" dirty="0">
                <a:solidFill>
                  <a:schemeClr val="bg2">
                    <a:lumMod val="25000"/>
                  </a:schemeClr>
                </a:solidFill>
                <a:latin typeface="Gotham Light" pitchFamily="50" charset="0"/>
                <a:cs typeface="Gotham Light" pitchFamily="50" charset="0"/>
              </a:rPr>
              <a:t>We will meet for 75 minutes</a:t>
            </a:r>
          </a:p>
        </p:txBody>
      </p:sp>
      <p:cxnSp>
        <p:nvCxnSpPr>
          <p:cNvPr id="14" name="Straight Connector 13"/>
          <p:cNvCxnSpPr/>
          <p:nvPr/>
        </p:nvCxnSpPr>
        <p:spPr>
          <a:xfrm flipH="1" flipV="1">
            <a:off x="3958825" y="701446"/>
            <a:ext cx="0" cy="7720659"/>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rotWithShape="1">
          <a:blip r:embed="rId3" cstate="print">
            <a:duotone>
              <a:schemeClr val="bg2">
                <a:shade val="45000"/>
                <a:satMod val="135000"/>
              </a:schemeClr>
              <a:prstClr val="white"/>
            </a:duotone>
            <a:lum bright="-28000"/>
            <a:extLst>
              <a:ext uri="{28A0092B-C50C-407E-A947-70E740481C1C}">
                <a14:useLocalDpi xmlns:a14="http://schemas.microsoft.com/office/drawing/2010/main" val="0"/>
              </a:ext>
            </a:extLst>
          </a:blip>
          <a:srcRect b="18415"/>
          <a:stretch/>
        </p:blipFill>
        <p:spPr>
          <a:xfrm>
            <a:off x="4427896" y="4744834"/>
            <a:ext cx="1399200" cy="1331784"/>
          </a:xfrm>
          <a:prstGeom prst="rect">
            <a:avLst/>
          </a:prstGeom>
        </p:spPr>
      </p:pic>
      <p:pic>
        <p:nvPicPr>
          <p:cNvPr id="13" name="Picture 12"/>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4523429" y="2594860"/>
            <a:ext cx="1348553" cy="1396284"/>
          </a:xfrm>
          <a:prstGeom prst="rect">
            <a:avLst/>
          </a:prstGeom>
          <a:noFill/>
        </p:spPr>
      </p:pic>
      <p:pic>
        <p:nvPicPr>
          <p:cNvPr id="6" name="Picture 5"/>
          <p:cNvPicPr>
            <a:picLocks noChangeAspect="1"/>
          </p:cNvPicPr>
          <p:nvPr/>
        </p:nvPicPr>
        <p:blipFill rotWithShape="1">
          <a:blip r:embed="rId6" cstate="print">
            <a:duotone>
              <a:prstClr val="black"/>
              <a:schemeClr val="tx1">
                <a:lumMod val="75000"/>
                <a:tint val="45000"/>
                <a:satMod val="400000"/>
              </a:schemeClr>
            </a:duotone>
            <a:lum bright="36000"/>
            <a:extLst>
              <a:ext uri="{28A0092B-C50C-407E-A947-70E740481C1C}">
                <a14:useLocalDpi xmlns:a14="http://schemas.microsoft.com/office/drawing/2010/main" val="0"/>
              </a:ext>
            </a:extLst>
          </a:blip>
          <a:srcRect b="16423"/>
          <a:stretch/>
        </p:blipFill>
        <p:spPr>
          <a:xfrm>
            <a:off x="4452553" y="815379"/>
            <a:ext cx="1395366" cy="1360570"/>
          </a:xfrm>
          <a:prstGeom prst="rect">
            <a:avLst/>
          </a:prstGeom>
        </p:spPr>
      </p:pic>
      <p:sp>
        <p:nvSpPr>
          <p:cNvPr id="15" name="TextBox 14"/>
          <p:cNvSpPr txBox="1"/>
          <p:nvPr/>
        </p:nvSpPr>
        <p:spPr>
          <a:xfrm>
            <a:off x="6317583" y="2686610"/>
            <a:ext cx="5873274" cy="1815882"/>
          </a:xfrm>
          <a:prstGeom prst="rect">
            <a:avLst/>
          </a:prstGeom>
          <a:noFill/>
        </p:spPr>
        <p:txBody>
          <a:bodyPr wrap="square" rtlCol="0">
            <a:spAutoFit/>
          </a:bodyPr>
          <a:lstStyle/>
          <a:p>
            <a:r>
              <a:rPr lang="en-US" sz="2800" dirty="0">
                <a:solidFill>
                  <a:schemeClr val="bg2">
                    <a:lumMod val="25000"/>
                  </a:schemeClr>
                </a:solidFill>
                <a:latin typeface="Gotham Light" pitchFamily="50" charset="0"/>
                <a:cs typeface="Gotham Light" pitchFamily="50" charset="0"/>
              </a:rPr>
              <a:t>This is an </a:t>
            </a:r>
            <a:r>
              <a:rPr lang="en-US" sz="2800" dirty="0">
                <a:solidFill>
                  <a:schemeClr val="bg2">
                    <a:lumMod val="25000"/>
                  </a:schemeClr>
                </a:solidFill>
                <a:latin typeface="Gotham Bold" pitchFamily="50" charset="0"/>
                <a:cs typeface="Gotham Bold" pitchFamily="50" charset="0"/>
              </a:rPr>
              <a:t>interactive meeting</a:t>
            </a:r>
            <a:r>
              <a:rPr lang="en-US" sz="2800" dirty="0">
                <a:solidFill>
                  <a:schemeClr val="bg2">
                    <a:lumMod val="25000"/>
                  </a:schemeClr>
                </a:solidFill>
                <a:latin typeface="Gotham Light" pitchFamily="50" charset="0"/>
                <a:cs typeface="Gotham Light" pitchFamily="50" charset="0"/>
              </a:rPr>
              <a:t>. We have time allocated for questions. Please press 1 on your phone, or use the chat! </a:t>
            </a:r>
          </a:p>
        </p:txBody>
      </p:sp>
      <p:sp>
        <p:nvSpPr>
          <p:cNvPr id="16" name="TextBox 15"/>
          <p:cNvSpPr txBox="1"/>
          <p:nvPr/>
        </p:nvSpPr>
        <p:spPr>
          <a:xfrm>
            <a:off x="6301541" y="4884377"/>
            <a:ext cx="5873274" cy="1384995"/>
          </a:xfrm>
          <a:prstGeom prst="rect">
            <a:avLst/>
          </a:prstGeom>
          <a:noFill/>
        </p:spPr>
        <p:txBody>
          <a:bodyPr wrap="square" rtlCol="0">
            <a:spAutoFit/>
          </a:bodyPr>
          <a:lstStyle/>
          <a:p>
            <a:r>
              <a:rPr lang="en-US" sz="2800" dirty="0">
                <a:solidFill>
                  <a:schemeClr val="bg2">
                    <a:lumMod val="25000"/>
                  </a:schemeClr>
                </a:solidFill>
                <a:latin typeface="Gotham Light" pitchFamily="50" charset="0"/>
                <a:cs typeface="Gotham Light" pitchFamily="50" charset="0"/>
              </a:rPr>
              <a:t>A recording of this video and call will be available following this meeting </a:t>
            </a:r>
          </a:p>
        </p:txBody>
      </p:sp>
      <p:sp>
        <p:nvSpPr>
          <p:cNvPr id="17" name="TextBox 16"/>
          <p:cNvSpPr txBox="1"/>
          <p:nvPr/>
        </p:nvSpPr>
        <p:spPr>
          <a:xfrm>
            <a:off x="6309561" y="6741974"/>
            <a:ext cx="5873274" cy="523220"/>
          </a:xfrm>
          <a:prstGeom prst="rect">
            <a:avLst/>
          </a:prstGeom>
          <a:noFill/>
        </p:spPr>
        <p:txBody>
          <a:bodyPr wrap="square" rtlCol="0">
            <a:spAutoFit/>
          </a:bodyPr>
          <a:lstStyle/>
          <a:p>
            <a:r>
              <a:rPr lang="en-US" sz="2800" dirty="0">
                <a:solidFill>
                  <a:schemeClr val="bg2">
                    <a:lumMod val="25000"/>
                  </a:schemeClr>
                </a:solidFill>
                <a:latin typeface="Gotham Light" pitchFamily="50" charset="0"/>
                <a:cs typeface="Gotham Light" pitchFamily="50" charset="0"/>
              </a:rPr>
              <a:t>It’s cool if you Tweet -- </a:t>
            </a:r>
          </a:p>
        </p:txBody>
      </p:sp>
      <p:grpSp>
        <p:nvGrpSpPr>
          <p:cNvPr id="21" name="Group 20"/>
          <p:cNvGrpSpPr/>
          <p:nvPr/>
        </p:nvGrpSpPr>
        <p:grpSpPr>
          <a:xfrm>
            <a:off x="4171727" y="6540795"/>
            <a:ext cx="1870913" cy="1789840"/>
            <a:chOff x="4209044" y="6900250"/>
            <a:chExt cx="1870913" cy="1789840"/>
          </a:xfrm>
        </p:grpSpPr>
        <p:pic>
          <p:nvPicPr>
            <p:cNvPr id="9" name="Picture 8"/>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4209044" y="6900250"/>
              <a:ext cx="1870913" cy="1789840"/>
            </a:xfrm>
            <a:prstGeom prst="rect">
              <a:avLst/>
            </a:prstGeom>
          </p:spPr>
        </p:pic>
        <p:pic>
          <p:nvPicPr>
            <p:cNvPr id="18" name="Picture 17"/>
            <p:cNvPicPr>
              <a:picLocks noChangeAspect="1"/>
            </p:cNvPicPr>
            <p:nvPr/>
          </p:nvPicPr>
          <p:blipFill>
            <a:blip r:embed="rId8"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905793" y="7589892"/>
              <a:ext cx="511371" cy="511371"/>
            </a:xfrm>
            <a:prstGeom prst="rect">
              <a:avLst/>
            </a:prstGeom>
            <a:ln>
              <a:noFill/>
            </a:ln>
          </p:spPr>
        </p:pic>
      </p:grpSp>
      <p:sp>
        <p:nvSpPr>
          <p:cNvPr id="19" name="Rectangle 18"/>
          <p:cNvSpPr/>
          <p:nvPr/>
        </p:nvSpPr>
        <p:spPr>
          <a:xfrm>
            <a:off x="6319308" y="7204883"/>
            <a:ext cx="2202745" cy="461665"/>
          </a:xfrm>
          <a:prstGeom prst="rect">
            <a:avLst/>
          </a:prstGeom>
        </p:spPr>
        <p:txBody>
          <a:bodyPr wrap="square">
            <a:spAutoFit/>
          </a:bodyPr>
          <a:lstStyle/>
          <a:p>
            <a:r>
              <a:rPr lang="en-US" sz="2400" dirty="0">
                <a:solidFill>
                  <a:schemeClr val="tx1">
                    <a:lumMod val="75000"/>
                  </a:schemeClr>
                </a:solidFill>
                <a:latin typeface="+mj-lt"/>
                <a:cs typeface="Gotham Bold" pitchFamily="50" charset="0"/>
              </a:rPr>
              <a:t>#</a:t>
            </a:r>
            <a:r>
              <a:rPr lang="en-US" sz="2400" dirty="0">
                <a:solidFill>
                  <a:schemeClr val="tx1">
                    <a:lumMod val="75000"/>
                  </a:schemeClr>
                </a:solidFill>
                <a:latin typeface="Gotham Bold" pitchFamily="50" charset="0"/>
                <a:cs typeface="Gotham Bold" pitchFamily="50" charset="0"/>
              </a:rPr>
              <a:t>OFA</a:t>
            </a:r>
            <a:r>
              <a:rPr lang="en-US" sz="2400" dirty="0">
                <a:solidFill>
                  <a:schemeClr val="tx1">
                    <a:lumMod val="75000"/>
                  </a:schemeClr>
                </a:solidFill>
                <a:latin typeface="Gotham Light" pitchFamily="50" charset="0"/>
                <a:cs typeface="Gotham Light" pitchFamily="50" charset="0"/>
              </a:rPr>
              <a:t>Fellows</a:t>
            </a:r>
            <a:endParaRPr lang="en-US" sz="3600" dirty="0">
              <a:solidFill>
                <a:schemeClr val="tx1">
                  <a:lumMod val="75000"/>
                </a:schemeClr>
              </a:solidFill>
              <a:latin typeface="Gotham Light" pitchFamily="50" charset="0"/>
              <a:cs typeface="Gotham Light" pitchFamily="50" charset="0"/>
            </a:endParaRPr>
          </a:p>
        </p:txBody>
      </p:sp>
    </p:spTree>
    <p:extLst>
      <p:ext uri="{BB962C8B-B14F-4D97-AF65-F5344CB8AC3E}">
        <p14:creationId xmlns:p14="http://schemas.microsoft.com/office/powerpoint/2010/main" val="29704324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The Hard Ask</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Light" pitchFamily="50" charset="0"/>
                <a:cs typeface="Gotham Light" pitchFamily="50" charset="0"/>
              </a:rPr>
              <a:t>FIVE STEP FORMULA</a:t>
            </a:r>
          </a:p>
        </p:txBody>
      </p:sp>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t="21312" b="10344"/>
          <a:stretch/>
        </p:blipFill>
        <p:spPr>
          <a:xfrm>
            <a:off x="684685" y="2229853"/>
            <a:ext cx="11697815" cy="5983705"/>
          </a:xfrm>
          <a:prstGeom prst="rect">
            <a:avLst/>
          </a:prstGeom>
        </p:spPr>
      </p:pic>
    </p:spTree>
    <p:extLst>
      <p:ext uri="{BB962C8B-B14F-4D97-AF65-F5344CB8AC3E}">
        <p14:creationId xmlns:p14="http://schemas.microsoft.com/office/powerpoint/2010/main" val="4429305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The Hard Ask</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Light" pitchFamily="50" charset="0"/>
                <a:cs typeface="Gotham Light" pitchFamily="50" charset="0"/>
              </a:rPr>
              <a:t>KNOW YOUR AUDIENCE</a:t>
            </a:r>
          </a:p>
        </p:txBody>
      </p:sp>
      <p:cxnSp>
        <p:nvCxnSpPr>
          <p:cNvPr id="6" name="Straight Connector 5"/>
          <p:cNvCxnSpPr/>
          <p:nvPr/>
        </p:nvCxnSpPr>
        <p:spPr>
          <a:xfrm flipV="1">
            <a:off x="2253816" y="2454443"/>
            <a:ext cx="0" cy="5333791"/>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a:spLocks noChangeAspect="1"/>
          </p:cNvSpPr>
          <p:nvPr/>
        </p:nvSpPr>
        <p:spPr bwMode="auto">
          <a:xfrm>
            <a:off x="1134477" y="2614863"/>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1</a:t>
            </a:r>
          </a:p>
        </p:txBody>
      </p:sp>
      <p:sp>
        <p:nvSpPr>
          <p:cNvPr id="12" name="Rectangle 11"/>
          <p:cNvSpPr/>
          <p:nvPr/>
        </p:nvSpPr>
        <p:spPr>
          <a:xfrm>
            <a:off x="2113547" y="1853369"/>
            <a:ext cx="8410074" cy="3046988"/>
          </a:xfrm>
          <a:prstGeom prst="rect">
            <a:avLst/>
          </a:prstGeom>
        </p:spPr>
        <p:txBody>
          <a:bodyPr wrap="square">
            <a:spAutoFit/>
          </a:bodyPr>
          <a:lstStyle/>
          <a:p>
            <a:pPr lvl="0"/>
            <a:endParaRPr lang="en-US" altLang="en-US" sz="4800" dirty="0">
              <a:solidFill>
                <a:srgbClr val="3B3838"/>
              </a:solidFill>
              <a:latin typeface="Gotham Bold" pitchFamily="50" charset="0"/>
              <a:cs typeface="Gotham Bold" pitchFamily="50" charset="0"/>
            </a:endParaRPr>
          </a:p>
          <a:p>
            <a:pPr lvl="1"/>
            <a:r>
              <a:rPr lang="en-US" altLang="en-US" sz="3600" dirty="0">
                <a:solidFill>
                  <a:srgbClr val="3B3838"/>
                </a:solidFill>
                <a:latin typeface="Gotham Bold" pitchFamily="50" charset="0"/>
                <a:cs typeface="Gotham Bold" pitchFamily="50" charset="0"/>
              </a:rPr>
              <a:t>What is at stake for the person being asked?</a:t>
            </a:r>
          </a:p>
          <a:p>
            <a:pPr lvl="1"/>
            <a:endParaRPr lang="en-US" altLang="en-US" sz="3600" dirty="0">
              <a:solidFill>
                <a:srgbClr val="3B3838"/>
              </a:solidFill>
              <a:latin typeface="Gotham Bold" pitchFamily="50" charset="0"/>
              <a:cs typeface="Gotham Bold" pitchFamily="50" charset="0"/>
            </a:endParaRPr>
          </a:p>
          <a:p>
            <a:pPr lvl="1"/>
            <a:r>
              <a:rPr lang="en-US" altLang="en-US" sz="3600" dirty="0">
                <a:solidFill>
                  <a:srgbClr val="3B3838"/>
                </a:solidFill>
                <a:latin typeface="Gotham Bold" pitchFamily="50" charset="0"/>
                <a:cs typeface="Gotham Bold" pitchFamily="50" charset="0"/>
              </a:rPr>
              <a:t>What’s in it for him/her?</a:t>
            </a:r>
          </a:p>
        </p:txBody>
      </p:sp>
    </p:spTree>
    <p:extLst>
      <p:ext uri="{BB962C8B-B14F-4D97-AF65-F5344CB8AC3E}">
        <p14:creationId xmlns:p14="http://schemas.microsoft.com/office/powerpoint/2010/main" val="21452722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The Hard Ask</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Light" pitchFamily="50" charset="0"/>
                <a:cs typeface="Gotham Light" pitchFamily="50" charset="0"/>
              </a:rPr>
              <a:t>KNOW YOUR AUDIENCE</a:t>
            </a:r>
          </a:p>
        </p:txBody>
      </p:sp>
      <p:cxnSp>
        <p:nvCxnSpPr>
          <p:cNvPr id="6" name="Straight Connector 5"/>
          <p:cNvCxnSpPr/>
          <p:nvPr/>
        </p:nvCxnSpPr>
        <p:spPr>
          <a:xfrm flipV="1">
            <a:off x="2253816" y="2454443"/>
            <a:ext cx="0" cy="5333791"/>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a:spLocks noChangeAspect="1"/>
          </p:cNvSpPr>
          <p:nvPr/>
        </p:nvSpPr>
        <p:spPr bwMode="auto">
          <a:xfrm>
            <a:off x="1134477" y="2614863"/>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1</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5677" t="24060" b="15293"/>
          <a:stretch/>
        </p:blipFill>
        <p:spPr>
          <a:xfrm>
            <a:off x="2518611" y="2470484"/>
            <a:ext cx="9863889" cy="5309937"/>
          </a:xfrm>
          <a:prstGeom prst="rect">
            <a:avLst/>
          </a:prstGeom>
        </p:spPr>
      </p:pic>
      <p:sp>
        <p:nvSpPr>
          <p:cNvPr id="9" name="Rectangle 8"/>
          <p:cNvSpPr/>
          <p:nvPr/>
        </p:nvSpPr>
        <p:spPr>
          <a:xfrm>
            <a:off x="2374233" y="2778292"/>
            <a:ext cx="6229350" cy="1601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rtlCol="0" anchor="ctr"/>
          <a:lstStyle/>
          <a:p>
            <a:r>
              <a:rPr lang="en-US" sz="2000" dirty="0">
                <a:solidFill>
                  <a:schemeClr val="tx1">
                    <a:lumMod val="75000"/>
                  </a:schemeClr>
                </a:solidFill>
                <a:latin typeface="Gotham Bold" pitchFamily="50" charset="0"/>
                <a:cs typeface="Gotham Bold" pitchFamily="50" charset="0"/>
              </a:rPr>
              <a:t>Audience: </a:t>
            </a:r>
            <a:r>
              <a:rPr lang="en-US" sz="2000" dirty="0">
                <a:solidFill>
                  <a:schemeClr val="tx1">
                    <a:lumMod val="75000"/>
                  </a:schemeClr>
                </a:solidFill>
                <a:latin typeface="Gotham Light" pitchFamily="50" charset="0"/>
                <a:cs typeface="Gotham Light" pitchFamily="50" charset="0"/>
              </a:rPr>
              <a:t>My Friend</a:t>
            </a:r>
          </a:p>
          <a:p>
            <a:endParaRPr lang="en-US" sz="2000" dirty="0">
              <a:solidFill>
                <a:schemeClr val="tx1">
                  <a:lumMod val="75000"/>
                </a:schemeClr>
              </a:solidFill>
              <a:latin typeface="Gotham Light" pitchFamily="50" charset="0"/>
              <a:cs typeface="Gotham Light" pitchFamily="50" charset="0"/>
            </a:endParaRPr>
          </a:p>
          <a:p>
            <a:r>
              <a:rPr lang="en-US" sz="2000" dirty="0">
                <a:solidFill>
                  <a:schemeClr val="tx1">
                    <a:lumMod val="75000"/>
                  </a:schemeClr>
                </a:solidFill>
                <a:latin typeface="Gotham Bold" pitchFamily="50" charset="0"/>
                <a:cs typeface="Gotham Bold" pitchFamily="50" charset="0"/>
              </a:rPr>
              <a:t>What’s in it for him: </a:t>
            </a:r>
            <a:r>
              <a:rPr lang="en-US" sz="2000" dirty="0">
                <a:solidFill>
                  <a:schemeClr val="tx1">
                    <a:lumMod val="75000"/>
                  </a:schemeClr>
                </a:solidFill>
                <a:latin typeface="Gotham Light" pitchFamily="50" charset="0"/>
                <a:cs typeface="Gotham Light" pitchFamily="50" charset="0"/>
              </a:rPr>
              <a:t>My friend needs a tan and it is fun to hang out with me</a:t>
            </a:r>
          </a:p>
        </p:txBody>
      </p:sp>
      <p:sp>
        <p:nvSpPr>
          <p:cNvPr id="5" name="Rectangle 4"/>
          <p:cNvSpPr/>
          <p:nvPr/>
        </p:nvSpPr>
        <p:spPr>
          <a:xfrm>
            <a:off x="2374233" y="2470484"/>
            <a:ext cx="154206" cy="1909012"/>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53734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The Hard Ask</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Light" pitchFamily="50" charset="0"/>
                <a:cs typeface="Gotham Light" pitchFamily="50" charset="0"/>
              </a:rPr>
              <a:t>BUILD URGENCY</a:t>
            </a:r>
          </a:p>
        </p:txBody>
      </p:sp>
      <p:cxnSp>
        <p:nvCxnSpPr>
          <p:cNvPr id="6" name="Straight Connector 5"/>
          <p:cNvCxnSpPr/>
          <p:nvPr/>
        </p:nvCxnSpPr>
        <p:spPr>
          <a:xfrm flipV="1">
            <a:off x="2253816" y="2454443"/>
            <a:ext cx="0" cy="5333791"/>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a:spLocks noChangeAspect="1"/>
          </p:cNvSpPr>
          <p:nvPr/>
        </p:nvSpPr>
        <p:spPr bwMode="auto">
          <a:xfrm>
            <a:off x="1134477" y="2614863"/>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2</a:t>
            </a:r>
          </a:p>
        </p:txBody>
      </p:sp>
      <p:sp>
        <p:nvSpPr>
          <p:cNvPr id="12" name="Rectangle 11"/>
          <p:cNvSpPr/>
          <p:nvPr/>
        </p:nvSpPr>
        <p:spPr>
          <a:xfrm>
            <a:off x="2113547" y="1853369"/>
            <a:ext cx="8410074" cy="4708981"/>
          </a:xfrm>
          <a:prstGeom prst="rect">
            <a:avLst/>
          </a:prstGeom>
        </p:spPr>
        <p:txBody>
          <a:bodyPr wrap="square">
            <a:spAutoFit/>
          </a:bodyPr>
          <a:lstStyle/>
          <a:p>
            <a:pPr lvl="0"/>
            <a:endParaRPr lang="en-US" altLang="en-US" sz="4800" dirty="0">
              <a:solidFill>
                <a:srgbClr val="3B3838"/>
              </a:solidFill>
              <a:latin typeface="Gotham Bold" pitchFamily="50" charset="0"/>
              <a:cs typeface="Gotham Bold" pitchFamily="50" charset="0"/>
            </a:endParaRPr>
          </a:p>
          <a:p>
            <a:pPr lvl="1"/>
            <a:r>
              <a:rPr lang="en-US" altLang="en-US" sz="3600" dirty="0">
                <a:solidFill>
                  <a:srgbClr val="3B3838"/>
                </a:solidFill>
                <a:latin typeface="Gotham Bold" pitchFamily="50" charset="0"/>
                <a:cs typeface="Gotham Bold" pitchFamily="50" charset="0"/>
              </a:rPr>
              <a:t>Do not simply make an ask. Provide context as to why the person should be involved right at this moment. </a:t>
            </a:r>
          </a:p>
          <a:p>
            <a:pPr lvl="1"/>
            <a:endParaRPr lang="en-US" altLang="en-US" sz="3600" dirty="0">
              <a:solidFill>
                <a:srgbClr val="3B3838"/>
              </a:solidFill>
              <a:latin typeface="Gotham Bold" pitchFamily="50" charset="0"/>
              <a:cs typeface="Gotham Bold" pitchFamily="50" charset="0"/>
            </a:endParaRPr>
          </a:p>
          <a:p>
            <a:pPr lvl="1"/>
            <a:r>
              <a:rPr lang="en-US" altLang="en-US" sz="3600" dirty="0">
                <a:solidFill>
                  <a:srgbClr val="3B3838"/>
                </a:solidFill>
                <a:latin typeface="Gotham Bold" pitchFamily="50" charset="0"/>
                <a:cs typeface="Gotham Bold" pitchFamily="50" charset="0"/>
              </a:rPr>
              <a:t>Why is doing what you ask important? </a:t>
            </a:r>
          </a:p>
        </p:txBody>
      </p:sp>
    </p:spTree>
    <p:extLst>
      <p:ext uri="{BB962C8B-B14F-4D97-AF65-F5344CB8AC3E}">
        <p14:creationId xmlns:p14="http://schemas.microsoft.com/office/powerpoint/2010/main" val="20277076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The Hard Ask</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Light" pitchFamily="50" charset="0"/>
                <a:cs typeface="Gotham Light" pitchFamily="50" charset="0"/>
              </a:rPr>
              <a:t>KNOW YOUR AUDIENCE</a:t>
            </a:r>
          </a:p>
        </p:txBody>
      </p:sp>
      <p:cxnSp>
        <p:nvCxnSpPr>
          <p:cNvPr id="6" name="Straight Connector 5"/>
          <p:cNvCxnSpPr/>
          <p:nvPr/>
        </p:nvCxnSpPr>
        <p:spPr>
          <a:xfrm flipV="1">
            <a:off x="2253816" y="2454443"/>
            <a:ext cx="0" cy="5333791"/>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a:spLocks noChangeAspect="1"/>
          </p:cNvSpPr>
          <p:nvPr/>
        </p:nvSpPr>
        <p:spPr bwMode="auto">
          <a:xfrm>
            <a:off x="1134477" y="2614863"/>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2</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5677" t="24060" b="15293"/>
          <a:stretch/>
        </p:blipFill>
        <p:spPr>
          <a:xfrm>
            <a:off x="2518611" y="2470484"/>
            <a:ext cx="9863889" cy="5309937"/>
          </a:xfrm>
          <a:prstGeom prst="rect">
            <a:avLst/>
          </a:prstGeom>
        </p:spPr>
      </p:pic>
      <p:sp>
        <p:nvSpPr>
          <p:cNvPr id="9" name="Rectangle 8"/>
          <p:cNvSpPr/>
          <p:nvPr/>
        </p:nvSpPr>
        <p:spPr>
          <a:xfrm>
            <a:off x="2374233" y="2778292"/>
            <a:ext cx="6229350" cy="1601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rtlCol="0" anchor="ctr"/>
          <a:lstStyle/>
          <a:p>
            <a:r>
              <a:rPr lang="en-US" sz="2000" dirty="0">
                <a:solidFill>
                  <a:schemeClr val="tx1">
                    <a:lumMod val="75000"/>
                  </a:schemeClr>
                </a:solidFill>
                <a:latin typeface="Gotham Bold" pitchFamily="50" charset="0"/>
                <a:cs typeface="Gotham Bold" pitchFamily="50" charset="0"/>
              </a:rPr>
              <a:t>Urgency: </a:t>
            </a:r>
            <a:r>
              <a:rPr lang="en-US" sz="2000" dirty="0">
                <a:solidFill>
                  <a:schemeClr val="tx1">
                    <a:lumMod val="75000"/>
                  </a:schemeClr>
                </a:solidFill>
                <a:latin typeface="Gotham Light" pitchFamily="50" charset="0"/>
                <a:cs typeface="Gotham Light" pitchFamily="50" charset="0"/>
              </a:rPr>
              <a:t>My friend is transitioning between jobs and will not be able to take a vacation in at least a year. This is it! </a:t>
            </a:r>
          </a:p>
        </p:txBody>
      </p:sp>
      <p:sp>
        <p:nvSpPr>
          <p:cNvPr id="5" name="Rectangle 4"/>
          <p:cNvSpPr/>
          <p:nvPr/>
        </p:nvSpPr>
        <p:spPr>
          <a:xfrm>
            <a:off x="2374233" y="2470484"/>
            <a:ext cx="154206" cy="1909012"/>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43016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The Hard Ask</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Light" pitchFamily="50" charset="0"/>
                <a:cs typeface="Gotham Light" pitchFamily="50" charset="0"/>
              </a:rPr>
              <a:t>ASK FOR SOMETHING SPECIFIC</a:t>
            </a:r>
          </a:p>
        </p:txBody>
      </p:sp>
      <p:cxnSp>
        <p:nvCxnSpPr>
          <p:cNvPr id="6" name="Straight Connector 5"/>
          <p:cNvCxnSpPr/>
          <p:nvPr/>
        </p:nvCxnSpPr>
        <p:spPr>
          <a:xfrm flipV="1">
            <a:off x="2253816" y="2454443"/>
            <a:ext cx="0" cy="5333791"/>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a:spLocks noChangeAspect="1"/>
          </p:cNvSpPr>
          <p:nvPr/>
        </p:nvSpPr>
        <p:spPr bwMode="auto">
          <a:xfrm>
            <a:off x="1134477" y="2614863"/>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3</a:t>
            </a:r>
          </a:p>
        </p:txBody>
      </p:sp>
      <p:sp>
        <p:nvSpPr>
          <p:cNvPr id="11" name="Rectangle 10"/>
          <p:cNvSpPr/>
          <p:nvPr/>
        </p:nvSpPr>
        <p:spPr>
          <a:xfrm>
            <a:off x="2113547" y="1853369"/>
            <a:ext cx="8410074" cy="3046988"/>
          </a:xfrm>
          <a:prstGeom prst="rect">
            <a:avLst/>
          </a:prstGeom>
        </p:spPr>
        <p:txBody>
          <a:bodyPr wrap="square">
            <a:spAutoFit/>
          </a:bodyPr>
          <a:lstStyle/>
          <a:p>
            <a:pPr lvl="0"/>
            <a:endParaRPr lang="en-US" altLang="en-US" sz="4800" dirty="0">
              <a:solidFill>
                <a:srgbClr val="3B3838"/>
              </a:solidFill>
              <a:latin typeface="Gotham Bold" pitchFamily="50" charset="0"/>
              <a:cs typeface="Gotham Bold" pitchFamily="50" charset="0"/>
            </a:endParaRPr>
          </a:p>
          <a:p>
            <a:pPr lvl="1"/>
            <a:r>
              <a:rPr lang="en-US" altLang="en-US" sz="3600" dirty="0">
                <a:solidFill>
                  <a:srgbClr val="3B3838"/>
                </a:solidFill>
                <a:latin typeface="Gotham Bold" pitchFamily="50" charset="0"/>
                <a:cs typeface="Gotham Bold" pitchFamily="50" charset="0"/>
              </a:rPr>
              <a:t>Specific asks increase chances of positive response. </a:t>
            </a:r>
          </a:p>
          <a:p>
            <a:pPr lvl="1"/>
            <a:endParaRPr lang="en-US" altLang="en-US" sz="3600" dirty="0">
              <a:solidFill>
                <a:srgbClr val="3B3838"/>
              </a:solidFill>
              <a:latin typeface="Gotham Bold" pitchFamily="50" charset="0"/>
              <a:cs typeface="Gotham Bold" pitchFamily="50" charset="0"/>
            </a:endParaRPr>
          </a:p>
          <a:p>
            <a:pPr lvl="1"/>
            <a:r>
              <a:rPr lang="en-US" altLang="en-US" sz="3600" dirty="0">
                <a:solidFill>
                  <a:srgbClr val="3B3838"/>
                </a:solidFill>
                <a:latin typeface="Gotham Bold" pitchFamily="50" charset="0"/>
                <a:cs typeface="Gotham Bold" pitchFamily="50" charset="0"/>
              </a:rPr>
              <a:t>Use either/or questions. </a:t>
            </a:r>
          </a:p>
        </p:txBody>
      </p:sp>
    </p:spTree>
    <p:extLst>
      <p:ext uri="{BB962C8B-B14F-4D97-AF65-F5344CB8AC3E}">
        <p14:creationId xmlns:p14="http://schemas.microsoft.com/office/powerpoint/2010/main" val="31687888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The Hard Ask</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Light" pitchFamily="50" charset="0"/>
                <a:cs typeface="Gotham Light" pitchFamily="50" charset="0"/>
              </a:rPr>
              <a:t>ASK FOR SOMETHING SPECIFIC</a:t>
            </a:r>
          </a:p>
        </p:txBody>
      </p:sp>
      <p:cxnSp>
        <p:nvCxnSpPr>
          <p:cNvPr id="6" name="Straight Connector 5"/>
          <p:cNvCxnSpPr/>
          <p:nvPr/>
        </p:nvCxnSpPr>
        <p:spPr>
          <a:xfrm flipV="1">
            <a:off x="2253816" y="2454443"/>
            <a:ext cx="0" cy="5333791"/>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a:spLocks noChangeAspect="1"/>
          </p:cNvSpPr>
          <p:nvPr/>
        </p:nvSpPr>
        <p:spPr bwMode="auto">
          <a:xfrm>
            <a:off x="1134477" y="2614863"/>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3</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5677" t="24060" b="15293"/>
          <a:stretch/>
        </p:blipFill>
        <p:spPr>
          <a:xfrm>
            <a:off x="2518611" y="2470484"/>
            <a:ext cx="9863889" cy="5309937"/>
          </a:xfrm>
          <a:prstGeom prst="rect">
            <a:avLst/>
          </a:prstGeom>
        </p:spPr>
      </p:pic>
      <p:sp>
        <p:nvSpPr>
          <p:cNvPr id="9" name="Rectangle 8"/>
          <p:cNvSpPr/>
          <p:nvPr/>
        </p:nvSpPr>
        <p:spPr>
          <a:xfrm>
            <a:off x="2374233" y="2778292"/>
            <a:ext cx="6229350" cy="1601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rtlCol="0" anchor="ctr"/>
          <a:lstStyle/>
          <a:p>
            <a:r>
              <a:rPr lang="en-US" sz="2000" dirty="0">
                <a:solidFill>
                  <a:schemeClr val="tx1">
                    <a:lumMod val="75000"/>
                  </a:schemeClr>
                </a:solidFill>
                <a:latin typeface="Gotham Bold" pitchFamily="50" charset="0"/>
                <a:cs typeface="Gotham Bold" pitchFamily="50" charset="0"/>
              </a:rPr>
              <a:t>Specific Question: </a:t>
            </a:r>
            <a:r>
              <a:rPr lang="en-US" sz="2000" dirty="0">
                <a:solidFill>
                  <a:schemeClr val="tx1">
                    <a:lumMod val="75000"/>
                  </a:schemeClr>
                </a:solidFill>
                <a:latin typeface="Gotham Light" pitchFamily="50" charset="0"/>
                <a:cs typeface="Gotham Light" pitchFamily="50" charset="0"/>
              </a:rPr>
              <a:t>When can we plan the trip, today or tomorrow? </a:t>
            </a:r>
          </a:p>
        </p:txBody>
      </p:sp>
      <p:sp>
        <p:nvSpPr>
          <p:cNvPr id="10" name="Rectangle 9"/>
          <p:cNvSpPr/>
          <p:nvPr/>
        </p:nvSpPr>
        <p:spPr>
          <a:xfrm>
            <a:off x="2374233" y="2470484"/>
            <a:ext cx="154206" cy="1909012"/>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63343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l="15677" t="24060" b="15293"/>
          <a:stretch/>
        </p:blipFill>
        <p:spPr>
          <a:xfrm>
            <a:off x="2518611" y="2470484"/>
            <a:ext cx="9863889" cy="5309937"/>
          </a:xfrm>
          <a:prstGeom prst="rect">
            <a:avLst/>
          </a:prstGeom>
        </p:spPr>
      </p:pic>
      <p:sp>
        <p:nvSpPr>
          <p:cNvPr id="5" name="Rectangle 4"/>
          <p:cNvSpPr/>
          <p:nvPr/>
        </p:nvSpPr>
        <p:spPr>
          <a:xfrm>
            <a:off x="3015916" y="2454443"/>
            <a:ext cx="8614610" cy="4828673"/>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The Hard Ask</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Light" pitchFamily="50" charset="0"/>
                <a:cs typeface="Gotham Light" pitchFamily="50" charset="0"/>
              </a:rPr>
              <a:t>PUTTING IT ALL TOGETHER</a:t>
            </a:r>
          </a:p>
        </p:txBody>
      </p:sp>
      <p:cxnSp>
        <p:nvCxnSpPr>
          <p:cNvPr id="6" name="Straight Connector 5"/>
          <p:cNvCxnSpPr/>
          <p:nvPr/>
        </p:nvCxnSpPr>
        <p:spPr>
          <a:xfrm flipV="1">
            <a:off x="2253816" y="2454443"/>
            <a:ext cx="0" cy="5333791"/>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a:spLocks noChangeAspect="1"/>
          </p:cNvSpPr>
          <p:nvPr/>
        </p:nvSpPr>
        <p:spPr bwMode="auto">
          <a:xfrm>
            <a:off x="1134477" y="2614863"/>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3</a:t>
            </a:r>
          </a:p>
        </p:txBody>
      </p:sp>
      <p:sp>
        <p:nvSpPr>
          <p:cNvPr id="11" name="Rectangle 10"/>
          <p:cNvSpPr>
            <a:spLocks noChangeArrowheads="1"/>
          </p:cNvSpPr>
          <p:nvPr/>
        </p:nvSpPr>
        <p:spPr bwMode="auto">
          <a:xfrm>
            <a:off x="3515058" y="2614863"/>
            <a:ext cx="7971089"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800" dirty="0">
                <a:solidFill>
                  <a:schemeClr val="bg2">
                    <a:lumMod val="25000"/>
                  </a:schemeClr>
                </a:solidFill>
                <a:latin typeface="Gotham Bold" pitchFamily="50" charset="0"/>
                <a:cs typeface="Gotham Bold" pitchFamily="50" charset="0"/>
              </a:rPr>
              <a:t>Friend, I would like for you to come on a vacation with me because you need a tan, and it is always fun to hang out with me. </a:t>
            </a:r>
          </a:p>
          <a:p>
            <a:endParaRPr lang="en-US" altLang="en-US" sz="2800" dirty="0">
              <a:solidFill>
                <a:schemeClr val="bg2">
                  <a:lumMod val="25000"/>
                </a:schemeClr>
              </a:solidFill>
              <a:latin typeface="Gotham Bold" pitchFamily="50" charset="0"/>
              <a:cs typeface="Gotham Bold" pitchFamily="50" charset="0"/>
            </a:endParaRPr>
          </a:p>
          <a:p>
            <a:r>
              <a:rPr lang="en-US" altLang="en-US" sz="2800" dirty="0">
                <a:solidFill>
                  <a:schemeClr val="bg2">
                    <a:lumMod val="25000"/>
                  </a:schemeClr>
                </a:solidFill>
                <a:latin typeface="Gotham Bold" pitchFamily="50" charset="0"/>
                <a:cs typeface="Gotham Bold" pitchFamily="50" charset="0"/>
              </a:rPr>
              <a:t>This is the time b/c you are transitioning between jobs and will not have another opportunity in at least a year. </a:t>
            </a:r>
          </a:p>
          <a:p>
            <a:endParaRPr lang="en-US" altLang="en-US" sz="2800" dirty="0">
              <a:solidFill>
                <a:schemeClr val="bg2">
                  <a:lumMod val="25000"/>
                </a:schemeClr>
              </a:solidFill>
              <a:latin typeface="Gotham Bold" pitchFamily="50" charset="0"/>
              <a:cs typeface="Gotham Bold" pitchFamily="50" charset="0"/>
            </a:endParaRPr>
          </a:p>
          <a:p>
            <a:r>
              <a:rPr lang="en-US" altLang="en-US" sz="2800" dirty="0">
                <a:solidFill>
                  <a:schemeClr val="bg2">
                    <a:lumMod val="25000"/>
                  </a:schemeClr>
                </a:solidFill>
                <a:latin typeface="Gotham Bold" pitchFamily="50" charset="0"/>
                <a:cs typeface="Gotham Bold" pitchFamily="50" charset="0"/>
              </a:rPr>
              <a:t>When would you like to plan the vacation? Today or Monday?</a:t>
            </a:r>
            <a:endParaRPr lang="en-US" altLang="en-US" sz="2800" dirty="0">
              <a:solidFill>
                <a:schemeClr val="bg2">
                  <a:lumMod val="25000"/>
                </a:schemeClr>
              </a:solidFill>
              <a:latin typeface="Gotham Light" pitchFamily="50" charset="0"/>
              <a:cs typeface="Gotham Light" pitchFamily="50" charset="0"/>
            </a:endParaRPr>
          </a:p>
        </p:txBody>
      </p:sp>
      <p:sp>
        <p:nvSpPr>
          <p:cNvPr id="13" name="Rectangle 12"/>
          <p:cNvSpPr/>
          <p:nvPr/>
        </p:nvSpPr>
        <p:spPr>
          <a:xfrm>
            <a:off x="3159555" y="2454443"/>
            <a:ext cx="211124" cy="762000"/>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41690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The Hard Ask</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Light" pitchFamily="50" charset="0"/>
                <a:cs typeface="Gotham Light" pitchFamily="50" charset="0"/>
              </a:rPr>
              <a:t>ASK AND SHUT UP</a:t>
            </a:r>
          </a:p>
        </p:txBody>
      </p:sp>
      <p:cxnSp>
        <p:nvCxnSpPr>
          <p:cNvPr id="6" name="Straight Connector 5"/>
          <p:cNvCxnSpPr/>
          <p:nvPr/>
        </p:nvCxnSpPr>
        <p:spPr>
          <a:xfrm flipV="1">
            <a:off x="2253816" y="2454443"/>
            <a:ext cx="0" cy="5333791"/>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a:spLocks noChangeAspect="1"/>
          </p:cNvSpPr>
          <p:nvPr/>
        </p:nvSpPr>
        <p:spPr bwMode="auto">
          <a:xfrm>
            <a:off x="1134477" y="2614863"/>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4</a:t>
            </a:r>
          </a:p>
        </p:txBody>
      </p:sp>
      <p:sp>
        <p:nvSpPr>
          <p:cNvPr id="11" name="Rectangle 10"/>
          <p:cNvSpPr/>
          <p:nvPr/>
        </p:nvSpPr>
        <p:spPr>
          <a:xfrm>
            <a:off x="3962400" y="2787315"/>
            <a:ext cx="8410074" cy="1692771"/>
          </a:xfrm>
          <a:prstGeom prst="rect">
            <a:avLst/>
          </a:prstGeom>
        </p:spPr>
        <p:txBody>
          <a:bodyPr wrap="square">
            <a:spAutoFit/>
          </a:bodyPr>
          <a:lstStyle/>
          <a:p>
            <a:pPr lvl="0"/>
            <a:endParaRPr lang="en-US" altLang="en-US" sz="6000" dirty="0">
              <a:solidFill>
                <a:srgbClr val="3B3838"/>
              </a:solidFill>
              <a:latin typeface="Gotham Bold" pitchFamily="50" charset="0"/>
              <a:cs typeface="Gotham Bold" pitchFamily="50" charset="0"/>
            </a:endParaRPr>
          </a:p>
          <a:p>
            <a:pPr lvl="1"/>
            <a:r>
              <a:rPr lang="en-US" altLang="en-US" sz="4400" dirty="0" err="1">
                <a:solidFill>
                  <a:srgbClr val="3B3838"/>
                </a:solidFill>
                <a:latin typeface="Gotham Bold" pitchFamily="50" charset="0"/>
                <a:cs typeface="Gotham Bold" pitchFamily="50" charset="0"/>
              </a:rPr>
              <a:t>Shhhhhh</a:t>
            </a:r>
            <a:r>
              <a:rPr lang="en-US" altLang="en-US" sz="4400" dirty="0">
                <a:solidFill>
                  <a:srgbClr val="3B3838"/>
                </a:solidFill>
                <a:latin typeface="Gotham Bold" pitchFamily="50" charset="0"/>
                <a:cs typeface="Gotham Bold" pitchFamily="50" charset="0"/>
              </a:rPr>
              <a:t>. </a:t>
            </a:r>
          </a:p>
        </p:txBody>
      </p:sp>
      <p:pic>
        <p:nvPicPr>
          <p:cNvPr id="8" name="Picture 7"/>
          <p:cNvPicPr>
            <a:picLocks noChangeAspect="1"/>
          </p:cNvPicPr>
          <p:nvPr/>
        </p:nvPicPr>
        <p:blipFill rotWithShape="1">
          <a:blip r:embed="rId2">
            <a:duotone>
              <a:prstClr val="black"/>
              <a:schemeClr val="tx2">
                <a:tint val="45000"/>
                <a:satMod val="400000"/>
              </a:schemeClr>
            </a:duotone>
            <a:extLst>
              <a:ext uri="{28A0092B-C50C-407E-A947-70E740481C1C}">
                <a14:useLocalDpi xmlns:a14="http://schemas.microsoft.com/office/drawing/2010/main" val="0"/>
              </a:ext>
            </a:extLst>
          </a:blip>
          <a:srcRect l="34769" r="35204" b="20406"/>
          <a:stretch/>
        </p:blipFill>
        <p:spPr>
          <a:xfrm>
            <a:off x="3224463" y="2454443"/>
            <a:ext cx="1475874" cy="3121020"/>
          </a:xfrm>
          <a:prstGeom prst="rect">
            <a:avLst/>
          </a:prstGeom>
        </p:spPr>
      </p:pic>
    </p:spTree>
    <p:extLst>
      <p:ext uri="{BB962C8B-B14F-4D97-AF65-F5344CB8AC3E}">
        <p14:creationId xmlns:p14="http://schemas.microsoft.com/office/powerpoint/2010/main" val="40961756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The Hard Ask</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Light" pitchFamily="50" charset="0"/>
                <a:cs typeface="Gotham Light" pitchFamily="50" charset="0"/>
              </a:rPr>
              <a:t>BE PERSISTENT</a:t>
            </a:r>
          </a:p>
        </p:txBody>
      </p:sp>
      <p:cxnSp>
        <p:nvCxnSpPr>
          <p:cNvPr id="6" name="Straight Connector 5"/>
          <p:cNvCxnSpPr/>
          <p:nvPr/>
        </p:nvCxnSpPr>
        <p:spPr>
          <a:xfrm flipV="1">
            <a:off x="2253816" y="2454443"/>
            <a:ext cx="0" cy="5333791"/>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a:spLocks noChangeAspect="1"/>
          </p:cNvSpPr>
          <p:nvPr/>
        </p:nvSpPr>
        <p:spPr bwMode="auto">
          <a:xfrm>
            <a:off x="1134477" y="2614863"/>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5</a:t>
            </a:r>
          </a:p>
        </p:txBody>
      </p:sp>
      <p:sp>
        <p:nvSpPr>
          <p:cNvPr id="9" name="Content Placeholder 2"/>
          <p:cNvSpPr txBox="1">
            <a:spLocks/>
          </p:cNvSpPr>
          <p:nvPr/>
        </p:nvSpPr>
        <p:spPr>
          <a:xfrm>
            <a:off x="2611156" y="3376863"/>
            <a:ext cx="9936304" cy="4038600"/>
          </a:xfrm>
          <a:prstGeom prst="rect">
            <a:avLst/>
          </a:prstGeom>
        </p:spPr>
        <p:txBody>
          <a:bodyPr vert="horz" lIns="91440" tIns="45720" rIns="91440" bIns="45720" rtlCol="0" anchor="b">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l" defTabSz="457200" rtl="0" eaLnBrk="1" latinLnBrk="0" hangingPunct="1">
              <a:spcBef>
                <a:spcPct val="20000"/>
              </a:spcBef>
              <a:buFont typeface="Arial"/>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defRPr/>
            </a:pPr>
            <a:endParaRPr lang="en-US" sz="3600" dirty="0">
              <a:solidFill>
                <a:srgbClr val="3B3838"/>
              </a:solidFill>
              <a:latin typeface="Gotham Light" pitchFamily="50" charset="0"/>
              <a:cs typeface="Gotham Light" pitchFamily="50" charset="0"/>
            </a:endParaRPr>
          </a:p>
          <a:p>
            <a:pPr>
              <a:defRPr/>
            </a:pPr>
            <a:r>
              <a:rPr lang="en-US" sz="3200" dirty="0">
                <a:solidFill>
                  <a:srgbClr val="3B3838"/>
                </a:solidFill>
                <a:latin typeface="Gotham Bold" pitchFamily="50" charset="0"/>
                <a:ea typeface="Gotham-Book"/>
                <a:cs typeface="Gotham Bold" pitchFamily="50" charset="0"/>
              </a:rPr>
              <a:t>Ask, ask and ask again.</a:t>
            </a:r>
          </a:p>
          <a:p>
            <a:pPr>
              <a:defRPr/>
            </a:pPr>
            <a:endParaRPr lang="en-US" sz="2400" dirty="0">
              <a:solidFill>
                <a:srgbClr val="3B3838"/>
              </a:solidFill>
              <a:latin typeface="Gotham Light" pitchFamily="50" charset="0"/>
              <a:ea typeface="Gotham-Book"/>
              <a:cs typeface="Gotham Light" pitchFamily="50" charset="0"/>
            </a:endParaRPr>
          </a:p>
          <a:p>
            <a:pPr lvl="1">
              <a:defRPr/>
            </a:pPr>
            <a:r>
              <a:rPr lang="en-US" sz="2400" dirty="0">
                <a:solidFill>
                  <a:srgbClr val="3B3838"/>
                </a:solidFill>
                <a:latin typeface="Gotham Light" pitchFamily="50" charset="0"/>
                <a:ea typeface="ＭＳ Ｐゴシック"/>
                <a:cs typeface="Gotham Light" pitchFamily="50" charset="0"/>
              </a:rPr>
              <a:t>Ask #1: Can we meet between 2 and 4pm on Thursday?</a:t>
            </a:r>
          </a:p>
          <a:p>
            <a:pPr lvl="1">
              <a:defRPr/>
            </a:pPr>
            <a:endParaRPr lang="en-US" sz="2400" dirty="0">
              <a:solidFill>
                <a:srgbClr val="3B3838"/>
              </a:solidFill>
              <a:latin typeface="Gotham Light" pitchFamily="50" charset="0"/>
              <a:ea typeface="ＭＳ Ｐゴシック"/>
              <a:cs typeface="Gotham Light" pitchFamily="50" charset="0"/>
            </a:endParaRPr>
          </a:p>
          <a:p>
            <a:pPr lvl="1">
              <a:defRPr/>
            </a:pPr>
            <a:r>
              <a:rPr lang="en-US" sz="2400" dirty="0">
                <a:solidFill>
                  <a:srgbClr val="3B3838"/>
                </a:solidFill>
                <a:latin typeface="Gotham Light" pitchFamily="50" charset="0"/>
                <a:ea typeface="ＭＳ Ｐゴシック"/>
                <a:cs typeface="Gotham Light" pitchFamily="50" charset="0"/>
              </a:rPr>
              <a:t>Ask #2:  When on Thursday works better for you?</a:t>
            </a:r>
          </a:p>
          <a:p>
            <a:pPr lvl="1">
              <a:defRPr/>
            </a:pPr>
            <a:endParaRPr lang="en-US" sz="2400" dirty="0">
              <a:solidFill>
                <a:srgbClr val="3B3838"/>
              </a:solidFill>
              <a:latin typeface="Gotham Light" pitchFamily="50" charset="0"/>
              <a:ea typeface="ＭＳ Ｐゴシック"/>
              <a:cs typeface="Gotham Light" pitchFamily="50" charset="0"/>
            </a:endParaRPr>
          </a:p>
          <a:p>
            <a:pPr lvl="1">
              <a:defRPr/>
            </a:pPr>
            <a:r>
              <a:rPr lang="en-US" sz="2400" dirty="0">
                <a:solidFill>
                  <a:srgbClr val="3B3838"/>
                </a:solidFill>
                <a:latin typeface="Gotham Light" pitchFamily="50" charset="0"/>
                <a:ea typeface="ＭＳ Ｐゴシック"/>
                <a:cs typeface="Gotham Light" pitchFamily="50" charset="0"/>
              </a:rPr>
              <a:t>Ask #3:  When in the next three days can we get together?</a:t>
            </a:r>
          </a:p>
          <a:p>
            <a:pPr lvl="1">
              <a:defRPr/>
            </a:pPr>
            <a:endParaRPr lang="en-US" sz="2400" dirty="0">
              <a:solidFill>
                <a:srgbClr val="3B3838"/>
              </a:solidFill>
              <a:latin typeface="Gotham Light" pitchFamily="50" charset="0"/>
              <a:ea typeface="ＭＳ Ｐゴシック"/>
              <a:cs typeface="Gotham Light" pitchFamily="50" charset="0"/>
            </a:endParaRPr>
          </a:p>
          <a:p>
            <a:pPr lvl="1">
              <a:defRPr/>
            </a:pPr>
            <a:r>
              <a:rPr lang="en-US" sz="2400" dirty="0">
                <a:solidFill>
                  <a:srgbClr val="3B3838"/>
                </a:solidFill>
                <a:latin typeface="Gotham Light" pitchFamily="50" charset="0"/>
                <a:ea typeface="ＭＳ Ｐゴシック"/>
                <a:cs typeface="Gotham Light" pitchFamily="50" charset="0"/>
              </a:rPr>
              <a:t>Ask #4:  When does it work for you?</a:t>
            </a:r>
          </a:p>
          <a:p>
            <a:pPr>
              <a:defRPr/>
            </a:pPr>
            <a:endParaRPr lang="en-US" sz="3200" dirty="0">
              <a:solidFill>
                <a:srgbClr val="3B3838"/>
              </a:solidFill>
              <a:latin typeface="Gotham Light" pitchFamily="50" charset="0"/>
              <a:cs typeface="Gotham Light" pitchFamily="50" charset="0"/>
            </a:endParaRPr>
          </a:p>
        </p:txBody>
      </p:sp>
    </p:spTree>
    <p:extLst>
      <p:ext uri="{BB962C8B-B14F-4D97-AF65-F5344CB8AC3E}">
        <p14:creationId xmlns:p14="http://schemas.microsoft.com/office/powerpoint/2010/main" val="1163002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10299"/>
          <a:stretch/>
        </p:blipFill>
        <p:spPr>
          <a:xfrm>
            <a:off x="-193732" y="-144379"/>
            <a:ext cx="13412427" cy="9951276"/>
          </a:xfrm>
          <a:prstGeom prst="rect">
            <a:avLst/>
          </a:prstGeom>
        </p:spPr>
      </p:pic>
      <p:sp>
        <p:nvSpPr>
          <p:cNvPr id="4" name="Rectangle 3"/>
          <p:cNvSpPr/>
          <p:nvPr/>
        </p:nvSpPr>
        <p:spPr>
          <a:xfrm>
            <a:off x="496957" y="417443"/>
            <a:ext cx="12006469"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96958" y="417442"/>
            <a:ext cx="5438622"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909" y="8011633"/>
            <a:ext cx="490014" cy="702546"/>
          </a:xfrm>
          <a:prstGeom prst="rect">
            <a:avLst/>
          </a:prstGeom>
        </p:spPr>
      </p:pic>
      <p:sp>
        <p:nvSpPr>
          <p:cNvPr id="9" name="TextBox 8"/>
          <p:cNvSpPr txBox="1"/>
          <p:nvPr/>
        </p:nvSpPr>
        <p:spPr>
          <a:xfrm>
            <a:off x="983937" y="1599605"/>
            <a:ext cx="4823305" cy="2923877"/>
          </a:xfrm>
          <a:prstGeom prst="rect">
            <a:avLst/>
          </a:prstGeom>
          <a:noFill/>
        </p:spPr>
        <p:txBody>
          <a:bodyPr wrap="square" rtlCol="0">
            <a:spAutoFit/>
          </a:bodyPr>
          <a:lstStyle/>
          <a:p>
            <a:r>
              <a:rPr lang="en-US" sz="4400" dirty="0">
                <a:solidFill>
                  <a:srgbClr val="017FA0"/>
                </a:solidFill>
                <a:latin typeface="Gotham Bold" pitchFamily="50" charset="0"/>
                <a:cs typeface="Gotham Bold" pitchFamily="50" charset="0"/>
              </a:rPr>
              <a:t>Volunteer Recruitment</a:t>
            </a:r>
            <a:endParaRPr lang="en-US" sz="4400" dirty="0">
              <a:solidFill>
                <a:schemeClr val="tx2"/>
              </a:solidFill>
              <a:latin typeface="Gotham Bold" pitchFamily="50" charset="0"/>
              <a:cs typeface="Gotham Bold" pitchFamily="50" charset="0"/>
            </a:endParaRPr>
          </a:p>
          <a:p>
            <a:endParaRPr lang="en-US" altLang="en-US" sz="1800" spc="300" dirty="0">
              <a:solidFill>
                <a:schemeClr val="tx1">
                  <a:lumMod val="75000"/>
                </a:schemeClr>
              </a:solidFill>
              <a:latin typeface="Gotham Light" pitchFamily="50" charset="0"/>
              <a:cs typeface="Gotham Light" pitchFamily="50" charset="0"/>
            </a:endParaRPr>
          </a:p>
          <a:p>
            <a:endParaRPr lang="en-US" altLang="en-US" sz="1800" spc="300" dirty="0">
              <a:solidFill>
                <a:schemeClr val="tx1">
                  <a:lumMod val="75000"/>
                </a:schemeClr>
              </a:solidFill>
              <a:latin typeface="Gotham Light" pitchFamily="50" charset="0"/>
              <a:cs typeface="Gotham Light" pitchFamily="50" charset="0"/>
            </a:endParaRPr>
          </a:p>
          <a:p>
            <a:r>
              <a:rPr lang="en-US" altLang="en-US" sz="2000" dirty="0">
                <a:solidFill>
                  <a:schemeClr val="tx1">
                    <a:lumMod val="75000"/>
                  </a:schemeClr>
                </a:solidFill>
                <a:latin typeface="Gotham Book" pitchFamily="50" charset="0"/>
                <a:cs typeface="Gotham Book" pitchFamily="50" charset="0"/>
              </a:rPr>
              <a:t>How to effectively lead your team into recruiting new volunteers for your upcoming events. </a:t>
            </a:r>
            <a:endParaRPr lang="en-US" altLang="en-US" sz="2400" dirty="0">
              <a:solidFill>
                <a:schemeClr val="tx1">
                  <a:lumMod val="75000"/>
                </a:schemeClr>
              </a:solidFill>
              <a:latin typeface="Gotham Book" pitchFamily="50" charset="0"/>
              <a:cs typeface="Gotham Book" pitchFamily="50" charset="0"/>
            </a:endParaRPr>
          </a:p>
        </p:txBody>
      </p:sp>
    </p:spTree>
    <p:extLst>
      <p:ext uri="{BB962C8B-B14F-4D97-AF65-F5344CB8AC3E}">
        <p14:creationId xmlns:p14="http://schemas.microsoft.com/office/powerpoint/2010/main" val="19192289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The Hard Ask</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Light" pitchFamily="50" charset="0"/>
                <a:cs typeface="Gotham Light" pitchFamily="50" charset="0"/>
              </a:rPr>
              <a:t>BE PERSISTENT</a:t>
            </a:r>
          </a:p>
        </p:txBody>
      </p:sp>
      <p:cxnSp>
        <p:nvCxnSpPr>
          <p:cNvPr id="6" name="Straight Connector 5"/>
          <p:cNvCxnSpPr/>
          <p:nvPr/>
        </p:nvCxnSpPr>
        <p:spPr>
          <a:xfrm flipV="1">
            <a:off x="2253816" y="2454443"/>
            <a:ext cx="0" cy="5333791"/>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a:spLocks noChangeAspect="1"/>
          </p:cNvSpPr>
          <p:nvPr/>
        </p:nvSpPr>
        <p:spPr bwMode="auto">
          <a:xfrm>
            <a:off x="1134477" y="2614863"/>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5</a:t>
            </a:r>
          </a:p>
        </p:txBody>
      </p:sp>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t="5171" b="10544"/>
          <a:stretch/>
        </p:blipFill>
        <p:spPr>
          <a:xfrm>
            <a:off x="2611156" y="2454443"/>
            <a:ext cx="9694241" cy="5839325"/>
          </a:xfrm>
          <a:prstGeom prst="rect">
            <a:avLst/>
          </a:prstGeom>
        </p:spPr>
      </p:pic>
      <p:sp>
        <p:nvSpPr>
          <p:cNvPr id="10" name="Rectangle 9"/>
          <p:cNvSpPr/>
          <p:nvPr/>
        </p:nvSpPr>
        <p:spPr>
          <a:xfrm>
            <a:off x="7234989" y="3910281"/>
            <a:ext cx="5070408" cy="1601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365760" rtlCol="0" anchor="ctr"/>
          <a:lstStyle/>
          <a:p>
            <a:r>
              <a:rPr lang="en-US" sz="2000" dirty="0">
                <a:solidFill>
                  <a:schemeClr val="tx1">
                    <a:lumMod val="75000"/>
                  </a:schemeClr>
                </a:solidFill>
                <a:latin typeface="Gotham Bold" pitchFamily="50" charset="0"/>
                <a:cs typeface="Gotham Bold" pitchFamily="50" charset="0"/>
              </a:rPr>
              <a:t>Alternative Q: </a:t>
            </a:r>
            <a:r>
              <a:rPr lang="en-US" sz="2000" dirty="0">
                <a:solidFill>
                  <a:schemeClr val="tx1">
                    <a:lumMod val="75000"/>
                  </a:schemeClr>
                </a:solidFill>
                <a:latin typeface="Gotham Light" pitchFamily="50" charset="0"/>
                <a:cs typeface="Gotham Light" pitchFamily="50" charset="0"/>
              </a:rPr>
              <a:t>If the beach is not cool, I also know you like hiking.  </a:t>
            </a:r>
          </a:p>
        </p:txBody>
      </p:sp>
      <p:sp>
        <p:nvSpPr>
          <p:cNvPr id="11" name="Rectangle 10"/>
          <p:cNvSpPr/>
          <p:nvPr/>
        </p:nvSpPr>
        <p:spPr>
          <a:xfrm>
            <a:off x="12151191" y="2534653"/>
            <a:ext cx="154206" cy="2976832"/>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249664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The Hard Ask</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Light" pitchFamily="50" charset="0"/>
                <a:cs typeface="Gotham Light" pitchFamily="50" charset="0"/>
              </a:rPr>
              <a:t>LET’S PRACTICE</a:t>
            </a:r>
          </a:p>
        </p:txBody>
      </p:sp>
      <p:sp>
        <p:nvSpPr>
          <p:cNvPr id="7" name="Oval 6"/>
          <p:cNvSpPr>
            <a:spLocks noChangeAspect="1"/>
          </p:cNvSpPr>
          <p:nvPr/>
        </p:nvSpPr>
        <p:spPr bwMode="auto">
          <a:xfrm>
            <a:off x="1134477" y="2743199"/>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1</a:t>
            </a:r>
          </a:p>
        </p:txBody>
      </p:sp>
      <p:sp>
        <p:nvSpPr>
          <p:cNvPr id="12" name="Content Placeholder 2"/>
          <p:cNvSpPr txBox="1">
            <a:spLocks/>
          </p:cNvSpPr>
          <p:nvPr/>
        </p:nvSpPr>
        <p:spPr>
          <a:xfrm>
            <a:off x="2221607" y="2831431"/>
            <a:ext cx="9936304" cy="1288867"/>
          </a:xfrm>
          <a:prstGeom prst="rect">
            <a:avLst/>
          </a:prstGeom>
        </p:spPr>
        <p:txBody>
          <a:bodyPr vert="horz" lIns="91440" tIns="45720" rIns="91440" bIns="45720" rtlCol="0" anchor="t">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l" defTabSz="457200" rtl="0" eaLnBrk="1" latinLnBrk="0" hangingPunct="1">
              <a:spcBef>
                <a:spcPct val="20000"/>
              </a:spcBef>
              <a:buFont typeface="Arial"/>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defRPr/>
            </a:pPr>
            <a:r>
              <a:rPr lang="en-US" sz="3200" dirty="0">
                <a:solidFill>
                  <a:srgbClr val="3B3838"/>
                </a:solidFill>
                <a:latin typeface="Gotham Bold" pitchFamily="50" charset="0"/>
                <a:ea typeface="Gotham-Book"/>
                <a:cs typeface="Gotham Bold" pitchFamily="50" charset="0"/>
              </a:rPr>
              <a:t>Thinking about your event, draft a Hard Ask</a:t>
            </a:r>
          </a:p>
          <a:p>
            <a:pPr>
              <a:defRPr/>
            </a:pPr>
            <a:endParaRPr lang="en-US" sz="3200" dirty="0">
              <a:solidFill>
                <a:srgbClr val="3B3838"/>
              </a:solidFill>
              <a:latin typeface="Gotham Bold" pitchFamily="50" charset="0"/>
              <a:ea typeface="Gotham-Book"/>
              <a:cs typeface="Gotham Bold" pitchFamily="50" charset="0"/>
            </a:endParaRPr>
          </a:p>
          <a:p>
            <a:pPr>
              <a:defRPr/>
            </a:pPr>
            <a:r>
              <a:rPr lang="en-US" sz="3200" dirty="0">
                <a:solidFill>
                  <a:srgbClr val="3B3838"/>
                </a:solidFill>
                <a:latin typeface="Gotham Bold" pitchFamily="50" charset="0"/>
                <a:ea typeface="Gotham-Book"/>
                <a:cs typeface="Gotham Bold" pitchFamily="50" charset="0"/>
              </a:rPr>
              <a:t>Practice your Hard Ask with each other</a:t>
            </a:r>
          </a:p>
        </p:txBody>
      </p:sp>
      <p:sp>
        <p:nvSpPr>
          <p:cNvPr id="13" name="Oval 12"/>
          <p:cNvSpPr>
            <a:spLocks noChangeAspect="1"/>
          </p:cNvSpPr>
          <p:nvPr/>
        </p:nvSpPr>
        <p:spPr bwMode="auto">
          <a:xfrm>
            <a:off x="1112056" y="3938336"/>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2</a:t>
            </a:r>
          </a:p>
        </p:txBody>
      </p:sp>
    </p:spTree>
    <p:extLst>
      <p:ext uri="{BB962C8B-B14F-4D97-AF65-F5344CB8AC3E}">
        <p14:creationId xmlns:p14="http://schemas.microsoft.com/office/powerpoint/2010/main" val="7882243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H="1" flipV="1">
            <a:off x="5425148" y="1273197"/>
            <a:ext cx="0" cy="6058044"/>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909024" y="1209025"/>
            <a:ext cx="6951397" cy="6740307"/>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Light" pitchFamily="50" charset="0"/>
                <a:cs typeface="Gotham Light" pitchFamily="50" charset="0"/>
              </a:rPr>
              <a:t>Forming a recruitment team</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Why people volunteer?</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Tactics for volunteer recruitment</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The Hard Ask </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Bold" pitchFamily="50" charset="0"/>
                <a:cs typeface="Gotham Bold" pitchFamily="50" charset="0"/>
              </a:rPr>
              <a:t>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1261" y="2196250"/>
            <a:ext cx="3250794" cy="3250794"/>
          </a:xfrm>
          <a:prstGeom prst="rect">
            <a:avLst/>
          </a:prstGeom>
        </p:spPr>
      </p:pic>
      <p:sp>
        <p:nvSpPr>
          <p:cNvPr id="13" name="Rectangle 12"/>
          <p:cNvSpPr>
            <a:spLocks noChangeArrowheads="1"/>
          </p:cNvSpPr>
          <p:nvPr/>
        </p:nvSpPr>
        <p:spPr bwMode="auto">
          <a:xfrm>
            <a:off x="604035" y="1209025"/>
            <a:ext cx="44852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20617692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r="9443"/>
          <a:stretch/>
        </p:blipFill>
        <p:spPr>
          <a:xfrm flipH="1">
            <a:off x="-553448" y="-267340"/>
            <a:ext cx="13579895" cy="10123535"/>
          </a:xfrm>
          <a:prstGeom prst="rect">
            <a:avLst/>
          </a:prstGeom>
        </p:spPr>
      </p:pic>
      <p:sp>
        <p:nvSpPr>
          <p:cNvPr id="14" name="Rectangle 13"/>
          <p:cNvSpPr/>
          <p:nvPr/>
        </p:nvSpPr>
        <p:spPr bwMode="auto">
          <a:xfrm>
            <a:off x="-420624" y="-273677"/>
            <a:ext cx="13447071" cy="10129872"/>
          </a:xfrm>
          <a:prstGeom prst="rect">
            <a:avLst/>
          </a:prstGeom>
          <a:gradFill>
            <a:gsLst>
              <a:gs pos="0">
                <a:schemeClr val="tx1">
                  <a:alpha val="0"/>
                </a:schemeClr>
              </a:gs>
              <a:gs pos="100000">
                <a:srgbClr val="000000"/>
              </a:gs>
            </a:gsLst>
            <a:lin ang="0" scaled="0"/>
          </a:gra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3" name="Rectangle 2"/>
          <p:cNvSpPr>
            <a:spLocks noChangeArrowheads="1"/>
          </p:cNvSpPr>
          <p:nvPr/>
        </p:nvSpPr>
        <p:spPr bwMode="auto">
          <a:xfrm>
            <a:off x="7531723" y="3019560"/>
            <a:ext cx="4536831" cy="22236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endParaRPr lang="en-US" altLang="en-US" sz="1050" dirty="0">
              <a:solidFill>
                <a:schemeClr val="bg1"/>
              </a:solidFill>
              <a:latin typeface="Gotham Bold" pitchFamily="50" charset="0"/>
              <a:cs typeface="Gotham Bold" pitchFamily="50" charset="0"/>
            </a:endParaRPr>
          </a:p>
          <a:p>
            <a:r>
              <a:rPr lang="en-US" altLang="en-US" sz="3200" dirty="0">
                <a:solidFill>
                  <a:schemeClr val="bg1"/>
                </a:solidFill>
                <a:latin typeface="Gotham Bold" pitchFamily="50" charset="0"/>
                <a:cs typeface="Gotham Bold" pitchFamily="50" charset="0"/>
              </a:rPr>
              <a:t>How can planning an effective volunteer recruitment strategy help you?</a:t>
            </a:r>
            <a:endParaRPr lang="en-US" altLang="en-US" sz="3600" dirty="0">
              <a:solidFill>
                <a:schemeClr val="bg1"/>
              </a:solidFill>
              <a:latin typeface="Gotham Bold" pitchFamily="50" charset="0"/>
              <a:cs typeface="Gotham Bold" pitchFamily="50" charset="0"/>
            </a:endParaRPr>
          </a:p>
        </p:txBody>
      </p:sp>
      <p:pic>
        <p:nvPicPr>
          <p:cNvPr id="4" name="Picture 3"/>
          <p:cNvPicPr>
            <a:picLocks noChangeAspect="1"/>
          </p:cNvPicPr>
          <p:nvPr/>
        </p:nvPicPr>
        <p:blipFill>
          <a:blip r:embed="rId4" cstate="print">
            <a:biLevel thresh="25000"/>
            <a:extLst>
              <a:ext uri="{BEBA8EAE-BF5A-486C-A8C5-ECC9F3942E4B}">
                <a14:imgProps xmlns:a14="http://schemas.microsoft.com/office/drawing/2010/main">
                  <a14:imgLayer r:embed="rId5">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8984546" y="868630"/>
            <a:ext cx="1631186" cy="1688921"/>
          </a:xfrm>
          <a:prstGeom prst="rect">
            <a:avLst/>
          </a:prstGeom>
          <a:noFill/>
        </p:spPr>
      </p:pic>
      <p:grpSp>
        <p:nvGrpSpPr>
          <p:cNvPr id="5" name="Group 4"/>
          <p:cNvGrpSpPr/>
          <p:nvPr/>
        </p:nvGrpSpPr>
        <p:grpSpPr>
          <a:xfrm>
            <a:off x="6974024" y="5705255"/>
            <a:ext cx="5693809" cy="1654172"/>
            <a:chOff x="814414" y="5027782"/>
            <a:chExt cx="5693809" cy="1654172"/>
          </a:xfrm>
        </p:grpSpPr>
        <p:sp>
          <p:nvSpPr>
            <p:cNvPr id="6" name="TextBox 5"/>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bg1"/>
                  </a:solidFill>
                  <a:latin typeface="Gotham Light" pitchFamily="50" charset="0"/>
                  <a:cs typeface="Gotham Light" pitchFamily="50" charset="0"/>
                </a:rPr>
                <a:t>Press 1 on the phone</a:t>
              </a:r>
            </a:p>
          </p:txBody>
        </p:sp>
        <p:grpSp>
          <p:nvGrpSpPr>
            <p:cNvPr id="7" name="Group 6"/>
            <p:cNvGrpSpPr/>
            <p:nvPr/>
          </p:nvGrpSpPr>
          <p:grpSpPr>
            <a:xfrm>
              <a:off x="4026709" y="5027782"/>
              <a:ext cx="2481514" cy="1602933"/>
              <a:chOff x="7956165" y="3607332"/>
              <a:chExt cx="2481514" cy="1602933"/>
            </a:xfrm>
          </p:grpSpPr>
          <p:pic>
            <p:nvPicPr>
              <p:cNvPr id="10" name="Picture 9"/>
              <p:cNvPicPr>
                <a:picLocks noChangeAspect="1"/>
              </p:cNvPicPr>
              <p:nvPr/>
            </p:nvPicPr>
            <p:blipFill rotWithShape="1">
              <a:blip r:embed="rId6" cstate="print">
                <a:duotone>
                  <a:prstClr val="black"/>
                  <a:schemeClr val="tx2">
                    <a:tint val="45000"/>
                    <a:satMod val="400000"/>
                  </a:schemeClr>
                </a:duotone>
                <a:lum bright="81000"/>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11" name="TextBox 10"/>
              <p:cNvSpPr txBox="1"/>
              <p:nvPr/>
            </p:nvSpPr>
            <p:spPr>
              <a:xfrm>
                <a:off x="7956165" y="4840933"/>
                <a:ext cx="2481514" cy="369332"/>
              </a:xfrm>
              <a:prstGeom prst="rect">
                <a:avLst/>
              </a:prstGeom>
              <a:noFill/>
            </p:spPr>
            <p:txBody>
              <a:bodyPr wrap="square" rtlCol="0">
                <a:spAutoFit/>
              </a:bodyPr>
              <a:lstStyle/>
              <a:p>
                <a:r>
                  <a:rPr lang="en-US" sz="1800" dirty="0">
                    <a:solidFill>
                      <a:schemeClr val="bg1"/>
                    </a:solidFill>
                    <a:latin typeface="Gotham Light" pitchFamily="50" charset="0"/>
                    <a:cs typeface="Gotham Light" pitchFamily="50" charset="0"/>
                  </a:rPr>
                  <a:t>Type in chat box</a:t>
                </a:r>
              </a:p>
            </p:txBody>
          </p:sp>
        </p:grpSp>
        <p:sp>
          <p:nvSpPr>
            <p:cNvPr id="8" name="TextBox 7"/>
            <p:cNvSpPr txBox="1"/>
            <p:nvPr/>
          </p:nvSpPr>
          <p:spPr>
            <a:xfrm>
              <a:off x="3502729" y="5827376"/>
              <a:ext cx="755290" cy="338554"/>
            </a:xfrm>
            <a:prstGeom prst="rect">
              <a:avLst/>
            </a:prstGeom>
            <a:noFill/>
          </p:spPr>
          <p:txBody>
            <a:bodyPr wrap="square" rtlCol="0">
              <a:spAutoFit/>
            </a:bodyPr>
            <a:lstStyle/>
            <a:p>
              <a:r>
                <a:rPr lang="en-US" sz="1600" dirty="0">
                  <a:solidFill>
                    <a:schemeClr val="bg1"/>
                  </a:solidFill>
                  <a:latin typeface="Gotham Light" pitchFamily="50" charset="0"/>
                  <a:cs typeface="Gotham Light" pitchFamily="50" charset="0"/>
                </a:rPr>
                <a:t>OR</a:t>
              </a:r>
            </a:p>
          </p:txBody>
        </p:sp>
        <p:pic>
          <p:nvPicPr>
            <p:cNvPr id="9" name="Picture 8"/>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spTree>
    <p:extLst>
      <p:ext uri="{BB962C8B-B14F-4D97-AF65-F5344CB8AC3E}">
        <p14:creationId xmlns:p14="http://schemas.microsoft.com/office/powerpoint/2010/main" val="9353842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34149" y="1668908"/>
            <a:ext cx="4890401" cy="3305763"/>
          </a:xfrm>
          <a:prstGeom prst="rect">
            <a:avLst/>
          </a:prstGeom>
          <a:solidFill>
            <a:schemeClr val="bg1">
              <a:alpha val="74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6" name="TextBox 5"/>
          <p:cNvSpPr txBox="1"/>
          <p:nvPr/>
        </p:nvSpPr>
        <p:spPr>
          <a:xfrm>
            <a:off x="1741054" y="1047614"/>
            <a:ext cx="8381515" cy="5324535"/>
          </a:xfrm>
          <a:prstGeom prst="rect">
            <a:avLst/>
          </a:prstGeom>
          <a:noFill/>
        </p:spPr>
        <p:txBody>
          <a:bodyPr wrap="square" rtlCol="0">
            <a:spAutoFit/>
          </a:bodyPr>
          <a:lstStyle/>
          <a:p>
            <a:r>
              <a:rPr lang="en-US" sz="3600" dirty="0">
                <a:solidFill>
                  <a:schemeClr val="tx1">
                    <a:lumMod val="75000"/>
                    <a:lumOff val="25000"/>
                  </a:schemeClr>
                </a:solidFill>
                <a:latin typeface="Gotham Bold" pitchFamily="50" charset="0"/>
                <a:cs typeface="Gotham Bold" pitchFamily="50" charset="0"/>
              </a:rPr>
              <a:t>WEDNESDAY, 3/25</a:t>
            </a:r>
          </a:p>
          <a:p>
            <a:endParaRPr lang="en-US" sz="1600" dirty="0">
              <a:solidFill>
                <a:schemeClr val="tx1">
                  <a:lumMod val="75000"/>
                  <a:lumOff val="25000"/>
                </a:schemeClr>
              </a:solidFill>
              <a:latin typeface="Gotham Bold" pitchFamily="50" charset="0"/>
              <a:cs typeface="Gotham Bold" pitchFamily="50" charset="0"/>
            </a:endParaRPr>
          </a:p>
          <a:p>
            <a:r>
              <a:rPr lang="en-US" sz="3600" dirty="0">
                <a:solidFill>
                  <a:schemeClr val="tx1">
                    <a:lumMod val="75000"/>
                    <a:lumOff val="25000"/>
                  </a:schemeClr>
                </a:solidFill>
                <a:latin typeface="Gotham Bold" pitchFamily="50" charset="0"/>
                <a:cs typeface="Gotham Bold" pitchFamily="50" charset="0"/>
              </a:rPr>
              <a:t>Conversation: </a:t>
            </a:r>
          </a:p>
          <a:p>
            <a:r>
              <a:rPr lang="en-US" sz="3600" dirty="0">
                <a:solidFill>
                  <a:schemeClr val="tx1">
                    <a:lumMod val="75000"/>
                    <a:lumOff val="25000"/>
                  </a:schemeClr>
                </a:solidFill>
                <a:latin typeface="Gotham Bold" pitchFamily="50" charset="0"/>
                <a:cs typeface="Gotham Bold" pitchFamily="50" charset="0"/>
              </a:rPr>
              <a:t>Bilingual Organizing</a:t>
            </a:r>
          </a:p>
          <a:p>
            <a:endParaRPr lang="en-US" sz="3600" dirty="0">
              <a:solidFill>
                <a:schemeClr val="tx1">
                  <a:lumMod val="75000"/>
                  <a:lumOff val="25000"/>
                </a:schemeClr>
              </a:solidFill>
              <a:latin typeface="Gotham Bold" pitchFamily="50" charset="0"/>
              <a:cs typeface="Gotham Bold" pitchFamily="50" charset="0"/>
            </a:endParaRPr>
          </a:p>
          <a:p>
            <a:r>
              <a:rPr lang="en-US" sz="3600" dirty="0">
                <a:solidFill>
                  <a:schemeClr val="tx1">
                    <a:lumMod val="75000"/>
                    <a:lumOff val="25000"/>
                  </a:schemeClr>
                </a:solidFill>
                <a:latin typeface="Gotham Bold" pitchFamily="50" charset="0"/>
                <a:cs typeface="Gotham Bold" pitchFamily="50" charset="0"/>
              </a:rPr>
              <a:t>7:30 PM Central</a:t>
            </a:r>
          </a:p>
          <a:p>
            <a:endParaRPr lang="en-US" sz="2400" dirty="0">
              <a:solidFill>
                <a:schemeClr val="tx1">
                  <a:lumMod val="75000"/>
                  <a:lumOff val="25000"/>
                </a:schemeClr>
              </a:solidFill>
              <a:latin typeface="Gotham Bold" pitchFamily="50" charset="0"/>
              <a:cs typeface="Gotham Bold" pitchFamily="50" charset="0"/>
            </a:endParaRPr>
          </a:p>
          <a:p>
            <a:r>
              <a:rPr lang="en-US" sz="2400" dirty="0">
                <a:solidFill>
                  <a:schemeClr val="tx1">
                    <a:lumMod val="75000"/>
                    <a:lumOff val="25000"/>
                  </a:schemeClr>
                </a:solidFill>
                <a:latin typeface="Gotham Book" pitchFamily="50" charset="0"/>
                <a:cs typeface="Gotham Book" pitchFamily="50" charset="0"/>
              </a:rPr>
              <a:t>Join Ernesto </a:t>
            </a:r>
            <a:r>
              <a:rPr lang="en-US" sz="2400" dirty="0" err="1">
                <a:solidFill>
                  <a:schemeClr val="tx1">
                    <a:lumMod val="75000"/>
                    <a:lumOff val="25000"/>
                  </a:schemeClr>
                </a:solidFill>
                <a:latin typeface="Gotham Book" pitchFamily="50" charset="0"/>
                <a:cs typeface="Gotham Book" pitchFamily="50" charset="0"/>
              </a:rPr>
              <a:t>Apreza</a:t>
            </a:r>
            <a:r>
              <a:rPr lang="en-US" sz="2400" dirty="0">
                <a:solidFill>
                  <a:schemeClr val="tx1">
                    <a:lumMod val="75000"/>
                    <a:lumOff val="25000"/>
                  </a:schemeClr>
                </a:solidFill>
                <a:latin typeface="Gotham Book" pitchFamily="50" charset="0"/>
                <a:cs typeface="Gotham Book" pitchFamily="50" charset="0"/>
              </a:rPr>
              <a:t>, former Latino Organizing Director for the Wendy Davis Campaign and Field Organizer for OFA-Nevada, for a conversation about organizing in communities where a language other than English is largely spoken.  </a:t>
            </a:r>
          </a:p>
        </p:txBody>
      </p:sp>
      <p:grpSp>
        <p:nvGrpSpPr>
          <p:cNvPr id="11" name="Group 10"/>
          <p:cNvGrpSpPr/>
          <p:nvPr/>
        </p:nvGrpSpPr>
        <p:grpSpPr>
          <a:xfrm>
            <a:off x="1853349" y="6962338"/>
            <a:ext cx="3055536" cy="856834"/>
            <a:chOff x="4741933" y="6812556"/>
            <a:chExt cx="3055536" cy="856834"/>
          </a:xfrm>
        </p:grpSpPr>
        <p:sp>
          <p:nvSpPr>
            <p:cNvPr id="12" name="Rounded Rectangle 11">
              <a:hlinkClick r:id="rId2"/>
            </p:cNvPr>
            <p:cNvSpPr/>
            <p:nvPr/>
          </p:nvSpPr>
          <p:spPr>
            <a:xfrm>
              <a:off x="4741933" y="6812556"/>
              <a:ext cx="3055536" cy="856834"/>
            </a:xfrm>
            <a:prstGeom prst="roundRect">
              <a:avLst>
                <a:gd name="adj" fmla="val 7223"/>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rgbClr val="474545"/>
                  </a:solidFill>
                  <a:latin typeface="Gotham Bold" pitchFamily="50" charset="0"/>
                  <a:cs typeface="Gotham Bold" pitchFamily="50" charset="0"/>
                </a:rPr>
                <a:t>     REGISTER HERE   </a:t>
              </a:r>
              <a:endParaRPr lang="en-US" sz="2000" dirty="0">
                <a:solidFill>
                  <a:srgbClr val="474545"/>
                </a:solidFill>
                <a:latin typeface="Gotham Bold" pitchFamily="50" charset="0"/>
                <a:cs typeface="Gotham Bold" pitchFamily="50" charset="0"/>
              </a:endParaRPr>
            </a:p>
          </p:txBody>
        </p:sp>
        <p:pic>
          <p:nvPicPr>
            <p:cNvPr id="13" name="Picture 12"/>
            <p:cNvPicPr>
              <a:picLocks noChangeAspect="1"/>
            </p:cNvPicPr>
            <p:nvPr/>
          </p:nvPicPr>
          <p:blipFill rotWithShape="1">
            <a:blip r:embed="rId3" cstate="print">
              <a:biLevel thresh="75000"/>
              <a:extLst>
                <a:ext uri="{28A0092B-C50C-407E-A947-70E740481C1C}">
                  <a14:useLocalDpi xmlns:a14="http://schemas.microsoft.com/office/drawing/2010/main" val="0"/>
                </a:ext>
              </a:extLst>
            </a:blip>
            <a:srcRect b="14400"/>
            <a:stretch/>
          </p:blipFill>
          <p:spPr>
            <a:xfrm rot="10800000">
              <a:off x="7289134" y="7131761"/>
              <a:ext cx="218715" cy="218424"/>
            </a:xfrm>
            <a:prstGeom prst="rect">
              <a:avLst/>
            </a:prstGeom>
          </p:spPr>
        </p:pic>
      </p:grpSp>
      <p:cxnSp>
        <p:nvCxnSpPr>
          <p:cNvPr id="14" name="Straight Connector 13"/>
          <p:cNvCxnSpPr/>
          <p:nvPr/>
        </p:nvCxnSpPr>
        <p:spPr>
          <a:xfrm flipV="1">
            <a:off x="1475874" y="1095740"/>
            <a:ext cx="0" cy="6771558"/>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39835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588167" y="4762118"/>
            <a:ext cx="102829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2">
                    <a:lumMod val="25000"/>
                  </a:schemeClr>
                </a:solidFill>
                <a:latin typeface="Gotham Bold" pitchFamily="50" charset="0"/>
                <a:cs typeface="Gotham Bold" pitchFamily="50" charset="0"/>
              </a:rPr>
              <a:t>Weekly Assessment: </a:t>
            </a:r>
          </a:p>
          <a:p>
            <a:pPr algn="ctr"/>
            <a:r>
              <a:rPr lang="en-US" altLang="en-US" sz="3600" dirty="0">
                <a:solidFill>
                  <a:schemeClr val="bg2">
                    <a:lumMod val="25000"/>
                  </a:schemeClr>
                </a:solidFill>
                <a:latin typeface="Gotham Light" pitchFamily="50" charset="0"/>
                <a:cs typeface="Gotham Light" pitchFamily="50" charset="0"/>
              </a:rPr>
              <a:t>Due every Friday</a:t>
            </a:r>
          </a:p>
        </p:txBody>
      </p:sp>
      <p:sp>
        <p:nvSpPr>
          <p:cNvPr id="4" name="Oval 3"/>
          <p:cNvSpPr/>
          <p:nvPr/>
        </p:nvSpPr>
        <p:spPr>
          <a:xfrm>
            <a:off x="4903639" y="1057634"/>
            <a:ext cx="3352991" cy="3329911"/>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5406392" y="1634068"/>
            <a:ext cx="2277941" cy="2277941"/>
          </a:xfrm>
          <a:prstGeom prst="rect">
            <a:avLst/>
          </a:prstGeom>
        </p:spPr>
      </p:pic>
      <p:grpSp>
        <p:nvGrpSpPr>
          <p:cNvPr id="13" name="Group 12"/>
          <p:cNvGrpSpPr/>
          <p:nvPr/>
        </p:nvGrpSpPr>
        <p:grpSpPr>
          <a:xfrm>
            <a:off x="4678331" y="6780188"/>
            <a:ext cx="4102662" cy="856834"/>
            <a:chOff x="4741933" y="6812556"/>
            <a:chExt cx="4102662" cy="856834"/>
          </a:xfrm>
        </p:grpSpPr>
        <p:sp>
          <p:nvSpPr>
            <p:cNvPr id="8" name="Rounded Rectangle 7">
              <a:hlinkClick r:id="rId4"/>
            </p:cNvPr>
            <p:cNvSpPr/>
            <p:nvPr/>
          </p:nvSpPr>
          <p:spPr>
            <a:xfrm>
              <a:off x="4741933" y="6812556"/>
              <a:ext cx="4102662" cy="856834"/>
            </a:xfrm>
            <a:prstGeom prst="roundRect">
              <a:avLst>
                <a:gd name="adj" fmla="val 7223"/>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rgbClr val="474545"/>
                  </a:solidFill>
                  <a:latin typeface="Gotham Bold" pitchFamily="50" charset="0"/>
                  <a:cs typeface="Gotham Bold" pitchFamily="50" charset="0"/>
                </a:rPr>
                <a:t>       ACCESS ASSESSMENT   </a:t>
              </a:r>
              <a:endParaRPr lang="en-US" sz="2000" dirty="0">
                <a:solidFill>
                  <a:srgbClr val="474545"/>
                </a:solidFill>
                <a:latin typeface="Gotham Bold" pitchFamily="50" charset="0"/>
                <a:cs typeface="Gotham Bold" pitchFamily="50" charset="0"/>
              </a:endParaRPr>
            </a:p>
          </p:txBody>
        </p:sp>
        <p:pic>
          <p:nvPicPr>
            <p:cNvPr id="12" name="Picture 11"/>
            <p:cNvPicPr>
              <a:picLocks noChangeAspect="1"/>
            </p:cNvPicPr>
            <p:nvPr/>
          </p:nvPicPr>
          <p:blipFill rotWithShape="1">
            <a:blip r:embed="rId5" cstate="print">
              <a:biLevel thresh="75000"/>
              <a:extLst>
                <a:ext uri="{28A0092B-C50C-407E-A947-70E740481C1C}">
                  <a14:useLocalDpi xmlns:a14="http://schemas.microsoft.com/office/drawing/2010/main" val="0"/>
                </a:ext>
              </a:extLst>
            </a:blip>
            <a:srcRect b="14400"/>
            <a:stretch/>
          </p:blipFill>
          <p:spPr>
            <a:xfrm rot="10800000">
              <a:off x="8027071" y="7145978"/>
              <a:ext cx="218715" cy="218424"/>
            </a:xfrm>
            <a:prstGeom prst="rect">
              <a:avLst/>
            </a:prstGeom>
          </p:spPr>
        </p:pic>
      </p:grpSp>
    </p:spTree>
    <p:extLst>
      <p:ext uri="{BB962C8B-B14F-4D97-AF65-F5344CB8AC3E}">
        <p14:creationId xmlns:p14="http://schemas.microsoft.com/office/powerpoint/2010/main" val="41766539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588167" y="4762118"/>
            <a:ext cx="102829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2">
                    <a:lumMod val="25000"/>
                  </a:schemeClr>
                </a:solidFill>
                <a:latin typeface="Gotham Light" pitchFamily="50" charset="0"/>
                <a:cs typeface="Gotham Light" pitchFamily="50" charset="0"/>
              </a:rPr>
              <a:t>Access training materials, including recording on the </a:t>
            </a:r>
            <a:r>
              <a:rPr lang="en-US" altLang="en-US" sz="3600" dirty="0">
                <a:solidFill>
                  <a:schemeClr val="bg2">
                    <a:lumMod val="25000"/>
                  </a:schemeClr>
                </a:solidFill>
                <a:latin typeface="Gotham Bold" pitchFamily="50" charset="0"/>
                <a:cs typeface="Gotham Bold" pitchFamily="50" charset="0"/>
              </a:rPr>
              <a:t>Bookshelf</a:t>
            </a:r>
            <a:r>
              <a:rPr lang="en-US" altLang="en-US" sz="3600" dirty="0">
                <a:solidFill>
                  <a:schemeClr val="bg2">
                    <a:lumMod val="25000"/>
                  </a:schemeClr>
                </a:solidFill>
                <a:latin typeface="Gotham Light" pitchFamily="50" charset="0"/>
                <a:cs typeface="Gotham Light" pitchFamily="50" charset="0"/>
              </a:rPr>
              <a:t>. </a:t>
            </a:r>
          </a:p>
        </p:txBody>
      </p:sp>
      <p:grpSp>
        <p:nvGrpSpPr>
          <p:cNvPr id="14" name="Group 13"/>
          <p:cNvGrpSpPr/>
          <p:nvPr/>
        </p:nvGrpSpPr>
        <p:grpSpPr>
          <a:xfrm>
            <a:off x="4903639" y="1057634"/>
            <a:ext cx="3352991" cy="3329911"/>
            <a:chOff x="4515212" y="2085220"/>
            <a:chExt cx="4067740" cy="3924625"/>
          </a:xfrm>
        </p:grpSpPr>
        <p:sp>
          <p:nvSpPr>
            <p:cNvPr id="4" name="Oval 3"/>
            <p:cNvSpPr/>
            <p:nvPr/>
          </p:nvSpPr>
          <p:spPr>
            <a:xfrm>
              <a:off x="4515212" y="2085220"/>
              <a:ext cx="4067740" cy="3924625"/>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b="13429"/>
            <a:stretch/>
          </p:blipFill>
          <p:spPr>
            <a:xfrm>
              <a:off x="5116892" y="2560553"/>
              <a:ext cx="2944513" cy="2973958"/>
            </a:xfrm>
            <a:prstGeom prst="rect">
              <a:avLst/>
            </a:prstGeom>
          </p:spPr>
        </p:pic>
      </p:grpSp>
      <p:grpSp>
        <p:nvGrpSpPr>
          <p:cNvPr id="9" name="Group 8"/>
          <p:cNvGrpSpPr/>
          <p:nvPr/>
        </p:nvGrpSpPr>
        <p:grpSpPr>
          <a:xfrm>
            <a:off x="4678331" y="6562667"/>
            <a:ext cx="4102662" cy="856834"/>
            <a:chOff x="4741933" y="6812556"/>
            <a:chExt cx="4102662" cy="856834"/>
          </a:xfrm>
        </p:grpSpPr>
        <p:sp>
          <p:nvSpPr>
            <p:cNvPr id="12" name="Rounded Rectangle 11">
              <a:hlinkClick r:id="rId4"/>
            </p:cNvPr>
            <p:cNvSpPr/>
            <p:nvPr/>
          </p:nvSpPr>
          <p:spPr>
            <a:xfrm>
              <a:off x="4741933" y="6812556"/>
              <a:ext cx="4102662" cy="856834"/>
            </a:xfrm>
            <a:prstGeom prst="roundRect">
              <a:avLst>
                <a:gd name="adj" fmla="val 7223"/>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rgbClr val="474545"/>
                  </a:solidFill>
                  <a:latin typeface="Gotham Bold" pitchFamily="50" charset="0"/>
                  <a:cs typeface="Gotham Bold" pitchFamily="50" charset="0"/>
                </a:rPr>
                <a:t>            SEE BOOKSHELF</a:t>
              </a:r>
              <a:endParaRPr lang="en-US" sz="2000" dirty="0">
                <a:solidFill>
                  <a:srgbClr val="474545"/>
                </a:solidFill>
                <a:latin typeface="Gotham Bold" pitchFamily="50" charset="0"/>
                <a:cs typeface="Gotham Bold" pitchFamily="50" charset="0"/>
              </a:endParaRPr>
            </a:p>
          </p:txBody>
        </p:sp>
        <p:pic>
          <p:nvPicPr>
            <p:cNvPr id="15" name="Picture 14"/>
            <p:cNvPicPr>
              <a:picLocks noChangeAspect="1"/>
            </p:cNvPicPr>
            <p:nvPr/>
          </p:nvPicPr>
          <p:blipFill rotWithShape="1">
            <a:blip r:embed="rId5" cstate="print">
              <a:biLevel thresh="75000"/>
              <a:extLst>
                <a:ext uri="{28A0092B-C50C-407E-A947-70E740481C1C}">
                  <a14:useLocalDpi xmlns:a14="http://schemas.microsoft.com/office/drawing/2010/main" val="0"/>
                </a:ext>
              </a:extLst>
            </a:blip>
            <a:srcRect b="14400"/>
            <a:stretch/>
          </p:blipFill>
          <p:spPr>
            <a:xfrm rot="10800000">
              <a:off x="7794599" y="7130480"/>
              <a:ext cx="218715" cy="218424"/>
            </a:xfrm>
            <a:prstGeom prst="rect">
              <a:avLst/>
            </a:prstGeom>
          </p:spPr>
        </p:pic>
      </p:grpSp>
    </p:spTree>
    <p:extLst>
      <p:ext uri="{BB962C8B-B14F-4D97-AF65-F5344CB8AC3E}">
        <p14:creationId xmlns:p14="http://schemas.microsoft.com/office/powerpoint/2010/main" val="33800008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529916" y="5087069"/>
            <a:ext cx="1028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2">
                    <a:lumMod val="25000"/>
                  </a:schemeClr>
                </a:solidFill>
                <a:latin typeface="Gotham Light" pitchFamily="50" charset="0"/>
                <a:cs typeface="Gotham Light" pitchFamily="50" charset="0"/>
              </a:rPr>
              <a:t>Stay in contact through Connect </a:t>
            </a:r>
          </a:p>
        </p:txBody>
      </p:sp>
      <p:sp>
        <p:nvSpPr>
          <p:cNvPr id="4" name="Oval 3"/>
          <p:cNvSpPr/>
          <p:nvPr/>
        </p:nvSpPr>
        <p:spPr>
          <a:xfrm>
            <a:off x="4903639" y="1266181"/>
            <a:ext cx="3352991" cy="3329911"/>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5386745" y="2514853"/>
            <a:ext cx="2954339" cy="996535"/>
            <a:chOff x="6788948" y="3722798"/>
            <a:chExt cx="2324403" cy="802087"/>
          </a:xfrm>
        </p:grpSpPr>
        <p:grpSp>
          <p:nvGrpSpPr>
            <p:cNvPr id="10" name="Group 9"/>
            <p:cNvGrpSpPr/>
            <p:nvPr/>
          </p:nvGrpSpPr>
          <p:grpSpPr>
            <a:xfrm>
              <a:off x="7311112" y="3722798"/>
              <a:ext cx="1802239" cy="630622"/>
              <a:chOff x="2913608" y="3537292"/>
              <a:chExt cx="1802239" cy="630622"/>
            </a:xfrm>
          </p:grpSpPr>
          <p:sp>
            <p:nvSpPr>
              <p:cNvPr id="12" name="TextBox 11"/>
              <p:cNvSpPr txBox="1"/>
              <p:nvPr/>
            </p:nvSpPr>
            <p:spPr>
              <a:xfrm>
                <a:off x="2913608" y="3537292"/>
                <a:ext cx="1708872" cy="297266"/>
              </a:xfrm>
              <a:prstGeom prst="rect">
                <a:avLst/>
              </a:prstGeom>
              <a:noFill/>
            </p:spPr>
            <p:txBody>
              <a:bodyPr wrap="square" rtlCol="0">
                <a:spAutoFit/>
              </a:bodyPr>
              <a:lstStyle/>
              <a:p>
                <a:r>
                  <a:rPr lang="en-US" sz="1800" dirty="0">
                    <a:solidFill>
                      <a:schemeClr val="bg1"/>
                    </a:solidFill>
                    <a:latin typeface="Gotham Light" pitchFamily="50" charset="0"/>
                    <a:cs typeface="Gotham Light" pitchFamily="50" charset="0"/>
                  </a:rPr>
                  <a:t>ORGANIZING </a:t>
                </a:r>
              </a:p>
            </p:txBody>
          </p:sp>
          <p:sp>
            <p:nvSpPr>
              <p:cNvPr id="15" name="TextBox 14"/>
              <p:cNvSpPr txBox="1"/>
              <p:nvPr/>
            </p:nvSpPr>
            <p:spPr>
              <a:xfrm>
                <a:off x="2913609" y="3746787"/>
                <a:ext cx="1802238" cy="421127"/>
              </a:xfrm>
              <a:prstGeom prst="rect">
                <a:avLst/>
              </a:prstGeom>
              <a:noFill/>
            </p:spPr>
            <p:txBody>
              <a:bodyPr wrap="square" rtlCol="0">
                <a:spAutoFit/>
              </a:bodyPr>
              <a:lstStyle/>
              <a:p>
                <a:r>
                  <a:rPr lang="en-US" sz="2800" dirty="0">
                    <a:solidFill>
                      <a:schemeClr val="bg1"/>
                    </a:solidFill>
                    <a:latin typeface="Gotham Bold" pitchFamily="50" charset="0"/>
                    <a:cs typeface="Gotham Bold" pitchFamily="50" charset="0"/>
                  </a:rPr>
                  <a:t>FELLOWS</a:t>
                </a:r>
              </a:p>
            </p:txBody>
          </p:sp>
        </p:gr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8948" y="3730874"/>
              <a:ext cx="553809" cy="794011"/>
            </a:xfrm>
            <a:prstGeom prst="rect">
              <a:avLst/>
            </a:prstGeom>
          </p:spPr>
        </p:pic>
      </p:grpSp>
      <p:grpSp>
        <p:nvGrpSpPr>
          <p:cNvPr id="13" name="Group 12"/>
          <p:cNvGrpSpPr/>
          <p:nvPr/>
        </p:nvGrpSpPr>
        <p:grpSpPr>
          <a:xfrm>
            <a:off x="4620080" y="6384806"/>
            <a:ext cx="4102662" cy="856834"/>
            <a:chOff x="4741933" y="6812556"/>
            <a:chExt cx="4102662" cy="856834"/>
          </a:xfrm>
        </p:grpSpPr>
        <p:sp>
          <p:nvSpPr>
            <p:cNvPr id="14" name="Rounded Rectangle 13">
              <a:hlinkClick r:id="rId4"/>
            </p:cNvPr>
            <p:cNvSpPr/>
            <p:nvPr/>
          </p:nvSpPr>
          <p:spPr>
            <a:xfrm>
              <a:off x="4741933" y="6812556"/>
              <a:ext cx="4102662" cy="856834"/>
            </a:xfrm>
            <a:prstGeom prst="roundRect">
              <a:avLst>
                <a:gd name="adj" fmla="val 7223"/>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rgbClr val="474545"/>
                  </a:solidFill>
                  <a:latin typeface="Gotham Bold" pitchFamily="50" charset="0"/>
                  <a:cs typeface="Gotham Bold" pitchFamily="50" charset="0"/>
                </a:rPr>
                <a:t>       CHECK OUT GROUP</a:t>
              </a:r>
              <a:endParaRPr lang="en-US" sz="2000" dirty="0">
                <a:solidFill>
                  <a:srgbClr val="474545"/>
                </a:solidFill>
                <a:latin typeface="Gotham Bold" pitchFamily="50" charset="0"/>
                <a:cs typeface="Gotham Bold" pitchFamily="50" charset="0"/>
              </a:endParaRPr>
            </a:p>
          </p:txBody>
        </p:sp>
        <p:pic>
          <p:nvPicPr>
            <p:cNvPr id="16" name="Picture 15"/>
            <p:cNvPicPr>
              <a:picLocks noChangeAspect="1"/>
            </p:cNvPicPr>
            <p:nvPr/>
          </p:nvPicPr>
          <p:blipFill rotWithShape="1">
            <a:blip r:embed="rId5" cstate="print">
              <a:biLevel thresh="75000"/>
              <a:extLst>
                <a:ext uri="{28A0092B-C50C-407E-A947-70E740481C1C}">
                  <a14:useLocalDpi xmlns:a14="http://schemas.microsoft.com/office/drawing/2010/main" val="0"/>
                </a:ext>
              </a:extLst>
            </a:blip>
            <a:srcRect b="14400"/>
            <a:stretch/>
          </p:blipFill>
          <p:spPr>
            <a:xfrm rot="10800000">
              <a:off x="7856592" y="7130480"/>
              <a:ext cx="218715" cy="218424"/>
            </a:xfrm>
            <a:prstGeom prst="rect">
              <a:avLst/>
            </a:prstGeom>
          </p:spPr>
        </p:pic>
      </p:grpSp>
    </p:spTree>
    <p:extLst>
      <p:ext uri="{BB962C8B-B14F-4D97-AF65-F5344CB8AC3E}">
        <p14:creationId xmlns:p14="http://schemas.microsoft.com/office/powerpoint/2010/main" val="15303232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529916" y="5087069"/>
            <a:ext cx="102829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2">
                    <a:lumMod val="25000"/>
                  </a:schemeClr>
                </a:solidFill>
                <a:latin typeface="Gotham Bold" pitchFamily="50" charset="0"/>
                <a:cs typeface="Gotham Bold" pitchFamily="50" charset="0"/>
              </a:rPr>
              <a:t>Next Week: </a:t>
            </a:r>
            <a:endParaRPr lang="en-US" altLang="en-US" sz="3600" dirty="0">
              <a:solidFill>
                <a:schemeClr val="bg2">
                  <a:lumMod val="25000"/>
                </a:schemeClr>
              </a:solidFill>
              <a:latin typeface="Gotham Light" pitchFamily="50" charset="0"/>
              <a:cs typeface="Gotham Light" pitchFamily="50" charset="0"/>
            </a:endParaRPr>
          </a:p>
          <a:p>
            <a:pPr algn="ctr"/>
            <a:r>
              <a:rPr lang="en-US" altLang="en-US" sz="3600" dirty="0">
                <a:solidFill>
                  <a:schemeClr val="bg2">
                    <a:lumMod val="25000"/>
                  </a:schemeClr>
                </a:solidFill>
                <a:latin typeface="Gotham Light" pitchFamily="50" charset="0"/>
                <a:cs typeface="Gotham Light" pitchFamily="50" charset="0"/>
              </a:rPr>
              <a:t>Action Planning Sessions</a:t>
            </a:r>
            <a:r>
              <a:rPr lang="en-US" altLang="en-US" sz="3600" dirty="0">
                <a:solidFill>
                  <a:schemeClr val="bg2">
                    <a:lumMod val="25000"/>
                  </a:schemeClr>
                </a:solidFill>
                <a:latin typeface="Gotham Bold" pitchFamily="50" charset="0"/>
                <a:cs typeface="Gotham Bold" pitchFamily="50" charset="0"/>
              </a:rPr>
              <a:t> </a:t>
            </a:r>
          </a:p>
        </p:txBody>
      </p:sp>
      <p:sp>
        <p:nvSpPr>
          <p:cNvPr id="4" name="Oval 3"/>
          <p:cNvSpPr/>
          <p:nvPr/>
        </p:nvSpPr>
        <p:spPr>
          <a:xfrm>
            <a:off x="4903639" y="1266181"/>
            <a:ext cx="3352991" cy="3329911"/>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4620080" y="6665280"/>
            <a:ext cx="4102662" cy="856834"/>
            <a:chOff x="4741933" y="6812556"/>
            <a:chExt cx="4102662" cy="856834"/>
          </a:xfrm>
        </p:grpSpPr>
        <p:sp>
          <p:nvSpPr>
            <p:cNvPr id="10" name="Rounded Rectangle 9">
              <a:hlinkClick r:id="rId3"/>
            </p:cNvPr>
            <p:cNvSpPr/>
            <p:nvPr/>
          </p:nvSpPr>
          <p:spPr>
            <a:xfrm>
              <a:off x="4741933" y="6812556"/>
              <a:ext cx="4102662" cy="856834"/>
            </a:xfrm>
            <a:prstGeom prst="roundRect">
              <a:avLst>
                <a:gd name="adj" fmla="val 7223"/>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rgbClr val="474545"/>
                  </a:solidFill>
                  <a:latin typeface="Gotham Bold" pitchFamily="50" charset="0"/>
                  <a:cs typeface="Gotham Bold" pitchFamily="50" charset="0"/>
                </a:rPr>
                <a:t>   SEE UPDATED CALENDAR</a:t>
              </a:r>
              <a:endParaRPr lang="en-US" sz="2000" dirty="0">
                <a:solidFill>
                  <a:srgbClr val="474545"/>
                </a:solidFill>
                <a:latin typeface="Gotham Bold" pitchFamily="50" charset="0"/>
                <a:cs typeface="Gotham Bold" pitchFamily="50" charset="0"/>
              </a:endParaRPr>
            </a:p>
          </p:txBody>
        </p:sp>
        <p:pic>
          <p:nvPicPr>
            <p:cNvPr id="11" name="Picture 10"/>
            <p:cNvPicPr>
              <a:picLocks noChangeAspect="1"/>
            </p:cNvPicPr>
            <p:nvPr/>
          </p:nvPicPr>
          <p:blipFill rotWithShape="1">
            <a:blip r:embed="rId4" cstate="print">
              <a:biLevel thresh="75000"/>
              <a:extLst>
                <a:ext uri="{28A0092B-C50C-407E-A947-70E740481C1C}">
                  <a14:useLocalDpi xmlns:a14="http://schemas.microsoft.com/office/drawing/2010/main" val="0"/>
                </a:ext>
              </a:extLst>
            </a:blip>
            <a:srcRect b="14400"/>
            <a:stretch/>
          </p:blipFill>
          <p:spPr>
            <a:xfrm rot="10800000">
              <a:off x="8213049" y="7130480"/>
              <a:ext cx="218715" cy="218424"/>
            </a:xfrm>
            <a:prstGeom prst="rect">
              <a:avLst/>
            </a:prstGeom>
          </p:spPr>
        </p:pic>
      </p:gr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3830" y="1909736"/>
            <a:ext cx="1933845" cy="1933845"/>
          </a:xfrm>
          <a:prstGeom prst="rect">
            <a:avLst/>
          </a:prstGeom>
        </p:spPr>
      </p:pic>
    </p:spTree>
    <p:extLst>
      <p:ext uri="{BB962C8B-B14F-4D97-AF65-F5344CB8AC3E}">
        <p14:creationId xmlns:p14="http://schemas.microsoft.com/office/powerpoint/2010/main" val="22472611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3">
            <a:extLst>
              <a:ext uri="{28A0092B-C50C-407E-A947-70E740481C1C}">
                <a14:useLocalDpi xmlns:a14="http://schemas.microsoft.com/office/drawing/2010/main" val="0"/>
              </a:ext>
            </a:extLst>
          </a:blip>
          <a:srcRect l="-1" r="74658"/>
          <a:stretch/>
        </p:blipFill>
        <p:spPr>
          <a:xfrm>
            <a:off x="0" y="-16567"/>
            <a:ext cx="7501179" cy="9770168"/>
          </a:xfrm>
          <a:prstGeom prst="rect">
            <a:avLst/>
          </a:prstGeom>
        </p:spPr>
      </p:pic>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l="-1" r="21754"/>
          <a:stretch/>
        </p:blipFill>
        <p:spPr>
          <a:xfrm>
            <a:off x="3890075" y="-16567"/>
            <a:ext cx="9174996" cy="9770168"/>
          </a:xfrm>
          <a:prstGeom prst="rect">
            <a:avLst/>
          </a:prstGeom>
        </p:spPr>
      </p:pic>
      <p:sp>
        <p:nvSpPr>
          <p:cNvPr id="23" name="Rectangle 22"/>
          <p:cNvSpPr/>
          <p:nvPr/>
        </p:nvSpPr>
        <p:spPr bwMode="auto">
          <a:xfrm>
            <a:off x="-25401" y="-20422"/>
            <a:ext cx="13090471" cy="9761309"/>
          </a:xfrm>
          <a:prstGeom prst="rect">
            <a:avLst/>
          </a:prstGeom>
          <a:solidFill>
            <a:schemeClr val="tx1">
              <a:lumMod val="50000"/>
              <a:alpha val="24000"/>
            </a:scheme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4" name="Rectangle 3"/>
          <p:cNvSpPr/>
          <p:nvPr/>
        </p:nvSpPr>
        <p:spPr>
          <a:xfrm>
            <a:off x="496957" y="417443"/>
            <a:ext cx="12006469"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96957" y="417442"/>
            <a:ext cx="6308034"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909" y="8011633"/>
            <a:ext cx="490014" cy="702546"/>
          </a:xfrm>
          <a:prstGeom prst="rect">
            <a:avLst/>
          </a:prstGeom>
        </p:spPr>
      </p:pic>
      <p:sp>
        <p:nvSpPr>
          <p:cNvPr id="22" name="Rectangle 21"/>
          <p:cNvSpPr>
            <a:spLocks noChangeArrowheads="1"/>
          </p:cNvSpPr>
          <p:nvPr/>
        </p:nvSpPr>
        <p:spPr bwMode="auto">
          <a:xfrm>
            <a:off x="740909" y="3013293"/>
            <a:ext cx="5844930" cy="16081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2400" spc="300" dirty="0">
                <a:solidFill>
                  <a:schemeClr val="tx1">
                    <a:lumMod val="75000"/>
                  </a:schemeClr>
                </a:solidFill>
                <a:latin typeface="Gotham Bold" pitchFamily="50" charset="0"/>
                <a:cs typeface="Gotham Bold" pitchFamily="50" charset="0"/>
              </a:rPr>
              <a:t>BEFORE WE GO, </a:t>
            </a:r>
          </a:p>
          <a:p>
            <a:pPr algn="ctr"/>
            <a:endParaRPr lang="en-US" altLang="en-US" sz="1050" spc="300" dirty="0">
              <a:solidFill>
                <a:schemeClr val="tx1">
                  <a:lumMod val="75000"/>
                </a:schemeClr>
              </a:solidFill>
              <a:latin typeface="Gotham Light" pitchFamily="50" charset="0"/>
              <a:cs typeface="Gotham Light" pitchFamily="50" charset="0"/>
            </a:endParaRPr>
          </a:p>
          <a:p>
            <a:pPr algn="ctr"/>
            <a:r>
              <a:rPr lang="en-US" altLang="en-US" sz="3200" spc="300" dirty="0">
                <a:solidFill>
                  <a:schemeClr val="tx1">
                    <a:lumMod val="75000"/>
                  </a:schemeClr>
                </a:solidFill>
                <a:latin typeface="Gotham Light" pitchFamily="50" charset="0"/>
                <a:cs typeface="Gotham Light" pitchFamily="50" charset="0"/>
              </a:rPr>
              <a:t>WHAT QUESTIONS </a:t>
            </a:r>
          </a:p>
          <a:p>
            <a:pPr algn="ctr"/>
            <a:r>
              <a:rPr lang="en-US" altLang="en-US" sz="3200" spc="300" dirty="0">
                <a:solidFill>
                  <a:schemeClr val="tx1">
                    <a:lumMod val="75000"/>
                  </a:schemeClr>
                </a:solidFill>
                <a:latin typeface="Gotham Light" pitchFamily="50" charset="0"/>
                <a:cs typeface="Gotham Light" pitchFamily="50" charset="0"/>
              </a:rPr>
              <a:t>DO YOU HAVE?</a:t>
            </a:r>
            <a:endParaRPr lang="en-US" altLang="en-US" sz="3600" spc="300" dirty="0">
              <a:solidFill>
                <a:schemeClr val="tx1">
                  <a:lumMod val="75000"/>
                </a:schemeClr>
              </a:solidFill>
              <a:latin typeface="Gotham Light" pitchFamily="50" charset="0"/>
              <a:cs typeface="Gotham Light" pitchFamily="50" charset="0"/>
            </a:endParaRPr>
          </a:p>
        </p:txBody>
      </p:sp>
      <p:pic>
        <p:nvPicPr>
          <p:cNvPr id="25" name="Picture 24"/>
          <p:cNvPicPr>
            <a:picLocks noChangeAspect="1"/>
          </p:cNvPicPr>
          <p:nvPr/>
        </p:nvPicPr>
        <p:blipFill>
          <a:blip r:embed="rId5" cstate="print">
            <a:duotone>
              <a:prstClr val="black"/>
              <a:schemeClr val="tx2">
                <a:tint val="45000"/>
                <a:satMod val="400000"/>
              </a:schemeClr>
            </a:duotone>
            <a:extLst>
              <a:ext uri="{BEBA8EAE-BF5A-486C-A8C5-ECC9F3942E4B}">
                <a14:imgProps xmlns:a14="http://schemas.microsoft.com/office/drawing/2010/main">
                  <a14:imgLayer r:embed="rId6">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2893827" y="1356136"/>
            <a:ext cx="1481108" cy="1533531"/>
          </a:xfrm>
          <a:prstGeom prst="rect">
            <a:avLst/>
          </a:prstGeom>
          <a:noFill/>
        </p:spPr>
      </p:pic>
      <p:grpSp>
        <p:nvGrpSpPr>
          <p:cNvPr id="7" name="Group 6"/>
          <p:cNvGrpSpPr/>
          <p:nvPr/>
        </p:nvGrpSpPr>
        <p:grpSpPr>
          <a:xfrm>
            <a:off x="821291" y="5557431"/>
            <a:ext cx="5693809" cy="1654172"/>
            <a:chOff x="814414" y="5027782"/>
            <a:chExt cx="5693809" cy="1654172"/>
          </a:xfrm>
        </p:grpSpPr>
        <p:sp>
          <p:nvSpPr>
            <p:cNvPr id="33" name="TextBox 32"/>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28" name="Group 27"/>
            <p:cNvGrpSpPr/>
            <p:nvPr/>
          </p:nvGrpSpPr>
          <p:grpSpPr>
            <a:xfrm>
              <a:off x="4026709" y="5027782"/>
              <a:ext cx="2481514" cy="1602933"/>
              <a:chOff x="7956165" y="3607332"/>
              <a:chExt cx="2481514" cy="1602933"/>
            </a:xfrm>
          </p:grpSpPr>
          <p:pic>
            <p:nvPicPr>
              <p:cNvPr id="30" name="Picture 29"/>
              <p:cNvPicPr>
                <a:picLocks noChangeAspect="1"/>
              </p:cNvPicPr>
              <p:nvPr/>
            </p:nvPicPr>
            <p:blipFill rotWithShape="1">
              <a:blip r:embed="rId7" cstate="print">
                <a:duotone>
                  <a:prstClr val="black"/>
                  <a:schemeClr val="tx2">
                    <a:tint val="45000"/>
                    <a:satMod val="400000"/>
                  </a:schemeClr>
                </a:duotone>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31" name="TextBox 30"/>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29" name="TextBox 28"/>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35" name="Picture 34"/>
            <p:cNvPicPr>
              <a:picLocks noChangeAspect="1"/>
            </p:cNvPicPr>
            <p:nvPr/>
          </p:nvPicPr>
          <p:blipFill rotWithShape="1">
            <a:blip r:embed="rId8"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cxnSp>
        <p:nvCxnSpPr>
          <p:cNvPr id="9" name="Straight Connector 8"/>
          <p:cNvCxnSpPr/>
          <p:nvPr/>
        </p:nvCxnSpPr>
        <p:spPr>
          <a:xfrm>
            <a:off x="1512277" y="5408908"/>
            <a:ext cx="4291177" cy="0"/>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6379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7470" y="2492895"/>
            <a:ext cx="5338954" cy="3410599"/>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rIns="457200" rtlCol="0" anchor="ctr"/>
          <a:lstStyle/>
          <a:p>
            <a:r>
              <a:rPr lang="en-US" sz="2800" dirty="0">
                <a:solidFill>
                  <a:schemeClr val="bg2">
                    <a:lumMod val="25000"/>
                  </a:schemeClr>
                </a:solidFill>
                <a:latin typeface="Gotham Bold" pitchFamily="50" charset="0"/>
                <a:cs typeface="Gotham Bold" pitchFamily="50" charset="0"/>
              </a:rPr>
              <a:t>You hosted Action Planning Sessions to brainstorm your events coming up on the week of April 20</a:t>
            </a:r>
            <a:r>
              <a:rPr lang="en-US" sz="2800" baseline="30000" dirty="0">
                <a:solidFill>
                  <a:schemeClr val="bg2">
                    <a:lumMod val="25000"/>
                  </a:schemeClr>
                </a:solidFill>
                <a:latin typeface="Gotham Bold" pitchFamily="50" charset="0"/>
                <a:cs typeface="Gotham Bold" pitchFamily="50" charset="0"/>
              </a:rPr>
              <a:t>th</a:t>
            </a:r>
            <a:endParaRPr lang="en-US" sz="2800" dirty="0">
              <a:solidFill>
                <a:schemeClr val="bg2">
                  <a:lumMod val="25000"/>
                </a:schemeClr>
              </a:solidFill>
              <a:latin typeface="Gotham Bold" pitchFamily="50" charset="0"/>
              <a:cs typeface="Gotham Bold" pitchFamily="50" charset="0"/>
            </a:endParaRPr>
          </a:p>
        </p:txBody>
      </p:sp>
      <p:sp>
        <p:nvSpPr>
          <p:cNvPr id="4" name="Rectangle 3"/>
          <p:cNvSpPr>
            <a:spLocks noChangeArrowheads="1"/>
          </p:cNvSpPr>
          <p:nvPr/>
        </p:nvSpPr>
        <p:spPr bwMode="auto">
          <a:xfrm>
            <a:off x="1941922" y="1544659"/>
            <a:ext cx="32477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tx1"/>
                </a:solidFill>
                <a:latin typeface="Gotham Bold" pitchFamily="50" charset="0"/>
                <a:ea typeface="Arial Unicode MS" panose="020B0604020202020204" pitchFamily="34" charset="-128"/>
                <a:cs typeface="Gotham Bold" pitchFamily="50" charset="0"/>
              </a:rPr>
              <a:t>LAST WEEK</a:t>
            </a:r>
            <a:endParaRPr lang="en-US" altLang="en-US" sz="2800" dirty="0">
              <a:solidFill>
                <a:schemeClr val="tx1"/>
              </a:solidFill>
              <a:latin typeface="Gotham Bold" pitchFamily="50" charset="0"/>
              <a:ea typeface="Arial Unicode MS" panose="020B0604020202020204" pitchFamily="34" charset="-128"/>
              <a:cs typeface="Gotham Bold" pitchFamily="50" charset="0"/>
            </a:endParaRPr>
          </a:p>
        </p:txBody>
      </p:sp>
      <p:sp>
        <p:nvSpPr>
          <p:cNvPr id="5" name="Rectangle 4"/>
          <p:cNvSpPr>
            <a:spLocks noChangeArrowheads="1"/>
          </p:cNvSpPr>
          <p:nvPr/>
        </p:nvSpPr>
        <p:spPr bwMode="auto">
          <a:xfrm>
            <a:off x="9076981" y="1544659"/>
            <a:ext cx="5253925" cy="7463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endParaRPr lang="en-US" altLang="en-US" sz="1050" dirty="0">
              <a:solidFill>
                <a:schemeClr val="bg1"/>
              </a:solidFill>
              <a:latin typeface="Gotham Bold" pitchFamily="50" charset="0"/>
              <a:cs typeface="Gotham Bold" pitchFamily="50" charset="0"/>
            </a:endParaRPr>
          </a:p>
          <a:p>
            <a:r>
              <a:rPr lang="en-US" altLang="en-US" sz="3200" dirty="0">
                <a:solidFill>
                  <a:schemeClr val="bg2">
                    <a:lumMod val="25000"/>
                  </a:schemeClr>
                </a:solidFill>
                <a:latin typeface="Gotham Bold" pitchFamily="50" charset="0"/>
                <a:cs typeface="Gotham Bold" pitchFamily="50" charset="0"/>
              </a:rPr>
              <a:t>REVIEW</a:t>
            </a:r>
            <a:endParaRPr lang="en-US" altLang="en-US" sz="3600" dirty="0">
              <a:solidFill>
                <a:schemeClr val="bg2">
                  <a:lumMod val="25000"/>
                </a:schemeClr>
              </a:solidFill>
              <a:latin typeface="Gotham Bold" pitchFamily="50" charset="0"/>
              <a:cs typeface="Gotham Bold" pitchFamily="50" charset="0"/>
            </a:endParaRPr>
          </a:p>
        </p:txBody>
      </p:sp>
      <p:sp>
        <p:nvSpPr>
          <p:cNvPr id="6" name="Rectangle 5"/>
          <p:cNvSpPr>
            <a:spLocks noChangeArrowheads="1"/>
          </p:cNvSpPr>
          <p:nvPr/>
        </p:nvSpPr>
        <p:spPr bwMode="auto">
          <a:xfrm>
            <a:off x="7088199" y="2716171"/>
            <a:ext cx="5391560" cy="11079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endParaRPr lang="en-US" altLang="en-US" sz="1000" dirty="0">
              <a:solidFill>
                <a:schemeClr val="bg2">
                  <a:lumMod val="25000"/>
                </a:schemeClr>
              </a:solidFill>
              <a:latin typeface="Gotham Bold" pitchFamily="50" charset="0"/>
              <a:cs typeface="Gotham Bold" pitchFamily="50" charset="0"/>
            </a:endParaRPr>
          </a:p>
          <a:p>
            <a:pPr algn="ctr"/>
            <a:r>
              <a:rPr lang="en-US" altLang="en-US" sz="2800" dirty="0">
                <a:solidFill>
                  <a:schemeClr val="bg2">
                    <a:lumMod val="25000"/>
                  </a:schemeClr>
                </a:solidFill>
                <a:latin typeface="Gotham Book" pitchFamily="50" charset="0"/>
                <a:cs typeface="Gotham Book" pitchFamily="50" charset="0"/>
              </a:rPr>
              <a:t>How did your action planning sessions go? </a:t>
            </a:r>
            <a:endParaRPr lang="en-US" altLang="en-US" sz="3200" dirty="0">
              <a:solidFill>
                <a:schemeClr val="bg2">
                  <a:lumMod val="25000"/>
                </a:schemeClr>
              </a:solidFill>
              <a:latin typeface="Gotham Book" pitchFamily="50" charset="0"/>
              <a:cs typeface="Gotham Book" pitchFamily="50" charset="0"/>
            </a:endParaRPr>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7949554" y="1451783"/>
            <a:ext cx="994077" cy="1029262"/>
          </a:xfrm>
          <a:prstGeom prst="rect">
            <a:avLst/>
          </a:prstGeom>
          <a:noFill/>
        </p:spPr>
      </p:pic>
      <p:grpSp>
        <p:nvGrpSpPr>
          <p:cNvPr id="8" name="Group 7"/>
          <p:cNvGrpSpPr/>
          <p:nvPr/>
        </p:nvGrpSpPr>
        <p:grpSpPr>
          <a:xfrm>
            <a:off x="6785950" y="4249322"/>
            <a:ext cx="5693809" cy="1654172"/>
            <a:chOff x="814414" y="5027782"/>
            <a:chExt cx="5693809" cy="1654172"/>
          </a:xfrm>
        </p:grpSpPr>
        <p:sp>
          <p:nvSpPr>
            <p:cNvPr id="9" name="TextBox 8"/>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10" name="Group 9"/>
            <p:cNvGrpSpPr/>
            <p:nvPr/>
          </p:nvGrpSpPr>
          <p:grpSpPr>
            <a:xfrm>
              <a:off x="4026709" y="5027782"/>
              <a:ext cx="2481514" cy="1602933"/>
              <a:chOff x="7956165" y="3607332"/>
              <a:chExt cx="2481514" cy="1602933"/>
            </a:xfrm>
          </p:grpSpPr>
          <p:pic>
            <p:nvPicPr>
              <p:cNvPr id="13" name="Picture 12"/>
              <p:cNvPicPr>
                <a:picLocks noChangeAspect="1"/>
              </p:cNvPicPr>
              <p:nvPr/>
            </p:nvPicPr>
            <p:blipFill rotWithShape="1">
              <a:blip r:embed="rId4" cstate="print">
                <a:duotone>
                  <a:prstClr val="black"/>
                  <a:schemeClr val="tx2">
                    <a:tint val="45000"/>
                    <a:satMod val="400000"/>
                  </a:schemeClr>
                </a:duotone>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14" name="TextBox 13"/>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11" name="TextBox 10"/>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12" name="Picture 11"/>
            <p:cNvPicPr>
              <a:picLocks noChangeAspect="1"/>
            </p:cNvPicPr>
            <p:nvPr/>
          </p:nvPicPr>
          <p:blipFill rotWithShape="1">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cxnSp>
        <p:nvCxnSpPr>
          <p:cNvPr id="15" name="Straight Connector 14"/>
          <p:cNvCxnSpPr/>
          <p:nvPr/>
        </p:nvCxnSpPr>
        <p:spPr>
          <a:xfrm>
            <a:off x="7476936" y="4100799"/>
            <a:ext cx="4291177" cy="0"/>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87498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1158" t="7310" r="7114"/>
          <a:stretch/>
        </p:blipFill>
        <p:spPr>
          <a:xfrm>
            <a:off x="0" y="-48126"/>
            <a:ext cx="13004800" cy="9822338"/>
          </a:xfrm>
          <a:prstGeom prst="rect">
            <a:avLst/>
          </a:prstGeom>
        </p:spPr>
      </p:pic>
      <p:sp>
        <p:nvSpPr>
          <p:cNvPr id="13" name="Rectangle 12"/>
          <p:cNvSpPr/>
          <p:nvPr/>
        </p:nvSpPr>
        <p:spPr>
          <a:xfrm>
            <a:off x="0" y="-48126"/>
            <a:ext cx="9512490" cy="9801726"/>
          </a:xfrm>
          <a:prstGeom prst="rect">
            <a:avLst/>
          </a:prstGeom>
          <a:gradFill flip="none" rotWithShape="1">
            <a:gsLst>
              <a:gs pos="0">
                <a:schemeClr val="tx1">
                  <a:alpha val="0"/>
                </a:schemeClr>
              </a:gs>
              <a:gs pos="43000">
                <a:schemeClr val="tx1">
                  <a:alpha val="81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48126"/>
            <a:ext cx="13004800" cy="9801726"/>
          </a:xfrm>
          <a:prstGeom prst="rect">
            <a:avLst/>
          </a:prstGeom>
          <a:solidFill>
            <a:srgbClr val="017FA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2698244" y="1922903"/>
            <a:ext cx="5976033" cy="1867511"/>
            <a:chOff x="3501731" y="3293117"/>
            <a:chExt cx="5976033" cy="1867511"/>
          </a:xfrm>
        </p:grpSpPr>
        <p:sp>
          <p:nvSpPr>
            <p:cNvPr id="15" name="TextBox 14"/>
            <p:cNvSpPr txBox="1"/>
            <p:nvPr/>
          </p:nvSpPr>
          <p:spPr>
            <a:xfrm>
              <a:off x="3501731" y="3293117"/>
              <a:ext cx="5823284" cy="830997"/>
            </a:xfrm>
            <a:prstGeom prst="rect">
              <a:avLst/>
            </a:prstGeom>
            <a:noFill/>
          </p:spPr>
          <p:txBody>
            <a:bodyPr wrap="square" rtlCol="0">
              <a:spAutoFit/>
            </a:bodyPr>
            <a:lstStyle/>
            <a:p>
              <a:r>
                <a:rPr lang="en-US" sz="4800" dirty="0">
                  <a:solidFill>
                    <a:schemeClr val="bg1"/>
                  </a:solidFill>
                  <a:latin typeface="Gotham Light" pitchFamily="50" charset="0"/>
                  <a:cs typeface="Gotham Light" pitchFamily="50" charset="0"/>
                </a:rPr>
                <a:t>ORGANIZING </a:t>
              </a:r>
            </a:p>
          </p:txBody>
        </p:sp>
        <p:sp>
          <p:nvSpPr>
            <p:cNvPr id="18" name="TextBox 17"/>
            <p:cNvSpPr txBox="1"/>
            <p:nvPr/>
          </p:nvSpPr>
          <p:spPr>
            <a:xfrm>
              <a:off x="3508008" y="3837189"/>
              <a:ext cx="5969756" cy="1323439"/>
            </a:xfrm>
            <a:prstGeom prst="rect">
              <a:avLst/>
            </a:prstGeom>
            <a:noFill/>
          </p:spPr>
          <p:txBody>
            <a:bodyPr wrap="square" rtlCol="0">
              <a:spAutoFit/>
            </a:bodyPr>
            <a:lstStyle/>
            <a:p>
              <a:r>
                <a:rPr lang="en-US" sz="8000" dirty="0">
                  <a:solidFill>
                    <a:schemeClr val="bg1"/>
                  </a:solidFill>
                  <a:latin typeface="Gotham Bold" pitchFamily="50" charset="0"/>
                  <a:cs typeface="Gotham Bold" pitchFamily="50" charset="0"/>
                </a:rPr>
                <a:t>FELLOWS</a:t>
              </a:r>
            </a:p>
          </p:txBody>
        </p:sp>
      </p:gr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6895" y="1898515"/>
            <a:ext cx="1713589" cy="2456818"/>
          </a:xfrm>
          <a:prstGeom prst="rect">
            <a:avLst/>
          </a:prstGeom>
        </p:spPr>
      </p:pic>
      <p:sp>
        <p:nvSpPr>
          <p:cNvPr id="2" name="Rectangle 1"/>
          <p:cNvSpPr/>
          <p:nvPr/>
        </p:nvSpPr>
        <p:spPr>
          <a:xfrm>
            <a:off x="2794532" y="4070603"/>
            <a:ext cx="5470237" cy="3108543"/>
          </a:xfrm>
          <a:prstGeom prst="rect">
            <a:avLst/>
          </a:prstGeom>
        </p:spPr>
        <p:txBody>
          <a:bodyPr wrap="square">
            <a:spAutoFit/>
          </a:bodyPr>
          <a:lstStyle/>
          <a:p>
            <a:r>
              <a:rPr lang="en-US" sz="2800" dirty="0">
                <a:solidFill>
                  <a:schemeClr val="bg1"/>
                </a:solidFill>
                <a:latin typeface="Gotham Bold" pitchFamily="50" charset="0"/>
                <a:cs typeface="Gotham Bold" pitchFamily="50" charset="0"/>
              </a:rPr>
              <a:t>Thank you for joining today’s webinar.  </a:t>
            </a:r>
          </a:p>
          <a:p>
            <a:endParaRPr lang="en-US" sz="2800" dirty="0">
              <a:solidFill>
                <a:schemeClr val="bg1"/>
              </a:solidFill>
              <a:latin typeface="Gotham Bold" pitchFamily="50" charset="0"/>
              <a:cs typeface="Gotham Bold" pitchFamily="50" charset="0"/>
            </a:endParaRPr>
          </a:p>
          <a:p>
            <a:r>
              <a:rPr lang="en-US" sz="2800" dirty="0">
                <a:solidFill>
                  <a:schemeClr val="bg1"/>
                </a:solidFill>
                <a:latin typeface="Gotham Bold" pitchFamily="50" charset="0"/>
                <a:cs typeface="Gotham Bold" pitchFamily="50" charset="0"/>
              </a:rPr>
              <a:t>Make sure to find the materials covered today, and the audio and video recordings on the bookshelf. </a:t>
            </a:r>
          </a:p>
        </p:txBody>
      </p:sp>
      <p:sp>
        <p:nvSpPr>
          <p:cNvPr id="23" name="Rounded Rectangle 22">
            <a:hlinkClick r:id="rId4"/>
          </p:cNvPr>
          <p:cNvSpPr/>
          <p:nvPr/>
        </p:nvSpPr>
        <p:spPr>
          <a:xfrm>
            <a:off x="2909953" y="7475946"/>
            <a:ext cx="2777340" cy="599147"/>
          </a:xfrm>
          <a:prstGeom prst="roundRect">
            <a:avLst>
              <a:gd name="adj" fmla="val 0"/>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bg1"/>
                </a:solidFill>
                <a:latin typeface="Gotham Book" pitchFamily="50" charset="0"/>
                <a:cs typeface="Gotham Book" pitchFamily="50" charset="0"/>
              </a:rPr>
              <a:t>  See Bookshelf</a:t>
            </a:r>
          </a:p>
        </p:txBody>
      </p:sp>
      <p:pic>
        <p:nvPicPr>
          <p:cNvPr id="24" name="Picture 23"/>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t="519" b="-519"/>
          <a:stretch/>
        </p:blipFill>
        <p:spPr>
          <a:xfrm>
            <a:off x="5167313" y="7594067"/>
            <a:ext cx="352298" cy="352298"/>
          </a:xfrm>
          <a:prstGeom prst="rect">
            <a:avLst/>
          </a:prstGeom>
        </p:spPr>
      </p:pic>
    </p:spTree>
    <p:extLst>
      <p:ext uri="{BB962C8B-B14F-4D97-AF65-F5344CB8AC3E}">
        <p14:creationId xmlns:p14="http://schemas.microsoft.com/office/powerpoint/2010/main" val="6587590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lum bright="-32000"/>
            <a:extLst>
              <a:ext uri="{28A0092B-C50C-407E-A947-70E740481C1C}">
                <a14:useLocalDpi xmlns:a14="http://schemas.microsoft.com/office/drawing/2010/main" val="0"/>
              </a:ext>
            </a:extLst>
          </a:blip>
          <a:stretch>
            <a:fillRect/>
          </a:stretch>
        </p:blipFill>
        <p:spPr>
          <a:xfrm>
            <a:off x="1732549" y="2622881"/>
            <a:ext cx="684155" cy="684155"/>
          </a:xfrm>
          <a:prstGeom prst="rect">
            <a:avLst/>
          </a:prstGeom>
          <a:noFill/>
        </p:spPr>
      </p:pic>
      <p:sp>
        <p:nvSpPr>
          <p:cNvPr id="3" name="Rectangle 2"/>
          <p:cNvSpPr>
            <a:spLocks noChangeArrowheads="1"/>
          </p:cNvSpPr>
          <p:nvPr/>
        </p:nvSpPr>
        <p:spPr bwMode="auto">
          <a:xfrm>
            <a:off x="2711831" y="2373052"/>
            <a:ext cx="8392433" cy="51090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endParaRPr lang="en-US" altLang="en-US" sz="1400" dirty="0">
              <a:solidFill>
                <a:schemeClr val="bg2">
                  <a:lumMod val="25000"/>
                </a:schemeClr>
              </a:solidFill>
              <a:latin typeface="Gotham Bold" pitchFamily="50" charset="0"/>
              <a:cs typeface="Gotham Bold" pitchFamily="50" charset="0"/>
            </a:endParaRPr>
          </a:p>
          <a:p>
            <a:r>
              <a:rPr lang="en-US" altLang="en-US" sz="4400" dirty="0">
                <a:solidFill>
                  <a:schemeClr val="bg2">
                    <a:lumMod val="25000"/>
                  </a:schemeClr>
                </a:solidFill>
                <a:latin typeface="Gotham Bold" pitchFamily="50" charset="0"/>
                <a:cs typeface="Gotham Bold" pitchFamily="50" charset="0"/>
              </a:rPr>
              <a:t>Planned an APS</a:t>
            </a:r>
          </a:p>
          <a:p>
            <a:endParaRPr lang="en-US" altLang="en-US" sz="4400" dirty="0">
              <a:solidFill>
                <a:schemeClr val="bg2">
                  <a:lumMod val="25000"/>
                </a:schemeClr>
              </a:solidFill>
              <a:latin typeface="Gotham Bold" pitchFamily="50" charset="0"/>
              <a:cs typeface="Gotham Bold" pitchFamily="50" charset="0"/>
            </a:endParaRPr>
          </a:p>
          <a:p>
            <a:r>
              <a:rPr lang="en-US" altLang="en-US" sz="4400" dirty="0">
                <a:solidFill>
                  <a:schemeClr val="bg2">
                    <a:lumMod val="25000"/>
                  </a:schemeClr>
                </a:solidFill>
                <a:latin typeface="Gotham Bold" pitchFamily="50" charset="0"/>
                <a:cs typeface="Gotham Bold" pitchFamily="50" charset="0"/>
              </a:rPr>
              <a:t>Began planning the event</a:t>
            </a:r>
          </a:p>
          <a:p>
            <a:endParaRPr lang="en-US" altLang="en-US" sz="4400" dirty="0">
              <a:solidFill>
                <a:schemeClr val="bg2">
                  <a:lumMod val="25000"/>
                </a:schemeClr>
              </a:solidFill>
              <a:latin typeface="Gotham Bold" pitchFamily="50" charset="0"/>
              <a:cs typeface="Gotham Bold" pitchFamily="50" charset="0"/>
            </a:endParaRPr>
          </a:p>
          <a:p>
            <a:r>
              <a:rPr lang="en-US" altLang="en-US" sz="4400" dirty="0">
                <a:solidFill>
                  <a:schemeClr val="bg2">
                    <a:lumMod val="25000"/>
                  </a:schemeClr>
                </a:solidFill>
                <a:latin typeface="Gotham Bold" pitchFamily="50" charset="0"/>
                <a:cs typeface="Gotham Bold" pitchFamily="50" charset="0"/>
              </a:rPr>
              <a:t>Start recruiting volunteers</a:t>
            </a:r>
          </a:p>
          <a:p>
            <a:endParaRPr lang="en-US" altLang="en-US" sz="4400" dirty="0">
              <a:solidFill>
                <a:schemeClr val="bg2">
                  <a:lumMod val="25000"/>
                </a:schemeClr>
              </a:solidFill>
              <a:latin typeface="Gotham Bold" pitchFamily="50" charset="0"/>
              <a:cs typeface="Gotham Bold" pitchFamily="50" charset="0"/>
            </a:endParaRPr>
          </a:p>
          <a:p>
            <a:endParaRPr lang="en-US" altLang="en-US" sz="4800" dirty="0">
              <a:solidFill>
                <a:schemeClr val="bg2">
                  <a:lumMod val="25000"/>
                </a:schemeClr>
              </a:solidFill>
              <a:latin typeface="Gotham Bold" pitchFamily="50" charset="0"/>
              <a:cs typeface="Gotham Bold" pitchFamily="50" charset="0"/>
            </a:endParaRPr>
          </a:p>
        </p:txBody>
      </p:sp>
      <p:sp>
        <p:nvSpPr>
          <p:cNvPr id="4" name="Rectangle 3"/>
          <p:cNvSpPr>
            <a:spLocks noChangeArrowheads="1"/>
          </p:cNvSpPr>
          <p:nvPr/>
        </p:nvSpPr>
        <p:spPr bwMode="auto">
          <a:xfrm>
            <a:off x="885075" y="778624"/>
            <a:ext cx="113848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800" dirty="0">
                <a:solidFill>
                  <a:schemeClr val="bg2">
                    <a:lumMod val="25000"/>
                  </a:schemeClr>
                </a:solidFill>
                <a:latin typeface="Gotham Bold" pitchFamily="50" charset="0"/>
                <a:cs typeface="Gotham Bold" pitchFamily="50" charset="0"/>
              </a:rPr>
              <a:t>What’s next?</a:t>
            </a:r>
          </a:p>
          <a:p>
            <a:r>
              <a:rPr lang="en-US" altLang="en-US" sz="2800" dirty="0">
                <a:solidFill>
                  <a:schemeClr val="bg2">
                    <a:lumMod val="25000"/>
                  </a:schemeClr>
                </a:solidFill>
                <a:latin typeface="Gotham Light" pitchFamily="50" charset="0"/>
                <a:cs typeface="Gotham Light" pitchFamily="50" charset="0"/>
              </a:rPr>
              <a:t>Leading up to your event on the week of April 20</a:t>
            </a:r>
            <a:r>
              <a:rPr lang="en-US" altLang="en-US" sz="2800" baseline="30000" dirty="0">
                <a:solidFill>
                  <a:schemeClr val="bg2">
                    <a:lumMod val="25000"/>
                  </a:schemeClr>
                </a:solidFill>
                <a:latin typeface="Gotham Light" pitchFamily="50" charset="0"/>
                <a:cs typeface="Gotham Light" pitchFamily="50" charset="0"/>
              </a:rPr>
              <a:t>th</a:t>
            </a:r>
            <a:r>
              <a:rPr lang="en-US" altLang="en-US" sz="2800" dirty="0">
                <a:solidFill>
                  <a:schemeClr val="bg2">
                    <a:lumMod val="25000"/>
                  </a:schemeClr>
                </a:solidFill>
                <a:latin typeface="Gotham Light" pitchFamily="50" charset="0"/>
                <a:cs typeface="Gotham Light" pitchFamily="50" charset="0"/>
              </a:rPr>
              <a:t> </a:t>
            </a:r>
            <a:endParaRPr lang="en-US" altLang="en-US" sz="2800" dirty="0">
              <a:solidFill>
                <a:schemeClr val="bg2">
                  <a:lumMod val="25000"/>
                </a:schemeClr>
              </a:solidFill>
              <a:latin typeface="Gotham Bold" pitchFamily="50" charset="0"/>
              <a:cs typeface="Gotham Bold" pitchFamily="50" charset="0"/>
            </a:endParaRPr>
          </a:p>
        </p:txBody>
      </p:sp>
      <p:cxnSp>
        <p:nvCxnSpPr>
          <p:cNvPr id="6" name="Straight Connector 5"/>
          <p:cNvCxnSpPr/>
          <p:nvPr/>
        </p:nvCxnSpPr>
        <p:spPr>
          <a:xfrm>
            <a:off x="885075" y="1860855"/>
            <a:ext cx="11130462" cy="0"/>
          </a:xfrm>
          <a:prstGeom prst="line">
            <a:avLst/>
          </a:prstGeom>
          <a:ln>
            <a:solidFill>
              <a:srgbClr val="949494"/>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cstate="print">
            <a:duotone>
              <a:prstClr val="black"/>
              <a:schemeClr val="tx2">
                <a:tint val="45000"/>
                <a:satMod val="400000"/>
              </a:schemeClr>
            </a:duotone>
            <a:lum bright="-32000"/>
            <a:extLst>
              <a:ext uri="{28A0092B-C50C-407E-A947-70E740481C1C}">
                <a14:useLocalDpi xmlns:a14="http://schemas.microsoft.com/office/drawing/2010/main" val="0"/>
              </a:ext>
            </a:extLst>
          </a:blip>
          <a:stretch>
            <a:fillRect/>
          </a:stretch>
        </p:blipFill>
        <p:spPr>
          <a:xfrm>
            <a:off x="1732549" y="3975171"/>
            <a:ext cx="684155" cy="684155"/>
          </a:xfrm>
          <a:prstGeom prst="rect">
            <a:avLst/>
          </a:prstGeom>
          <a:noFill/>
        </p:spPr>
      </p:pic>
      <p:sp>
        <p:nvSpPr>
          <p:cNvPr id="8" name="Rounded Rectangle 7"/>
          <p:cNvSpPr/>
          <p:nvPr/>
        </p:nvSpPr>
        <p:spPr>
          <a:xfrm>
            <a:off x="1745764" y="5363364"/>
            <a:ext cx="561472" cy="590265"/>
          </a:xfrm>
          <a:prstGeom prst="roundRect">
            <a:avLst>
              <a:gd name="adj" fmla="val 5239"/>
            </a:avLst>
          </a:prstGeom>
          <a:noFill/>
          <a:ln w="76200">
            <a:solidFill>
              <a:srgbClr val="5F66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0570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35"/>
          <p:cNvSpPr>
            <a:spLocks noChangeAspect="1"/>
          </p:cNvSpPr>
          <p:nvPr/>
        </p:nvSpPr>
        <p:spPr bwMode="auto">
          <a:xfrm>
            <a:off x="1147009" y="2192379"/>
            <a:ext cx="762000" cy="762000"/>
          </a:xfrm>
          <a:prstGeom prst="ellipse">
            <a:avLst/>
          </a:prstGeom>
          <a:solidFill>
            <a:srgbClr val="3B3838"/>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dirty="0">
                <a:solidFill>
                  <a:schemeClr val="bg1"/>
                </a:solidFill>
                <a:latin typeface="Gotham Bold" pitchFamily="50" charset="0"/>
                <a:ea typeface="ヒラギノ角ゴ ProN W3" charset="-128"/>
                <a:cs typeface="Gotham Bold" pitchFamily="50" charset="0"/>
              </a:rPr>
              <a:t>1</a:t>
            </a:r>
          </a:p>
        </p:txBody>
      </p:sp>
      <p:sp>
        <p:nvSpPr>
          <p:cNvPr id="3" name="Oval 36"/>
          <p:cNvSpPr>
            <a:spLocks noChangeAspect="1"/>
          </p:cNvSpPr>
          <p:nvPr/>
        </p:nvSpPr>
        <p:spPr bwMode="auto">
          <a:xfrm>
            <a:off x="1147009" y="3735339"/>
            <a:ext cx="762000" cy="762000"/>
          </a:xfrm>
          <a:prstGeom prst="ellipse">
            <a:avLst/>
          </a:prstGeom>
          <a:solidFill>
            <a:srgbClr val="3B3838"/>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dirty="0">
                <a:solidFill>
                  <a:schemeClr val="bg1"/>
                </a:solidFill>
                <a:latin typeface="Gotham Bold" pitchFamily="50" charset="0"/>
                <a:ea typeface="ヒラギノ角ゴ ProN W3" charset="-128"/>
                <a:cs typeface="Gotham Bold" pitchFamily="50" charset="0"/>
              </a:rPr>
              <a:t>2</a:t>
            </a:r>
          </a:p>
        </p:txBody>
      </p:sp>
      <p:sp>
        <p:nvSpPr>
          <p:cNvPr id="4" name="Oval 37"/>
          <p:cNvSpPr>
            <a:spLocks noChangeAspect="1"/>
          </p:cNvSpPr>
          <p:nvPr/>
        </p:nvSpPr>
        <p:spPr bwMode="auto">
          <a:xfrm>
            <a:off x="1147009" y="5326718"/>
            <a:ext cx="762000" cy="762000"/>
          </a:xfrm>
          <a:prstGeom prst="ellipse">
            <a:avLst/>
          </a:prstGeom>
          <a:solidFill>
            <a:srgbClr val="3B3838"/>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dirty="0">
                <a:solidFill>
                  <a:schemeClr val="bg1"/>
                </a:solidFill>
                <a:latin typeface="Gotham Bold" pitchFamily="50" charset="0"/>
                <a:ea typeface="ヒラギノ角ゴ ProN W3" charset="-128"/>
                <a:cs typeface="Gotham Bold" pitchFamily="50" charset="0"/>
              </a:rPr>
              <a:t>3</a:t>
            </a:r>
          </a:p>
        </p:txBody>
      </p:sp>
      <p:sp>
        <p:nvSpPr>
          <p:cNvPr id="5" name="Rectangle 4"/>
          <p:cNvSpPr>
            <a:spLocks noChangeArrowheads="1"/>
          </p:cNvSpPr>
          <p:nvPr/>
        </p:nvSpPr>
        <p:spPr bwMode="auto">
          <a:xfrm>
            <a:off x="827695" y="796718"/>
            <a:ext cx="418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b="1" dirty="0">
                <a:solidFill>
                  <a:schemeClr val="tx1"/>
                </a:solidFill>
                <a:latin typeface="Gotham Bold" pitchFamily="50" charset="0"/>
                <a:cs typeface="Gotham Bold" pitchFamily="50" charset="0"/>
              </a:rPr>
              <a:t>GOALS </a:t>
            </a:r>
            <a:r>
              <a:rPr lang="en-US" altLang="en-US" sz="2800" dirty="0">
                <a:solidFill>
                  <a:schemeClr val="tx1"/>
                </a:solidFill>
                <a:latin typeface="Gotham Light" pitchFamily="50" charset="0"/>
                <a:ea typeface="Arial Unicode MS" panose="020B0604020202020204" pitchFamily="34" charset="-128"/>
                <a:cs typeface="Gotham Light" pitchFamily="50" charset="0"/>
              </a:rPr>
              <a:t>FOR TODAY</a:t>
            </a:r>
          </a:p>
        </p:txBody>
      </p:sp>
      <p:sp>
        <p:nvSpPr>
          <p:cNvPr id="7" name="TextBox 6"/>
          <p:cNvSpPr txBox="1"/>
          <p:nvPr/>
        </p:nvSpPr>
        <p:spPr>
          <a:xfrm>
            <a:off x="2261977" y="2272589"/>
            <a:ext cx="9818721" cy="523220"/>
          </a:xfrm>
          <a:prstGeom prst="rect">
            <a:avLst/>
          </a:prstGeom>
          <a:noFill/>
        </p:spPr>
        <p:txBody>
          <a:bodyPr wrap="square" rtlCol="0">
            <a:spAutoFit/>
          </a:bodyPr>
          <a:lstStyle/>
          <a:p>
            <a:r>
              <a:rPr lang="en-US" sz="2800" dirty="0">
                <a:solidFill>
                  <a:schemeClr val="bg2">
                    <a:lumMod val="25000"/>
                  </a:schemeClr>
                </a:solidFill>
                <a:latin typeface="Gotham Bold" pitchFamily="50" charset="0"/>
                <a:cs typeface="Gotham Bold" pitchFamily="50" charset="0"/>
              </a:rPr>
              <a:t>Learn</a:t>
            </a:r>
            <a:r>
              <a:rPr lang="en-US" sz="2800" dirty="0">
                <a:solidFill>
                  <a:schemeClr val="bg2">
                    <a:lumMod val="25000"/>
                  </a:schemeClr>
                </a:solidFill>
                <a:latin typeface="Gotham Light" pitchFamily="50" charset="0"/>
                <a:cs typeface="Gotham Light" pitchFamily="50" charset="0"/>
              </a:rPr>
              <a:t> best practices for recruiting new volunteers </a:t>
            </a:r>
          </a:p>
        </p:txBody>
      </p:sp>
      <p:sp>
        <p:nvSpPr>
          <p:cNvPr id="10" name="TextBox 9"/>
          <p:cNvSpPr txBox="1"/>
          <p:nvPr/>
        </p:nvSpPr>
        <p:spPr>
          <a:xfrm>
            <a:off x="2261974" y="3854729"/>
            <a:ext cx="9818721" cy="523220"/>
          </a:xfrm>
          <a:prstGeom prst="rect">
            <a:avLst/>
          </a:prstGeom>
          <a:noFill/>
        </p:spPr>
        <p:txBody>
          <a:bodyPr wrap="square" rtlCol="0">
            <a:spAutoFit/>
          </a:bodyPr>
          <a:lstStyle/>
          <a:p>
            <a:r>
              <a:rPr lang="en-US" sz="2800" dirty="0">
                <a:solidFill>
                  <a:schemeClr val="bg2">
                    <a:lumMod val="25000"/>
                  </a:schemeClr>
                </a:solidFill>
                <a:latin typeface="Gotham Bold" pitchFamily="50" charset="0"/>
                <a:cs typeface="Gotham Bold" pitchFamily="50" charset="0"/>
              </a:rPr>
              <a:t>Develop and practice </a:t>
            </a:r>
            <a:r>
              <a:rPr lang="en-US" sz="2800" dirty="0">
                <a:solidFill>
                  <a:schemeClr val="bg2">
                    <a:lumMod val="25000"/>
                  </a:schemeClr>
                </a:solidFill>
                <a:latin typeface="Gotham Light" pitchFamily="50" charset="0"/>
                <a:cs typeface="Gotham Light" pitchFamily="50" charset="0"/>
              </a:rPr>
              <a:t>your hard ask </a:t>
            </a:r>
          </a:p>
        </p:txBody>
      </p:sp>
      <p:sp>
        <p:nvSpPr>
          <p:cNvPr id="11" name="TextBox 10"/>
          <p:cNvSpPr txBox="1"/>
          <p:nvPr/>
        </p:nvSpPr>
        <p:spPr>
          <a:xfrm>
            <a:off x="2261975" y="5325568"/>
            <a:ext cx="9818721" cy="954107"/>
          </a:xfrm>
          <a:prstGeom prst="rect">
            <a:avLst/>
          </a:prstGeom>
          <a:noFill/>
        </p:spPr>
        <p:txBody>
          <a:bodyPr wrap="square" rtlCol="0">
            <a:spAutoFit/>
          </a:bodyPr>
          <a:lstStyle/>
          <a:p>
            <a:r>
              <a:rPr lang="en-US" sz="2800" dirty="0">
                <a:solidFill>
                  <a:schemeClr val="bg2">
                    <a:lumMod val="25000"/>
                  </a:schemeClr>
                </a:solidFill>
                <a:latin typeface="Gotham Bold" pitchFamily="50" charset="0"/>
                <a:cs typeface="Gotham Bold" pitchFamily="50" charset="0"/>
              </a:rPr>
              <a:t>Feel confident </a:t>
            </a:r>
            <a:r>
              <a:rPr lang="en-US" sz="2800" dirty="0">
                <a:solidFill>
                  <a:schemeClr val="bg2">
                    <a:lumMod val="25000"/>
                  </a:schemeClr>
                </a:solidFill>
                <a:latin typeface="Gotham Light" pitchFamily="50" charset="0"/>
                <a:cs typeface="Gotham Light" pitchFamily="50" charset="0"/>
              </a:rPr>
              <a:t>approaching volunteer recruitment for your upcoming events </a:t>
            </a:r>
          </a:p>
        </p:txBody>
      </p:sp>
      <p:cxnSp>
        <p:nvCxnSpPr>
          <p:cNvPr id="14" name="Straight Connector 13"/>
          <p:cNvCxnSpPr/>
          <p:nvPr/>
        </p:nvCxnSpPr>
        <p:spPr>
          <a:xfrm>
            <a:off x="865362" y="1497870"/>
            <a:ext cx="11215337"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0079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H="1" flipV="1">
            <a:off x="5425148" y="1273197"/>
            <a:ext cx="0" cy="6058044"/>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909024" y="1209025"/>
            <a:ext cx="6951397" cy="6740307"/>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Bold" pitchFamily="50" charset="0"/>
                <a:cs typeface="Gotham Bold" pitchFamily="50" charset="0"/>
              </a:rPr>
              <a:t>Forming a recruitment team</a:t>
            </a:r>
          </a:p>
          <a:p>
            <a:pPr marL="514350" indent="-514350">
              <a:buAutoNum type="arabicPeriod"/>
            </a:pPr>
            <a:endParaRPr lang="en-US" sz="3600" dirty="0">
              <a:solidFill>
                <a:schemeClr val="bg2">
                  <a:lumMod val="25000"/>
                </a:schemeClr>
              </a:solidFill>
              <a:latin typeface="Gotham Bold" pitchFamily="50" charset="0"/>
              <a:cs typeface="Gotham Bold"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Why people volunteer?</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Tactics for volunteer recruitment</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The Hard Ask </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1261" y="2196250"/>
            <a:ext cx="3250794" cy="3250794"/>
          </a:xfrm>
          <a:prstGeom prst="rect">
            <a:avLst/>
          </a:prstGeom>
        </p:spPr>
      </p:pic>
      <p:sp>
        <p:nvSpPr>
          <p:cNvPr id="13" name="Rectangle 12"/>
          <p:cNvSpPr>
            <a:spLocks noChangeArrowheads="1"/>
          </p:cNvSpPr>
          <p:nvPr/>
        </p:nvSpPr>
        <p:spPr bwMode="auto">
          <a:xfrm>
            <a:off x="604035" y="1209025"/>
            <a:ext cx="44852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318599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Dad dies after getting hit with baseball before son’s game"/>
          <p:cNvPicPr>
            <a:picLocks noChangeAspect="1" noChangeArrowheads="1"/>
          </p:cNvPicPr>
          <p:nvPr/>
        </p:nvPicPr>
        <p:blipFill rotWithShape="1">
          <a:blip r:embed="rId3">
            <a:extLst>
              <a:ext uri="{28A0092B-C50C-407E-A947-70E740481C1C}">
                <a14:useLocalDpi xmlns:a14="http://schemas.microsoft.com/office/drawing/2010/main" val="0"/>
              </a:ext>
            </a:extLst>
          </a:blip>
          <a:srcRect l="9582"/>
          <a:stretch/>
        </p:blipFill>
        <p:spPr bwMode="auto">
          <a:xfrm>
            <a:off x="-179882" y="-104930"/>
            <a:ext cx="13296275" cy="9908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175847" y="-63020"/>
            <a:ext cx="13292239" cy="9847659"/>
          </a:xfrm>
          <a:prstGeom prst="rect">
            <a:avLst/>
          </a:prstGeom>
          <a:solidFill>
            <a:srgbClr val="000000">
              <a:alpha val="40784"/>
            </a:srgb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pic>
        <p:nvPicPr>
          <p:cNvPr id="10" name="Picture 9"/>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12381518" y="9024445"/>
            <a:ext cx="292847" cy="419863"/>
          </a:xfrm>
          <a:prstGeom prst="rect">
            <a:avLst/>
          </a:prstGeom>
        </p:spPr>
      </p:pic>
      <p:pic>
        <p:nvPicPr>
          <p:cNvPr id="12" name="Picture 2" descr="C:\Users\amdamiron\Downloads\OFA-logo_horizontal-Revers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036" y="8864051"/>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p:nvSpPr>
        <p:spPr bwMode="auto">
          <a:xfrm>
            <a:off x="622989" y="1709500"/>
            <a:ext cx="61343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800" spc="300" dirty="0">
                <a:solidFill>
                  <a:schemeClr val="bg1"/>
                </a:solidFill>
                <a:latin typeface="Mission Script" panose="02000000000000000000" pitchFamily="50" charset="0"/>
                <a:ea typeface="Arial Unicode MS" panose="020B0604020202020204" pitchFamily="34" charset="-128"/>
                <a:cs typeface="Gotham Light" pitchFamily="50" charset="0"/>
              </a:rPr>
              <a:t>Baseball</a:t>
            </a:r>
            <a:r>
              <a:rPr lang="en-US" altLang="en-US" sz="2800" dirty="0">
                <a:solidFill>
                  <a:schemeClr val="bg1"/>
                </a:solidFill>
                <a:latin typeface="Gotham Light" pitchFamily="50" charset="0"/>
                <a:ea typeface="Arial Unicode MS" panose="020B0604020202020204" pitchFamily="34" charset="-128"/>
                <a:cs typeface="Gotham Light" pitchFamily="50" charset="0"/>
              </a:rPr>
              <a:t> </a:t>
            </a:r>
            <a:r>
              <a:rPr lang="en-US" altLang="en-US" sz="2800" dirty="0">
                <a:solidFill>
                  <a:schemeClr val="bg1"/>
                </a:solidFill>
                <a:latin typeface="Gotham Bold" pitchFamily="50" charset="0"/>
                <a:ea typeface="Arial Unicode MS" panose="020B0604020202020204" pitchFamily="34" charset="-128"/>
                <a:cs typeface="Gotham Bold" pitchFamily="50" charset="0"/>
              </a:rPr>
              <a:t>ORGANIZING</a:t>
            </a:r>
          </a:p>
        </p:txBody>
      </p:sp>
      <p:pic>
        <p:nvPicPr>
          <p:cNvPr id="8" name="Picture 30"/>
          <p:cNvPicPr>
            <a:picLocks noChangeAspect="1" noChangeArrowheads="1"/>
          </p:cNvPicPr>
          <p:nvPr/>
        </p:nvPicPr>
        <p:blipFill rotWithShape="1">
          <a:blip r:embed="rId6">
            <a:lum bright="100000"/>
            <a:extLst>
              <a:ext uri="{28A0092B-C50C-407E-A947-70E740481C1C}">
                <a14:useLocalDpi xmlns:a14="http://schemas.microsoft.com/office/drawing/2010/main" val="0"/>
              </a:ext>
            </a:extLst>
          </a:blip>
          <a:srcRect t="-2836"/>
          <a:stretch/>
        </p:blipFill>
        <p:spPr bwMode="auto">
          <a:xfrm>
            <a:off x="940624" y="2540497"/>
            <a:ext cx="5499100" cy="57468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p:cNvSpPr/>
          <p:nvPr/>
        </p:nvSpPr>
        <p:spPr>
          <a:xfrm>
            <a:off x="3254798" y="4998420"/>
            <a:ext cx="870751" cy="830997"/>
          </a:xfrm>
          <a:prstGeom prst="rect">
            <a:avLst/>
          </a:prstGeom>
        </p:spPr>
        <p:txBody>
          <a:bodyPr wrap="none">
            <a:spAutoFit/>
          </a:bodyPr>
          <a:lstStyle/>
          <a:p>
            <a:r>
              <a:rPr lang="en-US" altLang="en-US" sz="4800" dirty="0">
                <a:solidFill>
                  <a:schemeClr val="bg2">
                    <a:lumMod val="25000"/>
                  </a:schemeClr>
                </a:solidFill>
                <a:latin typeface="Mission Script" panose="02000000000000000000" pitchFamily="50" charset="0"/>
                <a:ea typeface="Arial Unicode MS" panose="020B0604020202020204" pitchFamily="34" charset="-128"/>
                <a:cs typeface="Gotham Light" pitchFamily="50" charset="0"/>
              </a:rPr>
              <a:t>you</a:t>
            </a:r>
            <a:endParaRPr lang="en-US" sz="4400" dirty="0">
              <a:solidFill>
                <a:schemeClr val="bg2">
                  <a:lumMod val="25000"/>
                </a:schemeClr>
              </a:solidFill>
            </a:endParaRPr>
          </a:p>
        </p:txBody>
      </p:sp>
    </p:spTree>
    <p:extLst>
      <p:ext uri="{BB962C8B-B14F-4D97-AF65-F5344CB8AC3E}">
        <p14:creationId xmlns:p14="http://schemas.microsoft.com/office/powerpoint/2010/main" val="3685114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2">
      <a:dk1>
        <a:srgbClr val="3A3838"/>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Custom 1">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37241</TotalTime>
  <Words>1815</Words>
  <Application>Microsoft Macintosh PowerPoint</Application>
  <PresentationFormat>Custom</PresentationFormat>
  <Paragraphs>395</Paragraphs>
  <Slides>50</Slides>
  <Notes>20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50</vt:i4>
      </vt:variant>
    </vt:vector>
  </HeadingPairs>
  <TitlesOfParts>
    <vt:vector size="59" baseType="lpstr">
      <vt:lpstr>Arial</vt:lpstr>
      <vt:lpstr>Calibri</vt:lpstr>
      <vt:lpstr>Gill Sans</vt:lpstr>
      <vt:lpstr>Gotham Bold</vt:lpstr>
      <vt:lpstr>Gotham Book</vt:lpstr>
      <vt:lpstr>Gotham Light</vt:lpstr>
      <vt:lpstr>Mission Script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adamironalcantara</dc:creator>
  <cp:lastModifiedBy>Microsoft Office User</cp:lastModifiedBy>
  <cp:revision>367</cp:revision>
  <cp:lastPrinted>2015-02-21T22:34:41Z</cp:lastPrinted>
  <dcterms:created xsi:type="dcterms:W3CDTF">2014-12-18T16:27:37Z</dcterms:created>
  <dcterms:modified xsi:type="dcterms:W3CDTF">2019-02-27T21:51:42Z</dcterms:modified>
</cp:coreProperties>
</file>