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428" r:id="rId2"/>
    <p:sldId id="447" r:id="rId3"/>
    <p:sldId id="429" r:id="rId4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0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2135" autoAdjust="0"/>
  </p:normalViewPr>
  <p:slideViewPr>
    <p:cSldViewPr showGuides="1">
      <p:cViewPr varScale="1">
        <p:scale>
          <a:sx n="47" d="100"/>
          <a:sy n="47" d="100"/>
        </p:scale>
        <p:origin x="1488" y="192"/>
      </p:cViewPr>
      <p:guideLst>
        <p:guide orient="horz" pos="4704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8AE3759-E056-2147-8C5D-753FE3B9CC70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5F94105-2682-8749-ABF5-C05777F3A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77DCF43-45A6-0E41-BAA4-2739F442BAE5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4CF9CA-ECC0-8E43-B974-DDC848E05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46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</a:t>
            </a:r>
            <a:r>
              <a:rPr lang="en-US"/>
              <a:t>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4CF9CA-ECC0-8E43-B974-DDC848E055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2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F549F-CF1D-4A43-B886-1303C72E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62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130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BC3D0F-469B-8443-97D3-CA4FD6599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</a:rPr>
              <a:t>Welcome and Ice Breaker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7391400"/>
            <a:ext cx="12496800" cy="762000"/>
          </a:xfrm>
        </p:spPr>
        <p:txBody>
          <a:bodyPr/>
          <a:lstStyle/>
          <a:p>
            <a:r>
              <a:rPr lang="en-US" dirty="0">
                <a:latin typeface="Arial" charset="0"/>
                <a:ea typeface="MS PGothic" charset="0"/>
                <a:cs typeface="MS PGothic" charset="0"/>
              </a:rPr>
              <a:t>Laura Warbelow, Get Covered America-Michigan Organizing Director, @</a:t>
            </a:r>
            <a:r>
              <a:rPr lang="en-US" dirty="0" err="1">
                <a:latin typeface="Arial" charset="0"/>
                <a:ea typeface="MS PGothic" charset="0"/>
                <a:cs typeface="MS PGothic" charset="0"/>
              </a:rPr>
              <a:t>LauraGWarb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89F51AA3-6A2C-E149-9758-879640CC3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Ice Breaker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/>
          </a:blip>
          <a:srcRect l="4558" t="6167" r="74726" b="78642"/>
          <a:stretch/>
        </p:blipFill>
        <p:spPr>
          <a:xfrm>
            <a:off x="3149600" y="2590800"/>
            <a:ext cx="6723237" cy="5085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0444298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/>
          </p:cNvSpPr>
          <p:nvPr/>
        </p:nvSpPr>
        <p:spPr bwMode="auto">
          <a:xfrm>
            <a:off x="406400" y="2895600"/>
            <a:ext cx="853440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Welcome and Ice Breaker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Steps 1 &amp; 2 of Running a Stellar Training Program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Step 3: Writing a Program Plan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Lunch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Lateral and Upward Management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Step 4: Program Roll-out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Step 5: Program Execution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Step 6: Assessing and Adjusting</a:t>
            </a:r>
          </a:p>
          <a:p>
            <a:pPr marL="569913" indent="-569913">
              <a:lnSpc>
                <a:spcPct val="120000"/>
              </a:lnSpc>
              <a:buFont typeface="Arial" charset="0"/>
              <a:buAutoNum type="romanUcPeriod"/>
            </a:pPr>
            <a:r>
              <a:rPr lang="en-US" altLang="ja-JP" sz="3400" dirty="0">
                <a:solidFill>
                  <a:srgbClr val="56565A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Debrief and Closing</a:t>
            </a:r>
            <a:endParaRPr lang="en-US" sz="3400" dirty="0">
              <a:solidFill>
                <a:srgbClr val="56565A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Agenda for Today</a:t>
            </a:r>
          </a:p>
        </p:txBody>
      </p:sp>
      <p:pic>
        <p:nvPicPr>
          <p:cNvPr id="7171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400" y="2895600"/>
            <a:ext cx="3976023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5-Point Star 1"/>
          <p:cNvSpPr>
            <a:spLocks noChangeAspect="1"/>
          </p:cNvSpPr>
          <p:nvPr/>
        </p:nvSpPr>
        <p:spPr bwMode="auto">
          <a:xfrm>
            <a:off x="2616200" y="3581400"/>
            <a:ext cx="457200" cy="457200"/>
          </a:xfrm>
          <a:custGeom>
            <a:avLst/>
            <a:gdLst>
              <a:gd name="T0" fmla="*/ 0 w 457200"/>
              <a:gd name="T1" fmla="*/ 174634 h 457200"/>
              <a:gd name="T2" fmla="*/ 174636 w 457200"/>
              <a:gd name="T3" fmla="*/ 174636 h 457200"/>
              <a:gd name="T4" fmla="*/ 228600 w 457200"/>
              <a:gd name="T5" fmla="*/ 0 h 457200"/>
              <a:gd name="T6" fmla="*/ 282564 w 457200"/>
              <a:gd name="T7" fmla="*/ 174636 h 457200"/>
              <a:gd name="T8" fmla="*/ 457200 w 457200"/>
              <a:gd name="T9" fmla="*/ 174634 h 457200"/>
              <a:gd name="T10" fmla="*/ 315916 w 457200"/>
              <a:gd name="T11" fmla="*/ 282564 h 457200"/>
              <a:gd name="T12" fmla="*/ 369882 w 457200"/>
              <a:gd name="T13" fmla="*/ 457199 h 457200"/>
              <a:gd name="T14" fmla="*/ 228600 w 457200"/>
              <a:gd name="T15" fmla="*/ 349267 h 457200"/>
              <a:gd name="T16" fmla="*/ 87318 w 457200"/>
              <a:gd name="T17" fmla="*/ 457199 h 457200"/>
              <a:gd name="T18" fmla="*/ 141284 w 457200"/>
              <a:gd name="T19" fmla="*/ 282564 h 457200"/>
              <a:gd name="T20" fmla="*/ 0 w 457200"/>
              <a:gd name="T21" fmla="*/ 174634 h 457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7200" h="457200">
                <a:moveTo>
                  <a:pt x="0" y="174634"/>
                </a:moveTo>
                <a:lnTo>
                  <a:pt x="174636" y="174636"/>
                </a:lnTo>
                <a:lnTo>
                  <a:pt x="228600" y="0"/>
                </a:lnTo>
                <a:lnTo>
                  <a:pt x="282564" y="174636"/>
                </a:lnTo>
                <a:lnTo>
                  <a:pt x="457200" y="174634"/>
                </a:lnTo>
                <a:lnTo>
                  <a:pt x="315916" y="282564"/>
                </a:lnTo>
                <a:lnTo>
                  <a:pt x="369882" y="457199"/>
                </a:lnTo>
                <a:lnTo>
                  <a:pt x="228600" y="349267"/>
                </a:lnTo>
                <a:lnTo>
                  <a:pt x="87318" y="457199"/>
                </a:lnTo>
                <a:lnTo>
                  <a:pt x="141284" y="282564"/>
                </a:lnTo>
                <a:lnTo>
                  <a:pt x="0" y="174634"/>
                </a:lnTo>
                <a:close/>
              </a:path>
            </a:pathLst>
          </a:custGeom>
          <a:solidFill>
            <a:srgbClr val="D0202E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1240B29-F687-4f45-9708-019B960494DF}">
              <a14:hiddenLine xmlns:a14="http://schemas.microsoft.com/office/drawing/2010/main" xmlns=""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5-Point Star 1"/>
          <p:cNvSpPr>
            <a:spLocks noChangeAspect="1"/>
          </p:cNvSpPr>
          <p:nvPr/>
        </p:nvSpPr>
        <p:spPr bwMode="auto">
          <a:xfrm>
            <a:off x="6959600" y="4191000"/>
            <a:ext cx="457200" cy="457200"/>
          </a:xfrm>
          <a:custGeom>
            <a:avLst/>
            <a:gdLst>
              <a:gd name="T0" fmla="*/ 0 w 457200"/>
              <a:gd name="T1" fmla="*/ 174634 h 457200"/>
              <a:gd name="T2" fmla="*/ 174636 w 457200"/>
              <a:gd name="T3" fmla="*/ 174636 h 457200"/>
              <a:gd name="T4" fmla="*/ 228600 w 457200"/>
              <a:gd name="T5" fmla="*/ 0 h 457200"/>
              <a:gd name="T6" fmla="*/ 282564 w 457200"/>
              <a:gd name="T7" fmla="*/ 174636 h 457200"/>
              <a:gd name="T8" fmla="*/ 457200 w 457200"/>
              <a:gd name="T9" fmla="*/ 174634 h 457200"/>
              <a:gd name="T10" fmla="*/ 315916 w 457200"/>
              <a:gd name="T11" fmla="*/ 282564 h 457200"/>
              <a:gd name="T12" fmla="*/ 369882 w 457200"/>
              <a:gd name="T13" fmla="*/ 457199 h 457200"/>
              <a:gd name="T14" fmla="*/ 228600 w 457200"/>
              <a:gd name="T15" fmla="*/ 349267 h 457200"/>
              <a:gd name="T16" fmla="*/ 87318 w 457200"/>
              <a:gd name="T17" fmla="*/ 457199 h 457200"/>
              <a:gd name="T18" fmla="*/ 141284 w 457200"/>
              <a:gd name="T19" fmla="*/ 282564 h 457200"/>
              <a:gd name="T20" fmla="*/ 0 w 457200"/>
              <a:gd name="T21" fmla="*/ 174634 h 457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7200" h="457200">
                <a:moveTo>
                  <a:pt x="0" y="174634"/>
                </a:moveTo>
                <a:lnTo>
                  <a:pt x="174636" y="174636"/>
                </a:lnTo>
                <a:lnTo>
                  <a:pt x="228600" y="0"/>
                </a:lnTo>
                <a:lnTo>
                  <a:pt x="282564" y="174636"/>
                </a:lnTo>
                <a:lnTo>
                  <a:pt x="457200" y="174634"/>
                </a:lnTo>
                <a:lnTo>
                  <a:pt x="315916" y="282564"/>
                </a:lnTo>
                <a:lnTo>
                  <a:pt x="369882" y="457199"/>
                </a:lnTo>
                <a:lnTo>
                  <a:pt x="228600" y="349267"/>
                </a:lnTo>
                <a:lnTo>
                  <a:pt x="87318" y="457199"/>
                </a:lnTo>
                <a:lnTo>
                  <a:pt x="141284" y="282564"/>
                </a:lnTo>
                <a:lnTo>
                  <a:pt x="0" y="174634"/>
                </a:lnTo>
                <a:close/>
              </a:path>
            </a:pathLst>
          </a:custGeom>
          <a:solidFill>
            <a:srgbClr val="D0202E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1240B29-F687-4f45-9708-019B960494DF}">
              <a14:hiddenLine xmlns:a14="http://schemas.microsoft.com/office/drawing/2010/main" xmlns=""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5-Point Star 1"/>
          <p:cNvSpPr>
            <a:spLocks noChangeAspect="1"/>
          </p:cNvSpPr>
          <p:nvPr/>
        </p:nvSpPr>
        <p:spPr bwMode="auto">
          <a:xfrm>
            <a:off x="6197600" y="6705600"/>
            <a:ext cx="457200" cy="457200"/>
          </a:xfrm>
          <a:custGeom>
            <a:avLst/>
            <a:gdLst>
              <a:gd name="T0" fmla="*/ 0 w 457200"/>
              <a:gd name="T1" fmla="*/ 174634 h 457200"/>
              <a:gd name="T2" fmla="*/ 174636 w 457200"/>
              <a:gd name="T3" fmla="*/ 174636 h 457200"/>
              <a:gd name="T4" fmla="*/ 228600 w 457200"/>
              <a:gd name="T5" fmla="*/ 0 h 457200"/>
              <a:gd name="T6" fmla="*/ 282564 w 457200"/>
              <a:gd name="T7" fmla="*/ 174636 h 457200"/>
              <a:gd name="T8" fmla="*/ 457200 w 457200"/>
              <a:gd name="T9" fmla="*/ 174634 h 457200"/>
              <a:gd name="T10" fmla="*/ 315916 w 457200"/>
              <a:gd name="T11" fmla="*/ 282564 h 457200"/>
              <a:gd name="T12" fmla="*/ 369882 w 457200"/>
              <a:gd name="T13" fmla="*/ 457199 h 457200"/>
              <a:gd name="T14" fmla="*/ 228600 w 457200"/>
              <a:gd name="T15" fmla="*/ 349267 h 457200"/>
              <a:gd name="T16" fmla="*/ 87318 w 457200"/>
              <a:gd name="T17" fmla="*/ 457199 h 457200"/>
              <a:gd name="T18" fmla="*/ 141284 w 457200"/>
              <a:gd name="T19" fmla="*/ 282564 h 457200"/>
              <a:gd name="T20" fmla="*/ 0 w 457200"/>
              <a:gd name="T21" fmla="*/ 174634 h 457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7200" h="457200">
                <a:moveTo>
                  <a:pt x="0" y="174634"/>
                </a:moveTo>
                <a:lnTo>
                  <a:pt x="174636" y="174636"/>
                </a:lnTo>
                <a:lnTo>
                  <a:pt x="228600" y="0"/>
                </a:lnTo>
                <a:lnTo>
                  <a:pt x="282564" y="174636"/>
                </a:lnTo>
                <a:lnTo>
                  <a:pt x="457200" y="174634"/>
                </a:lnTo>
                <a:lnTo>
                  <a:pt x="315916" y="282564"/>
                </a:lnTo>
                <a:lnTo>
                  <a:pt x="369882" y="457199"/>
                </a:lnTo>
                <a:lnTo>
                  <a:pt x="228600" y="349267"/>
                </a:lnTo>
                <a:lnTo>
                  <a:pt x="87318" y="457199"/>
                </a:lnTo>
                <a:lnTo>
                  <a:pt x="141284" y="282564"/>
                </a:lnTo>
                <a:lnTo>
                  <a:pt x="0" y="174634"/>
                </a:lnTo>
                <a:close/>
              </a:path>
            </a:pathLst>
          </a:custGeom>
          <a:solidFill>
            <a:srgbClr val="D0202E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1240B29-F687-4f45-9708-019B960494DF}">
              <a14:hiddenLine xmlns:a14="http://schemas.microsoft.com/office/drawing/2010/main" xmlns=""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5-Point Star 1"/>
          <p:cNvSpPr>
            <a:spLocks noChangeAspect="1"/>
          </p:cNvSpPr>
          <p:nvPr/>
        </p:nvSpPr>
        <p:spPr bwMode="auto">
          <a:xfrm>
            <a:off x="5740400" y="6096000"/>
            <a:ext cx="457200" cy="457200"/>
          </a:xfrm>
          <a:custGeom>
            <a:avLst/>
            <a:gdLst>
              <a:gd name="T0" fmla="*/ 0 w 457200"/>
              <a:gd name="T1" fmla="*/ 174634 h 457200"/>
              <a:gd name="T2" fmla="*/ 174636 w 457200"/>
              <a:gd name="T3" fmla="*/ 174636 h 457200"/>
              <a:gd name="T4" fmla="*/ 228600 w 457200"/>
              <a:gd name="T5" fmla="*/ 0 h 457200"/>
              <a:gd name="T6" fmla="*/ 282564 w 457200"/>
              <a:gd name="T7" fmla="*/ 174636 h 457200"/>
              <a:gd name="T8" fmla="*/ 457200 w 457200"/>
              <a:gd name="T9" fmla="*/ 174634 h 457200"/>
              <a:gd name="T10" fmla="*/ 315916 w 457200"/>
              <a:gd name="T11" fmla="*/ 282564 h 457200"/>
              <a:gd name="T12" fmla="*/ 369882 w 457200"/>
              <a:gd name="T13" fmla="*/ 457199 h 457200"/>
              <a:gd name="T14" fmla="*/ 228600 w 457200"/>
              <a:gd name="T15" fmla="*/ 349267 h 457200"/>
              <a:gd name="T16" fmla="*/ 87318 w 457200"/>
              <a:gd name="T17" fmla="*/ 457199 h 457200"/>
              <a:gd name="T18" fmla="*/ 141284 w 457200"/>
              <a:gd name="T19" fmla="*/ 282564 h 457200"/>
              <a:gd name="T20" fmla="*/ 0 w 457200"/>
              <a:gd name="T21" fmla="*/ 174634 h 457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7200" h="457200">
                <a:moveTo>
                  <a:pt x="0" y="174634"/>
                </a:moveTo>
                <a:lnTo>
                  <a:pt x="174636" y="174636"/>
                </a:lnTo>
                <a:lnTo>
                  <a:pt x="228600" y="0"/>
                </a:lnTo>
                <a:lnTo>
                  <a:pt x="282564" y="174636"/>
                </a:lnTo>
                <a:lnTo>
                  <a:pt x="457200" y="174634"/>
                </a:lnTo>
                <a:lnTo>
                  <a:pt x="315916" y="282564"/>
                </a:lnTo>
                <a:lnTo>
                  <a:pt x="369882" y="457199"/>
                </a:lnTo>
                <a:lnTo>
                  <a:pt x="228600" y="349267"/>
                </a:lnTo>
                <a:lnTo>
                  <a:pt x="87318" y="457199"/>
                </a:lnTo>
                <a:lnTo>
                  <a:pt x="141284" y="282564"/>
                </a:lnTo>
                <a:lnTo>
                  <a:pt x="0" y="174634"/>
                </a:lnTo>
                <a:close/>
              </a:path>
            </a:pathLst>
          </a:custGeom>
          <a:solidFill>
            <a:srgbClr val="D0202E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1240B29-F687-4f45-9708-019B960494DF}">
              <a14:hiddenLine xmlns:a14="http://schemas.microsoft.com/office/drawing/2010/main" xmlns=""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5-Point Star 1"/>
          <p:cNvSpPr>
            <a:spLocks noChangeAspect="1"/>
          </p:cNvSpPr>
          <p:nvPr/>
        </p:nvSpPr>
        <p:spPr bwMode="auto">
          <a:xfrm>
            <a:off x="7291756" y="7287844"/>
            <a:ext cx="457200" cy="457200"/>
          </a:xfrm>
          <a:custGeom>
            <a:avLst/>
            <a:gdLst>
              <a:gd name="T0" fmla="*/ 0 w 457200"/>
              <a:gd name="T1" fmla="*/ 174634 h 457200"/>
              <a:gd name="T2" fmla="*/ 174636 w 457200"/>
              <a:gd name="T3" fmla="*/ 174636 h 457200"/>
              <a:gd name="T4" fmla="*/ 228600 w 457200"/>
              <a:gd name="T5" fmla="*/ 0 h 457200"/>
              <a:gd name="T6" fmla="*/ 282564 w 457200"/>
              <a:gd name="T7" fmla="*/ 174636 h 457200"/>
              <a:gd name="T8" fmla="*/ 457200 w 457200"/>
              <a:gd name="T9" fmla="*/ 174634 h 457200"/>
              <a:gd name="T10" fmla="*/ 315916 w 457200"/>
              <a:gd name="T11" fmla="*/ 282564 h 457200"/>
              <a:gd name="T12" fmla="*/ 369882 w 457200"/>
              <a:gd name="T13" fmla="*/ 457199 h 457200"/>
              <a:gd name="T14" fmla="*/ 228600 w 457200"/>
              <a:gd name="T15" fmla="*/ 349267 h 457200"/>
              <a:gd name="T16" fmla="*/ 87318 w 457200"/>
              <a:gd name="T17" fmla="*/ 457199 h 457200"/>
              <a:gd name="T18" fmla="*/ 141284 w 457200"/>
              <a:gd name="T19" fmla="*/ 282564 h 457200"/>
              <a:gd name="T20" fmla="*/ 0 w 457200"/>
              <a:gd name="T21" fmla="*/ 174634 h 457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57200" h="457200">
                <a:moveTo>
                  <a:pt x="0" y="174634"/>
                </a:moveTo>
                <a:lnTo>
                  <a:pt x="174636" y="174636"/>
                </a:lnTo>
                <a:lnTo>
                  <a:pt x="228600" y="0"/>
                </a:lnTo>
                <a:lnTo>
                  <a:pt x="282564" y="174636"/>
                </a:lnTo>
                <a:lnTo>
                  <a:pt x="457200" y="174634"/>
                </a:lnTo>
                <a:lnTo>
                  <a:pt x="315916" y="282564"/>
                </a:lnTo>
                <a:lnTo>
                  <a:pt x="369882" y="457199"/>
                </a:lnTo>
                <a:lnTo>
                  <a:pt x="228600" y="349267"/>
                </a:lnTo>
                <a:lnTo>
                  <a:pt x="87318" y="457199"/>
                </a:lnTo>
                <a:lnTo>
                  <a:pt x="141284" y="282564"/>
                </a:lnTo>
                <a:lnTo>
                  <a:pt x="0" y="174634"/>
                </a:lnTo>
                <a:close/>
              </a:path>
            </a:pathLst>
          </a:custGeom>
          <a:solidFill>
            <a:srgbClr val="D0202E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7"/>
              </a:schemeClr>
            </a:outerShdw>
          </a:effectLst>
          <a:extLst>
            <a:ext uri="{91240B29-F687-4f45-9708-019B960494DF}">
              <a14:hiddenLine xmlns:a14="http://schemas.microsoft.com/office/drawing/2010/main" xmlns=""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</TotalTime>
  <Pages>0</Pages>
  <Words>120</Words>
  <Characters>0</Characters>
  <Application>Microsoft Macintosh PowerPoint</Application>
  <PresentationFormat>Custom</PresentationFormat>
  <Lines>0</Lines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Welcome and Ice Breaker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100</cp:revision>
  <dcterms:created xsi:type="dcterms:W3CDTF">2014-01-23T22:27:04Z</dcterms:created>
  <dcterms:modified xsi:type="dcterms:W3CDTF">2019-03-05T18:10:49Z</dcterms:modified>
</cp:coreProperties>
</file>