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61" r:id="rId1"/>
  </p:sldMasterIdLst>
  <p:notesMasterIdLst>
    <p:notesMasterId r:id="rId28"/>
  </p:notesMasterIdLst>
  <p:handoutMasterIdLst>
    <p:handoutMasterId r:id="rId29"/>
  </p:handoutMasterIdLst>
  <p:sldIdLst>
    <p:sldId id="453" r:id="rId2"/>
    <p:sldId id="454" r:id="rId3"/>
    <p:sldId id="455" r:id="rId4"/>
    <p:sldId id="456" r:id="rId5"/>
    <p:sldId id="457" r:id="rId6"/>
    <p:sldId id="458" r:id="rId7"/>
    <p:sldId id="459" r:id="rId8"/>
    <p:sldId id="460" r:id="rId9"/>
    <p:sldId id="461" r:id="rId10"/>
    <p:sldId id="462" r:id="rId11"/>
    <p:sldId id="463" r:id="rId12"/>
    <p:sldId id="464" r:id="rId13"/>
    <p:sldId id="465" r:id="rId14"/>
    <p:sldId id="466" r:id="rId15"/>
    <p:sldId id="467" r:id="rId16"/>
    <p:sldId id="468" r:id="rId17"/>
    <p:sldId id="469" r:id="rId18"/>
    <p:sldId id="470" r:id="rId19"/>
    <p:sldId id="471" r:id="rId20"/>
    <p:sldId id="472" r:id="rId21"/>
    <p:sldId id="473" r:id="rId22"/>
    <p:sldId id="474" r:id="rId23"/>
    <p:sldId id="475" r:id="rId24"/>
    <p:sldId id="476" r:id="rId25"/>
    <p:sldId id="477" r:id="rId26"/>
    <p:sldId id="478" r:id="rId27"/>
  </p:sldIdLst>
  <p:sldSz cx="13004800" cy="97536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1pPr>
    <a:lvl2pPr marL="457200"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2pPr>
    <a:lvl3pPr marL="914400"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3pPr>
    <a:lvl4pPr marL="1371600"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4pPr>
    <a:lvl5pPr marL="1828800" algn="l" rtl="0" eaLnBrk="0" fontAlgn="base" hangingPunct="0">
      <a:spcBef>
        <a:spcPct val="0"/>
      </a:spcBef>
      <a:spcAft>
        <a:spcPct val="0"/>
      </a:spcAft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5pPr>
    <a:lvl6pPr marL="22860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6pPr>
    <a:lvl7pPr marL="27432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7pPr>
    <a:lvl8pPr marL="32004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8pPr>
    <a:lvl9pPr marL="3657600" algn="l" defTabSz="914400" rtl="0" eaLnBrk="1" latinLnBrk="0" hangingPunct="1">
      <a:defRPr sz="4200" kern="1200">
        <a:solidFill>
          <a:srgbClr val="000000"/>
        </a:solidFill>
        <a:latin typeface="Gill Sans"/>
        <a:ea typeface="ヒラギノ角ゴ ProN W3"/>
        <a:cs typeface="ヒラギノ角ゴ ProN W3"/>
        <a:sym typeface="Gill Sans"/>
      </a:defRPr>
    </a:lvl9pPr>
  </p:defaultTextStyle>
  <p:extLst>
    <p:ext uri="{EFAFB233-063F-42B5-8137-9DF3F51BA10A}">
      <p15:sldGuideLst xmlns:p15="http://schemas.microsoft.com/office/powerpoint/2012/main">
        <p15:guide id="1" orient="horz" pos="4992">
          <p15:clr>
            <a:srgbClr val="A4A3A4"/>
          </p15:clr>
        </p15:guide>
        <p15:guide id="2" pos="819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6565A"/>
    <a:srgbClr val="D0202E"/>
    <a:srgbClr val="0C3B60"/>
    <a:srgbClr val="0094C8"/>
    <a:srgbClr val="DBD9D6"/>
    <a:srgbClr val="13253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522"/>
  </p:normalViewPr>
  <p:slideViewPr>
    <p:cSldViewPr>
      <p:cViewPr varScale="1">
        <p:scale>
          <a:sx n="82" d="100"/>
          <a:sy n="82" d="100"/>
        </p:scale>
        <p:origin x="1488" y="176"/>
      </p:cViewPr>
      <p:guideLst>
        <p:guide orient="horz" pos="4992"/>
        <p:guide pos="819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9648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0022BC19-4A09-4F18-AE35-26DFE76258A5}" type="datetime1">
              <a:rPr lang="en-US"/>
              <a:pPr/>
              <a:t>7/3/19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45C667E1-B5D8-4688-8418-9F702AC95590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44793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defRPr sz="1200">
                <a:latin typeface="Gill Sans" pitchFamily="2" charset="0"/>
                <a:ea typeface="ヒラギノ角ゴ ProN W3" pitchFamily="2" charset="-128"/>
                <a:cs typeface="+mn-cs"/>
                <a:sym typeface="Gill Sans" pitchFamily="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FBC8655C-40BD-4729-81FD-FC4E8F866F4B}" type="datetime1">
              <a:rPr lang="en-US"/>
              <a:pPr/>
              <a:t>7/3/19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defRPr sz="1200">
                <a:latin typeface="Gill Sans" pitchFamily="2" charset="0"/>
                <a:ea typeface="ヒラギノ角ゴ ProN W3" pitchFamily="2" charset="-128"/>
                <a:cs typeface="+mn-cs"/>
                <a:sym typeface="Gill Sans" pitchFamily="2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8E93A87A-D072-4D9A-8114-D85C4DBB134A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249964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ＭＳ Ｐゴシック" pitchFamily="-111" charset="-128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work is licensed under the Creative Commons Attribution-</a:t>
            </a:r>
            <a:r>
              <a:rPr lang="en-US" dirty="0" err="1"/>
              <a:t>NonCommercial</a:t>
            </a:r>
            <a:r>
              <a:rPr lang="en-US" dirty="0"/>
              <a:t> 4.0 International License. To view a copy of this license, visit http://</a:t>
            </a:r>
            <a:r>
              <a:rPr lang="en-US" dirty="0" err="1"/>
              <a:t>creativecommons.org</a:t>
            </a:r>
            <a:r>
              <a:rPr lang="en-US" dirty="0"/>
              <a:t>/licenses/by-</a:t>
            </a:r>
            <a:r>
              <a:rPr lang="en-US" dirty="0" err="1"/>
              <a:t>nc</a:t>
            </a:r>
            <a:r>
              <a:rPr lang="en-US" dirty="0"/>
              <a:t>/4.0/ or send a letter to Creative Commons, PO Box 1866, Mountain View, CA 94042</a:t>
            </a:r>
            <a:r>
              <a:rPr lang="en-US"/>
              <a:t>, USA</a:t>
            </a:r>
            <a:endParaRPr lang="en-US" sz="1200" b="0" i="0" u="none" strike="noStrike" cap="none" dirty="0">
              <a:solidFill>
                <a:schemeClr val="dk1"/>
              </a:solidFill>
              <a:latin typeface="+mn-lt"/>
              <a:ea typeface="Calibri"/>
              <a:cs typeface="Calibri"/>
              <a:sym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E93A87A-D072-4D9A-8114-D85C4DBB134A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5908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035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03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C0EABEE4-1C71-4767-8395-753226EEDACC}" type="slidenum">
              <a:rPr lang="en-US" sz="1200"/>
              <a:pPr/>
              <a:t>8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294184368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3426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http://www.washingtonpost.com/blogs/wonkblog/wp/2014/01/13/one-in-four-obamacare-enrollees-are-young-adults-thats-below-the-target/</a:t>
            </a:r>
          </a:p>
          <a:p>
            <a:endParaRPr lang="en-US"/>
          </a:p>
        </p:txBody>
      </p:sp>
      <p:sp>
        <p:nvSpPr>
          <p:cNvPr id="1034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3711ACB1-3C0C-41B5-B58F-C5CB01040303}" type="slidenum">
              <a:rPr lang="en-US" sz="1200"/>
              <a:pPr/>
              <a:t>10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76497068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5474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http://www.washingtonpost.com/blogs/wonkblog/wp/2014/01/13/one-in-four-obamacare-enrollees-are-young-adults-thats-below-the-target/</a:t>
            </a:r>
          </a:p>
          <a:p>
            <a:r>
              <a:rPr lang="en-US"/>
              <a:t>1 in 4 enrollees are 18-34</a:t>
            </a:r>
          </a:p>
          <a:p>
            <a:pPr lvl="1"/>
            <a:r>
              <a:rPr lang="en-US"/>
              <a:t>Compare to Massachusetts (22.6%) we</a:t>
            </a:r>
            <a:r>
              <a:rPr lang="en-US" altLang="en-US"/>
              <a:t>’</a:t>
            </a:r>
            <a:r>
              <a:rPr lang="en-US"/>
              <a:t>re in a good place</a:t>
            </a:r>
          </a:p>
          <a:p>
            <a:endParaRPr lang="en-US"/>
          </a:p>
        </p:txBody>
      </p:sp>
      <p:sp>
        <p:nvSpPr>
          <p:cNvPr id="1054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4FD6CECE-5BE3-4D67-BAEB-5B0158FC7F6F}" type="slidenum">
              <a:rPr lang="en-US" sz="1200"/>
              <a:pPr/>
              <a:t>11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6091104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7522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http://www.washingtonpost.com/blogs/wonkblog/wp/2014/01/13/one-in-four-obamacare-enrollees-are-young-adults-thats-below-the-target/</a:t>
            </a:r>
          </a:p>
          <a:p>
            <a:r>
              <a:rPr lang="en-US"/>
              <a:t>1 in 4 enrollees are 18-34</a:t>
            </a:r>
          </a:p>
          <a:p>
            <a:pPr lvl="1"/>
            <a:r>
              <a:rPr lang="en-US"/>
              <a:t>Compare to Massachusetts (22.6%) we</a:t>
            </a:r>
            <a:r>
              <a:rPr lang="en-US" altLang="en-US"/>
              <a:t>’</a:t>
            </a:r>
            <a:r>
              <a:rPr lang="en-US"/>
              <a:t>re in a good place</a:t>
            </a:r>
          </a:p>
          <a:p>
            <a:pPr lvl="1"/>
            <a:endParaRPr lang="en-US"/>
          </a:p>
          <a:p>
            <a:pPr lvl="1"/>
            <a:r>
              <a:rPr lang="en-US"/>
              <a:t>http://wonkwire.rollcall.com/2014/01/14/americans-get-financial-assistance-obamacare/</a:t>
            </a:r>
          </a:p>
          <a:p>
            <a:endParaRPr lang="en-US"/>
          </a:p>
        </p:txBody>
      </p:sp>
      <p:sp>
        <p:nvSpPr>
          <p:cNvPr id="1075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384F9C66-AEC8-4479-858D-6625538D6823}" type="slidenum">
              <a:rPr lang="en-US" sz="1200"/>
              <a:pPr/>
              <a:t>12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42750402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09570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http://www.washingtonpost.com/blogs/wonkblog/wp/2014/01/13/one-in-four-obamacare-enrollees-are-young-adults-thats-below-the-target/</a:t>
            </a:r>
          </a:p>
          <a:p>
            <a:r>
              <a:rPr lang="en-US"/>
              <a:t>1 in 4 enrollees are 18-34</a:t>
            </a:r>
          </a:p>
          <a:p>
            <a:pPr lvl="1"/>
            <a:r>
              <a:rPr lang="en-US"/>
              <a:t>Compare to Massachusetts (22.6%) we</a:t>
            </a:r>
            <a:r>
              <a:rPr lang="en-US" altLang="en-US"/>
              <a:t>’</a:t>
            </a:r>
            <a:r>
              <a:rPr lang="en-US"/>
              <a:t>re in a good place</a:t>
            </a:r>
          </a:p>
          <a:p>
            <a:endParaRPr lang="en-US"/>
          </a:p>
        </p:txBody>
      </p:sp>
      <p:sp>
        <p:nvSpPr>
          <p:cNvPr id="1095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EE467F06-0777-456B-BF21-163A8C3AA29A}" type="slidenum">
              <a:rPr lang="en-US" sz="1200"/>
              <a:pPr/>
              <a:t>13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7507495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161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http://www.washingtonpost.com/blogs/wonkblog/wp/2014/01/13/one-in-four-obamacare-enrollees-are-young-adults-thats-below-the-target/</a:t>
            </a:r>
          </a:p>
          <a:p>
            <a:r>
              <a:rPr lang="en-US"/>
              <a:t>1 in 4 enrollees are 18-34</a:t>
            </a:r>
          </a:p>
          <a:p>
            <a:pPr lvl="1"/>
            <a:r>
              <a:rPr lang="en-US"/>
              <a:t>Compare to Massachusetts (22.6%) we</a:t>
            </a:r>
            <a:r>
              <a:rPr lang="en-US" altLang="en-US"/>
              <a:t>’</a:t>
            </a:r>
            <a:r>
              <a:rPr lang="en-US"/>
              <a:t>re in a good place</a:t>
            </a:r>
          </a:p>
          <a:p>
            <a:endParaRPr lang="en-US"/>
          </a:p>
          <a:p>
            <a:r>
              <a:rPr lang="en-US"/>
              <a:t>http://www.newrepublic.com/article/116202/hhs-releases-obamacare-enrollment-data-young-slower-sign</a:t>
            </a:r>
          </a:p>
        </p:txBody>
      </p:sp>
      <p:sp>
        <p:nvSpPr>
          <p:cNvPr id="1116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4CC037E9-F4CE-4555-A1F1-2F4439B8B25C}" type="slidenum">
              <a:rPr lang="en-US" sz="1200"/>
              <a:pPr/>
              <a:t>14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100467056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1673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/>
              <a:t>Story of Tom and Renee Clyde</a:t>
            </a:r>
          </a:p>
          <a:p>
            <a:r>
              <a:rPr lang="en-US"/>
              <a:t>http://www.youtube.com/watch?v=otyvpDl0QRM</a:t>
            </a:r>
          </a:p>
          <a:p>
            <a:endParaRPr lang="en-US"/>
          </a:p>
          <a:p>
            <a:endParaRPr lang="en-US"/>
          </a:p>
          <a:p>
            <a:endParaRPr lang="en-US"/>
          </a:p>
        </p:txBody>
      </p:sp>
      <p:sp>
        <p:nvSpPr>
          <p:cNvPr id="1167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fld id="{6ADB4B73-3594-4790-A2F4-9AA9281D0A41}" type="slidenum">
              <a:rPr lang="en-US" sz="1200"/>
              <a:pPr/>
              <a:t>18</a:t>
            </a:fld>
            <a:endParaRPr lang="en-US" sz="1200"/>
          </a:p>
        </p:txBody>
      </p:sp>
    </p:spTree>
    <p:extLst>
      <p:ext uri="{BB962C8B-B14F-4D97-AF65-F5344CB8AC3E}">
        <p14:creationId xmlns:p14="http://schemas.microsoft.com/office/powerpoint/2010/main" val="30987783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Regula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OFA-logo_horizontal-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7400" y="8937625"/>
            <a:ext cx="3352800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Slide Number Placeholder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B4F0101-F15E-4AB7-B351-F63BC474064C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574556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OFA-logo_horizontal-RGB.eps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11275" y="3684588"/>
            <a:ext cx="10372725" cy="134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4000" y="5791200"/>
            <a:ext cx="12496800" cy="1676400"/>
          </a:xfrm>
        </p:spPr>
        <p:txBody>
          <a:bodyPr/>
          <a:lstStyle>
            <a:lvl1pPr>
              <a:defRPr sz="4200" i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/>
          </p:nvPr>
        </p:nvSpPr>
        <p:spPr>
          <a:xfrm>
            <a:off x="254000" y="7620000"/>
            <a:ext cx="12496800" cy="762000"/>
          </a:xfrm>
        </p:spPr>
        <p:txBody>
          <a:bodyPr/>
          <a:lstStyle>
            <a:lvl1pPr marL="266700" indent="0" algn="ctr">
              <a:buNone/>
              <a:defRPr sz="3600" i="1" baseline="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64193066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406400" y="1066800"/>
            <a:ext cx="121920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/>
              </a:rPr>
              <a:t>Click to edit Master title style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06400" y="2971800"/>
            <a:ext cx="12192000" cy="586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50800" tIns="50800" rIns="50800" bIns="50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>
                <a:sym typeface="Gill Sans"/>
              </a:rPr>
              <a:t>Click to edit Master text styles</a:t>
            </a:r>
          </a:p>
          <a:p>
            <a:pPr lvl="1"/>
            <a:r>
              <a:rPr lang="en-US">
                <a:sym typeface="Gill Sans"/>
              </a:rPr>
              <a:t>Second level</a:t>
            </a:r>
          </a:p>
          <a:p>
            <a:pPr lvl="2"/>
            <a:r>
              <a:rPr lang="en-US">
                <a:sym typeface="Gill Sans"/>
              </a:rPr>
              <a:t>Third level</a:t>
            </a:r>
          </a:p>
          <a:p>
            <a:pPr lvl="3"/>
            <a:r>
              <a:rPr lang="en-US">
                <a:sym typeface="Gill Sans"/>
              </a:rPr>
              <a:t>Fourth level</a:t>
            </a:r>
          </a:p>
          <a:p>
            <a:pPr lvl="4"/>
            <a:r>
              <a:rPr lang="en-US">
                <a:sym typeface="Gill Sans"/>
              </a:rPr>
              <a:t>Fifth level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0"/>
            <a:ext cx="13004800" cy="76200"/>
          </a:xfrm>
          <a:prstGeom prst="rect">
            <a:avLst/>
          </a:prstGeom>
          <a:solidFill>
            <a:srgbClr val="D0202E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defRPr/>
            </a:pPr>
            <a:endParaRPr lang="en-US">
              <a:sym typeface="Gill Sans" charset="0"/>
            </a:endParaRPr>
          </a:p>
        </p:txBody>
      </p:sp>
      <p:sp>
        <p:nvSpPr>
          <p:cNvPr id="9" name="Slide Number Placeholder 1"/>
          <p:cNvSpPr>
            <a:spLocks noGrp="1"/>
          </p:cNvSpPr>
          <p:nvPr>
            <p:ph type="sldNum" sz="quarter" idx="4"/>
          </p:nvPr>
        </p:nvSpPr>
        <p:spPr>
          <a:xfrm>
            <a:off x="9320213" y="9040813"/>
            <a:ext cx="3033712" cy="519112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9F149D66-79BF-483A-BBA9-F33AAC713D5C}" type="slidenum">
              <a:rPr lang="en-US"/>
              <a:pPr/>
              <a:t>‹#›</a:t>
            </a:fld>
            <a:endParaRPr lang="en-US"/>
          </a:p>
        </p:txBody>
      </p:sp>
      <p:pic>
        <p:nvPicPr>
          <p:cNvPr id="1030" name="Picture 5" descr="OFA-logo_horizontal-RGB.eps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87400" y="8937625"/>
            <a:ext cx="3352800" cy="434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</p:sldLayoutIdLst>
  <p:transition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Arial"/>
          <a:ea typeface="MS PGothic" pitchFamily="34" charset="-128"/>
          <a:cs typeface="Arial"/>
          <a:sym typeface="Gill San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Arial" charset="0"/>
          <a:ea typeface="MS PGothic" pitchFamily="34" charset="-128"/>
          <a:cs typeface="Arial" panose="020B0604020202020204" pitchFamily="34" charset="0"/>
          <a:sym typeface="Gill Sans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Arial" charset="0"/>
          <a:ea typeface="MS PGothic" pitchFamily="34" charset="-128"/>
          <a:cs typeface="Arial" panose="020B0604020202020204" pitchFamily="34" charset="0"/>
          <a:sym typeface="Gill Sans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Arial" charset="0"/>
          <a:ea typeface="MS PGothic" pitchFamily="34" charset="-128"/>
          <a:cs typeface="Arial" panose="020B0604020202020204" pitchFamily="34" charset="0"/>
          <a:sym typeface="Gill Sans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200" b="1">
          <a:solidFill>
            <a:schemeClr val="tx1"/>
          </a:solidFill>
          <a:latin typeface="Arial" charset="0"/>
          <a:ea typeface="MS PGothic" pitchFamily="34" charset="-128"/>
          <a:cs typeface="Arial" panose="020B0604020202020204" pitchFamily="34" charset="0"/>
          <a:sym typeface="Gill Sans"/>
        </a:defRPr>
      </a:lvl5pPr>
      <a:lvl6pPr marL="4572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8400">
          <a:solidFill>
            <a:schemeClr val="tx1"/>
          </a:solidFill>
          <a:latin typeface="Gill Sans" charset="0"/>
          <a:ea typeface="ヒラギノ角ゴ ProN W3" charset="0"/>
          <a:cs typeface="ヒラギノ角ゴ ProN W3" charset="0"/>
          <a:sym typeface="Gill Sans" charset="0"/>
        </a:defRPr>
      </a:lvl9pPr>
    </p:titleStyle>
    <p:bodyStyle>
      <a:lvl1pPr marL="760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2800">
          <a:solidFill>
            <a:srgbClr val="56565A"/>
          </a:solidFill>
          <a:latin typeface="+mn-lt"/>
          <a:ea typeface="MS PGothic" pitchFamily="34" charset="-128"/>
          <a:cs typeface="MS PGothic" pitchFamily="34" charset="-128"/>
          <a:sym typeface="Gill Sans"/>
        </a:defRPr>
      </a:lvl1pPr>
      <a:lvl2pPr marL="1204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2800">
          <a:solidFill>
            <a:srgbClr val="56565A"/>
          </a:solidFill>
          <a:latin typeface="+mn-lt"/>
          <a:ea typeface="MS PGothic" pitchFamily="34" charset="-128"/>
          <a:cs typeface="MS PGothic" charset="0"/>
          <a:sym typeface="Gill Sans"/>
        </a:defRPr>
      </a:lvl2pPr>
      <a:lvl3pPr marL="1649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2800">
          <a:solidFill>
            <a:srgbClr val="56565A"/>
          </a:solidFill>
          <a:latin typeface="+mn-lt"/>
          <a:ea typeface="MS PGothic" panose="020B0600070205080204" pitchFamily="34" charset="-128"/>
          <a:cs typeface="ＭＳ Ｐゴシック" pitchFamily="-111" charset="-128"/>
          <a:sym typeface="Gill Sans"/>
        </a:defRPr>
      </a:lvl3pPr>
      <a:lvl4pPr marL="20939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2800">
          <a:solidFill>
            <a:srgbClr val="56565A"/>
          </a:solidFill>
          <a:latin typeface="+mn-lt"/>
          <a:ea typeface="MS PGothic" panose="020B0600070205080204" pitchFamily="34" charset="-128"/>
          <a:cs typeface="+mn-cs"/>
          <a:sym typeface="Gill Sans"/>
        </a:defRPr>
      </a:lvl4pPr>
      <a:lvl5pPr marL="2538413" indent="-493713" algn="l" rtl="0" eaLnBrk="0" fontAlgn="base" hangingPunct="0">
        <a:spcBef>
          <a:spcPts val="3800"/>
        </a:spcBef>
        <a:spcAft>
          <a:spcPct val="0"/>
        </a:spcAft>
        <a:buSzPct val="171000"/>
        <a:buFont typeface="Gill Sans"/>
        <a:buChar char="•"/>
        <a:defRPr sz="2800">
          <a:solidFill>
            <a:srgbClr val="56565A"/>
          </a:solidFill>
          <a:latin typeface="+mn-lt"/>
          <a:ea typeface="MS PGothic" panose="020B0600070205080204" pitchFamily="34" charset="-128"/>
          <a:cs typeface="+mn-cs"/>
          <a:sym typeface="Gill Sans"/>
        </a:defRPr>
      </a:lvl5pPr>
      <a:lvl6pPr marL="29956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6pPr>
      <a:lvl7pPr marL="34528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7pPr>
      <a:lvl8pPr marL="39100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8pPr>
      <a:lvl9pPr marL="4367213" indent="-493713" algn="l" rtl="0" fontAlgn="base">
        <a:spcBef>
          <a:spcPts val="3800"/>
        </a:spcBef>
        <a:spcAft>
          <a:spcPct val="0"/>
        </a:spcAft>
        <a:buSzPct val="171000"/>
        <a:buFont typeface="Gill Sans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  <a:sym typeface="Gill Sans" charset="0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7.png"/><Relationship Id="rId4" Type="http://schemas.openxmlformats.org/officeDocument/2006/relationships/notesSlide" Target="../notesSlides/notesSlide8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Title 1"/>
          <p:cNvSpPr>
            <a:spLocks noGrp="1"/>
          </p:cNvSpPr>
          <p:nvPr>
            <p:ph type="title"/>
          </p:nvPr>
        </p:nvSpPr>
        <p:spPr>
          <a:xfrm>
            <a:off x="254000" y="5410200"/>
            <a:ext cx="12496800" cy="1676400"/>
          </a:xfrm>
        </p:spPr>
        <p:txBody>
          <a:bodyPr/>
          <a:lstStyle/>
          <a:p>
            <a:r>
              <a:rPr lang="en-US" dirty="0">
                <a:latin typeface="Arial" panose="020B0604020202020204" pitchFamily="34" charset="0"/>
              </a:rPr>
              <a:t>OFA</a:t>
            </a:r>
            <a:r>
              <a:rPr lang="en-US" altLang="en-US" dirty="0">
                <a:latin typeface="Arial" panose="020B0604020202020204" pitchFamily="34" charset="0"/>
              </a:rPr>
              <a:t>’</a:t>
            </a:r>
            <a:r>
              <a:rPr lang="en-US" dirty="0">
                <a:latin typeface="Arial" panose="020B0604020202020204" pitchFamily="34" charset="0"/>
              </a:rPr>
              <a:t>s Health Care Campaign: The Final Push</a:t>
            </a:r>
          </a:p>
        </p:txBody>
      </p:sp>
      <p:sp>
        <p:nvSpPr>
          <p:cNvPr id="92162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254000" y="7239000"/>
            <a:ext cx="12496800" cy="762000"/>
          </a:xfrm>
        </p:spPr>
        <p:txBody>
          <a:bodyPr/>
          <a:lstStyle/>
          <a:p>
            <a:r>
              <a:rPr lang="en-US"/>
              <a:t>Erin Hannigan, Health Care Campaign Manager (OFA), </a:t>
            </a:r>
          </a:p>
          <a:p>
            <a:r>
              <a:rPr lang="en-US"/>
              <a:t>@Erin_Hannigan</a:t>
            </a:r>
          </a:p>
        </p:txBody>
      </p:sp>
      <p:pic>
        <p:nvPicPr>
          <p:cNvPr id="5" name="Picture 4" descr="A drawing of a face&#10;&#10;Description automatically generated">
            <a:extLst>
              <a:ext uri="{FF2B5EF4-FFF2-40B4-BE49-F238E27FC236}">
                <a16:creationId xmlns:a16="http://schemas.microsoft.com/office/drawing/2014/main" id="{C73F601A-0268-2C46-AA9A-33F3C79E8A80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531600" y="9067800"/>
            <a:ext cx="1219200" cy="41910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</a:rPr>
              <a:t>Enrollment- To Date</a:t>
            </a:r>
          </a:p>
        </p:txBody>
      </p:sp>
      <p:pic>
        <p:nvPicPr>
          <p:cNvPr id="102402" name="Picture 4" descr="Embedded image permalink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822575" y="2667000"/>
            <a:ext cx="7359650" cy="5519738"/>
          </a:xfrm>
        </p:spPr>
      </p:pic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</a:rPr>
              <a:t>Enrollment- To Date</a:t>
            </a:r>
          </a:p>
        </p:txBody>
      </p:sp>
      <p:pic>
        <p:nvPicPr>
          <p:cNvPr id="104450" name="Picture 2" descr="Embedded image permalink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921000" y="2838450"/>
            <a:ext cx="7288213" cy="5465763"/>
          </a:xfrm>
        </p:spPr>
      </p:pic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</a:rPr>
              <a:t>Enrollment- To Date</a:t>
            </a:r>
          </a:p>
        </p:txBody>
      </p:sp>
      <p:pic>
        <p:nvPicPr>
          <p:cNvPr id="106498" name="Picture 2" descr="slide3 Most Americans Get Financial Assistance Under Obamaca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35200" y="2362200"/>
            <a:ext cx="8026400" cy="6019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5" name="Title 1"/>
          <p:cNvSpPr>
            <a:spLocks noGrp="1"/>
          </p:cNvSpPr>
          <p:nvPr>
            <p:ph type="title"/>
          </p:nvPr>
        </p:nvSpPr>
        <p:spPr>
          <a:xfrm>
            <a:off x="406400" y="838200"/>
            <a:ext cx="12192000" cy="1447800"/>
          </a:xfrm>
        </p:spPr>
        <p:txBody>
          <a:bodyPr/>
          <a:lstStyle/>
          <a:p>
            <a:r>
              <a:rPr lang="en-US">
                <a:latin typeface="Arial" panose="020B0604020202020204" pitchFamily="34" charset="0"/>
              </a:rPr>
              <a:t>Enrollment- To Date</a:t>
            </a:r>
          </a:p>
        </p:txBody>
      </p:sp>
      <p:pic>
        <p:nvPicPr>
          <p:cNvPr id="108546" name="Picture 2" descr="http://cdn.theatlantic.com/newsroom/img/posts/2013/10/Screen_Shot_2013_10_24_at_2.10.46_PM/16e8395ef.pn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6240463" y="2887663"/>
            <a:ext cx="6819900" cy="4833937"/>
          </a:xfrm>
        </p:spPr>
      </p:pic>
      <p:pic>
        <p:nvPicPr>
          <p:cNvPr id="108547" name="Picture 6" descr="http://i25.photobucket.com/albums/c94/Nikovich_/Misc/Junk/1_zpsad5d2f8a.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2859088"/>
            <a:ext cx="6175375" cy="4884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itle 1"/>
          <p:cNvSpPr txBox="1">
            <a:spLocks/>
          </p:cNvSpPr>
          <p:nvPr/>
        </p:nvSpPr>
        <p:spPr bwMode="auto">
          <a:xfrm>
            <a:off x="635000" y="7600950"/>
            <a:ext cx="12192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1"/>
                </a:solidFill>
                <a:latin typeface="Arial"/>
                <a:ea typeface="MS PGothic" pitchFamily="34" charset="-128"/>
                <a:cs typeface="Arial"/>
                <a:sym typeface="Gill Sans" pitchFamily="2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panose="020B0604020202020204" pitchFamily="34" charset="0"/>
                <a:sym typeface="Gill Sans" pitchFamily="2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panose="020B0604020202020204" pitchFamily="34" charset="0"/>
                <a:sym typeface="Gill Sans" pitchFamily="2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panose="020B0604020202020204" pitchFamily="34" charset="0"/>
                <a:sym typeface="Gill Sans" pitchFamily="2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panose="020B0604020202020204" pitchFamily="34" charset="0"/>
                <a:sym typeface="Gill Sans" pitchFamily="2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>
              <a:defRPr/>
            </a:pPr>
            <a:r>
              <a:rPr lang="en-US" sz="3600" kern="0" dirty="0"/>
              <a:t>ACA vs. MA (07-08)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</a:rPr>
              <a:t>Enrollment- To Date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 bwMode="auto">
          <a:xfrm>
            <a:off x="406400" y="7677150"/>
            <a:ext cx="12192000" cy="1447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50800" tIns="50800" rIns="50800" bIns="50800" anchor="ctr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1"/>
                </a:solidFill>
                <a:latin typeface="Arial"/>
                <a:ea typeface="MS PGothic" pitchFamily="34" charset="-128"/>
                <a:cs typeface="Arial"/>
                <a:sym typeface="Gill Sans" pitchFamily="2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panose="020B0604020202020204" pitchFamily="34" charset="0"/>
                <a:sym typeface="Gill Sans" pitchFamily="2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panose="020B0604020202020204" pitchFamily="34" charset="0"/>
                <a:sym typeface="Gill Sans" pitchFamily="2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panose="020B0604020202020204" pitchFamily="34" charset="0"/>
                <a:sym typeface="Gill Sans" pitchFamily="2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200" b="1">
                <a:solidFill>
                  <a:schemeClr val="tx1"/>
                </a:solidFill>
                <a:latin typeface="Arial" charset="0"/>
                <a:ea typeface="MS PGothic" pitchFamily="34" charset="-128"/>
                <a:cs typeface="Arial" panose="020B0604020202020204" pitchFamily="34" charset="0"/>
                <a:sym typeface="Gill Sans" pitchFamily="2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8400">
                <a:solidFill>
                  <a:schemeClr val="tx1"/>
                </a:solidFill>
                <a:latin typeface="Gill Sans" charset="0"/>
                <a:ea typeface="ヒラギノ角ゴ ProN W3" charset="0"/>
                <a:cs typeface="ヒラギノ角ゴ ProN W3" charset="0"/>
                <a:sym typeface="Gill Sans" charset="0"/>
              </a:defRPr>
            </a:lvl9pPr>
          </a:lstStyle>
          <a:p>
            <a:pPr>
              <a:defRPr/>
            </a:pPr>
            <a:r>
              <a:rPr lang="en-US" sz="3600" kern="0" dirty="0"/>
              <a:t>MA Enrollment (07-08)</a:t>
            </a:r>
          </a:p>
        </p:txBody>
      </p:sp>
      <p:pic>
        <p:nvPicPr>
          <p:cNvPr id="110595" name="Picture 6" descr="http://younginvincibles.org/wp-content/uploads/2014/01/chandragrubermcknight-500x336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65438" y="2132013"/>
            <a:ext cx="7273925" cy="592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1" name="Rectangle 2"/>
          <p:cNvSpPr>
            <a:spLocks/>
          </p:cNvSpPr>
          <p:nvPr/>
        </p:nvSpPr>
        <p:spPr bwMode="auto">
          <a:xfrm>
            <a:off x="831850" y="2590800"/>
            <a:ext cx="8261350" cy="483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571500" indent="-5715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Introduction and Goals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Campaign Goals 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Enrollment Update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Core tactics of the ACA campaign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Breakout By Role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Debrief, Next Steps and Closing</a:t>
            </a:r>
          </a:p>
        </p:txBody>
      </p:sp>
      <p:sp>
        <p:nvSpPr>
          <p:cNvPr id="112642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for This Session</a:t>
            </a:r>
          </a:p>
        </p:txBody>
      </p:sp>
      <p:pic>
        <p:nvPicPr>
          <p:cNvPr id="112643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07400" y="2895600"/>
            <a:ext cx="38862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382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</a:rPr>
              <a:t>On-the-Ground Tactics</a:t>
            </a:r>
          </a:p>
        </p:txBody>
      </p:sp>
      <p:sp>
        <p:nvSpPr>
          <p:cNvPr id="8" name="Rectangle 7"/>
          <p:cNvSpPr/>
          <p:nvPr/>
        </p:nvSpPr>
        <p:spPr>
          <a:xfrm>
            <a:off x="217488" y="4800600"/>
            <a:ext cx="5664200" cy="1371600"/>
          </a:xfrm>
          <a:prstGeom prst="rect">
            <a:avLst/>
          </a:prstGeom>
          <a:solidFill>
            <a:srgbClr val="56565A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kern="0" dirty="0">
                <a:solidFill>
                  <a:schemeClr val="bg1"/>
                </a:solidFill>
                <a:latin typeface="Calibri"/>
                <a:ea typeface="ヒラギノ角ゴ ProN W3" charset="0"/>
                <a:cs typeface="ヒラギノ角ゴ ProN W3" charset="0"/>
                <a:sym typeface="Gill Sans" charset="0"/>
              </a:rPr>
              <a:t>2. Press Conferences</a:t>
            </a:r>
          </a:p>
        </p:txBody>
      </p:sp>
      <p:sp>
        <p:nvSpPr>
          <p:cNvPr id="9" name="Rectangle 8"/>
          <p:cNvSpPr/>
          <p:nvPr/>
        </p:nvSpPr>
        <p:spPr>
          <a:xfrm>
            <a:off x="7340600" y="4800600"/>
            <a:ext cx="5588000" cy="1371600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kern="0" dirty="0">
                <a:solidFill>
                  <a:schemeClr val="accent4">
                    <a:lumMod val="25000"/>
                  </a:schemeClr>
                </a:solidFill>
                <a:latin typeface="Calibri"/>
                <a:ea typeface="ヒラギノ角ゴ ProN W3" charset="0"/>
                <a:cs typeface="ヒラギノ角ゴ ProN W3" charset="0"/>
                <a:sym typeface="Gill Sans" charset="0"/>
              </a:rPr>
              <a:t>3. Letters to the Editor</a:t>
            </a:r>
          </a:p>
        </p:txBody>
      </p:sp>
      <p:sp>
        <p:nvSpPr>
          <p:cNvPr id="10" name="Rectangle 9"/>
          <p:cNvSpPr/>
          <p:nvPr/>
        </p:nvSpPr>
        <p:spPr>
          <a:xfrm>
            <a:off x="177800" y="7381875"/>
            <a:ext cx="5686425" cy="1371600"/>
          </a:xfrm>
          <a:prstGeom prst="rect">
            <a:avLst/>
          </a:prstGeom>
          <a:solidFill>
            <a:srgbClr val="D0202E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kern="0" dirty="0">
                <a:solidFill>
                  <a:schemeClr val="bg1"/>
                </a:solidFill>
                <a:latin typeface="Calibri"/>
                <a:ea typeface="ヒラギノ角ゴ ProN W3" charset="0"/>
                <a:cs typeface="ヒラギノ角ゴ ProN W3" charset="0"/>
                <a:sym typeface="Gill Sans" charset="0"/>
              </a:rPr>
              <a:t>3. </a:t>
            </a:r>
            <a:r>
              <a:rPr lang="en-US" sz="2800" b="1" kern="0" dirty="0" err="1">
                <a:solidFill>
                  <a:schemeClr val="bg1"/>
                </a:solidFill>
                <a:latin typeface="Calibri"/>
                <a:ea typeface="ヒラギノ角ゴ ProN W3" charset="0"/>
                <a:cs typeface="ヒラギノ角ゴ ProN W3" charset="0"/>
                <a:sym typeface="Gill Sans" charset="0"/>
              </a:rPr>
              <a:t>Blizzarding</a:t>
            </a:r>
            <a:endParaRPr lang="en-US" sz="2800" b="1" kern="0" dirty="0">
              <a:solidFill>
                <a:schemeClr val="bg1"/>
              </a:solidFill>
              <a:latin typeface="Calibri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7340600" y="7370763"/>
            <a:ext cx="5588000" cy="1371600"/>
          </a:xfrm>
          <a:prstGeom prst="rect">
            <a:avLst/>
          </a:prstGeom>
          <a:solidFill>
            <a:srgbClr val="13253C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kern="0" dirty="0">
                <a:solidFill>
                  <a:schemeClr val="bg1"/>
                </a:solidFill>
                <a:latin typeface="Calibri"/>
                <a:ea typeface="ヒラギノ角ゴ ProN W3" charset="0"/>
                <a:cs typeface="ヒラギノ角ゴ ProN W3" charset="0"/>
                <a:sym typeface="Gill Sans" charset="0"/>
              </a:rPr>
              <a:t>4. Training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3670300" y="2781300"/>
            <a:ext cx="5664200" cy="1371600"/>
          </a:xfrm>
          <a:prstGeom prst="rect">
            <a:avLst/>
          </a:pr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kern="0" dirty="0">
                <a:solidFill>
                  <a:schemeClr val="bg1"/>
                </a:solidFill>
                <a:latin typeface="Calibri"/>
                <a:ea typeface="ヒラギノ角ゴ ProN W3" charset="0"/>
                <a:cs typeface="ヒラギノ角ゴ ProN W3" charset="0"/>
                <a:sym typeface="Gill Sans" charset="0"/>
              </a:rPr>
              <a:t>1. Partner Event Promotion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</a:rPr>
              <a:t>On-the-Ground Tactics</a:t>
            </a:r>
          </a:p>
        </p:txBody>
      </p:sp>
      <p:pic>
        <p:nvPicPr>
          <p:cNvPr id="114690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16400" y="2286000"/>
            <a:ext cx="5181600" cy="710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nline Media 1" descr="This is why health care reform matters- Renee_s story.mp4">
            <a:hlinkClick r:id="" action="ppaction://media"/>
            <a:extLst>
              <a:ext uri="{FF2B5EF4-FFF2-40B4-BE49-F238E27FC236}">
                <a16:creationId xmlns:a16="http://schemas.microsoft.com/office/drawing/2014/main" id="{86D4741B-4C58-B440-9962-3F3B8BC1FE9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473200" y="2286000"/>
            <a:ext cx="10160000" cy="5715000"/>
          </a:xfrm>
          <a:prstGeom prst="rect">
            <a:avLst/>
          </a:prstGeom>
        </p:spPr>
      </p:pic>
      <p:sp>
        <p:nvSpPr>
          <p:cNvPr id="1157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</a:rPr>
              <a:t>This is Why Health Care Reform Matters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4664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</a:rPr>
              <a:t>This is Why Health Care Reform Matters</a:t>
            </a:r>
          </a:p>
        </p:txBody>
      </p:sp>
      <p:pic>
        <p:nvPicPr>
          <p:cNvPr id="117762" name="Picture 3" descr="https://pbs.twimg.com/media/BeHrDpqCMAA_QLv.png:large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9100" y="2743200"/>
            <a:ext cx="5321300" cy="312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7763" name="Picture 4" descr="Macintosh HD:Users:dshaeffer823:Desktop:12.7 DOA PICS:Wisconisn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02400" y="2743200"/>
            <a:ext cx="5486400" cy="3136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764" name="Rectangle 2"/>
          <p:cNvSpPr>
            <a:spLocks/>
          </p:cNvSpPr>
          <p:nvPr/>
        </p:nvSpPr>
        <p:spPr bwMode="auto">
          <a:xfrm>
            <a:off x="8562975" y="7251700"/>
            <a:ext cx="4114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>
              <a:lnSpc>
                <a:spcPct val="200000"/>
              </a:lnSpc>
              <a:buFont typeface="Gill Sans"/>
              <a:buNone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One on One</a:t>
            </a:r>
          </a:p>
        </p:txBody>
      </p:sp>
      <p:pic>
        <p:nvPicPr>
          <p:cNvPr id="117765" name="Picture 7" descr="Macintosh HD:Users:dshaeffer823:Desktop:12.7 DOA PICS:San Francisco.jpe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0575" y="6705600"/>
            <a:ext cx="4492625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7766" name="Rectangle 2"/>
          <p:cNvSpPr>
            <a:spLocks/>
          </p:cNvSpPr>
          <p:nvPr/>
        </p:nvSpPr>
        <p:spPr bwMode="auto">
          <a:xfrm>
            <a:off x="7035800" y="5719763"/>
            <a:ext cx="4114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>
              <a:lnSpc>
                <a:spcPct val="200000"/>
              </a:lnSpc>
              <a:buFont typeface="Gill Sans"/>
              <a:buNone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Earned Media</a:t>
            </a:r>
          </a:p>
        </p:txBody>
      </p:sp>
      <p:sp>
        <p:nvSpPr>
          <p:cNvPr id="117767" name="Rectangle 2"/>
          <p:cNvSpPr>
            <a:spLocks/>
          </p:cNvSpPr>
          <p:nvPr/>
        </p:nvSpPr>
        <p:spPr bwMode="auto">
          <a:xfrm>
            <a:off x="1016000" y="5614988"/>
            <a:ext cx="41148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>
              <a:lnSpc>
                <a:spcPct val="200000"/>
              </a:lnSpc>
              <a:buFont typeface="Gill Sans"/>
              <a:buNone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Social Media</a:t>
            </a: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Rectangle 2"/>
          <p:cNvSpPr>
            <a:spLocks/>
          </p:cNvSpPr>
          <p:nvPr/>
        </p:nvSpPr>
        <p:spPr bwMode="auto">
          <a:xfrm>
            <a:off x="1930400" y="2862263"/>
            <a:ext cx="10287000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/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Articulate the challenges to supporting Obamacare and OFA</a:t>
            </a:r>
            <a:r>
              <a:rPr lang="en-US" alt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s role in overcoming these challenges</a:t>
            </a:r>
          </a:p>
        </p:txBody>
      </p:sp>
      <p:sp>
        <p:nvSpPr>
          <p:cNvPr id="93186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Goals for This Session</a:t>
            </a:r>
          </a:p>
        </p:txBody>
      </p:sp>
      <p:sp>
        <p:nvSpPr>
          <p:cNvPr id="93187" name="Oval 35"/>
          <p:cNvSpPr>
            <a:spLocks noChangeAspect="1"/>
          </p:cNvSpPr>
          <p:nvPr/>
        </p:nvSpPr>
        <p:spPr bwMode="auto">
          <a:xfrm>
            <a:off x="863600" y="2895600"/>
            <a:ext cx="762000" cy="762000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0C3B60"/>
            </a:solidFill>
            <a:round/>
            <a:headEnd/>
            <a:tailEnd/>
          </a:ln>
        </p:spPr>
        <p:txBody>
          <a:bodyPr anchor="ctr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</a:p>
        </p:txBody>
      </p:sp>
      <p:sp>
        <p:nvSpPr>
          <p:cNvPr id="93188" name="Oval 36"/>
          <p:cNvSpPr>
            <a:spLocks noChangeAspect="1"/>
          </p:cNvSpPr>
          <p:nvPr/>
        </p:nvSpPr>
        <p:spPr bwMode="auto">
          <a:xfrm>
            <a:off x="863600" y="4325938"/>
            <a:ext cx="762000" cy="762000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0C3B60"/>
            </a:solidFill>
            <a:round/>
            <a:headEnd/>
            <a:tailEnd/>
          </a:ln>
        </p:spPr>
        <p:txBody>
          <a:bodyPr anchor="ctr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</a:p>
        </p:txBody>
      </p:sp>
      <p:sp>
        <p:nvSpPr>
          <p:cNvPr id="93189" name="Oval 37"/>
          <p:cNvSpPr>
            <a:spLocks noChangeAspect="1"/>
          </p:cNvSpPr>
          <p:nvPr/>
        </p:nvSpPr>
        <p:spPr bwMode="auto">
          <a:xfrm>
            <a:off x="863600" y="5754688"/>
            <a:ext cx="762000" cy="762000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0C3B60"/>
            </a:solidFill>
            <a:round/>
            <a:headEnd/>
            <a:tailEnd/>
          </a:ln>
        </p:spPr>
        <p:txBody>
          <a:bodyPr anchor="ctr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</a:t>
            </a:r>
          </a:p>
        </p:txBody>
      </p:sp>
      <p:sp>
        <p:nvSpPr>
          <p:cNvPr id="93190" name="Oval 38"/>
          <p:cNvSpPr>
            <a:spLocks noChangeAspect="1"/>
          </p:cNvSpPr>
          <p:nvPr/>
        </p:nvSpPr>
        <p:spPr bwMode="auto">
          <a:xfrm>
            <a:off x="863600" y="7183438"/>
            <a:ext cx="762000" cy="762000"/>
          </a:xfrm>
          <a:prstGeom prst="ellipse">
            <a:avLst/>
          </a:prstGeom>
          <a:solidFill>
            <a:schemeClr val="accent1"/>
          </a:solidFill>
          <a:ln w="25400">
            <a:solidFill>
              <a:srgbClr val="0C3B60"/>
            </a:solidFill>
            <a:round/>
            <a:headEnd/>
            <a:tailEnd/>
          </a:ln>
        </p:spPr>
        <p:txBody>
          <a:bodyPr anchor="ctr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/>
            <a:r>
              <a:rPr lang="en-US" sz="28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</a:p>
        </p:txBody>
      </p:sp>
      <p:sp>
        <p:nvSpPr>
          <p:cNvPr id="93191" name="Rectangle 2"/>
          <p:cNvSpPr>
            <a:spLocks/>
          </p:cNvSpPr>
          <p:nvPr/>
        </p:nvSpPr>
        <p:spPr bwMode="auto">
          <a:xfrm>
            <a:off x="1930400" y="4284663"/>
            <a:ext cx="10287000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Understand OFA</a:t>
            </a:r>
            <a:r>
              <a:rPr lang="en-US" alt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s ACA Story Collection</a:t>
            </a:r>
          </a:p>
        </p:txBody>
      </p:sp>
      <p:sp>
        <p:nvSpPr>
          <p:cNvPr id="93192" name="Rectangle 2"/>
          <p:cNvSpPr>
            <a:spLocks/>
          </p:cNvSpPr>
          <p:nvPr/>
        </p:nvSpPr>
        <p:spPr bwMode="auto">
          <a:xfrm>
            <a:off x="1930400" y="5707063"/>
            <a:ext cx="10287000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Articulate the role of training in OFA</a:t>
            </a:r>
            <a:r>
              <a:rPr lang="en-US" alt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s Health Care campaign</a:t>
            </a:r>
          </a:p>
        </p:txBody>
      </p:sp>
      <p:sp>
        <p:nvSpPr>
          <p:cNvPr id="93193" name="Rectangle 2"/>
          <p:cNvSpPr>
            <a:spLocks/>
          </p:cNvSpPr>
          <p:nvPr/>
        </p:nvSpPr>
        <p:spPr bwMode="auto">
          <a:xfrm>
            <a:off x="1930400" y="7129463"/>
            <a:ext cx="10287000" cy="871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Understand how OFA</a:t>
            </a:r>
            <a:r>
              <a:rPr lang="en-US" alt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sz="28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s strategy will ultimately help protect the benefits of Obamacare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1" name="Rectangle 2"/>
          <p:cNvSpPr>
            <a:spLocks/>
          </p:cNvSpPr>
          <p:nvPr/>
        </p:nvSpPr>
        <p:spPr bwMode="auto">
          <a:xfrm>
            <a:off x="831850" y="2590800"/>
            <a:ext cx="7156450" cy="483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571500" indent="-5715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Introduction and Goals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Campaign Goals 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Enrollment Update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Core tactics of the ACA campaign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Breakout By Role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Debrief, Next Steps and Closing</a:t>
            </a:r>
          </a:p>
        </p:txBody>
      </p:sp>
      <p:sp>
        <p:nvSpPr>
          <p:cNvPr id="118786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for This Session</a:t>
            </a:r>
          </a:p>
        </p:txBody>
      </p:sp>
      <p:pic>
        <p:nvPicPr>
          <p:cNvPr id="118787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07400" y="2895600"/>
            <a:ext cx="38862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4336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</a:rPr>
              <a:t>Breakout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0600" y="2895600"/>
            <a:ext cx="3450549" cy="48064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20800" y="3452813"/>
            <a:ext cx="4876800" cy="24018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>
                <a:solidFill>
                  <a:schemeClr val="accent5"/>
                </a:solidFill>
                <a:latin typeface="Calibri"/>
                <a:ea typeface="ヒラギノ角ゴ ProN W3" charset="0"/>
                <a:cs typeface="ヒラギノ角ゴ ProN W3" charset="0"/>
                <a:sym typeface="Gill Sans" charset="0"/>
              </a:rPr>
              <a:t>How will you work to achieve the campaign goals in your role?</a:t>
            </a:r>
            <a:endParaRPr lang="en-US" sz="3000" dirty="0">
              <a:solidFill>
                <a:srgbClr val="00446A"/>
              </a:solidFill>
              <a:latin typeface="Calibri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>
                <a:solidFill>
                  <a:srgbClr val="00446A"/>
                </a:solidFill>
                <a:latin typeface="Calibri"/>
                <a:ea typeface="ヒラギノ角ゴ ProN W3" charset="0"/>
                <a:cs typeface="ヒラギノ角ゴ ProN W3" charset="0"/>
                <a:sym typeface="Gill Sans" charset="0"/>
              </a:rPr>
              <a:t>New ideas? Tips?</a:t>
            </a:r>
          </a:p>
          <a:p>
            <a:pPr lvl="1"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3000" dirty="0">
              <a:solidFill>
                <a:schemeClr val="accent5"/>
              </a:solidFill>
              <a:latin typeface="Calibri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09" name="Rectangle 2"/>
          <p:cNvSpPr>
            <a:spLocks/>
          </p:cNvSpPr>
          <p:nvPr/>
        </p:nvSpPr>
        <p:spPr bwMode="auto">
          <a:xfrm>
            <a:off x="831850" y="2590800"/>
            <a:ext cx="7156450" cy="483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571500" indent="-5715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Introduction and Goals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Campaign Goals 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Enrollment Update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Core tactics of the ACA campaign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Breakout By Role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Debrief, Next Steps and Closing</a:t>
            </a:r>
          </a:p>
        </p:txBody>
      </p:sp>
      <p:sp>
        <p:nvSpPr>
          <p:cNvPr id="120834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for This Session</a:t>
            </a:r>
          </a:p>
        </p:txBody>
      </p:sp>
      <p:pic>
        <p:nvPicPr>
          <p:cNvPr id="120835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07400" y="2895600"/>
            <a:ext cx="38862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4540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</a:rPr>
              <a:t>Recap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0600" y="2895600"/>
            <a:ext cx="3450549" cy="480641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320800" y="3452813"/>
            <a:ext cx="4876800" cy="378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>
                <a:solidFill>
                  <a:schemeClr val="accent5"/>
                </a:solidFill>
                <a:latin typeface="Calibri"/>
                <a:ea typeface="ヒラギノ角ゴ ProN W3" charset="0"/>
                <a:cs typeface="ヒラギノ角ゴ ProN W3" charset="0"/>
                <a:sym typeface="Gill Sans" charset="0"/>
              </a:rPr>
              <a:t>What are the two campaigns within the </a:t>
            </a:r>
            <a:r>
              <a:rPr lang="en-US" sz="3000" dirty="0" err="1">
                <a:solidFill>
                  <a:schemeClr val="accent5"/>
                </a:solidFill>
                <a:latin typeface="Calibri"/>
                <a:ea typeface="ヒラギノ角ゴ ProN W3" charset="0"/>
                <a:cs typeface="ヒラギノ角ゴ ProN W3" charset="0"/>
                <a:sym typeface="Gill Sans" charset="0"/>
              </a:rPr>
              <a:t>Obamacare</a:t>
            </a:r>
            <a:r>
              <a:rPr lang="en-US" sz="3000" dirty="0">
                <a:solidFill>
                  <a:schemeClr val="accent5"/>
                </a:solidFill>
                <a:latin typeface="Calibri"/>
                <a:ea typeface="ヒラギノ角ゴ ProN W3" charset="0"/>
                <a:cs typeface="ヒラギノ角ゴ ProN W3" charset="0"/>
                <a:sym typeface="Gill Sans" charset="0"/>
              </a:rPr>
              <a:t> campaign?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3000" dirty="0">
              <a:solidFill>
                <a:srgbClr val="00446A"/>
              </a:solidFill>
              <a:latin typeface="Calibri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3000" dirty="0">
              <a:solidFill>
                <a:srgbClr val="00446A"/>
              </a:solidFill>
              <a:latin typeface="Calibri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>
                <a:solidFill>
                  <a:schemeClr val="accent5"/>
                </a:solidFill>
                <a:latin typeface="Calibri"/>
                <a:ea typeface="ヒラギノ角ゴ ProN W3" charset="0"/>
                <a:cs typeface="ヒラギノ角ゴ ProN W3" charset="0"/>
                <a:sym typeface="Gill Sans" charset="0"/>
              </a:rPr>
              <a:t>What are the immediate goals of the </a:t>
            </a:r>
            <a:r>
              <a:rPr lang="en-US" sz="3000" dirty="0" err="1">
                <a:solidFill>
                  <a:schemeClr val="accent5"/>
                </a:solidFill>
                <a:latin typeface="Calibri"/>
                <a:ea typeface="ヒラギノ角ゴ ProN W3" charset="0"/>
                <a:cs typeface="ヒラギノ角ゴ ProN W3" charset="0"/>
                <a:sym typeface="Gill Sans" charset="0"/>
              </a:rPr>
              <a:t>Obamacare</a:t>
            </a:r>
            <a:r>
              <a:rPr lang="en-US" sz="3000" dirty="0">
                <a:solidFill>
                  <a:schemeClr val="accent5"/>
                </a:solidFill>
                <a:latin typeface="Calibri"/>
                <a:ea typeface="ヒラギノ角ゴ ProN W3" charset="0"/>
                <a:cs typeface="ヒラギノ角ゴ ProN W3" charset="0"/>
                <a:sym typeface="Gill Sans" charset="0"/>
              </a:rPr>
              <a:t> campaign?</a:t>
            </a:r>
          </a:p>
        </p:txBody>
      </p:sp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</a:rPr>
              <a:t>Process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06600" y="2743200"/>
            <a:ext cx="3450549" cy="48064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07200" y="3252788"/>
            <a:ext cx="4876800" cy="42481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2857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56565A"/>
                </a:solidFill>
                <a:latin typeface="Calibri" panose="020F0502020204030204" pitchFamily="34" charset="0"/>
              </a:rPr>
              <a:t>What were you most surprised to learn</a:t>
            </a:r>
          </a:p>
          <a:p>
            <a:pPr>
              <a:buFont typeface="Arial" panose="020B0604020202020204" pitchFamily="34" charset="0"/>
              <a:buChar char="•"/>
            </a:pPr>
            <a:endParaRPr lang="en-US" sz="3000">
              <a:solidFill>
                <a:srgbClr val="00446A"/>
              </a:solidFill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endParaRPr lang="en-US" sz="3000">
              <a:solidFill>
                <a:srgbClr val="00446A"/>
              </a:solidFill>
              <a:latin typeface="Calibri" panose="020F050202020403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56565A"/>
                </a:solidFill>
                <a:latin typeface="Calibri" panose="020F0502020204030204" pitchFamily="34" charset="0"/>
              </a:rPr>
              <a:t>If there were more time, what more would you like to learn about regarding OFA</a:t>
            </a:r>
            <a:r>
              <a:rPr lang="en-US" altLang="en-US" sz="3000">
                <a:solidFill>
                  <a:srgbClr val="56565A"/>
                </a:solidFill>
                <a:latin typeface="Calibri" panose="020F0502020204030204" pitchFamily="34" charset="0"/>
              </a:rPr>
              <a:t>’</a:t>
            </a:r>
            <a:r>
              <a:rPr lang="en-US" sz="3000">
                <a:solidFill>
                  <a:srgbClr val="56565A"/>
                </a:solidFill>
                <a:latin typeface="Calibri" panose="020F0502020204030204" pitchFamily="34" charset="0"/>
              </a:rPr>
              <a:t>s Health Care campaign?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</a:rPr>
              <a:t>Apply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40600" y="2895600"/>
            <a:ext cx="3450549" cy="4806412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320800" y="3452813"/>
            <a:ext cx="4876800" cy="37861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>
                <a:solidFill>
                  <a:schemeClr val="accent5"/>
                </a:solidFill>
                <a:latin typeface="Calibri"/>
                <a:ea typeface="ヒラギノ角ゴ ProN W3" charset="0"/>
                <a:cs typeface="ヒラギノ角ゴ ProN W3" charset="0"/>
                <a:sym typeface="Gill Sans" charset="0"/>
              </a:rPr>
              <a:t>What commitment do you make to help ensure a successful enrollment period?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3000" dirty="0">
              <a:solidFill>
                <a:srgbClr val="00446A"/>
              </a:solidFill>
              <a:latin typeface="Calibri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en-US" sz="3000" dirty="0">
              <a:solidFill>
                <a:srgbClr val="00446A"/>
              </a:solidFill>
              <a:latin typeface="Calibri"/>
              <a:ea typeface="ヒラギノ角ゴ ProN W3" charset="0"/>
              <a:cs typeface="ヒラギノ角ゴ ProN W3" charset="0"/>
              <a:sym typeface="Gill Sans" charset="0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en-US" sz="3000" dirty="0">
                <a:solidFill>
                  <a:schemeClr val="accent5"/>
                </a:solidFill>
                <a:latin typeface="Calibri"/>
                <a:ea typeface="ヒラギノ角ゴ ProN W3" charset="0"/>
                <a:cs typeface="ヒラギノ角ゴ ProN W3" charset="0"/>
                <a:sym typeface="Gill Sans" charset="0"/>
              </a:rPr>
              <a:t>Where can OFA look to find more ACA success stories?</a:t>
            </a: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29" name="Rectangle 2"/>
          <p:cNvSpPr>
            <a:spLocks/>
          </p:cNvSpPr>
          <p:nvPr/>
        </p:nvSpPr>
        <p:spPr bwMode="auto">
          <a:xfrm>
            <a:off x="7797800" y="2790825"/>
            <a:ext cx="4832350" cy="513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/>
            <a:r>
              <a:rPr lang="en-US"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We will answer as many questions as time permits. If you have a question we don</a:t>
            </a:r>
            <a:r>
              <a:rPr lang="en-US" altLang="en-US"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’</a:t>
            </a:r>
            <a:r>
              <a:rPr lang="en-US" sz="28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t get to, you can always ask your OFA point of contact for additional information.</a:t>
            </a:r>
          </a:p>
        </p:txBody>
      </p:sp>
      <p:sp>
        <p:nvSpPr>
          <p:cNvPr id="124930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 &amp; A</a:t>
            </a:r>
          </a:p>
        </p:txBody>
      </p:sp>
      <p:pic>
        <p:nvPicPr>
          <p:cNvPr id="124931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2125" y="2514600"/>
            <a:ext cx="6548438" cy="5305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953" name="Rectangle 2"/>
          <p:cNvSpPr>
            <a:spLocks/>
          </p:cNvSpPr>
          <p:nvPr/>
        </p:nvSpPr>
        <p:spPr bwMode="auto">
          <a:xfrm>
            <a:off x="831850" y="2590800"/>
            <a:ext cx="7156450" cy="483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571500" indent="-5715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Introduction and Goals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Campaign Goals 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Enrollment Update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Core tactics of the ACA campaign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Breakout By Role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Debrief, Next Steps and Closing</a:t>
            </a:r>
          </a:p>
        </p:txBody>
      </p:sp>
      <p:sp>
        <p:nvSpPr>
          <p:cNvPr id="94210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for This Session</a:t>
            </a:r>
          </a:p>
        </p:txBody>
      </p:sp>
      <p:pic>
        <p:nvPicPr>
          <p:cNvPr id="94211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07400" y="2895600"/>
            <a:ext cx="38862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2595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</a:rPr>
              <a:t>Long Term Organization Goals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389563" y="3352800"/>
            <a:ext cx="2530475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ヒラギノ角ゴ ProN W3" charset="0"/>
                <a:cs typeface="ヒラギノ角ゴ ProN W3" charset="0"/>
                <a:sym typeface="Gill Sans" charset="0"/>
              </a:rPr>
              <a:t>Protecting </a:t>
            </a:r>
            <a:r>
              <a:rPr lang="en-US" sz="3200" b="1" dirty="0" err="1">
                <a:solidFill>
                  <a:schemeClr val="accent3">
                    <a:lumMod val="75000"/>
                  </a:schemeClr>
                </a:solidFill>
                <a:latin typeface="+mj-lt"/>
                <a:ea typeface="ヒラギノ角ゴ ProN W3" charset="0"/>
                <a:cs typeface="ヒラギノ角ゴ ProN W3" charset="0"/>
                <a:sym typeface="Gill Sans" charset="0"/>
              </a:rPr>
              <a:t>Obamacare</a:t>
            </a:r>
            <a:endParaRPr lang="en-US" sz="3200" b="1" dirty="0">
              <a:solidFill>
                <a:schemeClr val="accent3">
                  <a:lumMod val="75000"/>
                </a:schemeClr>
              </a:solidFill>
              <a:latin typeface="+mj-lt"/>
              <a:ea typeface="ヒラギノ角ゴ ProN W3" charset="0"/>
              <a:cs typeface="ヒラギノ角ゴ ProN W3" charset="0"/>
              <a:sym typeface="Gill Sans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505325" y="5984875"/>
            <a:ext cx="4114800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ヒラギノ角ゴ ProN W3" charset="0"/>
                <a:cs typeface="ヒラギノ角ゴ ProN W3" charset="0"/>
                <a:sym typeface="Gill Sans" charset="0"/>
              </a:rPr>
              <a:t>People will </a:t>
            </a:r>
          </a:p>
          <a:p>
            <a:pPr algn="ctr">
              <a:defRPr/>
            </a:pP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ヒラギノ角ゴ ProN W3" charset="0"/>
                <a:cs typeface="ヒラギノ角ゴ ProN W3" charset="0"/>
                <a:sym typeface="Gill Sans" charset="0"/>
              </a:rPr>
              <a:t>enjoy benefits</a:t>
            </a:r>
          </a:p>
        </p:txBody>
      </p:sp>
      <p:sp>
        <p:nvSpPr>
          <p:cNvPr id="6" name="Curved Right Arrow 5"/>
          <p:cNvSpPr/>
          <p:nvPr/>
        </p:nvSpPr>
        <p:spPr>
          <a:xfrm>
            <a:off x="3911600" y="3657600"/>
            <a:ext cx="990600" cy="301466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  <a:sym typeface="Gill Sans" charset="0"/>
            </a:endParaRPr>
          </a:p>
        </p:txBody>
      </p:sp>
      <p:sp>
        <p:nvSpPr>
          <p:cNvPr id="7" name="Curved Right Arrow 6"/>
          <p:cNvSpPr/>
          <p:nvPr/>
        </p:nvSpPr>
        <p:spPr>
          <a:xfrm rot="10800000">
            <a:off x="8124825" y="3657600"/>
            <a:ext cx="990600" cy="301466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  <a:sym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</a:rPr>
              <a:t>Current Campaign Goals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130800" y="3352800"/>
            <a:ext cx="3114675" cy="107791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ヒラギノ角ゴ ProN W3" charset="0"/>
                <a:cs typeface="ヒラギノ角ゴ ProN W3" charset="0"/>
                <a:sym typeface="Gill Sans" charset="0"/>
              </a:rPr>
              <a:t>Raise Public Support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765675" y="5984875"/>
            <a:ext cx="3413125" cy="10763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3200" b="1" dirty="0">
                <a:solidFill>
                  <a:schemeClr val="accent3">
                    <a:lumMod val="75000"/>
                  </a:schemeClr>
                </a:solidFill>
                <a:latin typeface="+mj-lt"/>
                <a:ea typeface="ヒラギノ角ゴ ProN W3" charset="0"/>
                <a:cs typeface="ヒラギノ角ゴ ProN W3" charset="0"/>
                <a:sym typeface="Gill Sans" charset="0"/>
              </a:rPr>
              <a:t>Tell ACA Success Stories</a:t>
            </a:r>
          </a:p>
        </p:txBody>
      </p:sp>
      <p:sp>
        <p:nvSpPr>
          <p:cNvPr id="6" name="Curved Right Arrow 5"/>
          <p:cNvSpPr/>
          <p:nvPr/>
        </p:nvSpPr>
        <p:spPr>
          <a:xfrm>
            <a:off x="3911600" y="3657600"/>
            <a:ext cx="990600" cy="301466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  <a:sym typeface="Gill Sans" charset="0"/>
            </a:endParaRPr>
          </a:p>
        </p:txBody>
      </p:sp>
      <p:sp>
        <p:nvSpPr>
          <p:cNvPr id="7" name="Curved Right Arrow 6"/>
          <p:cNvSpPr/>
          <p:nvPr/>
        </p:nvSpPr>
        <p:spPr>
          <a:xfrm rot="10800000">
            <a:off x="8245475" y="3657600"/>
            <a:ext cx="990600" cy="3014663"/>
          </a:xfrm>
          <a:prstGeom prst="curved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chemeClr val="tx1"/>
              </a:solidFill>
              <a:sym typeface="Gill Sans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</a:rPr>
              <a:t>Our Challenges Remain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635000" y="2749550"/>
            <a:ext cx="5257800" cy="5632450"/>
          </a:xfrm>
          <a:prstGeom prst="rect">
            <a:avLst/>
          </a:prstGeom>
          <a:noFill/>
        </p:spPr>
        <p:txBody>
          <a:bodyPr>
            <a:spAutoFit/>
          </a:bodyPr>
          <a:lstStyle>
            <a:lvl1pPr marL="342900" indent="-3429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800100" indent="-3429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>
              <a:buFontTx/>
              <a:buAutoNum type="arabicPeriod"/>
            </a:pPr>
            <a:r>
              <a:rPr lang="en-US" sz="3000" b="1">
                <a:solidFill>
                  <a:srgbClr val="56565A"/>
                </a:solidFill>
                <a:latin typeface="Arial" panose="020B0604020202020204" pitchFamily="34" charset="0"/>
              </a:rPr>
              <a:t>Opponents attacking Obamacare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3000">
              <a:solidFill>
                <a:srgbClr val="56565A"/>
              </a:solidFill>
              <a:latin typeface="Arial" panose="020B0604020202020204" pitchFamily="34" charset="0"/>
            </a:endParaRP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56565A"/>
                </a:solidFill>
                <a:latin typeface="Arial" panose="020B0604020202020204" pitchFamily="34" charset="0"/>
              </a:rPr>
              <a:t>Repeal</a:t>
            </a:r>
          </a:p>
          <a:p>
            <a:pPr lvl="1">
              <a:buFont typeface="Arial" panose="020B0604020202020204" pitchFamily="34" charset="0"/>
              <a:buChar char="•"/>
            </a:pPr>
            <a:r>
              <a:rPr lang="en-US" sz="3000">
                <a:solidFill>
                  <a:srgbClr val="56565A"/>
                </a:solidFill>
                <a:latin typeface="Arial" panose="020B0604020202020204" pitchFamily="34" charset="0"/>
              </a:rPr>
              <a:t>Misinformation </a:t>
            </a:r>
            <a:endParaRPr lang="en-US" sz="3000" b="1">
              <a:solidFill>
                <a:srgbClr val="56565A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AutoNum type="arabicPeriod"/>
            </a:pPr>
            <a:endParaRPr lang="en-US" sz="3000" b="1">
              <a:solidFill>
                <a:srgbClr val="56565A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AutoNum type="arabicPeriod"/>
            </a:pPr>
            <a:endParaRPr lang="en-US" sz="3000" b="1">
              <a:solidFill>
                <a:srgbClr val="56565A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AutoNum type="arabicPeriod"/>
            </a:pPr>
            <a:endParaRPr lang="en-US" sz="3000" b="1">
              <a:solidFill>
                <a:srgbClr val="56565A"/>
              </a:solidFill>
              <a:latin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AutoNum type="arabicPeriod"/>
            </a:pPr>
            <a:r>
              <a:rPr lang="en-US" sz="3000" b="1">
                <a:solidFill>
                  <a:srgbClr val="56565A"/>
                </a:solidFill>
                <a:latin typeface="Arial" panose="020B0604020202020204" pitchFamily="34" charset="0"/>
              </a:rPr>
              <a:t>People don</a:t>
            </a:r>
            <a:r>
              <a:rPr lang="en-US" altLang="en-US" sz="3000" b="1">
                <a:solidFill>
                  <a:srgbClr val="56565A"/>
                </a:solidFill>
                <a:latin typeface="Arial" panose="020B0604020202020204" pitchFamily="34" charset="0"/>
              </a:rPr>
              <a:t>’</a:t>
            </a:r>
            <a:r>
              <a:rPr lang="en-US" sz="3000" b="1">
                <a:solidFill>
                  <a:srgbClr val="56565A"/>
                </a:solidFill>
                <a:latin typeface="Arial" panose="020B0604020202020204" pitchFamily="34" charset="0"/>
              </a:rPr>
              <a:t>t enroll in the marketplace</a:t>
            </a:r>
          </a:p>
          <a:p>
            <a:pPr lvl="1"/>
            <a:r>
              <a:rPr lang="en-US" sz="3000">
                <a:solidFill>
                  <a:srgbClr val="56565A"/>
                </a:solidFill>
                <a:latin typeface="Arial" panose="020B0604020202020204" pitchFamily="34" charset="0"/>
              </a:rPr>
              <a:t> </a:t>
            </a:r>
          </a:p>
          <a:p>
            <a:pPr lvl="1">
              <a:buFont typeface="Arial" panose="020B0604020202020204" pitchFamily="34" charset="0"/>
              <a:buChar char="•"/>
            </a:pPr>
            <a:endParaRPr lang="en-US" sz="3000">
              <a:solidFill>
                <a:srgbClr val="56565A"/>
              </a:solidFill>
              <a:latin typeface="Arial" panose="020B0604020202020204" pitchFamily="34" charset="0"/>
            </a:endParaRPr>
          </a:p>
        </p:txBody>
      </p:sp>
      <p:pic>
        <p:nvPicPr>
          <p:cNvPr id="97283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16800" y="2749550"/>
            <a:ext cx="3408363" cy="23653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97284" name="Picture 4" descr="http://www.mrmediatraining.com/wp-content/uploads/2012/06/Empty-Audien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7138" y="6019800"/>
            <a:ext cx="3248025" cy="1692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</a:rPr>
              <a:t>Challenge #1: Opponents Attacking the Law</a:t>
            </a: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36638" y="3819525"/>
            <a:ext cx="4999037" cy="346868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35738" y="3819525"/>
            <a:ext cx="6056312" cy="25812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073400" y="4267200"/>
            <a:ext cx="4419600" cy="3697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Explosion 1 6"/>
          <p:cNvSpPr/>
          <p:nvPr/>
        </p:nvSpPr>
        <p:spPr>
          <a:xfrm>
            <a:off x="7793038" y="3378200"/>
            <a:ext cx="4043362" cy="3022600"/>
          </a:xfrm>
          <a:prstGeom prst="irregularSeal1">
            <a:avLst/>
          </a:prstGeom>
          <a:solidFill>
            <a:srgbClr val="0094C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en-US" sz="3000" b="1" dirty="0">
                <a:solidFill>
                  <a:srgbClr val="00446A"/>
                </a:solidFill>
                <a:sym typeface="Gill Sans" charset="0"/>
              </a:rPr>
              <a:t>Benefits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2" presetClass="exit" presetSubtype="3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>
                <a:latin typeface="Arial" panose="020B0604020202020204" pitchFamily="34" charset="0"/>
              </a:rPr>
              <a:t>Challenge #2: People Don</a:t>
            </a:r>
            <a:r>
              <a:rPr lang="en-US" altLang="en-US">
                <a:latin typeface="Arial" panose="020B0604020202020204" pitchFamily="34" charset="0"/>
              </a:rPr>
              <a:t>’</a:t>
            </a:r>
            <a:r>
              <a:rPr lang="en-US">
                <a:latin typeface="Arial" panose="020B0604020202020204" pitchFamily="34" charset="0"/>
              </a:rPr>
              <a:t>t Enroll</a:t>
            </a:r>
          </a:p>
        </p:txBody>
      </p:sp>
      <p:pic>
        <p:nvPicPr>
          <p:cNvPr id="99330" name="Picture 4" descr="http://www.mrmediatraining.com/wp-content/uploads/2012/06/Empty-Audience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400" y="2743200"/>
            <a:ext cx="11684000" cy="6084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7" name="Rectangle 2"/>
          <p:cNvSpPr>
            <a:spLocks/>
          </p:cNvSpPr>
          <p:nvPr/>
        </p:nvSpPr>
        <p:spPr bwMode="auto">
          <a:xfrm>
            <a:off x="831850" y="2590800"/>
            <a:ext cx="7156450" cy="4833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marL="571500" indent="-5715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Introduction and Goals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Campaign Goals 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Enrollment Update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Core tactics of the ACA campaign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Breakout By Role</a:t>
            </a:r>
          </a:p>
          <a:p>
            <a:pPr eaLnBrk="1" hangingPunct="1">
              <a:lnSpc>
                <a:spcPct val="200000"/>
              </a:lnSpc>
              <a:buFont typeface="Arial" panose="020B0604020202020204" pitchFamily="34" charset="0"/>
              <a:buAutoNum type="romanUcPeriod"/>
            </a:pPr>
            <a:r>
              <a:rPr lang="en-US" sz="3400">
                <a:solidFill>
                  <a:srgbClr val="56565A"/>
                </a:solidFill>
                <a:latin typeface="Arial" panose="020B0604020202020204" pitchFamily="34" charset="0"/>
                <a:ea typeface="MS PGothic" panose="020B0600070205080204" pitchFamily="34" charset="-128"/>
                <a:sym typeface="Arial" panose="020B0604020202020204" pitchFamily="34" charset="0"/>
              </a:rPr>
              <a:t>Debrief, Next Steps and Closing</a:t>
            </a:r>
          </a:p>
        </p:txBody>
      </p:sp>
      <p:sp>
        <p:nvSpPr>
          <p:cNvPr id="101378" name="TextBox 1"/>
          <p:cNvSpPr txBox="1">
            <a:spLocks noChangeArrowheads="1"/>
          </p:cNvSpPr>
          <p:nvPr/>
        </p:nvSpPr>
        <p:spPr bwMode="auto">
          <a:xfrm>
            <a:off x="787400" y="762000"/>
            <a:ext cx="11430000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1pPr>
            <a:lvl2pPr marL="742950" indent="-28575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2pPr>
            <a:lvl3pPr marL="11430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3pPr>
            <a:lvl4pPr marL="16002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4pPr>
            <a:lvl5pPr marL="2057400" indent="-228600"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200">
                <a:solidFill>
                  <a:srgbClr val="000000"/>
                </a:solidFill>
                <a:latin typeface="Gill Sans"/>
                <a:ea typeface="ヒラギノ角ゴ ProN W3"/>
                <a:cs typeface="ヒラギノ角ゴ ProN W3"/>
                <a:sym typeface="Gill Sans"/>
              </a:defRPr>
            </a:lvl9pPr>
          </a:lstStyle>
          <a:p>
            <a:pPr algn="ctr" eaLnBrk="1" hangingPunct="1"/>
            <a:r>
              <a:rPr lang="en-US" b="1">
                <a:solidFill>
                  <a:srgbClr val="56565A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for This Session</a:t>
            </a:r>
          </a:p>
        </p:txBody>
      </p:sp>
      <p:pic>
        <p:nvPicPr>
          <p:cNvPr id="101379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07400" y="2895600"/>
            <a:ext cx="38862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with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13209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A Template">
  <a:themeElements>
    <a:clrScheme name="Custom 1">
      <a:dk1>
        <a:srgbClr val="56565A"/>
      </a:dk1>
      <a:lt1>
        <a:srgbClr val="FFFFFF"/>
      </a:lt1>
      <a:dk2>
        <a:srgbClr val="56565A"/>
      </a:dk2>
      <a:lt2>
        <a:srgbClr val="FFFFFF"/>
      </a:lt2>
      <a:accent1>
        <a:srgbClr val="0094C8"/>
      </a:accent1>
      <a:accent2>
        <a:srgbClr val="0C3B60"/>
      </a:accent2>
      <a:accent3>
        <a:srgbClr val="D0202E"/>
      </a:accent3>
      <a:accent4>
        <a:srgbClr val="DBD9D6"/>
      </a:accent4>
      <a:accent5>
        <a:srgbClr val="56565A"/>
      </a:accent5>
      <a:accent6>
        <a:srgbClr val="FFFFFF"/>
      </a:accent6>
      <a:hlink>
        <a:srgbClr val="D0202E"/>
      </a:hlink>
      <a:folHlink>
        <a:srgbClr val="0094C8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华文新魏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blipFill dpi="0" rotWithShape="0">
          <a:blip xmlns:r="http://schemas.openxmlformats.org/officeDocument/2006/relationships" r:embed="rId1"/>
          <a:srcRect/>
          <a:tile tx="0" ty="0" sx="100000" sy="100000" flip="none" algn="tl"/>
        </a:blipFill>
        <a:ln w="25400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 xmlns="">
              <a:effectLst>
                <a:outerShdw blurRad="63500" dist="38099" dir="2700000" algn="ctr" rotWithShape="0">
                  <a:schemeClr val="bg2">
                    <a:alpha val="74998"/>
                  </a:schemeClr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200" b="0" i="0" u="none" strike="noStrike" cap="none" normalizeH="0" baseline="0">
            <a:ln>
              <a:noFill/>
            </a:ln>
            <a:solidFill>
              <a:srgbClr val="000000"/>
            </a:solidFill>
            <a:effectLst/>
            <a:latin typeface="Gill Sans" charset="0"/>
            <a:ea typeface="ヒラギノ角ゴ ProN W3" charset="0"/>
            <a:cs typeface="ヒラギノ角ゴ ProN W3" charset="0"/>
            <a:sym typeface="Gill Sans" charset="0"/>
          </a:defRPr>
        </a:defPPr>
      </a:lstStyle>
    </a:lnDef>
  </a:objectDefaults>
  <a:extraClrSchemeLst>
    <a:extraClrScheme>
      <a:clrScheme name="Title, Bullets &amp; Phot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2293</TotalTime>
  <Pages>0</Pages>
  <Words>716</Words>
  <Characters>0</Characters>
  <Application>Microsoft Macintosh PowerPoint</Application>
  <PresentationFormat>Custom</PresentationFormat>
  <Lines>0</Lines>
  <Paragraphs>135</Paragraphs>
  <Slides>26</Slides>
  <Notes>8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30" baseType="lpstr">
      <vt:lpstr>Arial</vt:lpstr>
      <vt:lpstr>Calibri</vt:lpstr>
      <vt:lpstr>Gill Sans</vt:lpstr>
      <vt:lpstr>OFA Template</vt:lpstr>
      <vt:lpstr>OFA’s Health Care Campaign: The Final Push</vt:lpstr>
      <vt:lpstr>PowerPoint Presentation</vt:lpstr>
      <vt:lpstr>PowerPoint Presentation</vt:lpstr>
      <vt:lpstr>Long Term Organization Goals</vt:lpstr>
      <vt:lpstr>Current Campaign Goals</vt:lpstr>
      <vt:lpstr>Our Challenges Remain</vt:lpstr>
      <vt:lpstr>Challenge #1: Opponents Attacking the Law</vt:lpstr>
      <vt:lpstr>Challenge #2: People Don’t Enroll</vt:lpstr>
      <vt:lpstr>PowerPoint Presentation</vt:lpstr>
      <vt:lpstr>Enrollment- To Date</vt:lpstr>
      <vt:lpstr>Enrollment- To Date</vt:lpstr>
      <vt:lpstr>Enrollment- To Date</vt:lpstr>
      <vt:lpstr>Enrollment- To Date</vt:lpstr>
      <vt:lpstr>Enrollment- To Date</vt:lpstr>
      <vt:lpstr>PowerPoint Presentation</vt:lpstr>
      <vt:lpstr>On-the-Ground Tactics</vt:lpstr>
      <vt:lpstr>On-the-Ground Tactics</vt:lpstr>
      <vt:lpstr>This is Why Health Care Reform Matters</vt:lpstr>
      <vt:lpstr>This is Why Health Care Reform Matters</vt:lpstr>
      <vt:lpstr>PowerPoint Presentation</vt:lpstr>
      <vt:lpstr>Breakout </vt:lpstr>
      <vt:lpstr>PowerPoint Presentation</vt:lpstr>
      <vt:lpstr>Recap</vt:lpstr>
      <vt:lpstr>Process</vt:lpstr>
      <vt:lpstr>Apply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Local User</dc:creator>
  <cp:lastModifiedBy>Microsoft Office User</cp:lastModifiedBy>
  <cp:revision>104</cp:revision>
  <dcterms:created xsi:type="dcterms:W3CDTF">2014-01-23T22:27:04Z</dcterms:created>
  <dcterms:modified xsi:type="dcterms:W3CDTF">2019-07-04T02:30:45Z</dcterms:modified>
</cp:coreProperties>
</file>