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1" r:id="rId1"/>
  </p:sldMasterIdLst>
  <p:notesMasterIdLst>
    <p:notesMasterId r:id="rId23"/>
  </p:notesMasterIdLst>
  <p:handoutMasterIdLst>
    <p:handoutMasterId r:id="rId24"/>
  </p:handoutMasterIdLst>
  <p:sldIdLst>
    <p:sldId id="443" r:id="rId2"/>
    <p:sldId id="503" r:id="rId3"/>
    <p:sldId id="504" r:id="rId4"/>
    <p:sldId id="505" r:id="rId5"/>
    <p:sldId id="506" r:id="rId6"/>
    <p:sldId id="507" r:id="rId7"/>
    <p:sldId id="508" r:id="rId8"/>
    <p:sldId id="509" r:id="rId9"/>
    <p:sldId id="510" r:id="rId10"/>
    <p:sldId id="511" r:id="rId11"/>
    <p:sldId id="512" r:id="rId12"/>
    <p:sldId id="513" r:id="rId13"/>
    <p:sldId id="514" r:id="rId14"/>
    <p:sldId id="515" r:id="rId15"/>
    <p:sldId id="516" r:id="rId16"/>
    <p:sldId id="517" r:id="rId17"/>
    <p:sldId id="518" r:id="rId18"/>
    <p:sldId id="519" r:id="rId19"/>
    <p:sldId id="520" r:id="rId20"/>
    <p:sldId id="521" r:id="rId21"/>
    <p:sldId id="445" r:id="rId22"/>
  </p:sldIdLst>
  <p:sldSz cx="13004800" cy="97536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5pPr>
    <a:lvl6pPr marL="2286000" algn="l" defTabSz="4572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6pPr>
    <a:lvl7pPr marL="2743200" algn="l" defTabSz="4572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7pPr>
    <a:lvl8pPr marL="3200400" algn="l" defTabSz="4572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8pPr>
    <a:lvl9pPr marL="3657600" algn="l" defTabSz="4572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704">
          <p15:clr>
            <a:srgbClr val="A4A3A4"/>
          </p15:clr>
        </p15:guide>
        <p15:guide id="2" pos="819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shley Pinedo" initials="AP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0202E"/>
    <a:srgbClr val="56565A"/>
    <a:srgbClr val="0C3B60"/>
    <a:srgbClr val="0094C8"/>
    <a:srgbClr val="DBD9D6"/>
    <a:srgbClr val="1325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62135" autoAdjust="0"/>
  </p:normalViewPr>
  <p:slideViewPr>
    <p:cSldViewPr showGuides="1">
      <p:cViewPr varScale="1">
        <p:scale>
          <a:sx n="47" d="100"/>
          <a:sy n="47" d="100"/>
        </p:scale>
        <p:origin x="1488" y="192"/>
      </p:cViewPr>
      <p:guideLst>
        <p:guide orient="horz" pos="4704"/>
        <p:guide pos="819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18AE3759-E056-2147-8C5D-753FE3B9CC70}" type="datetime1">
              <a:rPr lang="en-US"/>
              <a:pPr>
                <a:defRPr/>
              </a:pPr>
              <a:t>3/5/19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45F94105-2682-8749-ABF5-C05777F3AB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5997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Gill Sans" pitchFamily="2" charset="0"/>
                <a:ea typeface="ヒラギノ角ゴ ProN W3" pitchFamily="2" charset="-128"/>
                <a:cs typeface="+mn-cs"/>
                <a:sym typeface="Gill Sans" pitchFamily="2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F77DCF43-45A6-0E41-BAA4-2739F442BAE5}" type="datetime1">
              <a:rPr lang="en-US"/>
              <a:pPr>
                <a:defRPr/>
              </a:pPr>
              <a:t>3/5/19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Gill Sans" pitchFamily="2" charset="0"/>
                <a:ea typeface="ヒラギノ角ゴ ProN W3" pitchFamily="2" charset="-128"/>
                <a:cs typeface="+mn-cs"/>
                <a:sym typeface="Gill Sans" pitchFamily="2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554CF9CA-ECC0-8E43-B974-DDC848E055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1346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ＭＳ Ｐゴシック" pitchFamily="-111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This work is licensed under the Creative Commons Attribution-Non Commercial 4.0 International License. To view a copy of this license, visit http://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 dirty="0"/>
              <a:t>/4.0/ or send a letter to Creative Commons, PO Box 1866, Mountain View, CA 94042, USA</a:t>
            </a:r>
            <a:endParaRPr lang="en-US" sz="1200" b="0" i="0" u="none" strike="noStrike" cap="none" dirty="0">
              <a:solidFill>
                <a:schemeClr val="dk1"/>
              </a:solidFill>
              <a:latin typeface="+mn-lt"/>
              <a:ea typeface="Calibri"/>
              <a:cs typeface="Calibri"/>
              <a:sym typeface="Calibri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54CF9CA-ECC0-8E43-B974-DDC848E05557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30660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7650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  <p:sp>
        <p:nvSpPr>
          <p:cNvPr id="2765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eaLnBrk="1" hangingPunct="1"/>
            <a:fld id="{214555FD-F191-4749-839C-C6D902B73A2C}" type="slidenum">
              <a:rPr lang="en-US" sz="1200"/>
              <a:pPr eaLnBrk="1" hangingPunct="1"/>
              <a:t>20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27808300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fld id="{FB286695-CC90-4148-B650-930EF524A5D0}" type="slidenum">
              <a:rPr lang="en-US" sz="1200"/>
              <a:pPr/>
              <a:t>21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15645849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>
                <a:latin typeface="Calibri" charset="0"/>
              </a:rPr>
              <a:t>30 seconds</a:t>
            </a:r>
          </a:p>
          <a:p>
            <a:pPr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eaLnBrk="1" hangingPunct="1"/>
            <a:fld id="{01484208-BD20-F849-8384-A2221281CD1A}" type="slidenum">
              <a:rPr lang="en-US" sz="1200"/>
              <a:pPr eaLnBrk="1" hangingPunct="1"/>
              <a:t>2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36710687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2770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>
                <a:latin typeface="Calibri" charset="0"/>
              </a:rPr>
              <a:t>30 seconds</a:t>
            </a:r>
          </a:p>
          <a:p>
            <a:pPr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  <p:sp>
        <p:nvSpPr>
          <p:cNvPr id="3277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eaLnBrk="1" hangingPunct="1"/>
            <a:fld id="{49BDB95E-2B29-C340-AE60-9184D6816D3D}" type="slidenum">
              <a:rPr lang="en-US" sz="1200"/>
              <a:pPr eaLnBrk="1" hangingPunct="1"/>
              <a:t>3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11998515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379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eaLnBrk="1" hangingPunct="1"/>
            <a:fld id="{81BAC0FB-E431-9C41-8D8C-8DA314B5BB50}" type="slidenum">
              <a:rPr lang="en-US" sz="1200"/>
              <a:pPr eaLnBrk="1" hangingPunct="1"/>
              <a:t>4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11021839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4818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  <p:sp>
        <p:nvSpPr>
          <p:cNvPr id="3481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eaLnBrk="1" hangingPunct="1"/>
            <a:fld id="{DFAD9CF0-A112-9E4C-81F2-892393C15979}" type="slidenum">
              <a:rPr lang="en-US" sz="1200"/>
              <a:pPr eaLnBrk="1" hangingPunct="1"/>
              <a:t>11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5008014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5842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b="1">
                <a:latin typeface="Calibri" charset="0"/>
              </a:rPr>
              <a:t>NOTE: I will update this slide with a more timely example. </a:t>
            </a:r>
          </a:p>
          <a:p>
            <a:pPr>
              <a:spcBef>
                <a:spcPct val="0"/>
              </a:spcBef>
            </a:pPr>
            <a:r>
              <a:rPr lang="en-US">
                <a:latin typeface="Calibri" charset="0"/>
              </a:rPr>
              <a:t>If they do not yet have a template taskmaster they can fill in for their experiential activity, they will download this and being building out the Taskmaster for their program.</a:t>
            </a:r>
          </a:p>
        </p:txBody>
      </p:sp>
      <p:sp>
        <p:nvSpPr>
          <p:cNvPr id="3584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eaLnBrk="1" hangingPunct="1"/>
            <a:fld id="{4D69C64D-642F-A143-BA3D-8A3108D8A9E9}" type="slidenum">
              <a:rPr lang="en-US" sz="1200"/>
              <a:pPr eaLnBrk="1" hangingPunct="1"/>
              <a:t>12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15013781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>
                <a:latin typeface="Calibri" charset="0"/>
              </a:rPr>
              <a:t>25 minutes</a:t>
            </a: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eaLnBrk="1" hangingPunct="1"/>
            <a:fld id="{155A0277-FE6A-5446-8012-A3C0C3A93B80}" type="slidenum">
              <a:rPr lang="en-US" sz="1200"/>
              <a:pPr eaLnBrk="1" hangingPunct="1"/>
              <a:t>13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34173728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150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>
                <a:latin typeface="Calibri" charset="0"/>
              </a:rPr>
              <a:t>10 minutes</a:t>
            </a:r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eaLnBrk="1" hangingPunct="1"/>
            <a:fld id="{563F1DDB-0075-4243-87CA-93C7E933546A}" type="slidenum">
              <a:rPr lang="en-US" sz="1200"/>
              <a:pPr eaLnBrk="1" hangingPunct="1"/>
              <a:t>15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4440776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686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>
                <a:latin typeface="Calibri" charset="0"/>
              </a:rPr>
              <a:t>30 seconds</a:t>
            </a:r>
          </a:p>
          <a:p>
            <a:pPr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  <p:sp>
        <p:nvSpPr>
          <p:cNvPr id="3686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eaLnBrk="1" hangingPunct="1"/>
            <a:fld id="{865850AC-DFB7-D243-811B-D3239CF0B916}" type="slidenum">
              <a:rPr lang="en-US" sz="1200"/>
              <a:pPr eaLnBrk="1" hangingPunct="1"/>
              <a:t>17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3356183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egula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OFA-logo_horizontal-RG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400" y="8937625"/>
            <a:ext cx="33528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D4F549F-CF1D-4A43-B886-1303C72E36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266228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OFA-logo_horizontal-RG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1275" y="3684588"/>
            <a:ext cx="10372725" cy="1344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000" y="5791200"/>
            <a:ext cx="12496800" cy="1676400"/>
          </a:xfrm>
        </p:spPr>
        <p:txBody>
          <a:bodyPr/>
          <a:lstStyle>
            <a:lvl1pPr>
              <a:defRPr sz="4200" i="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254000" y="7620000"/>
            <a:ext cx="12496800" cy="762000"/>
          </a:xfrm>
        </p:spPr>
        <p:txBody>
          <a:bodyPr/>
          <a:lstStyle>
            <a:lvl1pPr marL="266700" indent="0" algn="ctr">
              <a:buNone/>
              <a:defRPr sz="3600" i="1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913017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06400" y="1066800"/>
            <a:ext cx="121920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06400" y="2971800"/>
            <a:ext cx="12192000" cy="586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13004800" cy="76200"/>
          </a:xfrm>
          <a:prstGeom prst="rect">
            <a:avLst/>
          </a:prstGeom>
          <a:solidFill>
            <a:srgbClr val="D0202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20213" y="9040813"/>
            <a:ext cx="3033712" cy="51911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56565A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24BC3D0F-469B-8443-97D3-CA4FD6599E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0" name="Picture 5" descr="OFA-logo_horizontal-RGB.eps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400" y="8937625"/>
            <a:ext cx="33528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200" b="1">
          <a:solidFill>
            <a:schemeClr val="tx1"/>
          </a:solidFill>
          <a:latin typeface="Arial"/>
          <a:ea typeface="MS PGothic" pitchFamily="34" charset="-128"/>
          <a:cs typeface="Arial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200" b="1">
          <a:solidFill>
            <a:schemeClr val="tx1"/>
          </a:solidFill>
          <a:latin typeface="Arial" charset="0"/>
          <a:ea typeface="MS PGothic" pitchFamily="34" charset="-128"/>
          <a:cs typeface="Arial" panose="020B0604020202020204" pitchFamily="34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200" b="1">
          <a:solidFill>
            <a:schemeClr val="tx1"/>
          </a:solidFill>
          <a:latin typeface="Arial" charset="0"/>
          <a:ea typeface="MS PGothic" pitchFamily="34" charset="-128"/>
          <a:cs typeface="Arial" panose="020B0604020202020204" pitchFamily="34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200" b="1">
          <a:solidFill>
            <a:schemeClr val="tx1"/>
          </a:solidFill>
          <a:latin typeface="Arial" charset="0"/>
          <a:ea typeface="MS PGothic" pitchFamily="34" charset="-128"/>
          <a:cs typeface="Arial" panose="020B0604020202020204" pitchFamily="34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200" b="1">
          <a:solidFill>
            <a:schemeClr val="tx1"/>
          </a:solidFill>
          <a:latin typeface="Arial" charset="0"/>
          <a:ea typeface="MS PGothic" pitchFamily="34" charset="-128"/>
          <a:cs typeface="Arial" panose="020B0604020202020204" pitchFamily="34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760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2800">
          <a:solidFill>
            <a:srgbClr val="56565A"/>
          </a:solidFill>
          <a:latin typeface="+mn-lt"/>
          <a:ea typeface="MS PGothic" pitchFamily="34" charset="-128"/>
          <a:cs typeface="MS PGothic" pitchFamily="34" charset="-128"/>
          <a:sym typeface="Gill Sans" charset="0"/>
        </a:defRPr>
      </a:lvl1pPr>
      <a:lvl2pPr marL="12049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2800">
          <a:solidFill>
            <a:srgbClr val="56565A"/>
          </a:solidFill>
          <a:latin typeface="+mn-lt"/>
          <a:ea typeface="MS PGothic" pitchFamily="34" charset="-128"/>
          <a:cs typeface="MS PGothic" charset="0"/>
          <a:sym typeface="Gill Sans" charset="0"/>
        </a:defRPr>
      </a:lvl2pPr>
      <a:lvl3pPr marL="1649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2800">
          <a:solidFill>
            <a:srgbClr val="56565A"/>
          </a:solidFill>
          <a:latin typeface="+mn-lt"/>
          <a:ea typeface="ＭＳ Ｐゴシック" pitchFamily="-111" charset="-128"/>
          <a:cs typeface="ＭＳ Ｐゴシック" pitchFamily="-111" charset="-128"/>
          <a:sym typeface="Gill Sans" charset="0"/>
        </a:defRPr>
      </a:lvl3pPr>
      <a:lvl4pPr marL="20939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2800">
          <a:solidFill>
            <a:srgbClr val="56565A"/>
          </a:solidFill>
          <a:latin typeface="+mn-lt"/>
          <a:ea typeface="ＭＳ Ｐゴシック" pitchFamily="-111" charset="-128"/>
          <a:cs typeface="+mn-cs"/>
          <a:sym typeface="Gill Sans" charset="0"/>
        </a:defRPr>
      </a:lvl4pPr>
      <a:lvl5pPr marL="2538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2800">
          <a:solidFill>
            <a:srgbClr val="56565A"/>
          </a:solidFill>
          <a:latin typeface="+mn-lt"/>
          <a:ea typeface="ＭＳ Ｐゴシック" pitchFamily="-111" charset="-128"/>
          <a:cs typeface="+mn-cs"/>
          <a:sym typeface="Gill Sans" charset="0"/>
        </a:defRPr>
      </a:lvl5pPr>
      <a:lvl6pPr marL="29956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4528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9100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3672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jpeg"/><Relationship Id="rId4" Type="http://schemas.openxmlformats.org/officeDocument/2006/relationships/image" Target="../media/image1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  <a:ea typeface="MS PGothic" charset="0"/>
              </a:rPr>
              <a:t>Step 5: Program Execution</a:t>
            </a:r>
          </a:p>
        </p:txBody>
      </p:sp>
      <p:sp>
        <p:nvSpPr>
          <p:cNvPr id="32770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latin typeface="Arial" charset="0"/>
                <a:ea typeface="MS PGothic" charset="0"/>
                <a:cs typeface="MS PGothic" charset="0"/>
              </a:rPr>
              <a:t>Stefan Schaffer, Organizational Development Manager, @</a:t>
            </a:r>
            <a:r>
              <a:rPr lang="en-US" dirty="0" err="1">
                <a:latin typeface="Arial" charset="0"/>
                <a:ea typeface="MS PGothic" charset="0"/>
                <a:cs typeface="MS PGothic" charset="0"/>
              </a:rPr>
              <a:t>schafferstefan</a:t>
            </a:r>
            <a:endParaRPr lang="en-US" dirty="0">
              <a:latin typeface="Arial" charset="0"/>
              <a:ea typeface="MS PGothic" charset="0"/>
              <a:cs typeface="MS PGothic" charset="0"/>
            </a:endParaRPr>
          </a:p>
        </p:txBody>
      </p:sp>
      <p:pic>
        <p:nvPicPr>
          <p:cNvPr id="4" name="Picture 3" descr="A drawing of a face&#10;&#10;Description automatically generated">
            <a:extLst>
              <a:ext uri="{FF2B5EF4-FFF2-40B4-BE49-F238E27FC236}">
                <a16:creationId xmlns:a16="http://schemas.microsoft.com/office/drawing/2014/main" id="{82FEBE6D-FB6B-2E41-90FA-B36A22D4C3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26800" y="9010650"/>
            <a:ext cx="1219200" cy="4191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/>
          </p:cNvSpPr>
          <p:nvPr/>
        </p:nvSpPr>
        <p:spPr bwMode="auto">
          <a:xfrm>
            <a:off x="831850" y="2709863"/>
            <a:ext cx="11385550" cy="513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0" hangingPunct="0">
              <a:buFont typeface="Arial" charset="0"/>
              <a:buNone/>
            </a:pPr>
            <a:r>
              <a:rPr lang="en-US" sz="2800" b="1">
                <a:solidFill>
                  <a:srgbClr val="D0202E"/>
                </a:solidFill>
                <a:latin typeface="Arial" charset="0"/>
                <a:cs typeface="Arial" charset="0"/>
              </a:rPr>
              <a:t>M</a:t>
            </a:r>
            <a:r>
              <a:rPr lang="en-US" sz="2800" b="1">
                <a:solidFill>
                  <a:srgbClr val="56565A"/>
                </a:solidFill>
                <a:latin typeface="Arial" charset="0"/>
                <a:cs typeface="Arial" charset="0"/>
              </a:rPr>
              <a:t>anager		</a:t>
            </a:r>
            <a:r>
              <a:rPr lang="en-US" sz="2800">
                <a:solidFill>
                  <a:srgbClr val="56565A"/>
                </a:solidFill>
                <a:latin typeface="Arial" charset="0"/>
                <a:cs typeface="Arial" charset="0"/>
              </a:rPr>
              <a:t>Assigns responsibility and holds owner accountable</a:t>
            </a:r>
          </a:p>
          <a:p>
            <a:pPr algn="l" eaLnBrk="0" hangingPunct="0">
              <a:buFont typeface="Arial" charset="0"/>
              <a:buNone/>
            </a:pPr>
            <a:endParaRPr lang="en-US" sz="2800" b="1">
              <a:solidFill>
                <a:srgbClr val="56565A"/>
              </a:solidFill>
              <a:latin typeface="Arial" charset="0"/>
              <a:cs typeface="Arial" charset="0"/>
            </a:endParaRPr>
          </a:p>
          <a:p>
            <a:pPr algn="l" eaLnBrk="0" hangingPunct="0">
              <a:buFont typeface="Arial" charset="0"/>
              <a:buNone/>
            </a:pPr>
            <a:r>
              <a:rPr lang="en-US" sz="2800" b="1">
                <a:solidFill>
                  <a:srgbClr val="D0202E"/>
                </a:solidFill>
                <a:latin typeface="Arial" charset="0"/>
                <a:cs typeface="Arial" charset="0"/>
              </a:rPr>
              <a:t>O</a:t>
            </a:r>
            <a:r>
              <a:rPr lang="en-US" sz="2800" b="1">
                <a:solidFill>
                  <a:srgbClr val="56565A"/>
                </a:solidFill>
                <a:latin typeface="Arial" charset="0"/>
                <a:cs typeface="Arial" charset="0"/>
              </a:rPr>
              <a:t>wner</a:t>
            </a:r>
            <a:r>
              <a:rPr lang="en-US" sz="2800">
                <a:solidFill>
                  <a:srgbClr val="56565A"/>
                </a:solidFill>
                <a:latin typeface="Arial" charset="0"/>
                <a:cs typeface="Arial" charset="0"/>
              </a:rPr>
              <a:t>		Has overall responsibility for the success or failure of 			the task or project</a:t>
            </a:r>
          </a:p>
          <a:p>
            <a:pPr algn="l" eaLnBrk="0" hangingPunct="0">
              <a:buFont typeface="Arial" charset="0"/>
              <a:buNone/>
            </a:pPr>
            <a:endParaRPr lang="en-US" sz="2800" b="1">
              <a:solidFill>
                <a:srgbClr val="56565A"/>
              </a:solidFill>
              <a:latin typeface="Arial" charset="0"/>
              <a:cs typeface="Arial" charset="0"/>
            </a:endParaRPr>
          </a:p>
          <a:p>
            <a:pPr algn="l" eaLnBrk="0" hangingPunct="0">
              <a:buFont typeface="Arial" charset="0"/>
              <a:buNone/>
            </a:pPr>
            <a:r>
              <a:rPr lang="en-US" sz="2800" b="1">
                <a:solidFill>
                  <a:srgbClr val="D0202E"/>
                </a:solidFill>
                <a:latin typeface="Arial" charset="0"/>
                <a:cs typeface="Arial" charset="0"/>
              </a:rPr>
              <a:t>C</a:t>
            </a:r>
            <a:r>
              <a:rPr lang="en-US" sz="2800" b="1">
                <a:solidFill>
                  <a:srgbClr val="56565A"/>
                </a:solidFill>
                <a:latin typeface="Arial" charset="0"/>
                <a:cs typeface="Arial" charset="0"/>
              </a:rPr>
              <a:t>onsulted</a:t>
            </a:r>
            <a:r>
              <a:rPr lang="en-US" sz="2800">
                <a:solidFill>
                  <a:srgbClr val="56565A"/>
                </a:solidFill>
                <a:latin typeface="Arial" charset="0"/>
                <a:cs typeface="Arial" charset="0"/>
              </a:rPr>
              <a:t>		Should be asked for input or needs to be bought into 			the project</a:t>
            </a:r>
          </a:p>
          <a:p>
            <a:pPr algn="l" eaLnBrk="0" hangingPunct="0">
              <a:buFont typeface="Arial" charset="0"/>
              <a:buNone/>
            </a:pPr>
            <a:endParaRPr lang="en-US" sz="2800" b="1">
              <a:solidFill>
                <a:srgbClr val="56565A"/>
              </a:solidFill>
              <a:latin typeface="Arial" charset="0"/>
              <a:cs typeface="Arial" charset="0"/>
            </a:endParaRPr>
          </a:p>
          <a:p>
            <a:pPr algn="l" eaLnBrk="0" hangingPunct="0">
              <a:buFont typeface="Arial" charset="0"/>
              <a:buNone/>
            </a:pPr>
            <a:r>
              <a:rPr lang="en-US" sz="2800" b="1">
                <a:solidFill>
                  <a:srgbClr val="D0202E"/>
                </a:solidFill>
                <a:latin typeface="Arial" charset="0"/>
                <a:cs typeface="Arial" charset="0"/>
              </a:rPr>
              <a:t>H</a:t>
            </a:r>
            <a:r>
              <a:rPr lang="en-US" sz="2800" b="1">
                <a:solidFill>
                  <a:srgbClr val="56565A"/>
                </a:solidFill>
                <a:latin typeface="Arial" charset="0"/>
                <a:cs typeface="Arial" charset="0"/>
              </a:rPr>
              <a:t>elper</a:t>
            </a:r>
            <a:r>
              <a:rPr lang="en-US" sz="2800">
                <a:solidFill>
                  <a:srgbClr val="56565A"/>
                </a:solidFill>
                <a:latin typeface="Arial" charset="0"/>
                <a:cs typeface="Arial" charset="0"/>
              </a:rPr>
              <a:t>		Available to help do part of the work</a:t>
            </a:r>
          </a:p>
          <a:p>
            <a:pPr algn="l" eaLnBrk="0" hangingPunct="0">
              <a:buFont typeface="Arial" charset="0"/>
              <a:buNone/>
            </a:pPr>
            <a:endParaRPr lang="en-US" sz="2800" b="1">
              <a:solidFill>
                <a:srgbClr val="56565A"/>
              </a:solidFill>
              <a:latin typeface="Arial" charset="0"/>
              <a:cs typeface="Arial" charset="0"/>
            </a:endParaRPr>
          </a:p>
          <a:p>
            <a:pPr algn="l" eaLnBrk="0" hangingPunct="0">
              <a:buFont typeface="Arial" charset="0"/>
              <a:buNone/>
            </a:pPr>
            <a:r>
              <a:rPr lang="en-US" sz="2800" b="1">
                <a:solidFill>
                  <a:srgbClr val="D0202E"/>
                </a:solidFill>
                <a:latin typeface="Arial" charset="0"/>
                <a:cs typeface="Arial" charset="0"/>
              </a:rPr>
              <a:t>A</a:t>
            </a:r>
            <a:r>
              <a:rPr lang="en-US" sz="2800" b="1">
                <a:solidFill>
                  <a:srgbClr val="56565A"/>
                </a:solidFill>
                <a:latin typeface="Arial" charset="0"/>
                <a:cs typeface="Arial" charset="0"/>
              </a:rPr>
              <a:t>pprover</a:t>
            </a:r>
            <a:r>
              <a:rPr lang="en-US" sz="2800">
                <a:solidFill>
                  <a:srgbClr val="56565A"/>
                </a:solidFill>
                <a:latin typeface="Arial" charset="0"/>
                <a:cs typeface="Arial" charset="0"/>
              </a:rPr>
              <a:t>		Signs off on decisions before they’re final</a:t>
            </a:r>
            <a:endParaRPr lang="en-US" sz="2800" b="1">
              <a:solidFill>
                <a:srgbClr val="56565A"/>
              </a:solidFill>
              <a:latin typeface="Arial" charset="0"/>
              <a:cs typeface="Arial" charset="0"/>
            </a:endParaRPr>
          </a:p>
          <a:p>
            <a:pPr algn="l"/>
            <a:endParaRPr lang="en-US" sz="2800">
              <a:solidFill>
                <a:srgbClr val="56565A"/>
              </a:solidFill>
              <a:latin typeface="Arial" charset="0"/>
              <a:ea typeface="ＭＳ Ｐゴシック" charset="0"/>
              <a:cs typeface="ＭＳ Ｐゴシック" charset="0"/>
              <a:sym typeface="Arial" charset="0"/>
            </a:endParaRPr>
          </a:p>
        </p:txBody>
      </p:sp>
      <p:sp>
        <p:nvSpPr>
          <p:cNvPr id="14338" name="TextBox 1"/>
          <p:cNvSpPr txBox="1">
            <a:spLocks noChangeArrowheads="1"/>
          </p:cNvSpPr>
          <p:nvPr/>
        </p:nvSpPr>
        <p:spPr bwMode="auto">
          <a:xfrm>
            <a:off x="787400" y="762000"/>
            <a:ext cx="1143000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algn="ctr" eaLnBrk="1" hangingPunct="1"/>
            <a:r>
              <a:rPr lang="en-US" b="1" dirty="0">
                <a:solidFill>
                  <a:srgbClr val="56565A"/>
                </a:solidFill>
                <a:latin typeface="Arial" charset="0"/>
                <a:cs typeface="Arial" charset="0"/>
              </a:rPr>
              <a:t>The M.O.C.H.A. approach to defining responsibilities</a:t>
            </a:r>
          </a:p>
        </p:txBody>
      </p:sp>
    </p:spTree>
    <p:extLst>
      <p:ext uri="{BB962C8B-B14F-4D97-AF65-F5344CB8AC3E}">
        <p14:creationId xmlns:p14="http://schemas.microsoft.com/office/powerpoint/2010/main" val="129081835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Box 1"/>
          <p:cNvSpPr txBox="1">
            <a:spLocks noChangeArrowheads="1"/>
          </p:cNvSpPr>
          <p:nvPr/>
        </p:nvSpPr>
        <p:spPr bwMode="auto">
          <a:xfrm>
            <a:off x="787400" y="762000"/>
            <a:ext cx="114300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algn="ctr" eaLnBrk="1" hangingPunct="1"/>
            <a:r>
              <a:rPr lang="en-US" b="1" dirty="0">
                <a:solidFill>
                  <a:srgbClr val="56565A"/>
                </a:solidFill>
                <a:latin typeface="Arial" charset="0"/>
                <a:cs typeface="Arial" charset="0"/>
              </a:rPr>
              <a:t>(Re-) Introducing: The Taskmaster!</a:t>
            </a:r>
          </a:p>
        </p:txBody>
      </p:sp>
      <p:pic>
        <p:nvPicPr>
          <p:cNvPr id="15362" name="Picture 4" descr="Taskmaster Avenger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4500" y="1828800"/>
            <a:ext cx="4513263" cy="701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04403956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Box 1"/>
          <p:cNvSpPr txBox="1">
            <a:spLocks noChangeArrowheads="1"/>
          </p:cNvSpPr>
          <p:nvPr/>
        </p:nvSpPr>
        <p:spPr bwMode="auto">
          <a:xfrm>
            <a:off x="787400" y="762000"/>
            <a:ext cx="1143000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eaLnBrk="1" hangingPunct="1"/>
            <a:r>
              <a:rPr lang="en-US" b="1" dirty="0">
                <a:solidFill>
                  <a:srgbClr val="56565A"/>
                </a:solidFill>
                <a:latin typeface="Arial" charset="0"/>
                <a:cs typeface="Arial" charset="0"/>
              </a:rPr>
              <a:t>A Taskmaster helps you build benchmarks + keep track of what is due when from whom</a:t>
            </a:r>
          </a:p>
        </p:txBody>
      </p:sp>
      <p:pic>
        <p:nvPicPr>
          <p:cNvPr id="16386" name="Picture 3" descr="Screen Shot 2013-09-13 at 11.05.32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3" b="708"/>
          <a:stretch>
            <a:fillRect/>
          </a:stretch>
        </p:blipFill>
        <p:spPr bwMode="auto">
          <a:xfrm>
            <a:off x="217488" y="2511425"/>
            <a:ext cx="12614275" cy="503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TextBox 1"/>
          <p:cNvSpPr txBox="1">
            <a:spLocks noChangeArrowheads="1"/>
          </p:cNvSpPr>
          <p:nvPr/>
        </p:nvSpPr>
        <p:spPr bwMode="auto">
          <a:xfrm>
            <a:off x="3322638" y="7932738"/>
            <a:ext cx="6608762" cy="677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eaLnBrk="1" hangingPunct="1"/>
            <a:r>
              <a:rPr lang="en-US" sz="3800" u="sng">
                <a:solidFill>
                  <a:srgbClr val="0094C8"/>
                </a:solidFill>
                <a:latin typeface="Arial" charset="0"/>
                <a:cs typeface="Arial" charset="0"/>
              </a:rPr>
              <a:t>OFA.BO/TemplateTaskmaster</a:t>
            </a:r>
          </a:p>
        </p:txBody>
      </p:sp>
    </p:spTree>
    <p:extLst>
      <p:ext uri="{BB962C8B-B14F-4D97-AF65-F5344CB8AC3E}">
        <p14:creationId xmlns:p14="http://schemas.microsoft.com/office/powerpoint/2010/main" val="1191049964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000" y="2362200"/>
            <a:ext cx="820054" cy="6036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/>
          <p:cNvPicPr>
            <a:picLocks noChangeAspect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1340" y="2362201"/>
            <a:ext cx="833275" cy="6020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2"/>
          <p:cNvSpPr>
            <a:spLocks/>
          </p:cNvSpPr>
          <p:nvPr/>
        </p:nvSpPr>
        <p:spPr bwMode="auto">
          <a:xfrm>
            <a:off x="4673600" y="2819400"/>
            <a:ext cx="7543800" cy="513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457200" indent="-457200" algn="l">
              <a:buFont typeface="Arial" charset="0"/>
              <a:buChar char="•"/>
              <a:defRPr/>
            </a:pPr>
            <a:r>
              <a:rPr lang="en-US" sz="2800" dirty="0">
                <a:solidFill>
                  <a:srgbClr val="56565A"/>
                </a:solidFill>
                <a:latin typeface="Arial" charset="0"/>
                <a:ea typeface="ＭＳ Ｐゴシック" charset="0"/>
                <a:cs typeface="ＭＳ Ｐゴシック" charset="0"/>
                <a:sym typeface="Arial" charset="0"/>
              </a:rPr>
              <a:t>Go to </a:t>
            </a:r>
            <a:r>
              <a:rPr lang="en-US" sz="2800" u="sng" dirty="0">
                <a:solidFill>
                  <a:srgbClr val="0094C8"/>
                </a:solidFill>
                <a:latin typeface="Arial" charset="0"/>
                <a:ea typeface="ＭＳ Ｐゴシック" charset="0"/>
                <a:cs typeface="ＭＳ Ｐゴシック" charset="0"/>
                <a:sym typeface="Arial" charset="0"/>
              </a:rPr>
              <a:t>OFA.BO/</a:t>
            </a:r>
            <a:r>
              <a:rPr lang="en-US" sz="2800" u="sng" dirty="0" err="1">
                <a:solidFill>
                  <a:srgbClr val="0094C8"/>
                </a:solidFill>
                <a:latin typeface="Arial" charset="0"/>
                <a:ea typeface="ＭＳ Ｐゴシック" charset="0"/>
                <a:cs typeface="ＭＳ Ｐゴシック" charset="0"/>
                <a:sym typeface="Arial" charset="0"/>
              </a:rPr>
              <a:t>TemplateTaskmaster</a:t>
            </a:r>
            <a:endParaRPr lang="en-US" sz="2800" u="sng" dirty="0">
              <a:solidFill>
                <a:srgbClr val="0094C8"/>
              </a:solidFill>
              <a:latin typeface="Arial" charset="0"/>
              <a:ea typeface="ＭＳ Ｐゴシック" charset="0"/>
              <a:cs typeface="ＭＳ Ｐゴシック" charset="0"/>
              <a:sym typeface="Arial" charset="0"/>
            </a:endParaRPr>
          </a:p>
          <a:p>
            <a:pPr algn="l">
              <a:defRPr/>
            </a:pPr>
            <a:endParaRPr lang="en-US" sz="2800" u="sng" dirty="0">
              <a:solidFill>
                <a:srgbClr val="0094C8"/>
              </a:solidFill>
              <a:latin typeface="Arial" charset="0"/>
              <a:ea typeface="ＭＳ Ｐゴシック" charset="0"/>
              <a:cs typeface="ＭＳ Ｐゴシック" charset="0"/>
              <a:sym typeface="Arial" charset="0"/>
            </a:endParaRPr>
          </a:p>
          <a:p>
            <a:pPr marL="457200" indent="-457200" algn="l">
              <a:buFont typeface="Arial" charset="0"/>
              <a:buChar char="•"/>
              <a:defRPr/>
            </a:pPr>
            <a:r>
              <a:rPr lang="en-US" sz="2800" dirty="0">
                <a:solidFill>
                  <a:srgbClr val="56565A"/>
                </a:solidFill>
                <a:latin typeface="Arial" charset="0"/>
                <a:ea typeface="ＭＳ Ｐゴシック" charset="0"/>
                <a:cs typeface="ＭＳ Ｐゴシック" charset="0"/>
                <a:sym typeface="Arial" charset="0"/>
              </a:rPr>
              <a:t>Make a copy (File &gt;&gt; Make a copy)</a:t>
            </a:r>
          </a:p>
          <a:p>
            <a:pPr algn="l">
              <a:defRPr/>
            </a:pPr>
            <a:endParaRPr lang="en-US" sz="2800" dirty="0">
              <a:solidFill>
                <a:srgbClr val="56565A"/>
              </a:solidFill>
              <a:latin typeface="Arial" charset="0"/>
              <a:ea typeface="ＭＳ Ｐゴシック" charset="0"/>
              <a:cs typeface="ＭＳ Ｐゴシック" charset="0"/>
              <a:sym typeface="Arial" charset="0"/>
            </a:endParaRPr>
          </a:p>
          <a:p>
            <a:pPr marL="457200" indent="-457200" algn="l">
              <a:buFont typeface="Arial" charset="0"/>
              <a:buChar char="•"/>
              <a:defRPr/>
            </a:pPr>
            <a:r>
              <a:rPr lang="en-US" sz="2800" dirty="0">
                <a:solidFill>
                  <a:srgbClr val="56565A"/>
                </a:solidFill>
                <a:latin typeface="Arial" charset="0"/>
                <a:ea typeface="ＭＳ Ｐゴシック" charset="0"/>
                <a:cs typeface="ＭＳ Ｐゴシック" charset="0"/>
                <a:sym typeface="Arial" charset="0"/>
              </a:rPr>
              <a:t>Begin building your program Taskmaster</a:t>
            </a:r>
          </a:p>
          <a:p>
            <a:pPr algn="l">
              <a:defRPr/>
            </a:pPr>
            <a:endParaRPr lang="en-US" sz="2800" dirty="0">
              <a:solidFill>
                <a:srgbClr val="56565A"/>
              </a:solidFill>
              <a:latin typeface="Arial" charset="0"/>
              <a:ea typeface="ＭＳ Ｐゴシック" charset="0"/>
              <a:cs typeface="ＭＳ Ｐゴシック" charset="0"/>
              <a:sym typeface="Arial" charset="0"/>
            </a:endParaRPr>
          </a:p>
          <a:p>
            <a:pPr marL="457200" indent="-457200" algn="l">
              <a:buFont typeface="Arial" charset="0"/>
              <a:buChar char="•"/>
              <a:defRPr/>
            </a:pPr>
            <a:r>
              <a:rPr lang="en-US" sz="2800" dirty="0">
                <a:solidFill>
                  <a:srgbClr val="56565A"/>
                </a:solidFill>
                <a:latin typeface="Arial" charset="0"/>
                <a:ea typeface="ＭＳ Ｐゴシック" charset="0"/>
                <a:cs typeface="ＭＳ Ｐゴシック" charset="0"/>
                <a:sym typeface="Arial" charset="0"/>
              </a:rPr>
              <a:t>Be sure to include:</a:t>
            </a:r>
          </a:p>
          <a:p>
            <a:pPr algn="l">
              <a:defRPr/>
            </a:pPr>
            <a:endParaRPr lang="en-US" sz="2800" dirty="0">
              <a:solidFill>
                <a:srgbClr val="56565A"/>
              </a:solidFill>
              <a:latin typeface="Arial" charset="0"/>
              <a:ea typeface="ＭＳ Ｐゴシック" charset="0"/>
              <a:cs typeface="ＭＳ Ｐゴシック" charset="0"/>
              <a:sym typeface="Arial" charset="0"/>
            </a:endParaRPr>
          </a:p>
          <a:p>
            <a:pPr marL="914400" lvl="1" indent="-457200" algn="l">
              <a:buFont typeface="Arial" charset="0"/>
              <a:buChar char="•"/>
              <a:defRPr/>
            </a:pPr>
            <a:r>
              <a:rPr lang="en-US" sz="2800" dirty="0">
                <a:solidFill>
                  <a:srgbClr val="56565A"/>
                </a:solidFill>
                <a:latin typeface="Arial" charset="0"/>
                <a:ea typeface="ＭＳ Ｐゴシック" charset="0"/>
                <a:cs typeface="ＭＳ Ｐゴシック" charset="0"/>
                <a:sym typeface="Arial" charset="0"/>
              </a:rPr>
              <a:t>Program benchmarks and key dates</a:t>
            </a:r>
          </a:p>
          <a:p>
            <a:pPr marL="914400" lvl="1" indent="-457200" algn="l">
              <a:buFont typeface="Arial" charset="0"/>
              <a:buChar char="•"/>
              <a:defRPr/>
            </a:pPr>
            <a:r>
              <a:rPr lang="en-US" sz="2800" dirty="0">
                <a:solidFill>
                  <a:srgbClr val="56565A"/>
                </a:solidFill>
                <a:latin typeface="Arial" charset="0"/>
                <a:ea typeface="ＭＳ Ｐゴシック" charset="0"/>
                <a:cs typeface="ＭＳ Ｐゴシック" charset="0"/>
                <a:sym typeface="Arial" charset="0"/>
              </a:rPr>
              <a:t>Smaller tasks with deadlines</a:t>
            </a:r>
          </a:p>
          <a:p>
            <a:pPr marL="914400" lvl="1" indent="-457200" algn="l">
              <a:buFont typeface="Arial" charset="0"/>
              <a:buChar char="•"/>
              <a:defRPr/>
            </a:pPr>
            <a:r>
              <a:rPr lang="en-US" sz="2800" dirty="0">
                <a:solidFill>
                  <a:srgbClr val="56565A"/>
                </a:solidFill>
                <a:latin typeface="Arial" charset="0"/>
                <a:ea typeface="ＭＳ Ｐゴシック" charset="0"/>
                <a:cs typeface="ＭＳ Ｐゴシック" charset="0"/>
                <a:sym typeface="Arial" charset="0"/>
              </a:rPr>
              <a:t>MOCHA components</a:t>
            </a:r>
          </a:p>
        </p:txBody>
      </p:sp>
      <p:sp>
        <p:nvSpPr>
          <p:cNvPr id="17412" name="TextBox 1"/>
          <p:cNvSpPr txBox="1">
            <a:spLocks noChangeArrowheads="1"/>
          </p:cNvSpPr>
          <p:nvPr/>
        </p:nvSpPr>
        <p:spPr bwMode="auto">
          <a:xfrm>
            <a:off x="787400" y="762000"/>
            <a:ext cx="114300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algn="ctr" eaLnBrk="1" hangingPunct="1"/>
            <a:r>
              <a:rPr lang="en-US" b="1" dirty="0">
                <a:solidFill>
                  <a:srgbClr val="56565A"/>
                </a:solidFill>
                <a:latin typeface="Arial" charset="0"/>
                <a:cs typeface="Arial" charset="0"/>
              </a:rPr>
              <a:t>Work time: construct your Taskmaster</a:t>
            </a:r>
          </a:p>
        </p:txBody>
      </p:sp>
    </p:spTree>
    <p:extLst>
      <p:ext uri="{BB962C8B-B14F-4D97-AF65-F5344CB8AC3E}">
        <p14:creationId xmlns:p14="http://schemas.microsoft.com/office/powerpoint/2010/main" val="542042010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Box 1"/>
          <p:cNvSpPr txBox="1">
            <a:spLocks noChangeArrowheads="1"/>
          </p:cNvSpPr>
          <p:nvPr/>
        </p:nvSpPr>
        <p:spPr bwMode="auto">
          <a:xfrm>
            <a:off x="787400" y="762000"/>
            <a:ext cx="114300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algn="ctr" eaLnBrk="1" hangingPunct="1"/>
            <a:r>
              <a:rPr lang="en-US" b="1" dirty="0">
                <a:solidFill>
                  <a:srgbClr val="56565A"/>
                </a:solidFill>
                <a:latin typeface="Arial" charset="0"/>
                <a:cs typeface="Arial" charset="0"/>
              </a:rPr>
              <a:t>What if things don’t go as planned?</a:t>
            </a:r>
          </a:p>
        </p:txBody>
      </p:sp>
      <p:pic>
        <p:nvPicPr>
          <p:cNvPr id="19458" name="Picture 1" descr="Screen Shot 2014-01-24 at 7.36.24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3022600"/>
            <a:ext cx="11468100" cy="369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0047295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000" y="2362200"/>
            <a:ext cx="820054" cy="6036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/>
          <p:cNvPicPr>
            <a:picLocks noChangeAspect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1340" y="2362201"/>
            <a:ext cx="833275" cy="6020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2"/>
          <p:cNvSpPr>
            <a:spLocks/>
          </p:cNvSpPr>
          <p:nvPr/>
        </p:nvSpPr>
        <p:spPr bwMode="auto">
          <a:xfrm>
            <a:off x="4673600" y="2819400"/>
            <a:ext cx="7543800" cy="513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457200" indent="-457200" algn="l">
              <a:buFont typeface="Arial" charset="0"/>
              <a:buChar char="•"/>
              <a:defRPr/>
            </a:pPr>
            <a:r>
              <a:rPr lang="en-US" sz="2800" dirty="0">
                <a:solidFill>
                  <a:srgbClr val="56565A"/>
                </a:solidFill>
                <a:latin typeface="Arial" charset="0"/>
                <a:ea typeface="ＭＳ Ｐゴシック" charset="0"/>
                <a:cs typeface="ＭＳ Ｐゴシック" charset="0"/>
                <a:sym typeface="Arial" charset="0"/>
              </a:rPr>
              <a:t>Add an addendum to your plan that lays out accountability measures you will setup to keep it on track</a:t>
            </a:r>
          </a:p>
          <a:p>
            <a:pPr algn="l">
              <a:defRPr/>
            </a:pPr>
            <a:endParaRPr lang="en-US" sz="2800" dirty="0">
              <a:solidFill>
                <a:srgbClr val="56565A"/>
              </a:solidFill>
              <a:latin typeface="Arial" charset="0"/>
              <a:ea typeface="ＭＳ Ｐゴシック" charset="0"/>
              <a:cs typeface="ＭＳ Ｐゴシック" charset="0"/>
              <a:sym typeface="Arial" charset="0"/>
            </a:endParaRPr>
          </a:p>
          <a:p>
            <a:pPr marL="457200" indent="-457200" algn="l">
              <a:buFont typeface="Arial" charset="0"/>
              <a:buChar char="•"/>
              <a:defRPr/>
            </a:pPr>
            <a:r>
              <a:rPr lang="en-US" sz="2800" dirty="0">
                <a:solidFill>
                  <a:srgbClr val="56565A"/>
                </a:solidFill>
                <a:latin typeface="Arial" charset="0"/>
                <a:ea typeface="ＭＳ Ｐゴシック" charset="0"/>
                <a:cs typeface="ＭＳ Ｐゴシック" charset="0"/>
                <a:sym typeface="Arial" charset="0"/>
              </a:rPr>
              <a:t>Build additional benchmarks into your Taskmaster if needed</a:t>
            </a:r>
          </a:p>
        </p:txBody>
      </p:sp>
      <p:sp>
        <p:nvSpPr>
          <p:cNvPr id="20484" name="TextBox 1"/>
          <p:cNvSpPr txBox="1">
            <a:spLocks noChangeArrowheads="1"/>
          </p:cNvSpPr>
          <p:nvPr/>
        </p:nvSpPr>
        <p:spPr bwMode="auto">
          <a:xfrm>
            <a:off x="787400" y="762000"/>
            <a:ext cx="114300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algn="ctr" eaLnBrk="1" hangingPunct="1"/>
            <a:r>
              <a:rPr lang="en-US" b="1" dirty="0">
                <a:solidFill>
                  <a:srgbClr val="56565A"/>
                </a:solidFill>
                <a:latin typeface="Arial" charset="0"/>
                <a:cs typeface="Arial" charset="0"/>
              </a:rPr>
              <a:t>Work time: add an addendum to your plan</a:t>
            </a:r>
          </a:p>
        </p:txBody>
      </p:sp>
    </p:spTree>
    <p:extLst>
      <p:ext uri="{BB962C8B-B14F-4D97-AF65-F5344CB8AC3E}">
        <p14:creationId xmlns:p14="http://schemas.microsoft.com/office/powerpoint/2010/main" val="3908415593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/>
          </p:cNvSpPr>
          <p:nvPr/>
        </p:nvSpPr>
        <p:spPr bwMode="auto">
          <a:xfrm>
            <a:off x="7264400" y="2790825"/>
            <a:ext cx="4832350" cy="513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  <a:sym typeface="Arial" charset="0"/>
              </a:rPr>
              <a:t>What are some ways you might use a tool like this to manage your program?</a:t>
            </a:r>
          </a:p>
        </p:txBody>
      </p:sp>
      <p:sp>
        <p:nvSpPr>
          <p:cNvPr id="22530" name="TextBox 1"/>
          <p:cNvSpPr txBox="1">
            <a:spLocks noChangeArrowheads="1"/>
          </p:cNvSpPr>
          <p:nvPr/>
        </p:nvSpPr>
        <p:spPr bwMode="auto">
          <a:xfrm>
            <a:off x="787400" y="762000"/>
            <a:ext cx="114300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algn="ctr" eaLnBrk="1" hangingPunct="1"/>
            <a:r>
              <a:rPr lang="en-US" b="1" dirty="0">
                <a:solidFill>
                  <a:srgbClr val="56565A"/>
                </a:solidFill>
                <a:latin typeface="Arial" charset="0"/>
                <a:cs typeface="Arial" charset="0"/>
              </a:rPr>
              <a:t>A Taskmaster only works if you work it</a:t>
            </a:r>
          </a:p>
        </p:txBody>
      </p:sp>
      <p:pic>
        <p:nvPicPr>
          <p:cNvPr id="22531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1275" y="2971800"/>
            <a:ext cx="5191125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99841317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2"/>
          <p:cNvSpPr>
            <a:spLocks/>
          </p:cNvSpPr>
          <p:nvPr/>
        </p:nvSpPr>
        <p:spPr bwMode="auto">
          <a:xfrm>
            <a:off x="831850" y="2895600"/>
            <a:ext cx="8261350" cy="4833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571500" indent="-571500" algn="l">
              <a:lnSpc>
                <a:spcPct val="200000"/>
              </a:lnSpc>
              <a:buFont typeface="Arial" charset="0"/>
              <a:buAutoNum type="romanUcPeriod"/>
            </a:pPr>
            <a:r>
              <a:rPr lang="en-US" sz="3400">
                <a:solidFill>
                  <a:srgbClr val="56565A"/>
                </a:solidFill>
                <a:latin typeface="Arial" charset="0"/>
                <a:ea typeface="ＭＳ Ｐゴシック" charset="0"/>
                <a:cs typeface="ＭＳ Ｐゴシック" charset="0"/>
                <a:sym typeface="Arial" charset="0"/>
              </a:rPr>
              <a:t>Introduction and Goals</a:t>
            </a:r>
          </a:p>
          <a:p>
            <a:pPr marL="571500" indent="-571500" algn="l">
              <a:lnSpc>
                <a:spcPct val="200000"/>
              </a:lnSpc>
              <a:buFont typeface="Arial" charset="0"/>
              <a:buAutoNum type="romanUcPeriod"/>
            </a:pPr>
            <a:r>
              <a:rPr lang="en-US" sz="3400">
                <a:solidFill>
                  <a:srgbClr val="56565A"/>
                </a:solidFill>
                <a:latin typeface="Arial" charset="0"/>
                <a:ea typeface="ＭＳ Ｐゴシック" charset="0"/>
                <a:cs typeface="ＭＳ Ｐゴシック" charset="0"/>
                <a:sym typeface="Arial" charset="0"/>
              </a:rPr>
              <a:t>Challenges of Program Management</a:t>
            </a:r>
          </a:p>
          <a:p>
            <a:pPr marL="571500" indent="-571500" algn="l">
              <a:lnSpc>
                <a:spcPct val="200000"/>
              </a:lnSpc>
              <a:buFont typeface="Arial" charset="0"/>
              <a:buAutoNum type="romanUcPeriod"/>
            </a:pPr>
            <a:r>
              <a:rPr lang="en-US" sz="3400">
                <a:solidFill>
                  <a:srgbClr val="56565A"/>
                </a:solidFill>
                <a:latin typeface="Arial" charset="0"/>
                <a:ea typeface="ＭＳ Ｐゴシック" charset="0"/>
                <a:cs typeface="ＭＳ Ｐゴシック" charset="0"/>
                <a:sym typeface="Arial" charset="0"/>
              </a:rPr>
              <a:t>My Favorite Tools:</a:t>
            </a:r>
          </a:p>
          <a:p>
            <a:pPr lvl="1" algn="l">
              <a:lnSpc>
                <a:spcPct val="200000"/>
              </a:lnSpc>
            </a:pPr>
            <a:r>
              <a:rPr lang="en-US" sz="3400">
                <a:solidFill>
                  <a:srgbClr val="56565A"/>
                </a:solidFill>
                <a:latin typeface="Arial" charset="0"/>
                <a:ea typeface="ＭＳ Ｐゴシック" charset="0"/>
                <a:cs typeface="ＭＳ Ｐゴシック" charset="0"/>
                <a:sym typeface="Arial" charset="0"/>
              </a:rPr>
              <a:t>	M.O.C.H.A. and Taskmaster</a:t>
            </a:r>
          </a:p>
          <a:p>
            <a:pPr marL="571500" indent="-571500" algn="l">
              <a:lnSpc>
                <a:spcPct val="200000"/>
              </a:lnSpc>
              <a:buFont typeface="Arial" charset="0"/>
              <a:buAutoNum type="romanUcPeriod"/>
            </a:pPr>
            <a:r>
              <a:rPr lang="en-US" sz="3400">
                <a:solidFill>
                  <a:srgbClr val="56565A"/>
                </a:solidFill>
                <a:latin typeface="Arial" charset="0"/>
                <a:ea typeface="ＭＳ Ｐゴシック" charset="0"/>
                <a:cs typeface="ＭＳ Ｐゴシック" charset="0"/>
                <a:sym typeface="Arial" charset="0"/>
              </a:rPr>
              <a:t>Debrief and Closing</a:t>
            </a:r>
          </a:p>
        </p:txBody>
      </p:sp>
      <p:sp>
        <p:nvSpPr>
          <p:cNvPr id="23554" name="TextBox 1"/>
          <p:cNvSpPr txBox="1">
            <a:spLocks noChangeArrowheads="1"/>
          </p:cNvSpPr>
          <p:nvPr/>
        </p:nvSpPr>
        <p:spPr bwMode="auto">
          <a:xfrm>
            <a:off x="787400" y="762000"/>
            <a:ext cx="114300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algn="ctr" eaLnBrk="1" hangingPunct="1"/>
            <a:r>
              <a:rPr lang="en-US" b="1" dirty="0">
                <a:solidFill>
                  <a:srgbClr val="56565A"/>
                </a:solidFill>
                <a:latin typeface="Arial" charset="0"/>
                <a:cs typeface="Arial" charset="0"/>
              </a:rPr>
              <a:t>Agenda for This Session</a:t>
            </a:r>
          </a:p>
        </p:txBody>
      </p:sp>
      <p:pic>
        <p:nvPicPr>
          <p:cNvPr id="23555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83688" y="3505200"/>
            <a:ext cx="3490912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8218106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71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Box 1"/>
          <p:cNvSpPr txBox="1">
            <a:spLocks noChangeArrowheads="1"/>
          </p:cNvSpPr>
          <p:nvPr/>
        </p:nvSpPr>
        <p:spPr bwMode="auto">
          <a:xfrm>
            <a:off x="787400" y="762000"/>
            <a:ext cx="114300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algn="ctr" eaLnBrk="1" hangingPunct="1"/>
            <a:r>
              <a:rPr lang="en-US" b="1" dirty="0">
                <a:solidFill>
                  <a:srgbClr val="56565A"/>
                </a:solidFill>
                <a:latin typeface="Arial" charset="0"/>
                <a:cs typeface="Arial" charset="0"/>
              </a:rPr>
              <a:t>Debrief</a:t>
            </a:r>
          </a:p>
        </p:txBody>
      </p:sp>
      <p:sp>
        <p:nvSpPr>
          <p:cNvPr id="8" name="Rectangle 7"/>
          <p:cNvSpPr/>
          <p:nvPr/>
        </p:nvSpPr>
        <p:spPr>
          <a:xfrm>
            <a:off x="592138" y="2514600"/>
            <a:ext cx="11930062" cy="1225550"/>
          </a:xfrm>
          <a:prstGeom prst="rect">
            <a:avLst/>
          </a:prstGeom>
          <a:solidFill>
            <a:srgbClr val="DBD9D6"/>
          </a:solidFill>
          <a:ln>
            <a:solidFill>
              <a:srgbClr val="0C3B60"/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marL="50800" eaLnBrk="0" hangingPunct="0">
              <a:defRPr/>
            </a:pPr>
            <a:r>
              <a:rPr lang="en-US" sz="2800" dirty="0">
                <a:solidFill>
                  <a:srgbClr val="56565A"/>
                </a:solidFill>
                <a:latin typeface="Arial"/>
                <a:cs typeface="Arial"/>
              </a:rPr>
              <a:t>What is the most valuable thing you learned today?</a:t>
            </a:r>
          </a:p>
        </p:txBody>
      </p:sp>
      <p:sp>
        <p:nvSpPr>
          <p:cNvPr id="9" name="Rectangle 8"/>
          <p:cNvSpPr/>
          <p:nvPr/>
        </p:nvSpPr>
        <p:spPr>
          <a:xfrm>
            <a:off x="592138" y="7232650"/>
            <a:ext cx="11930062" cy="1225550"/>
          </a:xfrm>
          <a:prstGeom prst="rect">
            <a:avLst/>
          </a:prstGeom>
          <a:solidFill>
            <a:srgbClr val="DBD9D6"/>
          </a:solidFill>
          <a:ln>
            <a:solidFill>
              <a:srgbClr val="0C3B60"/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marL="50800" eaLnBrk="0" hangingPunct="0">
              <a:defRPr/>
            </a:pPr>
            <a:r>
              <a:rPr lang="en-US" sz="2800" dirty="0">
                <a:solidFill>
                  <a:srgbClr val="56565A"/>
                </a:solidFill>
                <a:cs typeface="Arial"/>
              </a:rPr>
              <a:t>What remaining questions do you have?</a:t>
            </a:r>
          </a:p>
        </p:txBody>
      </p:sp>
      <p:sp>
        <p:nvSpPr>
          <p:cNvPr id="10" name="Rectangle 9"/>
          <p:cNvSpPr/>
          <p:nvPr/>
        </p:nvSpPr>
        <p:spPr>
          <a:xfrm>
            <a:off x="592138" y="4087813"/>
            <a:ext cx="11930062" cy="1225550"/>
          </a:xfrm>
          <a:prstGeom prst="rect">
            <a:avLst/>
          </a:prstGeom>
          <a:solidFill>
            <a:srgbClr val="DBD9D6"/>
          </a:solidFill>
          <a:ln>
            <a:solidFill>
              <a:srgbClr val="0C3B60"/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marL="50800" eaLnBrk="0" hangingPunct="0">
              <a:defRPr/>
            </a:pPr>
            <a:r>
              <a:rPr lang="en-US" sz="2800" dirty="0">
                <a:solidFill>
                  <a:srgbClr val="56565A"/>
                </a:solidFill>
                <a:latin typeface="Arial"/>
                <a:cs typeface="Arial"/>
              </a:rPr>
              <a:t>How will this help you better achieve the deliverables of your program?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92138" y="5659438"/>
            <a:ext cx="11930062" cy="1225550"/>
          </a:xfrm>
          <a:prstGeom prst="rect">
            <a:avLst/>
          </a:prstGeom>
          <a:solidFill>
            <a:srgbClr val="DBD9D6"/>
          </a:solidFill>
          <a:ln>
            <a:solidFill>
              <a:srgbClr val="0C3B60"/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marL="50800" eaLnBrk="0" hangingPunct="0">
              <a:defRPr/>
            </a:pPr>
            <a:r>
              <a:rPr lang="en-US" sz="2800" dirty="0">
                <a:solidFill>
                  <a:srgbClr val="56565A"/>
                </a:solidFill>
                <a:cs typeface="Arial"/>
              </a:rPr>
              <a:t>What are your personal commitments to better manage any elements of your program that are off-track?</a:t>
            </a:r>
          </a:p>
        </p:txBody>
      </p:sp>
    </p:spTree>
    <p:extLst>
      <p:ext uri="{BB962C8B-B14F-4D97-AF65-F5344CB8AC3E}">
        <p14:creationId xmlns:p14="http://schemas.microsoft.com/office/powerpoint/2010/main" val="3564948186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/>
          </p:cNvSpPr>
          <p:nvPr/>
        </p:nvSpPr>
        <p:spPr bwMode="auto">
          <a:xfrm>
            <a:off x="7797800" y="2790825"/>
            <a:ext cx="4832350" cy="513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800">
                <a:solidFill>
                  <a:schemeClr val="tx1"/>
                </a:solidFill>
                <a:latin typeface="Arial" charset="0"/>
                <a:ea typeface="ＭＳ Ｐゴシック" charset="0"/>
                <a:sym typeface="Arial" charset="0"/>
              </a:rPr>
              <a:t>We will answer as many questions as time permits. If you have a question we don’t get to, you can always ask your OFA point of contact for additional information.</a:t>
            </a:r>
          </a:p>
        </p:txBody>
      </p:sp>
      <p:sp>
        <p:nvSpPr>
          <p:cNvPr id="25602" name="TextBox 1"/>
          <p:cNvSpPr txBox="1">
            <a:spLocks noChangeArrowheads="1"/>
          </p:cNvSpPr>
          <p:nvPr/>
        </p:nvSpPr>
        <p:spPr bwMode="auto">
          <a:xfrm>
            <a:off x="787400" y="762000"/>
            <a:ext cx="114300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algn="ctr" eaLnBrk="1" hangingPunct="1"/>
            <a:r>
              <a:rPr lang="en-US" b="1" dirty="0">
                <a:solidFill>
                  <a:srgbClr val="56565A"/>
                </a:solidFill>
                <a:latin typeface="Arial" charset="0"/>
                <a:cs typeface="Arial" charset="0"/>
              </a:rPr>
              <a:t>Q &amp; A</a:t>
            </a:r>
          </a:p>
        </p:txBody>
      </p:sp>
      <p:pic>
        <p:nvPicPr>
          <p:cNvPr id="25603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125" y="2514600"/>
            <a:ext cx="6548438" cy="530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24959939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2"/>
          <p:cNvSpPr>
            <a:spLocks/>
          </p:cNvSpPr>
          <p:nvPr/>
        </p:nvSpPr>
        <p:spPr bwMode="auto">
          <a:xfrm>
            <a:off x="1930400" y="2862263"/>
            <a:ext cx="10287000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50000"/>
              </a:lnSpc>
            </a:pPr>
            <a:r>
              <a:rPr lang="en-US" sz="2800">
                <a:solidFill>
                  <a:srgbClr val="56565A"/>
                </a:solidFill>
                <a:latin typeface="Arial" charset="0"/>
                <a:ea typeface="ＭＳ Ｐゴシック" charset="0"/>
                <a:cs typeface="ＭＳ Ｐゴシック" charset="0"/>
                <a:sym typeface="Arial" charset="0"/>
              </a:rPr>
              <a:t>Understand the definition + challenges of program management</a:t>
            </a:r>
          </a:p>
        </p:txBody>
      </p:sp>
      <p:sp>
        <p:nvSpPr>
          <p:cNvPr id="6146" name="TextBox 1"/>
          <p:cNvSpPr txBox="1">
            <a:spLocks noChangeArrowheads="1"/>
          </p:cNvSpPr>
          <p:nvPr/>
        </p:nvSpPr>
        <p:spPr bwMode="auto">
          <a:xfrm>
            <a:off x="787400" y="762000"/>
            <a:ext cx="114300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algn="ctr" eaLnBrk="1" hangingPunct="1"/>
            <a:r>
              <a:rPr lang="en-US" b="1" dirty="0">
                <a:solidFill>
                  <a:srgbClr val="56565A"/>
                </a:solidFill>
                <a:latin typeface="Arial" charset="0"/>
                <a:cs typeface="Arial" charset="0"/>
              </a:rPr>
              <a:t>Goals for This Session</a:t>
            </a:r>
          </a:p>
        </p:txBody>
      </p:sp>
      <p:sp>
        <p:nvSpPr>
          <p:cNvPr id="6147" name="Oval 35"/>
          <p:cNvSpPr>
            <a:spLocks noChangeAspect="1"/>
          </p:cNvSpPr>
          <p:nvPr/>
        </p:nvSpPr>
        <p:spPr bwMode="auto">
          <a:xfrm>
            <a:off x="863600" y="2895600"/>
            <a:ext cx="762000" cy="762000"/>
          </a:xfrm>
          <a:prstGeom prst="ellipse">
            <a:avLst/>
          </a:prstGeom>
          <a:solidFill>
            <a:schemeClr val="accent1"/>
          </a:solidFill>
          <a:ln w="25400">
            <a:solidFill>
              <a:srgbClr val="0C3B60"/>
            </a:solidFill>
            <a:round/>
            <a:headEnd/>
            <a:tailEnd/>
          </a:ln>
        </p:spPr>
        <p:txBody>
          <a:bodyPr anchor="ctr"/>
          <a:lstStyle/>
          <a:p>
            <a:r>
              <a:rPr lang="en-US" sz="2800" b="1">
                <a:solidFill>
                  <a:schemeClr val="bg1"/>
                </a:solidFill>
                <a:latin typeface="Arial" charset="0"/>
                <a:cs typeface="Arial" charset="0"/>
              </a:rPr>
              <a:t>1</a:t>
            </a:r>
          </a:p>
        </p:txBody>
      </p:sp>
      <p:sp>
        <p:nvSpPr>
          <p:cNvPr id="6148" name="Oval 36"/>
          <p:cNvSpPr>
            <a:spLocks noChangeAspect="1"/>
          </p:cNvSpPr>
          <p:nvPr/>
        </p:nvSpPr>
        <p:spPr bwMode="auto">
          <a:xfrm>
            <a:off x="863600" y="4325938"/>
            <a:ext cx="762000" cy="762000"/>
          </a:xfrm>
          <a:prstGeom prst="ellipse">
            <a:avLst/>
          </a:prstGeom>
          <a:solidFill>
            <a:schemeClr val="accent1"/>
          </a:solidFill>
          <a:ln w="25400">
            <a:solidFill>
              <a:srgbClr val="0C3B60"/>
            </a:solidFill>
            <a:round/>
            <a:headEnd/>
            <a:tailEnd/>
          </a:ln>
        </p:spPr>
        <p:txBody>
          <a:bodyPr anchor="ctr"/>
          <a:lstStyle/>
          <a:p>
            <a:r>
              <a:rPr lang="en-US" sz="2800" b="1">
                <a:solidFill>
                  <a:schemeClr val="bg1"/>
                </a:solidFill>
                <a:latin typeface="Arial" charset="0"/>
                <a:cs typeface="Arial" charset="0"/>
              </a:rPr>
              <a:t>2</a:t>
            </a:r>
          </a:p>
        </p:txBody>
      </p:sp>
      <p:sp>
        <p:nvSpPr>
          <p:cNvPr id="6149" name="Oval 37"/>
          <p:cNvSpPr>
            <a:spLocks noChangeAspect="1"/>
          </p:cNvSpPr>
          <p:nvPr/>
        </p:nvSpPr>
        <p:spPr bwMode="auto">
          <a:xfrm>
            <a:off x="863600" y="5754688"/>
            <a:ext cx="762000" cy="762000"/>
          </a:xfrm>
          <a:prstGeom prst="ellipse">
            <a:avLst/>
          </a:prstGeom>
          <a:solidFill>
            <a:schemeClr val="accent1"/>
          </a:solidFill>
          <a:ln w="25400">
            <a:solidFill>
              <a:srgbClr val="0C3B60"/>
            </a:solidFill>
            <a:round/>
            <a:headEnd/>
            <a:tailEnd/>
          </a:ln>
        </p:spPr>
        <p:txBody>
          <a:bodyPr anchor="ctr"/>
          <a:lstStyle/>
          <a:p>
            <a:r>
              <a:rPr lang="en-US" sz="2800" b="1">
                <a:solidFill>
                  <a:schemeClr val="bg1"/>
                </a:solidFill>
                <a:latin typeface="Arial" charset="0"/>
                <a:cs typeface="Arial" charset="0"/>
              </a:rPr>
              <a:t>3</a:t>
            </a:r>
          </a:p>
        </p:txBody>
      </p:sp>
      <p:sp>
        <p:nvSpPr>
          <p:cNvPr id="6150" name="Oval 38"/>
          <p:cNvSpPr>
            <a:spLocks noChangeAspect="1"/>
          </p:cNvSpPr>
          <p:nvPr/>
        </p:nvSpPr>
        <p:spPr bwMode="auto">
          <a:xfrm>
            <a:off x="863600" y="7183438"/>
            <a:ext cx="762000" cy="762000"/>
          </a:xfrm>
          <a:prstGeom prst="ellipse">
            <a:avLst/>
          </a:prstGeom>
          <a:solidFill>
            <a:schemeClr val="accent1"/>
          </a:solidFill>
          <a:ln w="25400">
            <a:solidFill>
              <a:srgbClr val="0C3B60"/>
            </a:solidFill>
            <a:round/>
            <a:headEnd/>
            <a:tailEnd/>
          </a:ln>
        </p:spPr>
        <p:txBody>
          <a:bodyPr anchor="ctr"/>
          <a:lstStyle/>
          <a:p>
            <a:r>
              <a:rPr lang="en-US" sz="2800" b="1">
                <a:solidFill>
                  <a:schemeClr val="bg1"/>
                </a:solidFill>
                <a:latin typeface="Arial" charset="0"/>
                <a:cs typeface="Arial" charset="0"/>
              </a:rPr>
              <a:t>4</a:t>
            </a:r>
          </a:p>
        </p:txBody>
      </p:sp>
      <p:sp>
        <p:nvSpPr>
          <p:cNvPr id="6151" name="Rectangle 2"/>
          <p:cNvSpPr>
            <a:spLocks/>
          </p:cNvSpPr>
          <p:nvPr/>
        </p:nvSpPr>
        <p:spPr bwMode="auto">
          <a:xfrm>
            <a:off x="1930400" y="4284663"/>
            <a:ext cx="10287000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50000"/>
              </a:lnSpc>
            </a:pPr>
            <a:r>
              <a:rPr lang="en-US" sz="2800">
                <a:solidFill>
                  <a:srgbClr val="56565A"/>
                </a:solidFill>
                <a:latin typeface="Arial" charset="0"/>
                <a:ea typeface="ＭＳ Ｐゴシック" charset="0"/>
                <a:cs typeface="ＭＳ Ｐゴシック" charset="0"/>
                <a:sym typeface="Arial" charset="0"/>
              </a:rPr>
              <a:t>Determine best practices to keep your program on track</a:t>
            </a:r>
          </a:p>
        </p:txBody>
      </p:sp>
      <p:sp>
        <p:nvSpPr>
          <p:cNvPr id="6152" name="Rectangle 2"/>
          <p:cNvSpPr>
            <a:spLocks/>
          </p:cNvSpPr>
          <p:nvPr/>
        </p:nvSpPr>
        <p:spPr bwMode="auto">
          <a:xfrm>
            <a:off x="1930400" y="5707063"/>
            <a:ext cx="10287000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50000"/>
              </a:lnSpc>
            </a:pPr>
            <a:r>
              <a:rPr lang="en-US" sz="2800">
                <a:solidFill>
                  <a:srgbClr val="56565A"/>
                </a:solidFill>
                <a:latin typeface="Arial" charset="0"/>
                <a:ea typeface="ＭＳ Ｐゴシック" charset="0"/>
                <a:cs typeface="ＭＳ Ｐゴシック" charset="0"/>
                <a:sym typeface="Arial" charset="0"/>
              </a:rPr>
              <a:t>Acquire two new tools for managing projects, and apply these</a:t>
            </a:r>
          </a:p>
        </p:txBody>
      </p:sp>
      <p:sp>
        <p:nvSpPr>
          <p:cNvPr id="6153" name="Rectangle 2"/>
          <p:cNvSpPr>
            <a:spLocks/>
          </p:cNvSpPr>
          <p:nvPr/>
        </p:nvSpPr>
        <p:spPr bwMode="auto">
          <a:xfrm>
            <a:off x="1930400" y="7129463"/>
            <a:ext cx="10287000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150000"/>
              </a:lnSpc>
            </a:pPr>
            <a:r>
              <a:rPr lang="en-US" sz="2800">
                <a:solidFill>
                  <a:srgbClr val="56565A"/>
                </a:solidFill>
                <a:latin typeface="Arial" charset="0"/>
                <a:ea typeface="ＭＳ Ｐゴシック" charset="0"/>
                <a:cs typeface="ＭＳ Ｐゴシック" charset="0"/>
                <a:sym typeface="Arial" charset="0"/>
              </a:rPr>
              <a:t>Plan B: Create a contingency plan if all things fail</a:t>
            </a:r>
          </a:p>
        </p:txBody>
      </p:sp>
      <p:sp>
        <p:nvSpPr>
          <p:cNvPr id="6154" name="TextBox 1"/>
          <p:cNvSpPr txBox="1">
            <a:spLocks noChangeArrowheads="1"/>
          </p:cNvSpPr>
          <p:nvPr/>
        </p:nvSpPr>
        <p:spPr bwMode="auto">
          <a:xfrm>
            <a:off x="6219825" y="4838700"/>
            <a:ext cx="184150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eaLnBrk="1" hangingPunct="1"/>
            <a:endParaRPr lang="en-US" sz="3400">
              <a:solidFill>
                <a:srgbClr val="56565A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7181519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extBox 1"/>
          <p:cNvSpPr txBox="1">
            <a:spLocks noChangeArrowheads="1"/>
          </p:cNvSpPr>
          <p:nvPr/>
        </p:nvSpPr>
        <p:spPr bwMode="auto">
          <a:xfrm>
            <a:off x="787400" y="762000"/>
            <a:ext cx="114300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algn="ctr" eaLnBrk="1" hangingPunct="1"/>
            <a:r>
              <a:rPr lang="en-US" b="1" dirty="0">
                <a:solidFill>
                  <a:srgbClr val="56565A"/>
                </a:solidFill>
                <a:latin typeface="Arial" charset="0"/>
                <a:cs typeface="Arial" charset="0"/>
              </a:rPr>
              <a:t>Thank you!</a:t>
            </a:r>
          </a:p>
        </p:txBody>
      </p:sp>
      <p:pic>
        <p:nvPicPr>
          <p:cNvPr id="26626" name="Picture 2" descr="Taskmaster v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025" y="2133600"/>
            <a:ext cx="3711575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7" name="Picture 5" descr="Taskmaster Avengers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3600" y="2133600"/>
            <a:ext cx="3679825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8" name="Picture 3" descr="Taskmaster v3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2200" y="2133600"/>
            <a:ext cx="3757613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6833590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3600" y="1905000"/>
            <a:ext cx="3676650" cy="521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2"/>
          <p:cNvSpPr>
            <a:spLocks/>
          </p:cNvSpPr>
          <p:nvPr/>
        </p:nvSpPr>
        <p:spPr bwMode="auto">
          <a:xfrm>
            <a:off x="831850" y="2895600"/>
            <a:ext cx="8261350" cy="4833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571500" indent="-571500" algn="l">
              <a:lnSpc>
                <a:spcPct val="200000"/>
              </a:lnSpc>
              <a:buFont typeface="Arial" charset="0"/>
              <a:buAutoNum type="romanUcPeriod"/>
            </a:pPr>
            <a:r>
              <a:rPr lang="en-US" sz="3400">
                <a:solidFill>
                  <a:srgbClr val="56565A"/>
                </a:solidFill>
                <a:latin typeface="Arial" charset="0"/>
                <a:ea typeface="ＭＳ Ｐゴシック" charset="0"/>
                <a:cs typeface="ＭＳ Ｐゴシック" charset="0"/>
                <a:sym typeface="Arial" charset="0"/>
              </a:rPr>
              <a:t>Introduction and Goals</a:t>
            </a:r>
          </a:p>
          <a:p>
            <a:pPr marL="571500" indent="-571500" algn="l">
              <a:lnSpc>
                <a:spcPct val="200000"/>
              </a:lnSpc>
              <a:buFont typeface="Arial" charset="0"/>
              <a:buAutoNum type="romanUcPeriod"/>
            </a:pPr>
            <a:r>
              <a:rPr lang="en-US" sz="3400">
                <a:solidFill>
                  <a:srgbClr val="56565A"/>
                </a:solidFill>
                <a:latin typeface="Arial" charset="0"/>
                <a:ea typeface="ＭＳ Ｐゴシック" charset="0"/>
                <a:cs typeface="ＭＳ Ｐゴシック" charset="0"/>
                <a:sym typeface="Arial" charset="0"/>
              </a:rPr>
              <a:t>Challenges of Program Management</a:t>
            </a:r>
          </a:p>
          <a:p>
            <a:pPr marL="571500" indent="-571500" algn="l">
              <a:lnSpc>
                <a:spcPct val="200000"/>
              </a:lnSpc>
              <a:buFont typeface="Arial" charset="0"/>
              <a:buAutoNum type="romanUcPeriod"/>
            </a:pPr>
            <a:r>
              <a:rPr lang="en-US" sz="3400">
                <a:solidFill>
                  <a:srgbClr val="56565A"/>
                </a:solidFill>
                <a:latin typeface="Arial" charset="0"/>
                <a:ea typeface="ＭＳ Ｐゴシック" charset="0"/>
                <a:cs typeface="ＭＳ Ｐゴシック" charset="0"/>
                <a:sym typeface="Arial" charset="0"/>
              </a:rPr>
              <a:t>My Favorite Tools:</a:t>
            </a:r>
          </a:p>
          <a:p>
            <a:pPr lvl="1" algn="l">
              <a:lnSpc>
                <a:spcPct val="200000"/>
              </a:lnSpc>
            </a:pPr>
            <a:r>
              <a:rPr lang="en-US" sz="3400">
                <a:solidFill>
                  <a:srgbClr val="56565A"/>
                </a:solidFill>
                <a:latin typeface="Arial" charset="0"/>
                <a:ea typeface="ＭＳ Ｐゴシック" charset="0"/>
                <a:cs typeface="ＭＳ Ｐゴシック" charset="0"/>
                <a:sym typeface="Arial" charset="0"/>
              </a:rPr>
              <a:t>	M.O.C.H.A. and Taskmaster</a:t>
            </a:r>
          </a:p>
          <a:p>
            <a:pPr marL="571500" indent="-571500" algn="l">
              <a:lnSpc>
                <a:spcPct val="200000"/>
              </a:lnSpc>
              <a:buFont typeface="Arial" charset="0"/>
              <a:buAutoNum type="romanUcPeriod"/>
            </a:pPr>
            <a:r>
              <a:rPr lang="en-US" sz="3400">
                <a:solidFill>
                  <a:srgbClr val="56565A"/>
                </a:solidFill>
                <a:latin typeface="Arial" charset="0"/>
                <a:ea typeface="ＭＳ Ｐゴシック" charset="0"/>
                <a:cs typeface="ＭＳ Ｐゴシック" charset="0"/>
                <a:sym typeface="Arial" charset="0"/>
              </a:rPr>
              <a:t>Debrief and Closing</a:t>
            </a:r>
          </a:p>
        </p:txBody>
      </p:sp>
      <p:sp>
        <p:nvSpPr>
          <p:cNvPr id="7170" name="TextBox 1"/>
          <p:cNvSpPr txBox="1">
            <a:spLocks noChangeArrowheads="1"/>
          </p:cNvSpPr>
          <p:nvPr/>
        </p:nvSpPr>
        <p:spPr bwMode="auto">
          <a:xfrm>
            <a:off x="787400" y="762000"/>
            <a:ext cx="114300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algn="ctr" eaLnBrk="1" hangingPunct="1"/>
            <a:r>
              <a:rPr lang="en-US" b="1" dirty="0">
                <a:solidFill>
                  <a:srgbClr val="56565A"/>
                </a:solidFill>
                <a:latin typeface="Arial" charset="0"/>
                <a:cs typeface="Arial" charset="0"/>
              </a:rPr>
              <a:t>Agenda for This Session</a:t>
            </a:r>
          </a:p>
        </p:txBody>
      </p:sp>
      <p:pic>
        <p:nvPicPr>
          <p:cNvPr id="7171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83688" y="3505200"/>
            <a:ext cx="3490912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5638994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71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Box 1"/>
          <p:cNvSpPr txBox="1">
            <a:spLocks noChangeArrowheads="1"/>
          </p:cNvSpPr>
          <p:nvPr/>
        </p:nvSpPr>
        <p:spPr bwMode="auto">
          <a:xfrm>
            <a:off x="787400" y="762000"/>
            <a:ext cx="114300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algn="ctr" eaLnBrk="1" hangingPunct="1"/>
            <a:r>
              <a:rPr lang="en-US" b="1" dirty="0">
                <a:solidFill>
                  <a:srgbClr val="56565A"/>
                </a:solidFill>
                <a:latin typeface="Arial" charset="0"/>
                <a:cs typeface="Arial" charset="0"/>
              </a:rPr>
              <a:t>What is program management?</a:t>
            </a:r>
          </a:p>
        </p:txBody>
      </p:sp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-433388" y="4822825"/>
            <a:ext cx="14522451" cy="2492375"/>
            <a:chOff x="-304800" y="3581400"/>
            <a:chExt cx="10210800" cy="1752600"/>
          </a:xfrm>
        </p:grpSpPr>
        <p:sp>
          <p:nvSpPr>
            <p:cNvPr id="5" name="Rectangle 4"/>
            <p:cNvSpPr/>
            <p:nvPr/>
          </p:nvSpPr>
          <p:spPr>
            <a:xfrm>
              <a:off x="-304800" y="3581400"/>
              <a:ext cx="10210800" cy="175260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defTabSz="130039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6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201" name="TextBox 5"/>
            <p:cNvSpPr txBox="1">
              <a:spLocks noChangeArrowheads="1"/>
            </p:cNvSpPr>
            <p:nvPr/>
          </p:nvSpPr>
          <p:spPr bwMode="auto">
            <a:xfrm>
              <a:off x="2643188" y="4269595"/>
              <a:ext cx="6069807" cy="3678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1300163" eaLnBrk="0" hangingPunct="0"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1pPr>
              <a:lvl2pPr marL="742950" indent="-285750" defTabSz="1300163" eaLnBrk="0" hangingPunct="0"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2pPr>
              <a:lvl3pPr marL="1143000" indent="-228600" defTabSz="1300163" eaLnBrk="0" hangingPunct="0"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3pPr>
              <a:lvl4pPr marL="1600200" indent="-228600" defTabSz="1300163" eaLnBrk="0" hangingPunct="0"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4pPr>
              <a:lvl5pPr marL="2057400" indent="-228600" defTabSz="1300163" eaLnBrk="0" hangingPunct="0"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5pPr>
              <a:lvl6pPr marL="2514600" indent="-228600" algn="ctr" defTabSz="1300163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6pPr>
              <a:lvl7pPr marL="2971800" indent="-228600" algn="ctr" defTabSz="1300163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7pPr>
              <a:lvl8pPr marL="3429000" indent="-228600" algn="ctr" defTabSz="1300163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8pPr>
              <a:lvl9pPr marL="3886200" indent="-228600" algn="ctr" defTabSz="1300163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9pPr>
            </a:lstStyle>
            <a:p>
              <a:pPr eaLnBrk="1" hangingPunct="1">
                <a:spcBef>
                  <a:spcPts val="3413"/>
                </a:spcBef>
              </a:pPr>
              <a:r>
                <a:rPr lang="en-US" sz="2800">
                  <a:solidFill>
                    <a:srgbClr val="56565A"/>
                  </a:solidFill>
                  <a:latin typeface="Arial" charset="0"/>
                  <a:ea typeface="ＭＳ Ｐゴシック" charset="0"/>
                  <a:cs typeface="ＭＳ Ｐゴシック" charset="0"/>
                  <a:sym typeface="Arial" charset="0"/>
                </a:rPr>
                <a:t>Getting important work done by empowering others.</a:t>
              </a:r>
              <a:endParaRPr lang="en-US" sz="2800">
                <a:solidFill>
                  <a:srgbClr val="00446A"/>
                </a:solidFill>
                <a:latin typeface="Calibri" charset="0"/>
                <a:cs typeface="Calibri" charset="0"/>
              </a:endParaRPr>
            </a:p>
          </p:txBody>
        </p:sp>
        <p:pic>
          <p:nvPicPr>
            <p:cNvPr id="8202" name="Picture 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1558" r="91019" b="37550"/>
            <a:stretch>
              <a:fillRect/>
            </a:stretch>
          </p:blipFill>
          <p:spPr bwMode="auto">
            <a:xfrm>
              <a:off x="827155" y="3733800"/>
              <a:ext cx="1428713" cy="14069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8" name="Group 7"/>
          <p:cNvGrpSpPr>
            <a:grpSpLocks/>
          </p:cNvGrpSpPr>
          <p:nvPr/>
        </p:nvGrpSpPr>
        <p:grpSpPr bwMode="auto">
          <a:xfrm>
            <a:off x="-433388" y="1938338"/>
            <a:ext cx="14522451" cy="2709862"/>
            <a:chOff x="-304800" y="1447800"/>
            <a:chExt cx="10210800" cy="1905000"/>
          </a:xfrm>
        </p:grpSpPr>
        <p:sp>
          <p:nvSpPr>
            <p:cNvPr id="9" name="Rectangle 8"/>
            <p:cNvSpPr/>
            <p:nvPr/>
          </p:nvSpPr>
          <p:spPr>
            <a:xfrm>
              <a:off x="-304800" y="1585067"/>
              <a:ext cx="10210800" cy="175210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defTabSz="130039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6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643027" y="1960041"/>
              <a:ext cx="6069778" cy="97314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1300393" fontAlgn="auto">
                <a:spcBef>
                  <a:spcPts val="3413"/>
                </a:spcBef>
                <a:spcAft>
                  <a:spcPts val="0"/>
                </a:spcAft>
                <a:defRPr/>
              </a:pPr>
              <a:r>
                <a:rPr lang="en-US" sz="2800" dirty="0">
                  <a:solidFill>
                    <a:srgbClr val="56565A"/>
                  </a:solidFill>
                  <a:latin typeface="Arial" charset="0"/>
                  <a:ea typeface="ＭＳ Ｐゴシック" charset="0"/>
                  <a:cs typeface="ＭＳ Ｐゴシック" charset="0"/>
                  <a:sym typeface="Arial" charset="0"/>
                </a:rPr>
                <a:t>The process of managing several related projects. The Program Manager has oversight of all projects to ensure overall program goals are likely to be met.</a:t>
              </a:r>
              <a:endParaRPr lang="en-US" sz="2800" dirty="0">
                <a:solidFill>
                  <a:srgbClr val="00446A"/>
                </a:solidFill>
                <a:latin typeface="Calibri"/>
                <a:ea typeface="+mn-ea"/>
                <a:cs typeface="Calibri"/>
              </a:endParaRPr>
            </a:p>
          </p:txBody>
        </p:sp>
        <p:pic>
          <p:nvPicPr>
            <p:cNvPr id="8199" name="Picture 10" descr="Wikipedia-logo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7160" y="1447800"/>
              <a:ext cx="1658840" cy="1905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2" name="Rounded Rectangle 12"/>
          <p:cNvSpPr>
            <a:spLocks noChangeArrowheads="1"/>
          </p:cNvSpPr>
          <p:nvPr/>
        </p:nvSpPr>
        <p:spPr bwMode="auto">
          <a:xfrm>
            <a:off x="2235200" y="7543800"/>
            <a:ext cx="8839200" cy="1219200"/>
          </a:xfrm>
          <a:prstGeom prst="roundRect">
            <a:avLst>
              <a:gd name="adj" fmla="val 14037"/>
            </a:avLst>
          </a:prstGeom>
          <a:solidFill>
            <a:srgbClr val="0C3B60"/>
          </a:solidFill>
          <a:ln w="25400">
            <a:solidFill>
              <a:srgbClr val="0C3B60"/>
            </a:solidFill>
            <a:round/>
            <a:headEnd/>
            <a:tailEnd/>
          </a:ln>
        </p:spPr>
        <p:txBody>
          <a:bodyPr anchor="ctr"/>
          <a:lstStyle/>
          <a:p>
            <a:r>
              <a:rPr lang="en-US" sz="3400" b="1">
                <a:solidFill>
                  <a:schemeClr val="bg1"/>
                </a:solidFill>
                <a:latin typeface="Arial" charset="0"/>
                <a:cs typeface="Arial" charset="0"/>
              </a:rPr>
              <a:t>Program Management = Organizing</a:t>
            </a:r>
          </a:p>
        </p:txBody>
      </p:sp>
    </p:spTree>
    <p:extLst>
      <p:ext uri="{BB962C8B-B14F-4D97-AF65-F5344CB8AC3E}">
        <p14:creationId xmlns:p14="http://schemas.microsoft.com/office/powerpoint/2010/main" val="167069515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TextBox 1"/>
          <p:cNvSpPr txBox="1">
            <a:spLocks noChangeArrowheads="1"/>
          </p:cNvSpPr>
          <p:nvPr/>
        </p:nvSpPr>
        <p:spPr bwMode="auto">
          <a:xfrm>
            <a:off x="787400" y="762000"/>
            <a:ext cx="1143000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algn="ctr" eaLnBrk="1" hangingPunct="1"/>
            <a:r>
              <a:rPr lang="en-US" b="1" dirty="0">
                <a:solidFill>
                  <a:srgbClr val="56565A"/>
                </a:solidFill>
                <a:latin typeface="Arial" charset="0"/>
                <a:cs typeface="Arial" charset="0"/>
              </a:rPr>
              <a:t>What are the challenges of program management?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5654" r="42420"/>
          <a:stretch/>
        </p:blipFill>
        <p:spPr>
          <a:xfrm>
            <a:off x="4024313" y="2514600"/>
            <a:ext cx="4764087" cy="61102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506587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extBox 1"/>
          <p:cNvSpPr txBox="1">
            <a:spLocks noChangeArrowheads="1"/>
          </p:cNvSpPr>
          <p:nvPr/>
        </p:nvSpPr>
        <p:spPr bwMode="auto">
          <a:xfrm>
            <a:off x="787400" y="762000"/>
            <a:ext cx="114300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algn="ctr" eaLnBrk="1" hangingPunct="1"/>
            <a:r>
              <a:rPr lang="en-US" b="1" dirty="0">
                <a:solidFill>
                  <a:srgbClr val="56565A"/>
                </a:solidFill>
                <a:latin typeface="Arial" charset="0"/>
                <a:cs typeface="Arial" charset="0"/>
              </a:rPr>
              <a:t>Silent Reflection</a:t>
            </a:r>
          </a:p>
        </p:txBody>
      </p:sp>
      <p:sp>
        <p:nvSpPr>
          <p:cNvPr id="8" name="Rectangle 7"/>
          <p:cNvSpPr/>
          <p:nvPr/>
        </p:nvSpPr>
        <p:spPr>
          <a:xfrm>
            <a:off x="592138" y="2514600"/>
            <a:ext cx="11930062" cy="1225550"/>
          </a:xfrm>
          <a:prstGeom prst="rect">
            <a:avLst/>
          </a:prstGeom>
          <a:solidFill>
            <a:srgbClr val="DBD9D6"/>
          </a:solidFill>
          <a:ln>
            <a:solidFill>
              <a:srgbClr val="0C3B60"/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marL="50800" eaLnBrk="0" hangingPunct="0">
              <a:defRPr/>
            </a:pPr>
            <a:r>
              <a:rPr lang="en-US" sz="2800" dirty="0">
                <a:solidFill>
                  <a:srgbClr val="56565A"/>
                </a:solidFill>
                <a:latin typeface="Arial"/>
                <a:cs typeface="Arial"/>
              </a:rPr>
              <a:t>What are the 3 most important aspects of your program that cannot fail?</a:t>
            </a:r>
          </a:p>
        </p:txBody>
      </p:sp>
      <p:sp>
        <p:nvSpPr>
          <p:cNvPr id="9" name="Rectangle 8"/>
          <p:cNvSpPr/>
          <p:nvPr/>
        </p:nvSpPr>
        <p:spPr>
          <a:xfrm>
            <a:off x="592138" y="7232650"/>
            <a:ext cx="11930062" cy="1225550"/>
          </a:xfrm>
          <a:prstGeom prst="rect">
            <a:avLst/>
          </a:prstGeom>
          <a:solidFill>
            <a:srgbClr val="DBD9D6"/>
          </a:solidFill>
          <a:ln>
            <a:solidFill>
              <a:srgbClr val="0C3B60"/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marL="50800" eaLnBrk="0" hangingPunct="0">
              <a:defRPr/>
            </a:pPr>
            <a:r>
              <a:rPr lang="en-US" sz="2800" dirty="0">
                <a:solidFill>
                  <a:srgbClr val="56565A"/>
                </a:solidFill>
                <a:latin typeface="Arial"/>
                <a:cs typeface="Arial"/>
              </a:rPr>
              <a:t>What are the greatest challenges you face in these working relationships?</a:t>
            </a:r>
          </a:p>
        </p:txBody>
      </p:sp>
      <p:sp>
        <p:nvSpPr>
          <p:cNvPr id="10" name="Rectangle 9"/>
          <p:cNvSpPr/>
          <p:nvPr/>
        </p:nvSpPr>
        <p:spPr>
          <a:xfrm>
            <a:off x="592138" y="4087813"/>
            <a:ext cx="11930062" cy="1225550"/>
          </a:xfrm>
          <a:prstGeom prst="rect">
            <a:avLst/>
          </a:prstGeom>
          <a:solidFill>
            <a:srgbClr val="DBD9D6"/>
          </a:solidFill>
          <a:ln>
            <a:solidFill>
              <a:srgbClr val="0C3B60"/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marL="50800" eaLnBrk="0" hangingPunct="0">
              <a:defRPr/>
            </a:pPr>
            <a:r>
              <a:rPr lang="en-US" sz="2800" dirty="0">
                <a:solidFill>
                  <a:srgbClr val="56565A"/>
                </a:solidFill>
                <a:latin typeface="Arial"/>
                <a:cs typeface="Arial"/>
              </a:rPr>
              <a:t>Which can you do? Which should you do?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92138" y="5659438"/>
            <a:ext cx="11930062" cy="1225550"/>
          </a:xfrm>
          <a:prstGeom prst="rect">
            <a:avLst/>
          </a:prstGeom>
          <a:solidFill>
            <a:srgbClr val="DBD9D6"/>
          </a:solidFill>
          <a:ln>
            <a:solidFill>
              <a:srgbClr val="0C3B60"/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marL="50800" eaLnBrk="0" hangingPunct="0">
              <a:defRPr/>
            </a:pPr>
            <a:r>
              <a:rPr lang="en-US" sz="2800" dirty="0">
                <a:solidFill>
                  <a:srgbClr val="56565A"/>
                </a:solidFill>
                <a:latin typeface="Arial"/>
                <a:cs typeface="Arial"/>
              </a:rPr>
              <a:t>Which colleagues should you involve?</a:t>
            </a:r>
          </a:p>
        </p:txBody>
      </p:sp>
    </p:spTree>
    <p:extLst>
      <p:ext uri="{BB962C8B-B14F-4D97-AF65-F5344CB8AC3E}">
        <p14:creationId xmlns:p14="http://schemas.microsoft.com/office/powerpoint/2010/main" val="1845041493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TextBox 1"/>
          <p:cNvSpPr txBox="1">
            <a:spLocks noChangeArrowheads="1"/>
          </p:cNvSpPr>
          <p:nvPr/>
        </p:nvSpPr>
        <p:spPr bwMode="auto">
          <a:xfrm>
            <a:off x="787400" y="762000"/>
            <a:ext cx="114300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algn="ctr" eaLnBrk="1" hangingPunct="1"/>
            <a:r>
              <a:rPr lang="en-US" b="1" dirty="0">
                <a:solidFill>
                  <a:srgbClr val="56565A"/>
                </a:solidFill>
                <a:latin typeface="Arial" charset="0"/>
                <a:cs typeface="Arial" charset="0"/>
              </a:rPr>
              <a:t>Breakout Discussions</a:t>
            </a:r>
          </a:p>
        </p:txBody>
      </p:sp>
      <p:sp>
        <p:nvSpPr>
          <p:cNvPr id="13314" name="Rounded Rectangle 11"/>
          <p:cNvSpPr>
            <a:spLocks noChangeArrowheads="1"/>
          </p:cNvSpPr>
          <p:nvPr/>
        </p:nvSpPr>
        <p:spPr bwMode="auto">
          <a:xfrm>
            <a:off x="582613" y="2057400"/>
            <a:ext cx="6083300" cy="6400800"/>
          </a:xfrm>
          <a:prstGeom prst="roundRect">
            <a:avLst>
              <a:gd name="adj" fmla="val 14037"/>
            </a:avLst>
          </a:prstGeom>
          <a:solidFill>
            <a:srgbClr val="0094C8"/>
          </a:solidFill>
          <a:ln w="25400">
            <a:solidFill>
              <a:srgbClr val="0C3B6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3000" dirty="0">
              <a:solidFill>
                <a:schemeClr val="bg1"/>
              </a:solidFill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en-US" sz="3000" dirty="0">
                <a:solidFill>
                  <a:schemeClr val="bg1"/>
                </a:solidFill>
                <a:latin typeface="Arial" charset="0"/>
                <a:cs typeface="Arial" charset="0"/>
              </a:rPr>
              <a:t>Breakout into groups of 2 or 3:</a:t>
            </a:r>
          </a:p>
          <a:p>
            <a:pPr>
              <a:defRPr/>
            </a:pPr>
            <a:endParaRPr lang="en-US" sz="3000" dirty="0">
              <a:solidFill>
                <a:schemeClr val="bg1"/>
              </a:solidFill>
              <a:latin typeface="Arial" charset="0"/>
              <a:cs typeface="Arial" charset="0"/>
            </a:endParaRPr>
          </a:p>
          <a:p>
            <a:pPr marL="514350" indent="-514350">
              <a:buFontTx/>
              <a:buAutoNum type="arabicPeriod"/>
              <a:defRPr/>
            </a:pPr>
            <a:r>
              <a:rPr lang="en-US" sz="3000" dirty="0">
                <a:solidFill>
                  <a:schemeClr val="bg1"/>
                </a:solidFill>
                <a:latin typeface="Arial" charset="0"/>
                <a:cs typeface="Arial" charset="0"/>
              </a:rPr>
              <a:t>Discuss the challenges that you wrote down, and explore potential solutions and best practices.</a:t>
            </a:r>
          </a:p>
          <a:p>
            <a:pPr marL="514350" indent="-514350">
              <a:buFontTx/>
              <a:buAutoNum type="arabicPeriod"/>
              <a:defRPr/>
            </a:pPr>
            <a:endParaRPr lang="en-US" sz="3000" dirty="0">
              <a:solidFill>
                <a:schemeClr val="bg1"/>
              </a:solidFill>
              <a:latin typeface="Arial" charset="0"/>
              <a:cs typeface="Arial" charset="0"/>
            </a:endParaRPr>
          </a:p>
          <a:p>
            <a:pPr marL="514350" indent="-514350">
              <a:buFontTx/>
              <a:buAutoNum type="arabicPeriod"/>
              <a:defRPr/>
            </a:pPr>
            <a:r>
              <a:rPr lang="en-US" sz="3000" dirty="0">
                <a:solidFill>
                  <a:schemeClr val="bg1"/>
                </a:solidFill>
                <a:latin typeface="Arial" charset="0"/>
                <a:cs typeface="Arial" charset="0"/>
              </a:rPr>
              <a:t>Come up with one solid tip (per group) for developing effective work relationships around your program.</a:t>
            </a:r>
          </a:p>
        </p:txBody>
      </p:sp>
      <p:pic>
        <p:nvPicPr>
          <p:cNvPr id="3" name="Picture 2" descr="Screen Shot 2014-01-24 at 6.50.13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3888" y="3048000"/>
            <a:ext cx="5605462" cy="449580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9516068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extBox 1"/>
          <p:cNvSpPr txBox="1">
            <a:spLocks noChangeArrowheads="1"/>
          </p:cNvSpPr>
          <p:nvPr/>
        </p:nvSpPr>
        <p:spPr bwMode="auto">
          <a:xfrm>
            <a:off x="787400" y="762000"/>
            <a:ext cx="114300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algn="ctr" eaLnBrk="1" hangingPunct="1"/>
            <a:r>
              <a:rPr lang="en-US" b="1" dirty="0">
                <a:solidFill>
                  <a:srgbClr val="56565A"/>
                </a:solidFill>
                <a:latin typeface="Arial" charset="0"/>
                <a:cs typeface="Arial" charset="0"/>
              </a:rPr>
              <a:t>Report-back</a:t>
            </a:r>
          </a:p>
        </p:txBody>
      </p:sp>
      <p:sp>
        <p:nvSpPr>
          <p:cNvPr id="12290" name="Rounded Rectangle 11"/>
          <p:cNvSpPr>
            <a:spLocks noChangeArrowheads="1"/>
          </p:cNvSpPr>
          <p:nvPr/>
        </p:nvSpPr>
        <p:spPr bwMode="auto">
          <a:xfrm>
            <a:off x="582613" y="2057400"/>
            <a:ext cx="6083300" cy="6400800"/>
          </a:xfrm>
          <a:prstGeom prst="roundRect">
            <a:avLst>
              <a:gd name="adj" fmla="val 14037"/>
            </a:avLst>
          </a:prstGeom>
          <a:solidFill>
            <a:srgbClr val="0094C8"/>
          </a:solidFill>
          <a:ln w="25400">
            <a:solidFill>
              <a:srgbClr val="0C3B60"/>
            </a:solidFill>
            <a:round/>
            <a:headEnd/>
            <a:tailEnd/>
          </a:ln>
        </p:spPr>
        <p:txBody>
          <a:bodyPr/>
          <a:lstStyle/>
          <a:p>
            <a:endParaRPr lang="en-US" sz="3000">
              <a:solidFill>
                <a:schemeClr val="bg1"/>
              </a:solidFill>
              <a:latin typeface="Arial" charset="0"/>
              <a:cs typeface="Arial" charset="0"/>
            </a:endParaRPr>
          </a:p>
          <a:p>
            <a:endParaRPr lang="en-US" sz="3000">
              <a:solidFill>
                <a:schemeClr val="bg1"/>
              </a:solidFill>
              <a:latin typeface="Arial" charset="0"/>
              <a:cs typeface="Arial" charset="0"/>
            </a:endParaRPr>
          </a:p>
          <a:p>
            <a:endParaRPr lang="en-US" sz="3000">
              <a:solidFill>
                <a:schemeClr val="bg1"/>
              </a:solidFill>
              <a:latin typeface="Arial" charset="0"/>
              <a:cs typeface="Arial" charset="0"/>
            </a:endParaRPr>
          </a:p>
          <a:p>
            <a:r>
              <a:rPr lang="en-US" sz="3000">
                <a:solidFill>
                  <a:schemeClr val="bg1"/>
                </a:solidFill>
                <a:latin typeface="Arial" charset="0"/>
                <a:cs typeface="Arial" charset="0"/>
              </a:rPr>
              <a:t>Each team will share one solid tip for developing effective work relationships around your particular program.</a:t>
            </a:r>
          </a:p>
          <a:p>
            <a:endParaRPr lang="en-US" sz="3000">
              <a:solidFill>
                <a:schemeClr val="bg1"/>
              </a:solidFill>
              <a:latin typeface="Arial" charset="0"/>
              <a:cs typeface="Arial" charset="0"/>
            </a:endParaRPr>
          </a:p>
          <a:p>
            <a:r>
              <a:rPr lang="en-US" sz="3000">
                <a:solidFill>
                  <a:schemeClr val="bg1"/>
                </a:solidFill>
                <a:latin typeface="Arial" charset="0"/>
                <a:cs typeface="Arial" charset="0"/>
              </a:rPr>
              <a:t>If another team takes yours, come up with another one!</a:t>
            </a:r>
          </a:p>
        </p:txBody>
      </p:sp>
      <p:pic>
        <p:nvPicPr>
          <p:cNvPr id="12291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2475" y="2895600"/>
            <a:ext cx="5191125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84590200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Box 1"/>
          <p:cNvSpPr txBox="1">
            <a:spLocks noChangeArrowheads="1"/>
          </p:cNvSpPr>
          <p:nvPr/>
        </p:nvSpPr>
        <p:spPr bwMode="auto">
          <a:xfrm>
            <a:off x="787400" y="762000"/>
            <a:ext cx="114300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algn="ctr" eaLnBrk="1" hangingPunct="1"/>
            <a:r>
              <a:rPr lang="en-US" b="1" dirty="0">
                <a:solidFill>
                  <a:srgbClr val="56565A"/>
                </a:solidFill>
                <a:latin typeface="Arial" charset="0"/>
                <a:cs typeface="Arial" charset="0"/>
              </a:rPr>
              <a:t>Agenda for This Session</a:t>
            </a:r>
          </a:p>
        </p:txBody>
      </p:sp>
      <p:sp>
        <p:nvSpPr>
          <p:cNvPr id="5" name="Rectangle 2"/>
          <p:cNvSpPr>
            <a:spLocks/>
          </p:cNvSpPr>
          <p:nvPr/>
        </p:nvSpPr>
        <p:spPr bwMode="auto">
          <a:xfrm>
            <a:off x="831850" y="2895600"/>
            <a:ext cx="8185150" cy="4833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571500" indent="-571500" algn="l">
              <a:lnSpc>
                <a:spcPct val="200000"/>
              </a:lnSpc>
              <a:buFont typeface="Arial" charset="0"/>
              <a:buAutoNum type="romanUcPeriod"/>
            </a:pPr>
            <a:r>
              <a:rPr lang="en-US" sz="3400">
                <a:solidFill>
                  <a:srgbClr val="56565A"/>
                </a:solidFill>
                <a:latin typeface="Arial" charset="0"/>
                <a:ea typeface="ＭＳ Ｐゴシック" charset="0"/>
                <a:cs typeface="ＭＳ Ｐゴシック" charset="0"/>
                <a:sym typeface="Arial" charset="0"/>
              </a:rPr>
              <a:t>Introduction and Goals</a:t>
            </a:r>
          </a:p>
          <a:p>
            <a:pPr marL="571500" indent="-571500" algn="l">
              <a:lnSpc>
                <a:spcPct val="200000"/>
              </a:lnSpc>
              <a:buFont typeface="Arial" charset="0"/>
              <a:buAutoNum type="romanUcPeriod"/>
            </a:pPr>
            <a:r>
              <a:rPr lang="en-US" sz="3400">
                <a:solidFill>
                  <a:srgbClr val="56565A"/>
                </a:solidFill>
                <a:latin typeface="Arial" charset="0"/>
                <a:ea typeface="ＭＳ Ｐゴシック" charset="0"/>
                <a:cs typeface="ＭＳ Ｐゴシック" charset="0"/>
                <a:sym typeface="Arial" charset="0"/>
              </a:rPr>
              <a:t>Challenges of Program Management</a:t>
            </a:r>
          </a:p>
          <a:p>
            <a:pPr marL="571500" indent="-571500" algn="l">
              <a:lnSpc>
                <a:spcPct val="200000"/>
              </a:lnSpc>
              <a:buFont typeface="Arial" charset="0"/>
              <a:buAutoNum type="romanUcPeriod"/>
            </a:pPr>
            <a:r>
              <a:rPr lang="en-US" sz="3400">
                <a:solidFill>
                  <a:srgbClr val="56565A"/>
                </a:solidFill>
                <a:latin typeface="Arial" charset="0"/>
                <a:ea typeface="ＭＳ Ｐゴシック" charset="0"/>
                <a:cs typeface="ＭＳ Ｐゴシック" charset="0"/>
                <a:sym typeface="Arial" charset="0"/>
              </a:rPr>
              <a:t>My Favorite Tools:</a:t>
            </a:r>
          </a:p>
          <a:p>
            <a:pPr lvl="1" algn="l">
              <a:lnSpc>
                <a:spcPct val="200000"/>
              </a:lnSpc>
            </a:pPr>
            <a:r>
              <a:rPr lang="en-US" sz="3400">
                <a:solidFill>
                  <a:srgbClr val="56565A"/>
                </a:solidFill>
                <a:latin typeface="Arial" charset="0"/>
                <a:ea typeface="ＭＳ Ｐゴシック" charset="0"/>
                <a:cs typeface="ＭＳ Ｐゴシック" charset="0"/>
                <a:sym typeface="Arial" charset="0"/>
              </a:rPr>
              <a:t>	M.O.C.H.A. and Taskmaster</a:t>
            </a:r>
          </a:p>
          <a:p>
            <a:pPr marL="571500" indent="-571500" algn="l">
              <a:lnSpc>
                <a:spcPct val="200000"/>
              </a:lnSpc>
              <a:buFont typeface="Arial" charset="0"/>
              <a:buAutoNum type="romanUcPeriod"/>
            </a:pPr>
            <a:r>
              <a:rPr lang="en-US" sz="3400">
                <a:solidFill>
                  <a:srgbClr val="56565A"/>
                </a:solidFill>
                <a:latin typeface="Arial" charset="0"/>
                <a:ea typeface="ＭＳ Ｐゴシック" charset="0"/>
                <a:cs typeface="ＭＳ Ｐゴシック" charset="0"/>
                <a:sym typeface="Arial" charset="0"/>
              </a:rPr>
              <a:t>Debrief and Closing</a:t>
            </a:r>
          </a:p>
        </p:txBody>
      </p:sp>
      <p:pic>
        <p:nvPicPr>
          <p:cNvPr id="13315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83688" y="3505200"/>
            <a:ext cx="3490912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0098207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5" presetClass="emph" presetSubtype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A Template">
  <a:themeElements>
    <a:clrScheme name="Custom 1">
      <a:dk1>
        <a:srgbClr val="56565A"/>
      </a:dk1>
      <a:lt1>
        <a:srgbClr val="FFFFFF"/>
      </a:lt1>
      <a:dk2>
        <a:srgbClr val="56565A"/>
      </a:dk2>
      <a:lt2>
        <a:srgbClr val="FFFFFF"/>
      </a:lt2>
      <a:accent1>
        <a:srgbClr val="0094C8"/>
      </a:accent1>
      <a:accent2>
        <a:srgbClr val="0C3B60"/>
      </a:accent2>
      <a:accent3>
        <a:srgbClr val="D0202E"/>
      </a:accent3>
      <a:accent4>
        <a:srgbClr val="DBD9D6"/>
      </a:accent4>
      <a:accent5>
        <a:srgbClr val="56565A"/>
      </a:accent5>
      <a:accent6>
        <a:srgbClr val="FFFFFF"/>
      </a:accent6>
      <a:hlink>
        <a:srgbClr val="D0202E"/>
      </a:hlink>
      <a:folHlink>
        <a:srgbClr val="0094C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, Bullets &amp;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2538</TotalTime>
  <Pages>0</Pages>
  <Words>641</Words>
  <Characters>0</Characters>
  <Application>Microsoft Macintosh PowerPoint</Application>
  <PresentationFormat>Custom</PresentationFormat>
  <Lines>0</Lines>
  <Paragraphs>112</Paragraphs>
  <Slides>21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8" baseType="lpstr">
      <vt:lpstr>ＭＳ Ｐゴシック</vt:lpstr>
      <vt:lpstr>ＭＳ Ｐゴシック</vt:lpstr>
      <vt:lpstr>ヒラギノ角ゴ ProN W3</vt:lpstr>
      <vt:lpstr>Arial</vt:lpstr>
      <vt:lpstr>Calibri</vt:lpstr>
      <vt:lpstr>Gill Sans</vt:lpstr>
      <vt:lpstr>OFA Template</vt:lpstr>
      <vt:lpstr>Step 5: Program Execution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Local User</dc:creator>
  <cp:lastModifiedBy>aconavay@ofa.us</cp:lastModifiedBy>
  <cp:revision>99</cp:revision>
  <dcterms:created xsi:type="dcterms:W3CDTF">2014-01-23T22:27:04Z</dcterms:created>
  <dcterms:modified xsi:type="dcterms:W3CDTF">2019-03-05T18:17:39Z</dcterms:modified>
</cp:coreProperties>
</file>