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446" r:id="rId2"/>
    <p:sldId id="448" r:id="rId3"/>
    <p:sldId id="522" r:id="rId4"/>
    <p:sldId id="523" r:id="rId5"/>
    <p:sldId id="434" r:id="rId6"/>
    <p:sldId id="435" r:id="rId7"/>
  </p:sldIdLst>
  <p:sldSz cx="13004800" cy="975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704">
          <p15:clr>
            <a:srgbClr val="A4A3A4"/>
          </p15:clr>
        </p15:guide>
        <p15:guide id="2" pos="8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hley Pinedo" initials="A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02E"/>
    <a:srgbClr val="56565A"/>
    <a:srgbClr val="0C3B60"/>
    <a:srgbClr val="0094C8"/>
    <a:srgbClr val="DBD9D6"/>
    <a:srgbClr val="132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2135" autoAdjust="0"/>
  </p:normalViewPr>
  <p:slideViewPr>
    <p:cSldViewPr showGuides="1">
      <p:cViewPr varScale="1">
        <p:scale>
          <a:sx n="47" d="100"/>
          <a:sy n="47" d="100"/>
        </p:scale>
        <p:origin x="1488" y="192"/>
      </p:cViewPr>
      <p:guideLst>
        <p:guide orient="horz" pos="4704"/>
        <p:guide pos="81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8AE3759-E056-2147-8C5D-753FE3B9CC70}" type="datetime1">
              <a:rPr lang="en-US"/>
              <a:pPr>
                <a:defRPr/>
              </a:pPr>
              <a:t>3/5/19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5F94105-2682-8749-ABF5-C05777F3A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59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77DCF43-45A6-0E41-BAA4-2739F442BAE5}" type="datetime1">
              <a:rPr lang="en-US"/>
              <a:pPr>
                <a:defRPr/>
              </a:pPr>
              <a:t>3/5/19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pitchFamily="2" charset="0"/>
                <a:ea typeface="ヒラギノ角ゴ ProN W3" pitchFamily="2" charset="-128"/>
                <a:cs typeface="+mn-cs"/>
                <a:sym typeface="Gill Sans" pitchFamily="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54CF9CA-ECC0-8E43-B974-DDC848E05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346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Attribution-Non Commercial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/>
              <a:t>/4.0/ or send a letter to Creative Commons, PO Box 1866, Mountain View, CA 94042, USA</a:t>
            </a:r>
            <a:endParaRPr lang="en-US" sz="1200" b="0" i="0" u="none" strike="noStrike" cap="none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33911D6B-A2D6-DA49-BCDE-AEECCAFCD3E8}" type="slidenum">
              <a:rPr lang="en-US" sz="1200"/>
              <a:pPr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29200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783B17EA-499B-C64F-95D2-840F9DB474F5}" type="slidenum">
              <a:rPr lang="en-US" sz="1200"/>
              <a:pPr/>
              <a:t>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220982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E78FA7A0-A744-7D43-BECA-EF67EB3EB651}" type="slidenum">
              <a:rPr lang="en-US" sz="1200"/>
              <a:pPr/>
              <a:t>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55520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4F549F-CF1D-4A43-B886-1303C72E3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6622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A-logo_horizontal-RG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3684588"/>
            <a:ext cx="10372725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791200"/>
            <a:ext cx="12496800" cy="1676400"/>
          </a:xfrm>
        </p:spPr>
        <p:txBody>
          <a:bodyPr/>
          <a:lstStyle>
            <a:lvl1pPr>
              <a:defRPr sz="4200" i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54000" y="7620000"/>
            <a:ext cx="12496800" cy="762000"/>
          </a:xfrm>
        </p:spPr>
        <p:txBody>
          <a:bodyPr/>
          <a:lstStyle>
            <a:lvl1pPr marL="266700" indent="0" algn="ctr">
              <a:buNone/>
              <a:defRPr sz="3600" i="1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130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066800"/>
            <a:ext cx="12192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2971800"/>
            <a:ext cx="12192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3004800" cy="76200"/>
          </a:xfrm>
          <a:prstGeom prst="rect">
            <a:avLst/>
          </a:prstGeom>
          <a:solidFill>
            <a:srgbClr val="D020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56565A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BC3D0F-469B-8443-97D3-CA4FD6599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5" descr="OFA-logo_horizontal-RGB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8937625"/>
            <a:ext cx="3352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/>
          <a:ea typeface="MS PGothic" pitchFamily="34" charset="-128"/>
          <a:cs typeface="Arial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1"/>
          </a:solidFill>
          <a:latin typeface="Arial" charset="0"/>
          <a:ea typeface="MS PGothic" pitchFamily="34" charset="-128"/>
          <a:cs typeface="Arial" panose="020B0604020202020204" pitchFamily="34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pitchFamily="34" charset="-128"/>
          <a:sym typeface="Gill Sans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MS PGothic" pitchFamily="34" charset="-128"/>
          <a:cs typeface="MS PGothic" charset="0"/>
          <a:sym typeface="Gill Sans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ＭＳ Ｐゴシック" pitchFamily="-111" charset="-128"/>
          <a:sym typeface="Gill Sans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rgbClr val="56565A"/>
          </a:solidFill>
          <a:latin typeface="+mn-lt"/>
          <a:ea typeface="ＭＳ Ｐゴシック" pitchFamily="-111" charset="-128"/>
          <a:cs typeface="+mn-cs"/>
          <a:sym typeface="Gill Sans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PGothic" charset="0"/>
              </a:rPr>
              <a:t>Debrief and Closing</a:t>
            </a:r>
          </a:p>
        </p:txBody>
      </p:sp>
      <p:sp>
        <p:nvSpPr>
          <p:cNvPr id="34818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MS PGothic" charset="0"/>
                <a:cs typeface="MS PGothic" charset="0"/>
              </a:rPr>
              <a:t>Amy Keegan, Enroll America Training Director, @aekeegan07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A5495CD3-D6A6-4240-906F-732FD2DE4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6800" y="9010650"/>
            <a:ext cx="1219200" cy="4191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/>
            <a:r>
              <a:rPr lang="en-US" b="1" dirty="0">
                <a:solidFill>
                  <a:srgbClr val="56565A"/>
                </a:solidFill>
                <a:latin typeface="Arial" charset="0"/>
                <a:cs typeface="Arial" charset="0"/>
              </a:rPr>
              <a:t>Evaluation – Day 4</a:t>
            </a:r>
          </a:p>
        </p:txBody>
      </p:sp>
      <p:pic>
        <p:nvPicPr>
          <p:cNvPr id="2150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2895600"/>
            <a:ext cx="430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5000" y="4495800"/>
            <a:ext cx="723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3"/>
                </a:solidFill>
                <a:latin typeface="Arial"/>
                <a:cs typeface="Arial"/>
              </a:rPr>
              <a:t>bit.ly</a:t>
            </a:r>
            <a:r>
              <a:rPr lang="en-US" b="1" dirty="0">
                <a:solidFill>
                  <a:schemeClr val="accent3"/>
                </a:solidFill>
                <a:latin typeface="Arial"/>
                <a:cs typeface="Arial"/>
              </a:rPr>
              <a:t>/</a:t>
            </a:r>
            <a:r>
              <a:rPr lang="en-US" b="1" dirty="0" err="1">
                <a:solidFill>
                  <a:schemeClr val="accent3"/>
                </a:solidFill>
                <a:latin typeface="Arial"/>
                <a:cs typeface="Arial"/>
              </a:rPr>
              <a:t>ofatrainersmonday</a:t>
            </a:r>
            <a:endParaRPr lang="en-US" b="1" dirty="0">
              <a:solidFill>
                <a:schemeClr val="accent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368024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806450" y="427038"/>
            <a:ext cx="114300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Chat Cards</a:t>
            </a:r>
          </a:p>
        </p:txBody>
      </p:sp>
      <p:sp>
        <p:nvSpPr>
          <p:cNvPr id="7171" name="Rounded Rectangle 11"/>
          <p:cNvSpPr>
            <a:spLocks noChangeArrowheads="1"/>
          </p:cNvSpPr>
          <p:nvPr/>
        </p:nvSpPr>
        <p:spPr bwMode="auto">
          <a:xfrm>
            <a:off x="573088" y="2971800"/>
            <a:ext cx="11634787" cy="3886200"/>
          </a:xfrm>
          <a:prstGeom prst="roundRect">
            <a:avLst>
              <a:gd name="adj" fmla="val 14037"/>
            </a:avLst>
          </a:prstGeom>
          <a:solidFill>
            <a:srgbClr val="0094C8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ts val="3800"/>
              </a:spcBef>
              <a:buSzPct val="171000"/>
              <a:buFont typeface="Gill Sans" charset="0"/>
              <a:buNone/>
            </a:pP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Rapid Fire Brainstorm</a:t>
            </a:r>
          </a:p>
          <a:p>
            <a:pPr algn="ctr">
              <a:spcBef>
                <a:spcPts val="3800"/>
              </a:spcBef>
              <a:buSzPct val="171000"/>
              <a:buFont typeface="Gill Sans" charset="0"/>
              <a:buNone/>
            </a:pP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Your group will be given a stack of cards – each with a topic from today</a:t>
            </a:r>
            <a:r>
              <a:rPr lang="ja-JP" alt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’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s training on it.  You will have 45 seconds (for each card) to brainstorm &amp; write-down </a:t>
            </a:r>
            <a:r>
              <a:rPr lang="en-US" sz="3200" b="1" u="sng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words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, </a:t>
            </a:r>
            <a:r>
              <a:rPr lang="en-US" sz="3200" b="1" u="sng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phrases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, and </a:t>
            </a:r>
            <a:r>
              <a:rPr lang="en-US" sz="3200" b="1" u="sng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best practices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, etc that comes to mind regarding that topic.  </a:t>
            </a:r>
          </a:p>
        </p:txBody>
      </p:sp>
    </p:spTree>
    <p:extLst>
      <p:ext uri="{BB962C8B-B14F-4D97-AF65-F5344CB8AC3E}">
        <p14:creationId xmlns:p14="http://schemas.microsoft.com/office/powerpoint/2010/main" val="70658693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806450" y="427038"/>
            <a:ext cx="114300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1pPr>
            <a:lvl2pPr marL="742950" indent="-28575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2pPr>
            <a:lvl3pPr marL="11430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3pPr>
            <a:lvl4pPr marL="16002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4pPr>
            <a:lvl5pPr marL="2057400" indent="-22860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5pPr>
            <a:lvl6pPr marL="25146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6pPr>
            <a:lvl7pPr marL="29718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7pPr>
            <a:lvl8pPr marL="34290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8pPr>
            <a:lvl9pPr marL="3886200" indent="-228600" eaLnBrk="0" hangingPunct="0">
              <a:defRPr sz="2800">
                <a:solidFill>
                  <a:srgbClr val="56565A"/>
                </a:solidFill>
                <a:latin typeface="Arial" charset="0"/>
                <a:ea typeface="MS PGothic" charset="0"/>
                <a:cs typeface="MS PGothic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4200" b="1">
                <a:ea typeface="ヒラギノ角ゴ ProN W3" charset="0"/>
                <a:cs typeface="Arial" charset="0"/>
              </a:rPr>
              <a:t>Chat Cards</a:t>
            </a:r>
          </a:p>
        </p:txBody>
      </p:sp>
      <p:sp>
        <p:nvSpPr>
          <p:cNvPr id="8195" name="Rounded Rectangle 11"/>
          <p:cNvSpPr>
            <a:spLocks noChangeArrowheads="1"/>
          </p:cNvSpPr>
          <p:nvPr/>
        </p:nvSpPr>
        <p:spPr bwMode="auto">
          <a:xfrm>
            <a:off x="573088" y="2971800"/>
            <a:ext cx="11634787" cy="3886200"/>
          </a:xfrm>
          <a:prstGeom prst="roundRect">
            <a:avLst>
              <a:gd name="adj" fmla="val 14037"/>
            </a:avLst>
          </a:prstGeom>
          <a:solidFill>
            <a:srgbClr val="0094C8"/>
          </a:solidFill>
          <a:ln w="25400">
            <a:solidFill>
              <a:srgbClr val="0C3B60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ts val="3800"/>
              </a:spcBef>
              <a:buSzPct val="171000"/>
              <a:buFont typeface="Gill Sans" charset="0"/>
              <a:buNone/>
            </a:pP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Top 5 Takeaways</a:t>
            </a:r>
          </a:p>
          <a:p>
            <a:pPr algn="ctr">
              <a:spcBef>
                <a:spcPts val="3800"/>
              </a:spcBef>
              <a:buSzPct val="171000"/>
              <a:buFont typeface="Gill Sans" charset="0"/>
              <a:buNone/>
            </a:pP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Now take what you</a:t>
            </a:r>
            <a:r>
              <a:rPr lang="ja-JP" alt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’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ve put together in your brainstorm and compile a top-5 list of takeaways from today</a:t>
            </a:r>
            <a:r>
              <a:rPr lang="ja-JP" alt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’</a:t>
            </a:r>
            <a:r>
              <a:rPr lang="en-US" sz="3200" b="1">
                <a:solidFill>
                  <a:schemeClr val="bg1"/>
                </a:solidFill>
                <a:latin typeface="Arial" charset="0"/>
                <a:ea typeface="MS PGothic" charset="0"/>
                <a:cs typeface="MS PGothic" charset="0"/>
              </a:rPr>
              <a:t>s training.  Identify one representative from your group to share.  </a:t>
            </a:r>
          </a:p>
        </p:txBody>
      </p:sp>
    </p:spTree>
    <p:extLst>
      <p:ext uri="{BB962C8B-B14F-4D97-AF65-F5344CB8AC3E}">
        <p14:creationId xmlns:p14="http://schemas.microsoft.com/office/powerpoint/2010/main" val="328154053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/>
          </p:cNvSpPr>
          <p:nvPr/>
        </p:nvSpPr>
        <p:spPr bwMode="auto">
          <a:xfrm>
            <a:off x="831850" y="2709863"/>
            <a:ext cx="55181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en-US" sz="2800" dirty="0">
                <a:solidFill>
                  <a:srgbClr val="D0202E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Prepare your program pitch!</a:t>
            </a:r>
          </a:p>
        </p:txBody>
      </p:sp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charset="0"/>
                <a:cs typeface="Arial" charset="0"/>
              </a:rPr>
              <a:t>Next steps tonight</a:t>
            </a:r>
          </a:p>
        </p:txBody>
      </p:sp>
      <p:pic>
        <p:nvPicPr>
          <p:cNvPr id="22531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3905250"/>
            <a:ext cx="4800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6"/>
          <p:cNvSpPr txBox="1">
            <a:spLocks noChangeArrowheads="1"/>
          </p:cNvSpPr>
          <p:nvPr/>
        </p:nvSpPr>
        <p:spPr bwMode="auto">
          <a:xfrm>
            <a:off x="3636963" y="9005888"/>
            <a:ext cx="1857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/>
          </p:cNvSpPr>
          <p:nvPr/>
        </p:nvSpPr>
        <p:spPr bwMode="auto">
          <a:xfrm>
            <a:off x="831850" y="2709863"/>
            <a:ext cx="55181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en-US" sz="2800" dirty="0">
                <a:solidFill>
                  <a:srgbClr val="D0202E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Breakfast at 8:00 AM</a:t>
            </a:r>
          </a:p>
          <a:p>
            <a:pPr algn="ctr" eaLnBrk="1" hangingPunct="1"/>
            <a:endParaRPr lang="en-US" sz="2800" dirty="0">
              <a:solidFill>
                <a:srgbClr val="D0202E"/>
              </a:solidFill>
              <a:latin typeface="Arial" charset="0"/>
              <a:ea typeface="MS PGothic" charset="0"/>
              <a:cs typeface="MS PGothic" charset="0"/>
              <a:sym typeface="Arial" charset="0"/>
            </a:endParaRPr>
          </a:p>
          <a:p>
            <a:pPr algn="ctr" eaLnBrk="1" hangingPunct="1"/>
            <a:r>
              <a:rPr lang="en-US" sz="2800" dirty="0">
                <a:solidFill>
                  <a:srgbClr val="D0202E"/>
                </a:solidFill>
                <a:latin typeface="Arial" charset="0"/>
                <a:ea typeface="MS PGothic" charset="0"/>
                <a:cs typeface="MS PGothic" charset="0"/>
                <a:sym typeface="Arial" charset="0"/>
              </a:rPr>
              <a:t>Training at 9:00 AM</a:t>
            </a:r>
          </a:p>
        </p:txBody>
      </p:sp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787400" y="762000"/>
            <a:ext cx="11430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56565A"/>
                </a:solidFill>
                <a:latin typeface="Arial" charset="0"/>
                <a:cs typeface="Arial" charset="0"/>
              </a:rPr>
              <a:t>Next steps tomorrow</a:t>
            </a:r>
          </a:p>
        </p:txBody>
      </p:sp>
      <p:pic>
        <p:nvPicPr>
          <p:cNvPr id="24579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3905250"/>
            <a:ext cx="4800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3636963" y="9005888"/>
            <a:ext cx="1857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A Template">
  <a:themeElements>
    <a:clrScheme name="Custom 1">
      <a:dk1>
        <a:srgbClr val="56565A"/>
      </a:dk1>
      <a:lt1>
        <a:srgbClr val="FFFFFF"/>
      </a:lt1>
      <a:dk2>
        <a:srgbClr val="56565A"/>
      </a:dk2>
      <a:lt2>
        <a:srgbClr val="FFFFFF"/>
      </a:lt2>
      <a:accent1>
        <a:srgbClr val="0094C8"/>
      </a:accent1>
      <a:accent2>
        <a:srgbClr val="0C3B60"/>
      </a:accent2>
      <a:accent3>
        <a:srgbClr val="D0202E"/>
      </a:accent3>
      <a:accent4>
        <a:srgbClr val="DBD9D6"/>
      </a:accent4>
      <a:accent5>
        <a:srgbClr val="56565A"/>
      </a:accent5>
      <a:accent6>
        <a:srgbClr val="FFFFFF"/>
      </a:accent6>
      <a:hlink>
        <a:srgbClr val="D0202E"/>
      </a:hlink>
      <a:folHlink>
        <a:srgbClr val="0094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2538</TotalTime>
  <Pages>0</Pages>
  <Words>194</Words>
  <Characters>0</Characters>
  <Application>Microsoft Macintosh PowerPoint</Application>
  <PresentationFormat>Custom</PresentationFormat>
  <Lines>0</Lines>
  <Paragraphs>20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ＭＳ Ｐゴシック</vt:lpstr>
      <vt:lpstr>ヒラギノ角ゴ ProN W3</vt:lpstr>
      <vt:lpstr>Arial</vt:lpstr>
      <vt:lpstr>Calibri</vt:lpstr>
      <vt:lpstr>Gill Sans</vt:lpstr>
      <vt:lpstr>OFA Template</vt:lpstr>
      <vt:lpstr>Debrief and Closing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 User</dc:creator>
  <cp:lastModifiedBy>aconavay@ofa.us</cp:lastModifiedBy>
  <cp:revision>99</cp:revision>
  <dcterms:created xsi:type="dcterms:W3CDTF">2014-01-23T22:27:04Z</dcterms:created>
  <dcterms:modified xsi:type="dcterms:W3CDTF">2019-03-05T18:18:30Z</dcterms:modified>
</cp:coreProperties>
</file>