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436" r:id="rId2"/>
    <p:sldId id="449" r:id="rId3"/>
    <p:sldId id="450" r:id="rId4"/>
    <p:sldId id="451" r:id="rId5"/>
    <p:sldId id="452" r:id="rId6"/>
    <p:sldId id="453" r:id="rId7"/>
    <p:sldId id="454" r:id="rId8"/>
    <p:sldId id="455" r:id="rId9"/>
    <p:sldId id="456" r:id="rId10"/>
    <p:sldId id="457" r:id="rId11"/>
    <p:sldId id="438" r:id="rId12"/>
  </p:sldIdLst>
  <p:sldSz cx="13004800" cy="97536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5pPr>
    <a:lvl6pPr marL="22860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6pPr>
    <a:lvl7pPr marL="27432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7pPr>
    <a:lvl8pPr marL="32004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8pPr>
    <a:lvl9pPr marL="3657600" algn="l" defTabSz="457200" rtl="0" eaLnBrk="1" latinLnBrk="0" hangingPunct="1">
      <a:defRPr sz="4200" kern="1200">
        <a:solidFill>
          <a:srgbClr val="000000"/>
        </a:solidFill>
        <a:latin typeface="Gill Sans" charset="0"/>
        <a:ea typeface="ヒラギノ角ゴ ProN W3" charset="0"/>
        <a:cs typeface="ヒラギノ角ゴ ProN W3" charset="0"/>
        <a:sym typeface="Gill Sans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704">
          <p15:clr>
            <a:srgbClr val="A4A3A4"/>
          </p15:clr>
        </p15:guide>
        <p15:guide id="2" pos="819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shley Pinedo" initials="AP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202E"/>
    <a:srgbClr val="56565A"/>
    <a:srgbClr val="0C3B60"/>
    <a:srgbClr val="0094C8"/>
    <a:srgbClr val="DBD9D6"/>
    <a:srgbClr val="1325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62135" autoAdjust="0"/>
  </p:normalViewPr>
  <p:slideViewPr>
    <p:cSldViewPr showGuides="1">
      <p:cViewPr varScale="1">
        <p:scale>
          <a:sx n="47" d="100"/>
          <a:sy n="47" d="100"/>
        </p:scale>
        <p:origin x="1488" y="192"/>
      </p:cViewPr>
      <p:guideLst>
        <p:guide orient="horz" pos="4704"/>
        <p:guide pos="81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18AE3759-E056-2147-8C5D-753FE3B9CC70}" type="datetime1">
              <a:rPr lang="en-US"/>
              <a:pPr>
                <a:defRPr/>
              </a:pPr>
              <a:t>3/5/19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45F94105-2682-8749-ABF5-C05777F3AB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5997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Gill Sans" pitchFamily="2" charset="0"/>
                <a:ea typeface="ヒラギノ角ゴ ProN W3" pitchFamily="2" charset="-128"/>
                <a:cs typeface="+mn-cs"/>
                <a:sym typeface="Gill Sans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F77DCF43-45A6-0E41-BAA4-2739F442BAE5}" type="datetime1">
              <a:rPr lang="en-US"/>
              <a:pPr>
                <a:defRPr/>
              </a:pPr>
              <a:t>3/5/19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Gill Sans" pitchFamily="2" charset="0"/>
                <a:ea typeface="ヒラギノ角ゴ ProN W3" pitchFamily="2" charset="-128"/>
                <a:cs typeface="+mn-cs"/>
                <a:sym typeface="Gill Sans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554CF9CA-ECC0-8E43-B974-DDC848E055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813460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1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On-the-spot assessment: Who here has written a campaign plan before? What is the purpose of a plan? Why put it down on paper?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Step 1 to building a stellar training program is the most basic step. It starts with actively reading and digesting the campaign plan. 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What numbers need to be hit, and by when?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You</a:t>
            </a:r>
            <a:r>
              <a:rPr lang="ja-JP" altLang="en-US">
                <a:latin typeface="Calibri" charset="0"/>
              </a:rPr>
              <a:t>’</a:t>
            </a:r>
            <a:r>
              <a:rPr lang="en-US">
                <a:latin typeface="Calibri" charset="0"/>
              </a:rPr>
              <a:t>re looking for the toplines: goals, key programs, key dates/timelines. 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Reorgnize it in a way that makes it easy to use and reference.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endParaRPr lang="en-US">
              <a:latin typeface="Calibri" charset="0"/>
            </a:endParaRPr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2BDADB84-688D-A043-B4E0-05D81A2B6B30}" type="slidenum">
              <a:rPr lang="en-US" sz="1200"/>
              <a:pPr eaLnBrk="1" hangingPunct="1"/>
              <a:t>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049655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charset="0"/>
              </a:rPr>
              <a:t>15 minutes</a:t>
            </a:r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FB4A63FD-3AEE-214A-848E-F382C8A76D4E}" type="slidenum">
              <a:rPr lang="en-US" sz="1200"/>
              <a:pPr eaLnBrk="1" hangingPunct="1"/>
              <a:t>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568275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Training can be a means in and of itself into reaching a goal.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Worksheet uses example of GOTV shifts needing to be filled – and using GOTV trainings to recruit some of those shifts.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But training can also be a program that supplements a program that already exists in a plan. Who are the </a:t>
            </a:r>
            <a:r>
              <a:rPr lang="ja-JP" altLang="en-US">
                <a:latin typeface="Calibri" charset="0"/>
              </a:rPr>
              <a:t>“</a:t>
            </a:r>
            <a:r>
              <a:rPr lang="en-US">
                <a:latin typeface="Calibri" charset="0"/>
              </a:rPr>
              <a:t>do</a:t>
            </a:r>
            <a:r>
              <a:rPr lang="ja-JP" altLang="en-US">
                <a:latin typeface="Calibri" charset="0"/>
              </a:rPr>
              <a:t>”</a:t>
            </a:r>
            <a:r>
              <a:rPr lang="en-US">
                <a:latin typeface="Calibri" charset="0"/>
              </a:rPr>
              <a:t>ers? What do they need to know, know how to do, and feel about the programs before carrying them out successfully?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Staff, fellows, interns, volunteer leaders, volunteers – don</a:t>
            </a:r>
            <a:r>
              <a:rPr lang="ja-JP" altLang="en-US">
                <a:latin typeface="Calibri" charset="0"/>
              </a:rPr>
              <a:t>’</a:t>
            </a:r>
            <a:r>
              <a:rPr lang="en-US">
                <a:latin typeface="Calibri" charset="0"/>
              </a:rPr>
              <a:t>t forget any audiences!</a:t>
            </a:r>
          </a:p>
          <a:p>
            <a:pPr marL="171450" indent="-171450">
              <a:spcBef>
                <a:spcPct val="0"/>
              </a:spcBef>
              <a:buFontTx/>
              <a:buChar char="•"/>
            </a:pPr>
            <a:r>
              <a:rPr lang="en-US">
                <a:latin typeface="Calibri" charset="0"/>
              </a:rPr>
              <a:t>Remember – training is about taking your audience from where they walk in to a point incrementally closer to the ultimate goal. Remember to build a training program/project that is attainable and that has measurable and realistic objectives (KSAs)</a:t>
            </a: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0AA07C51-98A9-8249-8D6B-08966B9DA8B2}" type="slidenum">
              <a:rPr lang="en-US" sz="1200"/>
              <a:pPr eaLnBrk="1" hangingPunct="1"/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68547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en-US">
                <a:latin typeface="Calibri" charset="0"/>
              </a:rPr>
              <a:t>15 minutes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4BE931C5-78CE-2445-8396-8038493ACB2B}" type="slidenum">
              <a:rPr lang="en-US" sz="1200"/>
              <a:pPr eaLnBrk="1" hangingPunct="1"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7162316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eaLnBrk="1" hangingPunct="1"/>
            <a:fld id="{70213EC5-E127-9E4D-A583-7CADA62C1255}" type="slidenum">
              <a:rPr lang="en-US" sz="1200"/>
              <a:pPr eaLnBrk="1" hangingPunct="1"/>
              <a:t>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3945271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122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>
              <a:latin typeface="Calibri" charset="0"/>
              <a:ea typeface="ＭＳ Ｐゴシック" charset="0"/>
              <a:cs typeface="ＭＳ Ｐゴシック" charset="0"/>
            </a:endParaRPr>
          </a:p>
        </p:txBody>
      </p:sp>
      <p:sp>
        <p:nvSpPr>
          <p:cNvPr id="122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fld id="{2A0FA140-3F23-2B49-AD08-3D7BE849735B}" type="slidenum">
              <a:rPr lang="en-US" sz="1200"/>
              <a:pPr/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034513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FA-logo_horizontal-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8937625"/>
            <a:ext cx="33528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D4F549F-CF1D-4A43-B886-1303C72E36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326622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OFA-logo_horizontal-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275" y="3684588"/>
            <a:ext cx="10372725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5791200"/>
            <a:ext cx="12496800" cy="1676400"/>
          </a:xfrm>
        </p:spPr>
        <p:txBody>
          <a:bodyPr/>
          <a:lstStyle>
            <a:lvl1pPr>
              <a:defRPr sz="4200" i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4000" y="7620000"/>
            <a:ext cx="12496800" cy="762000"/>
          </a:xfrm>
        </p:spPr>
        <p:txBody>
          <a:bodyPr/>
          <a:lstStyle>
            <a:lvl1pPr marL="266700" indent="0" algn="ctr">
              <a:buNone/>
              <a:defRPr sz="3600" i="1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891301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1066800"/>
            <a:ext cx="12192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2971800"/>
            <a:ext cx="12192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 charset="0"/>
              </a:rPr>
              <a:t>Click to edit Master text styles</a:t>
            </a:r>
          </a:p>
          <a:p>
            <a:pPr lvl="1"/>
            <a:r>
              <a:rPr lang="en-US">
                <a:sym typeface="Gill Sans" charset="0"/>
              </a:rPr>
              <a:t>Second level</a:t>
            </a:r>
          </a:p>
          <a:p>
            <a:pPr lvl="2"/>
            <a:r>
              <a:rPr lang="en-US">
                <a:sym typeface="Gill Sans" charset="0"/>
              </a:rPr>
              <a:t>Third level</a:t>
            </a:r>
          </a:p>
          <a:p>
            <a:pPr lvl="3"/>
            <a:r>
              <a:rPr lang="en-US">
                <a:sym typeface="Gill Sans" charset="0"/>
              </a:rPr>
              <a:t>Fourth level</a:t>
            </a:r>
          </a:p>
          <a:p>
            <a:pPr lvl="4"/>
            <a:r>
              <a:rPr lang="en-US">
                <a:sym typeface="Gill Sans" charset="0"/>
              </a:rPr>
              <a:t>Fifth level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3004800" cy="76200"/>
          </a:xfrm>
          <a:prstGeom prst="rect">
            <a:avLst/>
          </a:prstGeom>
          <a:solidFill>
            <a:srgbClr val="D020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56565A"/>
                </a:solidFill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24BC3D0F-469B-8443-97D3-CA4FD6599E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0" name="Picture 5" descr="OFA-logo_horizontal-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400" y="8937625"/>
            <a:ext cx="33528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/>
          <a:ea typeface="MS PGothic" pitchFamily="34" charset="-128"/>
          <a:cs typeface="Arial"/>
          <a:sym typeface="Gill Sans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rgbClr val="56565A"/>
          </a:solidFill>
          <a:latin typeface="+mn-lt"/>
          <a:ea typeface="MS PGothic" pitchFamily="34" charset="-128"/>
          <a:cs typeface="MS PGothic" pitchFamily="34" charset="-128"/>
          <a:sym typeface="Gill Sans" charset="0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rgbClr val="56565A"/>
          </a:solidFill>
          <a:latin typeface="+mn-lt"/>
          <a:ea typeface="MS PGothic" pitchFamily="34" charset="-128"/>
          <a:cs typeface="MS PGothic" charset="0"/>
          <a:sym typeface="Gill Sans" charset="0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rgbClr val="56565A"/>
          </a:solidFill>
          <a:latin typeface="+mn-lt"/>
          <a:ea typeface="ＭＳ Ｐゴシック" pitchFamily="-111" charset="-128"/>
          <a:cs typeface="ＭＳ Ｐゴシック" pitchFamily="-111" charset="-128"/>
          <a:sym typeface="Gill Sans" charset="0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rgbClr val="56565A"/>
          </a:solidFill>
          <a:latin typeface="+mn-lt"/>
          <a:ea typeface="ＭＳ Ｐゴシック" pitchFamily="-111" charset="-128"/>
          <a:cs typeface="+mn-cs"/>
          <a:sym typeface="Gill Sans" charset="0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2800">
          <a:solidFill>
            <a:srgbClr val="56565A"/>
          </a:solidFill>
          <a:latin typeface="+mn-lt"/>
          <a:ea typeface="ＭＳ Ｐゴシック" pitchFamily="-111" charset="-128"/>
          <a:cs typeface="+mn-cs"/>
          <a:sym typeface="Gill Sans" charset="0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charset="0"/>
                <a:ea typeface="MS PGothic" charset="0"/>
              </a:rPr>
              <a:t>Steps 1 and 2: Understanding Campaign Plan and Identifying Training Needs</a:t>
            </a:r>
          </a:p>
        </p:txBody>
      </p:sp>
      <p:sp>
        <p:nvSpPr>
          <p:cNvPr id="28674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latin typeface="Arial" charset="0"/>
                <a:ea typeface="MS PGothic" charset="0"/>
                <a:cs typeface="MS PGothic" charset="0"/>
              </a:rPr>
              <a:t>Brandon Thompson, Deputy Training Director, @BrandonT87</a:t>
            </a:r>
          </a:p>
        </p:txBody>
      </p:sp>
      <p:pic>
        <p:nvPicPr>
          <p:cNvPr id="4" name="Picture 3" descr="A drawing of a face&#10;&#10;Description automatically generated">
            <a:extLst>
              <a:ext uri="{FF2B5EF4-FFF2-40B4-BE49-F238E27FC236}">
                <a16:creationId xmlns:a16="http://schemas.microsoft.com/office/drawing/2014/main" id="{B75C904C-5F9D-2F45-9328-0A79E65FD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26800" y="9010650"/>
            <a:ext cx="1219200" cy="419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/>
          </p:cNvSpPr>
          <p:nvPr/>
        </p:nvSpPr>
        <p:spPr bwMode="auto">
          <a:xfrm>
            <a:off x="831850" y="2709863"/>
            <a:ext cx="55181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sz="2800" dirty="0">
                <a:solidFill>
                  <a:schemeClr val="accent3"/>
                </a:solidFill>
                <a:latin typeface="Arial" charset="0"/>
                <a:ea typeface="ＭＳ Ｐゴシック" charset="0"/>
                <a:cs typeface="ＭＳ Ｐゴシック" charset="0"/>
                <a:sym typeface="Arial" charset="0"/>
              </a:rPr>
              <a:t>Clear your training program with your coach before the next session!</a:t>
            </a:r>
          </a:p>
        </p:txBody>
      </p:sp>
      <p:sp>
        <p:nvSpPr>
          <p:cNvPr id="13315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1pPr>
            <a:lvl2pPr marL="742950" indent="-28575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2pPr>
            <a:lvl3pPr marL="11430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3pPr>
            <a:lvl4pPr marL="16002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4pPr>
            <a:lvl5pPr marL="20574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5pPr>
            <a:lvl6pPr marL="25146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6pPr>
            <a:lvl7pPr marL="29718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7pPr>
            <a:lvl8pPr marL="34290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8pPr>
            <a:lvl9pPr marL="38862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9pPr>
          </a:lstStyle>
          <a:p>
            <a:pPr algn="ctr"/>
            <a:r>
              <a:rPr lang="en-US" sz="4200" b="1" dirty="0">
                <a:ea typeface="ヒラギノ角ゴ ProN W3" charset="0"/>
                <a:cs typeface="Arial" charset="0"/>
              </a:rPr>
              <a:t>Next steps</a:t>
            </a:r>
          </a:p>
        </p:txBody>
      </p:sp>
      <p:pic>
        <p:nvPicPr>
          <p:cNvPr id="13316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800" y="3905250"/>
            <a:ext cx="48006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718179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3600" y="1905000"/>
            <a:ext cx="3676650" cy="521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/>
          </p:cNvSpPr>
          <p:nvPr/>
        </p:nvSpPr>
        <p:spPr bwMode="auto">
          <a:xfrm>
            <a:off x="1930400" y="28622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Arial" charset="0"/>
              </a:rPr>
              <a:t>Learn the first two steps to building a stellar training program in a progressive organization</a:t>
            </a:r>
          </a:p>
        </p:txBody>
      </p:sp>
      <p:sp>
        <p:nvSpPr>
          <p:cNvPr id="5123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1pPr>
            <a:lvl2pPr marL="742950" indent="-28575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2pPr>
            <a:lvl3pPr marL="11430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3pPr>
            <a:lvl4pPr marL="16002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4pPr>
            <a:lvl5pPr marL="20574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5pPr>
            <a:lvl6pPr marL="25146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6pPr>
            <a:lvl7pPr marL="29718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7pPr>
            <a:lvl8pPr marL="34290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8pPr>
            <a:lvl9pPr marL="38862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9pPr>
          </a:lstStyle>
          <a:p>
            <a:pPr algn="ctr"/>
            <a:r>
              <a:rPr lang="en-US" sz="4200" b="1" dirty="0">
                <a:ea typeface="ヒラギノ角ゴ ProN W3" charset="0"/>
                <a:cs typeface="Arial" charset="0"/>
              </a:rPr>
              <a:t>Goals for This Session</a:t>
            </a:r>
          </a:p>
        </p:txBody>
      </p:sp>
      <p:sp>
        <p:nvSpPr>
          <p:cNvPr id="5124" name="Oval 35"/>
          <p:cNvSpPr>
            <a:spLocks noChangeAspect="1"/>
          </p:cNvSpPr>
          <p:nvPr/>
        </p:nvSpPr>
        <p:spPr bwMode="auto">
          <a:xfrm>
            <a:off x="863600" y="2895600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2800" b="1">
                <a:solidFill>
                  <a:schemeClr val="bg1"/>
                </a:solidFill>
                <a:latin typeface="Arial" charset="0"/>
                <a:cs typeface="Arial" charset="0"/>
              </a:rPr>
              <a:t>K</a:t>
            </a:r>
          </a:p>
        </p:txBody>
      </p:sp>
      <p:sp>
        <p:nvSpPr>
          <p:cNvPr id="5125" name="Oval 36"/>
          <p:cNvSpPr>
            <a:spLocks noChangeAspect="1"/>
          </p:cNvSpPr>
          <p:nvPr/>
        </p:nvSpPr>
        <p:spPr bwMode="auto">
          <a:xfrm>
            <a:off x="863600" y="4325938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2800" b="1">
                <a:solidFill>
                  <a:schemeClr val="bg1"/>
                </a:solidFill>
                <a:latin typeface="Arial" charset="0"/>
                <a:cs typeface="Arial" charset="0"/>
              </a:rPr>
              <a:t>S</a:t>
            </a:r>
          </a:p>
        </p:txBody>
      </p:sp>
      <p:sp>
        <p:nvSpPr>
          <p:cNvPr id="5126" name="Oval 37"/>
          <p:cNvSpPr>
            <a:spLocks noChangeAspect="1"/>
          </p:cNvSpPr>
          <p:nvPr/>
        </p:nvSpPr>
        <p:spPr bwMode="auto">
          <a:xfrm>
            <a:off x="863600" y="5754688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/>
          <a:p>
            <a:r>
              <a:rPr lang="en-US" sz="2800" b="1">
                <a:solidFill>
                  <a:schemeClr val="bg1"/>
                </a:solidFill>
                <a:latin typeface="Arial" charset="0"/>
                <a:cs typeface="Arial" charset="0"/>
              </a:rPr>
              <a:t>A</a:t>
            </a:r>
          </a:p>
        </p:txBody>
      </p:sp>
      <p:sp>
        <p:nvSpPr>
          <p:cNvPr id="5127" name="Rectangle 2"/>
          <p:cNvSpPr>
            <a:spLocks/>
          </p:cNvSpPr>
          <p:nvPr/>
        </p:nvSpPr>
        <p:spPr bwMode="auto">
          <a:xfrm>
            <a:off x="1930400" y="42846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>
              <a:lnSpc>
                <a:spcPct val="150000"/>
              </a:lnSpc>
            </a:pPr>
            <a:r>
              <a:rPr lang="en-US"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Arial" charset="0"/>
              </a:rPr>
              <a:t>Brainstorm how training can help any campaign reach its goals </a:t>
            </a:r>
          </a:p>
        </p:txBody>
      </p:sp>
      <p:sp>
        <p:nvSpPr>
          <p:cNvPr id="5128" name="Rectangle 2"/>
          <p:cNvSpPr>
            <a:spLocks/>
          </p:cNvSpPr>
          <p:nvPr/>
        </p:nvSpPr>
        <p:spPr bwMode="auto">
          <a:xfrm>
            <a:off x="1930400" y="57070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pPr algn="l"/>
            <a:r>
              <a:rPr lang="en-US"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Arial" charset="0"/>
              </a:rPr>
              <a:t>Own your role as the training perspective in your campaign or organization</a:t>
            </a:r>
          </a:p>
        </p:txBody>
      </p:sp>
    </p:spTree>
    <p:extLst>
      <p:ext uri="{BB962C8B-B14F-4D97-AF65-F5344CB8AC3E}">
        <p14:creationId xmlns:p14="http://schemas.microsoft.com/office/powerpoint/2010/main" val="319196860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  <a:lvl2pPr marL="742950" indent="-28575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2pPr>
            <a:lvl3pPr marL="11430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3pPr>
            <a:lvl4pPr marL="16002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4pPr>
            <a:lvl5pPr marL="2057400" indent="-228600" eaLnBrk="0" hangingPunct="0"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 algn="ctr" eaLnBrk="1" hangingPunct="1"/>
            <a:r>
              <a:rPr lang="en-US" b="1" dirty="0">
                <a:solidFill>
                  <a:srgbClr val="56565A"/>
                </a:solidFill>
                <a:latin typeface="Arial" charset="0"/>
                <a:cs typeface="Arial" charset="0"/>
              </a:rPr>
              <a:t>Review of the Six Steps</a:t>
            </a:r>
          </a:p>
        </p:txBody>
      </p:sp>
      <p:sp>
        <p:nvSpPr>
          <p:cNvPr id="7170" name="Freeform 2"/>
          <p:cNvSpPr>
            <a:spLocks/>
          </p:cNvSpPr>
          <p:nvPr/>
        </p:nvSpPr>
        <p:spPr bwMode="blackWhite">
          <a:xfrm>
            <a:off x="7942263" y="4156075"/>
            <a:ext cx="2389187" cy="2827338"/>
          </a:xfrm>
          <a:custGeom>
            <a:avLst/>
            <a:gdLst>
              <a:gd name="T0" fmla="*/ 2147483647 w 852"/>
              <a:gd name="T1" fmla="*/ 2147483647 h 1157"/>
              <a:gd name="T2" fmla="*/ 2147483647 w 852"/>
              <a:gd name="T3" fmla="*/ 2147483647 h 1157"/>
              <a:gd name="T4" fmla="*/ 2147483647 w 852"/>
              <a:gd name="T5" fmla="*/ 2147483647 h 1157"/>
              <a:gd name="T6" fmla="*/ 2147483647 w 852"/>
              <a:gd name="T7" fmla="*/ 2147483647 h 1157"/>
              <a:gd name="T8" fmla="*/ 2147483647 w 852"/>
              <a:gd name="T9" fmla="*/ 2147483647 h 1157"/>
              <a:gd name="T10" fmla="*/ 2147483647 w 852"/>
              <a:gd name="T11" fmla="*/ 2147483647 h 1157"/>
              <a:gd name="T12" fmla="*/ 2147483647 w 852"/>
              <a:gd name="T13" fmla="*/ 2147483647 h 1157"/>
              <a:gd name="T14" fmla="*/ 2147483647 w 852"/>
              <a:gd name="T15" fmla="*/ 2147483647 h 1157"/>
              <a:gd name="T16" fmla="*/ 2147483647 w 852"/>
              <a:gd name="T17" fmla="*/ 2147483647 h 1157"/>
              <a:gd name="T18" fmla="*/ 2147483647 w 852"/>
              <a:gd name="T19" fmla="*/ 2147483647 h 1157"/>
              <a:gd name="T20" fmla="*/ 2147483647 w 852"/>
              <a:gd name="T21" fmla="*/ 2147483647 h 1157"/>
              <a:gd name="T22" fmla="*/ 2147483647 w 852"/>
              <a:gd name="T23" fmla="*/ 2147483647 h 1157"/>
              <a:gd name="T24" fmla="*/ 2147483647 w 852"/>
              <a:gd name="T25" fmla="*/ 2147483647 h 1157"/>
              <a:gd name="T26" fmla="*/ 2147483647 w 852"/>
              <a:gd name="T27" fmla="*/ 2147483647 h 1157"/>
              <a:gd name="T28" fmla="*/ 2147483647 w 852"/>
              <a:gd name="T29" fmla="*/ 2147483647 h 1157"/>
              <a:gd name="T30" fmla="*/ 2147483647 w 852"/>
              <a:gd name="T31" fmla="*/ 0 h 1157"/>
              <a:gd name="T32" fmla="*/ 2147483647 w 852"/>
              <a:gd name="T33" fmla="*/ 2147483647 h 1157"/>
              <a:gd name="T34" fmla="*/ 2147483647 w 852"/>
              <a:gd name="T35" fmla="*/ 2147483647 h 1157"/>
              <a:gd name="T36" fmla="*/ 2147483647 w 852"/>
              <a:gd name="T37" fmla="*/ 2147483647 h 1157"/>
              <a:gd name="T38" fmla="*/ 2147483647 w 852"/>
              <a:gd name="T39" fmla="*/ 2147483647 h 1157"/>
              <a:gd name="T40" fmla="*/ 2147483647 w 852"/>
              <a:gd name="T41" fmla="*/ 2147483647 h 1157"/>
              <a:gd name="T42" fmla="*/ 2147483647 w 852"/>
              <a:gd name="T43" fmla="*/ 2147483647 h 1157"/>
              <a:gd name="T44" fmla="*/ 2147483647 w 852"/>
              <a:gd name="T45" fmla="*/ 2147483647 h 1157"/>
              <a:gd name="T46" fmla="*/ 2147483647 w 852"/>
              <a:gd name="T47" fmla="*/ 2147483647 h 1157"/>
              <a:gd name="T48" fmla="*/ 2147483647 w 852"/>
              <a:gd name="T49" fmla="*/ 2147483647 h 1157"/>
              <a:gd name="T50" fmla="*/ 2147483647 w 852"/>
              <a:gd name="T51" fmla="*/ 2147483647 h 1157"/>
              <a:gd name="T52" fmla="*/ 0 w 852"/>
              <a:gd name="T53" fmla="*/ 2147483647 h 1157"/>
              <a:gd name="T54" fmla="*/ 2147483647 w 852"/>
              <a:gd name="T55" fmla="*/ 2147483647 h 115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852"/>
              <a:gd name="T85" fmla="*/ 0 h 1157"/>
              <a:gd name="T86" fmla="*/ 852 w 852"/>
              <a:gd name="T87" fmla="*/ 1157 h 1157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852" h="1157">
                <a:moveTo>
                  <a:pt x="263" y="1156"/>
                </a:moveTo>
                <a:lnTo>
                  <a:pt x="851" y="1143"/>
                </a:lnTo>
                <a:lnTo>
                  <a:pt x="668" y="1032"/>
                </a:lnTo>
                <a:lnTo>
                  <a:pt x="703" y="958"/>
                </a:lnTo>
                <a:lnTo>
                  <a:pt x="733" y="882"/>
                </a:lnTo>
                <a:lnTo>
                  <a:pt x="758" y="804"/>
                </a:lnTo>
                <a:lnTo>
                  <a:pt x="775" y="723"/>
                </a:lnTo>
                <a:lnTo>
                  <a:pt x="790" y="642"/>
                </a:lnTo>
                <a:lnTo>
                  <a:pt x="798" y="561"/>
                </a:lnTo>
                <a:lnTo>
                  <a:pt x="801" y="478"/>
                </a:lnTo>
                <a:lnTo>
                  <a:pt x="798" y="395"/>
                </a:lnTo>
                <a:lnTo>
                  <a:pt x="789" y="314"/>
                </a:lnTo>
                <a:lnTo>
                  <a:pt x="775" y="233"/>
                </a:lnTo>
                <a:lnTo>
                  <a:pt x="756" y="153"/>
                </a:lnTo>
                <a:lnTo>
                  <a:pt x="730" y="75"/>
                </a:lnTo>
                <a:lnTo>
                  <a:pt x="701" y="0"/>
                </a:lnTo>
                <a:lnTo>
                  <a:pt x="545" y="296"/>
                </a:lnTo>
                <a:lnTo>
                  <a:pt x="208" y="291"/>
                </a:lnTo>
                <a:lnTo>
                  <a:pt x="222" y="345"/>
                </a:lnTo>
                <a:lnTo>
                  <a:pt x="231" y="402"/>
                </a:lnTo>
                <a:lnTo>
                  <a:pt x="235" y="459"/>
                </a:lnTo>
                <a:lnTo>
                  <a:pt x="234" y="514"/>
                </a:lnTo>
                <a:lnTo>
                  <a:pt x="229" y="571"/>
                </a:lnTo>
                <a:lnTo>
                  <a:pt x="217" y="627"/>
                </a:lnTo>
                <a:lnTo>
                  <a:pt x="203" y="683"/>
                </a:lnTo>
                <a:lnTo>
                  <a:pt x="181" y="734"/>
                </a:lnTo>
                <a:lnTo>
                  <a:pt x="0" y="628"/>
                </a:lnTo>
                <a:lnTo>
                  <a:pt x="263" y="1156"/>
                </a:lnTo>
              </a:path>
            </a:pathLst>
          </a:cu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800">
              <a:solidFill>
                <a:srgbClr val="FFFFFF"/>
              </a:solidFill>
            </a:endParaRPr>
          </a:p>
          <a:p>
            <a:endParaRPr lang="en-US" sz="2800">
              <a:solidFill>
                <a:srgbClr val="FFFFFF"/>
              </a:solidFill>
            </a:endParaRPr>
          </a:p>
          <a:p>
            <a:r>
              <a:rPr lang="en-US" sz="2800">
                <a:solidFill>
                  <a:srgbClr val="FFFFFF"/>
                </a:solidFill>
              </a:rPr>
              <a:t>    </a:t>
            </a:r>
          </a:p>
        </p:txBody>
      </p:sp>
      <p:sp>
        <p:nvSpPr>
          <p:cNvPr id="7171" name="Freeform 3"/>
          <p:cNvSpPr>
            <a:spLocks/>
          </p:cNvSpPr>
          <p:nvPr/>
        </p:nvSpPr>
        <p:spPr bwMode="blackWhite">
          <a:xfrm>
            <a:off x="7061200" y="2428875"/>
            <a:ext cx="3109913" cy="2347913"/>
          </a:xfrm>
          <a:custGeom>
            <a:avLst/>
            <a:gdLst>
              <a:gd name="T0" fmla="*/ 2147483647 w 1109"/>
              <a:gd name="T1" fmla="*/ 2147483647 h 962"/>
              <a:gd name="T2" fmla="*/ 2147483647 w 1109"/>
              <a:gd name="T3" fmla="*/ 2147483647 h 962"/>
              <a:gd name="T4" fmla="*/ 2147483647 w 1109"/>
              <a:gd name="T5" fmla="*/ 2147483647 h 962"/>
              <a:gd name="T6" fmla="*/ 2147483647 w 1109"/>
              <a:gd name="T7" fmla="*/ 2147483647 h 962"/>
              <a:gd name="T8" fmla="*/ 2147483647 w 1109"/>
              <a:gd name="T9" fmla="*/ 2147483647 h 962"/>
              <a:gd name="T10" fmla="*/ 2147483647 w 1109"/>
              <a:gd name="T11" fmla="*/ 2147483647 h 962"/>
              <a:gd name="T12" fmla="*/ 2147483647 w 1109"/>
              <a:gd name="T13" fmla="*/ 2147483647 h 962"/>
              <a:gd name="T14" fmla="*/ 2147483647 w 1109"/>
              <a:gd name="T15" fmla="*/ 2147483647 h 962"/>
              <a:gd name="T16" fmla="*/ 2147483647 w 1109"/>
              <a:gd name="T17" fmla="*/ 2147483647 h 962"/>
              <a:gd name="T18" fmla="*/ 2147483647 w 1109"/>
              <a:gd name="T19" fmla="*/ 2147483647 h 962"/>
              <a:gd name="T20" fmla="*/ 2147483647 w 1109"/>
              <a:gd name="T21" fmla="*/ 2147483647 h 962"/>
              <a:gd name="T22" fmla="*/ 2147483647 w 1109"/>
              <a:gd name="T23" fmla="*/ 2147483647 h 962"/>
              <a:gd name="T24" fmla="*/ 2147483647 w 1109"/>
              <a:gd name="T25" fmla="*/ 2147483647 h 962"/>
              <a:gd name="T26" fmla="*/ 2147483647 w 1109"/>
              <a:gd name="T27" fmla="*/ 2147483647 h 962"/>
              <a:gd name="T28" fmla="*/ 2147483647 w 1109"/>
              <a:gd name="T29" fmla="*/ 2147483647 h 962"/>
              <a:gd name="T30" fmla="*/ 2147483647 w 1109"/>
              <a:gd name="T31" fmla="*/ 2147483647 h 962"/>
              <a:gd name="T32" fmla="*/ 2147483647 w 1109"/>
              <a:gd name="T33" fmla="*/ 2147483647 h 962"/>
              <a:gd name="T34" fmla="*/ 2147483647 w 1109"/>
              <a:gd name="T35" fmla="*/ 2147483647 h 962"/>
              <a:gd name="T36" fmla="*/ 2147483647 w 1109"/>
              <a:gd name="T37" fmla="*/ 2147483647 h 962"/>
              <a:gd name="T38" fmla="*/ 0 w 1109"/>
              <a:gd name="T39" fmla="*/ 0 h 962"/>
              <a:gd name="T40" fmla="*/ 2147483647 w 1109"/>
              <a:gd name="T41" fmla="*/ 2147483647 h 962"/>
              <a:gd name="T42" fmla="*/ 2147483647 w 1109"/>
              <a:gd name="T43" fmla="*/ 2147483647 h 962"/>
              <a:gd name="T44" fmla="*/ 2147483647 w 1109"/>
              <a:gd name="T45" fmla="*/ 2147483647 h 962"/>
              <a:gd name="T46" fmla="*/ 2147483647 w 1109"/>
              <a:gd name="T47" fmla="*/ 2147483647 h 962"/>
              <a:gd name="T48" fmla="*/ 2147483647 w 1109"/>
              <a:gd name="T49" fmla="*/ 2147483647 h 962"/>
              <a:gd name="T50" fmla="*/ 2147483647 w 1109"/>
              <a:gd name="T51" fmla="*/ 2147483647 h 962"/>
              <a:gd name="T52" fmla="*/ 2147483647 w 1109"/>
              <a:gd name="T53" fmla="*/ 2147483647 h 962"/>
              <a:gd name="T54" fmla="*/ 2147483647 w 1109"/>
              <a:gd name="T55" fmla="*/ 2147483647 h 962"/>
              <a:gd name="T56" fmla="*/ 2147483647 w 1109"/>
              <a:gd name="T57" fmla="*/ 2147483647 h 962"/>
              <a:gd name="T58" fmla="*/ 2147483647 w 1109"/>
              <a:gd name="T59" fmla="*/ 2147483647 h 962"/>
              <a:gd name="T60" fmla="*/ 2147483647 w 1109"/>
              <a:gd name="T61" fmla="*/ 2147483647 h 962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109"/>
              <a:gd name="T94" fmla="*/ 0 h 962"/>
              <a:gd name="T95" fmla="*/ 1109 w 1109"/>
              <a:gd name="T96" fmla="*/ 962 h 962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109" h="962">
                <a:moveTo>
                  <a:pt x="246" y="959"/>
                </a:moveTo>
                <a:lnTo>
                  <a:pt x="839" y="961"/>
                </a:lnTo>
                <a:lnTo>
                  <a:pt x="934" y="786"/>
                </a:lnTo>
                <a:lnTo>
                  <a:pt x="1023" y="611"/>
                </a:lnTo>
                <a:lnTo>
                  <a:pt x="1108" y="429"/>
                </a:lnTo>
                <a:lnTo>
                  <a:pt x="930" y="539"/>
                </a:lnTo>
                <a:lnTo>
                  <a:pt x="885" y="471"/>
                </a:lnTo>
                <a:lnTo>
                  <a:pt x="837" y="406"/>
                </a:lnTo>
                <a:lnTo>
                  <a:pt x="783" y="344"/>
                </a:lnTo>
                <a:lnTo>
                  <a:pt x="724" y="287"/>
                </a:lnTo>
                <a:lnTo>
                  <a:pt x="663" y="235"/>
                </a:lnTo>
                <a:lnTo>
                  <a:pt x="598" y="188"/>
                </a:lnTo>
                <a:lnTo>
                  <a:pt x="530" y="145"/>
                </a:lnTo>
                <a:lnTo>
                  <a:pt x="460" y="107"/>
                </a:lnTo>
                <a:lnTo>
                  <a:pt x="387" y="75"/>
                </a:lnTo>
                <a:lnTo>
                  <a:pt x="311" y="48"/>
                </a:lnTo>
                <a:lnTo>
                  <a:pt x="236" y="27"/>
                </a:lnTo>
                <a:lnTo>
                  <a:pt x="158" y="12"/>
                </a:lnTo>
                <a:lnTo>
                  <a:pt x="79" y="2"/>
                </a:lnTo>
                <a:lnTo>
                  <a:pt x="0" y="0"/>
                </a:lnTo>
                <a:lnTo>
                  <a:pt x="210" y="277"/>
                </a:lnTo>
                <a:lnTo>
                  <a:pt x="80" y="601"/>
                </a:lnTo>
                <a:lnTo>
                  <a:pt x="134" y="614"/>
                </a:lnTo>
                <a:lnTo>
                  <a:pt x="186" y="631"/>
                </a:lnTo>
                <a:lnTo>
                  <a:pt x="236" y="654"/>
                </a:lnTo>
                <a:lnTo>
                  <a:pt x="283" y="681"/>
                </a:lnTo>
                <a:lnTo>
                  <a:pt x="328" y="715"/>
                </a:lnTo>
                <a:lnTo>
                  <a:pt x="370" y="752"/>
                </a:lnTo>
                <a:lnTo>
                  <a:pt x="408" y="792"/>
                </a:lnTo>
                <a:lnTo>
                  <a:pt x="446" y="837"/>
                </a:lnTo>
                <a:lnTo>
                  <a:pt x="246" y="959"/>
                </a:ln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sz="2800">
              <a:solidFill>
                <a:schemeClr val="bg1"/>
              </a:solidFill>
            </a:endParaRPr>
          </a:p>
          <a:p>
            <a:endParaRPr lang="en-US" sz="100">
              <a:solidFill>
                <a:schemeClr val="bg1"/>
              </a:solidFill>
            </a:endParaRPr>
          </a:p>
          <a:p>
            <a:endParaRPr lang="en-US" sz="2800">
              <a:solidFill>
                <a:schemeClr val="bg1"/>
              </a:solidFill>
            </a:endParaRPr>
          </a:p>
        </p:txBody>
      </p:sp>
      <p:sp>
        <p:nvSpPr>
          <p:cNvPr id="7172" name="Freeform 4"/>
          <p:cNvSpPr>
            <a:spLocks/>
          </p:cNvSpPr>
          <p:nvPr/>
        </p:nvSpPr>
        <p:spPr bwMode="blackWhite">
          <a:xfrm>
            <a:off x="1320800" y="1981200"/>
            <a:ext cx="6186488" cy="2682875"/>
          </a:xfrm>
          <a:custGeom>
            <a:avLst/>
            <a:gdLst>
              <a:gd name="T0" fmla="*/ 0 w 2206"/>
              <a:gd name="T1" fmla="*/ 2147483647 h 1099"/>
              <a:gd name="T2" fmla="*/ 2147483647 w 2206"/>
              <a:gd name="T3" fmla="*/ 2147483647 h 1099"/>
              <a:gd name="T4" fmla="*/ 2147483647 w 2206"/>
              <a:gd name="T5" fmla="*/ 2147483647 h 1099"/>
              <a:gd name="T6" fmla="*/ 2147483647 w 2206"/>
              <a:gd name="T7" fmla="*/ 2147483647 h 1099"/>
              <a:gd name="T8" fmla="*/ 2147483647 w 2206"/>
              <a:gd name="T9" fmla="*/ 2147483647 h 1099"/>
              <a:gd name="T10" fmla="*/ 2147483647 w 2206"/>
              <a:gd name="T11" fmla="*/ 2147483647 h 1099"/>
              <a:gd name="T12" fmla="*/ 2147483647 w 2206"/>
              <a:gd name="T13" fmla="*/ 2147483647 h 1099"/>
              <a:gd name="T14" fmla="*/ 2147483647 w 2206"/>
              <a:gd name="T15" fmla="*/ 2147483647 h 1099"/>
              <a:gd name="T16" fmla="*/ 2147483647 w 2206"/>
              <a:gd name="T17" fmla="*/ 2147483647 h 1099"/>
              <a:gd name="T18" fmla="*/ 2147483647 w 2206"/>
              <a:gd name="T19" fmla="*/ 2147483647 h 1099"/>
              <a:gd name="T20" fmla="*/ 2147483647 w 2206"/>
              <a:gd name="T21" fmla="*/ 2147483647 h 1099"/>
              <a:gd name="T22" fmla="*/ 2147483647 w 2206"/>
              <a:gd name="T23" fmla="*/ 2147483647 h 1099"/>
              <a:gd name="T24" fmla="*/ 2147483647 w 2206"/>
              <a:gd name="T25" fmla="*/ 2147483647 h 1099"/>
              <a:gd name="T26" fmla="*/ 2147483647 w 2206"/>
              <a:gd name="T27" fmla="*/ 2147483647 h 1099"/>
              <a:gd name="T28" fmla="*/ 2147483647 w 2206"/>
              <a:gd name="T29" fmla="*/ 0 h 1099"/>
              <a:gd name="T30" fmla="*/ 2147483647 w 2206"/>
              <a:gd name="T31" fmla="*/ 2147483647 h 1099"/>
              <a:gd name="T32" fmla="*/ 0 w 2206"/>
              <a:gd name="T33" fmla="*/ 2147483647 h 1099"/>
              <a:gd name="T34" fmla="*/ 0 w 2206"/>
              <a:gd name="T35" fmla="*/ 2147483647 h 1099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2206"/>
              <a:gd name="T55" fmla="*/ 0 h 1099"/>
              <a:gd name="T56" fmla="*/ 2206 w 2206"/>
              <a:gd name="T57" fmla="*/ 1099 h 1099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2206" h="1099">
                <a:moveTo>
                  <a:pt x="0" y="864"/>
                </a:moveTo>
                <a:lnTo>
                  <a:pt x="1339" y="864"/>
                </a:lnTo>
                <a:lnTo>
                  <a:pt x="1552" y="1098"/>
                </a:lnTo>
                <a:lnTo>
                  <a:pt x="1587" y="1045"/>
                </a:lnTo>
                <a:lnTo>
                  <a:pt x="1625" y="996"/>
                </a:lnTo>
                <a:lnTo>
                  <a:pt x="1666" y="948"/>
                </a:lnTo>
                <a:lnTo>
                  <a:pt x="1711" y="906"/>
                </a:lnTo>
                <a:lnTo>
                  <a:pt x="1754" y="872"/>
                </a:lnTo>
                <a:lnTo>
                  <a:pt x="1800" y="845"/>
                </a:lnTo>
                <a:lnTo>
                  <a:pt x="1850" y="822"/>
                </a:lnTo>
                <a:lnTo>
                  <a:pt x="1900" y="803"/>
                </a:lnTo>
                <a:lnTo>
                  <a:pt x="1953" y="790"/>
                </a:lnTo>
                <a:lnTo>
                  <a:pt x="1983" y="1013"/>
                </a:lnTo>
                <a:lnTo>
                  <a:pt x="2205" y="471"/>
                </a:lnTo>
                <a:lnTo>
                  <a:pt x="1872" y="0"/>
                </a:lnTo>
                <a:lnTo>
                  <a:pt x="1873" y="196"/>
                </a:lnTo>
                <a:lnTo>
                  <a:pt x="0" y="196"/>
                </a:lnTo>
                <a:lnTo>
                  <a:pt x="0" y="864"/>
                </a:ln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  <a:p>
            <a:endParaRPr lang="en-US" sz="3200">
              <a:solidFill>
                <a:schemeClr val="bg1"/>
              </a:solidFill>
            </a:endParaRPr>
          </a:p>
        </p:txBody>
      </p:sp>
      <p:sp>
        <p:nvSpPr>
          <p:cNvPr id="7173" name="Freeform 5"/>
          <p:cNvSpPr>
            <a:spLocks/>
          </p:cNvSpPr>
          <p:nvPr/>
        </p:nvSpPr>
        <p:spPr bwMode="blackWhite">
          <a:xfrm>
            <a:off x="6448425" y="6230938"/>
            <a:ext cx="3127375" cy="2587625"/>
          </a:xfrm>
          <a:custGeom>
            <a:avLst/>
            <a:gdLst>
              <a:gd name="T0" fmla="*/ 0 w 1115"/>
              <a:gd name="T1" fmla="*/ 2147483647 h 1059"/>
              <a:gd name="T2" fmla="*/ 2147483647 w 1115"/>
              <a:gd name="T3" fmla="*/ 2147483647 h 1059"/>
              <a:gd name="T4" fmla="*/ 2147483647 w 1115"/>
              <a:gd name="T5" fmla="*/ 2147483647 h 1059"/>
              <a:gd name="T6" fmla="*/ 2147483647 w 1115"/>
              <a:gd name="T7" fmla="*/ 2147483647 h 1059"/>
              <a:gd name="T8" fmla="*/ 2147483647 w 1115"/>
              <a:gd name="T9" fmla="*/ 2147483647 h 1059"/>
              <a:gd name="T10" fmla="*/ 2147483647 w 1115"/>
              <a:gd name="T11" fmla="*/ 2147483647 h 1059"/>
              <a:gd name="T12" fmla="*/ 2147483647 w 1115"/>
              <a:gd name="T13" fmla="*/ 2147483647 h 1059"/>
              <a:gd name="T14" fmla="*/ 2147483647 w 1115"/>
              <a:gd name="T15" fmla="*/ 2147483647 h 1059"/>
              <a:gd name="T16" fmla="*/ 2147483647 w 1115"/>
              <a:gd name="T17" fmla="*/ 2147483647 h 1059"/>
              <a:gd name="T18" fmla="*/ 2147483647 w 1115"/>
              <a:gd name="T19" fmla="*/ 2147483647 h 1059"/>
              <a:gd name="T20" fmla="*/ 2147483647 w 1115"/>
              <a:gd name="T21" fmla="*/ 2147483647 h 1059"/>
              <a:gd name="T22" fmla="*/ 2147483647 w 1115"/>
              <a:gd name="T23" fmla="*/ 2147483647 h 1059"/>
              <a:gd name="T24" fmla="*/ 2147483647 w 1115"/>
              <a:gd name="T25" fmla="*/ 2147483647 h 1059"/>
              <a:gd name="T26" fmla="*/ 2147483647 w 1115"/>
              <a:gd name="T27" fmla="*/ 2147483647 h 1059"/>
              <a:gd name="T28" fmla="*/ 2147483647 w 1115"/>
              <a:gd name="T29" fmla="*/ 2147483647 h 1059"/>
              <a:gd name="T30" fmla="*/ 2147483647 w 1115"/>
              <a:gd name="T31" fmla="*/ 2147483647 h 1059"/>
              <a:gd name="T32" fmla="*/ 2147483647 w 1115"/>
              <a:gd name="T33" fmla="*/ 2147483647 h 1059"/>
              <a:gd name="T34" fmla="*/ 2147483647 w 1115"/>
              <a:gd name="T35" fmla="*/ 2147483647 h 1059"/>
              <a:gd name="T36" fmla="*/ 2147483647 w 1115"/>
              <a:gd name="T37" fmla="*/ 2147483647 h 1059"/>
              <a:gd name="T38" fmla="*/ 2147483647 w 1115"/>
              <a:gd name="T39" fmla="*/ 2147483647 h 1059"/>
              <a:gd name="T40" fmla="*/ 2147483647 w 1115"/>
              <a:gd name="T41" fmla="*/ 2147483647 h 1059"/>
              <a:gd name="T42" fmla="*/ 2147483647 w 1115"/>
              <a:gd name="T43" fmla="*/ 2147483647 h 1059"/>
              <a:gd name="T44" fmla="*/ 2147483647 w 1115"/>
              <a:gd name="T45" fmla="*/ 2147483647 h 1059"/>
              <a:gd name="T46" fmla="*/ 2147483647 w 1115"/>
              <a:gd name="T47" fmla="*/ 2147483647 h 1059"/>
              <a:gd name="T48" fmla="*/ 2147483647 w 1115"/>
              <a:gd name="T49" fmla="*/ 2147483647 h 1059"/>
              <a:gd name="T50" fmla="*/ 2147483647 w 1115"/>
              <a:gd name="T51" fmla="*/ 2147483647 h 1059"/>
              <a:gd name="T52" fmla="*/ 2147483647 w 1115"/>
              <a:gd name="T53" fmla="*/ 0 h 1059"/>
              <a:gd name="T54" fmla="*/ 0 w 1115"/>
              <a:gd name="T55" fmla="*/ 2147483647 h 105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1115"/>
              <a:gd name="T85" fmla="*/ 0 h 1059"/>
              <a:gd name="T86" fmla="*/ 1115 w 1115"/>
              <a:gd name="T87" fmla="*/ 1059 h 105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1115" h="1059">
                <a:moveTo>
                  <a:pt x="0" y="529"/>
                </a:moveTo>
                <a:lnTo>
                  <a:pt x="279" y="1058"/>
                </a:lnTo>
                <a:lnTo>
                  <a:pt x="279" y="815"/>
                </a:lnTo>
                <a:lnTo>
                  <a:pt x="353" y="808"/>
                </a:lnTo>
                <a:lnTo>
                  <a:pt x="429" y="795"/>
                </a:lnTo>
                <a:lnTo>
                  <a:pt x="502" y="777"/>
                </a:lnTo>
                <a:lnTo>
                  <a:pt x="573" y="754"/>
                </a:lnTo>
                <a:lnTo>
                  <a:pt x="643" y="726"/>
                </a:lnTo>
                <a:lnTo>
                  <a:pt x="712" y="693"/>
                </a:lnTo>
                <a:lnTo>
                  <a:pt x="778" y="655"/>
                </a:lnTo>
                <a:lnTo>
                  <a:pt x="843" y="613"/>
                </a:lnTo>
                <a:lnTo>
                  <a:pt x="901" y="564"/>
                </a:lnTo>
                <a:lnTo>
                  <a:pt x="961" y="513"/>
                </a:lnTo>
                <a:lnTo>
                  <a:pt x="1015" y="456"/>
                </a:lnTo>
                <a:lnTo>
                  <a:pt x="1068" y="395"/>
                </a:lnTo>
                <a:lnTo>
                  <a:pt x="1114" y="333"/>
                </a:lnTo>
                <a:lnTo>
                  <a:pt x="776" y="352"/>
                </a:lnTo>
                <a:lnTo>
                  <a:pt x="623" y="36"/>
                </a:lnTo>
                <a:lnTo>
                  <a:pt x="591" y="69"/>
                </a:lnTo>
                <a:lnTo>
                  <a:pt x="557" y="98"/>
                </a:lnTo>
                <a:lnTo>
                  <a:pt x="516" y="128"/>
                </a:lnTo>
                <a:lnTo>
                  <a:pt x="472" y="157"/>
                </a:lnTo>
                <a:lnTo>
                  <a:pt x="425" y="178"/>
                </a:lnTo>
                <a:lnTo>
                  <a:pt x="379" y="197"/>
                </a:lnTo>
                <a:lnTo>
                  <a:pt x="330" y="211"/>
                </a:lnTo>
                <a:lnTo>
                  <a:pt x="279" y="220"/>
                </a:lnTo>
                <a:lnTo>
                  <a:pt x="279" y="0"/>
                </a:lnTo>
                <a:lnTo>
                  <a:pt x="0" y="529"/>
                </a:lnTo>
              </a:path>
            </a:pathLst>
          </a:custGeom>
          <a:solidFill>
            <a:schemeClr val="folHlink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4" name="Freeform 6"/>
          <p:cNvSpPr>
            <a:spLocks/>
          </p:cNvSpPr>
          <p:nvPr/>
        </p:nvSpPr>
        <p:spPr bwMode="blackWhite">
          <a:xfrm>
            <a:off x="3790950" y="5908675"/>
            <a:ext cx="2976563" cy="2309813"/>
          </a:xfrm>
          <a:custGeom>
            <a:avLst/>
            <a:gdLst>
              <a:gd name="T0" fmla="*/ 2147483647 w 1061"/>
              <a:gd name="T1" fmla="*/ 0 h 946"/>
              <a:gd name="T2" fmla="*/ 0 w 1061"/>
              <a:gd name="T3" fmla="*/ 2147483647 h 946"/>
              <a:gd name="T4" fmla="*/ 2147483647 w 1061"/>
              <a:gd name="T5" fmla="*/ 2147483647 h 946"/>
              <a:gd name="T6" fmla="*/ 2147483647 w 1061"/>
              <a:gd name="T7" fmla="*/ 2147483647 h 946"/>
              <a:gd name="T8" fmla="*/ 2147483647 w 1061"/>
              <a:gd name="T9" fmla="*/ 2147483647 h 946"/>
              <a:gd name="T10" fmla="*/ 2147483647 w 1061"/>
              <a:gd name="T11" fmla="*/ 2147483647 h 946"/>
              <a:gd name="T12" fmla="*/ 2147483647 w 1061"/>
              <a:gd name="T13" fmla="*/ 2147483647 h 946"/>
              <a:gd name="T14" fmla="*/ 2147483647 w 1061"/>
              <a:gd name="T15" fmla="*/ 2147483647 h 946"/>
              <a:gd name="T16" fmla="*/ 2147483647 w 1061"/>
              <a:gd name="T17" fmla="*/ 2147483647 h 946"/>
              <a:gd name="T18" fmla="*/ 2147483647 w 1061"/>
              <a:gd name="T19" fmla="*/ 2147483647 h 946"/>
              <a:gd name="T20" fmla="*/ 2147483647 w 1061"/>
              <a:gd name="T21" fmla="*/ 2147483647 h 946"/>
              <a:gd name="T22" fmla="*/ 2147483647 w 1061"/>
              <a:gd name="T23" fmla="*/ 2147483647 h 946"/>
              <a:gd name="T24" fmla="*/ 2147483647 w 1061"/>
              <a:gd name="T25" fmla="*/ 2147483647 h 946"/>
              <a:gd name="T26" fmla="*/ 2147483647 w 1061"/>
              <a:gd name="T27" fmla="*/ 2147483647 h 946"/>
              <a:gd name="T28" fmla="*/ 2147483647 w 1061"/>
              <a:gd name="T29" fmla="*/ 2147483647 h 946"/>
              <a:gd name="T30" fmla="*/ 2147483647 w 1061"/>
              <a:gd name="T31" fmla="*/ 2147483647 h 946"/>
              <a:gd name="T32" fmla="*/ 2147483647 w 1061"/>
              <a:gd name="T33" fmla="*/ 2147483647 h 946"/>
              <a:gd name="T34" fmla="*/ 2147483647 w 1061"/>
              <a:gd name="T35" fmla="*/ 2147483647 h 946"/>
              <a:gd name="T36" fmla="*/ 2147483647 w 1061"/>
              <a:gd name="T37" fmla="*/ 2147483647 h 946"/>
              <a:gd name="T38" fmla="*/ 2147483647 w 1061"/>
              <a:gd name="T39" fmla="*/ 2147483647 h 946"/>
              <a:gd name="T40" fmla="*/ 2147483647 w 1061"/>
              <a:gd name="T41" fmla="*/ 2147483647 h 946"/>
              <a:gd name="T42" fmla="*/ 2147483647 w 1061"/>
              <a:gd name="T43" fmla="*/ 2147483647 h 946"/>
              <a:gd name="T44" fmla="*/ 2147483647 w 1061"/>
              <a:gd name="T45" fmla="*/ 2147483647 h 946"/>
              <a:gd name="T46" fmla="*/ 2147483647 w 1061"/>
              <a:gd name="T47" fmla="*/ 2147483647 h 946"/>
              <a:gd name="T48" fmla="*/ 2147483647 w 1061"/>
              <a:gd name="T49" fmla="*/ 2147483647 h 946"/>
              <a:gd name="T50" fmla="*/ 2147483647 w 1061"/>
              <a:gd name="T51" fmla="*/ 0 h 94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1061"/>
              <a:gd name="T79" fmla="*/ 0 h 946"/>
              <a:gd name="T80" fmla="*/ 1061 w 1061"/>
              <a:gd name="T81" fmla="*/ 946 h 94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1061" h="946">
                <a:moveTo>
                  <a:pt x="372" y="0"/>
                </a:moveTo>
                <a:lnTo>
                  <a:pt x="0" y="477"/>
                </a:lnTo>
                <a:lnTo>
                  <a:pt x="207" y="395"/>
                </a:lnTo>
                <a:lnTo>
                  <a:pt x="252" y="466"/>
                </a:lnTo>
                <a:lnTo>
                  <a:pt x="302" y="531"/>
                </a:lnTo>
                <a:lnTo>
                  <a:pt x="354" y="592"/>
                </a:lnTo>
                <a:lnTo>
                  <a:pt x="410" y="649"/>
                </a:lnTo>
                <a:lnTo>
                  <a:pt x="471" y="703"/>
                </a:lnTo>
                <a:lnTo>
                  <a:pt x="535" y="751"/>
                </a:lnTo>
                <a:lnTo>
                  <a:pt x="602" y="795"/>
                </a:lnTo>
                <a:lnTo>
                  <a:pt x="670" y="833"/>
                </a:lnTo>
                <a:lnTo>
                  <a:pt x="745" y="867"/>
                </a:lnTo>
                <a:lnTo>
                  <a:pt x="818" y="894"/>
                </a:lnTo>
                <a:lnTo>
                  <a:pt x="894" y="917"/>
                </a:lnTo>
                <a:lnTo>
                  <a:pt x="970" y="934"/>
                </a:lnTo>
                <a:lnTo>
                  <a:pt x="1048" y="945"/>
                </a:lnTo>
                <a:lnTo>
                  <a:pt x="896" y="669"/>
                </a:lnTo>
                <a:lnTo>
                  <a:pt x="1060" y="347"/>
                </a:lnTo>
                <a:lnTo>
                  <a:pt x="1004" y="334"/>
                </a:lnTo>
                <a:lnTo>
                  <a:pt x="951" y="315"/>
                </a:lnTo>
                <a:lnTo>
                  <a:pt x="898" y="290"/>
                </a:lnTo>
                <a:lnTo>
                  <a:pt x="850" y="260"/>
                </a:lnTo>
                <a:lnTo>
                  <a:pt x="802" y="223"/>
                </a:lnTo>
                <a:lnTo>
                  <a:pt x="761" y="184"/>
                </a:lnTo>
                <a:lnTo>
                  <a:pt x="938" y="113"/>
                </a:lnTo>
                <a:lnTo>
                  <a:pt x="372" y="0"/>
                </a:lnTo>
              </a:path>
            </a:pathLst>
          </a:custGeom>
          <a:solidFill>
            <a:srgbClr val="00999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5" name="Freeform 7"/>
          <p:cNvSpPr>
            <a:spLocks/>
          </p:cNvSpPr>
          <p:nvPr/>
        </p:nvSpPr>
        <p:spPr bwMode="blackWhite">
          <a:xfrm>
            <a:off x="3636963" y="3929063"/>
            <a:ext cx="2430462" cy="2578100"/>
          </a:xfrm>
          <a:custGeom>
            <a:avLst/>
            <a:gdLst>
              <a:gd name="T0" fmla="*/ 2147483647 w 866"/>
              <a:gd name="T1" fmla="*/ 0 h 1055"/>
              <a:gd name="T2" fmla="*/ 0 w 866"/>
              <a:gd name="T3" fmla="*/ 2147483647 h 1055"/>
              <a:gd name="T4" fmla="*/ 2147483647 w 866"/>
              <a:gd name="T5" fmla="*/ 2147483647 h 1055"/>
              <a:gd name="T6" fmla="*/ 2147483647 w 866"/>
              <a:gd name="T7" fmla="*/ 2147483647 h 1055"/>
              <a:gd name="T8" fmla="*/ 2147483647 w 866"/>
              <a:gd name="T9" fmla="*/ 2147483647 h 1055"/>
              <a:gd name="T10" fmla="*/ 2147483647 w 866"/>
              <a:gd name="T11" fmla="*/ 2147483647 h 1055"/>
              <a:gd name="T12" fmla="*/ 2147483647 w 866"/>
              <a:gd name="T13" fmla="*/ 2147483647 h 1055"/>
              <a:gd name="T14" fmla="*/ 2147483647 w 866"/>
              <a:gd name="T15" fmla="*/ 2147483647 h 1055"/>
              <a:gd name="T16" fmla="*/ 2147483647 w 866"/>
              <a:gd name="T17" fmla="*/ 2147483647 h 1055"/>
              <a:gd name="T18" fmla="*/ 2147483647 w 866"/>
              <a:gd name="T19" fmla="*/ 2147483647 h 1055"/>
              <a:gd name="T20" fmla="*/ 2147483647 w 866"/>
              <a:gd name="T21" fmla="*/ 2147483647 h 1055"/>
              <a:gd name="T22" fmla="*/ 2147483647 w 866"/>
              <a:gd name="T23" fmla="*/ 2147483647 h 1055"/>
              <a:gd name="T24" fmla="*/ 2147483647 w 866"/>
              <a:gd name="T25" fmla="*/ 2147483647 h 1055"/>
              <a:gd name="T26" fmla="*/ 2147483647 w 866"/>
              <a:gd name="T27" fmla="*/ 2147483647 h 1055"/>
              <a:gd name="T28" fmla="*/ 2147483647 w 866"/>
              <a:gd name="T29" fmla="*/ 2147483647 h 1055"/>
              <a:gd name="T30" fmla="*/ 2147483647 w 866"/>
              <a:gd name="T31" fmla="*/ 2147483647 h 1055"/>
              <a:gd name="T32" fmla="*/ 2147483647 w 866"/>
              <a:gd name="T33" fmla="*/ 2147483647 h 1055"/>
              <a:gd name="T34" fmla="*/ 2147483647 w 866"/>
              <a:gd name="T35" fmla="*/ 2147483647 h 1055"/>
              <a:gd name="T36" fmla="*/ 2147483647 w 866"/>
              <a:gd name="T37" fmla="*/ 2147483647 h 1055"/>
              <a:gd name="T38" fmla="*/ 2147483647 w 866"/>
              <a:gd name="T39" fmla="*/ 2147483647 h 1055"/>
              <a:gd name="T40" fmla="*/ 2147483647 w 866"/>
              <a:gd name="T41" fmla="*/ 2147483647 h 1055"/>
              <a:gd name="T42" fmla="*/ 2147483647 w 866"/>
              <a:gd name="T43" fmla="*/ 2147483647 h 1055"/>
              <a:gd name="T44" fmla="*/ 2147483647 w 866"/>
              <a:gd name="T45" fmla="*/ 2147483647 h 1055"/>
              <a:gd name="T46" fmla="*/ 2147483647 w 866"/>
              <a:gd name="T47" fmla="*/ 2147483647 h 1055"/>
              <a:gd name="T48" fmla="*/ 2147483647 w 866"/>
              <a:gd name="T49" fmla="*/ 2147483647 h 1055"/>
              <a:gd name="T50" fmla="*/ 2147483647 w 866"/>
              <a:gd name="T51" fmla="*/ 0 h 1055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w 866"/>
              <a:gd name="T79" fmla="*/ 0 h 1055"/>
              <a:gd name="T80" fmla="*/ 866 w 866"/>
              <a:gd name="T81" fmla="*/ 1055 h 1055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T78" t="T79" r="T80" b="T81"/>
            <a:pathLst>
              <a:path w="866" h="1055">
                <a:moveTo>
                  <a:pt x="571" y="0"/>
                </a:moveTo>
                <a:lnTo>
                  <a:pt x="0" y="1"/>
                </a:lnTo>
                <a:lnTo>
                  <a:pt x="178" y="111"/>
                </a:lnTo>
                <a:lnTo>
                  <a:pt x="153" y="187"/>
                </a:lnTo>
                <a:lnTo>
                  <a:pt x="130" y="264"/>
                </a:lnTo>
                <a:lnTo>
                  <a:pt x="113" y="343"/>
                </a:lnTo>
                <a:lnTo>
                  <a:pt x="100" y="423"/>
                </a:lnTo>
                <a:lnTo>
                  <a:pt x="94" y="504"/>
                </a:lnTo>
                <a:lnTo>
                  <a:pt x="93" y="583"/>
                </a:lnTo>
                <a:lnTo>
                  <a:pt x="95" y="664"/>
                </a:lnTo>
                <a:lnTo>
                  <a:pt x="104" y="744"/>
                </a:lnTo>
                <a:lnTo>
                  <a:pt x="118" y="824"/>
                </a:lnTo>
                <a:lnTo>
                  <a:pt x="136" y="903"/>
                </a:lnTo>
                <a:lnTo>
                  <a:pt x="159" y="979"/>
                </a:lnTo>
                <a:lnTo>
                  <a:pt x="189" y="1054"/>
                </a:lnTo>
                <a:lnTo>
                  <a:pt x="412" y="766"/>
                </a:lnTo>
                <a:lnTo>
                  <a:pt x="702" y="816"/>
                </a:lnTo>
                <a:lnTo>
                  <a:pt x="681" y="760"/>
                </a:lnTo>
                <a:lnTo>
                  <a:pt x="666" y="705"/>
                </a:lnTo>
                <a:lnTo>
                  <a:pt x="658" y="647"/>
                </a:lnTo>
                <a:lnTo>
                  <a:pt x="652" y="588"/>
                </a:lnTo>
                <a:lnTo>
                  <a:pt x="652" y="529"/>
                </a:lnTo>
                <a:lnTo>
                  <a:pt x="660" y="470"/>
                </a:lnTo>
                <a:lnTo>
                  <a:pt x="672" y="413"/>
                </a:lnTo>
                <a:lnTo>
                  <a:pt x="865" y="531"/>
                </a:lnTo>
                <a:lnTo>
                  <a:pt x="571" y="0"/>
                </a:lnTo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6" name="Rectangle 27"/>
          <p:cNvSpPr>
            <a:spLocks noChangeArrowheads="1"/>
          </p:cNvSpPr>
          <p:nvPr/>
        </p:nvSpPr>
        <p:spPr bwMode="auto">
          <a:xfrm>
            <a:off x="1447800" y="2895600"/>
            <a:ext cx="57404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I. Understand Campaign Plan</a:t>
            </a:r>
          </a:p>
        </p:txBody>
      </p:sp>
      <p:sp>
        <p:nvSpPr>
          <p:cNvPr id="7177" name="Rectangle 60"/>
          <p:cNvSpPr>
            <a:spLocks noChangeArrowheads="1"/>
          </p:cNvSpPr>
          <p:nvPr/>
        </p:nvSpPr>
        <p:spPr bwMode="auto">
          <a:xfrm>
            <a:off x="7493000" y="3200400"/>
            <a:ext cx="2514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II. Identify Training Needs</a:t>
            </a:r>
          </a:p>
        </p:txBody>
      </p:sp>
      <p:sp>
        <p:nvSpPr>
          <p:cNvPr id="7178" name="Rectangle 61"/>
          <p:cNvSpPr>
            <a:spLocks noChangeArrowheads="1"/>
          </p:cNvSpPr>
          <p:nvPr/>
        </p:nvSpPr>
        <p:spPr bwMode="auto">
          <a:xfrm>
            <a:off x="8712200" y="5092700"/>
            <a:ext cx="25146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III. Develop Program</a:t>
            </a:r>
          </a:p>
        </p:txBody>
      </p:sp>
      <p:sp>
        <p:nvSpPr>
          <p:cNvPr id="7179" name="Rectangle 62"/>
          <p:cNvSpPr>
            <a:spLocks noChangeArrowheads="1"/>
          </p:cNvSpPr>
          <p:nvPr/>
        </p:nvSpPr>
        <p:spPr bwMode="auto">
          <a:xfrm>
            <a:off x="7035800" y="6705600"/>
            <a:ext cx="2514600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IV.</a:t>
            </a:r>
          </a:p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 Roll Out Program</a:t>
            </a:r>
          </a:p>
        </p:txBody>
      </p:sp>
      <p:sp>
        <p:nvSpPr>
          <p:cNvPr id="7180" name="Rectangle 63"/>
          <p:cNvSpPr>
            <a:spLocks noChangeArrowheads="1"/>
          </p:cNvSpPr>
          <p:nvPr/>
        </p:nvSpPr>
        <p:spPr bwMode="auto">
          <a:xfrm>
            <a:off x="4749800" y="6172200"/>
            <a:ext cx="1524000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V.</a:t>
            </a:r>
          </a:p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 Execute Program</a:t>
            </a:r>
          </a:p>
        </p:txBody>
      </p:sp>
      <p:sp>
        <p:nvSpPr>
          <p:cNvPr id="7181" name="Rectangle 64"/>
          <p:cNvSpPr>
            <a:spLocks noChangeArrowheads="1"/>
          </p:cNvSpPr>
          <p:nvPr/>
        </p:nvSpPr>
        <p:spPr bwMode="auto">
          <a:xfrm>
            <a:off x="4064000" y="4343400"/>
            <a:ext cx="2667000" cy="1200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VI.</a:t>
            </a:r>
          </a:p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 Assess &amp; </a:t>
            </a:r>
          </a:p>
          <a:p>
            <a:r>
              <a:rPr lang="en-US" sz="2400" dirty="0">
                <a:solidFill>
                  <a:schemeClr val="bg1"/>
                </a:solidFill>
                <a:latin typeface="Arial"/>
                <a:cs typeface="Arial"/>
              </a:rPr>
              <a:t>Adjust</a:t>
            </a:r>
          </a:p>
        </p:txBody>
      </p:sp>
    </p:spTree>
    <p:extLst>
      <p:ext uri="{BB962C8B-B14F-4D97-AF65-F5344CB8AC3E}">
        <p14:creationId xmlns:p14="http://schemas.microsoft.com/office/powerpoint/2010/main" val="22106115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ym typeface="Gill Sans" pitchFamily="2" charset="0"/>
              </a:rPr>
              <a:t>Step 1: Understanding the Campaign Plan</a:t>
            </a:r>
          </a:p>
        </p:txBody>
      </p:sp>
      <p:pic>
        <p:nvPicPr>
          <p:cNvPr id="7171" name="Picture 2" descr="http://groundgamehq.com/wp-content/uploads/2013/12/campaign_plan_bw_798x4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9400" y="2819400"/>
            <a:ext cx="9982200" cy="556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096977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ym typeface="Gill Sans" pitchFamily="2" charset="0"/>
              </a:rPr>
              <a:t>Work-Time</a:t>
            </a: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1647031"/>
            <a:ext cx="968976" cy="713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818" y="1647031"/>
            <a:ext cx="984982" cy="711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0" y="3117691"/>
            <a:ext cx="335700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726068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ym typeface="Gill Sans" pitchFamily="2" charset="0"/>
              </a:rPr>
              <a:t>Step 2: Identifying Training Needs</a:t>
            </a:r>
          </a:p>
        </p:txBody>
      </p:sp>
      <p:pic>
        <p:nvPicPr>
          <p:cNvPr id="9219" name="Picture 2" descr="C:\Users\Local User\Downloads\photo 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400" y="2590800"/>
            <a:ext cx="41148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3" descr="C:\Users\Local User\Downloads\photo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4200" y="2895600"/>
            <a:ext cx="65024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370274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>
                <a:sym typeface="Gill Sans" pitchFamily="2" charset="0"/>
              </a:rPr>
              <a:t>Work-Time</a:t>
            </a:r>
          </a:p>
        </p:txBody>
      </p:sp>
      <p:pic>
        <p:nvPicPr>
          <p:cNvPr id="4" name="Picture 10"/>
          <p:cNvPicPr>
            <a:picLocks noChangeAspect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000" y="1647031"/>
            <a:ext cx="968976" cy="713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/>
          <p:cNvPicPr>
            <a:picLocks noChangeAspect="1"/>
          </p:cNvPicPr>
          <p:nvPr/>
        </p:nvPicPr>
        <p:blipFill>
          <a:blip r:embed="rId4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1818" y="1647031"/>
            <a:ext cx="984982" cy="7117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4800" y="3117691"/>
            <a:ext cx="3357005" cy="419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652649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/>
          </p:cNvSpPr>
          <p:nvPr/>
        </p:nvSpPr>
        <p:spPr bwMode="auto">
          <a:xfrm>
            <a:off x="7797800" y="2790825"/>
            <a:ext cx="48323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r>
              <a:rPr lang="en-US" sz="2800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  <a:sym typeface="Arial" charset="0"/>
              </a:rPr>
              <a:t>We will answer as many questions as time permits. If you have a question we don’t get to, you can always ask your OFA point of contact for additional information.</a:t>
            </a:r>
          </a:p>
        </p:txBody>
      </p:sp>
      <p:sp>
        <p:nvSpPr>
          <p:cNvPr id="11267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1pPr>
            <a:lvl2pPr marL="742950" indent="-28575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2pPr>
            <a:lvl3pPr marL="11430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3pPr>
            <a:lvl4pPr marL="16002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4pPr>
            <a:lvl5pPr marL="20574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5pPr>
            <a:lvl6pPr marL="25146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6pPr>
            <a:lvl7pPr marL="29718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7pPr>
            <a:lvl8pPr marL="34290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8pPr>
            <a:lvl9pPr marL="38862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9pPr>
          </a:lstStyle>
          <a:p>
            <a:pPr algn="ctr"/>
            <a:r>
              <a:rPr lang="en-US" sz="4200" b="1" dirty="0">
                <a:ea typeface="ヒラギノ角ゴ ProN W3" charset="0"/>
                <a:cs typeface="Arial" charset="0"/>
              </a:rPr>
              <a:t>Q &amp; A</a:t>
            </a:r>
          </a:p>
        </p:txBody>
      </p:sp>
      <p:pic>
        <p:nvPicPr>
          <p:cNvPr id="1126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125" y="2514600"/>
            <a:ext cx="6548438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7730938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1pPr>
            <a:lvl2pPr marL="742950" indent="-28575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2pPr>
            <a:lvl3pPr marL="11430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3pPr>
            <a:lvl4pPr marL="16002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4pPr>
            <a:lvl5pPr marL="2057400" indent="-22860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5pPr>
            <a:lvl6pPr marL="25146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6pPr>
            <a:lvl7pPr marL="29718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7pPr>
            <a:lvl8pPr marL="34290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8pPr>
            <a:lvl9pPr marL="3886200" indent="-228600" eaLnBrk="0" hangingPunct="0">
              <a:defRPr sz="2800">
                <a:solidFill>
                  <a:srgbClr val="56565A"/>
                </a:solidFill>
                <a:latin typeface="Arial" charset="0"/>
                <a:ea typeface="MS PGothic" charset="0"/>
                <a:cs typeface="MS PGothic" charset="0"/>
                <a:sym typeface="Gill Sans" charset="0"/>
              </a:defRPr>
            </a:lvl9pPr>
          </a:lstStyle>
          <a:p>
            <a:pPr algn="ctr"/>
            <a:r>
              <a:rPr lang="en-US" sz="4200" b="1" dirty="0">
                <a:ea typeface="ヒラギノ角ゴ ProN W3" charset="0"/>
                <a:cs typeface="Arial" charset="0"/>
              </a:rPr>
              <a:t>Thank you!</a:t>
            </a:r>
          </a:p>
        </p:txBody>
      </p:sp>
      <p:pic>
        <p:nvPicPr>
          <p:cNvPr id="12291" name="Picture 5" descr="Throw it down, @FLOTUS. Throw it down. sbn.to/1angM4O   on Twitpic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6200" y="2438400"/>
            <a:ext cx="10312400" cy="581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29253272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A Template">
  <a:themeElements>
    <a:clrScheme name="Custom 1">
      <a:dk1>
        <a:srgbClr val="56565A"/>
      </a:dk1>
      <a:lt1>
        <a:srgbClr val="FFFFFF"/>
      </a:lt1>
      <a:dk2>
        <a:srgbClr val="56565A"/>
      </a:dk2>
      <a:lt2>
        <a:srgbClr val="FFFFFF"/>
      </a:lt2>
      <a:accent1>
        <a:srgbClr val="0094C8"/>
      </a:accent1>
      <a:accent2>
        <a:srgbClr val="0C3B60"/>
      </a:accent2>
      <a:accent3>
        <a:srgbClr val="D0202E"/>
      </a:accent3>
      <a:accent4>
        <a:srgbClr val="DBD9D6"/>
      </a:accent4>
      <a:accent5>
        <a:srgbClr val="56565A"/>
      </a:accent5>
      <a:accent6>
        <a:srgbClr val="FFFFFF"/>
      </a:accent6>
      <a:hlink>
        <a:srgbClr val="D0202E"/>
      </a:hlink>
      <a:folHlink>
        <a:srgbClr val="0094C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2540</TotalTime>
  <Pages>0</Pages>
  <Words>422</Words>
  <Characters>0</Characters>
  <Application>Microsoft Macintosh PowerPoint</Application>
  <PresentationFormat>Custom</PresentationFormat>
  <Lines>0</Lines>
  <Paragraphs>51</Paragraphs>
  <Slides>11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ＭＳ Ｐゴシック</vt:lpstr>
      <vt:lpstr>ＭＳ Ｐゴシック</vt:lpstr>
      <vt:lpstr>ヒラギノ角ゴ ProN W3</vt:lpstr>
      <vt:lpstr>Arial</vt:lpstr>
      <vt:lpstr>Calibri</vt:lpstr>
      <vt:lpstr>Gill Sans</vt:lpstr>
      <vt:lpstr>OFA Template</vt:lpstr>
      <vt:lpstr>Steps 1 and 2: Understanding Campaign Plan and Identifying Training Needs</vt:lpstr>
      <vt:lpstr>PowerPoint Presentation</vt:lpstr>
      <vt:lpstr>PowerPoint Presentation</vt:lpstr>
      <vt:lpstr>Step 1: Understanding the Campaign Plan</vt:lpstr>
      <vt:lpstr>Work-Time</vt:lpstr>
      <vt:lpstr>Step 2: Identifying Training Needs</vt:lpstr>
      <vt:lpstr>Work-Time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Local User</dc:creator>
  <cp:lastModifiedBy>aconavay@ofa.us</cp:lastModifiedBy>
  <cp:revision>99</cp:revision>
  <dcterms:created xsi:type="dcterms:W3CDTF">2014-01-23T22:27:04Z</dcterms:created>
  <dcterms:modified xsi:type="dcterms:W3CDTF">2019-03-05T18:15:22Z</dcterms:modified>
</cp:coreProperties>
</file>