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315" r:id="rId2"/>
    <p:sldId id="318" r:id="rId3"/>
    <p:sldId id="319" r:id="rId4"/>
    <p:sldId id="320" r:id="rId5"/>
    <p:sldId id="333" r:id="rId6"/>
    <p:sldId id="334" r:id="rId7"/>
    <p:sldId id="258" r:id="rId8"/>
    <p:sldId id="321" r:id="rId9"/>
    <p:sldId id="335" r:id="rId10"/>
    <p:sldId id="337" r:id="rId11"/>
    <p:sldId id="338" r:id="rId12"/>
    <p:sldId id="336" r:id="rId13"/>
    <p:sldId id="339" r:id="rId14"/>
    <p:sldId id="343" r:id="rId15"/>
    <p:sldId id="341" r:id="rId16"/>
    <p:sldId id="342" r:id="rId17"/>
    <p:sldId id="345" r:id="rId18"/>
    <p:sldId id="346" r:id="rId19"/>
    <p:sldId id="347" r:id="rId2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pitchFamily="2" charset="0"/>
        <a:ea typeface="ヒラギノ角ゴ ProN W3" pitchFamily="2" charset="-128"/>
        <a:cs typeface="+mn-cs"/>
        <a:sym typeface="Gill Sans" pitchFamily="2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92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0094C8"/>
    <a:srgbClr val="56565A"/>
    <a:srgbClr val="DBD9D6"/>
    <a:srgbClr val="0C3B60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>
      <p:cViewPr varScale="1">
        <p:scale>
          <a:sx n="75" d="100"/>
          <a:sy n="75" d="100"/>
        </p:scale>
        <p:origin x="288" y="184"/>
      </p:cViewPr>
      <p:guideLst>
        <p:guide orient="horz" pos="4992"/>
        <p:guide pos="8191"/>
      </p:guideLst>
    </p:cSldViewPr>
  </p:slideViewPr>
  <p:notesTextViewPr>
    <p:cViewPr>
      <p:scale>
        <a:sx n="100" d="100"/>
        <a:sy n="100" d="100"/>
      </p:scale>
      <p:origin x="0" y="-10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ill Sans" charset="0"/>
                <a:ea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fld id="{70E4D05F-650A-4243-AE13-8B9895FD2F47}" type="datetimeFigureOut">
              <a:rPr lang="en-US" altLang="en-US"/>
              <a:pPr>
                <a:defRPr/>
              </a:pPr>
              <a:t>3/5/19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BA7DB0-788B-480B-AD04-42116A589F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812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Gill Sans" charset="0"/>
                <a:ea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fld id="{3BD62A4D-1D06-4540-B707-1777BB589675}" type="datetimeFigureOut">
              <a:rPr lang="en-US" altLang="en-US"/>
              <a:pPr>
                <a:defRPr/>
              </a:pPr>
              <a:t>3/5/19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2CE2DE-FDA0-41D8-BE9C-E767960E42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562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CE2DE-FDA0-41D8-BE9C-E767960E4257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4396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Options the House Has to Get This Done: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Pass the comprehensive Senate bill.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Pass their own version of a comprehensive bill.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Break either of these bills up into pieces and pass them one by one.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Legislative Process From Here:</a:t>
            </a:r>
            <a:endParaRPr lang="en-US" altLang="en-US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The House needs to bring a bill to the floor and pass it.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The Senate bill and the House bill go to “Conference Committee”.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The Conference Committee mashes the two versions into one compromise bill.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The House and the Senate vote on the compromise.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</a:pPr>
            <a:r>
              <a:rPr lang="en-US" altLang="en-US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If the compromise bill passes both houses it goes to the President to sign.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9DFDA3D-0B9C-4448-AFB3-384BEA649CF0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94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Once all of that happens, the bill heads to the President’s desk for a signature or veto.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Here’s how we are going to help get from where we are now to the President’s desk.  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C2FAAD2-1F8A-4978-9563-6836DC1E969A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3689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The Speaker has a very powerful position. He gets to decide which bills get a vote on the House floor. On CIR he’s been taking his sweet time.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Before we can do anything else, talk about any policies, we need to get the Speaker to allow CIR legislation to come up for a vote. 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6B55FE-356D-4CB3-9AB5-6C2797DAFDC1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791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ea typeface="ＭＳ Ｐゴシック" charset="0"/>
              </a:rPr>
              <a:t>These 33 representatives fall into at least one of these four categories:</a:t>
            </a:r>
          </a:p>
          <a:p>
            <a:pPr eaLnBrk="1" hangingPunct="1">
              <a:defRPr/>
            </a:pPr>
            <a:endParaRPr lang="en-US" dirty="0">
              <a:ea typeface="ＭＳ Ｐゴシック" charset="0"/>
            </a:endParaRP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Populations with at least a 25% Latino population.</a:t>
            </a: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The President won their district in 2012.</a:t>
            </a: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They have made public statements in favor of CIR that we can hold them to.</a:t>
            </a: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They are part of the House leadership.</a:t>
            </a:r>
          </a:p>
          <a:p>
            <a:pPr eaLnBrk="1" hangingPunct="1">
              <a:defRPr/>
            </a:pPr>
            <a:endParaRPr lang="en-US" dirty="0">
              <a:ea typeface="ＭＳ Ｐゴシック" charset="0"/>
            </a:endParaRPr>
          </a:p>
          <a:p>
            <a:pPr eaLnBrk="1" hangingPunct="1">
              <a:defRPr/>
            </a:pPr>
            <a:r>
              <a:rPr lang="en-US" dirty="0">
                <a:ea typeface="ＭＳ Ｐゴシック" charset="0"/>
              </a:rPr>
              <a:t>If we can apply enough pressure in these districts, these members will turn around and press Speaker Boehner to bring up CIR for a vote. 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A2EF227-B87D-4AAB-8F03-EF06C2845B42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9411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Dream teams will be made up of team captains and team members.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Dream Team Captains are the equivalent of volunteer CIR issue leads, and Dream Team members are the volunteers who physically show up to the events.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Dream Team Captains will help recruit team members, and will help organize CIR events. They are basically the Michael Jordans of your CIR campaign.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Together they will help us generate all of the actions across the country that we need to win this campaign.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41560DD-9682-4AA0-A2F8-D6AE9EF97BE2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902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Here are the goals!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6E5709E-0C7E-44ED-98FD-64EAF1F4AE89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0062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We want you to come out of here and be able to use this information to recruit, train and motivate awesome people.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349F4DD-103F-4742-BA85-94BC463CF22C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5853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What we want to see in a CIR policy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What we’ve done with the campaign so far.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Where the legislation/ politics stands right now.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The rough legislative process to move legislation forward.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We</a:t>
            </a:r>
            <a:r>
              <a:rPr lang="fr-FR" altLang="en-US"/>
              <a:t>’</a:t>
            </a:r>
            <a:r>
              <a:rPr lang="en-US" altLang="ja-JP"/>
              <a:t>ll take questions and have a conversation about all of this at the end. </a:t>
            </a:r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77362A-4B92-4115-A6A4-A53C89DC901D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3215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We think that the best way for us to fix the broken immigration system, improve our economy and stop pulling families apart with deportations is for Congress to change the law. 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14ADD56-D2EA-4292-8AAF-F0FD55E6BC39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9573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There are approximately 11.5 million undocumented people in the US. They are working, paying taxes and going to our schools. Some of them have been here for a really long time, and there should be a special way for these people to earn their citizenship. </a:t>
            </a: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Employers who hire undocumented workers are a big part of the problem. We need to strengthen the rules and the enforcement of those rules to stop this practice. </a:t>
            </a: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The current immigration process is a mess that requires lawyers and a lot of time to navigate. We need to clean it up and make it easier for people to follow the rules. </a:t>
            </a:r>
          </a:p>
          <a:p>
            <a:pPr marL="228600" indent="-228600" eaLnBrk="1" hangingPunct="1">
              <a:buFontTx/>
              <a:buAutoNum type="arabicPeriod"/>
              <a:defRPr/>
            </a:pPr>
            <a:r>
              <a:rPr lang="en-US" dirty="0">
                <a:ea typeface="ＭＳ Ｐゴシック" charset="0"/>
              </a:rPr>
              <a:t>We need to implement policies that make it harder for people to cross the border illegally. </a:t>
            </a:r>
          </a:p>
          <a:p>
            <a:pPr eaLnBrk="1" hangingPunct="1"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45EF844-C111-4CDB-BA04-48052D259FEB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9487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First and foremost this is about people. There are 11.5 million undocumented people who should have the opportunity to earn citizenship.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It turns out that making these people citizens would also be really good for the deficit. To the tune of $800 billion.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It would also be great for the economy, creating 3.2 million jobs.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en-US"/>
              <a:t>Finally, it’s what the vast majority of citizens want.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867E8EF-D020-4035-A93E-057D20295A0E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5327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This fight started in the Senate near the beginning of 2013.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2C1621B-2A09-4EAD-85EA-06578801CBE7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163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After months of negotiating inside the Capitol, and organizing outside, the Senate passed a comprehensive bipartisan bill in June. It was awesome.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DA8C6A-F7A8-4A3D-AAEA-9C5603962677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5780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Since June, the bill has been sitting in the House collecting dust.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It doesn’t look like they will take up the exact bill that the Senate sent them, so here is a breakdown of the legislative path forward.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0C05BDF-CF29-4459-A942-44938B22858A}" type="slidenum">
              <a:rPr lang="en-US" altLang="en-US">
                <a:solidFill>
                  <a:srgbClr val="000000"/>
                </a:solidFill>
                <a:latin typeface="Gill Sans" pitchFamily="2" charset="0"/>
                <a:ea typeface="ヒラギノ角ゴ ProN W3" pitchFamily="2" charset="-128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US" altLang="en-US">
              <a:solidFill>
                <a:srgbClr val="000000"/>
              </a:solidFill>
              <a:latin typeface="Gill Sans" pitchFamily="2" charset="0"/>
              <a:ea typeface="ヒラギノ角ゴ ProN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1338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C69095-BD6C-4ABD-A063-C2545B9566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8785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730184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text styles</a:t>
            </a:r>
          </a:p>
          <a:p>
            <a:pPr lvl="1"/>
            <a:r>
              <a:rPr lang="en-US" dirty="0">
                <a:sym typeface="Gill Sans" charset="0"/>
              </a:rPr>
              <a:t>Second level</a:t>
            </a:r>
          </a:p>
          <a:p>
            <a:pPr lvl="2"/>
            <a:r>
              <a:rPr lang="en-US" dirty="0">
                <a:sym typeface="Gill Sans" charset="0"/>
              </a:rPr>
              <a:t>Third level</a:t>
            </a:r>
          </a:p>
          <a:p>
            <a:pPr lvl="3"/>
            <a:r>
              <a:rPr lang="en-US" dirty="0">
                <a:sym typeface="Gill Sans" charset="0"/>
              </a:rPr>
              <a:t>Fourth level</a:t>
            </a:r>
          </a:p>
          <a:p>
            <a:pPr lvl="4"/>
            <a:r>
              <a:rPr lang="en-US" dirty="0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0AAFF5-C139-46F0-BEBE-F2A22DD14662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pitchFamily="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charset="0"/>
          <a:sym typeface="Gill Sans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charset="0"/>
          <a:sym typeface="Gill Sans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charset="0"/>
          <a:sym typeface="Gill Sans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charset="0"/>
          <a:sym typeface="Gill Sans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pitchFamily="2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pitchFamily="2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pitchFamily="2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pitchFamily="2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pitchFamily="2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876800"/>
            <a:ext cx="12496800" cy="1905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sym typeface="Gill Sans" charset="0"/>
              </a:rPr>
              <a:t>Comprehensive Immigration Reform Campaign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Gill Sans" charset="0"/>
              <a:buNone/>
              <a:defRPr/>
            </a:pPr>
            <a:r>
              <a:rPr lang="en-US" dirty="0">
                <a:ea typeface="ＭＳ Ｐゴシック" charset="0"/>
                <a:cs typeface="ＭＳ Ｐゴシック" charset="0"/>
                <a:sym typeface="Gill Sans" charset="0"/>
              </a:rPr>
              <a:t>Chicago, IL  January 24</a:t>
            </a:r>
            <a:r>
              <a:rPr lang="en-US" baseline="30000" dirty="0">
                <a:ea typeface="ＭＳ Ｐゴシック" charset="0"/>
                <a:cs typeface="ＭＳ Ｐゴシック" charset="0"/>
                <a:sym typeface="Gill Sans" charset="0"/>
              </a:rPr>
              <a:t>th</a:t>
            </a:r>
            <a:r>
              <a:rPr lang="en-US" dirty="0">
                <a:ea typeface="ＭＳ Ｐゴシック" charset="0"/>
                <a:cs typeface="ＭＳ Ｐゴシック" charset="0"/>
                <a:sym typeface="Gill Sans" charset="0"/>
              </a:rPr>
              <a:t> 2014</a:t>
            </a:r>
          </a:p>
        </p:txBody>
      </p:sp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id="{040339B0-BFFA-4941-A8FC-1C9EE4584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/>
          </p:cNvSpPr>
          <p:nvPr/>
        </p:nvSpPr>
        <p:spPr bwMode="auto">
          <a:xfrm>
            <a:off x="1244600" y="3429000"/>
            <a:ext cx="10972800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571500" indent="-5715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600">
                <a:sym typeface="Arial" panose="020B0604020202020204" pitchFamily="34" charset="0"/>
              </a:rPr>
              <a:t>Held over 1000 events in support of CIR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3600"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600">
                <a:sym typeface="Arial" panose="020B0604020202020204" pitchFamily="34" charset="0"/>
              </a:rPr>
              <a:t>Garnered hundreds of press clips across the country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3600"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600">
                <a:sym typeface="Arial" panose="020B0604020202020204" pitchFamily="34" charset="0"/>
              </a:rPr>
              <a:t>13 Republican Senators supported CIR</a:t>
            </a:r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How We Passed a Bill Through The Senate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/>
          </p:cNvSpPr>
          <p:nvPr/>
        </p:nvSpPr>
        <p:spPr bwMode="auto">
          <a:xfrm>
            <a:off x="1244600" y="3429000"/>
            <a:ext cx="10972800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571500" indent="-5715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600">
                <a:sym typeface="Arial" panose="020B0604020202020204" pitchFamily="34" charset="0"/>
              </a:rPr>
              <a:t>Over 1000 events held in august alone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3600"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600">
                <a:sym typeface="Arial" panose="020B0604020202020204" pitchFamily="34" charset="0"/>
              </a:rPr>
              <a:t>Drove the narrative with hundreds of positive press clips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3600"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600">
                <a:sym typeface="Arial" panose="020B0604020202020204" pitchFamily="34" charset="0"/>
              </a:rPr>
              <a:t>6 House Republicans came out in support of CIR</a:t>
            </a:r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Remember That Time We Won August?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Where We Are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39800" y="1752600"/>
            <a:ext cx="10772775" cy="0"/>
          </a:xfrm>
          <a:prstGeom prst="line">
            <a:avLst/>
          </a:prstGeom>
          <a:ln w="19050">
            <a:solidFill>
              <a:srgbClr val="0C3B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2" descr="House Logo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2057400"/>
            <a:ext cx="57912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OFA-Manual_HowABill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685800"/>
            <a:ext cx="6934200" cy="79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Where We’re Going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39800" y="1752600"/>
            <a:ext cx="10772775" cy="0"/>
          </a:xfrm>
          <a:prstGeom prst="line">
            <a:avLst/>
          </a:prstGeom>
          <a:ln w="19050">
            <a:solidFill>
              <a:srgbClr val="0C3B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2" name="Picture 2" descr="president sea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600" y="2743200"/>
            <a:ext cx="4876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 dirty="0">
                <a:ea typeface="ヒラギノ角ゴ ProN W3" pitchFamily="2" charset="-128"/>
                <a:cs typeface="Arial" panose="020B0604020202020204" pitchFamily="34" charset="0"/>
              </a:rPr>
              <a:t>Goal</a:t>
            </a:r>
            <a:r>
              <a:rPr lang="en-US" altLang="en-US" sz="4800" dirty="0">
                <a:ea typeface="ヒラギノ角ゴ ProN W3" pitchFamily="2" charset="-128"/>
                <a:cs typeface="Arial" panose="020B0604020202020204" pitchFamily="34" charset="0"/>
              </a:rPr>
              <a:t>: Get Speaker Boehner to bring up a CIR bill for a vote</a:t>
            </a:r>
          </a:p>
        </p:txBody>
      </p:sp>
      <p:pic>
        <p:nvPicPr>
          <p:cNvPr id="18435" name="Picture 1" descr="John_Boehner_official_portrai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231" y="2895600"/>
            <a:ext cx="4224338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-25400" y="152400"/>
            <a:ext cx="130048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 dirty="0">
                <a:ea typeface="ヒラギノ角ゴ ProN W3" pitchFamily="2" charset="-128"/>
                <a:cs typeface="Arial" panose="020B0604020202020204" pitchFamily="34" charset="0"/>
              </a:rPr>
              <a:t>Strategy: </a:t>
            </a:r>
            <a:r>
              <a:rPr lang="en-US" altLang="en-US" sz="4800" dirty="0">
                <a:ea typeface="ヒラギノ角ゴ ProN W3" pitchFamily="2" charset="-128"/>
                <a:cs typeface="Arial" panose="020B0604020202020204" pitchFamily="34" charset="0"/>
              </a:rPr>
              <a:t>Organize in 33 districts where we think the Representatives should be with us on CIR, but aren’t. 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en-US" sz="2000" b="1" dirty="0">
              <a:ea typeface="ヒラギノ角ゴ ProN W3" pitchFamily="2" charset="-128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6000" b="1" dirty="0">
                <a:ea typeface="ヒラギノ角ゴ ProN W3" pitchFamily="2" charset="-128"/>
                <a:cs typeface="Arial" panose="020B0604020202020204" pitchFamily="34" charset="0"/>
              </a:rPr>
              <a:t>Yet.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00" y="3671952"/>
            <a:ext cx="9067800" cy="528507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 dirty="0">
                <a:ea typeface="ヒラギノ角ゴ ProN W3" pitchFamily="2" charset="-128"/>
                <a:cs typeface="Arial" panose="020B0604020202020204" pitchFamily="34" charset="0"/>
              </a:rPr>
              <a:t>Tactic: </a:t>
            </a:r>
            <a:r>
              <a:rPr lang="en-US" altLang="en-US" sz="4800" dirty="0">
                <a:ea typeface="ヒラギノ角ゴ ProN W3" pitchFamily="2" charset="-128"/>
                <a:cs typeface="Arial" panose="020B0604020202020204" pitchFamily="34" charset="0"/>
              </a:rPr>
              <a:t>Build “Dream Teams” in each of these districts. </a:t>
            </a:r>
            <a:endParaRPr lang="en-US" altLang="en-US" sz="4800" b="1" dirty="0">
              <a:ea typeface="ヒラギノ角ゴ ProN W3" pitchFamily="2" charset="-128"/>
              <a:cs typeface="Arial" panose="020B0604020202020204" pitchFamily="34" charset="0"/>
            </a:endParaRPr>
          </a:p>
        </p:txBody>
      </p:sp>
      <p:pic>
        <p:nvPicPr>
          <p:cNvPr id="20483" name="Picture 1" descr="dream tea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2819400"/>
            <a:ext cx="9548813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Campaign Goals</a:t>
            </a:r>
          </a:p>
        </p:txBody>
      </p:sp>
      <p:sp>
        <p:nvSpPr>
          <p:cNvPr id="21507" name="Rectangle 2"/>
          <p:cNvSpPr>
            <a:spLocks/>
          </p:cNvSpPr>
          <p:nvPr/>
        </p:nvSpPr>
        <p:spPr bwMode="auto">
          <a:xfrm>
            <a:off x="1549400" y="2286000"/>
            <a:ext cx="10439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571500" indent="-5715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>
                <a:sym typeface="Arial" panose="020B0604020202020204" pitchFamily="34" charset="0"/>
              </a:rPr>
              <a:t>Dream Team Captains: 125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>
                <a:sym typeface="Arial" panose="020B0604020202020204" pitchFamily="34" charset="0"/>
              </a:rPr>
              <a:t>Dream Team Members: 1000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>
                <a:sym typeface="Arial" panose="020B0604020202020204" pitchFamily="34" charset="0"/>
              </a:rPr>
              <a:t>Actions Generated: 1,000,000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endParaRPr lang="en-US" altLang="en-US" sz="360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7112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Questions and Debrief</a:t>
            </a:r>
          </a:p>
        </p:txBody>
      </p:sp>
      <p:pic>
        <p:nvPicPr>
          <p:cNvPr id="2253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2895600"/>
            <a:ext cx="6924675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sym typeface="Gill Sans" charset="0"/>
              </a:rPr>
              <a:t>CIR Campaign Overview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Gill Sans" charset="0"/>
              <a:buNone/>
              <a:defRPr/>
            </a:pPr>
            <a:r>
              <a:rPr lang="en-US" dirty="0">
                <a:ea typeface="ＭＳ Ｐゴシック" charset="0"/>
                <a:cs typeface="ＭＳ Ｐゴシック" charset="0"/>
                <a:sym typeface="Gill Sans" charset="0"/>
              </a:rPr>
              <a:t>Erik Carlson, Midwest Regional Manager, @</a:t>
            </a:r>
            <a:r>
              <a:rPr lang="en-US" dirty="0" err="1">
                <a:ea typeface="ＭＳ Ｐゴシック" charset="0"/>
                <a:cs typeface="ＭＳ Ｐゴシック" charset="0"/>
                <a:sym typeface="Gill Sans" charset="0"/>
              </a:rPr>
              <a:t>etcarlso</a:t>
            </a:r>
            <a:endParaRPr lang="en-US" dirty="0">
              <a:ea typeface="ＭＳ Ｐゴシック" charset="0"/>
              <a:cs typeface="ＭＳ Ｐゴシック" charset="0"/>
              <a:sym typeface="Gill Sans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/>
          </p:cNvSpPr>
          <p:nvPr/>
        </p:nvSpPr>
        <p:spPr bwMode="auto">
          <a:xfrm>
            <a:off x="330200" y="1828800"/>
            <a:ext cx="124206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57200" indent="-4572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371600" indent="-4572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Arial" panose="020B0604020202020204" pitchFamily="34" charset="0"/>
              </a:rPr>
              <a:t>Develop an understanding of: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</a:pPr>
            <a:r>
              <a:rPr lang="en-US" altLang="en-US" sz="3200" dirty="0">
                <a:sym typeface="Arial" panose="020B0604020202020204" pitchFamily="34" charset="0"/>
              </a:rPr>
              <a:t>OFA’s campaign goals, strategy and tactics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</a:pPr>
            <a:r>
              <a:rPr lang="en-US" altLang="en-US" sz="3200" dirty="0">
                <a:sym typeface="Arial" panose="020B0604020202020204" pitchFamily="34" charset="0"/>
              </a:rPr>
              <a:t>Our CIR policy position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SzTx/>
              <a:buFont typeface="Wingdings" panose="05000000000000000000" pitchFamily="2" charset="2"/>
              <a:buChar char="ü"/>
            </a:pPr>
            <a:r>
              <a:rPr lang="en-US" altLang="en-US" sz="3200" dirty="0">
                <a:sym typeface="Arial" panose="020B0604020202020204" pitchFamily="34" charset="0"/>
              </a:rPr>
              <a:t>The state of play in Congress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Arial" panose="020B0604020202020204" pitchFamily="34" charset="0"/>
              </a:rPr>
              <a:t>Learn how to train others on OFA’s CIR campaign.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Arial" panose="020B0604020202020204" pitchFamily="34" charset="0"/>
              </a:rPr>
              <a:t>Feel confident with the issue and OFA’S campaign to recruit others to get involved.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3200" dirty="0">
                <a:sym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Tx/>
              <a:buNone/>
            </a:pPr>
            <a:endParaRPr lang="en-US" altLang="en-US" sz="3200" dirty="0">
              <a:sym typeface="Arial" panose="020B0604020202020204" pitchFamily="34" charset="0"/>
            </a:endParaRP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Goals for This Session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831850" y="2438400"/>
            <a:ext cx="688975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571500" indent="-5715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SzTx/>
              <a:buFont typeface="Arial" panose="020B0604020202020204" pitchFamily="34" charset="0"/>
              <a:buAutoNum type="romanUcPeriod"/>
            </a:pPr>
            <a:r>
              <a:rPr lang="en-US" altLang="en-US" sz="3400">
                <a:sym typeface="Arial" panose="020B0604020202020204" pitchFamily="34" charset="0"/>
              </a:rPr>
              <a:t>Issue overview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SzTx/>
              <a:buFont typeface="Arial" panose="020B0604020202020204" pitchFamily="34" charset="0"/>
              <a:buAutoNum type="romanUcPeriod"/>
            </a:pPr>
            <a:r>
              <a:rPr lang="en-US" altLang="en-US" sz="3400">
                <a:sym typeface="Arial" panose="020B0604020202020204" pitchFamily="34" charset="0"/>
              </a:rPr>
              <a:t>Where we’ve been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SzTx/>
              <a:buFont typeface="Arial" panose="020B0604020202020204" pitchFamily="34" charset="0"/>
              <a:buAutoNum type="romanUcPeriod"/>
            </a:pPr>
            <a:r>
              <a:rPr lang="en-US" altLang="en-US" sz="3400">
                <a:sym typeface="Arial" panose="020B0604020202020204" pitchFamily="34" charset="0"/>
              </a:rPr>
              <a:t>Where we are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SzTx/>
              <a:buFont typeface="Arial" panose="020B0604020202020204" pitchFamily="34" charset="0"/>
              <a:buAutoNum type="romanUcPeriod"/>
            </a:pPr>
            <a:r>
              <a:rPr lang="en-US" altLang="en-US" sz="3400">
                <a:sym typeface="Arial" panose="020B0604020202020204" pitchFamily="34" charset="0"/>
              </a:rPr>
              <a:t>Where we’re going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SzTx/>
              <a:buFont typeface="Arial" panose="020B0604020202020204" pitchFamily="34" charset="0"/>
              <a:buAutoNum type="romanUcPeriod"/>
            </a:pPr>
            <a:r>
              <a:rPr lang="en-US" altLang="en-US" sz="3400">
                <a:sym typeface="Arial" panose="020B0604020202020204" pitchFamily="34" charset="0"/>
              </a:rPr>
              <a:t>Questions and debrief</a:t>
            </a:r>
          </a:p>
        </p:txBody>
      </p:sp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Agenda for This Session</a:t>
            </a:r>
          </a:p>
        </p:txBody>
      </p:sp>
      <p:pic>
        <p:nvPicPr>
          <p:cNvPr id="717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Issue Overview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939800" y="1905000"/>
            <a:ext cx="10772775" cy="0"/>
          </a:xfrm>
          <a:prstGeom prst="line">
            <a:avLst/>
          </a:prstGeom>
          <a:ln w="19050">
            <a:solidFill>
              <a:srgbClr val="0C3B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6" name="Picture 2" descr="CIR pos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2514600"/>
            <a:ext cx="89281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sch_rock_bill_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743200"/>
            <a:ext cx="4470400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47842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/>
          </p:cNvSpPr>
          <p:nvPr/>
        </p:nvSpPr>
        <p:spPr bwMode="auto">
          <a:xfrm>
            <a:off x="330200" y="2667000"/>
            <a:ext cx="12344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571500" indent="-5715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 dirty="0">
                <a:sym typeface="Arial" panose="020B0604020202020204" pitchFamily="34" charset="0"/>
              </a:rPr>
              <a:t>Create an earned pathway to citizenship.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 dirty="0">
                <a:sym typeface="Arial" panose="020B0604020202020204" pitchFamily="34" charset="0"/>
              </a:rPr>
              <a:t>Hold employers accountable if they break the law.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 dirty="0">
                <a:sym typeface="Arial" panose="020B0604020202020204" pitchFamily="34" charset="0"/>
              </a:rPr>
              <a:t>Streamline the current immigration laws.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 typeface="Arial" panose="020B0604020202020204" pitchFamily="34" charset="0"/>
              <a:buChar char="•"/>
            </a:pPr>
            <a:r>
              <a:rPr lang="en-US" altLang="en-US" sz="4400" dirty="0">
                <a:sym typeface="Arial" panose="020B0604020202020204" pitchFamily="34" charset="0"/>
              </a:rPr>
              <a:t>Continue to improve our border security.</a:t>
            </a:r>
          </a:p>
        </p:txBody>
      </p:sp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 dirty="0">
                <a:ea typeface="ヒラギノ角ゴ ProN W3" pitchFamily="2" charset="-128"/>
                <a:cs typeface="Arial" panose="020B0604020202020204" pitchFamily="34" charset="0"/>
              </a:rPr>
              <a:t>This is What a Good Bill Should 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IR stats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304800"/>
            <a:ext cx="3810000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406400" y="1491783"/>
            <a:ext cx="7010400" cy="684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6000" b="1" dirty="0">
                <a:ea typeface="ヒラギノ角ゴ ProN W3" pitchFamily="2" charset="-128"/>
                <a:cs typeface="Arial" panose="020B0604020202020204" pitchFamily="34" charset="0"/>
              </a:rPr>
              <a:t>This is Why We Need to Fix Our Broken Immigration System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 b="1">
                <a:ea typeface="ヒラギノ角ゴ ProN W3" pitchFamily="2" charset="-128"/>
                <a:cs typeface="Arial" panose="020B0604020202020204" pitchFamily="34" charset="0"/>
              </a:rPr>
              <a:t>Where We’ve Been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39800" y="1752600"/>
            <a:ext cx="10772775" cy="0"/>
          </a:xfrm>
          <a:prstGeom prst="line">
            <a:avLst/>
          </a:prstGeom>
          <a:ln w="19050">
            <a:solidFill>
              <a:srgbClr val="0C3B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1" descr="us-senate-logo.gif?w=25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2209800"/>
            <a:ext cx="533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787400" y="152400"/>
            <a:ext cx="114300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 algn="l" eaLnBrk="0" hangingPunct="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800">
                <a:ea typeface="ヒラギノ角ゴ ProN W3" pitchFamily="2" charset="-128"/>
                <a:cs typeface="Arial" panose="020B0604020202020204" pitchFamily="34" charset="0"/>
              </a:rPr>
              <a:t>The US Senate Passed a Bipartisan, Comprehensive Immigration Reform Bill in June of 2013.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6000" b="1">
                <a:ea typeface="ヒラギノ角ゴ ProN W3" pitchFamily="2" charset="-128"/>
                <a:cs typeface="Arial" panose="020B0604020202020204" pitchFamily="34" charset="0"/>
              </a:rPr>
              <a:t>We Helped Make it Happen!</a:t>
            </a:r>
          </a:p>
        </p:txBody>
      </p:sp>
      <p:pic>
        <p:nvPicPr>
          <p:cNvPr id="12291" name="Picture 1" descr="CIR rally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3429000"/>
            <a:ext cx="8153400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1480</TotalTime>
  <Pages>0</Pages>
  <Words>1148</Words>
  <Characters>0</Characters>
  <Application>Microsoft Macintosh PowerPoint</Application>
  <PresentationFormat>Custom</PresentationFormat>
  <Lines>0</Lines>
  <Paragraphs>123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Wingdings</vt:lpstr>
      <vt:lpstr>OFA Template</vt:lpstr>
      <vt:lpstr>Comprehensive Immigration Reform Campaign</vt:lpstr>
      <vt:lpstr>CIR Campaign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126</cp:revision>
  <dcterms:modified xsi:type="dcterms:W3CDTF">2019-03-05T17:34:50Z</dcterms:modified>
</cp:coreProperties>
</file>