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360" r:id="rId2"/>
    <p:sldId id="319" r:id="rId3"/>
    <p:sldId id="320" r:id="rId4"/>
    <p:sldId id="333" r:id="rId5"/>
    <p:sldId id="334" r:id="rId6"/>
    <p:sldId id="335" r:id="rId7"/>
    <p:sldId id="336" r:id="rId8"/>
    <p:sldId id="337" r:id="rId9"/>
    <p:sldId id="340" r:id="rId10"/>
    <p:sldId id="341" r:id="rId11"/>
    <p:sldId id="342" r:id="rId12"/>
    <p:sldId id="343" r:id="rId13"/>
    <p:sldId id="339" r:id="rId14"/>
    <p:sldId id="344" r:id="rId15"/>
    <p:sldId id="345" r:id="rId16"/>
    <p:sldId id="346" r:id="rId17"/>
    <p:sldId id="451" r:id="rId18"/>
    <p:sldId id="331" r:id="rId19"/>
    <p:sldId id="479" r:id="rId20"/>
    <p:sldId id="330" r:id="rId21"/>
    <p:sldId id="411" r:id="rId22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4992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565A"/>
    <a:srgbClr val="D0202E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5" autoAdjust="0"/>
    <p:restoredTop sz="94591"/>
  </p:normalViewPr>
  <p:slideViewPr>
    <p:cSldViewPr>
      <p:cViewPr varScale="1">
        <p:scale>
          <a:sx n="75" d="100"/>
          <a:sy n="75" d="100"/>
        </p:scale>
        <p:origin x="296" y="184"/>
      </p:cViewPr>
      <p:guideLst>
        <p:guide orient="horz" pos="4992"/>
        <p:guide pos="8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022BC19-4A09-4F18-AE35-26DFE76258A5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C667E1-B5D8-4688-8418-9F702AC955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BC8655C-40BD-4729-81FD-FC4E8F866F4B}" type="datetime1">
              <a:rPr lang="en-US"/>
              <a:pPr/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E93A87A-D072-4D9A-8114-D85C4DBB13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99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</a:t>
            </a:r>
            <a:r>
              <a:rPr lang="en-US"/>
              <a:t>Commons Attribution-Non Commercial </a:t>
            </a:r>
            <a:r>
              <a:rPr lang="en-US" dirty="0"/>
              <a:t>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2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DE23AEE0-15C0-42BB-868C-11BC5B0068A0}" type="slidenum">
              <a:rPr lang="en-US" sz="1200"/>
              <a:pPr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84025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00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4503C1BA-E1DF-44AB-A0B7-8D5582F117F1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090873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/>
              <a:t>20-60-20 (the final 20 is debrief!)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/>
              <a:t>Crystallize lessons </a:t>
            </a:r>
            <a:r>
              <a:rPr lang="en-US">
                <a:sym typeface="Wingdings" panose="05000000000000000000" pitchFamily="2" charset="2"/>
              </a:rPr>
              <a:t> participants clarify and articulate what they have learned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Focus on application of knowledge  so how will you apply what you learned?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Work through ideas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Keeps safe space / comfort zone in mind, yet pushes participants to expand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Ask thoughtful questions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Allow silence, time to think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Individually focused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Trainer sensitive to individual (step up and step back)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Expand and rephrase, connect to previous points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Clear method and instructions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Based on audience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US">
                <a:sym typeface="Wingdings" panose="05000000000000000000" pitchFamily="2" charset="2"/>
              </a:rPr>
              <a:t>Avoid using the same method/activity every time (i.e. 5 finger shoot)</a:t>
            </a:r>
            <a:endParaRPr lang="en-US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59ADD469-131A-499E-966E-44009D4A8C78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282966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Small group with report-back</a:t>
            </a:r>
          </a:p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4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64B54F9F-8960-4DC2-AD79-CC902DD1CA59}" type="slidenum">
              <a:rPr lang="en-US" sz="1200"/>
              <a:pPr/>
              <a:t>14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3013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Take a look at your folder to preview tomorrow</a:t>
            </a:r>
            <a:r>
              <a:rPr lang="en-US" altLang="en-US"/>
              <a:t>’</a:t>
            </a:r>
            <a:r>
              <a:rPr lang="en-US"/>
              <a:t>s agenda!</a:t>
            </a:r>
          </a:p>
        </p:txBody>
      </p:sp>
      <p:sp>
        <p:nvSpPr>
          <p:cNvPr id="158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A85E27A1-D153-4C2C-9361-0E32811EC605}" type="slidenum">
              <a:rPr lang="en-US" sz="1200"/>
              <a:pPr/>
              <a:t>17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660081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1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3286DD55-EFA2-4BA4-AD57-15AFCA0E454F}" type="slidenum">
              <a:rPr lang="en-US" sz="1200"/>
              <a:pPr/>
              <a:t>20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543043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fld id="{1E79EBC4-48D9-4E06-916B-34E00DFA3CBF}" type="slidenum">
              <a:rPr lang="en-US" sz="1200"/>
              <a:pPr/>
              <a:t>21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8051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4F0101-F15E-4AB7-B351-F63BC47406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455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41930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/>
              </a:rPr>
              <a:t>Click to edit Master text styles</a:t>
            </a:r>
          </a:p>
          <a:p>
            <a:pPr lvl="1"/>
            <a:r>
              <a:rPr lang="en-US">
                <a:sym typeface="Gill Sans"/>
              </a:rPr>
              <a:t>Second level</a:t>
            </a:r>
          </a:p>
          <a:p>
            <a:pPr lvl="2"/>
            <a:r>
              <a:rPr lang="en-US">
                <a:sym typeface="Gill Sans"/>
              </a:rPr>
              <a:t>Third level</a:t>
            </a:r>
          </a:p>
          <a:p>
            <a:pPr lvl="3"/>
            <a:r>
              <a:rPr lang="en-US">
                <a:sym typeface="Gill Sans"/>
              </a:rPr>
              <a:t>Fourth level</a:t>
            </a:r>
          </a:p>
          <a:p>
            <a:pPr lvl="4"/>
            <a:r>
              <a:rPr lang="en-US">
                <a:sym typeface="Gill Sans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F149D66-79BF-483A-BBA9-F33AAC713D5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anose="020B0600070205080204" pitchFamily="34" charset="-128"/>
          <a:cs typeface="ＭＳ Ｐゴシック" pitchFamily="-111" charset="-128"/>
          <a:sym typeface="Gill Sans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anose="020B0600070205080204" pitchFamily="34" charset="-128"/>
          <a:cs typeface="+mn-cs"/>
          <a:sym typeface="Gill Sans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2800">
          <a:solidFill>
            <a:srgbClr val="56565A"/>
          </a:solidFill>
          <a:latin typeface="+mn-lt"/>
          <a:ea typeface="MS PGothic" panose="020B0600070205080204" pitchFamily="34" charset="-128"/>
          <a:cs typeface="+mn-cs"/>
          <a:sym typeface="Gill Sans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Crafting Effective Debriefs</a:t>
            </a:r>
          </a:p>
        </p:txBody>
      </p:sp>
      <p:sp>
        <p:nvSpPr>
          <p:cNvPr id="126978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Brandon Thompson, Deputy Training Director (OFA)</a:t>
            </a:r>
          </a:p>
          <a:p>
            <a:pPr>
              <a:spcBef>
                <a:spcPts val="1800"/>
              </a:spcBef>
            </a:pPr>
            <a:r>
              <a:rPr lang="en-US"/>
              <a:t>@BrandonT87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23770DDA-15B1-8B48-A46D-CF2030834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Reflection Model Components: Now What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1344613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Plan for Future</a:t>
            </a:r>
          </a:p>
        </p:txBody>
      </p:sp>
      <p:sp>
        <p:nvSpPr>
          <p:cNvPr id="138243" name="Rectangle 2"/>
          <p:cNvSpPr>
            <a:spLocks/>
          </p:cNvSpPr>
          <p:nvPr/>
        </p:nvSpPr>
        <p:spPr bwMode="auto">
          <a:xfrm>
            <a:off x="5613400" y="4538663"/>
            <a:ext cx="7239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/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How will you use what you learned in your work?</a:t>
            </a:r>
          </a:p>
        </p:txBody>
      </p:sp>
      <p:sp>
        <p:nvSpPr>
          <p:cNvPr id="138244" name="Rectangle 2"/>
          <p:cNvSpPr>
            <a:spLocks/>
          </p:cNvSpPr>
          <p:nvPr/>
        </p:nvSpPr>
        <p:spPr bwMode="auto">
          <a:xfrm>
            <a:off x="5613400" y="3505200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 b="1" i="1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How will the content apply in real life?</a:t>
            </a:r>
          </a:p>
        </p:txBody>
      </p:sp>
      <p:sp>
        <p:nvSpPr>
          <p:cNvPr id="138245" name="Rectangle 2"/>
          <p:cNvSpPr>
            <a:spLocks/>
          </p:cNvSpPr>
          <p:nvPr/>
        </p:nvSpPr>
        <p:spPr bwMode="auto">
          <a:xfrm>
            <a:off x="5613400" y="5572125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/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will you do differently because of this session?</a:t>
            </a:r>
          </a:p>
        </p:txBody>
      </p:sp>
      <p:sp>
        <p:nvSpPr>
          <p:cNvPr id="138246" name="Rectangle 2"/>
          <p:cNvSpPr>
            <a:spLocks/>
          </p:cNvSpPr>
          <p:nvPr/>
        </p:nvSpPr>
        <p:spPr bwMode="auto">
          <a:xfrm>
            <a:off x="5613400" y="6604000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/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else are you interested in learning?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59300" y="3534526"/>
            <a:ext cx="0" cy="3657600"/>
          </a:xfrm>
          <a:prstGeom prst="line">
            <a:avLst/>
          </a:prstGeom>
          <a:blipFill dpi="0" rotWithShape="0"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 w="25400" cap="flat" cmpd="sng" algn="ctr">
            <a:solidFill>
              <a:srgbClr val="56565A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</p:cxn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What / So What / Now What Reflection Model</a:t>
            </a:r>
          </a:p>
        </p:txBody>
      </p:sp>
      <p:sp>
        <p:nvSpPr>
          <p:cNvPr id="4" name="Rectangle 3"/>
          <p:cNvSpPr/>
          <p:nvPr/>
        </p:nvSpPr>
        <p:spPr>
          <a:xfrm>
            <a:off x="1344613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Recap</a:t>
            </a:r>
          </a:p>
        </p:txBody>
      </p:sp>
      <p:sp>
        <p:nvSpPr>
          <p:cNvPr id="5" name="Rectangle 4"/>
          <p:cNvSpPr/>
          <p:nvPr/>
        </p:nvSpPr>
        <p:spPr>
          <a:xfrm>
            <a:off x="4956175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Analyze</a:t>
            </a:r>
          </a:p>
        </p:txBody>
      </p:sp>
      <p:sp>
        <p:nvSpPr>
          <p:cNvPr id="6" name="Rectangle 5"/>
          <p:cNvSpPr/>
          <p:nvPr/>
        </p:nvSpPr>
        <p:spPr>
          <a:xfrm>
            <a:off x="8613775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Plan for Future</a:t>
            </a:r>
          </a:p>
        </p:txBody>
      </p:sp>
      <p:sp>
        <p:nvSpPr>
          <p:cNvPr id="139269" name="Rectangle 10"/>
          <p:cNvSpPr>
            <a:spLocks noChangeArrowheads="1"/>
          </p:cNvSpPr>
          <p:nvPr/>
        </p:nvSpPr>
        <p:spPr bwMode="auto">
          <a:xfrm>
            <a:off x="5711825" y="3189288"/>
            <a:ext cx="1082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3600" b="1">
                <a:solidFill>
                  <a:srgbClr val="D0202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Or...</a:t>
            </a:r>
            <a:endParaRPr lang="en-US" sz="3600" b="1">
              <a:solidFill>
                <a:srgbClr val="D0202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5715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Why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So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Now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endParaRPr lang="en-US" altLang="ja-JP" sz="3400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Effective Debriefing Practices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This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the Day </a:t>
            </a:r>
          </a:p>
        </p:txBody>
      </p:sp>
      <p:sp>
        <p:nvSpPr>
          <p:cNvPr id="14029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This Session</a:t>
            </a:r>
          </a:p>
        </p:txBody>
      </p:sp>
      <p:pic>
        <p:nvPicPr>
          <p:cNvPr id="140291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What Makes a Good Debrief</a:t>
            </a:r>
          </a:p>
        </p:txBody>
      </p:sp>
      <p:pic>
        <p:nvPicPr>
          <p:cNvPr id="14131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3124200"/>
            <a:ext cx="51911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Debrief Activities</a:t>
            </a:r>
          </a:p>
        </p:txBody>
      </p:sp>
      <p:pic>
        <p:nvPicPr>
          <p:cNvPr id="14336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1" r="32114"/>
          <a:stretch>
            <a:fillRect/>
          </a:stretch>
        </p:blipFill>
        <p:spPr bwMode="auto">
          <a:xfrm>
            <a:off x="4368800" y="3657600"/>
            <a:ext cx="2211388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2841625"/>
            <a:ext cx="12192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1" r="32114"/>
          <a:stretch>
            <a:fillRect/>
          </a:stretch>
        </p:blipFill>
        <p:spPr bwMode="auto">
          <a:xfrm>
            <a:off x="7299325" y="3657600"/>
            <a:ext cx="2211388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5" y="2841625"/>
            <a:ext cx="12192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5715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Why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So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Now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endParaRPr lang="en-US" altLang="ja-JP" sz="3400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Effective Debriefing Practices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This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the Day </a:t>
            </a:r>
          </a:p>
        </p:txBody>
      </p:sp>
      <p:sp>
        <p:nvSpPr>
          <p:cNvPr id="14541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This Session</a:t>
            </a:r>
          </a:p>
        </p:txBody>
      </p:sp>
      <p:pic>
        <p:nvPicPr>
          <p:cNvPr id="145411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5715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Why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So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Now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endParaRPr lang="en-US" altLang="ja-JP" sz="3400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Effective Debriefing Practices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This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the Day </a:t>
            </a:r>
          </a:p>
        </p:txBody>
      </p:sp>
      <p:sp>
        <p:nvSpPr>
          <p:cNvPr id="14643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This Session</a:t>
            </a:r>
          </a:p>
        </p:txBody>
      </p:sp>
      <p:pic>
        <p:nvPicPr>
          <p:cNvPr id="14643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5715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10287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Welcome and Introductions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Where We</a:t>
            </a:r>
            <a:r>
              <a:rPr lang="en-US" alt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’</a:t>
            </a: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ve Been and Where We</a:t>
            </a:r>
            <a:r>
              <a:rPr lang="en-US" alt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’</a:t>
            </a: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re Going</a:t>
            </a:r>
            <a:endParaRPr lang="en-US" altLang="ja-JP" sz="3400">
              <a:solidFill>
                <a:srgbClr val="56565A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Breakouts by Role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Why We</a:t>
            </a:r>
            <a:r>
              <a:rPr lang="en-US" alt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’</a:t>
            </a: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v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e Invited You Here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Policy Briefings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Debrief, Next Steps and Closing</a:t>
            </a:r>
          </a:p>
        </p:txBody>
      </p:sp>
      <p:sp>
        <p:nvSpPr>
          <p:cNvPr id="14745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Recap of Today</a:t>
            </a:r>
            <a:r>
              <a:rPr lang="en-US" alt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Agenda</a:t>
            </a:r>
          </a:p>
        </p:txBody>
      </p:sp>
      <p:pic>
        <p:nvPicPr>
          <p:cNvPr id="147459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/>
          </p:cNvSpPr>
          <p:nvPr/>
        </p:nvSpPr>
        <p:spPr bwMode="auto">
          <a:xfrm>
            <a:off x="7797800" y="2790825"/>
            <a:ext cx="48323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28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We will answer as many questions as time permits. If you have a question we don</a:t>
            </a:r>
            <a:r>
              <a:rPr lang="ja-JP" altLang="en-US" sz="28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’</a:t>
            </a:r>
            <a:r>
              <a:rPr lang="en-US" altLang="ja-JP" sz="28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t get to, you can always ask your OFA point of contact for additional information.</a:t>
            </a:r>
            <a:endParaRPr lang="en-US" sz="28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8482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 &amp; A</a:t>
            </a:r>
          </a:p>
        </p:txBody>
      </p:sp>
      <p:pic>
        <p:nvPicPr>
          <p:cNvPr id="14848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2514600"/>
            <a:ext cx="6548438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4400" b="1" u="sng" dirty="0" err="1">
                <a:solidFill>
                  <a:schemeClr val="accent3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bit.ly</a:t>
            </a:r>
            <a:r>
              <a:rPr lang="en-US" sz="4400" b="1" u="sng" dirty="0">
                <a:solidFill>
                  <a:schemeClr val="accent3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/</a:t>
            </a:r>
            <a:r>
              <a:rPr lang="en-US" sz="4400" b="1" u="sng" dirty="0" err="1">
                <a:solidFill>
                  <a:schemeClr val="accent3"/>
                </a:solidFill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t>ofatrainersfriday</a:t>
            </a:r>
            <a:endParaRPr lang="en-US" sz="4400" b="1" u="sng" dirty="0">
              <a:solidFill>
                <a:schemeClr val="accent3"/>
              </a:solidFill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4950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complete an evaluation</a:t>
            </a:r>
          </a:p>
        </p:txBody>
      </p:sp>
      <p:pic>
        <p:nvPicPr>
          <p:cNvPr id="14950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2"/>
          <p:cNvSpPr>
            <a:spLocks/>
          </p:cNvSpPr>
          <p:nvPr/>
        </p:nvSpPr>
        <p:spPr bwMode="auto">
          <a:xfrm>
            <a:off x="1930400" y="28622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Understand the components of a strong debrief</a:t>
            </a:r>
          </a:p>
        </p:txBody>
      </p:sp>
      <p:sp>
        <p:nvSpPr>
          <p:cNvPr id="12902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for This Session</a:t>
            </a:r>
          </a:p>
        </p:txBody>
      </p:sp>
      <p:sp>
        <p:nvSpPr>
          <p:cNvPr id="129027" name="Oval 35"/>
          <p:cNvSpPr>
            <a:spLocks noChangeAspect="1"/>
          </p:cNvSpPr>
          <p:nvPr/>
        </p:nvSpPr>
        <p:spPr bwMode="auto">
          <a:xfrm>
            <a:off x="863600" y="2895600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9028" name="Oval 36"/>
          <p:cNvSpPr>
            <a:spLocks noChangeAspect="1"/>
          </p:cNvSpPr>
          <p:nvPr/>
        </p:nvSpPr>
        <p:spPr bwMode="auto">
          <a:xfrm>
            <a:off x="863600" y="43259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29029" name="Oval 37"/>
          <p:cNvSpPr>
            <a:spLocks noChangeAspect="1"/>
          </p:cNvSpPr>
          <p:nvPr/>
        </p:nvSpPr>
        <p:spPr bwMode="auto">
          <a:xfrm>
            <a:off x="863600" y="575468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29030" name="Oval 38"/>
          <p:cNvSpPr>
            <a:spLocks noChangeAspect="1"/>
          </p:cNvSpPr>
          <p:nvPr/>
        </p:nvSpPr>
        <p:spPr bwMode="auto">
          <a:xfrm>
            <a:off x="863600" y="7183438"/>
            <a:ext cx="762000" cy="762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2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29031" name="Rectangle 2"/>
          <p:cNvSpPr>
            <a:spLocks/>
          </p:cNvSpPr>
          <p:nvPr/>
        </p:nvSpPr>
        <p:spPr bwMode="auto">
          <a:xfrm>
            <a:off x="1930400" y="42846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Learn Creative debriefing activities</a:t>
            </a:r>
          </a:p>
        </p:txBody>
      </p:sp>
      <p:sp>
        <p:nvSpPr>
          <p:cNvPr id="129032" name="Rectangle 2"/>
          <p:cNvSpPr>
            <a:spLocks/>
          </p:cNvSpPr>
          <p:nvPr/>
        </p:nvSpPr>
        <p:spPr bwMode="auto">
          <a:xfrm>
            <a:off x="1930400" y="57070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Practice debriefing on the day and on the session </a:t>
            </a:r>
          </a:p>
        </p:txBody>
      </p:sp>
      <p:sp>
        <p:nvSpPr>
          <p:cNvPr id="129033" name="Rectangle 2"/>
          <p:cNvSpPr>
            <a:spLocks/>
          </p:cNvSpPr>
          <p:nvPr/>
        </p:nvSpPr>
        <p:spPr bwMode="auto">
          <a:xfrm>
            <a:off x="1930400" y="71294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/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Understand that debriefs are a key part of learning and training content – not just an afterthought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/>
          </p:cNvSpPr>
          <p:nvPr/>
        </p:nvSpPr>
        <p:spPr bwMode="auto">
          <a:xfrm>
            <a:off x="831850" y="2709863"/>
            <a:ext cx="5518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Dinner here on site.</a:t>
            </a:r>
          </a:p>
          <a:p>
            <a:pPr algn="ctr" eaLnBrk="1" hangingPunct="1"/>
            <a:endParaRPr lang="en-US" sz="2800">
              <a:solidFill>
                <a:srgbClr val="D0202E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ctr" eaLnBrk="1" hangingPunct="1"/>
            <a:r>
              <a:rPr 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Social outing from 8:00 PM on at Emmit</a:t>
            </a:r>
            <a:r>
              <a:rPr lang="en-US" alt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’</a:t>
            </a:r>
            <a:r>
              <a:rPr 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s Irish Pub!</a:t>
            </a:r>
          </a:p>
          <a:p>
            <a:pPr algn="ctr" eaLnBrk="1" hangingPunct="1"/>
            <a:endParaRPr lang="en-US" sz="2800">
              <a:solidFill>
                <a:srgbClr val="D0202E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ctr" eaLnBrk="1" hangingPunct="1"/>
            <a:r>
              <a:rPr 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495 N Milwaukee Ave</a:t>
            </a:r>
          </a:p>
          <a:p>
            <a:pPr algn="ctr" eaLnBrk="1" hangingPunct="1"/>
            <a:r>
              <a:rPr 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Chicago, IL  60654</a:t>
            </a:r>
          </a:p>
          <a:p>
            <a:pPr algn="ctr" eaLnBrk="1" hangingPunct="1"/>
            <a:endParaRPr lang="en-US" sz="2800">
              <a:solidFill>
                <a:srgbClr val="D0202E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ctr" eaLnBrk="1" hangingPunct="1"/>
            <a:r>
              <a:rPr lang="en-US" sz="2800" b="1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(Next to Blue Line CTA stop)</a:t>
            </a:r>
          </a:p>
        </p:txBody>
      </p:sp>
      <p:sp>
        <p:nvSpPr>
          <p:cNvPr id="15053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 tonight</a:t>
            </a:r>
          </a:p>
        </p:txBody>
      </p:sp>
      <p:pic>
        <p:nvPicPr>
          <p:cNvPr id="150531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3905250"/>
            <a:ext cx="4800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2" name="TextBox 6"/>
          <p:cNvSpPr txBox="1">
            <a:spLocks noChangeArrowheads="1"/>
          </p:cNvSpPr>
          <p:nvPr/>
        </p:nvSpPr>
        <p:spPr bwMode="auto">
          <a:xfrm>
            <a:off x="3636963" y="9005888"/>
            <a:ext cx="1857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/>
          </p:cNvSpPr>
          <p:nvPr/>
        </p:nvSpPr>
        <p:spPr bwMode="auto">
          <a:xfrm>
            <a:off x="831850" y="2709863"/>
            <a:ext cx="5518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Breakfast at 8:00 AM</a:t>
            </a:r>
          </a:p>
          <a:p>
            <a:pPr algn="ctr" eaLnBrk="1" hangingPunct="1"/>
            <a:endParaRPr lang="en-US" sz="2800">
              <a:solidFill>
                <a:srgbClr val="D0202E"/>
              </a:solidFill>
              <a:latin typeface="Arial" panose="020B0604020202020204" pitchFamily="34" charset="0"/>
              <a:ea typeface="MS PGothic" panose="020B0600070205080204" pitchFamily="34" charset="-128"/>
              <a:sym typeface="Arial" panose="020B0604020202020204" pitchFamily="34" charset="0"/>
            </a:endParaRPr>
          </a:p>
          <a:p>
            <a:pPr algn="ctr" eaLnBrk="1" hangingPunct="1"/>
            <a:r>
              <a:rPr lang="en-US" sz="2800">
                <a:solidFill>
                  <a:srgbClr val="D0202E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rPr>
              <a:t>Training starts promptly at 9:00!</a:t>
            </a:r>
          </a:p>
        </p:txBody>
      </p:sp>
      <p:sp>
        <p:nvSpPr>
          <p:cNvPr id="15257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 tomorrow</a:t>
            </a:r>
          </a:p>
        </p:txBody>
      </p:sp>
      <p:pic>
        <p:nvPicPr>
          <p:cNvPr id="152579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3905250"/>
            <a:ext cx="4800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80" name="TextBox 6"/>
          <p:cNvSpPr txBox="1">
            <a:spLocks noChangeArrowheads="1"/>
          </p:cNvSpPr>
          <p:nvPr/>
        </p:nvSpPr>
        <p:spPr bwMode="auto">
          <a:xfrm>
            <a:off x="3636963" y="9005888"/>
            <a:ext cx="1857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5715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Why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So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Now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endParaRPr lang="en-US" altLang="ja-JP" sz="3400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Effective Debriefing Practices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This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the Day </a:t>
            </a:r>
          </a:p>
        </p:txBody>
      </p:sp>
      <p:sp>
        <p:nvSpPr>
          <p:cNvPr id="131074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This Session</a:t>
            </a:r>
          </a:p>
        </p:txBody>
      </p:sp>
      <p:pic>
        <p:nvPicPr>
          <p:cNvPr id="13107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Why Debrief?</a:t>
            </a:r>
          </a:p>
        </p:txBody>
      </p:sp>
      <p:pic>
        <p:nvPicPr>
          <p:cNvPr id="132098" name="Picture 4" descr="http://www.bayarearestrooms.com/wp-content/uploads/2011/11/temporary-restrooms-film-movies-televi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2514600"/>
            <a:ext cx="5410200" cy="601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Evaluation vs. Debrief</a:t>
            </a:r>
          </a:p>
        </p:txBody>
      </p:sp>
      <p:pic>
        <p:nvPicPr>
          <p:cNvPr id="133122" name="Picture 2" descr="http://openbiomed.info/wp-content/uploads/2011/04/NIHMS_Statistics_Oct_2010_release-1024x58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3657600"/>
            <a:ext cx="548798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3" name="Rectangle 4"/>
          <p:cNvSpPr>
            <a:spLocks noChangeArrowheads="1"/>
          </p:cNvSpPr>
          <p:nvPr/>
        </p:nvSpPr>
        <p:spPr bwMode="auto">
          <a:xfrm>
            <a:off x="6529388" y="5145088"/>
            <a:ext cx="9334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vs.</a:t>
            </a:r>
            <a:endParaRPr lang="en-US"/>
          </a:p>
        </p:txBody>
      </p:sp>
      <p:pic>
        <p:nvPicPr>
          <p:cNvPr id="13312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600" y="4038600"/>
            <a:ext cx="419100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/>
          </p:cNvSpPr>
          <p:nvPr/>
        </p:nvSpPr>
        <p:spPr bwMode="auto">
          <a:xfrm>
            <a:off x="831850" y="2895600"/>
            <a:ext cx="6889750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571500" indent="-5715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Why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So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 / 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“</a:t>
            </a:r>
            <a:r>
              <a:rPr lang="en-US" altLang="ja-JP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Now What</a:t>
            </a:r>
            <a:r>
              <a:rPr lang="ja-JP" alt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”</a:t>
            </a:r>
            <a:endParaRPr lang="en-US" altLang="ja-JP" sz="3400">
              <a:solidFill>
                <a:srgbClr val="56565A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Effective Debriefing Practices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This Debrief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romanUcPeriod"/>
            </a:pPr>
            <a:r>
              <a:rPr lang="en-US" sz="34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Debrief the Day </a:t>
            </a:r>
          </a:p>
        </p:txBody>
      </p:sp>
      <p:sp>
        <p:nvSpPr>
          <p:cNvPr id="134146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This Session</a:t>
            </a:r>
          </a:p>
        </p:txBody>
      </p:sp>
      <p:pic>
        <p:nvPicPr>
          <p:cNvPr id="13414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What / So What / Now What Reflection Model</a:t>
            </a:r>
          </a:p>
        </p:txBody>
      </p:sp>
      <p:sp>
        <p:nvSpPr>
          <p:cNvPr id="4" name="Rectangle 3"/>
          <p:cNvSpPr/>
          <p:nvPr/>
        </p:nvSpPr>
        <p:spPr>
          <a:xfrm>
            <a:off x="1344613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Recap</a:t>
            </a:r>
          </a:p>
        </p:txBody>
      </p:sp>
      <p:sp>
        <p:nvSpPr>
          <p:cNvPr id="5" name="Rectangle 4"/>
          <p:cNvSpPr/>
          <p:nvPr/>
        </p:nvSpPr>
        <p:spPr>
          <a:xfrm>
            <a:off x="4956175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Analyze</a:t>
            </a:r>
          </a:p>
        </p:txBody>
      </p:sp>
      <p:sp>
        <p:nvSpPr>
          <p:cNvPr id="6" name="Rectangle 5"/>
          <p:cNvSpPr/>
          <p:nvPr/>
        </p:nvSpPr>
        <p:spPr>
          <a:xfrm>
            <a:off x="8613775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Plan for Future</a:t>
            </a:r>
          </a:p>
        </p:txBody>
      </p:sp>
      <p:sp>
        <p:nvSpPr>
          <p:cNvPr id="135173" name="Rectangle 10"/>
          <p:cNvSpPr>
            <a:spLocks noChangeArrowheads="1"/>
          </p:cNvSpPr>
          <p:nvPr/>
        </p:nvSpPr>
        <p:spPr bwMode="auto">
          <a:xfrm>
            <a:off x="5711825" y="3189288"/>
            <a:ext cx="1082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 eaLnBrk="1" hangingPunct="1"/>
            <a:r>
              <a:rPr lang="en-US" sz="3600" b="1">
                <a:solidFill>
                  <a:srgbClr val="D0202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Or...</a:t>
            </a:r>
            <a:endParaRPr lang="en-US" sz="3600" b="1">
              <a:solidFill>
                <a:srgbClr val="D0202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Reflection Model Components: What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1344613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Recap</a:t>
            </a:r>
          </a:p>
        </p:txBody>
      </p:sp>
      <p:sp>
        <p:nvSpPr>
          <p:cNvPr id="136195" name="Rectangle 2"/>
          <p:cNvSpPr>
            <a:spLocks/>
          </p:cNvSpPr>
          <p:nvPr/>
        </p:nvSpPr>
        <p:spPr bwMode="auto">
          <a:xfrm>
            <a:off x="5613400" y="4538663"/>
            <a:ext cx="7239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were the objectives of this session?</a:t>
            </a:r>
          </a:p>
        </p:txBody>
      </p:sp>
      <p:sp>
        <p:nvSpPr>
          <p:cNvPr id="136196" name="Rectangle 2"/>
          <p:cNvSpPr>
            <a:spLocks/>
          </p:cNvSpPr>
          <p:nvPr/>
        </p:nvSpPr>
        <p:spPr bwMode="auto">
          <a:xfrm>
            <a:off x="5613400" y="3505200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 b="1" i="1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happened during the session?</a:t>
            </a:r>
          </a:p>
        </p:txBody>
      </p:sp>
      <p:sp>
        <p:nvSpPr>
          <p:cNvPr id="136197" name="Rectangle 2"/>
          <p:cNvSpPr>
            <a:spLocks/>
          </p:cNvSpPr>
          <p:nvPr/>
        </p:nvSpPr>
        <p:spPr bwMode="auto">
          <a:xfrm>
            <a:off x="5613400" y="5572125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was covered?</a:t>
            </a:r>
          </a:p>
        </p:txBody>
      </p:sp>
      <p:sp>
        <p:nvSpPr>
          <p:cNvPr id="136198" name="Rectangle 2"/>
          <p:cNvSpPr>
            <a:spLocks/>
          </p:cNvSpPr>
          <p:nvPr/>
        </p:nvSpPr>
        <p:spPr bwMode="auto">
          <a:xfrm>
            <a:off x="5613400" y="6604000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skills did we practice in this session?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59300" y="3534526"/>
            <a:ext cx="0" cy="3657600"/>
          </a:xfrm>
          <a:prstGeom prst="line">
            <a:avLst/>
          </a:prstGeom>
          <a:blipFill dpi="0" rotWithShape="0"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 w="25400" cap="flat" cmpd="sng" algn="ctr">
            <a:solidFill>
              <a:srgbClr val="56565A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</p:cxn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</a:rPr>
              <a:t>Reflection Model Components: So What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1344613" y="4572000"/>
            <a:ext cx="2765425" cy="1600200"/>
          </a:xfrm>
          <a:prstGeom prst="rect">
            <a:avLst/>
          </a:prstGeom>
          <a:solidFill>
            <a:srgbClr val="0C3B60"/>
          </a:solidFill>
          <a:ln>
            <a:solidFill>
              <a:srgbClr val="0C3B6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50800" algn="ctr">
              <a:defRPr/>
            </a:pPr>
            <a:r>
              <a:rPr lang="en-US" sz="2800" b="1" dirty="0">
                <a:solidFill>
                  <a:schemeClr val="bg1"/>
                </a:solidFill>
                <a:cs typeface="Arial"/>
                <a:sym typeface="Gill Sans" charset="0"/>
              </a:rPr>
              <a:t>Process</a:t>
            </a:r>
          </a:p>
        </p:txBody>
      </p:sp>
      <p:sp>
        <p:nvSpPr>
          <p:cNvPr id="137219" name="Rectangle 2"/>
          <p:cNvSpPr>
            <a:spLocks/>
          </p:cNvSpPr>
          <p:nvPr/>
        </p:nvSpPr>
        <p:spPr bwMode="auto">
          <a:xfrm>
            <a:off x="5613400" y="4538663"/>
            <a:ext cx="7239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/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part of the session were you most challenged by?</a:t>
            </a:r>
          </a:p>
        </p:txBody>
      </p:sp>
      <p:sp>
        <p:nvSpPr>
          <p:cNvPr id="137220" name="Rectangle 2"/>
          <p:cNvSpPr>
            <a:spLocks/>
          </p:cNvSpPr>
          <p:nvPr/>
        </p:nvSpPr>
        <p:spPr bwMode="auto">
          <a:xfrm>
            <a:off x="5613400" y="3505200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 b="1" i="1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was significant about the content?</a:t>
            </a:r>
          </a:p>
        </p:txBody>
      </p:sp>
      <p:sp>
        <p:nvSpPr>
          <p:cNvPr id="137221" name="Rectangle 2"/>
          <p:cNvSpPr>
            <a:spLocks/>
          </p:cNvSpPr>
          <p:nvPr/>
        </p:nvSpPr>
        <p:spPr bwMode="auto">
          <a:xfrm>
            <a:off x="5613400" y="5572125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were you surprised to learn?</a:t>
            </a:r>
          </a:p>
        </p:txBody>
      </p:sp>
      <p:sp>
        <p:nvSpPr>
          <p:cNvPr id="137222" name="Rectangle 2"/>
          <p:cNvSpPr>
            <a:spLocks/>
          </p:cNvSpPr>
          <p:nvPr/>
        </p:nvSpPr>
        <p:spPr bwMode="auto">
          <a:xfrm>
            <a:off x="5613400" y="6604000"/>
            <a:ext cx="7239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eaLnBrk="1" hangingPunct="1"/>
            <a:r>
              <a:rPr lang="en-US" sz="2800">
                <a:solidFill>
                  <a:srgbClr val="56565A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What part of the session was the most valuable?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59300" y="3534526"/>
            <a:ext cx="0" cy="3657600"/>
          </a:xfrm>
          <a:prstGeom prst="line">
            <a:avLst/>
          </a:prstGeom>
          <a:blipFill dpi="0" rotWithShape="0"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 w="25400" cap="flat" cmpd="sng" algn="ctr">
            <a:solidFill>
              <a:srgbClr val="56565A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</p:cxn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2286</TotalTime>
  <Pages>0</Pages>
  <Words>676</Words>
  <Characters>0</Characters>
  <Application>Microsoft Macintosh PowerPoint</Application>
  <PresentationFormat>Custom</PresentationFormat>
  <Lines>0</Lines>
  <Paragraphs>122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Wingdings</vt:lpstr>
      <vt:lpstr>OFA Template</vt:lpstr>
      <vt:lpstr>Crafting Effective Debriefs</vt:lpstr>
      <vt:lpstr>PowerPoint Presentation</vt:lpstr>
      <vt:lpstr>PowerPoint Presentation</vt:lpstr>
      <vt:lpstr>Why Debrief?</vt:lpstr>
      <vt:lpstr>Evaluation vs. Debrief</vt:lpstr>
      <vt:lpstr>PowerPoint Presentation</vt:lpstr>
      <vt:lpstr>What / So What / Now What Reflection Model</vt:lpstr>
      <vt:lpstr>Reflection Model Components: What</vt:lpstr>
      <vt:lpstr>Reflection Model Components: So What</vt:lpstr>
      <vt:lpstr>Reflection Model Components: Now What</vt:lpstr>
      <vt:lpstr>What / So What / Now What Reflection Model</vt:lpstr>
      <vt:lpstr>PowerPoint Presentation</vt:lpstr>
      <vt:lpstr>What Makes a Good Debrief</vt:lpstr>
      <vt:lpstr>Debrief 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101</cp:revision>
  <dcterms:created xsi:type="dcterms:W3CDTF">2014-01-23T22:27:04Z</dcterms:created>
  <dcterms:modified xsi:type="dcterms:W3CDTF">2019-03-05T17:39:19Z</dcterms:modified>
</cp:coreProperties>
</file>