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23"/>
  </p:notesMasterIdLst>
  <p:handoutMasterIdLst>
    <p:handoutMasterId r:id="rId24"/>
  </p:handoutMasterIdLst>
  <p:sldIdLst>
    <p:sldId id="439" r:id="rId2"/>
    <p:sldId id="464" r:id="rId3"/>
    <p:sldId id="465" r:id="rId4"/>
    <p:sldId id="466" r:id="rId5"/>
    <p:sldId id="467" r:id="rId6"/>
    <p:sldId id="468" r:id="rId7"/>
    <p:sldId id="469" r:id="rId8"/>
    <p:sldId id="470" r:id="rId9"/>
    <p:sldId id="471" r:id="rId10"/>
    <p:sldId id="472" r:id="rId11"/>
    <p:sldId id="473" r:id="rId12"/>
    <p:sldId id="474" r:id="rId13"/>
    <p:sldId id="475" r:id="rId14"/>
    <p:sldId id="476" r:id="rId15"/>
    <p:sldId id="477" r:id="rId16"/>
    <p:sldId id="478" r:id="rId17"/>
    <p:sldId id="479" r:id="rId18"/>
    <p:sldId id="480" r:id="rId19"/>
    <p:sldId id="481" r:id="rId20"/>
    <p:sldId id="482" r:id="rId21"/>
    <p:sldId id="441" r:id="rId22"/>
  </p:sldIdLst>
  <p:sldSz cx="13004800" cy="9753600"/>
  <p:notesSz cx="6858000" cy="9144000"/>
  <p:defaultTextStyle>
    <a:defPPr>
      <a:defRPr lang="en-US"/>
    </a:defPPr>
    <a:lvl1pPr algn="l" rtl="0" eaLnBrk="0" fontAlgn="base" hangingPunct="0">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1pPr>
    <a:lvl2pPr marL="457200" algn="l" rtl="0" eaLnBrk="0" fontAlgn="base" hangingPunct="0">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2pPr>
    <a:lvl3pPr marL="914400" algn="l" rtl="0" eaLnBrk="0" fontAlgn="base" hangingPunct="0">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3pPr>
    <a:lvl4pPr marL="1371600" algn="l" rtl="0" eaLnBrk="0" fontAlgn="base" hangingPunct="0">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4pPr>
    <a:lvl5pPr marL="1828800" algn="l" rtl="0" eaLnBrk="0" fontAlgn="base" hangingPunct="0">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9pPr>
  </p:defaultTextStyle>
  <p:extLst>
    <p:ext uri="{EFAFB233-063F-42B5-8137-9DF3F51BA10A}">
      <p15:sldGuideLst xmlns:p15="http://schemas.microsoft.com/office/powerpoint/2012/main">
        <p15:guide id="1" orient="horz" pos="4704">
          <p15:clr>
            <a:srgbClr val="A4A3A4"/>
          </p15:clr>
        </p15:guide>
        <p15:guide id="2" pos="819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202E"/>
    <a:srgbClr val="56565A"/>
    <a:srgbClr val="0C3B60"/>
    <a:srgbClr val="0094C8"/>
    <a:srgbClr val="DBD9D6"/>
    <a:srgbClr val="13253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62135" autoAdjust="0"/>
  </p:normalViewPr>
  <p:slideViewPr>
    <p:cSldViewPr showGuides="1">
      <p:cViewPr varScale="1">
        <p:scale>
          <a:sx n="47" d="100"/>
          <a:sy n="47" d="100"/>
        </p:scale>
        <p:origin x="1488" y="192"/>
      </p:cViewPr>
      <p:guideLst>
        <p:guide orient="horz" pos="4704"/>
        <p:guide pos="8191"/>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025D1-6650-7E4B-8ED2-E26FEBCEB26D}" type="doc">
      <dgm:prSet loTypeId="urn:microsoft.com/office/officeart/2005/8/layout/hChevron3" loCatId="" qsTypeId="urn:microsoft.com/office/officeart/2005/8/quickstyle/simple4" qsCatId="simple" csTypeId="urn:microsoft.com/office/officeart/2005/8/colors/colorful4" csCatId="colorful" phldr="1"/>
      <dgm:spPr/>
    </dgm:pt>
    <dgm:pt modelId="{3E8FCC8F-E38C-4242-BA84-49D3C5649EBF}">
      <dgm:prSet phldrT="[Text]"/>
      <dgm:spPr/>
      <dgm:t>
        <a:bodyPr/>
        <a:lstStyle/>
        <a:p>
          <a:r>
            <a:rPr lang="en-US" dirty="0">
              <a:solidFill>
                <a:schemeClr val="tx1">
                  <a:lumMod val="50000"/>
                </a:schemeClr>
              </a:solidFill>
            </a:rPr>
            <a:t>Listen</a:t>
          </a:r>
        </a:p>
      </dgm:t>
    </dgm:pt>
    <dgm:pt modelId="{340A919D-94DD-4646-BC3D-76CD9B912720}" type="parTrans" cxnId="{2B59D18B-E75D-AC4B-BCD2-78E1782F2F23}">
      <dgm:prSet/>
      <dgm:spPr/>
      <dgm:t>
        <a:bodyPr/>
        <a:lstStyle/>
        <a:p>
          <a:endParaRPr lang="en-US"/>
        </a:p>
      </dgm:t>
    </dgm:pt>
    <dgm:pt modelId="{25CF719D-2A8C-6741-89EB-29EF310B4AA8}" type="sibTrans" cxnId="{2B59D18B-E75D-AC4B-BCD2-78E1782F2F23}">
      <dgm:prSet/>
      <dgm:spPr/>
      <dgm:t>
        <a:bodyPr/>
        <a:lstStyle/>
        <a:p>
          <a:endParaRPr lang="en-US"/>
        </a:p>
      </dgm:t>
    </dgm:pt>
    <dgm:pt modelId="{DF37F7AB-B420-5C41-821B-0EB8E4223CD0}">
      <dgm:prSet phldrT="[Text]"/>
      <dgm:spPr/>
      <dgm:t>
        <a:bodyPr/>
        <a:lstStyle/>
        <a:p>
          <a:r>
            <a:rPr lang="en-US" dirty="0">
              <a:solidFill>
                <a:srgbClr val="2B2B2D"/>
              </a:solidFill>
            </a:rPr>
            <a:t>Response</a:t>
          </a:r>
        </a:p>
      </dgm:t>
    </dgm:pt>
    <dgm:pt modelId="{20FF4C7B-72B5-5145-88F7-EFE0CC8D7223}" type="parTrans" cxnId="{B0AA1A6C-F2AC-7742-9ECE-CA65915BDDF4}">
      <dgm:prSet/>
      <dgm:spPr/>
      <dgm:t>
        <a:bodyPr/>
        <a:lstStyle/>
        <a:p>
          <a:endParaRPr lang="en-US"/>
        </a:p>
      </dgm:t>
    </dgm:pt>
    <dgm:pt modelId="{B46ED72A-8224-D741-8B9C-90397D56AA76}" type="sibTrans" cxnId="{B0AA1A6C-F2AC-7742-9ECE-CA65915BDDF4}">
      <dgm:prSet/>
      <dgm:spPr/>
      <dgm:t>
        <a:bodyPr/>
        <a:lstStyle/>
        <a:p>
          <a:endParaRPr lang="en-US"/>
        </a:p>
      </dgm:t>
    </dgm:pt>
    <dgm:pt modelId="{8E0BD838-11B9-7C44-BDFA-EDE9C9FF7E32}">
      <dgm:prSet phldrT="[Text]"/>
      <dgm:spPr/>
      <dgm:t>
        <a:bodyPr/>
        <a:lstStyle/>
        <a:p>
          <a:r>
            <a:rPr lang="en-US" dirty="0"/>
            <a:t>Remind</a:t>
          </a:r>
        </a:p>
      </dgm:t>
    </dgm:pt>
    <dgm:pt modelId="{9C55DD69-FB09-A145-8466-D2DF31D98132}" type="parTrans" cxnId="{F034B509-B258-F744-A70D-A63AF3AD6F50}">
      <dgm:prSet/>
      <dgm:spPr/>
      <dgm:t>
        <a:bodyPr/>
        <a:lstStyle/>
        <a:p>
          <a:endParaRPr lang="en-US"/>
        </a:p>
      </dgm:t>
    </dgm:pt>
    <dgm:pt modelId="{462B03AB-12F9-B442-9C3C-A91253A6CA28}" type="sibTrans" cxnId="{F034B509-B258-F744-A70D-A63AF3AD6F50}">
      <dgm:prSet/>
      <dgm:spPr/>
      <dgm:t>
        <a:bodyPr/>
        <a:lstStyle/>
        <a:p>
          <a:endParaRPr lang="en-US"/>
        </a:p>
      </dgm:t>
    </dgm:pt>
    <dgm:pt modelId="{DBC06EA6-561C-1642-978F-3591C75489BA}">
      <dgm:prSet/>
      <dgm:spPr/>
      <dgm:t>
        <a:bodyPr/>
        <a:lstStyle/>
        <a:p>
          <a:r>
            <a:rPr lang="en-US" dirty="0"/>
            <a:t>Solve</a:t>
          </a:r>
        </a:p>
      </dgm:t>
    </dgm:pt>
    <dgm:pt modelId="{731CDC39-C5DA-B149-ABA6-50FDE2D07DCA}" type="parTrans" cxnId="{F324B2D7-9E66-3C43-B7DC-9C78C746EA37}">
      <dgm:prSet/>
      <dgm:spPr/>
      <dgm:t>
        <a:bodyPr/>
        <a:lstStyle/>
        <a:p>
          <a:endParaRPr lang="en-US"/>
        </a:p>
      </dgm:t>
    </dgm:pt>
    <dgm:pt modelId="{D9355493-0442-A543-80F2-3233432AC0A9}" type="sibTrans" cxnId="{F324B2D7-9E66-3C43-B7DC-9C78C746EA37}">
      <dgm:prSet/>
      <dgm:spPr/>
      <dgm:t>
        <a:bodyPr/>
        <a:lstStyle/>
        <a:p>
          <a:endParaRPr lang="en-US"/>
        </a:p>
      </dgm:t>
    </dgm:pt>
    <dgm:pt modelId="{2DC2ABC3-0316-4949-ACC7-4DC2758A9E65}">
      <dgm:prSet/>
      <dgm:spPr/>
      <dgm:t>
        <a:bodyPr/>
        <a:lstStyle/>
        <a:p>
          <a:r>
            <a:rPr lang="en-US" dirty="0"/>
            <a:t>Agree</a:t>
          </a:r>
        </a:p>
      </dgm:t>
    </dgm:pt>
    <dgm:pt modelId="{CDDF89DF-8BF6-F147-81DA-7CD57B66224C}" type="parTrans" cxnId="{EF891B45-908F-4C4D-B38F-E8BE4D2C3F6D}">
      <dgm:prSet/>
      <dgm:spPr/>
      <dgm:t>
        <a:bodyPr/>
        <a:lstStyle/>
        <a:p>
          <a:endParaRPr lang="en-US"/>
        </a:p>
      </dgm:t>
    </dgm:pt>
    <dgm:pt modelId="{6E8454D7-FCE8-E94C-BC9B-4C50031A3ED0}" type="sibTrans" cxnId="{EF891B45-908F-4C4D-B38F-E8BE4D2C3F6D}">
      <dgm:prSet/>
      <dgm:spPr/>
      <dgm:t>
        <a:bodyPr/>
        <a:lstStyle/>
        <a:p>
          <a:endParaRPr lang="en-US"/>
        </a:p>
      </dgm:t>
    </dgm:pt>
    <dgm:pt modelId="{50F70D2E-6DD9-8746-B6D3-5469709DC6BD}" type="pres">
      <dgm:prSet presAssocID="{FA3025D1-6650-7E4B-8ED2-E26FEBCEB26D}" presName="Name0" presStyleCnt="0">
        <dgm:presLayoutVars>
          <dgm:dir/>
          <dgm:resizeHandles val="exact"/>
        </dgm:presLayoutVars>
      </dgm:prSet>
      <dgm:spPr/>
    </dgm:pt>
    <dgm:pt modelId="{FB7EFF06-CE68-4E4A-AF0F-0DB4D45EF974}" type="pres">
      <dgm:prSet presAssocID="{3E8FCC8F-E38C-4242-BA84-49D3C5649EBF}" presName="parTxOnly" presStyleLbl="node1" presStyleIdx="0" presStyleCnt="5">
        <dgm:presLayoutVars>
          <dgm:bulletEnabled val="1"/>
        </dgm:presLayoutVars>
      </dgm:prSet>
      <dgm:spPr/>
    </dgm:pt>
    <dgm:pt modelId="{8F0E4FB9-BC25-EB45-90E5-E06B89D268D6}" type="pres">
      <dgm:prSet presAssocID="{25CF719D-2A8C-6741-89EB-29EF310B4AA8}" presName="parSpace" presStyleCnt="0"/>
      <dgm:spPr/>
    </dgm:pt>
    <dgm:pt modelId="{D04F7EF6-4DF8-C741-A0DC-B2C43E52369F}" type="pres">
      <dgm:prSet presAssocID="{DF37F7AB-B420-5C41-821B-0EB8E4223CD0}" presName="parTxOnly" presStyleLbl="node1" presStyleIdx="1" presStyleCnt="5">
        <dgm:presLayoutVars>
          <dgm:bulletEnabled val="1"/>
        </dgm:presLayoutVars>
      </dgm:prSet>
      <dgm:spPr/>
    </dgm:pt>
    <dgm:pt modelId="{25A03790-BC21-154B-BC2B-33A3404E5893}" type="pres">
      <dgm:prSet presAssocID="{B46ED72A-8224-D741-8B9C-90397D56AA76}" presName="parSpace" presStyleCnt="0"/>
      <dgm:spPr/>
    </dgm:pt>
    <dgm:pt modelId="{4669D07A-2EAB-C548-A5BB-86789483461C}" type="pres">
      <dgm:prSet presAssocID="{8E0BD838-11B9-7C44-BDFA-EDE9C9FF7E32}" presName="parTxOnly" presStyleLbl="node1" presStyleIdx="2" presStyleCnt="5">
        <dgm:presLayoutVars>
          <dgm:bulletEnabled val="1"/>
        </dgm:presLayoutVars>
      </dgm:prSet>
      <dgm:spPr/>
    </dgm:pt>
    <dgm:pt modelId="{D205786A-3E5F-5A48-8993-33690F5D518C}" type="pres">
      <dgm:prSet presAssocID="{462B03AB-12F9-B442-9C3C-A91253A6CA28}" presName="parSpace" presStyleCnt="0"/>
      <dgm:spPr/>
    </dgm:pt>
    <dgm:pt modelId="{37C9053A-357F-4F40-A5CB-FE42B2B59771}" type="pres">
      <dgm:prSet presAssocID="{DBC06EA6-561C-1642-978F-3591C75489BA}" presName="parTxOnly" presStyleLbl="node1" presStyleIdx="3" presStyleCnt="5">
        <dgm:presLayoutVars>
          <dgm:bulletEnabled val="1"/>
        </dgm:presLayoutVars>
      </dgm:prSet>
      <dgm:spPr/>
    </dgm:pt>
    <dgm:pt modelId="{81BA6263-5EFA-594B-BC0D-A07FA696DEEB}" type="pres">
      <dgm:prSet presAssocID="{D9355493-0442-A543-80F2-3233432AC0A9}" presName="parSpace" presStyleCnt="0"/>
      <dgm:spPr/>
    </dgm:pt>
    <dgm:pt modelId="{BCE096E3-787A-4F41-90C2-978427E4935E}" type="pres">
      <dgm:prSet presAssocID="{2DC2ABC3-0316-4949-ACC7-4DC2758A9E65}" presName="parTxOnly" presStyleLbl="node1" presStyleIdx="4" presStyleCnt="5">
        <dgm:presLayoutVars>
          <dgm:bulletEnabled val="1"/>
        </dgm:presLayoutVars>
      </dgm:prSet>
      <dgm:spPr/>
    </dgm:pt>
  </dgm:ptLst>
  <dgm:cxnLst>
    <dgm:cxn modelId="{F034B509-B258-F744-A70D-A63AF3AD6F50}" srcId="{FA3025D1-6650-7E4B-8ED2-E26FEBCEB26D}" destId="{8E0BD838-11B9-7C44-BDFA-EDE9C9FF7E32}" srcOrd="2" destOrd="0" parTransId="{9C55DD69-FB09-A145-8466-D2DF31D98132}" sibTransId="{462B03AB-12F9-B442-9C3C-A91253A6CA28}"/>
    <dgm:cxn modelId="{50BB6F13-3C24-1D49-A5E8-18CDAC64182F}" type="presOf" srcId="{8E0BD838-11B9-7C44-BDFA-EDE9C9FF7E32}" destId="{4669D07A-2EAB-C548-A5BB-86789483461C}" srcOrd="0" destOrd="0" presId="urn:microsoft.com/office/officeart/2005/8/layout/hChevron3"/>
    <dgm:cxn modelId="{FE79C33D-C44B-F14D-A503-A34BAB892F3A}" type="presOf" srcId="{2DC2ABC3-0316-4949-ACC7-4DC2758A9E65}" destId="{BCE096E3-787A-4F41-90C2-978427E4935E}" srcOrd="0" destOrd="0" presId="urn:microsoft.com/office/officeart/2005/8/layout/hChevron3"/>
    <dgm:cxn modelId="{5260AB43-9C06-5B4D-8D00-EF6666CE4531}" type="presOf" srcId="{DBC06EA6-561C-1642-978F-3591C75489BA}" destId="{37C9053A-357F-4F40-A5CB-FE42B2B59771}" srcOrd="0" destOrd="0" presId="urn:microsoft.com/office/officeart/2005/8/layout/hChevron3"/>
    <dgm:cxn modelId="{EF891B45-908F-4C4D-B38F-E8BE4D2C3F6D}" srcId="{FA3025D1-6650-7E4B-8ED2-E26FEBCEB26D}" destId="{2DC2ABC3-0316-4949-ACC7-4DC2758A9E65}" srcOrd="4" destOrd="0" parTransId="{CDDF89DF-8BF6-F147-81DA-7CD57B66224C}" sibTransId="{6E8454D7-FCE8-E94C-BC9B-4C50031A3ED0}"/>
    <dgm:cxn modelId="{1CE0416B-2EE5-E34D-924D-D83A6D134D41}" type="presOf" srcId="{DF37F7AB-B420-5C41-821B-0EB8E4223CD0}" destId="{D04F7EF6-4DF8-C741-A0DC-B2C43E52369F}" srcOrd="0" destOrd="0" presId="urn:microsoft.com/office/officeart/2005/8/layout/hChevron3"/>
    <dgm:cxn modelId="{B0AA1A6C-F2AC-7742-9ECE-CA65915BDDF4}" srcId="{FA3025D1-6650-7E4B-8ED2-E26FEBCEB26D}" destId="{DF37F7AB-B420-5C41-821B-0EB8E4223CD0}" srcOrd="1" destOrd="0" parTransId="{20FF4C7B-72B5-5145-88F7-EFE0CC8D7223}" sibTransId="{B46ED72A-8224-D741-8B9C-90397D56AA76}"/>
    <dgm:cxn modelId="{2B59D18B-E75D-AC4B-BCD2-78E1782F2F23}" srcId="{FA3025D1-6650-7E4B-8ED2-E26FEBCEB26D}" destId="{3E8FCC8F-E38C-4242-BA84-49D3C5649EBF}" srcOrd="0" destOrd="0" parTransId="{340A919D-94DD-4646-BC3D-76CD9B912720}" sibTransId="{25CF719D-2A8C-6741-89EB-29EF310B4AA8}"/>
    <dgm:cxn modelId="{83559CA2-E4A1-5343-A955-0F983DE431AA}" type="presOf" srcId="{FA3025D1-6650-7E4B-8ED2-E26FEBCEB26D}" destId="{50F70D2E-6DD9-8746-B6D3-5469709DC6BD}" srcOrd="0" destOrd="0" presId="urn:microsoft.com/office/officeart/2005/8/layout/hChevron3"/>
    <dgm:cxn modelId="{F324B2D7-9E66-3C43-B7DC-9C78C746EA37}" srcId="{FA3025D1-6650-7E4B-8ED2-E26FEBCEB26D}" destId="{DBC06EA6-561C-1642-978F-3591C75489BA}" srcOrd="3" destOrd="0" parTransId="{731CDC39-C5DA-B149-ABA6-50FDE2D07DCA}" sibTransId="{D9355493-0442-A543-80F2-3233432AC0A9}"/>
    <dgm:cxn modelId="{9ABC8FDD-8D7B-564F-9199-2677B7096086}" type="presOf" srcId="{3E8FCC8F-E38C-4242-BA84-49D3C5649EBF}" destId="{FB7EFF06-CE68-4E4A-AF0F-0DB4D45EF974}" srcOrd="0" destOrd="0" presId="urn:microsoft.com/office/officeart/2005/8/layout/hChevron3"/>
    <dgm:cxn modelId="{9C498138-2D45-1742-9782-CD1786361FB8}" type="presParOf" srcId="{50F70D2E-6DD9-8746-B6D3-5469709DC6BD}" destId="{FB7EFF06-CE68-4E4A-AF0F-0DB4D45EF974}" srcOrd="0" destOrd="0" presId="urn:microsoft.com/office/officeart/2005/8/layout/hChevron3"/>
    <dgm:cxn modelId="{AD201DD6-473C-704F-8A4F-B953BB1C56D9}" type="presParOf" srcId="{50F70D2E-6DD9-8746-B6D3-5469709DC6BD}" destId="{8F0E4FB9-BC25-EB45-90E5-E06B89D268D6}" srcOrd="1" destOrd="0" presId="urn:microsoft.com/office/officeart/2005/8/layout/hChevron3"/>
    <dgm:cxn modelId="{1671B5D5-1A2F-7145-90F1-A3D8D9F0CA49}" type="presParOf" srcId="{50F70D2E-6DD9-8746-B6D3-5469709DC6BD}" destId="{D04F7EF6-4DF8-C741-A0DC-B2C43E52369F}" srcOrd="2" destOrd="0" presId="urn:microsoft.com/office/officeart/2005/8/layout/hChevron3"/>
    <dgm:cxn modelId="{635977B8-3381-904E-86A3-CECC82FBFB30}" type="presParOf" srcId="{50F70D2E-6DD9-8746-B6D3-5469709DC6BD}" destId="{25A03790-BC21-154B-BC2B-33A3404E5893}" srcOrd="3" destOrd="0" presId="urn:microsoft.com/office/officeart/2005/8/layout/hChevron3"/>
    <dgm:cxn modelId="{4D11194C-4ADB-D949-928A-66D69A3ED8DE}" type="presParOf" srcId="{50F70D2E-6DD9-8746-B6D3-5469709DC6BD}" destId="{4669D07A-2EAB-C548-A5BB-86789483461C}" srcOrd="4" destOrd="0" presId="urn:microsoft.com/office/officeart/2005/8/layout/hChevron3"/>
    <dgm:cxn modelId="{C5E7604A-F851-D94F-8283-593E2E3C4C79}" type="presParOf" srcId="{50F70D2E-6DD9-8746-B6D3-5469709DC6BD}" destId="{D205786A-3E5F-5A48-8993-33690F5D518C}" srcOrd="5" destOrd="0" presId="urn:microsoft.com/office/officeart/2005/8/layout/hChevron3"/>
    <dgm:cxn modelId="{51F8E529-70B8-4049-AD4F-82A9B065E78B}" type="presParOf" srcId="{50F70D2E-6DD9-8746-B6D3-5469709DC6BD}" destId="{37C9053A-357F-4F40-A5CB-FE42B2B59771}" srcOrd="6" destOrd="0" presId="urn:microsoft.com/office/officeart/2005/8/layout/hChevron3"/>
    <dgm:cxn modelId="{D85EB0A4-1362-4940-9D8A-E9EB507A06E3}" type="presParOf" srcId="{50F70D2E-6DD9-8746-B6D3-5469709DC6BD}" destId="{81BA6263-5EFA-594B-BC0D-A07FA696DEEB}" srcOrd="7" destOrd="0" presId="urn:microsoft.com/office/officeart/2005/8/layout/hChevron3"/>
    <dgm:cxn modelId="{F24AAA71-A571-3E42-84D6-64408ABBD928}" type="presParOf" srcId="{50F70D2E-6DD9-8746-B6D3-5469709DC6BD}" destId="{BCE096E3-787A-4F41-90C2-978427E4935E}"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2F64C5-A3B3-4C48-95A7-C2C901F2576D}" type="doc">
      <dgm:prSet loTypeId="urn:microsoft.com/office/officeart/2005/8/layout/matrix3" loCatId="" qsTypeId="urn:microsoft.com/office/officeart/2005/8/quickstyle/simple4" qsCatId="simple" csTypeId="urn:microsoft.com/office/officeart/2005/8/colors/colorful4" csCatId="colorful" phldr="1"/>
      <dgm:spPr/>
      <dgm:t>
        <a:bodyPr/>
        <a:lstStyle/>
        <a:p>
          <a:endParaRPr lang="en-US"/>
        </a:p>
      </dgm:t>
    </dgm:pt>
    <dgm:pt modelId="{A3EDE2CE-A849-964E-8E35-912EDAF2F4B8}">
      <dgm:prSet phldrT="[Text]"/>
      <dgm:spPr/>
      <dgm:t>
        <a:bodyPr/>
        <a:lstStyle/>
        <a:p>
          <a:r>
            <a:rPr lang="en-US" dirty="0">
              <a:solidFill>
                <a:srgbClr val="2B2B2D"/>
              </a:solidFill>
            </a:rPr>
            <a:t>The </a:t>
          </a:r>
        </a:p>
        <a:p>
          <a:r>
            <a:rPr lang="en-US" dirty="0">
              <a:solidFill>
                <a:srgbClr val="2B2B2D"/>
              </a:solidFill>
            </a:rPr>
            <a:t>Stall</a:t>
          </a:r>
        </a:p>
      </dgm:t>
    </dgm:pt>
    <dgm:pt modelId="{349AF932-9645-A241-AF75-9ECFDB1D51F8}" type="parTrans" cxnId="{E339574F-BC8E-C64E-90B3-A02770C7A921}">
      <dgm:prSet/>
      <dgm:spPr/>
      <dgm:t>
        <a:bodyPr/>
        <a:lstStyle/>
        <a:p>
          <a:endParaRPr lang="en-US"/>
        </a:p>
      </dgm:t>
    </dgm:pt>
    <dgm:pt modelId="{942B84CF-81B1-454E-A9F0-B9140FE322D5}" type="sibTrans" cxnId="{E339574F-BC8E-C64E-90B3-A02770C7A921}">
      <dgm:prSet/>
      <dgm:spPr/>
      <dgm:t>
        <a:bodyPr/>
        <a:lstStyle/>
        <a:p>
          <a:endParaRPr lang="en-US"/>
        </a:p>
      </dgm:t>
    </dgm:pt>
    <dgm:pt modelId="{0A9E7592-809F-8C43-8BFB-BC3ACD74288C}">
      <dgm:prSet phldrT="[Text]"/>
      <dgm:spPr/>
      <dgm:t>
        <a:bodyPr/>
        <a:lstStyle/>
        <a:p>
          <a:r>
            <a:rPr lang="en-US" dirty="0"/>
            <a:t>The Self-Inflicted Wound</a:t>
          </a:r>
        </a:p>
      </dgm:t>
    </dgm:pt>
    <dgm:pt modelId="{6C8A75A0-C9D8-E64D-AF92-5A3628E5489C}" type="parTrans" cxnId="{F856F06A-DD8D-8841-B868-665A12A1DDAA}">
      <dgm:prSet/>
      <dgm:spPr/>
      <dgm:t>
        <a:bodyPr/>
        <a:lstStyle/>
        <a:p>
          <a:endParaRPr lang="en-US"/>
        </a:p>
      </dgm:t>
    </dgm:pt>
    <dgm:pt modelId="{3D9EA93D-D53B-7F4D-8468-37B43950535F}" type="sibTrans" cxnId="{F856F06A-DD8D-8841-B868-665A12A1DDAA}">
      <dgm:prSet/>
      <dgm:spPr/>
      <dgm:t>
        <a:bodyPr/>
        <a:lstStyle/>
        <a:p>
          <a:endParaRPr lang="en-US"/>
        </a:p>
      </dgm:t>
    </dgm:pt>
    <dgm:pt modelId="{AB4334D4-F957-DB46-A677-F9FA77B25569}">
      <dgm:prSet phldrT="[Text]"/>
      <dgm:spPr/>
      <dgm:t>
        <a:bodyPr/>
        <a:lstStyle/>
        <a:p>
          <a:r>
            <a:rPr lang="en-US" dirty="0"/>
            <a:t>The Guilt Trip	</a:t>
          </a:r>
        </a:p>
      </dgm:t>
    </dgm:pt>
    <dgm:pt modelId="{D5385475-5826-5B4C-A1E3-EA1D4F41F72D}" type="parTrans" cxnId="{FA07E40E-7BEB-A342-BAAE-ED2BFFAB8DC2}">
      <dgm:prSet/>
      <dgm:spPr/>
      <dgm:t>
        <a:bodyPr/>
        <a:lstStyle/>
        <a:p>
          <a:endParaRPr lang="en-US"/>
        </a:p>
      </dgm:t>
    </dgm:pt>
    <dgm:pt modelId="{A115A421-5B74-AC4C-B17A-FB7A762E328C}" type="sibTrans" cxnId="{FA07E40E-7BEB-A342-BAAE-ED2BFFAB8DC2}">
      <dgm:prSet/>
      <dgm:spPr/>
      <dgm:t>
        <a:bodyPr/>
        <a:lstStyle/>
        <a:p>
          <a:endParaRPr lang="en-US"/>
        </a:p>
      </dgm:t>
    </dgm:pt>
    <dgm:pt modelId="{7DD01159-A8C9-7246-AEF6-1A98F52D44FD}">
      <dgm:prSet phldrT="[Text]"/>
      <dgm:spPr/>
      <dgm:t>
        <a:bodyPr/>
        <a:lstStyle/>
        <a:p>
          <a:r>
            <a:rPr lang="en-US" dirty="0"/>
            <a:t>The Attack</a:t>
          </a:r>
        </a:p>
      </dgm:t>
    </dgm:pt>
    <dgm:pt modelId="{27EBD252-6885-E84C-9B8B-4105AA4CB7B7}" type="parTrans" cxnId="{487B8A46-1F46-8C46-AF68-5C62D1DF6C22}">
      <dgm:prSet/>
      <dgm:spPr/>
      <dgm:t>
        <a:bodyPr/>
        <a:lstStyle/>
        <a:p>
          <a:endParaRPr lang="en-US"/>
        </a:p>
      </dgm:t>
    </dgm:pt>
    <dgm:pt modelId="{1456CF6F-B25B-7D4A-A069-52871D2CAB0D}" type="sibTrans" cxnId="{487B8A46-1F46-8C46-AF68-5C62D1DF6C22}">
      <dgm:prSet/>
      <dgm:spPr/>
      <dgm:t>
        <a:bodyPr/>
        <a:lstStyle/>
        <a:p>
          <a:endParaRPr lang="en-US"/>
        </a:p>
      </dgm:t>
    </dgm:pt>
    <dgm:pt modelId="{9637241D-EEAC-B04B-A4B0-3EB7BA1E8FC2}" type="pres">
      <dgm:prSet presAssocID="{142F64C5-A3B3-4C48-95A7-C2C901F2576D}" presName="matrix" presStyleCnt="0">
        <dgm:presLayoutVars>
          <dgm:chMax val="1"/>
          <dgm:dir/>
          <dgm:resizeHandles val="exact"/>
        </dgm:presLayoutVars>
      </dgm:prSet>
      <dgm:spPr/>
    </dgm:pt>
    <dgm:pt modelId="{30F3BB94-68F5-034F-8A03-0C92CCEE29A1}" type="pres">
      <dgm:prSet presAssocID="{142F64C5-A3B3-4C48-95A7-C2C901F2576D}" presName="diamond" presStyleLbl="bgShp" presStyleIdx="0" presStyleCnt="1"/>
      <dgm:spPr/>
    </dgm:pt>
    <dgm:pt modelId="{1BC79B64-21E8-7749-AD42-4BD09DA71234}" type="pres">
      <dgm:prSet presAssocID="{142F64C5-A3B3-4C48-95A7-C2C901F2576D}" presName="quad1" presStyleLbl="node1" presStyleIdx="0" presStyleCnt="4">
        <dgm:presLayoutVars>
          <dgm:chMax val="0"/>
          <dgm:chPref val="0"/>
          <dgm:bulletEnabled val="1"/>
        </dgm:presLayoutVars>
      </dgm:prSet>
      <dgm:spPr/>
    </dgm:pt>
    <dgm:pt modelId="{E52E853E-37BB-CA45-A452-7B77DE98883E}" type="pres">
      <dgm:prSet presAssocID="{142F64C5-A3B3-4C48-95A7-C2C901F2576D}" presName="quad2" presStyleLbl="node1" presStyleIdx="1" presStyleCnt="4">
        <dgm:presLayoutVars>
          <dgm:chMax val="0"/>
          <dgm:chPref val="0"/>
          <dgm:bulletEnabled val="1"/>
        </dgm:presLayoutVars>
      </dgm:prSet>
      <dgm:spPr/>
    </dgm:pt>
    <dgm:pt modelId="{24565F6C-BA08-DC46-A829-A2374491D47C}" type="pres">
      <dgm:prSet presAssocID="{142F64C5-A3B3-4C48-95A7-C2C901F2576D}" presName="quad3" presStyleLbl="node1" presStyleIdx="2" presStyleCnt="4">
        <dgm:presLayoutVars>
          <dgm:chMax val="0"/>
          <dgm:chPref val="0"/>
          <dgm:bulletEnabled val="1"/>
        </dgm:presLayoutVars>
      </dgm:prSet>
      <dgm:spPr/>
    </dgm:pt>
    <dgm:pt modelId="{5BDB4DD1-199B-CA41-84F4-B40030C5C3D4}" type="pres">
      <dgm:prSet presAssocID="{142F64C5-A3B3-4C48-95A7-C2C901F2576D}" presName="quad4" presStyleLbl="node1" presStyleIdx="3" presStyleCnt="4">
        <dgm:presLayoutVars>
          <dgm:chMax val="0"/>
          <dgm:chPref val="0"/>
          <dgm:bulletEnabled val="1"/>
        </dgm:presLayoutVars>
      </dgm:prSet>
      <dgm:spPr/>
    </dgm:pt>
  </dgm:ptLst>
  <dgm:cxnLst>
    <dgm:cxn modelId="{FA07E40E-7BEB-A342-BAAE-ED2BFFAB8DC2}" srcId="{142F64C5-A3B3-4C48-95A7-C2C901F2576D}" destId="{AB4334D4-F957-DB46-A677-F9FA77B25569}" srcOrd="2" destOrd="0" parTransId="{D5385475-5826-5B4C-A1E3-EA1D4F41F72D}" sibTransId="{A115A421-5B74-AC4C-B17A-FB7A762E328C}"/>
    <dgm:cxn modelId="{487B8A46-1F46-8C46-AF68-5C62D1DF6C22}" srcId="{142F64C5-A3B3-4C48-95A7-C2C901F2576D}" destId="{7DD01159-A8C9-7246-AEF6-1A98F52D44FD}" srcOrd="3" destOrd="0" parTransId="{27EBD252-6885-E84C-9B8B-4105AA4CB7B7}" sibTransId="{1456CF6F-B25B-7D4A-A069-52871D2CAB0D}"/>
    <dgm:cxn modelId="{E339574F-BC8E-C64E-90B3-A02770C7A921}" srcId="{142F64C5-A3B3-4C48-95A7-C2C901F2576D}" destId="{A3EDE2CE-A849-964E-8E35-912EDAF2F4B8}" srcOrd="0" destOrd="0" parTransId="{349AF932-9645-A241-AF75-9ECFDB1D51F8}" sibTransId="{942B84CF-81B1-454E-A9F0-B9140FE322D5}"/>
    <dgm:cxn modelId="{B2336668-92FC-CC4A-AF73-B8F84AB32A3B}" type="presOf" srcId="{AB4334D4-F957-DB46-A677-F9FA77B25569}" destId="{24565F6C-BA08-DC46-A829-A2374491D47C}" srcOrd="0" destOrd="0" presId="urn:microsoft.com/office/officeart/2005/8/layout/matrix3"/>
    <dgm:cxn modelId="{F856F06A-DD8D-8841-B868-665A12A1DDAA}" srcId="{142F64C5-A3B3-4C48-95A7-C2C901F2576D}" destId="{0A9E7592-809F-8C43-8BFB-BC3ACD74288C}" srcOrd="1" destOrd="0" parTransId="{6C8A75A0-C9D8-E64D-AF92-5A3628E5489C}" sibTransId="{3D9EA93D-D53B-7F4D-8468-37B43950535F}"/>
    <dgm:cxn modelId="{B23DCFBE-F768-6E43-B655-228B25856256}" type="presOf" srcId="{7DD01159-A8C9-7246-AEF6-1A98F52D44FD}" destId="{5BDB4DD1-199B-CA41-84F4-B40030C5C3D4}" srcOrd="0" destOrd="0" presId="urn:microsoft.com/office/officeart/2005/8/layout/matrix3"/>
    <dgm:cxn modelId="{655E9FCC-E83C-DC43-9420-E2695F8CF073}" type="presOf" srcId="{142F64C5-A3B3-4C48-95A7-C2C901F2576D}" destId="{9637241D-EEAC-B04B-A4B0-3EB7BA1E8FC2}" srcOrd="0" destOrd="0" presId="urn:microsoft.com/office/officeart/2005/8/layout/matrix3"/>
    <dgm:cxn modelId="{EF9A1CD4-5435-974E-8E82-7017BFF0E6C1}" type="presOf" srcId="{A3EDE2CE-A849-964E-8E35-912EDAF2F4B8}" destId="{1BC79B64-21E8-7749-AD42-4BD09DA71234}" srcOrd="0" destOrd="0" presId="urn:microsoft.com/office/officeart/2005/8/layout/matrix3"/>
    <dgm:cxn modelId="{618C47F4-A88A-AC43-924A-8ECA091124C1}" type="presOf" srcId="{0A9E7592-809F-8C43-8BFB-BC3ACD74288C}" destId="{E52E853E-37BB-CA45-A452-7B77DE98883E}" srcOrd="0" destOrd="0" presId="urn:microsoft.com/office/officeart/2005/8/layout/matrix3"/>
    <dgm:cxn modelId="{27B83289-A065-E841-9B1E-28302C1E5788}" type="presParOf" srcId="{9637241D-EEAC-B04B-A4B0-3EB7BA1E8FC2}" destId="{30F3BB94-68F5-034F-8A03-0C92CCEE29A1}" srcOrd="0" destOrd="0" presId="urn:microsoft.com/office/officeart/2005/8/layout/matrix3"/>
    <dgm:cxn modelId="{E7F22BB0-BFE7-0E40-9FA7-C9202C060AAF}" type="presParOf" srcId="{9637241D-EEAC-B04B-A4B0-3EB7BA1E8FC2}" destId="{1BC79B64-21E8-7749-AD42-4BD09DA71234}" srcOrd="1" destOrd="0" presId="urn:microsoft.com/office/officeart/2005/8/layout/matrix3"/>
    <dgm:cxn modelId="{7BD6C7CE-8C1C-1649-B127-BD3D4D037FD8}" type="presParOf" srcId="{9637241D-EEAC-B04B-A4B0-3EB7BA1E8FC2}" destId="{E52E853E-37BB-CA45-A452-7B77DE98883E}" srcOrd="2" destOrd="0" presId="urn:microsoft.com/office/officeart/2005/8/layout/matrix3"/>
    <dgm:cxn modelId="{2BEAAF69-4CDF-B64D-94C1-C958E3AFE1FE}" type="presParOf" srcId="{9637241D-EEAC-B04B-A4B0-3EB7BA1E8FC2}" destId="{24565F6C-BA08-DC46-A829-A2374491D47C}" srcOrd="3" destOrd="0" presId="urn:microsoft.com/office/officeart/2005/8/layout/matrix3"/>
    <dgm:cxn modelId="{7CD10426-C047-EA40-9F87-600A6D5B613F}" type="presParOf" srcId="{9637241D-EEAC-B04B-A4B0-3EB7BA1E8FC2}" destId="{5BDB4DD1-199B-CA41-84F4-B40030C5C3D4}"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3025D1-6650-7E4B-8ED2-E26FEBCEB26D}" type="doc">
      <dgm:prSet loTypeId="urn:microsoft.com/office/officeart/2005/8/layout/hChevron3" loCatId="" qsTypeId="urn:microsoft.com/office/officeart/2005/8/quickstyle/simple4" qsCatId="simple" csTypeId="urn:microsoft.com/office/officeart/2005/8/colors/colorful4" csCatId="colorful" phldr="1"/>
      <dgm:spPr/>
    </dgm:pt>
    <dgm:pt modelId="{3E8FCC8F-E38C-4242-BA84-49D3C5649EBF}">
      <dgm:prSet phldrT="[Text]"/>
      <dgm:spPr/>
      <dgm:t>
        <a:bodyPr/>
        <a:lstStyle/>
        <a:p>
          <a:r>
            <a:rPr lang="en-US" dirty="0">
              <a:solidFill>
                <a:srgbClr val="2B2B2D"/>
              </a:solidFill>
            </a:rPr>
            <a:t>Listen</a:t>
          </a:r>
        </a:p>
      </dgm:t>
    </dgm:pt>
    <dgm:pt modelId="{340A919D-94DD-4646-BC3D-76CD9B912720}" type="parTrans" cxnId="{2B59D18B-E75D-AC4B-BCD2-78E1782F2F23}">
      <dgm:prSet/>
      <dgm:spPr/>
      <dgm:t>
        <a:bodyPr/>
        <a:lstStyle/>
        <a:p>
          <a:endParaRPr lang="en-US"/>
        </a:p>
      </dgm:t>
    </dgm:pt>
    <dgm:pt modelId="{25CF719D-2A8C-6741-89EB-29EF310B4AA8}" type="sibTrans" cxnId="{2B59D18B-E75D-AC4B-BCD2-78E1782F2F23}">
      <dgm:prSet/>
      <dgm:spPr/>
      <dgm:t>
        <a:bodyPr/>
        <a:lstStyle/>
        <a:p>
          <a:endParaRPr lang="en-US"/>
        </a:p>
      </dgm:t>
    </dgm:pt>
    <dgm:pt modelId="{DF37F7AB-B420-5C41-821B-0EB8E4223CD0}">
      <dgm:prSet phldrT="[Text]"/>
      <dgm:spPr/>
      <dgm:t>
        <a:bodyPr/>
        <a:lstStyle/>
        <a:p>
          <a:r>
            <a:rPr lang="en-US" b="0" dirty="0">
              <a:solidFill>
                <a:srgbClr val="2B2B2D"/>
              </a:solidFill>
            </a:rPr>
            <a:t>Response</a:t>
          </a:r>
        </a:p>
      </dgm:t>
    </dgm:pt>
    <dgm:pt modelId="{20FF4C7B-72B5-5145-88F7-EFE0CC8D7223}" type="parTrans" cxnId="{B0AA1A6C-F2AC-7742-9ECE-CA65915BDDF4}">
      <dgm:prSet/>
      <dgm:spPr/>
      <dgm:t>
        <a:bodyPr/>
        <a:lstStyle/>
        <a:p>
          <a:endParaRPr lang="en-US"/>
        </a:p>
      </dgm:t>
    </dgm:pt>
    <dgm:pt modelId="{B46ED72A-8224-D741-8B9C-90397D56AA76}" type="sibTrans" cxnId="{B0AA1A6C-F2AC-7742-9ECE-CA65915BDDF4}">
      <dgm:prSet/>
      <dgm:spPr/>
      <dgm:t>
        <a:bodyPr/>
        <a:lstStyle/>
        <a:p>
          <a:endParaRPr lang="en-US"/>
        </a:p>
      </dgm:t>
    </dgm:pt>
    <dgm:pt modelId="{8E0BD838-11B9-7C44-BDFA-EDE9C9FF7E32}">
      <dgm:prSet phldrT="[Text]"/>
      <dgm:spPr/>
      <dgm:t>
        <a:bodyPr/>
        <a:lstStyle/>
        <a:p>
          <a:r>
            <a:rPr lang="en-US" dirty="0"/>
            <a:t>Remind</a:t>
          </a:r>
        </a:p>
      </dgm:t>
    </dgm:pt>
    <dgm:pt modelId="{9C55DD69-FB09-A145-8466-D2DF31D98132}" type="parTrans" cxnId="{F034B509-B258-F744-A70D-A63AF3AD6F50}">
      <dgm:prSet/>
      <dgm:spPr/>
      <dgm:t>
        <a:bodyPr/>
        <a:lstStyle/>
        <a:p>
          <a:endParaRPr lang="en-US"/>
        </a:p>
      </dgm:t>
    </dgm:pt>
    <dgm:pt modelId="{462B03AB-12F9-B442-9C3C-A91253A6CA28}" type="sibTrans" cxnId="{F034B509-B258-F744-A70D-A63AF3AD6F50}">
      <dgm:prSet/>
      <dgm:spPr/>
      <dgm:t>
        <a:bodyPr/>
        <a:lstStyle/>
        <a:p>
          <a:endParaRPr lang="en-US"/>
        </a:p>
      </dgm:t>
    </dgm:pt>
    <dgm:pt modelId="{DBC06EA6-561C-1642-978F-3591C75489BA}">
      <dgm:prSet/>
      <dgm:spPr/>
      <dgm:t>
        <a:bodyPr/>
        <a:lstStyle/>
        <a:p>
          <a:r>
            <a:rPr lang="en-US" dirty="0"/>
            <a:t>Solve</a:t>
          </a:r>
        </a:p>
      </dgm:t>
    </dgm:pt>
    <dgm:pt modelId="{731CDC39-C5DA-B149-ABA6-50FDE2D07DCA}" type="parTrans" cxnId="{F324B2D7-9E66-3C43-B7DC-9C78C746EA37}">
      <dgm:prSet/>
      <dgm:spPr/>
      <dgm:t>
        <a:bodyPr/>
        <a:lstStyle/>
        <a:p>
          <a:endParaRPr lang="en-US"/>
        </a:p>
      </dgm:t>
    </dgm:pt>
    <dgm:pt modelId="{D9355493-0442-A543-80F2-3233432AC0A9}" type="sibTrans" cxnId="{F324B2D7-9E66-3C43-B7DC-9C78C746EA37}">
      <dgm:prSet/>
      <dgm:spPr/>
      <dgm:t>
        <a:bodyPr/>
        <a:lstStyle/>
        <a:p>
          <a:endParaRPr lang="en-US"/>
        </a:p>
      </dgm:t>
    </dgm:pt>
    <dgm:pt modelId="{2DC2ABC3-0316-4949-ACC7-4DC2758A9E65}">
      <dgm:prSet/>
      <dgm:spPr/>
      <dgm:t>
        <a:bodyPr/>
        <a:lstStyle/>
        <a:p>
          <a:r>
            <a:rPr lang="en-US" dirty="0"/>
            <a:t>Agree</a:t>
          </a:r>
        </a:p>
      </dgm:t>
    </dgm:pt>
    <dgm:pt modelId="{CDDF89DF-8BF6-F147-81DA-7CD57B66224C}" type="parTrans" cxnId="{EF891B45-908F-4C4D-B38F-E8BE4D2C3F6D}">
      <dgm:prSet/>
      <dgm:spPr/>
      <dgm:t>
        <a:bodyPr/>
        <a:lstStyle/>
        <a:p>
          <a:endParaRPr lang="en-US"/>
        </a:p>
      </dgm:t>
    </dgm:pt>
    <dgm:pt modelId="{6E8454D7-FCE8-E94C-BC9B-4C50031A3ED0}" type="sibTrans" cxnId="{EF891B45-908F-4C4D-B38F-E8BE4D2C3F6D}">
      <dgm:prSet/>
      <dgm:spPr/>
      <dgm:t>
        <a:bodyPr/>
        <a:lstStyle/>
        <a:p>
          <a:endParaRPr lang="en-US"/>
        </a:p>
      </dgm:t>
    </dgm:pt>
    <dgm:pt modelId="{50F70D2E-6DD9-8746-B6D3-5469709DC6BD}" type="pres">
      <dgm:prSet presAssocID="{FA3025D1-6650-7E4B-8ED2-E26FEBCEB26D}" presName="Name0" presStyleCnt="0">
        <dgm:presLayoutVars>
          <dgm:dir/>
          <dgm:resizeHandles val="exact"/>
        </dgm:presLayoutVars>
      </dgm:prSet>
      <dgm:spPr/>
    </dgm:pt>
    <dgm:pt modelId="{FB7EFF06-CE68-4E4A-AF0F-0DB4D45EF974}" type="pres">
      <dgm:prSet presAssocID="{3E8FCC8F-E38C-4242-BA84-49D3C5649EBF}" presName="parTxOnly" presStyleLbl="node1" presStyleIdx="0" presStyleCnt="5">
        <dgm:presLayoutVars>
          <dgm:bulletEnabled val="1"/>
        </dgm:presLayoutVars>
      </dgm:prSet>
      <dgm:spPr/>
    </dgm:pt>
    <dgm:pt modelId="{8F0E4FB9-BC25-EB45-90E5-E06B89D268D6}" type="pres">
      <dgm:prSet presAssocID="{25CF719D-2A8C-6741-89EB-29EF310B4AA8}" presName="parSpace" presStyleCnt="0"/>
      <dgm:spPr/>
    </dgm:pt>
    <dgm:pt modelId="{D04F7EF6-4DF8-C741-A0DC-B2C43E52369F}" type="pres">
      <dgm:prSet presAssocID="{DF37F7AB-B420-5C41-821B-0EB8E4223CD0}" presName="parTxOnly" presStyleLbl="node1" presStyleIdx="1" presStyleCnt="5">
        <dgm:presLayoutVars>
          <dgm:bulletEnabled val="1"/>
        </dgm:presLayoutVars>
      </dgm:prSet>
      <dgm:spPr/>
    </dgm:pt>
    <dgm:pt modelId="{25A03790-BC21-154B-BC2B-33A3404E5893}" type="pres">
      <dgm:prSet presAssocID="{B46ED72A-8224-D741-8B9C-90397D56AA76}" presName="parSpace" presStyleCnt="0"/>
      <dgm:spPr/>
    </dgm:pt>
    <dgm:pt modelId="{4669D07A-2EAB-C548-A5BB-86789483461C}" type="pres">
      <dgm:prSet presAssocID="{8E0BD838-11B9-7C44-BDFA-EDE9C9FF7E32}" presName="parTxOnly" presStyleLbl="node1" presStyleIdx="2" presStyleCnt="5">
        <dgm:presLayoutVars>
          <dgm:bulletEnabled val="1"/>
        </dgm:presLayoutVars>
      </dgm:prSet>
      <dgm:spPr/>
    </dgm:pt>
    <dgm:pt modelId="{D205786A-3E5F-5A48-8993-33690F5D518C}" type="pres">
      <dgm:prSet presAssocID="{462B03AB-12F9-B442-9C3C-A91253A6CA28}" presName="parSpace" presStyleCnt="0"/>
      <dgm:spPr/>
    </dgm:pt>
    <dgm:pt modelId="{37C9053A-357F-4F40-A5CB-FE42B2B59771}" type="pres">
      <dgm:prSet presAssocID="{DBC06EA6-561C-1642-978F-3591C75489BA}" presName="parTxOnly" presStyleLbl="node1" presStyleIdx="3" presStyleCnt="5">
        <dgm:presLayoutVars>
          <dgm:bulletEnabled val="1"/>
        </dgm:presLayoutVars>
      </dgm:prSet>
      <dgm:spPr/>
    </dgm:pt>
    <dgm:pt modelId="{81BA6263-5EFA-594B-BC0D-A07FA696DEEB}" type="pres">
      <dgm:prSet presAssocID="{D9355493-0442-A543-80F2-3233432AC0A9}" presName="parSpace" presStyleCnt="0"/>
      <dgm:spPr/>
    </dgm:pt>
    <dgm:pt modelId="{BCE096E3-787A-4F41-90C2-978427E4935E}" type="pres">
      <dgm:prSet presAssocID="{2DC2ABC3-0316-4949-ACC7-4DC2758A9E65}" presName="parTxOnly" presStyleLbl="node1" presStyleIdx="4" presStyleCnt="5">
        <dgm:presLayoutVars>
          <dgm:bulletEnabled val="1"/>
        </dgm:presLayoutVars>
      </dgm:prSet>
      <dgm:spPr/>
    </dgm:pt>
  </dgm:ptLst>
  <dgm:cxnLst>
    <dgm:cxn modelId="{F034B509-B258-F744-A70D-A63AF3AD6F50}" srcId="{FA3025D1-6650-7E4B-8ED2-E26FEBCEB26D}" destId="{8E0BD838-11B9-7C44-BDFA-EDE9C9FF7E32}" srcOrd="2" destOrd="0" parTransId="{9C55DD69-FB09-A145-8466-D2DF31D98132}" sibTransId="{462B03AB-12F9-B442-9C3C-A91253A6CA28}"/>
    <dgm:cxn modelId="{EC353717-8F47-D648-8BC4-FC3D4BE3C23F}" type="presOf" srcId="{8E0BD838-11B9-7C44-BDFA-EDE9C9FF7E32}" destId="{4669D07A-2EAB-C548-A5BB-86789483461C}" srcOrd="0" destOrd="0" presId="urn:microsoft.com/office/officeart/2005/8/layout/hChevron3"/>
    <dgm:cxn modelId="{EF891B45-908F-4C4D-B38F-E8BE4D2C3F6D}" srcId="{FA3025D1-6650-7E4B-8ED2-E26FEBCEB26D}" destId="{2DC2ABC3-0316-4949-ACC7-4DC2758A9E65}" srcOrd="4" destOrd="0" parTransId="{CDDF89DF-8BF6-F147-81DA-7CD57B66224C}" sibTransId="{6E8454D7-FCE8-E94C-BC9B-4C50031A3ED0}"/>
    <dgm:cxn modelId="{65A97F52-D9F9-174F-A564-4FB79A3420E0}" type="presOf" srcId="{2DC2ABC3-0316-4949-ACC7-4DC2758A9E65}" destId="{BCE096E3-787A-4F41-90C2-978427E4935E}" srcOrd="0" destOrd="0" presId="urn:microsoft.com/office/officeart/2005/8/layout/hChevron3"/>
    <dgm:cxn modelId="{B0AA1A6C-F2AC-7742-9ECE-CA65915BDDF4}" srcId="{FA3025D1-6650-7E4B-8ED2-E26FEBCEB26D}" destId="{DF37F7AB-B420-5C41-821B-0EB8E4223CD0}" srcOrd="1" destOrd="0" parTransId="{20FF4C7B-72B5-5145-88F7-EFE0CC8D7223}" sibTransId="{B46ED72A-8224-D741-8B9C-90397D56AA76}"/>
    <dgm:cxn modelId="{2B59D18B-E75D-AC4B-BCD2-78E1782F2F23}" srcId="{FA3025D1-6650-7E4B-8ED2-E26FEBCEB26D}" destId="{3E8FCC8F-E38C-4242-BA84-49D3C5649EBF}" srcOrd="0" destOrd="0" parTransId="{340A919D-94DD-4646-BC3D-76CD9B912720}" sibTransId="{25CF719D-2A8C-6741-89EB-29EF310B4AA8}"/>
    <dgm:cxn modelId="{732C1399-7E47-7447-90FF-C048D16AD326}" type="presOf" srcId="{DF37F7AB-B420-5C41-821B-0EB8E4223CD0}" destId="{D04F7EF6-4DF8-C741-A0DC-B2C43E52369F}" srcOrd="0" destOrd="0" presId="urn:microsoft.com/office/officeart/2005/8/layout/hChevron3"/>
    <dgm:cxn modelId="{B53343A8-6BEB-4142-BD26-D7156F316305}" type="presOf" srcId="{FA3025D1-6650-7E4B-8ED2-E26FEBCEB26D}" destId="{50F70D2E-6DD9-8746-B6D3-5469709DC6BD}" srcOrd="0" destOrd="0" presId="urn:microsoft.com/office/officeart/2005/8/layout/hChevron3"/>
    <dgm:cxn modelId="{D38A47BB-0B84-0147-8F91-05466EFC34AA}" type="presOf" srcId="{3E8FCC8F-E38C-4242-BA84-49D3C5649EBF}" destId="{FB7EFF06-CE68-4E4A-AF0F-0DB4D45EF974}" srcOrd="0" destOrd="0" presId="urn:microsoft.com/office/officeart/2005/8/layout/hChevron3"/>
    <dgm:cxn modelId="{F324B2D7-9E66-3C43-B7DC-9C78C746EA37}" srcId="{FA3025D1-6650-7E4B-8ED2-E26FEBCEB26D}" destId="{DBC06EA6-561C-1642-978F-3591C75489BA}" srcOrd="3" destOrd="0" parTransId="{731CDC39-C5DA-B149-ABA6-50FDE2D07DCA}" sibTransId="{D9355493-0442-A543-80F2-3233432AC0A9}"/>
    <dgm:cxn modelId="{A85D5AFF-3FA8-6845-AF78-90BC8C19E5A6}" type="presOf" srcId="{DBC06EA6-561C-1642-978F-3591C75489BA}" destId="{37C9053A-357F-4F40-A5CB-FE42B2B59771}" srcOrd="0" destOrd="0" presId="urn:microsoft.com/office/officeart/2005/8/layout/hChevron3"/>
    <dgm:cxn modelId="{8FD0BCB5-9E6E-7A47-AF03-74C11ABAC41D}" type="presParOf" srcId="{50F70D2E-6DD9-8746-B6D3-5469709DC6BD}" destId="{FB7EFF06-CE68-4E4A-AF0F-0DB4D45EF974}" srcOrd="0" destOrd="0" presId="urn:microsoft.com/office/officeart/2005/8/layout/hChevron3"/>
    <dgm:cxn modelId="{8FAFAF9F-3EBB-5444-B451-E972EC83FB8E}" type="presParOf" srcId="{50F70D2E-6DD9-8746-B6D3-5469709DC6BD}" destId="{8F0E4FB9-BC25-EB45-90E5-E06B89D268D6}" srcOrd="1" destOrd="0" presId="urn:microsoft.com/office/officeart/2005/8/layout/hChevron3"/>
    <dgm:cxn modelId="{9EC313FF-10CE-974C-9C11-67B17B79BBC7}" type="presParOf" srcId="{50F70D2E-6DD9-8746-B6D3-5469709DC6BD}" destId="{D04F7EF6-4DF8-C741-A0DC-B2C43E52369F}" srcOrd="2" destOrd="0" presId="urn:microsoft.com/office/officeart/2005/8/layout/hChevron3"/>
    <dgm:cxn modelId="{02A386FE-E645-AF43-AA7B-BFC446A3AA33}" type="presParOf" srcId="{50F70D2E-6DD9-8746-B6D3-5469709DC6BD}" destId="{25A03790-BC21-154B-BC2B-33A3404E5893}" srcOrd="3" destOrd="0" presId="urn:microsoft.com/office/officeart/2005/8/layout/hChevron3"/>
    <dgm:cxn modelId="{1C5868E7-B1A7-C449-AA64-576C787EE2C3}" type="presParOf" srcId="{50F70D2E-6DD9-8746-B6D3-5469709DC6BD}" destId="{4669D07A-2EAB-C548-A5BB-86789483461C}" srcOrd="4" destOrd="0" presId="urn:microsoft.com/office/officeart/2005/8/layout/hChevron3"/>
    <dgm:cxn modelId="{B1695A66-100D-E947-97B3-C68764174404}" type="presParOf" srcId="{50F70D2E-6DD9-8746-B6D3-5469709DC6BD}" destId="{D205786A-3E5F-5A48-8993-33690F5D518C}" srcOrd="5" destOrd="0" presId="urn:microsoft.com/office/officeart/2005/8/layout/hChevron3"/>
    <dgm:cxn modelId="{C5B54611-1A3B-8E48-9784-6C53284D8332}" type="presParOf" srcId="{50F70D2E-6DD9-8746-B6D3-5469709DC6BD}" destId="{37C9053A-357F-4F40-A5CB-FE42B2B59771}" srcOrd="6" destOrd="0" presId="urn:microsoft.com/office/officeart/2005/8/layout/hChevron3"/>
    <dgm:cxn modelId="{65289711-D415-5149-A220-29C8DDB2F8F9}" type="presParOf" srcId="{50F70D2E-6DD9-8746-B6D3-5469709DC6BD}" destId="{81BA6263-5EFA-594B-BC0D-A07FA696DEEB}" srcOrd="7" destOrd="0" presId="urn:microsoft.com/office/officeart/2005/8/layout/hChevron3"/>
    <dgm:cxn modelId="{A7A2D8A5-D58D-9645-BA74-1E96F9ADF05F}" type="presParOf" srcId="{50F70D2E-6DD9-8746-B6D3-5469709DC6BD}" destId="{BCE096E3-787A-4F41-90C2-978427E4935E}"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2F64C5-A3B3-4C48-95A7-C2C901F2576D}" type="doc">
      <dgm:prSet loTypeId="urn:microsoft.com/office/officeart/2005/8/layout/matrix3" loCatId="" qsTypeId="urn:microsoft.com/office/officeart/2005/8/quickstyle/simple4" qsCatId="simple" csTypeId="urn:microsoft.com/office/officeart/2005/8/colors/colorful4" csCatId="colorful" phldr="1"/>
      <dgm:spPr/>
      <dgm:t>
        <a:bodyPr/>
        <a:lstStyle/>
        <a:p>
          <a:endParaRPr lang="en-US"/>
        </a:p>
      </dgm:t>
    </dgm:pt>
    <dgm:pt modelId="{A3EDE2CE-A849-964E-8E35-912EDAF2F4B8}">
      <dgm:prSet phldrT="[Text]"/>
      <dgm:spPr/>
      <dgm:t>
        <a:bodyPr/>
        <a:lstStyle/>
        <a:p>
          <a:r>
            <a:rPr lang="en-US" b="0" dirty="0">
              <a:solidFill>
                <a:srgbClr val="2B2B2D"/>
              </a:solidFill>
            </a:rPr>
            <a:t>The </a:t>
          </a:r>
        </a:p>
        <a:p>
          <a:r>
            <a:rPr lang="en-US" b="0" dirty="0">
              <a:solidFill>
                <a:srgbClr val="2B2B2D"/>
              </a:solidFill>
            </a:rPr>
            <a:t>Stall</a:t>
          </a:r>
        </a:p>
      </dgm:t>
    </dgm:pt>
    <dgm:pt modelId="{349AF932-9645-A241-AF75-9ECFDB1D51F8}" type="parTrans" cxnId="{E339574F-BC8E-C64E-90B3-A02770C7A921}">
      <dgm:prSet/>
      <dgm:spPr/>
      <dgm:t>
        <a:bodyPr/>
        <a:lstStyle/>
        <a:p>
          <a:endParaRPr lang="en-US"/>
        </a:p>
      </dgm:t>
    </dgm:pt>
    <dgm:pt modelId="{942B84CF-81B1-454E-A9F0-B9140FE322D5}" type="sibTrans" cxnId="{E339574F-BC8E-C64E-90B3-A02770C7A921}">
      <dgm:prSet/>
      <dgm:spPr/>
      <dgm:t>
        <a:bodyPr/>
        <a:lstStyle/>
        <a:p>
          <a:endParaRPr lang="en-US"/>
        </a:p>
      </dgm:t>
    </dgm:pt>
    <dgm:pt modelId="{0A9E7592-809F-8C43-8BFB-BC3ACD74288C}">
      <dgm:prSet phldrT="[Text]"/>
      <dgm:spPr/>
      <dgm:t>
        <a:bodyPr/>
        <a:lstStyle/>
        <a:p>
          <a:r>
            <a:rPr lang="en-US" dirty="0"/>
            <a:t>The Self-Inflicted Wound</a:t>
          </a:r>
        </a:p>
      </dgm:t>
    </dgm:pt>
    <dgm:pt modelId="{6C8A75A0-C9D8-E64D-AF92-5A3628E5489C}" type="parTrans" cxnId="{F856F06A-DD8D-8841-B868-665A12A1DDAA}">
      <dgm:prSet/>
      <dgm:spPr/>
      <dgm:t>
        <a:bodyPr/>
        <a:lstStyle/>
        <a:p>
          <a:endParaRPr lang="en-US"/>
        </a:p>
      </dgm:t>
    </dgm:pt>
    <dgm:pt modelId="{3D9EA93D-D53B-7F4D-8468-37B43950535F}" type="sibTrans" cxnId="{F856F06A-DD8D-8841-B868-665A12A1DDAA}">
      <dgm:prSet/>
      <dgm:spPr/>
      <dgm:t>
        <a:bodyPr/>
        <a:lstStyle/>
        <a:p>
          <a:endParaRPr lang="en-US"/>
        </a:p>
      </dgm:t>
    </dgm:pt>
    <dgm:pt modelId="{AB4334D4-F957-DB46-A677-F9FA77B25569}">
      <dgm:prSet phldrT="[Text]"/>
      <dgm:spPr/>
      <dgm:t>
        <a:bodyPr/>
        <a:lstStyle/>
        <a:p>
          <a:pPr algn="ctr"/>
          <a:r>
            <a:rPr lang="en-US" dirty="0"/>
            <a:t>The Guilt Trip	</a:t>
          </a:r>
        </a:p>
      </dgm:t>
    </dgm:pt>
    <dgm:pt modelId="{D5385475-5826-5B4C-A1E3-EA1D4F41F72D}" type="parTrans" cxnId="{FA07E40E-7BEB-A342-BAAE-ED2BFFAB8DC2}">
      <dgm:prSet/>
      <dgm:spPr/>
      <dgm:t>
        <a:bodyPr/>
        <a:lstStyle/>
        <a:p>
          <a:endParaRPr lang="en-US"/>
        </a:p>
      </dgm:t>
    </dgm:pt>
    <dgm:pt modelId="{A115A421-5B74-AC4C-B17A-FB7A762E328C}" type="sibTrans" cxnId="{FA07E40E-7BEB-A342-BAAE-ED2BFFAB8DC2}">
      <dgm:prSet/>
      <dgm:spPr/>
      <dgm:t>
        <a:bodyPr/>
        <a:lstStyle/>
        <a:p>
          <a:endParaRPr lang="en-US"/>
        </a:p>
      </dgm:t>
    </dgm:pt>
    <dgm:pt modelId="{7DD01159-A8C9-7246-AEF6-1A98F52D44FD}">
      <dgm:prSet phldrT="[Text]"/>
      <dgm:spPr/>
      <dgm:t>
        <a:bodyPr/>
        <a:lstStyle/>
        <a:p>
          <a:r>
            <a:rPr lang="en-US" dirty="0"/>
            <a:t>The Attack</a:t>
          </a:r>
        </a:p>
      </dgm:t>
    </dgm:pt>
    <dgm:pt modelId="{27EBD252-6885-E84C-9B8B-4105AA4CB7B7}" type="parTrans" cxnId="{487B8A46-1F46-8C46-AF68-5C62D1DF6C22}">
      <dgm:prSet/>
      <dgm:spPr/>
      <dgm:t>
        <a:bodyPr/>
        <a:lstStyle/>
        <a:p>
          <a:endParaRPr lang="en-US"/>
        </a:p>
      </dgm:t>
    </dgm:pt>
    <dgm:pt modelId="{1456CF6F-B25B-7D4A-A069-52871D2CAB0D}" type="sibTrans" cxnId="{487B8A46-1F46-8C46-AF68-5C62D1DF6C22}">
      <dgm:prSet/>
      <dgm:spPr/>
      <dgm:t>
        <a:bodyPr/>
        <a:lstStyle/>
        <a:p>
          <a:endParaRPr lang="en-US"/>
        </a:p>
      </dgm:t>
    </dgm:pt>
    <dgm:pt modelId="{9637241D-EEAC-B04B-A4B0-3EB7BA1E8FC2}" type="pres">
      <dgm:prSet presAssocID="{142F64C5-A3B3-4C48-95A7-C2C901F2576D}" presName="matrix" presStyleCnt="0">
        <dgm:presLayoutVars>
          <dgm:chMax val="1"/>
          <dgm:dir/>
          <dgm:resizeHandles val="exact"/>
        </dgm:presLayoutVars>
      </dgm:prSet>
      <dgm:spPr/>
    </dgm:pt>
    <dgm:pt modelId="{30F3BB94-68F5-034F-8A03-0C92CCEE29A1}" type="pres">
      <dgm:prSet presAssocID="{142F64C5-A3B3-4C48-95A7-C2C901F2576D}" presName="diamond" presStyleLbl="bgShp" presStyleIdx="0" presStyleCnt="1"/>
      <dgm:spPr/>
    </dgm:pt>
    <dgm:pt modelId="{1BC79B64-21E8-7749-AD42-4BD09DA71234}" type="pres">
      <dgm:prSet presAssocID="{142F64C5-A3B3-4C48-95A7-C2C901F2576D}" presName="quad1" presStyleLbl="node1" presStyleIdx="0" presStyleCnt="4">
        <dgm:presLayoutVars>
          <dgm:chMax val="0"/>
          <dgm:chPref val="0"/>
          <dgm:bulletEnabled val="1"/>
        </dgm:presLayoutVars>
      </dgm:prSet>
      <dgm:spPr/>
    </dgm:pt>
    <dgm:pt modelId="{E52E853E-37BB-CA45-A452-7B77DE98883E}" type="pres">
      <dgm:prSet presAssocID="{142F64C5-A3B3-4C48-95A7-C2C901F2576D}" presName="quad2" presStyleLbl="node1" presStyleIdx="1" presStyleCnt="4">
        <dgm:presLayoutVars>
          <dgm:chMax val="0"/>
          <dgm:chPref val="0"/>
          <dgm:bulletEnabled val="1"/>
        </dgm:presLayoutVars>
      </dgm:prSet>
      <dgm:spPr/>
    </dgm:pt>
    <dgm:pt modelId="{24565F6C-BA08-DC46-A829-A2374491D47C}" type="pres">
      <dgm:prSet presAssocID="{142F64C5-A3B3-4C48-95A7-C2C901F2576D}" presName="quad3" presStyleLbl="node1" presStyleIdx="2" presStyleCnt="4">
        <dgm:presLayoutVars>
          <dgm:chMax val="0"/>
          <dgm:chPref val="0"/>
          <dgm:bulletEnabled val="1"/>
        </dgm:presLayoutVars>
      </dgm:prSet>
      <dgm:spPr/>
    </dgm:pt>
    <dgm:pt modelId="{5BDB4DD1-199B-CA41-84F4-B40030C5C3D4}" type="pres">
      <dgm:prSet presAssocID="{142F64C5-A3B3-4C48-95A7-C2C901F2576D}" presName="quad4" presStyleLbl="node1" presStyleIdx="3" presStyleCnt="4">
        <dgm:presLayoutVars>
          <dgm:chMax val="0"/>
          <dgm:chPref val="0"/>
          <dgm:bulletEnabled val="1"/>
        </dgm:presLayoutVars>
      </dgm:prSet>
      <dgm:spPr/>
    </dgm:pt>
  </dgm:ptLst>
  <dgm:cxnLst>
    <dgm:cxn modelId="{FA07E40E-7BEB-A342-BAAE-ED2BFFAB8DC2}" srcId="{142F64C5-A3B3-4C48-95A7-C2C901F2576D}" destId="{AB4334D4-F957-DB46-A677-F9FA77B25569}" srcOrd="2" destOrd="0" parTransId="{D5385475-5826-5B4C-A1E3-EA1D4F41F72D}" sibTransId="{A115A421-5B74-AC4C-B17A-FB7A762E328C}"/>
    <dgm:cxn modelId="{EB2C5045-9650-AC4E-9D40-D1EFB41BD30D}" type="presOf" srcId="{142F64C5-A3B3-4C48-95A7-C2C901F2576D}" destId="{9637241D-EEAC-B04B-A4B0-3EB7BA1E8FC2}" srcOrd="0" destOrd="0" presId="urn:microsoft.com/office/officeart/2005/8/layout/matrix3"/>
    <dgm:cxn modelId="{487B8A46-1F46-8C46-AF68-5C62D1DF6C22}" srcId="{142F64C5-A3B3-4C48-95A7-C2C901F2576D}" destId="{7DD01159-A8C9-7246-AEF6-1A98F52D44FD}" srcOrd="3" destOrd="0" parTransId="{27EBD252-6885-E84C-9B8B-4105AA4CB7B7}" sibTransId="{1456CF6F-B25B-7D4A-A069-52871D2CAB0D}"/>
    <dgm:cxn modelId="{41E6B448-1039-1B4A-B8D3-F2346305AC24}" type="presOf" srcId="{0A9E7592-809F-8C43-8BFB-BC3ACD74288C}" destId="{E52E853E-37BB-CA45-A452-7B77DE98883E}" srcOrd="0" destOrd="0" presId="urn:microsoft.com/office/officeart/2005/8/layout/matrix3"/>
    <dgm:cxn modelId="{E339574F-BC8E-C64E-90B3-A02770C7A921}" srcId="{142F64C5-A3B3-4C48-95A7-C2C901F2576D}" destId="{A3EDE2CE-A849-964E-8E35-912EDAF2F4B8}" srcOrd="0" destOrd="0" parTransId="{349AF932-9645-A241-AF75-9ECFDB1D51F8}" sibTransId="{942B84CF-81B1-454E-A9F0-B9140FE322D5}"/>
    <dgm:cxn modelId="{64DB1966-3A85-7944-A0B9-CB740E3C6AE9}" type="presOf" srcId="{7DD01159-A8C9-7246-AEF6-1A98F52D44FD}" destId="{5BDB4DD1-199B-CA41-84F4-B40030C5C3D4}" srcOrd="0" destOrd="0" presId="urn:microsoft.com/office/officeart/2005/8/layout/matrix3"/>
    <dgm:cxn modelId="{F856F06A-DD8D-8841-B868-665A12A1DDAA}" srcId="{142F64C5-A3B3-4C48-95A7-C2C901F2576D}" destId="{0A9E7592-809F-8C43-8BFB-BC3ACD74288C}" srcOrd="1" destOrd="0" parTransId="{6C8A75A0-C9D8-E64D-AF92-5A3628E5489C}" sibTransId="{3D9EA93D-D53B-7F4D-8468-37B43950535F}"/>
    <dgm:cxn modelId="{3FD330A1-B7A6-AB45-9D91-5DCA632E56DA}" type="presOf" srcId="{A3EDE2CE-A849-964E-8E35-912EDAF2F4B8}" destId="{1BC79B64-21E8-7749-AD42-4BD09DA71234}" srcOrd="0" destOrd="0" presId="urn:microsoft.com/office/officeart/2005/8/layout/matrix3"/>
    <dgm:cxn modelId="{379B0CF9-953B-6C4E-931A-9147E682F8E4}" type="presOf" srcId="{AB4334D4-F957-DB46-A677-F9FA77B25569}" destId="{24565F6C-BA08-DC46-A829-A2374491D47C}" srcOrd="0" destOrd="0" presId="urn:microsoft.com/office/officeart/2005/8/layout/matrix3"/>
    <dgm:cxn modelId="{BFDA9803-07B2-614A-8449-9F4D7D792F6D}" type="presParOf" srcId="{9637241D-EEAC-B04B-A4B0-3EB7BA1E8FC2}" destId="{30F3BB94-68F5-034F-8A03-0C92CCEE29A1}" srcOrd="0" destOrd="0" presId="urn:microsoft.com/office/officeart/2005/8/layout/matrix3"/>
    <dgm:cxn modelId="{00E4B0B1-C96E-5E49-AB96-F666D7D4D7E4}" type="presParOf" srcId="{9637241D-EEAC-B04B-A4B0-3EB7BA1E8FC2}" destId="{1BC79B64-21E8-7749-AD42-4BD09DA71234}" srcOrd="1" destOrd="0" presId="urn:microsoft.com/office/officeart/2005/8/layout/matrix3"/>
    <dgm:cxn modelId="{933D333F-4467-E74D-AB31-BE0F70441B0F}" type="presParOf" srcId="{9637241D-EEAC-B04B-A4B0-3EB7BA1E8FC2}" destId="{E52E853E-37BB-CA45-A452-7B77DE98883E}" srcOrd="2" destOrd="0" presId="urn:microsoft.com/office/officeart/2005/8/layout/matrix3"/>
    <dgm:cxn modelId="{68323428-0ABA-CA40-BD04-46FEB2D94F05}" type="presParOf" srcId="{9637241D-EEAC-B04B-A4B0-3EB7BA1E8FC2}" destId="{24565F6C-BA08-DC46-A829-A2374491D47C}" srcOrd="3" destOrd="0" presId="urn:microsoft.com/office/officeart/2005/8/layout/matrix3"/>
    <dgm:cxn modelId="{30CD552D-15C0-F646-907A-C0E6521E81A6}" type="presParOf" srcId="{9637241D-EEAC-B04B-A4B0-3EB7BA1E8FC2}" destId="{5BDB4DD1-199B-CA41-84F4-B40030C5C3D4}" srcOrd="4" destOrd="0" presId="urn:microsoft.com/office/officeart/2005/8/layout/matrix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7EFF06-CE68-4E4A-AF0F-0DB4D45EF974}">
      <dsp:nvSpPr>
        <dsp:cNvPr id="0" name=""/>
        <dsp:cNvSpPr/>
      </dsp:nvSpPr>
      <dsp:spPr>
        <a:xfrm>
          <a:off x="1460" y="3011853"/>
          <a:ext cx="2847733" cy="1139093"/>
        </a:xfrm>
        <a:prstGeom prst="homePlate">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4018" tIns="72009" rIns="36005" bIns="72009"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lumMod val="50000"/>
                </a:schemeClr>
              </a:solidFill>
            </a:rPr>
            <a:t>Listen</a:t>
          </a:r>
        </a:p>
      </dsp:txBody>
      <dsp:txXfrm>
        <a:off x="1460" y="3011853"/>
        <a:ext cx="2562960" cy="1139093"/>
      </dsp:txXfrm>
    </dsp:sp>
    <dsp:sp modelId="{D04F7EF6-4DF8-C741-A0DC-B2C43E52369F}">
      <dsp:nvSpPr>
        <dsp:cNvPr id="0" name=""/>
        <dsp:cNvSpPr/>
      </dsp:nvSpPr>
      <dsp:spPr>
        <a:xfrm>
          <a:off x="2279646" y="3011853"/>
          <a:ext cx="2847733" cy="1139093"/>
        </a:xfrm>
        <a:prstGeom prst="chevron">
          <a:avLst/>
        </a:prstGeom>
        <a:gradFill rotWithShape="0">
          <a:gsLst>
            <a:gs pos="0">
              <a:schemeClr val="accent4">
                <a:hueOff val="3060075"/>
                <a:satOff val="-1056"/>
                <a:lumOff val="-12598"/>
                <a:alphaOff val="0"/>
                <a:tint val="100000"/>
                <a:shade val="100000"/>
                <a:satMod val="130000"/>
              </a:schemeClr>
            </a:gs>
            <a:gs pos="100000">
              <a:schemeClr val="accent4">
                <a:hueOff val="3060075"/>
                <a:satOff val="-1056"/>
                <a:lumOff val="-1259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8014" tIns="72009" rIns="36005" bIns="72009"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rgbClr val="2B2B2D"/>
              </a:solidFill>
            </a:rPr>
            <a:t>Response</a:t>
          </a:r>
        </a:p>
      </dsp:txBody>
      <dsp:txXfrm>
        <a:off x="2849193" y="3011853"/>
        <a:ext cx="1708640" cy="1139093"/>
      </dsp:txXfrm>
    </dsp:sp>
    <dsp:sp modelId="{4669D07A-2EAB-C548-A5BB-86789483461C}">
      <dsp:nvSpPr>
        <dsp:cNvPr id="0" name=""/>
        <dsp:cNvSpPr/>
      </dsp:nvSpPr>
      <dsp:spPr>
        <a:xfrm>
          <a:off x="4557833" y="3011853"/>
          <a:ext cx="2847733" cy="1139093"/>
        </a:xfrm>
        <a:prstGeom prst="chevron">
          <a:avLst/>
        </a:prstGeom>
        <a:gradFill rotWithShape="0">
          <a:gsLst>
            <a:gs pos="0">
              <a:schemeClr val="accent4">
                <a:hueOff val="6120149"/>
                <a:satOff val="-2111"/>
                <a:lumOff val="-25196"/>
                <a:alphaOff val="0"/>
                <a:tint val="100000"/>
                <a:shade val="100000"/>
                <a:satMod val="130000"/>
              </a:schemeClr>
            </a:gs>
            <a:gs pos="100000">
              <a:schemeClr val="accent4">
                <a:hueOff val="6120149"/>
                <a:satOff val="-2111"/>
                <a:lumOff val="-2519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8014" tIns="72009" rIns="36005" bIns="72009" numCol="1" spcCol="1270" anchor="ctr" anchorCtr="0">
          <a:noAutofit/>
        </a:bodyPr>
        <a:lstStyle/>
        <a:p>
          <a:pPr marL="0" lvl="0" indent="0" algn="ctr" defTabSz="1200150">
            <a:lnSpc>
              <a:spcPct val="90000"/>
            </a:lnSpc>
            <a:spcBef>
              <a:spcPct val="0"/>
            </a:spcBef>
            <a:spcAft>
              <a:spcPct val="35000"/>
            </a:spcAft>
            <a:buNone/>
          </a:pPr>
          <a:r>
            <a:rPr lang="en-US" sz="2700" kern="1200" dirty="0"/>
            <a:t>Remind</a:t>
          </a:r>
        </a:p>
      </dsp:txBody>
      <dsp:txXfrm>
        <a:off x="5127380" y="3011853"/>
        <a:ext cx="1708640" cy="1139093"/>
      </dsp:txXfrm>
    </dsp:sp>
    <dsp:sp modelId="{37C9053A-357F-4F40-A5CB-FE42B2B59771}">
      <dsp:nvSpPr>
        <dsp:cNvPr id="0" name=""/>
        <dsp:cNvSpPr/>
      </dsp:nvSpPr>
      <dsp:spPr>
        <a:xfrm>
          <a:off x="6836019" y="3011853"/>
          <a:ext cx="2847733" cy="1139093"/>
        </a:xfrm>
        <a:prstGeom prst="chevron">
          <a:avLst/>
        </a:prstGeom>
        <a:gradFill rotWithShape="0">
          <a:gsLst>
            <a:gs pos="0">
              <a:schemeClr val="accent4">
                <a:hueOff val="9180223"/>
                <a:satOff val="-3167"/>
                <a:lumOff val="-37794"/>
                <a:alphaOff val="0"/>
                <a:tint val="100000"/>
                <a:shade val="100000"/>
                <a:satMod val="130000"/>
              </a:schemeClr>
            </a:gs>
            <a:gs pos="100000">
              <a:schemeClr val="accent4">
                <a:hueOff val="9180223"/>
                <a:satOff val="-3167"/>
                <a:lumOff val="-3779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8014" tIns="72009" rIns="36005" bIns="72009" numCol="1" spcCol="1270" anchor="ctr" anchorCtr="0">
          <a:noAutofit/>
        </a:bodyPr>
        <a:lstStyle/>
        <a:p>
          <a:pPr marL="0" lvl="0" indent="0" algn="ctr" defTabSz="1200150">
            <a:lnSpc>
              <a:spcPct val="90000"/>
            </a:lnSpc>
            <a:spcBef>
              <a:spcPct val="0"/>
            </a:spcBef>
            <a:spcAft>
              <a:spcPct val="35000"/>
            </a:spcAft>
            <a:buNone/>
          </a:pPr>
          <a:r>
            <a:rPr lang="en-US" sz="2700" kern="1200" dirty="0"/>
            <a:t>Solve</a:t>
          </a:r>
        </a:p>
      </dsp:txBody>
      <dsp:txXfrm>
        <a:off x="7405566" y="3011853"/>
        <a:ext cx="1708640" cy="1139093"/>
      </dsp:txXfrm>
    </dsp:sp>
    <dsp:sp modelId="{BCE096E3-787A-4F41-90C2-978427E4935E}">
      <dsp:nvSpPr>
        <dsp:cNvPr id="0" name=""/>
        <dsp:cNvSpPr/>
      </dsp:nvSpPr>
      <dsp:spPr>
        <a:xfrm>
          <a:off x="9114206" y="3011853"/>
          <a:ext cx="2847733" cy="1139093"/>
        </a:xfrm>
        <a:prstGeom prst="chevron">
          <a:avLst/>
        </a:prstGeom>
        <a:gradFill rotWithShape="0">
          <a:gsLst>
            <a:gs pos="0">
              <a:schemeClr val="accent4">
                <a:hueOff val="12240298"/>
                <a:satOff val="-4223"/>
                <a:lumOff val="-50392"/>
                <a:alphaOff val="0"/>
                <a:tint val="100000"/>
                <a:shade val="100000"/>
                <a:satMod val="130000"/>
              </a:schemeClr>
            </a:gs>
            <a:gs pos="100000">
              <a:schemeClr val="accent4">
                <a:hueOff val="12240298"/>
                <a:satOff val="-4223"/>
                <a:lumOff val="-5039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8014" tIns="72009" rIns="36005" bIns="72009" numCol="1" spcCol="1270" anchor="ctr" anchorCtr="0">
          <a:noAutofit/>
        </a:bodyPr>
        <a:lstStyle/>
        <a:p>
          <a:pPr marL="0" lvl="0" indent="0" algn="ctr" defTabSz="1200150">
            <a:lnSpc>
              <a:spcPct val="90000"/>
            </a:lnSpc>
            <a:spcBef>
              <a:spcPct val="0"/>
            </a:spcBef>
            <a:spcAft>
              <a:spcPct val="35000"/>
            </a:spcAft>
            <a:buNone/>
          </a:pPr>
          <a:r>
            <a:rPr lang="en-US" sz="2700" kern="1200" dirty="0"/>
            <a:t>Agree</a:t>
          </a:r>
        </a:p>
      </dsp:txBody>
      <dsp:txXfrm>
        <a:off x="9683753" y="3011853"/>
        <a:ext cx="1708640" cy="11390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3BB94-68F5-034F-8A03-0C92CCEE29A1}">
      <dsp:nvSpPr>
        <dsp:cNvPr id="0" name=""/>
        <dsp:cNvSpPr/>
      </dsp:nvSpPr>
      <dsp:spPr>
        <a:xfrm>
          <a:off x="2709333" y="0"/>
          <a:ext cx="6285653" cy="6285653"/>
        </a:xfrm>
        <a:prstGeom prst="diamond">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BC79B64-21E8-7749-AD42-4BD09DA71234}">
      <dsp:nvSpPr>
        <dsp:cNvPr id="0" name=""/>
        <dsp:cNvSpPr/>
      </dsp:nvSpPr>
      <dsp:spPr>
        <a:xfrm>
          <a:off x="3306470" y="597137"/>
          <a:ext cx="2451404" cy="2451404"/>
        </a:xfrm>
        <a:prstGeom prst="round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solidFill>
                <a:srgbClr val="2B2B2D"/>
              </a:solidFill>
            </a:rPr>
            <a:t>The </a:t>
          </a:r>
        </a:p>
        <a:p>
          <a:pPr marL="0" lvl="0" indent="0" algn="ctr" defTabSz="1644650">
            <a:lnSpc>
              <a:spcPct val="90000"/>
            </a:lnSpc>
            <a:spcBef>
              <a:spcPct val="0"/>
            </a:spcBef>
            <a:spcAft>
              <a:spcPct val="35000"/>
            </a:spcAft>
            <a:buNone/>
          </a:pPr>
          <a:r>
            <a:rPr lang="en-US" sz="3700" kern="1200" dirty="0">
              <a:solidFill>
                <a:srgbClr val="2B2B2D"/>
              </a:solidFill>
            </a:rPr>
            <a:t>Stall</a:t>
          </a:r>
        </a:p>
      </dsp:txBody>
      <dsp:txXfrm>
        <a:off x="3426138" y="716805"/>
        <a:ext cx="2212068" cy="2212068"/>
      </dsp:txXfrm>
    </dsp:sp>
    <dsp:sp modelId="{E52E853E-37BB-CA45-A452-7B77DE98883E}">
      <dsp:nvSpPr>
        <dsp:cNvPr id="0" name=""/>
        <dsp:cNvSpPr/>
      </dsp:nvSpPr>
      <dsp:spPr>
        <a:xfrm>
          <a:off x="5946444" y="597137"/>
          <a:ext cx="2451404" cy="2451404"/>
        </a:xfrm>
        <a:prstGeom prst="roundRect">
          <a:avLst/>
        </a:prstGeom>
        <a:gradFill rotWithShape="0">
          <a:gsLst>
            <a:gs pos="0">
              <a:schemeClr val="accent4">
                <a:hueOff val="4080100"/>
                <a:satOff val="-1408"/>
                <a:lumOff val="-16797"/>
                <a:alphaOff val="0"/>
                <a:tint val="100000"/>
                <a:shade val="100000"/>
                <a:satMod val="130000"/>
              </a:schemeClr>
            </a:gs>
            <a:gs pos="100000">
              <a:schemeClr val="accent4">
                <a:hueOff val="4080100"/>
                <a:satOff val="-1408"/>
                <a:lumOff val="-1679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t>The Self-Inflicted Wound</a:t>
          </a:r>
        </a:p>
      </dsp:txBody>
      <dsp:txXfrm>
        <a:off x="6066112" y="716805"/>
        <a:ext cx="2212068" cy="2212068"/>
      </dsp:txXfrm>
    </dsp:sp>
    <dsp:sp modelId="{24565F6C-BA08-DC46-A829-A2374491D47C}">
      <dsp:nvSpPr>
        <dsp:cNvPr id="0" name=""/>
        <dsp:cNvSpPr/>
      </dsp:nvSpPr>
      <dsp:spPr>
        <a:xfrm>
          <a:off x="3306470" y="3237111"/>
          <a:ext cx="2451404" cy="2451404"/>
        </a:xfrm>
        <a:prstGeom prst="roundRect">
          <a:avLst/>
        </a:prstGeom>
        <a:gradFill rotWithShape="0">
          <a:gsLst>
            <a:gs pos="0">
              <a:schemeClr val="accent4">
                <a:hueOff val="8160200"/>
                <a:satOff val="-2815"/>
                <a:lumOff val="-33595"/>
                <a:alphaOff val="0"/>
                <a:tint val="100000"/>
                <a:shade val="100000"/>
                <a:satMod val="130000"/>
              </a:schemeClr>
            </a:gs>
            <a:gs pos="100000">
              <a:schemeClr val="accent4">
                <a:hueOff val="8160200"/>
                <a:satOff val="-2815"/>
                <a:lumOff val="-3359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t>The Guilt Trip	</a:t>
          </a:r>
        </a:p>
      </dsp:txBody>
      <dsp:txXfrm>
        <a:off x="3426138" y="3356779"/>
        <a:ext cx="2212068" cy="2212068"/>
      </dsp:txXfrm>
    </dsp:sp>
    <dsp:sp modelId="{5BDB4DD1-199B-CA41-84F4-B40030C5C3D4}">
      <dsp:nvSpPr>
        <dsp:cNvPr id="0" name=""/>
        <dsp:cNvSpPr/>
      </dsp:nvSpPr>
      <dsp:spPr>
        <a:xfrm>
          <a:off x="5946444" y="3237111"/>
          <a:ext cx="2451404" cy="2451404"/>
        </a:xfrm>
        <a:prstGeom prst="roundRect">
          <a:avLst/>
        </a:prstGeom>
        <a:gradFill rotWithShape="0">
          <a:gsLst>
            <a:gs pos="0">
              <a:schemeClr val="accent4">
                <a:hueOff val="12240298"/>
                <a:satOff val="-4223"/>
                <a:lumOff val="-50392"/>
                <a:alphaOff val="0"/>
                <a:tint val="100000"/>
                <a:shade val="100000"/>
                <a:satMod val="130000"/>
              </a:schemeClr>
            </a:gs>
            <a:gs pos="100000">
              <a:schemeClr val="accent4">
                <a:hueOff val="12240298"/>
                <a:satOff val="-4223"/>
                <a:lumOff val="-5039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kern="1200" dirty="0"/>
            <a:t>The Attack</a:t>
          </a:r>
        </a:p>
      </dsp:txBody>
      <dsp:txXfrm>
        <a:off x="6066112" y="3356779"/>
        <a:ext cx="2212068" cy="22120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7EFF06-CE68-4E4A-AF0F-0DB4D45EF974}">
      <dsp:nvSpPr>
        <dsp:cNvPr id="0" name=""/>
        <dsp:cNvSpPr/>
      </dsp:nvSpPr>
      <dsp:spPr>
        <a:xfrm>
          <a:off x="1400" y="874574"/>
          <a:ext cx="2731602" cy="1092641"/>
        </a:xfrm>
        <a:prstGeom prst="homePlate">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8684" tIns="69342" rIns="34671" bIns="69342"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rgbClr val="2B2B2D"/>
              </a:solidFill>
            </a:rPr>
            <a:t>Listen</a:t>
          </a:r>
        </a:p>
      </dsp:txBody>
      <dsp:txXfrm>
        <a:off x="1400" y="874574"/>
        <a:ext cx="2458442" cy="1092641"/>
      </dsp:txXfrm>
    </dsp:sp>
    <dsp:sp modelId="{D04F7EF6-4DF8-C741-A0DC-B2C43E52369F}">
      <dsp:nvSpPr>
        <dsp:cNvPr id="0" name=""/>
        <dsp:cNvSpPr/>
      </dsp:nvSpPr>
      <dsp:spPr>
        <a:xfrm>
          <a:off x="2186683" y="874574"/>
          <a:ext cx="2731602" cy="1092641"/>
        </a:xfrm>
        <a:prstGeom prst="chevron">
          <a:avLst/>
        </a:prstGeom>
        <a:gradFill rotWithShape="0">
          <a:gsLst>
            <a:gs pos="0">
              <a:schemeClr val="accent4">
                <a:hueOff val="3060075"/>
                <a:satOff val="-1056"/>
                <a:lumOff val="-12598"/>
                <a:alphaOff val="0"/>
                <a:tint val="100000"/>
                <a:shade val="100000"/>
                <a:satMod val="130000"/>
              </a:schemeClr>
            </a:gs>
            <a:gs pos="100000">
              <a:schemeClr val="accent4">
                <a:hueOff val="3060075"/>
                <a:satOff val="-1056"/>
                <a:lumOff val="-12598"/>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4013" tIns="69342" rIns="34671" bIns="69342" numCol="1" spcCol="1270" anchor="ctr" anchorCtr="0">
          <a:noAutofit/>
        </a:bodyPr>
        <a:lstStyle/>
        <a:p>
          <a:pPr marL="0" lvl="0" indent="0" algn="ctr" defTabSz="1155700">
            <a:lnSpc>
              <a:spcPct val="90000"/>
            </a:lnSpc>
            <a:spcBef>
              <a:spcPct val="0"/>
            </a:spcBef>
            <a:spcAft>
              <a:spcPct val="35000"/>
            </a:spcAft>
            <a:buNone/>
          </a:pPr>
          <a:r>
            <a:rPr lang="en-US" sz="2600" b="0" kern="1200" dirty="0">
              <a:solidFill>
                <a:srgbClr val="2B2B2D"/>
              </a:solidFill>
            </a:rPr>
            <a:t>Response</a:t>
          </a:r>
        </a:p>
      </dsp:txBody>
      <dsp:txXfrm>
        <a:off x="2733004" y="874574"/>
        <a:ext cx="1638961" cy="1092641"/>
      </dsp:txXfrm>
    </dsp:sp>
    <dsp:sp modelId="{4669D07A-2EAB-C548-A5BB-86789483461C}">
      <dsp:nvSpPr>
        <dsp:cNvPr id="0" name=""/>
        <dsp:cNvSpPr/>
      </dsp:nvSpPr>
      <dsp:spPr>
        <a:xfrm>
          <a:off x="4371965" y="874574"/>
          <a:ext cx="2731602" cy="1092641"/>
        </a:xfrm>
        <a:prstGeom prst="chevron">
          <a:avLst/>
        </a:prstGeom>
        <a:gradFill rotWithShape="0">
          <a:gsLst>
            <a:gs pos="0">
              <a:schemeClr val="accent4">
                <a:hueOff val="6120149"/>
                <a:satOff val="-2111"/>
                <a:lumOff val="-25196"/>
                <a:alphaOff val="0"/>
                <a:tint val="100000"/>
                <a:shade val="100000"/>
                <a:satMod val="130000"/>
              </a:schemeClr>
            </a:gs>
            <a:gs pos="100000">
              <a:schemeClr val="accent4">
                <a:hueOff val="6120149"/>
                <a:satOff val="-2111"/>
                <a:lumOff val="-2519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4013" tIns="69342" rIns="34671" bIns="69342" numCol="1" spcCol="1270" anchor="ctr" anchorCtr="0">
          <a:noAutofit/>
        </a:bodyPr>
        <a:lstStyle/>
        <a:p>
          <a:pPr marL="0" lvl="0" indent="0" algn="ctr" defTabSz="1155700">
            <a:lnSpc>
              <a:spcPct val="90000"/>
            </a:lnSpc>
            <a:spcBef>
              <a:spcPct val="0"/>
            </a:spcBef>
            <a:spcAft>
              <a:spcPct val="35000"/>
            </a:spcAft>
            <a:buNone/>
          </a:pPr>
          <a:r>
            <a:rPr lang="en-US" sz="2600" kern="1200" dirty="0"/>
            <a:t>Remind</a:t>
          </a:r>
        </a:p>
      </dsp:txBody>
      <dsp:txXfrm>
        <a:off x="4918286" y="874574"/>
        <a:ext cx="1638961" cy="1092641"/>
      </dsp:txXfrm>
    </dsp:sp>
    <dsp:sp modelId="{37C9053A-357F-4F40-A5CB-FE42B2B59771}">
      <dsp:nvSpPr>
        <dsp:cNvPr id="0" name=""/>
        <dsp:cNvSpPr/>
      </dsp:nvSpPr>
      <dsp:spPr>
        <a:xfrm>
          <a:off x="6557247" y="874574"/>
          <a:ext cx="2731602" cy="1092641"/>
        </a:xfrm>
        <a:prstGeom prst="chevron">
          <a:avLst/>
        </a:prstGeom>
        <a:gradFill rotWithShape="0">
          <a:gsLst>
            <a:gs pos="0">
              <a:schemeClr val="accent4">
                <a:hueOff val="9180223"/>
                <a:satOff val="-3167"/>
                <a:lumOff val="-37794"/>
                <a:alphaOff val="0"/>
                <a:tint val="100000"/>
                <a:shade val="100000"/>
                <a:satMod val="130000"/>
              </a:schemeClr>
            </a:gs>
            <a:gs pos="100000">
              <a:schemeClr val="accent4">
                <a:hueOff val="9180223"/>
                <a:satOff val="-3167"/>
                <a:lumOff val="-37794"/>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4013" tIns="69342" rIns="34671" bIns="69342" numCol="1" spcCol="1270" anchor="ctr" anchorCtr="0">
          <a:noAutofit/>
        </a:bodyPr>
        <a:lstStyle/>
        <a:p>
          <a:pPr marL="0" lvl="0" indent="0" algn="ctr" defTabSz="1155700">
            <a:lnSpc>
              <a:spcPct val="90000"/>
            </a:lnSpc>
            <a:spcBef>
              <a:spcPct val="0"/>
            </a:spcBef>
            <a:spcAft>
              <a:spcPct val="35000"/>
            </a:spcAft>
            <a:buNone/>
          </a:pPr>
          <a:r>
            <a:rPr lang="en-US" sz="2600" kern="1200" dirty="0"/>
            <a:t>Solve</a:t>
          </a:r>
        </a:p>
      </dsp:txBody>
      <dsp:txXfrm>
        <a:off x="7103568" y="874574"/>
        <a:ext cx="1638961" cy="1092641"/>
      </dsp:txXfrm>
    </dsp:sp>
    <dsp:sp modelId="{BCE096E3-787A-4F41-90C2-978427E4935E}">
      <dsp:nvSpPr>
        <dsp:cNvPr id="0" name=""/>
        <dsp:cNvSpPr/>
      </dsp:nvSpPr>
      <dsp:spPr>
        <a:xfrm>
          <a:off x="8742530" y="874574"/>
          <a:ext cx="2731602" cy="1092641"/>
        </a:xfrm>
        <a:prstGeom prst="chevron">
          <a:avLst/>
        </a:prstGeom>
        <a:gradFill rotWithShape="0">
          <a:gsLst>
            <a:gs pos="0">
              <a:schemeClr val="accent4">
                <a:hueOff val="12240298"/>
                <a:satOff val="-4223"/>
                <a:lumOff val="-50392"/>
                <a:alphaOff val="0"/>
                <a:tint val="100000"/>
                <a:shade val="100000"/>
                <a:satMod val="130000"/>
              </a:schemeClr>
            </a:gs>
            <a:gs pos="100000">
              <a:schemeClr val="accent4">
                <a:hueOff val="12240298"/>
                <a:satOff val="-4223"/>
                <a:lumOff val="-5039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4013" tIns="69342" rIns="34671" bIns="69342" numCol="1" spcCol="1270" anchor="ctr" anchorCtr="0">
          <a:noAutofit/>
        </a:bodyPr>
        <a:lstStyle/>
        <a:p>
          <a:pPr marL="0" lvl="0" indent="0" algn="ctr" defTabSz="1155700">
            <a:lnSpc>
              <a:spcPct val="90000"/>
            </a:lnSpc>
            <a:spcBef>
              <a:spcPct val="0"/>
            </a:spcBef>
            <a:spcAft>
              <a:spcPct val="35000"/>
            </a:spcAft>
            <a:buNone/>
          </a:pPr>
          <a:r>
            <a:rPr lang="en-US" sz="2600" kern="1200" dirty="0"/>
            <a:t>Agree</a:t>
          </a:r>
        </a:p>
      </dsp:txBody>
      <dsp:txXfrm>
        <a:off x="9288851" y="874574"/>
        <a:ext cx="1638961" cy="10926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3BB94-68F5-034F-8A03-0C92CCEE29A1}">
      <dsp:nvSpPr>
        <dsp:cNvPr id="0" name=""/>
        <dsp:cNvSpPr/>
      </dsp:nvSpPr>
      <dsp:spPr>
        <a:xfrm>
          <a:off x="1820671" y="0"/>
          <a:ext cx="4486657" cy="4486657"/>
        </a:xfrm>
        <a:prstGeom prst="diamond">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BC79B64-21E8-7749-AD42-4BD09DA71234}">
      <dsp:nvSpPr>
        <dsp:cNvPr id="0" name=""/>
        <dsp:cNvSpPr/>
      </dsp:nvSpPr>
      <dsp:spPr>
        <a:xfrm>
          <a:off x="2246903" y="426232"/>
          <a:ext cx="1749796" cy="1749796"/>
        </a:xfrm>
        <a:prstGeom prst="round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0" kern="1200" dirty="0">
              <a:solidFill>
                <a:srgbClr val="2B2B2D"/>
              </a:solidFill>
            </a:rPr>
            <a:t>The </a:t>
          </a:r>
        </a:p>
        <a:p>
          <a:pPr marL="0" lvl="0" indent="0" algn="ctr" defTabSz="1155700">
            <a:lnSpc>
              <a:spcPct val="90000"/>
            </a:lnSpc>
            <a:spcBef>
              <a:spcPct val="0"/>
            </a:spcBef>
            <a:spcAft>
              <a:spcPct val="35000"/>
            </a:spcAft>
            <a:buNone/>
          </a:pPr>
          <a:r>
            <a:rPr lang="en-US" sz="2600" b="0" kern="1200" dirty="0">
              <a:solidFill>
                <a:srgbClr val="2B2B2D"/>
              </a:solidFill>
            </a:rPr>
            <a:t>Stall</a:t>
          </a:r>
        </a:p>
      </dsp:txBody>
      <dsp:txXfrm>
        <a:off x="2332321" y="511650"/>
        <a:ext cx="1578960" cy="1578960"/>
      </dsp:txXfrm>
    </dsp:sp>
    <dsp:sp modelId="{E52E853E-37BB-CA45-A452-7B77DE98883E}">
      <dsp:nvSpPr>
        <dsp:cNvPr id="0" name=""/>
        <dsp:cNvSpPr/>
      </dsp:nvSpPr>
      <dsp:spPr>
        <a:xfrm>
          <a:off x="4131299" y="426232"/>
          <a:ext cx="1749796" cy="1749796"/>
        </a:xfrm>
        <a:prstGeom prst="roundRect">
          <a:avLst/>
        </a:prstGeom>
        <a:gradFill rotWithShape="0">
          <a:gsLst>
            <a:gs pos="0">
              <a:schemeClr val="accent4">
                <a:hueOff val="4080100"/>
                <a:satOff val="-1408"/>
                <a:lumOff val="-16797"/>
                <a:alphaOff val="0"/>
                <a:tint val="100000"/>
                <a:shade val="100000"/>
                <a:satMod val="130000"/>
              </a:schemeClr>
            </a:gs>
            <a:gs pos="100000">
              <a:schemeClr val="accent4">
                <a:hueOff val="4080100"/>
                <a:satOff val="-1408"/>
                <a:lumOff val="-1679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The Self-Inflicted Wound</a:t>
          </a:r>
        </a:p>
      </dsp:txBody>
      <dsp:txXfrm>
        <a:off x="4216717" y="511650"/>
        <a:ext cx="1578960" cy="1578960"/>
      </dsp:txXfrm>
    </dsp:sp>
    <dsp:sp modelId="{24565F6C-BA08-DC46-A829-A2374491D47C}">
      <dsp:nvSpPr>
        <dsp:cNvPr id="0" name=""/>
        <dsp:cNvSpPr/>
      </dsp:nvSpPr>
      <dsp:spPr>
        <a:xfrm>
          <a:off x="2246903" y="2310628"/>
          <a:ext cx="1749796" cy="1749796"/>
        </a:xfrm>
        <a:prstGeom prst="roundRect">
          <a:avLst/>
        </a:prstGeom>
        <a:gradFill rotWithShape="0">
          <a:gsLst>
            <a:gs pos="0">
              <a:schemeClr val="accent4">
                <a:hueOff val="8160200"/>
                <a:satOff val="-2815"/>
                <a:lumOff val="-33595"/>
                <a:alphaOff val="0"/>
                <a:tint val="100000"/>
                <a:shade val="100000"/>
                <a:satMod val="130000"/>
              </a:schemeClr>
            </a:gs>
            <a:gs pos="100000">
              <a:schemeClr val="accent4">
                <a:hueOff val="8160200"/>
                <a:satOff val="-2815"/>
                <a:lumOff val="-33595"/>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The Guilt Trip	</a:t>
          </a:r>
        </a:p>
      </dsp:txBody>
      <dsp:txXfrm>
        <a:off x="2332321" y="2396046"/>
        <a:ext cx="1578960" cy="1578960"/>
      </dsp:txXfrm>
    </dsp:sp>
    <dsp:sp modelId="{5BDB4DD1-199B-CA41-84F4-B40030C5C3D4}">
      <dsp:nvSpPr>
        <dsp:cNvPr id="0" name=""/>
        <dsp:cNvSpPr/>
      </dsp:nvSpPr>
      <dsp:spPr>
        <a:xfrm>
          <a:off x="4131299" y="2310628"/>
          <a:ext cx="1749796" cy="1749796"/>
        </a:xfrm>
        <a:prstGeom prst="roundRect">
          <a:avLst/>
        </a:prstGeom>
        <a:gradFill rotWithShape="0">
          <a:gsLst>
            <a:gs pos="0">
              <a:schemeClr val="accent4">
                <a:hueOff val="12240298"/>
                <a:satOff val="-4223"/>
                <a:lumOff val="-50392"/>
                <a:alphaOff val="0"/>
                <a:tint val="100000"/>
                <a:shade val="100000"/>
                <a:satMod val="130000"/>
              </a:schemeClr>
            </a:gs>
            <a:gs pos="100000">
              <a:schemeClr val="accent4">
                <a:hueOff val="12240298"/>
                <a:satOff val="-4223"/>
                <a:lumOff val="-50392"/>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The Attack</a:t>
          </a:r>
        </a:p>
      </dsp:txBody>
      <dsp:txXfrm>
        <a:off x="4216717" y="2396046"/>
        <a:ext cx="1578960" cy="1578960"/>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Gill Sans" charset="0"/>
                <a:ea typeface="ヒラギノ角ゴ ProN W3" charset="0"/>
                <a:cs typeface="ヒラギノ角ゴ ProN W3" charset="0"/>
                <a:sym typeface="Gill San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18AE3759-E056-2147-8C5D-753FE3B9CC70}" type="datetime1">
              <a:rPr lang="en-US"/>
              <a:pPr>
                <a:defRPr/>
              </a:pPr>
              <a:t>3/5/19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Gill Sans" charset="0"/>
                <a:ea typeface="ヒラギノ角ゴ ProN W3" charset="0"/>
                <a:cs typeface="ヒラギノ角ゴ ProN W3" charset="0"/>
                <a:sym typeface="Gill San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45F94105-2682-8749-ABF5-C05777F3AB0F}" type="slidenum">
              <a:rPr lang="en-US"/>
              <a:pPr>
                <a:defRPr/>
              </a:pPr>
              <a:t>‹#›</a:t>
            </a:fld>
            <a:endParaRPr lang="en-US"/>
          </a:p>
        </p:txBody>
      </p:sp>
    </p:spTree>
    <p:extLst>
      <p:ext uri="{BB962C8B-B14F-4D97-AF65-F5344CB8AC3E}">
        <p14:creationId xmlns:p14="http://schemas.microsoft.com/office/powerpoint/2010/main" val="3358599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Gill Sans" pitchFamily="2" charset="0"/>
                <a:ea typeface="ヒラギノ角ゴ ProN W3" pitchFamily="2" charset="-128"/>
                <a:cs typeface="+mn-cs"/>
                <a:sym typeface="Gill Sans" pitchFamily="2" charset="0"/>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F77DCF43-45A6-0E41-BAA4-2739F442BAE5}" type="datetime1">
              <a:rPr lang="en-US"/>
              <a:pPr>
                <a:defRPr/>
              </a:pPr>
              <a:t>3/5/19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atin typeface="Gill Sans" pitchFamily="2" charset="0"/>
                <a:ea typeface="ヒラギノ角ゴ ProN W3" pitchFamily="2" charset="-128"/>
                <a:cs typeface="+mn-cs"/>
                <a:sym typeface="Gill Sans" pitchFamily="2"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554CF9CA-ECC0-8E43-B974-DDC848E05557}" type="slidenum">
              <a:rPr lang="en-US"/>
              <a:pPr>
                <a:defRPr/>
              </a:pPr>
              <a:t>‹#›</a:t>
            </a:fld>
            <a:endParaRPr lang="en-US"/>
          </a:p>
        </p:txBody>
      </p:sp>
    </p:spTree>
    <p:extLst>
      <p:ext uri="{BB962C8B-B14F-4D97-AF65-F5344CB8AC3E}">
        <p14:creationId xmlns:p14="http://schemas.microsoft.com/office/powerpoint/2010/main" val="30081346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work is licensed under the Creative Commons Attribution-Non Commercial 4.0 International License. To view a copy of this license, visit http://</a:t>
            </a:r>
            <a:r>
              <a:rPr lang="en-US" dirty="0" err="1"/>
              <a:t>creativecommons.org</a:t>
            </a:r>
            <a:r>
              <a:rPr lang="en-US" dirty="0"/>
              <a:t>/licenses/by-</a:t>
            </a:r>
            <a:r>
              <a:rPr lang="en-US" dirty="0" err="1"/>
              <a:t>nc</a:t>
            </a:r>
            <a:r>
              <a:rPr lang="en-US" dirty="0"/>
              <a:t>/4.0/ or send a letter to Creative Commons, PO Box 1866, Mountain View, CA 94042, USA</a:t>
            </a:r>
            <a:endParaRPr lang="en-US" sz="1200" b="0" i="0" u="none" strike="noStrike" cap="none" dirty="0">
              <a:solidFill>
                <a:schemeClr val="dk1"/>
              </a:solidFill>
              <a:latin typeface="+mn-lt"/>
              <a:ea typeface="Calibri"/>
              <a:cs typeface="Calibri"/>
              <a:sym typeface="Calibri"/>
            </a:endParaRPr>
          </a:p>
          <a:p>
            <a:endParaRPr lang="en-US" dirty="0">
              <a:latin typeface="Calibri" charset="0"/>
              <a:ea typeface="ＭＳ Ｐゴシック" charset="0"/>
              <a:cs typeface="ＭＳ Ｐゴシック"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fld id="{9FB4095B-843E-7149-AFB6-FD03204E69BD}" type="slidenum">
              <a:rPr lang="en-US" sz="1200"/>
              <a:pPr/>
              <a:t>1</a:t>
            </a:fld>
            <a:endParaRPr lang="en-US" sz="1200"/>
          </a:p>
        </p:txBody>
      </p:sp>
    </p:spTree>
    <p:extLst>
      <p:ext uri="{BB962C8B-B14F-4D97-AF65-F5344CB8AC3E}">
        <p14:creationId xmlns:p14="http://schemas.microsoft.com/office/powerpoint/2010/main" val="1729355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This allows you many things, but most importantly to do what training does! </a:t>
            </a:r>
            <a:r>
              <a:rPr lang="en-US" baseline="0" dirty="0"/>
              <a:t> </a:t>
            </a:r>
            <a:endParaRPr lang="en-US" dirty="0"/>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10</a:t>
            </a:fld>
            <a:endParaRPr lang="en-US"/>
          </a:p>
        </p:txBody>
      </p:sp>
    </p:spTree>
    <p:extLst>
      <p:ext uri="{BB962C8B-B14F-4D97-AF65-F5344CB8AC3E}">
        <p14:creationId xmlns:p14="http://schemas.microsoft.com/office/powerpoint/2010/main" val="1954037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US" dirty="0"/>
              <a:t>6 minutes:  Group discussion: If you are a true ninja organizer, you’ll help out your training team without them even knowing you were the one suggesting ideas the whole time.</a:t>
            </a:r>
          </a:p>
          <a:p>
            <a:r>
              <a:rPr lang="en-US" dirty="0"/>
              <a:t>How do we get things done without being the boss</a:t>
            </a:r>
            <a:r>
              <a:rPr lang="en-US" baseline="0" dirty="0"/>
              <a:t> of people? (See how many the group can come up with, then reveal the slide content)</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Initial meetings to generate ideas and set expectations</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Spoon-feeding: Sample agendas and materials to make the process as easy as possible</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Allow for feedback </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Reminder emails</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Check-in meetings</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Finding your audience and always having your pitch ready</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Share your successes so other people can help sell your program</a:t>
            </a:r>
          </a:p>
          <a:p>
            <a:endParaRPr lang="en-US" dirty="0"/>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11</a:t>
            </a:fld>
            <a:endParaRPr lang="en-US"/>
          </a:p>
        </p:txBody>
      </p:sp>
    </p:spTree>
    <p:extLst>
      <p:ext uri="{BB962C8B-B14F-4D97-AF65-F5344CB8AC3E}">
        <p14:creationId xmlns:p14="http://schemas.microsoft.com/office/powerpoint/2010/main" val="4121900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You</a:t>
            </a:r>
            <a:r>
              <a:rPr lang="en-US" baseline="0" dirty="0"/>
              <a:t> know why it’s important to manage laterally and upward and some ideas on how to do it, but what happens when despite your best efforts challenges arise?  How do you quickly and effective manage them? As a TD some of the scenarios we’ll cover could pop up often, but they don’t have to be a time-suck, or throw you off track!</a:t>
            </a:r>
            <a:endParaRPr lang="en-US" dirty="0"/>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12</a:t>
            </a:fld>
            <a:endParaRPr lang="en-US"/>
          </a:p>
        </p:txBody>
      </p:sp>
    </p:spTree>
    <p:extLst>
      <p:ext uri="{BB962C8B-B14F-4D97-AF65-F5344CB8AC3E}">
        <p14:creationId xmlns:p14="http://schemas.microsoft.com/office/powerpoint/2010/main" val="4220691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4356"/>
              </a:spcAft>
            </a:pPr>
            <a:r>
              <a:rPr lang="en-US" b="0" dirty="0">
                <a:latin typeface="Helvetica"/>
                <a:cs typeface="Helvetica"/>
              </a:rPr>
              <a:t>2</a:t>
            </a:r>
            <a:r>
              <a:rPr lang="en-US" b="0" baseline="0" dirty="0">
                <a:latin typeface="Helvetica"/>
                <a:cs typeface="Helvetica"/>
              </a:rPr>
              <a:t> minutes</a:t>
            </a:r>
            <a:endParaRPr lang="en-US" b="0" dirty="0">
              <a:latin typeface="Helvetica"/>
              <a:cs typeface="Helvetica"/>
            </a:endParaRPr>
          </a:p>
          <a:p>
            <a:pPr>
              <a:spcAft>
                <a:spcPts val="4356"/>
              </a:spcAft>
            </a:pPr>
            <a:r>
              <a:rPr lang="en-US" b="0" dirty="0">
                <a:latin typeface="Helvetica"/>
                <a:cs typeface="Helvetica"/>
              </a:rPr>
              <a:t>This</a:t>
            </a:r>
            <a:r>
              <a:rPr lang="en-US" b="0" baseline="0" dirty="0">
                <a:latin typeface="Helvetica"/>
                <a:cs typeface="Helvetica"/>
              </a:rPr>
              <a:t> is a tool you can take with you moving forward to help minimize challenges!</a:t>
            </a:r>
            <a:endParaRPr lang="en-US" b="0" dirty="0">
              <a:latin typeface="Helvetica"/>
              <a:cs typeface="Helvetica"/>
            </a:endParaRPr>
          </a:p>
          <a:p>
            <a:pPr>
              <a:spcAft>
                <a:spcPts val="4356"/>
              </a:spcAft>
            </a:pPr>
            <a:r>
              <a:rPr lang="en-US" b="0" dirty="0">
                <a:latin typeface="Helvetica"/>
                <a:cs typeface="Helvetica"/>
              </a:rPr>
              <a:t>Step 1: Listen</a:t>
            </a:r>
          </a:p>
          <a:p>
            <a:pPr>
              <a:spcAft>
                <a:spcPts val="4356"/>
              </a:spcAft>
            </a:pPr>
            <a:r>
              <a:rPr lang="en-US" b="0" dirty="0">
                <a:latin typeface="Helvetica"/>
                <a:cs typeface="Helvetica"/>
              </a:rPr>
              <a:t>Step 2: Response</a:t>
            </a:r>
          </a:p>
          <a:p>
            <a:pPr>
              <a:spcAft>
                <a:spcPts val="4356"/>
              </a:spcAft>
            </a:pPr>
            <a:r>
              <a:rPr lang="en-US" b="0" dirty="0">
                <a:latin typeface="Helvetica"/>
                <a:cs typeface="Helvetica"/>
              </a:rPr>
              <a:t>Step 3: Remind</a:t>
            </a:r>
          </a:p>
          <a:p>
            <a:pPr>
              <a:spcAft>
                <a:spcPts val="4356"/>
              </a:spcAft>
            </a:pPr>
            <a:r>
              <a:rPr lang="en-US" b="0" dirty="0">
                <a:latin typeface="Helvetica"/>
                <a:cs typeface="Helvetica"/>
              </a:rPr>
              <a:t>Step 4: Solve</a:t>
            </a:r>
          </a:p>
          <a:p>
            <a:pPr>
              <a:spcAft>
                <a:spcPts val="4356"/>
              </a:spcAft>
            </a:pPr>
            <a:r>
              <a:rPr lang="en-US" b="0" dirty="0">
                <a:latin typeface="Helvetica"/>
                <a:cs typeface="Helvetica"/>
              </a:rPr>
              <a:t>Step 5: Agree</a:t>
            </a:r>
          </a:p>
          <a:p>
            <a:endParaRPr lang="en-US" dirty="0"/>
          </a:p>
        </p:txBody>
      </p:sp>
      <p:sp>
        <p:nvSpPr>
          <p:cNvPr id="4" name="Slide Number Placeholder 3"/>
          <p:cNvSpPr>
            <a:spLocks noGrp="1"/>
          </p:cNvSpPr>
          <p:nvPr>
            <p:ph type="sldNum" sz="quarter" idx="10"/>
          </p:nvPr>
        </p:nvSpPr>
        <p:spPr/>
        <p:txBody>
          <a:bodyPr/>
          <a:lstStyle/>
          <a:p>
            <a:fld id="{8E7D7F66-43A1-43F8-A0F5-94F093FB28AC}" type="slidenum">
              <a:rPr lang="en-US" smtClean="0"/>
              <a:t>13</a:t>
            </a:fld>
            <a:endParaRPr lang="en-US"/>
          </a:p>
        </p:txBody>
      </p:sp>
    </p:spTree>
    <p:extLst>
      <p:ext uri="{BB962C8B-B14F-4D97-AF65-F5344CB8AC3E}">
        <p14:creationId xmlns:p14="http://schemas.microsoft.com/office/powerpoint/2010/main" val="12623892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221"/>
              </a:spcAft>
            </a:pPr>
            <a:r>
              <a:rPr lang="en-US" dirty="0">
                <a:latin typeface="Helvetica"/>
                <a:cs typeface="Helvetica"/>
              </a:rPr>
              <a:t>6</a:t>
            </a:r>
            <a:r>
              <a:rPr lang="en-US" baseline="0" dirty="0">
                <a:latin typeface="Helvetica"/>
                <a:cs typeface="Helvetica"/>
              </a:rPr>
              <a:t> minutes</a:t>
            </a:r>
            <a:endParaRPr lang="en-US" dirty="0">
              <a:latin typeface="Helvetica"/>
              <a:cs typeface="Helvetica"/>
            </a:endParaRPr>
          </a:p>
          <a:p>
            <a:pPr>
              <a:spcAft>
                <a:spcPts val="221"/>
              </a:spcAft>
            </a:pPr>
            <a:r>
              <a:rPr lang="en-US" u="sng" dirty="0">
                <a:latin typeface="Helvetica"/>
                <a:cs typeface="Helvetica"/>
              </a:rPr>
              <a:t>The Guilt Trip</a:t>
            </a:r>
          </a:p>
          <a:p>
            <a:pPr>
              <a:spcAft>
                <a:spcPts val="221"/>
              </a:spcAft>
            </a:pPr>
            <a:r>
              <a:rPr lang="en-US" dirty="0">
                <a:latin typeface="Helvetica"/>
                <a:cs typeface="Helvetica"/>
              </a:rPr>
              <a:t>RFD</a:t>
            </a:r>
            <a:r>
              <a:rPr lang="en-US" baseline="0" dirty="0">
                <a:latin typeface="Helvetica"/>
                <a:cs typeface="Helvetica"/>
              </a:rPr>
              <a:t> who is kick ass at explaining voter contact: “You always ask me to present this section, I never get to try something new”</a:t>
            </a:r>
            <a:endParaRPr lang="en-US" dirty="0">
              <a:latin typeface="Helvetica"/>
              <a:cs typeface="Helvetica"/>
            </a:endParaRPr>
          </a:p>
          <a:p>
            <a:pPr>
              <a:spcAft>
                <a:spcPts val="221"/>
              </a:spcAft>
            </a:pPr>
            <a:endParaRPr lang="en-US" dirty="0">
              <a:latin typeface="Helvetica"/>
              <a:cs typeface="Helvetica"/>
            </a:endParaRPr>
          </a:p>
          <a:p>
            <a:pPr>
              <a:spcAft>
                <a:spcPts val="221"/>
              </a:spcAft>
            </a:pPr>
            <a:r>
              <a:rPr lang="en-US" u="sng" dirty="0">
                <a:latin typeface="Helvetica"/>
                <a:cs typeface="Helvetica"/>
              </a:rPr>
              <a:t>The Attack</a:t>
            </a:r>
          </a:p>
          <a:p>
            <a:pPr>
              <a:spcAft>
                <a:spcPts val="221"/>
              </a:spcAft>
            </a:pPr>
            <a:r>
              <a:rPr lang="en-US" dirty="0">
                <a:latin typeface="Helvetica"/>
                <a:cs typeface="Helvetica"/>
              </a:rPr>
              <a:t>Constituency Director getting</a:t>
            </a:r>
            <a:r>
              <a:rPr lang="en-US" baseline="0" dirty="0">
                <a:latin typeface="Helvetica"/>
                <a:cs typeface="Helvetica"/>
              </a:rPr>
              <a:t> feedback on the presentation they put together “Who are you to tell me that this material is not relevant, you don’t know our work in depth enough to comment on this”</a:t>
            </a:r>
            <a:endParaRPr lang="en-US" dirty="0">
              <a:latin typeface="Helvetica"/>
              <a:cs typeface="Helvetica"/>
            </a:endParaRPr>
          </a:p>
          <a:p>
            <a:pPr>
              <a:spcAft>
                <a:spcPts val="221"/>
              </a:spcAft>
            </a:pPr>
            <a:endParaRPr lang="en-US" dirty="0">
              <a:latin typeface="Helvetica"/>
              <a:cs typeface="Helvetica"/>
            </a:endParaRPr>
          </a:p>
          <a:p>
            <a:pPr>
              <a:spcAft>
                <a:spcPts val="221"/>
              </a:spcAft>
            </a:pPr>
            <a:r>
              <a:rPr lang="en-US" u="sng" dirty="0">
                <a:latin typeface="Helvetica"/>
                <a:cs typeface="Helvetica"/>
              </a:rPr>
              <a:t>The</a:t>
            </a:r>
            <a:r>
              <a:rPr lang="en-US" u="sng" baseline="0" dirty="0">
                <a:latin typeface="Helvetica"/>
                <a:cs typeface="Helvetica"/>
              </a:rPr>
              <a:t> Self-Inflicted Would</a:t>
            </a:r>
          </a:p>
          <a:p>
            <a:pPr>
              <a:spcAft>
                <a:spcPts val="221"/>
              </a:spcAft>
            </a:pPr>
            <a:r>
              <a:rPr lang="en-US" u="none" baseline="0" dirty="0">
                <a:latin typeface="Helvetica"/>
                <a:cs typeface="Helvetica"/>
              </a:rPr>
              <a:t>(Example Organizer your delegate the Person Story Section” My story isn’t that great, I don’t think I can do an effective job with this presentation, its </a:t>
            </a:r>
            <a:r>
              <a:rPr lang="en-US" u="none" baseline="0" dirty="0" err="1">
                <a:latin typeface="Helvetica"/>
                <a:cs typeface="Helvetica"/>
              </a:rPr>
              <a:t>gonna</a:t>
            </a:r>
            <a:r>
              <a:rPr lang="en-US" u="none" baseline="0" dirty="0">
                <a:latin typeface="Helvetica"/>
                <a:cs typeface="Helvetica"/>
              </a:rPr>
              <a:t> fail”</a:t>
            </a:r>
          </a:p>
          <a:p>
            <a:pPr>
              <a:spcAft>
                <a:spcPts val="221"/>
              </a:spcAft>
            </a:pPr>
            <a:endParaRPr lang="en-US" dirty="0"/>
          </a:p>
          <a:p>
            <a:r>
              <a:rPr lang="en-US" u="sng" dirty="0"/>
              <a:t>The</a:t>
            </a:r>
            <a:r>
              <a:rPr lang="en-US" u="sng" baseline="0" dirty="0"/>
              <a:t> Stall</a:t>
            </a:r>
          </a:p>
          <a:p>
            <a:r>
              <a:rPr lang="en-US" u="none" baseline="0" dirty="0"/>
              <a:t>“I had a million press requests come in today, I’m working on my PPT later tonight, I will send you something as soon as I get these releases out”</a:t>
            </a:r>
            <a:endParaRPr lang="en-US" u="none" dirty="0"/>
          </a:p>
        </p:txBody>
      </p:sp>
      <p:sp>
        <p:nvSpPr>
          <p:cNvPr id="4" name="Slide Number Placeholder 3"/>
          <p:cNvSpPr>
            <a:spLocks noGrp="1"/>
          </p:cNvSpPr>
          <p:nvPr>
            <p:ph type="sldNum" sz="quarter" idx="10"/>
          </p:nvPr>
        </p:nvSpPr>
        <p:spPr/>
        <p:txBody>
          <a:bodyPr/>
          <a:lstStyle/>
          <a:p>
            <a:fld id="{8E7D7F66-43A1-43F8-A0F5-94F093FB28AC}" type="slidenum">
              <a:rPr lang="en-US" smtClean="0"/>
              <a:t>14</a:t>
            </a:fld>
            <a:endParaRPr lang="en-US"/>
          </a:p>
        </p:txBody>
      </p:sp>
    </p:spTree>
    <p:extLst>
      <p:ext uri="{BB962C8B-B14F-4D97-AF65-F5344CB8AC3E}">
        <p14:creationId xmlns:p14="http://schemas.microsoft.com/office/powerpoint/2010/main" val="29247073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Breakout</a:t>
            </a:r>
            <a:r>
              <a:rPr lang="en-US" baseline="0" dirty="0"/>
              <a:t> in pairs, each pair should role-play all 4 of the sidetracks, being a TD 4 times and being the </a:t>
            </a:r>
            <a:r>
              <a:rPr lang="en-US" baseline="0" dirty="0" err="1"/>
              <a:t>sidetracker</a:t>
            </a:r>
            <a:r>
              <a:rPr lang="en-US" baseline="0" dirty="0"/>
              <a:t> 4 times.  30 seconds of </a:t>
            </a:r>
            <a:r>
              <a:rPr lang="en-US" baseline="0" dirty="0" err="1"/>
              <a:t>fb</a:t>
            </a:r>
            <a:r>
              <a:rPr lang="en-US" baseline="0" dirty="0"/>
              <a:t> for each </a:t>
            </a:r>
            <a:r>
              <a:rPr lang="en-US" baseline="0" dirty="0" err="1"/>
              <a:t>roleplay</a:t>
            </a:r>
            <a:r>
              <a:rPr lang="en-US" baseline="0" dirty="0"/>
              <a:t>. </a:t>
            </a:r>
            <a:endParaRPr lang="en-US" dirty="0"/>
          </a:p>
        </p:txBody>
      </p:sp>
      <p:sp>
        <p:nvSpPr>
          <p:cNvPr id="4" name="Slide Number Placeholder 3"/>
          <p:cNvSpPr>
            <a:spLocks noGrp="1"/>
          </p:cNvSpPr>
          <p:nvPr>
            <p:ph type="sldNum" sz="quarter" idx="10"/>
          </p:nvPr>
        </p:nvSpPr>
        <p:spPr/>
        <p:txBody>
          <a:bodyPr/>
          <a:lstStyle/>
          <a:p>
            <a:fld id="{8E7D7F66-43A1-43F8-A0F5-94F093FB28AC}" type="slidenum">
              <a:rPr lang="en-US" smtClean="0"/>
              <a:t>15</a:t>
            </a:fld>
            <a:endParaRPr lang="en-US"/>
          </a:p>
        </p:txBody>
      </p:sp>
    </p:spTree>
    <p:extLst>
      <p:ext uri="{BB962C8B-B14F-4D97-AF65-F5344CB8AC3E}">
        <p14:creationId xmlns:p14="http://schemas.microsoft.com/office/powerpoint/2010/main" val="2313814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you’re not directly managing any</a:t>
            </a:r>
            <a:r>
              <a:rPr lang="en-US" baseline="0" dirty="0"/>
              <a:t> of these staff members, the sidetracks will often appear combined. For example– number one is a mix of the guilt trip and the side track.</a:t>
            </a:r>
            <a:endParaRPr lang="en-US" dirty="0"/>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16</a:t>
            </a:fld>
            <a:endParaRPr lang="en-US"/>
          </a:p>
        </p:txBody>
      </p:sp>
    </p:spTree>
    <p:extLst>
      <p:ext uri="{BB962C8B-B14F-4D97-AF65-F5344CB8AC3E}">
        <p14:creationId xmlns:p14="http://schemas.microsoft.com/office/powerpoint/2010/main" val="24003709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minutes</a:t>
            </a:r>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17</a:t>
            </a:fld>
            <a:endParaRPr lang="en-US"/>
          </a:p>
        </p:txBody>
      </p:sp>
    </p:spTree>
    <p:extLst>
      <p:ext uri="{BB962C8B-B14F-4D97-AF65-F5344CB8AC3E}">
        <p14:creationId xmlns:p14="http://schemas.microsoft.com/office/powerpoint/2010/main" val="26513300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49997" indent="-449997">
              <a:spcAft>
                <a:spcPts val="221"/>
              </a:spcAft>
            </a:pPr>
            <a:r>
              <a:rPr lang="en-US" b="0" u="none" dirty="0">
                <a:latin typeface="Helvetica"/>
                <a:cs typeface="Helvetica"/>
              </a:rPr>
              <a:t>5</a:t>
            </a:r>
            <a:r>
              <a:rPr lang="en-US" b="0" u="none" baseline="0" dirty="0">
                <a:latin typeface="Helvetica"/>
                <a:cs typeface="Helvetica"/>
              </a:rPr>
              <a:t> minutes: </a:t>
            </a:r>
          </a:p>
          <a:p>
            <a:pPr marL="449997" indent="-449997">
              <a:spcAft>
                <a:spcPts val="221"/>
              </a:spcAft>
            </a:pPr>
            <a:r>
              <a:rPr lang="en-US" b="1" u="sng" dirty="0">
                <a:latin typeface="Helvetica"/>
                <a:cs typeface="Helvetica"/>
              </a:rPr>
              <a:t>Communication</a:t>
            </a:r>
          </a:p>
          <a:p>
            <a:pPr marL="449997" indent="-449997">
              <a:spcAft>
                <a:spcPts val="221"/>
              </a:spcAft>
            </a:pPr>
            <a:r>
              <a:rPr lang="en-US" dirty="0">
                <a:latin typeface="Helvetica"/>
                <a:cs typeface="Helvetica"/>
              </a:rPr>
              <a:t>They understand what is expected of them</a:t>
            </a:r>
          </a:p>
          <a:p>
            <a:pPr marL="449997" indent="-449997">
              <a:spcAft>
                <a:spcPts val="221"/>
              </a:spcAft>
            </a:pPr>
            <a:r>
              <a:rPr lang="en-US" dirty="0">
                <a:latin typeface="Helvetica"/>
                <a:cs typeface="Helvetica"/>
              </a:rPr>
              <a:t>There is feedback</a:t>
            </a:r>
          </a:p>
          <a:p>
            <a:pPr marL="449997" indent="-449997">
              <a:spcAft>
                <a:spcPts val="221"/>
              </a:spcAft>
            </a:pPr>
            <a:r>
              <a:rPr lang="en-US" dirty="0">
                <a:latin typeface="Helvetica"/>
                <a:cs typeface="Helvetica"/>
              </a:rPr>
              <a:t>There are not mixed messages coming from different leaders</a:t>
            </a:r>
          </a:p>
          <a:p>
            <a:pPr marL="449997" indent="-449997">
              <a:spcAft>
                <a:spcPts val="221"/>
              </a:spcAft>
            </a:pPr>
            <a:endParaRPr lang="en-US" dirty="0">
              <a:latin typeface="Helvetica"/>
              <a:cs typeface="Helvetica"/>
            </a:endParaRPr>
          </a:p>
          <a:p>
            <a:pPr marL="449997" indent="-449997">
              <a:spcAft>
                <a:spcPts val="221"/>
              </a:spcAft>
            </a:pPr>
            <a:r>
              <a:rPr lang="en-US" b="1" u="sng" dirty="0">
                <a:latin typeface="Helvetica"/>
                <a:cs typeface="Helvetica"/>
              </a:rPr>
              <a:t>Conditions</a:t>
            </a:r>
          </a:p>
          <a:p>
            <a:pPr marL="449997" indent="-449997">
              <a:spcAft>
                <a:spcPts val="221"/>
              </a:spcAft>
            </a:pPr>
            <a:r>
              <a:rPr lang="en-US" dirty="0">
                <a:latin typeface="Helvetica"/>
                <a:cs typeface="Helvetica"/>
              </a:rPr>
              <a:t>They have enough help, time, tools, and training</a:t>
            </a:r>
          </a:p>
          <a:p>
            <a:pPr marL="449997" indent="-449997">
              <a:spcAft>
                <a:spcPts val="221"/>
              </a:spcAft>
            </a:pPr>
            <a:endParaRPr lang="en-US" dirty="0">
              <a:latin typeface="Helvetica"/>
              <a:cs typeface="Helvetica"/>
            </a:endParaRPr>
          </a:p>
          <a:p>
            <a:pPr marL="449997" indent="-449997">
              <a:spcAft>
                <a:spcPts val="221"/>
              </a:spcAft>
            </a:pPr>
            <a:r>
              <a:rPr lang="en-US" b="1" u="sng" dirty="0">
                <a:latin typeface="Helvetica"/>
                <a:cs typeface="Helvetica"/>
              </a:rPr>
              <a:t>Consequences</a:t>
            </a:r>
          </a:p>
          <a:p>
            <a:pPr marL="449997" indent="-449997">
              <a:spcAft>
                <a:spcPts val="221"/>
              </a:spcAft>
            </a:pPr>
            <a:r>
              <a:rPr lang="en-US" dirty="0"/>
              <a:t>What do you do if you realize you have not provided your team the pre-requisites of success, and still challenge poor performance?</a:t>
            </a:r>
          </a:p>
          <a:p>
            <a:pPr marL="449997" indent="-449997" algn="l">
              <a:spcAft>
                <a:spcPts val="221"/>
              </a:spcAft>
              <a:defRPr/>
            </a:pPr>
            <a:r>
              <a:rPr lang="en-US" dirty="0"/>
              <a:t>For</a:t>
            </a:r>
            <a:r>
              <a:rPr lang="en-US" baseline="0" dirty="0"/>
              <a:t> example, a poorly planned constituency training that doesn’t effectively teach organizers how to power map, will not allow organizers to be successful in implementing a small business outreach program in their individual turf, therefore causing the department to fail at its larger of small business outreach.</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18</a:t>
            </a:fld>
            <a:endParaRPr lang="en-US"/>
          </a:p>
        </p:txBody>
      </p:sp>
    </p:spTree>
    <p:extLst>
      <p:ext uri="{BB962C8B-B14F-4D97-AF65-F5344CB8AC3E}">
        <p14:creationId xmlns:p14="http://schemas.microsoft.com/office/powerpoint/2010/main" val="23321657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Font typeface="Wingdings" charset="2"/>
              <a:buNone/>
            </a:pPr>
            <a:r>
              <a:rPr lang="en-US" dirty="0"/>
              <a:t>5 minutes:</a:t>
            </a:r>
            <a:r>
              <a:rPr lang="en-US" baseline="0" dirty="0"/>
              <a:t> </a:t>
            </a:r>
            <a:r>
              <a:rPr lang="en-US" dirty="0"/>
              <a:t>Some</a:t>
            </a:r>
            <a:r>
              <a:rPr lang="en-US" baseline="0" dirty="0"/>
              <a:t> things to keep in mind: </a:t>
            </a:r>
            <a:r>
              <a:rPr lang="en-US" sz="1200" dirty="0">
                <a:solidFill>
                  <a:srgbClr val="56565A"/>
                </a:solidFill>
                <a:latin typeface="Arial" charset="0"/>
                <a:ea typeface="ＭＳ Ｐゴシック" charset="0"/>
                <a:cs typeface="ＭＳ Ｐゴシック" charset="0"/>
                <a:sym typeface="Arial" charset="0"/>
              </a:rPr>
              <a:t>Have back-up: having a couple of spokespeople to advocate for you can be key,</a:t>
            </a:r>
            <a:r>
              <a:rPr lang="en-US" sz="1200" baseline="0" dirty="0">
                <a:solidFill>
                  <a:srgbClr val="56565A"/>
                </a:solidFill>
                <a:latin typeface="Arial" charset="0"/>
                <a:ea typeface="ＭＳ Ｐゴシック" charset="0"/>
                <a:cs typeface="ＭＳ Ｐゴシック" charset="0"/>
                <a:sym typeface="Arial" charset="0"/>
              </a:rPr>
              <a:t> </a:t>
            </a:r>
            <a:r>
              <a:rPr lang="en-US" sz="1200" dirty="0">
                <a:solidFill>
                  <a:srgbClr val="56565A"/>
                </a:solidFill>
                <a:latin typeface="Arial" charset="0"/>
                <a:ea typeface="ＭＳ Ｐゴシック" charset="0"/>
                <a:cs typeface="ＭＳ Ｐゴシック" charset="0"/>
                <a:sym typeface="Arial" charset="0"/>
              </a:rPr>
              <a:t>The foundation of all of this is the relationship you build with the person you’re having a challenge with,</a:t>
            </a:r>
            <a:r>
              <a:rPr lang="en-US" sz="1200" baseline="0" dirty="0">
                <a:solidFill>
                  <a:srgbClr val="56565A"/>
                </a:solidFill>
                <a:latin typeface="Arial" charset="0"/>
                <a:ea typeface="ＭＳ Ｐゴシック" charset="0"/>
                <a:cs typeface="ＭＳ Ｐゴシック" charset="0"/>
                <a:sym typeface="Arial" charset="0"/>
              </a:rPr>
              <a:t> </a:t>
            </a:r>
            <a:r>
              <a:rPr lang="en-US" sz="1200" dirty="0">
                <a:solidFill>
                  <a:srgbClr val="56565A"/>
                </a:solidFill>
                <a:latin typeface="Arial" charset="0"/>
                <a:ea typeface="ＭＳ Ｐゴシック" charset="0"/>
                <a:cs typeface="ＭＳ Ｐゴシック" charset="0"/>
                <a:sym typeface="Arial" charset="0"/>
              </a:rPr>
              <a:t>People seeing your work in action helps- prove your worth!,</a:t>
            </a:r>
            <a:r>
              <a:rPr lang="en-US" sz="1200" baseline="0" dirty="0">
                <a:solidFill>
                  <a:srgbClr val="56565A"/>
                </a:solidFill>
                <a:latin typeface="Arial" charset="0"/>
                <a:ea typeface="ＭＳ Ｐゴシック" charset="0"/>
                <a:cs typeface="ＭＳ Ｐゴシック" charset="0"/>
                <a:sym typeface="Arial" charset="0"/>
              </a:rPr>
              <a:t> </a:t>
            </a:r>
            <a:r>
              <a:rPr lang="en-US" sz="1200" dirty="0">
                <a:solidFill>
                  <a:srgbClr val="56565A"/>
                </a:solidFill>
                <a:latin typeface="Arial" charset="0"/>
                <a:ea typeface="ＭＳ Ｐゴシック" charset="0"/>
                <a:cs typeface="ＭＳ Ｐゴシック" charset="0"/>
                <a:sym typeface="Arial" charset="0"/>
              </a:rPr>
              <a:t>Be 10 steps ahead- you are the planner of planners! </a:t>
            </a:r>
          </a:p>
          <a:p>
            <a:endParaRPr lang="en-US" dirty="0"/>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19</a:t>
            </a:fld>
            <a:endParaRPr lang="en-US"/>
          </a:p>
        </p:txBody>
      </p:sp>
    </p:spTree>
    <p:extLst>
      <p:ext uri="{BB962C8B-B14F-4D97-AF65-F5344CB8AC3E}">
        <p14:creationId xmlns:p14="http://schemas.microsoft.com/office/powerpoint/2010/main" val="2400370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a:t>
            </a:r>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2</a:t>
            </a:fld>
            <a:endParaRPr lang="en-US"/>
          </a:p>
        </p:txBody>
      </p:sp>
    </p:spTree>
    <p:extLst>
      <p:ext uri="{BB962C8B-B14F-4D97-AF65-F5344CB8AC3E}">
        <p14:creationId xmlns:p14="http://schemas.microsoft.com/office/powerpoint/2010/main" val="10597149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a:t>
            </a:r>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20</a:t>
            </a:fld>
            <a:endParaRPr lang="en-US"/>
          </a:p>
        </p:txBody>
      </p:sp>
    </p:spTree>
    <p:extLst>
      <p:ext uri="{BB962C8B-B14F-4D97-AF65-F5344CB8AC3E}">
        <p14:creationId xmlns:p14="http://schemas.microsoft.com/office/powerpoint/2010/main" val="17587146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endParaRPr lang="en-US">
              <a:latin typeface="Calibri" charset="0"/>
              <a:ea typeface="ＭＳ Ｐゴシック" charset="0"/>
              <a:cs typeface="ＭＳ Ｐゴシック"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fld id="{E51FFF15-D61C-4646-AC08-99D41B9F1242}" type="slidenum">
              <a:rPr lang="en-US" sz="1200"/>
              <a:pPr/>
              <a:t>21</a:t>
            </a:fld>
            <a:endParaRPr lang="en-US" sz="1200"/>
          </a:p>
        </p:txBody>
      </p:sp>
    </p:spTree>
    <p:extLst>
      <p:ext uri="{BB962C8B-B14F-4D97-AF65-F5344CB8AC3E}">
        <p14:creationId xmlns:p14="http://schemas.microsoft.com/office/powerpoint/2010/main" val="4059410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a:t>
            </a:r>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3</a:t>
            </a:fld>
            <a:endParaRPr lang="en-US"/>
          </a:p>
        </p:txBody>
      </p:sp>
    </p:spTree>
    <p:extLst>
      <p:ext uri="{BB962C8B-B14F-4D97-AF65-F5344CB8AC3E}">
        <p14:creationId xmlns:p14="http://schemas.microsoft.com/office/powerpoint/2010/main" val="208114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lvl="1">
              <a:spcBef>
                <a:spcPct val="0"/>
              </a:spcBef>
            </a:pPr>
            <a:r>
              <a:rPr lang="en-US" dirty="0">
                <a:latin typeface="Calibri" charset="0"/>
              </a:rPr>
              <a:t>1</a:t>
            </a:r>
            <a:r>
              <a:rPr lang="en-US" baseline="0" dirty="0">
                <a:latin typeface="Calibri" charset="0"/>
              </a:rPr>
              <a:t> minute set-up/explanation </a:t>
            </a:r>
            <a:endParaRPr lang="en-US" dirty="0">
              <a:latin typeface="Calibri" charset="0"/>
            </a:endParaRP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DABA5592-7689-8F4B-B128-FD1BEDB41CB9}" type="slidenum">
              <a:rPr lang="en-US" sz="1200"/>
              <a:pPr eaLnBrk="1" hangingPunct="1"/>
              <a:t>4</a:t>
            </a:fld>
            <a:endParaRPr lang="en-US" sz="1200"/>
          </a:p>
        </p:txBody>
      </p:sp>
    </p:spTree>
    <p:extLst>
      <p:ext uri="{BB962C8B-B14F-4D97-AF65-F5344CB8AC3E}">
        <p14:creationId xmlns:p14="http://schemas.microsoft.com/office/powerpoint/2010/main" val="3147817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Silent reflection for 4 minutes</a:t>
            </a:r>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5</a:t>
            </a:fld>
            <a:endParaRPr lang="en-US"/>
          </a:p>
        </p:txBody>
      </p:sp>
    </p:spTree>
    <p:extLst>
      <p:ext uri="{BB962C8B-B14F-4D97-AF65-F5344CB8AC3E}">
        <p14:creationId xmlns:p14="http://schemas.microsoft.com/office/powerpoint/2010/main" val="2424267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lvl="1">
              <a:spcBef>
                <a:spcPct val="0"/>
              </a:spcBef>
            </a:pPr>
            <a:r>
              <a:rPr lang="en-US" dirty="0">
                <a:latin typeface="Calibri" charset="0"/>
              </a:rPr>
              <a:t>5</a:t>
            </a:r>
            <a:r>
              <a:rPr lang="en-US" baseline="0" dirty="0">
                <a:latin typeface="Calibri" charset="0"/>
              </a:rPr>
              <a:t> minutes: Popcorn style </a:t>
            </a:r>
            <a:endParaRPr lang="en-US" dirty="0">
              <a:latin typeface="Calibri" charset="0"/>
            </a:endParaRP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DABA5592-7689-8F4B-B128-FD1BEDB41CB9}" type="slidenum">
              <a:rPr lang="en-US" sz="1200"/>
              <a:pPr eaLnBrk="1" hangingPunct="1"/>
              <a:t>6</a:t>
            </a:fld>
            <a:endParaRPr lang="en-US" sz="1200"/>
          </a:p>
        </p:txBody>
      </p:sp>
    </p:spTree>
    <p:extLst>
      <p:ext uri="{BB962C8B-B14F-4D97-AF65-F5344CB8AC3E}">
        <p14:creationId xmlns:p14="http://schemas.microsoft.com/office/powerpoint/2010/main" val="3825934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The ability to work with other</a:t>
            </a:r>
            <a:r>
              <a:rPr lang="en-US" baseline="0" dirty="0"/>
              <a:t> teams and as a larger team is essential to implementing and executing a successful training program.  Now that you know this, how do you do it? </a:t>
            </a:r>
            <a:endParaRPr lang="en-US" dirty="0"/>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7</a:t>
            </a:fld>
            <a:endParaRPr lang="en-US"/>
          </a:p>
        </p:txBody>
      </p:sp>
    </p:spTree>
    <p:extLst>
      <p:ext uri="{BB962C8B-B14F-4D97-AF65-F5344CB8AC3E}">
        <p14:creationId xmlns:p14="http://schemas.microsoft.com/office/powerpoint/2010/main" val="575873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Being able to manage yourself, laterally and upwards allows you to build capital and power,</a:t>
            </a:r>
            <a:r>
              <a:rPr lang="en-US" baseline="0" dirty="0"/>
              <a:t> and get things done even when you’re not the direct manager of those team members you’re working with</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Managing yourself and staying organized creates a clear roadmap</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Knowing how to set deadlines and holding different teams accountable is key</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Set clear expectations and communication systems</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Delegate to other departments and to your managers</a:t>
            </a:r>
          </a:p>
          <a:p>
            <a:pPr marL="457200" indent="-457200" algn="l">
              <a:buFont typeface="Arial" charset="0"/>
              <a:buChar char="•"/>
            </a:pPr>
            <a:r>
              <a:rPr lang="en-US" sz="1200" dirty="0">
                <a:solidFill>
                  <a:srgbClr val="56565A"/>
                </a:solidFill>
                <a:latin typeface="Arial" charset="0"/>
                <a:ea typeface="ＭＳ Ｐゴシック" charset="0"/>
                <a:cs typeface="ＭＳ Ｐゴシック" charset="0"/>
                <a:sym typeface="Arial" charset="0"/>
              </a:rPr>
              <a:t>Suggest Solutions and steer the conversation</a:t>
            </a:r>
          </a:p>
          <a:p>
            <a:endParaRPr lang="en-US" dirty="0"/>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8</a:t>
            </a:fld>
            <a:endParaRPr lang="en-US"/>
          </a:p>
        </p:txBody>
      </p:sp>
    </p:spTree>
    <p:extLst>
      <p:ext uri="{BB962C8B-B14F-4D97-AF65-F5344CB8AC3E}">
        <p14:creationId xmlns:p14="http://schemas.microsoft.com/office/powerpoint/2010/main" val="1954037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minutes: Building</a:t>
            </a:r>
            <a:r>
              <a:rPr lang="en-US" baseline="0" dirty="0"/>
              <a:t> capital and power provides you with many opportunities, but you have to build relationships first. For your program to be successful you need your leadership’s full support and weight behind you.  </a:t>
            </a:r>
          </a:p>
          <a:p>
            <a:r>
              <a:rPr lang="en-US" baseline="0" dirty="0"/>
              <a:t>Audience participation: How does this happen?  We want to get at: This starts by creating a solid program with clear goals and objectives and showing how your program highlights the importance of other departments by getting other departments feedback and sharing your plan with your leadership team. </a:t>
            </a:r>
            <a:endParaRPr lang="en-US" dirty="0"/>
          </a:p>
        </p:txBody>
      </p:sp>
      <p:sp>
        <p:nvSpPr>
          <p:cNvPr id="4" name="Slide Number Placeholder 3"/>
          <p:cNvSpPr>
            <a:spLocks noGrp="1"/>
          </p:cNvSpPr>
          <p:nvPr>
            <p:ph type="sldNum" sz="quarter" idx="10"/>
          </p:nvPr>
        </p:nvSpPr>
        <p:spPr/>
        <p:txBody>
          <a:bodyPr/>
          <a:lstStyle/>
          <a:p>
            <a:pPr>
              <a:defRPr/>
            </a:pPr>
            <a:fld id="{5904EFAA-D69F-5246-A485-2B6591D5B0C1}" type="slidenum">
              <a:rPr lang="en-US" smtClean="0"/>
              <a:pPr>
                <a:defRPr/>
              </a:pPr>
              <a:t>9</a:t>
            </a:fld>
            <a:endParaRPr lang="en-US"/>
          </a:p>
        </p:txBody>
      </p:sp>
    </p:spTree>
    <p:extLst>
      <p:ext uri="{BB962C8B-B14F-4D97-AF65-F5344CB8AC3E}">
        <p14:creationId xmlns:p14="http://schemas.microsoft.com/office/powerpoint/2010/main" val="19540376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Regular Slide">
    <p:spTree>
      <p:nvGrpSpPr>
        <p:cNvPr id="1" name=""/>
        <p:cNvGrpSpPr/>
        <p:nvPr/>
      </p:nvGrpSpPr>
      <p:grpSpPr>
        <a:xfrm>
          <a:off x="0" y="0"/>
          <a:ext cx="0" cy="0"/>
          <a:chOff x="0" y="0"/>
          <a:chExt cx="0" cy="0"/>
        </a:xfrm>
      </p:grpSpPr>
      <p:pic>
        <p:nvPicPr>
          <p:cNvPr id="4" name="Picture 5" descr="OFA-logo_horizontal-RGB.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400" y="8937625"/>
            <a:ext cx="3352800" cy="434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10"/>
          </p:nvPr>
        </p:nvSpPr>
        <p:spPr/>
        <p:txBody>
          <a:bodyPr/>
          <a:lstStyle>
            <a:lvl1pPr>
              <a:defRPr smtClean="0"/>
            </a:lvl1pPr>
          </a:lstStyle>
          <a:p>
            <a:pPr>
              <a:defRPr/>
            </a:pPr>
            <a:fld id="{CD4F549F-CF1D-4A43-B886-1303C72E36FA}" type="slidenum">
              <a:rPr lang="en-US"/>
              <a:pPr>
                <a:defRPr/>
              </a:pPr>
              <a:t>‹#›</a:t>
            </a:fld>
            <a:endParaRPr lang="en-US"/>
          </a:p>
        </p:txBody>
      </p:sp>
    </p:spTree>
    <p:extLst>
      <p:ext uri="{BB962C8B-B14F-4D97-AF65-F5344CB8AC3E}">
        <p14:creationId xmlns:p14="http://schemas.microsoft.com/office/powerpoint/2010/main" val="349326622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4" descr="OFA-logo_horizontal-RGB.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11275" y="3684588"/>
            <a:ext cx="10372725" cy="1344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254000" y="5791200"/>
            <a:ext cx="12496800" cy="1676400"/>
          </a:xfrm>
        </p:spPr>
        <p:txBody>
          <a:bodyPr/>
          <a:lstStyle>
            <a:lvl1pPr>
              <a:defRPr sz="4200" i="0" baseline="0"/>
            </a:lvl1pPr>
          </a:lstStyle>
          <a:p>
            <a:r>
              <a:rPr lang="en-US"/>
              <a:t>Click to edit Master title style</a:t>
            </a:r>
            <a:endParaRPr lang="en-US" dirty="0"/>
          </a:p>
        </p:txBody>
      </p:sp>
      <p:sp>
        <p:nvSpPr>
          <p:cNvPr id="8" name="Text Placeholder 7"/>
          <p:cNvSpPr>
            <a:spLocks noGrp="1"/>
          </p:cNvSpPr>
          <p:nvPr>
            <p:ph type="body" sz="quarter" idx="10"/>
          </p:nvPr>
        </p:nvSpPr>
        <p:spPr>
          <a:xfrm>
            <a:off x="254000" y="7620000"/>
            <a:ext cx="12496800" cy="762000"/>
          </a:xfrm>
        </p:spPr>
        <p:txBody>
          <a:bodyPr/>
          <a:lstStyle>
            <a:lvl1pPr marL="266700" indent="0" algn="ctr">
              <a:buNone/>
              <a:defRPr sz="3600" i="1" baseline="0"/>
            </a:lvl1pPr>
          </a:lstStyle>
          <a:p>
            <a:pPr lvl="0"/>
            <a:r>
              <a:rPr lang="en-US"/>
              <a:t>Click to edit Master text styles</a:t>
            </a:r>
          </a:p>
        </p:txBody>
      </p:sp>
    </p:spTree>
    <p:extLst>
      <p:ext uri="{BB962C8B-B14F-4D97-AF65-F5344CB8AC3E}">
        <p14:creationId xmlns:p14="http://schemas.microsoft.com/office/powerpoint/2010/main" val="418913017"/>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06400" y="1066800"/>
            <a:ext cx="121920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title style</a:t>
            </a:r>
          </a:p>
        </p:txBody>
      </p:sp>
      <p:sp>
        <p:nvSpPr>
          <p:cNvPr id="1027" name="Rectangle 2"/>
          <p:cNvSpPr>
            <a:spLocks noGrp="1" noChangeArrowheads="1"/>
          </p:cNvSpPr>
          <p:nvPr>
            <p:ph type="body" idx="1"/>
          </p:nvPr>
        </p:nvSpPr>
        <p:spPr bwMode="auto">
          <a:xfrm>
            <a:off x="406400" y="2971800"/>
            <a:ext cx="12192000" cy="586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
        <p:nvSpPr>
          <p:cNvPr id="6" name="Rectangle 5"/>
          <p:cNvSpPr/>
          <p:nvPr userDrawn="1"/>
        </p:nvSpPr>
        <p:spPr>
          <a:xfrm>
            <a:off x="0" y="0"/>
            <a:ext cx="13004800" cy="76200"/>
          </a:xfrm>
          <a:prstGeom prst="rect">
            <a:avLst/>
          </a:prstGeom>
          <a:solidFill>
            <a:srgbClr val="D020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sp>
        <p:nvSpPr>
          <p:cNvPr id="9" name="Slide Number Placeholder 1"/>
          <p:cNvSpPr>
            <a:spLocks noGrp="1"/>
          </p:cNvSpPr>
          <p:nvPr>
            <p:ph type="sldNum" sz="quarter" idx="4"/>
          </p:nvPr>
        </p:nvSpPr>
        <p:spPr>
          <a:xfrm>
            <a:off x="9320213" y="9040813"/>
            <a:ext cx="3033712" cy="519112"/>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56565A"/>
                </a:solidFill>
                <a:latin typeface="Arial" charset="0"/>
                <a:cs typeface="Arial" charset="0"/>
              </a:defRPr>
            </a:lvl1pPr>
          </a:lstStyle>
          <a:p>
            <a:pPr>
              <a:defRPr/>
            </a:pPr>
            <a:fld id="{24BC3D0F-469B-8443-97D3-CA4FD6599EF9}" type="slidenum">
              <a:rPr lang="en-US"/>
              <a:pPr>
                <a:defRPr/>
              </a:pPr>
              <a:t>‹#›</a:t>
            </a:fld>
            <a:endParaRPr lang="en-US"/>
          </a:p>
        </p:txBody>
      </p:sp>
      <p:pic>
        <p:nvPicPr>
          <p:cNvPr id="1030" name="Picture 5" descr="OFA-logo_horizontal-RGB.eps"/>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87400" y="8937625"/>
            <a:ext cx="3352800" cy="434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6" r:id="rId1"/>
    <p:sldLayoutId id="2147483687" r:id="rId2"/>
  </p:sldLayoutIdLst>
  <p:transition/>
  <p:txStyles>
    <p:titleStyle>
      <a:lvl1pPr algn="ctr" rtl="0" eaLnBrk="0" fontAlgn="base" hangingPunct="0">
        <a:spcBef>
          <a:spcPct val="0"/>
        </a:spcBef>
        <a:spcAft>
          <a:spcPct val="0"/>
        </a:spcAft>
        <a:defRPr sz="4200" b="1">
          <a:solidFill>
            <a:schemeClr val="tx1"/>
          </a:solidFill>
          <a:latin typeface="Arial"/>
          <a:ea typeface="MS PGothic" pitchFamily="34" charset="-128"/>
          <a:cs typeface="Arial"/>
          <a:sym typeface="Gill Sans" charset="0"/>
        </a:defRPr>
      </a:lvl1pPr>
      <a:lvl2pPr algn="ctr" rtl="0" eaLnBrk="0" fontAlgn="base" hangingPunct="0">
        <a:spcBef>
          <a:spcPct val="0"/>
        </a:spcBef>
        <a:spcAft>
          <a:spcPct val="0"/>
        </a:spcAft>
        <a:defRPr sz="4200" b="1">
          <a:solidFill>
            <a:schemeClr val="tx1"/>
          </a:solidFill>
          <a:latin typeface="Arial" charset="0"/>
          <a:ea typeface="MS PGothic" pitchFamily="34" charset="-128"/>
          <a:cs typeface="Arial" panose="020B0604020202020204" pitchFamily="34" charset="0"/>
          <a:sym typeface="Gill Sans" charset="0"/>
        </a:defRPr>
      </a:lvl2pPr>
      <a:lvl3pPr algn="ctr" rtl="0" eaLnBrk="0" fontAlgn="base" hangingPunct="0">
        <a:spcBef>
          <a:spcPct val="0"/>
        </a:spcBef>
        <a:spcAft>
          <a:spcPct val="0"/>
        </a:spcAft>
        <a:defRPr sz="4200" b="1">
          <a:solidFill>
            <a:schemeClr val="tx1"/>
          </a:solidFill>
          <a:latin typeface="Arial" charset="0"/>
          <a:ea typeface="MS PGothic" pitchFamily="34" charset="-128"/>
          <a:cs typeface="Arial" panose="020B0604020202020204" pitchFamily="34" charset="0"/>
          <a:sym typeface="Gill Sans" charset="0"/>
        </a:defRPr>
      </a:lvl3pPr>
      <a:lvl4pPr algn="ctr" rtl="0" eaLnBrk="0" fontAlgn="base" hangingPunct="0">
        <a:spcBef>
          <a:spcPct val="0"/>
        </a:spcBef>
        <a:spcAft>
          <a:spcPct val="0"/>
        </a:spcAft>
        <a:defRPr sz="4200" b="1">
          <a:solidFill>
            <a:schemeClr val="tx1"/>
          </a:solidFill>
          <a:latin typeface="Arial" charset="0"/>
          <a:ea typeface="MS PGothic" pitchFamily="34" charset="-128"/>
          <a:cs typeface="Arial" panose="020B0604020202020204" pitchFamily="34" charset="0"/>
          <a:sym typeface="Gill Sans" charset="0"/>
        </a:defRPr>
      </a:lvl4pPr>
      <a:lvl5pPr algn="ctr" rtl="0" eaLnBrk="0" fontAlgn="base" hangingPunct="0">
        <a:spcBef>
          <a:spcPct val="0"/>
        </a:spcBef>
        <a:spcAft>
          <a:spcPct val="0"/>
        </a:spcAft>
        <a:defRPr sz="4200" b="1">
          <a:solidFill>
            <a:schemeClr val="tx1"/>
          </a:solidFill>
          <a:latin typeface="Arial" charset="0"/>
          <a:ea typeface="MS PGothic" pitchFamily="34" charset="-128"/>
          <a:cs typeface="Arial" panose="020B0604020202020204" pitchFamily="34"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2800">
          <a:solidFill>
            <a:srgbClr val="56565A"/>
          </a:solidFill>
          <a:latin typeface="+mn-lt"/>
          <a:ea typeface="MS PGothic" pitchFamily="34" charset="-128"/>
          <a:cs typeface="MS PGothic" pitchFamily="34" charset="-128"/>
          <a:sym typeface="Gill Sans" charset="0"/>
        </a:defRPr>
      </a:lvl1pPr>
      <a:lvl2pPr marL="1204913" indent="-493713" algn="l" rtl="0" eaLnBrk="0" fontAlgn="base" hangingPunct="0">
        <a:spcBef>
          <a:spcPts val="3800"/>
        </a:spcBef>
        <a:spcAft>
          <a:spcPct val="0"/>
        </a:spcAft>
        <a:buSzPct val="171000"/>
        <a:buFont typeface="Gill Sans" charset="0"/>
        <a:buChar char="•"/>
        <a:defRPr sz="2800">
          <a:solidFill>
            <a:srgbClr val="56565A"/>
          </a:solidFill>
          <a:latin typeface="+mn-lt"/>
          <a:ea typeface="MS PGothic" pitchFamily="34" charset="-128"/>
          <a:cs typeface="MS PGothic" charset="0"/>
          <a:sym typeface="Gill Sans" charset="0"/>
        </a:defRPr>
      </a:lvl2pPr>
      <a:lvl3pPr marL="1649413" indent="-493713" algn="l" rtl="0" eaLnBrk="0" fontAlgn="base" hangingPunct="0">
        <a:spcBef>
          <a:spcPts val="3800"/>
        </a:spcBef>
        <a:spcAft>
          <a:spcPct val="0"/>
        </a:spcAft>
        <a:buSzPct val="171000"/>
        <a:buFont typeface="Gill Sans" charset="0"/>
        <a:buChar char="•"/>
        <a:defRPr sz="2800">
          <a:solidFill>
            <a:srgbClr val="56565A"/>
          </a:solidFill>
          <a:latin typeface="+mn-lt"/>
          <a:ea typeface="ＭＳ Ｐゴシック" pitchFamily="-111" charset="-128"/>
          <a:cs typeface="ＭＳ Ｐゴシック" pitchFamily="-111" charset="-128"/>
          <a:sym typeface="Gill Sans" charset="0"/>
        </a:defRPr>
      </a:lvl3pPr>
      <a:lvl4pPr marL="2093913" indent="-493713" algn="l" rtl="0" eaLnBrk="0" fontAlgn="base" hangingPunct="0">
        <a:spcBef>
          <a:spcPts val="3800"/>
        </a:spcBef>
        <a:spcAft>
          <a:spcPct val="0"/>
        </a:spcAft>
        <a:buSzPct val="171000"/>
        <a:buFont typeface="Gill Sans" charset="0"/>
        <a:buChar char="•"/>
        <a:defRPr sz="2800">
          <a:solidFill>
            <a:srgbClr val="56565A"/>
          </a:solidFill>
          <a:latin typeface="+mn-lt"/>
          <a:ea typeface="ＭＳ Ｐゴシック" pitchFamily="-111" charset="-128"/>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2800">
          <a:solidFill>
            <a:srgbClr val="56565A"/>
          </a:solidFill>
          <a:latin typeface="+mn-lt"/>
          <a:ea typeface="ＭＳ Ｐゴシック" pitchFamily="-111" charset="-128"/>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Placeholder 2"/>
          <p:cNvSpPr>
            <a:spLocks noGrp="1"/>
          </p:cNvSpPr>
          <p:nvPr>
            <p:ph type="body" sz="quarter" idx="10"/>
          </p:nvPr>
        </p:nvSpPr>
        <p:spPr/>
        <p:txBody>
          <a:bodyPr/>
          <a:lstStyle/>
          <a:p>
            <a:r>
              <a:rPr lang="en-US" dirty="0">
                <a:latin typeface="Arial" charset="0"/>
                <a:ea typeface="MS PGothic" charset="0"/>
                <a:cs typeface="MS PGothic" charset="0"/>
              </a:rPr>
              <a:t>Laura Warbelow, Get Covered America-Michigan Organizing Director, @</a:t>
            </a:r>
            <a:r>
              <a:rPr lang="en-US" dirty="0" err="1">
                <a:latin typeface="Arial" charset="0"/>
                <a:ea typeface="MS PGothic" charset="0"/>
                <a:cs typeface="MS PGothic" charset="0"/>
              </a:rPr>
              <a:t>LauraGWarb</a:t>
            </a:r>
            <a:endParaRPr lang="en-US" dirty="0">
              <a:latin typeface="Arial" charset="0"/>
              <a:ea typeface="ＭＳ Ｐゴシック" charset="0"/>
              <a:cs typeface="ＭＳ Ｐゴシック" charset="0"/>
            </a:endParaRPr>
          </a:p>
        </p:txBody>
      </p:sp>
      <p:sp>
        <p:nvSpPr>
          <p:cNvPr id="30722" name="Title 3"/>
          <p:cNvSpPr>
            <a:spLocks noGrp="1"/>
          </p:cNvSpPr>
          <p:nvPr>
            <p:ph type="title"/>
          </p:nvPr>
        </p:nvSpPr>
        <p:spPr/>
        <p:txBody>
          <a:bodyPr/>
          <a:lstStyle/>
          <a:p>
            <a:r>
              <a:rPr lang="en-US" dirty="0">
                <a:latin typeface="Arial" charset="0"/>
                <a:ea typeface="MS PGothic" charset="0"/>
              </a:rPr>
              <a:t>Lateral and Upward Management</a:t>
            </a:r>
          </a:p>
        </p:txBody>
      </p:sp>
      <p:pic>
        <p:nvPicPr>
          <p:cNvPr id="4" name="Picture 3" descr="A drawing of a face&#10;&#10;Description automatically generated">
            <a:extLst>
              <a:ext uri="{FF2B5EF4-FFF2-40B4-BE49-F238E27FC236}">
                <a16:creationId xmlns:a16="http://schemas.microsoft.com/office/drawing/2014/main" id="{A1FDEDF8-E8A0-6946-A5E6-05928D29E8C5}"/>
              </a:ext>
            </a:extLst>
          </p:cNvPr>
          <p:cNvPicPr>
            <a:picLocks noChangeAspect="1"/>
          </p:cNvPicPr>
          <p:nvPr/>
        </p:nvPicPr>
        <p:blipFill>
          <a:blip r:embed="rId3"/>
          <a:stretch>
            <a:fillRect/>
          </a:stretch>
        </p:blipFill>
        <p:spPr>
          <a:xfrm>
            <a:off x="11226800" y="9010650"/>
            <a:ext cx="1219200" cy="419100"/>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p:cNvSpPr>
          <p:nvPr/>
        </p:nvSpPr>
        <p:spPr bwMode="auto">
          <a:xfrm>
            <a:off x="711200" y="1752600"/>
            <a:ext cx="11385550" cy="513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r>
              <a:rPr lang="en-US" sz="2800" dirty="0">
                <a:solidFill>
                  <a:srgbClr val="56565A"/>
                </a:solidFill>
                <a:latin typeface="Arial" charset="0"/>
                <a:ea typeface="ＭＳ Ｐゴシック" charset="0"/>
                <a:cs typeface="ＭＳ Ｐゴシック" charset="0"/>
                <a:sym typeface="Arial" charset="0"/>
              </a:rPr>
              <a:t>This allows you to:</a:t>
            </a:r>
          </a:p>
          <a:p>
            <a:pPr algn="l"/>
            <a:endParaRPr lang="en-US" sz="2800" dirty="0">
              <a:solidFill>
                <a:srgbClr val="56565A"/>
              </a:solidFill>
              <a:latin typeface="Arial" charset="0"/>
              <a:ea typeface="ＭＳ Ｐゴシック" charset="0"/>
              <a:cs typeface="ＭＳ Ｐゴシック" charset="0"/>
              <a:sym typeface="Arial" charset="0"/>
            </a:endParaRPr>
          </a:p>
          <a:p>
            <a:pPr marL="457200" indent="-457200" algn="l">
              <a:buFont typeface="Arial"/>
              <a:buChar char="•"/>
            </a:pPr>
            <a:r>
              <a:rPr lang="en-US" sz="2800" dirty="0">
                <a:solidFill>
                  <a:srgbClr val="56565A"/>
                </a:solidFill>
                <a:latin typeface="Arial" charset="0"/>
                <a:ea typeface="ＭＳ Ｐゴシック" charset="0"/>
                <a:cs typeface="ＭＳ Ｐゴシック" charset="0"/>
                <a:sym typeface="Arial" charset="0"/>
              </a:rPr>
              <a:t>Effectively advocate for your training program</a:t>
            </a: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Create buy-in for new ideas </a:t>
            </a: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Give more room for creativity </a:t>
            </a: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Incorporate different perspectives, or get the “right fit”</a:t>
            </a: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Provide more well-rounded trainings</a:t>
            </a: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Maximizes impact and reach</a:t>
            </a: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Put other people at the front of the room</a:t>
            </a:r>
            <a:endParaRPr lang="en-US" sz="3200" dirty="0">
              <a:solidFill>
                <a:srgbClr val="FF0000"/>
              </a:solidFill>
              <a:latin typeface="Arial" charset="0"/>
              <a:ea typeface="ＭＳ Ｐゴシック" charset="0"/>
              <a:cs typeface="ＭＳ Ｐゴシック" charset="0"/>
              <a:sym typeface="Arial" charset="0"/>
            </a:endParaRPr>
          </a:p>
          <a:p>
            <a:endParaRPr lang="en-US" sz="3200" dirty="0">
              <a:solidFill>
                <a:srgbClr val="FF0000"/>
              </a:solidFill>
              <a:latin typeface="Arial" charset="0"/>
              <a:ea typeface="ＭＳ Ｐゴシック" charset="0"/>
              <a:cs typeface="ＭＳ Ｐゴシック" charset="0"/>
              <a:sym typeface="Arial" charset="0"/>
            </a:endParaRPr>
          </a:p>
          <a:p>
            <a:endParaRPr lang="en-US" sz="3200" dirty="0">
              <a:solidFill>
                <a:srgbClr val="FF0000"/>
              </a:solidFill>
              <a:latin typeface="Arial" charset="0"/>
              <a:ea typeface="ＭＳ Ｐゴシック" charset="0"/>
              <a:cs typeface="ＭＳ Ｐゴシック" charset="0"/>
              <a:sym typeface="Arial" charset="0"/>
            </a:endParaRPr>
          </a:p>
          <a:p>
            <a:r>
              <a:rPr lang="en-US" sz="3200" dirty="0">
                <a:solidFill>
                  <a:srgbClr val="FF0000"/>
                </a:solidFill>
                <a:latin typeface="Arial" charset="0"/>
                <a:ea typeface="ＭＳ Ｐゴシック" charset="0"/>
                <a:cs typeface="ＭＳ Ｐゴシック" charset="0"/>
                <a:sym typeface="Arial" charset="0"/>
              </a:rPr>
              <a:t>But, most importantly, to do what training does: empower others and share new skills and ideas!</a:t>
            </a:r>
          </a:p>
          <a:p>
            <a:pPr marL="457200" indent="-457200" algn="l">
              <a:buFont typeface="Arial" charset="0"/>
              <a:buChar char="•"/>
            </a:pPr>
            <a:endParaRPr lang="en-US" sz="2800" dirty="0">
              <a:solidFill>
                <a:srgbClr val="56565A"/>
              </a:solidFill>
              <a:latin typeface="Arial" charset="0"/>
              <a:ea typeface="ＭＳ Ｐゴシック" charset="0"/>
              <a:cs typeface="ＭＳ Ｐゴシック" charset="0"/>
              <a:sym typeface="Arial" charset="0"/>
            </a:endParaRPr>
          </a:p>
          <a:p>
            <a:pPr marL="457200" indent="-457200" algn="l">
              <a:buFont typeface="Arial" charset="0"/>
              <a:buChar char="•"/>
            </a:pPr>
            <a:endParaRPr lang="en-US" sz="2800" dirty="0">
              <a:solidFill>
                <a:srgbClr val="56565A"/>
              </a:solidFill>
              <a:latin typeface="Arial" charset="0"/>
              <a:ea typeface="ＭＳ Ｐゴシック" charset="0"/>
              <a:cs typeface="ＭＳ Ｐゴシック" charset="0"/>
              <a:sym typeface="Arial" charset="0"/>
            </a:endParaRPr>
          </a:p>
        </p:txBody>
      </p:sp>
      <p:sp>
        <p:nvSpPr>
          <p:cNvPr id="11266"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Building capital and power</a:t>
            </a:r>
          </a:p>
        </p:txBody>
      </p:sp>
      <p:pic>
        <p:nvPicPr>
          <p:cNvPr id="3" name="Picture 2"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6600" y="1981200"/>
            <a:ext cx="2943412" cy="3810000"/>
          </a:xfrm>
          <a:prstGeom prst="rect">
            <a:avLst/>
          </a:prstGeom>
        </p:spPr>
      </p:pic>
    </p:spTree>
    <p:extLst>
      <p:ext uri="{BB962C8B-B14F-4D97-AF65-F5344CB8AC3E}">
        <p14:creationId xmlns:p14="http://schemas.microsoft.com/office/powerpoint/2010/main" val="343882210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inja-crouc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2900" y="1048060"/>
            <a:ext cx="5041900" cy="8699500"/>
          </a:xfrm>
          <a:prstGeom prst="rect">
            <a:avLst/>
          </a:prstGeom>
        </p:spPr>
      </p:pic>
      <p:sp>
        <p:nvSpPr>
          <p:cNvPr id="11265" name="Rectangle 2"/>
          <p:cNvSpPr>
            <a:spLocks/>
          </p:cNvSpPr>
          <p:nvPr/>
        </p:nvSpPr>
        <p:spPr bwMode="auto">
          <a:xfrm>
            <a:off x="558800" y="1905000"/>
            <a:ext cx="72390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r>
              <a:rPr lang="en-US" sz="2800" dirty="0">
                <a:solidFill>
                  <a:srgbClr val="56565A"/>
                </a:solidFill>
                <a:latin typeface="Arial" charset="0"/>
                <a:ea typeface="ＭＳ Ｐゴシック" charset="0"/>
                <a:cs typeface="ＭＳ Ｐゴシック" charset="0"/>
                <a:sym typeface="Arial" charset="0"/>
              </a:rPr>
              <a:t>How do we get things done without being the boss of people? </a:t>
            </a:r>
          </a:p>
          <a:p>
            <a:pPr algn="l"/>
            <a:endParaRPr lang="en-US" sz="2800" dirty="0">
              <a:solidFill>
                <a:srgbClr val="56565A"/>
              </a:solidFill>
              <a:latin typeface="Arial" charset="0"/>
              <a:ea typeface="ＭＳ Ｐゴシック" charset="0"/>
              <a:cs typeface="ＭＳ Ｐゴシック" charset="0"/>
              <a:sym typeface="Arial" charset="0"/>
            </a:endParaRP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Set-up meetings to exchange ideas and set expectations</a:t>
            </a: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Spoon-feeding: Provide ample agendas and materials to make the process as easy as possible</a:t>
            </a: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Always allow for feedback </a:t>
            </a: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Send friendly reminder emails</a:t>
            </a:r>
          </a:p>
          <a:p>
            <a:pPr marL="457200" indent="-457200" algn="l">
              <a:buFont typeface="Arial" charset="0"/>
              <a:buChar char="•"/>
            </a:pPr>
            <a:r>
              <a:rPr lang="en-US" sz="2800" dirty="0">
                <a:solidFill>
                  <a:srgbClr val="56565A"/>
                </a:solidFill>
                <a:latin typeface="Arial" charset="0"/>
                <a:ea typeface="ＭＳ Ｐゴシック" charset="0"/>
                <a:cs typeface="ＭＳ Ｐゴシック" charset="0"/>
                <a:sym typeface="Arial" charset="0"/>
              </a:rPr>
              <a:t>Set-up check-in meetings</a:t>
            </a:r>
          </a:p>
          <a:p>
            <a:pPr algn="l"/>
            <a:endParaRPr lang="en-US" sz="2800" dirty="0">
              <a:solidFill>
                <a:srgbClr val="56565A"/>
              </a:solidFill>
              <a:latin typeface="Arial" charset="0"/>
              <a:ea typeface="ＭＳ Ｐゴシック" charset="0"/>
              <a:cs typeface="ＭＳ Ｐゴシック" charset="0"/>
              <a:sym typeface="Arial" charset="0"/>
            </a:endParaRPr>
          </a:p>
          <a:p>
            <a:pPr algn="l"/>
            <a:r>
              <a:rPr lang="en-US" sz="2800" dirty="0">
                <a:solidFill>
                  <a:srgbClr val="56565A"/>
                </a:solidFill>
                <a:latin typeface="Arial" charset="0"/>
                <a:ea typeface="ＭＳ Ｐゴシック" charset="0"/>
                <a:cs typeface="ＭＳ Ｐゴシック" charset="0"/>
                <a:sym typeface="Arial" charset="0"/>
              </a:rPr>
              <a:t>Always having your pitch ready!</a:t>
            </a:r>
          </a:p>
          <a:p>
            <a:pPr algn="l"/>
            <a:endParaRPr lang="en-US" sz="2800" dirty="0">
              <a:solidFill>
                <a:srgbClr val="56565A"/>
              </a:solidFill>
              <a:latin typeface="Arial" charset="0"/>
              <a:ea typeface="ＭＳ Ｐゴシック" charset="0"/>
              <a:cs typeface="ＭＳ Ｐゴシック" charset="0"/>
              <a:sym typeface="Arial" charset="0"/>
            </a:endParaRPr>
          </a:p>
          <a:p>
            <a:pPr algn="l"/>
            <a:r>
              <a:rPr lang="en-US" sz="2800" dirty="0">
                <a:solidFill>
                  <a:srgbClr val="56565A"/>
                </a:solidFill>
                <a:latin typeface="Arial" charset="0"/>
                <a:ea typeface="ＭＳ Ｐゴシック" charset="0"/>
                <a:cs typeface="ＭＳ Ｐゴシック" charset="0"/>
                <a:sym typeface="Arial" charset="0"/>
              </a:rPr>
              <a:t>Share your successes so other people can help sell your program!</a:t>
            </a:r>
          </a:p>
          <a:p>
            <a:pPr algn="l"/>
            <a:endParaRPr lang="en-US" sz="2800" dirty="0">
              <a:solidFill>
                <a:srgbClr val="56565A"/>
              </a:solidFill>
              <a:latin typeface="Arial" charset="0"/>
              <a:ea typeface="ＭＳ Ｐゴシック" charset="0"/>
              <a:cs typeface="ＭＳ Ｐゴシック" charset="0"/>
              <a:sym typeface="Arial" charset="0"/>
            </a:endParaRPr>
          </a:p>
          <a:p>
            <a:pPr marL="457200" indent="-457200" algn="l">
              <a:buFont typeface="Arial" charset="0"/>
              <a:buChar char="•"/>
            </a:pPr>
            <a:endParaRPr lang="en-US" sz="2800" dirty="0">
              <a:solidFill>
                <a:srgbClr val="56565A"/>
              </a:solidFill>
              <a:latin typeface="Arial" charset="0"/>
              <a:ea typeface="ＭＳ Ｐゴシック" charset="0"/>
              <a:cs typeface="ＭＳ Ｐゴシック" charset="0"/>
              <a:sym typeface="Arial" charset="0"/>
            </a:endParaRPr>
          </a:p>
        </p:txBody>
      </p:sp>
      <p:sp>
        <p:nvSpPr>
          <p:cNvPr id="11266"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“Ninja Organizing” </a:t>
            </a:r>
          </a:p>
        </p:txBody>
      </p:sp>
    </p:spTree>
    <p:extLst>
      <p:ext uri="{BB962C8B-B14F-4D97-AF65-F5344CB8AC3E}">
        <p14:creationId xmlns:p14="http://schemas.microsoft.com/office/powerpoint/2010/main" val="231952411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2 Minute Challenge</a:t>
            </a:r>
          </a:p>
        </p:txBody>
      </p:sp>
      <p:pic>
        <p:nvPicPr>
          <p:cNvPr id="2" name="Picture 1" descr="Overcoming_Obstacl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2800" y="1752600"/>
            <a:ext cx="8788400" cy="6591300"/>
          </a:xfrm>
          <a:prstGeom prst="rect">
            <a:avLst/>
          </a:prstGeom>
        </p:spPr>
      </p:pic>
    </p:spTree>
    <p:extLst>
      <p:ext uri="{BB962C8B-B14F-4D97-AF65-F5344CB8AC3E}">
        <p14:creationId xmlns:p14="http://schemas.microsoft.com/office/powerpoint/2010/main" val="171664466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1622559171"/>
              </p:ext>
            </p:extLst>
          </p:nvPr>
        </p:nvGraphicFramePr>
        <p:xfrm>
          <a:off x="443330" y="1537785"/>
          <a:ext cx="11963400" cy="716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2 Minute Challenge</a:t>
            </a:r>
          </a:p>
        </p:txBody>
      </p:sp>
    </p:spTree>
    <p:extLst>
      <p:ext uri="{BB962C8B-B14F-4D97-AF65-F5344CB8AC3E}">
        <p14:creationId xmlns:p14="http://schemas.microsoft.com/office/powerpoint/2010/main" val="258025095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035160687"/>
              </p:ext>
            </p:extLst>
          </p:nvPr>
        </p:nvGraphicFramePr>
        <p:xfrm>
          <a:off x="455745" y="2167467"/>
          <a:ext cx="11704320" cy="62856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Managing Sidetracks</a:t>
            </a:r>
          </a:p>
        </p:txBody>
      </p:sp>
    </p:spTree>
    <p:extLst>
      <p:ext uri="{BB962C8B-B14F-4D97-AF65-F5344CB8AC3E}">
        <p14:creationId xmlns:p14="http://schemas.microsoft.com/office/powerpoint/2010/main" val="191069120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9320107" y="9233408"/>
            <a:ext cx="3034453" cy="455168"/>
          </a:xfrm>
          <a:prstGeom prst="rect">
            <a:avLst/>
          </a:prstGeom>
        </p:spPr>
        <p:txBody>
          <a:bodyPr/>
          <a:lstStyle/>
          <a:p>
            <a:fld id="{51A0968B-E52D-48FA-AFA4-A19DF3D2143C}" type="slidenum">
              <a:rPr lang="en-US" smtClean="0">
                <a:solidFill>
                  <a:prstClr val="black">
                    <a:tint val="75000"/>
                  </a:prstClr>
                </a:solidFill>
                <a:latin typeface="Calibri"/>
              </a:rPr>
              <a:pPr/>
              <a:t>15</a:t>
            </a:fld>
            <a:endParaRPr lang="en-US" dirty="0">
              <a:solidFill>
                <a:prstClr val="black">
                  <a:tint val="75000"/>
                </a:prstClr>
              </a:solidFill>
              <a:latin typeface="Calibri"/>
            </a:endParaRPr>
          </a:p>
        </p:txBody>
      </p:sp>
      <p:graphicFrame>
        <p:nvGraphicFramePr>
          <p:cNvPr id="6" name="Content Placeholder 2"/>
          <p:cNvGraphicFramePr>
            <a:graphicFrameLocks noGrp="1"/>
          </p:cNvGraphicFramePr>
          <p:nvPr>
            <p:ph idx="1"/>
            <p:extLst>
              <p:ext uri="{D42A27DB-BD31-4B8C-83A1-F6EECF244321}">
                <p14:modId xmlns:p14="http://schemas.microsoft.com/office/powerpoint/2010/main" val="2521791163"/>
              </p:ext>
            </p:extLst>
          </p:nvPr>
        </p:nvGraphicFramePr>
        <p:xfrm>
          <a:off x="710446" y="2408296"/>
          <a:ext cx="11475534" cy="28417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Content Placeholder 5"/>
          <p:cNvGraphicFramePr>
            <a:graphicFrameLocks/>
          </p:cNvGraphicFramePr>
          <p:nvPr>
            <p:extLst>
              <p:ext uri="{D42A27DB-BD31-4B8C-83A1-F6EECF244321}">
                <p14:modId xmlns:p14="http://schemas.microsoft.com/office/powerpoint/2010/main" val="3017857373"/>
              </p:ext>
            </p:extLst>
          </p:nvPr>
        </p:nvGraphicFramePr>
        <p:xfrm>
          <a:off x="4395141" y="5201918"/>
          <a:ext cx="8127999" cy="448665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TextBox 7"/>
          <p:cNvSpPr txBox="1"/>
          <p:nvPr/>
        </p:nvSpPr>
        <p:spPr>
          <a:xfrm>
            <a:off x="1059651" y="2410572"/>
            <a:ext cx="6213404" cy="656590"/>
          </a:xfrm>
          <a:prstGeom prst="rect">
            <a:avLst/>
          </a:prstGeom>
          <a:noFill/>
        </p:spPr>
        <p:txBody>
          <a:bodyPr wrap="square" lIns="130046" tIns="65023" rIns="130046" bIns="65023" rtlCol="0">
            <a:spAutoFit/>
          </a:bodyPr>
          <a:lstStyle/>
          <a:p>
            <a:r>
              <a:rPr lang="en-US" sz="3400" b="1" dirty="0">
                <a:latin typeface="Helvetica"/>
                <a:cs typeface="Helvetica"/>
              </a:rPr>
              <a:t>Two-Minute Challenge</a:t>
            </a:r>
          </a:p>
        </p:txBody>
      </p:sp>
      <p:sp>
        <p:nvSpPr>
          <p:cNvPr id="10" name="TextBox 9"/>
          <p:cNvSpPr txBox="1"/>
          <p:nvPr/>
        </p:nvSpPr>
        <p:spPr>
          <a:xfrm rot="20423306">
            <a:off x="4387292" y="5372079"/>
            <a:ext cx="3051025" cy="744135"/>
          </a:xfrm>
          <a:prstGeom prst="rect">
            <a:avLst/>
          </a:prstGeom>
          <a:noFill/>
        </p:spPr>
        <p:txBody>
          <a:bodyPr wrap="square" lIns="130046" tIns="65023" rIns="130046" bIns="65023" rtlCol="0">
            <a:spAutoFit/>
          </a:bodyPr>
          <a:lstStyle/>
          <a:p>
            <a:r>
              <a:rPr lang="en-US" sz="4000" b="1" dirty="0">
                <a:latin typeface="Helvetica"/>
                <a:cs typeface="Helvetica"/>
              </a:rPr>
              <a:t>Sidetracks</a:t>
            </a:r>
          </a:p>
        </p:txBody>
      </p:sp>
      <p:sp>
        <p:nvSpPr>
          <p:cNvPr id="9"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Let’s Practice!</a:t>
            </a:r>
          </a:p>
        </p:txBody>
      </p:sp>
    </p:spTree>
    <p:extLst>
      <p:ext uri="{BB962C8B-B14F-4D97-AF65-F5344CB8AC3E}">
        <p14:creationId xmlns:p14="http://schemas.microsoft.com/office/powerpoint/2010/main" val="62323315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p:cNvSpPr>
          <p:nvPr/>
        </p:nvSpPr>
        <p:spPr bwMode="auto">
          <a:xfrm>
            <a:off x="863600" y="1905000"/>
            <a:ext cx="11385550" cy="198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marL="742950" indent="-742950" algn="l">
              <a:buFont typeface="Wingdings" charset="2"/>
              <a:buChar char="Ø"/>
            </a:pPr>
            <a:r>
              <a:rPr lang="en-US" sz="3200" dirty="0">
                <a:solidFill>
                  <a:srgbClr val="56565A"/>
                </a:solidFill>
                <a:latin typeface="Arial" charset="0"/>
                <a:ea typeface="ＭＳ Ｐゴシック" charset="0"/>
                <a:cs typeface="ＭＳ Ｐゴシック" charset="0"/>
                <a:sym typeface="Arial" charset="0"/>
              </a:rPr>
              <a:t>DFD says that a training program is the lowest priority and their RFDs don’t have have time.</a:t>
            </a:r>
          </a:p>
          <a:p>
            <a:pPr algn="l"/>
            <a:endParaRPr lang="en-US" sz="3200" dirty="0">
              <a:solidFill>
                <a:srgbClr val="56565A"/>
              </a:solidFill>
              <a:latin typeface="Arial" charset="0"/>
              <a:ea typeface="ＭＳ Ｐゴシック" charset="0"/>
              <a:cs typeface="ＭＳ Ｐゴシック" charset="0"/>
              <a:sym typeface="Arial" charset="0"/>
            </a:endParaRPr>
          </a:p>
          <a:p>
            <a:pPr marL="742950" indent="-742950" algn="l">
              <a:buFont typeface="Wingdings" charset="2"/>
              <a:buChar char="Ø"/>
            </a:pPr>
            <a:r>
              <a:rPr lang="en-US" sz="3200" dirty="0">
                <a:solidFill>
                  <a:srgbClr val="56565A"/>
                </a:solidFill>
                <a:latin typeface="Arial" charset="0"/>
                <a:ea typeface="ＭＳ Ｐゴシック" charset="0"/>
                <a:cs typeface="ＭＳ Ｐゴシック" charset="0"/>
                <a:sym typeface="Arial" charset="0"/>
              </a:rPr>
              <a:t>State Director tells you to slash an AST agenda 2 days out.</a:t>
            </a:r>
          </a:p>
          <a:p>
            <a:pPr marL="742950" indent="-742950" algn="l">
              <a:buFont typeface="Wingdings" charset="2"/>
              <a:buChar char="Ø"/>
            </a:pPr>
            <a:endParaRPr lang="en-US" sz="3200" dirty="0">
              <a:solidFill>
                <a:srgbClr val="56565A"/>
              </a:solidFill>
              <a:latin typeface="Arial" charset="0"/>
              <a:ea typeface="ＭＳ Ｐゴシック" charset="0"/>
              <a:cs typeface="ＭＳ Ｐゴシック" charset="0"/>
              <a:sym typeface="Arial" charset="0"/>
            </a:endParaRPr>
          </a:p>
          <a:p>
            <a:pPr marL="742950" indent="-742950" algn="l">
              <a:buFont typeface="Wingdings" charset="2"/>
              <a:buChar char="Ø"/>
            </a:pPr>
            <a:r>
              <a:rPr lang="en-US" sz="3200" dirty="0">
                <a:solidFill>
                  <a:srgbClr val="56565A"/>
                </a:solidFill>
                <a:latin typeface="Arial" charset="0"/>
                <a:ea typeface="ＭＳ Ｐゴシック" charset="0"/>
                <a:cs typeface="ＭＳ Ｐゴシック" charset="0"/>
                <a:sym typeface="Arial" charset="0"/>
              </a:rPr>
              <a:t>A department head who will be training at a staff training says they don’t need to practice.</a:t>
            </a:r>
          </a:p>
          <a:p>
            <a:pPr marL="742950" indent="-742950" algn="l">
              <a:buFont typeface="Wingdings" charset="2"/>
              <a:buChar char="Ø"/>
            </a:pPr>
            <a:endParaRPr lang="en-US" sz="3200" dirty="0">
              <a:solidFill>
                <a:srgbClr val="56565A"/>
              </a:solidFill>
              <a:latin typeface="Arial" charset="0"/>
              <a:ea typeface="ＭＳ Ｐゴシック" charset="0"/>
              <a:cs typeface="ＭＳ Ｐゴシック" charset="0"/>
              <a:sym typeface="Arial" charset="0"/>
            </a:endParaRPr>
          </a:p>
          <a:p>
            <a:pPr marL="742950" indent="-742950" algn="l">
              <a:buFont typeface="Wingdings" charset="2"/>
              <a:buChar char="Ø"/>
            </a:pPr>
            <a:r>
              <a:rPr lang="en-US" sz="3200" dirty="0">
                <a:solidFill>
                  <a:srgbClr val="56565A"/>
                </a:solidFill>
                <a:latin typeface="Arial" charset="0"/>
                <a:ea typeface="ＭＳ Ｐゴシック" charset="0"/>
                <a:cs typeface="ＭＳ Ｐゴシック" charset="0"/>
                <a:sym typeface="Arial" charset="0"/>
              </a:rPr>
              <a:t>Digital/Op Vote/Comms/etc. Director wants every training to cover their department, even if there is no time or it is not relevant. </a:t>
            </a:r>
          </a:p>
        </p:txBody>
      </p:sp>
      <p:sp>
        <p:nvSpPr>
          <p:cNvPr id="15362"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Example Scenarios</a:t>
            </a:r>
          </a:p>
        </p:txBody>
      </p:sp>
    </p:spTree>
    <p:extLst>
      <p:ext uri="{BB962C8B-B14F-4D97-AF65-F5344CB8AC3E}">
        <p14:creationId xmlns:p14="http://schemas.microsoft.com/office/powerpoint/2010/main" val="260531692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Debrief</a:t>
            </a:r>
          </a:p>
        </p:txBody>
      </p:sp>
      <p:sp>
        <p:nvSpPr>
          <p:cNvPr id="8" name="Rectangle 7"/>
          <p:cNvSpPr/>
          <p:nvPr/>
        </p:nvSpPr>
        <p:spPr>
          <a:xfrm>
            <a:off x="592138" y="2514600"/>
            <a:ext cx="11930062" cy="122555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r>
              <a:rPr lang="en-US" sz="2800" dirty="0">
                <a:cs typeface="Arial"/>
              </a:rPr>
              <a:t>What was challenging about the conversation?</a:t>
            </a:r>
          </a:p>
        </p:txBody>
      </p:sp>
      <p:sp>
        <p:nvSpPr>
          <p:cNvPr id="10" name="Rectangle 9"/>
          <p:cNvSpPr/>
          <p:nvPr/>
        </p:nvSpPr>
        <p:spPr>
          <a:xfrm>
            <a:off x="592138" y="4087813"/>
            <a:ext cx="11930062" cy="122555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r>
              <a:rPr lang="en-US" sz="2800" dirty="0">
                <a:latin typeface="Arial"/>
                <a:cs typeface="Arial"/>
              </a:rPr>
              <a:t>Were you able to keep to the structure of the challenge? </a:t>
            </a:r>
          </a:p>
        </p:txBody>
      </p:sp>
      <p:sp>
        <p:nvSpPr>
          <p:cNvPr id="11" name="Rectangle 10"/>
          <p:cNvSpPr/>
          <p:nvPr/>
        </p:nvSpPr>
        <p:spPr>
          <a:xfrm>
            <a:off x="592138" y="5659438"/>
            <a:ext cx="11930062" cy="122555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r>
              <a:rPr lang="en-US" sz="2800" dirty="0">
                <a:cs typeface="Arial"/>
              </a:rPr>
              <a:t>Did it help manage sidetracks?</a:t>
            </a:r>
          </a:p>
        </p:txBody>
      </p:sp>
    </p:spTree>
    <p:extLst>
      <p:ext uri="{BB962C8B-B14F-4D97-AF65-F5344CB8AC3E}">
        <p14:creationId xmlns:p14="http://schemas.microsoft.com/office/powerpoint/2010/main" val="223592850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Pre-requisites of success</a:t>
            </a:r>
          </a:p>
        </p:txBody>
      </p:sp>
      <p:cxnSp>
        <p:nvCxnSpPr>
          <p:cNvPr id="9" name="Straight Connector 8"/>
          <p:cNvCxnSpPr/>
          <p:nvPr/>
        </p:nvCxnSpPr>
        <p:spPr>
          <a:xfrm>
            <a:off x="1039813" y="2974975"/>
            <a:ext cx="10772775" cy="0"/>
          </a:xfrm>
          <a:prstGeom prst="line">
            <a:avLst/>
          </a:prstGeom>
          <a:ln w="19050">
            <a:solidFill>
              <a:srgbClr val="0C3B60"/>
            </a:solidFill>
          </a:ln>
          <a:effectLst/>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192213" y="3200400"/>
            <a:ext cx="3024187" cy="16002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b="1" dirty="0">
                <a:solidFill>
                  <a:srgbClr val="56565A"/>
                </a:solidFill>
                <a:latin typeface="Arial"/>
                <a:cs typeface="Arial"/>
              </a:rPr>
              <a:t>Communication</a:t>
            </a:r>
          </a:p>
        </p:txBody>
      </p:sp>
      <p:sp>
        <p:nvSpPr>
          <p:cNvPr id="11" name="Rectangle 10"/>
          <p:cNvSpPr/>
          <p:nvPr/>
        </p:nvSpPr>
        <p:spPr>
          <a:xfrm>
            <a:off x="4308475" y="3200400"/>
            <a:ext cx="7497763" cy="1600200"/>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p>
            <a:pPr marL="115888" indent="-115888" algn="l" eaLnBrk="0" hangingPunct="0">
              <a:buFont typeface="Arial" pitchFamily="34" charset="0"/>
              <a:buChar char="•"/>
              <a:defRPr/>
            </a:pPr>
            <a:r>
              <a:rPr lang="en-US" sz="2800" dirty="0">
                <a:solidFill>
                  <a:srgbClr val="56565A"/>
                </a:solidFill>
                <a:latin typeface="Arial"/>
                <a:cs typeface="Arial"/>
              </a:rPr>
              <a:t>Establish shared expectations</a:t>
            </a:r>
          </a:p>
          <a:p>
            <a:pPr marL="115888" indent="-115888" algn="l" eaLnBrk="0" hangingPunct="0">
              <a:buFont typeface="Arial" pitchFamily="34" charset="0"/>
              <a:buChar char="•"/>
              <a:defRPr/>
            </a:pPr>
            <a:r>
              <a:rPr lang="en-US" sz="2800" dirty="0">
                <a:solidFill>
                  <a:srgbClr val="56565A"/>
                </a:solidFill>
                <a:latin typeface="Arial"/>
                <a:cs typeface="Arial"/>
              </a:rPr>
              <a:t>No mixed messages</a:t>
            </a:r>
          </a:p>
        </p:txBody>
      </p:sp>
      <p:sp>
        <p:nvSpPr>
          <p:cNvPr id="12" name="Rectangle 11"/>
          <p:cNvSpPr/>
          <p:nvPr/>
        </p:nvSpPr>
        <p:spPr>
          <a:xfrm>
            <a:off x="1206500" y="5067300"/>
            <a:ext cx="3009900" cy="16002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b="1" dirty="0">
                <a:solidFill>
                  <a:srgbClr val="56565A"/>
                </a:solidFill>
                <a:latin typeface="Arial"/>
                <a:cs typeface="Arial"/>
              </a:rPr>
              <a:t>Conditions</a:t>
            </a:r>
          </a:p>
        </p:txBody>
      </p:sp>
      <p:sp>
        <p:nvSpPr>
          <p:cNvPr id="13" name="Rectangle 12"/>
          <p:cNvSpPr/>
          <p:nvPr/>
        </p:nvSpPr>
        <p:spPr>
          <a:xfrm>
            <a:off x="4322763" y="5067300"/>
            <a:ext cx="7497762" cy="1600200"/>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p>
            <a:pPr marL="115888" lvl="0" indent="-115888" algn="l" eaLnBrk="0" hangingPunct="0">
              <a:buFont typeface="Arial" pitchFamily="34" charset="0"/>
              <a:buChar char="•"/>
              <a:defRPr/>
            </a:pPr>
            <a:r>
              <a:rPr lang="en-US" sz="2800" dirty="0"/>
              <a:t>They have enough help, time, tools, training</a:t>
            </a:r>
            <a:endParaRPr lang="en-US" sz="2800" dirty="0">
              <a:solidFill>
                <a:srgbClr val="56565A"/>
              </a:solidFill>
              <a:latin typeface="Arial"/>
              <a:cs typeface="Arial"/>
            </a:endParaRPr>
          </a:p>
          <a:p>
            <a:pPr marL="115888" lvl="0" indent="-115888" algn="l" eaLnBrk="0" hangingPunct="0">
              <a:buFont typeface="Arial" pitchFamily="34" charset="0"/>
              <a:buChar char="•"/>
              <a:defRPr/>
            </a:pPr>
            <a:r>
              <a:rPr lang="en-US" sz="2800" dirty="0"/>
              <a:t>They have support to manage shortfalls</a:t>
            </a:r>
          </a:p>
        </p:txBody>
      </p:sp>
      <p:sp>
        <p:nvSpPr>
          <p:cNvPr id="14" name="Rectangle 13"/>
          <p:cNvSpPr/>
          <p:nvPr/>
        </p:nvSpPr>
        <p:spPr>
          <a:xfrm>
            <a:off x="1222375" y="6934200"/>
            <a:ext cx="2994025" cy="16002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b="1" dirty="0">
                <a:solidFill>
                  <a:srgbClr val="56565A"/>
                </a:solidFill>
                <a:latin typeface="Arial"/>
                <a:cs typeface="Arial"/>
              </a:rPr>
              <a:t>Consequences </a:t>
            </a:r>
          </a:p>
        </p:txBody>
      </p:sp>
      <p:sp>
        <p:nvSpPr>
          <p:cNvPr id="15" name="Rectangle 14"/>
          <p:cNvSpPr/>
          <p:nvPr/>
        </p:nvSpPr>
        <p:spPr>
          <a:xfrm>
            <a:off x="4338638" y="6934200"/>
            <a:ext cx="7497762" cy="1600200"/>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p>
            <a:pPr marL="115888" lvl="0" indent="-115888" algn="l" eaLnBrk="0" hangingPunct="0">
              <a:buFont typeface="Arial" pitchFamily="34" charset="0"/>
              <a:buChar char="•"/>
              <a:defRPr/>
            </a:pPr>
            <a:r>
              <a:rPr lang="en-US" sz="2800" dirty="0"/>
              <a:t>See rewards for good work</a:t>
            </a:r>
          </a:p>
          <a:p>
            <a:pPr marL="115888" lvl="0" indent="-115888" algn="l" eaLnBrk="0" hangingPunct="0">
              <a:buFont typeface="Arial" pitchFamily="34" charset="0"/>
              <a:buChar char="•"/>
              <a:defRPr/>
            </a:pPr>
            <a:r>
              <a:rPr lang="en-US" sz="2800" dirty="0"/>
              <a:t>See repercussions for poor work</a:t>
            </a:r>
          </a:p>
        </p:txBody>
      </p:sp>
    </p:spTree>
    <p:extLst>
      <p:ext uri="{BB962C8B-B14F-4D97-AF65-F5344CB8AC3E}">
        <p14:creationId xmlns:p14="http://schemas.microsoft.com/office/powerpoint/2010/main" val="423280720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p:cNvSpPr>
          <p:nvPr/>
        </p:nvSpPr>
        <p:spPr bwMode="auto">
          <a:xfrm>
            <a:off x="863600" y="1676400"/>
            <a:ext cx="11385550" cy="513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marL="742950" indent="-742950" algn="l">
              <a:buFont typeface="Wingdings" charset="2"/>
              <a:buChar char="Ø"/>
            </a:pPr>
            <a:r>
              <a:rPr lang="en-US" sz="3200" dirty="0">
                <a:solidFill>
                  <a:srgbClr val="56565A"/>
                </a:solidFill>
                <a:latin typeface="Arial" charset="0"/>
                <a:ea typeface="ＭＳ Ｐゴシック" charset="0"/>
                <a:cs typeface="ＭＳ Ｐゴシック" charset="0"/>
                <a:sym typeface="Arial" charset="0"/>
              </a:rPr>
              <a:t>Have back-up: having a couple of spokespeople to advocate for you can be key</a:t>
            </a:r>
          </a:p>
          <a:p>
            <a:pPr marL="742950" indent="-742950" algn="l">
              <a:buFont typeface="Wingdings" charset="2"/>
              <a:buChar char="Ø"/>
            </a:pPr>
            <a:endParaRPr lang="en-US" sz="3200" dirty="0">
              <a:solidFill>
                <a:srgbClr val="56565A"/>
              </a:solidFill>
              <a:latin typeface="Arial" charset="0"/>
              <a:ea typeface="ＭＳ Ｐゴシック" charset="0"/>
              <a:cs typeface="ＭＳ Ｐゴシック" charset="0"/>
              <a:sym typeface="Arial" charset="0"/>
            </a:endParaRPr>
          </a:p>
          <a:p>
            <a:pPr marL="742950" indent="-742950" algn="l">
              <a:buFont typeface="Wingdings" charset="2"/>
              <a:buChar char="Ø"/>
            </a:pPr>
            <a:r>
              <a:rPr lang="en-US" sz="3200" dirty="0">
                <a:solidFill>
                  <a:srgbClr val="56565A"/>
                </a:solidFill>
                <a:latin typeface="Arial" charset="0"/>
                <a:ea typeface="ＭＳ Ｐゴシック" charset="0"/>
                <a:cs typeface="ＭＳ Ｐゴシック" charset="0"/>
                <a:sym typeface="Arial" charset="0"/>
              </a:rPr>
              <a:t>The foundation of all of this is the relationship you build with the person you’re having a challenge with</a:t>
            </a:r>
          </a:p>
          <a:p>
            <a:pPr marL="742950" indent="-742950" algn="l">
              <a:buFont typeface="Wingdings" charset="2"/>
              <a:buChar char="Ø"/>
            </a:pPr>
            <a:endParaRPr lang="en-US" sz="3200" dirty="0">
              <a:solidFill>
                <a:srgbClr val="56565A"/>
              </a:solidFill>
              <a:latin typeface="Arial" charset="0"/>
              <a:ea typeface="ＭＳ Ｐゴシック" charset="0"/>
              <a:cs typeface="ＭＳ Ｐゴシック" charset="0"/>
              <a:sym typeface="Arial" charset="0"/>
            </a:endParaRPr>
          </a:p>
          <a:p>
            <a:pPr marL="742950" indent="-742950" algn="l">
              <a:buFont typeface="Wingdings" charset="2"/>
              <a:buChar char="Ø"/>
            </a:pPr>
            <a:r>
              <a:rPr lang="en-US" sz="3200" dirty="0">
                <a:solidFill>
                  <a:srgbClr val="56565A"/>
                </a:solidFill>
                <a:latin typeface="Arial" charset="0"/>
                <a:ea typeface="ＭＳ Ｐゴシック" charset="0"/>
                <a:cs typeface="ＭＳ Ｐゴシック" charset="0"/>
                <a:sym typeface="Arial" charset="0"/>
              </a:rPr>
              <a:t>People seeing your work in action helps- prove your worth!</a:t>
            </a:r>
          </a:p>
          <a:p>
            <a:pPr marL="742950" indent="-742950" algn="l">
              <a:buFont typeface="Wingdings" charset="2"/>
              <a:buChar char="Ø"/>
            </a:pPr>
            <a:endParaRPr lang="en-US" sz="3200" dirty="0">
              <a:solidFill>
                <a:srgbClr val="56565A"/>
              </a:solidFill>
              <a:latin typeface="Arial" charset="0"/>
              <a:ea typeface="ＭＳ Ｐゴシック" charset="0"/>
              <a:cs typeface="ＭＳ Ｐゴシック" charset="0"/>
              <a:sym typeface="Arial" charset="0"/>
            </a:endParaRPr>
          </a:p>
          <a:p>
            <a:pPr marL="742950" indent="-742950" algn="l">
              <a:buFont typeface="Wingdings" charset="2"/>
              <a:buChar char="Ø"/>
            </a:pPr>
            <a:r>
              <a:rPr lang="en-US" sz="3200" dirty="0">
                <a:solidFill>
                  <a:srgbClr val="56565A"/>
                </a:solidFill>
                <a:latin typeface="Arial" charset="0"/>
                <a:ea typeface="ＭＳ Ｐゴシック" charset="0"/>
                <a:cs typeface="ＭＳ Ｐゴシック" charset="0"/>
                <a:sym typeface="Arial" charset="0"/>
              </a:rPr>
              <a:t>Be 10 steps ahead- you are the planner of planners</a:t>
            </a:r>
            <a:r>
              <a:rPr lang="en-US" sz="4000" dirty="0">
                <a:solidFill>
                  <a:srgbClr val="56565A"/>
                </a:solidFill>
                <a:latin typeface="Arial" charset="0"/>
                <a:ea typeface="ＭＳ Ｐゴシック" charset="0"/>
                <a:cs typeface="ＭＳ Ｐゴシック" charset="0"/>
                <a:sym typeface="Arial" charset="0"/>
              </a:rPr>
              <a:t>! </a:t>
            </a:r>
          </a:p>
          <a:p>
            <a:pPr marL="742950" indent="-742950" algn="l">
              <a:buFont typeface="Wingdings" charset="2"/>
              <a:buChar char="Ø"/>
            </a:pPr>
            <a:endParaRPr lang="en-US" sz="4000" dirty="0">
              <a:solidFill>
                <a:srgbClr val="56565A"/>
              </a:solidFill>
              <a:latin typeface="Arial" charset="0"/>
              <a:ea typeface="ＭＳ Ｐゴシック" charset="0"/>
              <a:cs typeface="ＭＳ Ｐゴシック" charset="0"/>
              <a:sym typeface="Arial" charset="0"/>
            </a:endParaRPr>
          </a:p>
          <a:p>
            <a:pPr marL="742950" indent="-742950" algn="l">
              <a:buFont typeface="Wingdings" charset="2"/>
              <a:buChar char="Ø"/>
            </a:pPr>
            <a:r>
              <a:rPr lang="en-US" sz="3200" dirty="0">
                <a:solidFill>
                  <a:srgbClr val="56565A"/>
                </a:solidFill>
                <a:latin typeface="Arial" charset="0"/>
                <a:ea typeface="ＭＳ Ｐゴシック" charset="0"/>
                <a:cs typeface="ＭＳ Ｐゴシック" charset="0"/>
                <a:sym typeface="Arial" charset="0"/>
              </a:rPr>
              <a:t>What else? </a:t>
            </a:r>
          </a:p>
          <a:p>
            <a:pPr marL="742950" indent="-742950" algn="l">
              <a:buFont typeface="Wingdings" charset="2"/>
              <a:buChar char="Ø"/>
            </a:pPr>
            <a:endParaRPr lang="en-US" sz="4000" dirty="0">
              <a:solidFill>
                <a:srgbClr val="56565A"/>
              </a:solidFill>
              <a:latin typeface="Arial" charset="0"/>
              <a:ea typeface="ＭＳ Ｐゴシック" charset="0"/>
              <a:cs typeface="ＭＳ Ｐゴシック" charset="0"/>
              <a:sym typeface="Arial" charset="0"/>
            </a:endParaRPr>
          </a:p>
          <a:p>
            <a:pPr marL="742950" indent="-742950" algn="l">
              <a:buFont typeface="Wingdings" charset="2"/>
              <a:buChar char="Ø"/>
            </a:pPr>
            <a:endParaRPr lang="en-US" sz="4000" dirty="0">
              <a:solidFill>
                <a:srgbClr val="56565A"/>
              </a:solidFill>
              <a:latin typeface="Arial" charset="0"/>
              <a:ea typeface="ＭＳ Ｐゴシック" charset="0"/>
              <a:cs typeface="ＭＳ Ｐゴシック" charset="0"/>
              <a:sym typeface="Arial" charset="0"/>
            </a:endParaRPr>
          </a:p>
        </p:txBody>
      </p:sp>
      <p:sp>
        <p:nvSpPr>
          <p:cNvPr id="15362"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Key Takeaways</a:t>
            </a:r>
          </a:p>
        </p:txBody>
      </p:sp>
    </p:spTree>
    <p:extLst>
      <p:ext uri="{BB962C8B-B14F-4D97-AF65-F5344CB8AC3E}">
        <p14:creationId xmlns:p14="http://schemas.microsoft.com/office/powerpoint/2010/main" val="424802029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p:cNvSpPr>
          <p:nvPr/>
        </p:nvSpPr>
        <p:spPr bwMode="auto">
          <a:xfrm>
            <a:off x="1930400" y="2862263"/>
            <a:ext cx="10287000"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2800" dirty="0">
                <a:solidFill>
                  <a:srgbClr val="56565A"/>
                </a:solidFill>
                <a:latin typeface="Arial" charset="0"/>
                <a:ea typeface="ＭＳ Ｐゴシック" charset="0"/>
                <a:cs typeface="ＭＳ Ｐゴシック" charset="0"/>
                <a:sym typeface="Arial" charset="0"/>
              </a:rPr>
              <a:t>Participants understand the importance of relationship building in maintaining a successful training program</a:t>
            </a:r>
          </a:p>
        </p:txBody>
      </p:sp>
      <p:sp>
        <p:nvSpPr>
          <p:cNvPr id="6146"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Goals for This Session</a:t>
            </a:r>
          </a:p>
        </p:txBody>
      </p:sp>
      <p:sp>
        <p:nvSpPr>
          <p:cNvPr id="6147" name="Oval 35"/>
          <p:cNvSpPr>
            <a:spLocks noChangeAspect="1"/>
          </p:cNvSpPr>
          <p:nvPr/>
        </p:nvSpPr>
        <p:spPr bwMode="auto">
          <a:xfrm>
            <a:off x="863600" y="2895600"/>
            <a:ext cx="762000" cy="762000"/>
          </a:xfrm>
          <a:prstGeom prst="ellipse">
            <a:avLst/>
          </a:prstGeom>
          <a:solidFill>
            <a:schemeClr val="accent1"/>
          </a:solidFill>
          <a:ln w="25400">
            <a:solidFill>
              <a:srgbClr val="0C3B60"/>
            </a:solidFill>
            <a:round/>
            <a:headEnd/>
            <a:tailEnd/>
          </a:ln>
        </p:spPr>
        <p:txBody>
          <a:bodyPr anchor="ctr"/>
          <a:lstStyle/>
          <a:p>
            <a:r>
              <a:rPr lang="en-US" sz="2800" b="1" dirty="0">
                <a:solidFill>
                  <a:schemeClr val="bg1"/>
                </a:solidFill>
                <a:latin typeface="Arial" charset="0"/>
                <a:cs typeface="Arial" charset="0"/>
              </a:rPr>
              <a:t>K</a:t>
            </a:r>
          </a:p>
        </p:txBody>
      </p:sp>
      <p:sp>
        <p:nvSpPr>
          <p:cNvPr id="6148" name="Oval 36"/>
          <p:cNvSpPr>
            <a:spLocks noChangeAspect="1"/>
          </p:cNvSpPr>
          <p:nvPr/>
        </p:nvSpPr>
        <p:spPr bwMode="auto">
          <a:xfrm>
            <a:off x="863600" y="4325938"/>
            <a:ext cx="762000" cy="762000"/>
          </a:xfrm>
          <a:prstGeom prst="ellipse">
            <a:avLst/>
          </a:prstGeom>
          <a:solidFill>
            <a:schemeClr val="accent1"/>
          </a:solidFill>
          <a:ln w="25400">
            <a:solidFill>
              <a:srgbClr val="0C3B60"/>
            </a:solidFill>
            <a:round/>
            <a:headEnd/>
            <a:tailEnd/>
          </a:ln>
        </p:spPr>
        <p:txBody>
          <a:bodyPr anchor="ctr"/>
          <a:lstStyle/>
          <a:p>
            <a:r>
              <a:rPr lang="en-US" sz="2800" b="1" dirty="0">
                <a:solidFill>
                  <a:schemeClr val="bg1"/>
                </a:solidFill>
                <a:latin typeface="Arial" charset="0"/>
                <a:cs typeface="Arial" charset="0"/>
              </a:rPr>
              <a:t>S</a:t>
            </a:r>
          </a:p>
        </p:txBody>
      </p:sp>
      <p:sp>
        <p:nvSpPr>
          <p:cNvPr id="6149" name="Oval 37"/>
          <p:cNvSpPr>
            <a:spLocks noChangeAspect="1"/>
          </p:cNvSpPr>
          <p:nvPr/>
        </p:nvSpPr>
        <p:spPr bwMode="auto">
          <a:xfrm>
            <a:off x="863600" y="5754688"/>
            <a:ext cx="762000" cy="762000"/>
          </a:xfrm>
          <a:prstGeom prst="ellipse">
            <a:avLst/>
          </a:prstGeom>
          <a:solidFill>
            <a:schemeClr val="accent1"/>
          </a:solidFill>
          <a:ln w="25400">
            <a:solidFill>
              <a:srgbClr val="0C3B60"/>
            </a:solidFill>
            <a:round/>
            <a:headEnd/>
            <a:tailEnd/>
          </a:ln>
        </p:spPr>
        <p:txBody>
          <a:bodyPr anchor="ctr"/>
          <a:lstStyle/>
          <a:p>
            <a:r>
              <a:rPr lang="en-US" sz="2800" b="1" dirty="0">
                <a:solidFill>
                  <a:schemeClr val="bg1"/>
                </a:solidFill>
                <a:latin typeface="Arial" charset="0"/>
                <a:cs typeface="Arial" charset="0"/>
              </a:rPr>
              <a:t>A</a:t>
            </a:r>
          </a:p>
        </p:txBody>
      </p:sp>
      <p:sp>
        <p:nvSpPr>
          <p:cNvPr id="6150" name="Rectangle 2"/>
          <p:cNvSpPr>
            <a:spLocks/>
          </p:cNvSpPr>
          <p:nvPr/>
        </p:nvSpPr>
        <p:spPr bwMode="auto">
          <a:xfrm>
            <a:off x="1930400" y="4284663"/>
            <a:ext cx="10287000" cy="1430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2800" dirty="0">
                <a:solidFill>
                  <a:schemeClr val="tx1">
                    <a:lumMod val="75000"/>
                  </a:schemeClr>
                </a:solidFill>
                <a:latin typeface="Arial" charset="0"/>
                <a:ea typeface="ＭＳ Ｐゴシック" charset="0"/>
                <a:cs typeface="ＭＳ Ｐゴシック" charset="0"/>
                <a:sym typeface="Arial" charset="0"/>
              </a:rPr>
              <a:t>Participants walk away with practical ways to advocate for their program using lateral and upward management </a:t>
            </a:r>
          </a:p>
        </p:txBody>
      </p:sp>
      <p:sp>
        <p:nvSpPr>
          <p:cNvPr id="6151" name="Rectangle 2"/>
          <p:cNvSpPr>
            <a:spLocks/>
          </p:cNvSpPr>
          <p:nvPr/>
        </p:nvSpPr>
        <p:spPr bwMode="auto">
          <a:xfrm>
            <a:off x="1930400" y="5707063"/>
            <a:ext cx="10287000"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2800" dirty="0">
                <a:solidFill>
                  <a:srgbClr val="56565A"/>
                </a:solidFill>
                <a:latin typeface="Arial" charset="0"/>
                <a:ea typeface="ＭＳ Ｐゴシック" charset="0"/>
                <a:cs typeface="ＭＳ Ｐゴシック" charset="0"/>
                <a:sym typeface="Arial" charset="0"/>
              </a:rPr>
              <a:t>Participants feel confident in handling challenges that may arise while executing their training program</a:t>
            </a:r>
          </a:p>
        </p:txBody>
      </p:sp>
    </p:spTree>
    <p:extLst>
      <p:ext uri="{BB962C8B-B14F-4D97-AF65-F5344CB8AC3E}">
        <p14:creationId xmlns:p14="http://schemas.microsoft.com/office/powerpoint/2010/main" val="84519673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Q &amp; A</a:t>
            </a:r>
          </a:p>
        </p:txBody>
      </p:sp>
      <p:pic>
        <p:nvPicPr>
          <p:cNvPr id="17411"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2125" y="2514600"/>
            <a:ext cx="6548438" cy="5305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40258336"/>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73600" y="1905000"/>
            <a:ext cx="3676650" cy="5219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p:cNvSpPr>
          <p:nvPr/>
        </p:nvSpPr>
        <p:spPr bwMode="auto">
          <a:xfrm>
            <a:off x="787400" y="2286000"/>
            <a:ext cx="6889750" cy="4833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marL="571500" indent="-571500" algn="l">
              <a:lnSpc>
                <a:spcPct val="200000"/>
              </a:lnSpc>
              <a:buFont typeface="Arial" charset="0"/>
              <a:buAutoNum type="romanUcPeriod"/>
            </a:pPr>
            <a:r>
              <a:rPr lang="en-US" sz="3000" dirty="0">
                <a:solidFill>
                  <a:srgbClr val="56565A"/>
                </a:solidFill>
                <a:latin typeface="Arial" charset="0"/>
                <a:ea typeface="ＭＳ Ｐゴシック" charset="0"/>
                <a:cs typeface="ＭＳ Ｐゴシック" charset="0"/>
                <a:sym typeface="Arial" charset="0"/>
              </a:rPr>
              <a:t>Introduction and Goals</a:t>
            </a:r>
          </a:p>
          <a:p>
            <a:pPr marL="571500" indent="-571500" algn="l">
              <a:lnSpc>
                <a:spcPct val="200000"/>
              </a:lnSpc>
              <a:buFont typeface="Arial" charset="0"/>
              <a:buAutoNum type="romanUcPeriod"/>
            </a:pPr>
            <a:r>
              <a:rPr lang="en-US" sz="3000" dirty="0">
                <a:solidFill>
                  <a:srgbClr val="56565A"/>
                </a:solidFill>
                <a:latin typeface="Arial" charset="0"/>
                <a:ea typeface="ＭＳ Ｐゴシック" charset="0"/>
                <a:cs typeface="ＭＳ Ｐゴシック" charset="0"/>
                <a:sym typeface="Arial" charset="0"/>
              </a:rPr>
              <a:t>Why management matters</a:t>
            </a:r>
          </a:p>
          <a:p>
            <a:pPr marL="571500" indent="-571500" algn="l">
              <a:lnSpc>
                <a:spcPct val="200000"/>
              </a:lnSpc>
              <a:buFont typeface="Arial" charset="0"/>
              <a:buAutoNum type="romanUcPeriod"/>
            </a:pPr>
            <a:r>
              <a:rPr lang="en-US" sz="3000" dirty="0">
                <a:solidFill>
                  <a:srgbClr val="56565A"/>
                </a:solidFill>
                <a:latin typeface="Arial" charset="0"/>
                <a:ea typeface="ＭＳ Ｐゴシック" charset="0"/>
                <a:cs typeface="ＭＳ Ｐゴシック" charset="0"/>
                <a:sym typeface="Arial" charset="0"/>
              </a:rPr>
              <a:t>Building capital and power</a:t>
            </a:r>
          </a:p>
          <a:p>
            <a:pPr marL="571500" indent="-571500" algn="l">
              <a:lnSpc>
                <a:spcPct val="200000"/>
              </a:lnSpc>
              <a:buFont typeface="Arial" charset="0"/>
              <a:buAutoNum type="romanUcPeriod"/>
            </a:pPr>
            <a:r>
              <a:rPr lang="en-US" sz="3000" dirty="0">
                <a:solidFill>
                  <a:srgbClr val="56565A"/>
                </a:solidFill>
                <a:latin typeface="Arial" charset="0"/>
                <a:ea typeface="ＭＳ Ｐゴシック" charset="0"/>
                <a:cs typeface="ＭＳ Ｐゴシック" charset="0"/>
                <a:sym typeface="Arial" charset="0"/>
              </a:rPr>
              <a:t>Ninja organizing </a:t>
            </a:r>
          </a:p>
          <a:p>
            <a:pPr marL="571500" indent="-571500" algn="l">
              <a:lnSpc>
                <a:spcPct val="200000"/>
              </a:lnSpc>
              <a:buFont typeface="Arial" charset="0"/>
              <a:buAutoNum type="romanUcPeriod"/>
            </a:pPr>
            <a:r>
              <a:rPr lang="en-US" sz="3000" dirty="0">
                <a:solidFill>
                  <a:srgbClr val="56565A"/>
                </a:solidFill>
                <a:latin typeface="Arial" charset="0"/>
                <a:ea typeface="ＭＳ Ｐゴシック" charset="0"/>
                <a:cs typeface="ＭＳ Ｐゴシック" charset="0"/>
                <a:sym typeface="Arial" charset="0"/>
              </a:rPr>
              <a:t>Managing sidetracks: The 2 minute challenge</a:t>
            </a:r>
          </a:p>
          <a:p>
            <a:pPr marL="571500" indent="-571500" algn="l">
              <a:lnSpc>
                <a:spcPct val="200000"/>
              </a:lnSpc>
              <a:buFont typeface="Arial" charset="0"/>
              <a:buAutoNum type="romanUcPeriod"/>
            </a:pPr>
            <a:r>
              <a:rPr lang="en-US" sz="3000" dirty="0">
                <a:solidFill>
                  <a:srgbClr val="56565A"/>
                </a:solidFill>
                <a:latin typeface="Arial" charset="0"/>
                <a:ea typeface="ＭＳ Ｐゴシック" charset="0"/>
                <a:cs typeface="ＭＳ Ｐゴシック" charset="0"/>
                <a:sym typeface="Arial" charset="0"/>
              </a:rPr>
              <a:t>Debrief, Next Steps and Closing</a:t>
            </a:r>
          </a:p>
        </p:txBody>
      </p:sp>
      <p:sp>
        <p:nvSpPr>
          <p:cNvPr id="7170"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Agenda for This Session</a:t>
            </a:r>
          </a:p>
        </p:txBody>
      </p:sp>
      <p:pic>
        <p:nvPicPr>
          <p:cNvPr id="7171"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88300" y="2895600"/>
            <a:ext cx="4305300" cy="4981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5920291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What qualities make-up a good team? </a:t>
            </a:r>
          </a:p>
        </p:txBody>
      </p:sp>
      <p:pic>
        <p:nvPicPr>
          <p:cNvPr id="819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78400" y="2667000"/>
            <a:ext cx="3033713" cy="4352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4294069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Silent Reflection</a:t>
            </a:r>
          </a:p>
        </p:txBody>
      </p:sp>
      <p:sp>
        <p:nvSpPr>
          <p:cNvPr id="8" name="Rectangle 7"/>
          <p:cNvSpPr/>
          <p:nvPr/>
        </p:nvSpPr>
        <p:spPr>
          <a:xfrm>
            <a:off x="592138" y="2514600"/>
            <a:ext cx="11930062" cy="122555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hangingPunct="0">
              <a:defRPr/>
            </a:pPr>
            <a:r>
              <a:rPr lang="en-US" sz="2800" dirty="0">
                <a:latin typeface="Arial"/>
                <a:cs typeface="Arial"/>
              </a:rPr>
              <a:t>Who do you think of when you think of a good teammate or co-worker? Either working within their own team, or partnering with another team?</a:t>
            </a:r>
            <a:endParaRPr lang="en-US" sz="2800" dirty="0">
              <a:solidFill>
                <a:srgbClr val="56565A"/>
              </a:solidFill>
              <a:latin typeface="Arial"/>
              <a:cs typeface="Arial"/>
            </a:endParaRPr>
          </a:p>
        </p:txBody>
      </p:sp>
      <p:sp>
        <p:nvSpPr>
          <p:cNvPr id="10" name="Rectangle 9"/>
          <p:cNvSpPr/>
          <p:nvPr/>
        </p:nvSpPr>
        <p:spPr>
          <a:xfrm>
            <a:off x="592138" y="4087813"/>
            <a:ext cx="11930062" cy="122555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algn="ctr" eaLnBrk="0" hangingPunct="0">
              <a:defRPr/>
            </a:pPr>
            <a:r>
              <a:rPr lang="en-US" sz="2800" dirty="0">
                <a:latin typeface="Arial"/>
                <a:cs typeface="Arial"/>
              </a:rPr>
              <a:t>What qualities made them a valued team member? </a:t>
            </a:r>
            <a:endParaRPr lang="en-US" sz="2800" dirty="0">
              <a:solidFill>
                <a:srgbClr val="56565A"/>
              </a:solidFill>
              <a:latin typeface="Arial"/>
              <a:cs typeface="Arial"/>
            </a:endParaRPr>
          </a:p>
        </p:txBody>
      </p:sp>
      <p:sp>
        <p:nvSpPr>
          <p:cNvPr id="11" name="Rectangle 10"/>
          <p:cNvSpPr/>
          <p:nvPr/>
        </p:nvSpPr>
        <p:spPr>
          <a:xfrm>
            <a:off x="592138" y="5659438"/>
            <a:ext cx="11930062" cy="122555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lvl="3" algn="ctr"/>
            <a:r>
              <a:rPr lang="en-US" sz="2800" dirty="0">
                <a:latin typeface="Arial"/>
                <a:cs typeface="Arial"/>
              </a:rPr>
              <a:t>What tool did they use to help their team improve and grow? </a:t>
            </a:r>
          </a:p>
        </p:txBody>
      </p:sp>
    </p:spTree>
    <p:extLst>
      <p:ext uri="{BB962C8B-B14F-4D97-AF65-F5344CB8AC3E}">
        <p14:creationId xmlns:p14="http://schemas.microsoft.com/office/powerpoint/2010/main" val="332406002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Let’s Share!</a:t>
            </a:r>
          </a:p>
        </p:txBody>
      </p:sp>
      <p:pic>
        <p:nvPicPr>
          <p:cNvPr id="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49800" y="2590800"/>
            <a:ext cx="4048125" cy="563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0290058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amwork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1000" y="1676400"/>
            <a:ext cx="6324600" cy="6324600"/>
          </a:xfrm>
          <a:prstGeom prst="rect">
            <a:avLst/>
          </a:prstGeom>
        </p:spPr>
      </p:pic>
      <p:sp>
        <p:nvSpPr>
          <p:cNvPr id="6146"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You are a part of a larger team!</a:t>
            </a:r>
          </a:p>
        </p:txBody>
      </p:sp>
      <p:sp>
        <p:nvSpPr>
          <p:cNvPr id="6151" name="Rectangle 2"/>
          <p:cNvSpPr>
            <a:spLocks/>
          </p:cNvSpPr>
          <p:nvPr/>
        </p:nvSpPr>
        <p:spPr bwMode="auto">
          <a:xfrm>
            <a:off x="1701800" y="1524000"/>
            <a:ext cx="10287000"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3100" dirty="0">
                <a:solidFill>
                  <a:srgbClr val="56565A"/>
                </a:solidFill>
                <a:latin typeface="Arial" charset="0"/>
                <a:ea typeface="ＭＳ Ｐゴシック" charset="0"/>
                <a:cs typeface="ＭＳ Ｐゴシック" charset="0"/>
                <a:sym typeface="Arial" charset="0"/>
              </a:rPr>
              <a:t>Being an effective team player by managing laterally and upward is essential to the success of your program! </a:t>
            </a:r>
          </a:p>
        </p:txBody>
      </p:sp>
      <p:sp>
        <p:nvSpPr>
          <p:cNvPr id="7" name="Rounded Rectangle 12"/>
          <p:cNvSpPr>
            <a:spLocks noChangeArrowheads="1"/>
          </p:cNvSpPr>
          <p:nvPr/>
        </p:nvSpPr>
        <p:spPr bwMode="auto">
          <a:xfrm>
            <a:off x="2844800" y="7696200"/>
            <a:ext cx="7315200" cy="838200"/>
          </a:xfrm>
          <a:prstGeom prst="roundRect">
            <a:avLst>
              <a:gd name="adj" fmla="val 14037"/>
            </a:avLst>
          </a:prstGeom>
          <a:solidFill>
            <a:srgbClr val="D0202E"/>
          </a:solidFill>
          <a:ln w="25400">
            <a:solidFill>
              <a:srgbClr val="0C3B60"/>
            </a:solidFill>
            <a:round/>
            <a:headEnd/>
            <a:tailEnd/>
          </a:ln>
        </p:spPr>
        <p:txBody>
          <a:bodyPr/>
          <a:lstStyle/>
          <a:p>
            <a:pPr algn="ctr"/>
            <a:r>
              <a:rPr lang="en-US" sz="3200" dirty="0">
                <a:solidFill>
                  <a:schemeClr val="bg1"/>
                </a:solidFill>
                <a:latin typeface="Arial" charset="0"/>
                <a:cs typeface="Arial" charset="0"/>
              </a:rPr>
              <a:t>So how do you do it?</a:t>
            </a:r>
          </a:p>
        </p:txBody>
      </p:sp>
    </p:spTree>
    <p:extLst>
      <p:ext uri="{BB962C8B-B14F-4D97-AF65-F5344CB8AC3E}">
        <p14:creationId xmlns:p14="http://schemas.microsoft.com/office/powerpoint/2010/main" val="417106627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p:cNvSpPr>
          <p:nvPr/>
        </p:nvSpPr>
        <p:spPr bwMode="auto">
          <a:xfrm>
            <a:off x="3911600" y="3352800"/>
            <a:ext cx="5060950" cy="185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endParaRPr lang="en-US" sz="2800" dirty="0">
              <a:solidFill>
                <a:srgbClr val="56565A"/>
              </a:solidFill>
              <a:latin typeface="Arial" charset="0"/>
              <a:ea typeface="ＭＳ Ｐゴシック" charset="0"/>
              <a:cs typeface="ＭＳ Ｐゴシック" charset="0"/>
              <a:sym typeface="Arial" charset="0"/>
            </a:endParaRPr>
          </a:p>
          <a:p>
            <a:endParaRPr lang="en-US" sz="3800" dirty="0">
              <a:solidFill>
                <a:srgbClr val="56565A"/>
              </a:solidFill>
              <a:latin typeface="Arial" charset="0"/>
              <a:ea typeface="ＭＳ Ｐゴシック" charset="0"/>
              <a:cs typeface="ＭＳ Ｐゴシック" charset="0"/>
              <a:sym typeface="Arial" charset="0"/>
            </a:endParaRPr>
          </a:p>
          <a:p>
            <a:r>
              <a:rPr lang="en-US" sz="3800" dirty="0">
                <a:solidFill>
                  <a:srgbClr val="56565A"/>
                </a:solidFill>
                <a:latin typeface="Arial" charset="0"/>
                <a:ea typeface="ＭＳ Ｐゴシック" charset="0"/>
                <a:cs typeface="ＭＳ Ｐゴシック" charset="0"/>
                <a:sym typeface="Arial" charset="0"/>
              </a:rPr>
              <a:t>&amp;</a:t>
            </a:r>
          </a:p>
          <a:p>
            <a:pPr marL="457200" indent="-457200" algn="l">
              <a:buFont typeface="Arial" charset="0"/>
              <a:buChar char="•"/>
            </a:pPr>
            <a:endParaRPr lang="en-US" sz="2800" dirty="0">
              <a:solidFill>
                <a:srgbClr val="56565A"/>
              </a:solidFill>
              <a:latin typeface="Arial" charset="0"/>
              <a:ea typeface="ＭＳ Ｐゴシック" charset="0"/>
              <a:cs typeface="ＭＳ Ｐゴシック" charset="0"/>
              <a:sym typeface="Arial" charset="0"/>
            </a:endParaRPr>
          </a:p>
        </p:txBody>
      </p:sp>
      <p:sp>
        <p:nvSpPr>
          <p:cNvPr id="11266"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Managing Laterally and Upwards</a:t>
            </a:r>
          </a:p>
        </p:txBody>
      </p:sp>
      <p:pic>
        <p:nvPicPr>
          <p:cNvPr id="4"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11400" y="7239000"/>
            <a:ext cx="7391400" cy="1104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8193089" y="4405312"/>
            <a:ext cx="6934200" cy="1019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ounded Rectangle 15"/>
          <p:cNvSpPr>
            <a:spLocks noChangeArrowheads="1"/>
          </p:cNvSpPr>
          <p:nvPr/>
        </p:nvSpPr>
        <p:spPr bwMode="auto">
          <a:xfrm>
            <a:off x="3378200" y="2362200"/>
            <a:ext cx="5943600" cy="1295400"/>
          </a:xfrm>
          <a:prstGeom prst="roundRect">
            <a:avLst>
              <a:gd name="adj" fmla="val 14037"/>
            </a:avLst>
          </a:prstGeom>
          <a:solidFill>
            <a:srgbClr val="DBD9D6"/>
          </a:solidFill>
          <a:ln w="25400">
            <a:solidFill>
              <a:srgbClr val="0C3B60"/>
            </a:solidFill>
            <a:round/>
            <a:headEnd/>
            <a:tailEnd/>
          </a:ln>
        </p:spPr>
        <p:txBody>
          <a:bodyPr/>
          <a:lstStyle/>
          <a:p>
            <a:r>
              <a:rPr lang="en-US" sz="3200" dirty="0">
                <a:solidFill>
                  <a:srgbClr val="56565A"/>
                </a:solidFill>
                <a:latin typeface="Arial" charset="0"/>
                <a:cs typeface="Arial" charset="0"/>
              </a:rPr>
              <a:t>Allows you to build capital and power</a:t>
            </a:r>
          </a:p>
        </p:txBody>
      </p:sp>
      <p:sp>
        <p:nvSpPr>
          <p:cNvPr id="9" name="Rounded Rectangle 15"/>
          <p:cNvSpPr>
            <a:spLocks noChangeArrowheads="1"/>
          </p:cNvSpPr>
          <p:nvPr/>
        </p:nvSpPr>
        <p:spPr bwMode="auto">
          <a:xfrm>
            <a:off x="3530600" y="5257800"/>
            <a:ext cx="5943600" cy="1295400"/>
          </a:xfrm>
          <a:prstGeom prst="roundRect">
            <a:avLst>
              <a:gd name="adj" fmla="val 14037"/>
            </a:avLst>
          </a:prstGeom>
          <a:solidFill>
            <a:srgbClr val="DBD9D6"/>
          </a:solidFill>
          <a:ln w="25400">
            <a:solidFill>
              <a:srgbClr val="0C3B60"/>
            </a:solidFill>
            <a:round/>
            <a:headEnd/>
            <a:tailEnd/>
          </a:ln>
        </p:spPr>
        <p:txBody>
          <a:bodyPr/>
          <a:lstStyle/>
          <a:p>
            <a:r>
              <a:rPr lang="en-US" sz="3200" dirty="0">
                <a:solidFill>
                  <a:srgbClr val="56565A"/>
                </a:solidFill>
                <a:latin typeface="Arial" charset="0"/>
                <a:cs typeface="Arial" charset="0"/>
              </a:rPr>
              <a:t>To get things done even when you’re not the boss!</a:t>
            </a:r>
          </a:p>
        </p:txBody>
      </p:sp>
    </p:spTree>
    <p:extLst>
      <p:ext uri="{BB962C8B-B14F-4D97-AF65-F5344CB8AC3E}">
        <p14:creationId xmlns:p14="http://schemas.microsoft.com/office/powerpoint/2010/main" val="121856914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p:cNvSpPr>
          <p:nvPr/>
        </p:nvSpPr>
        <p:spPr bwMode="auto">
          <a:xfrm>
            <a:off x="711200" y="1600200"/>
            <a:ext cx="11385550" cy="513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r>
              <a:rPr lang="en-US" sz="2800" dirty="0">
                <a:solidFill>
                  <a:srgbClr val="56565A"/>
                </a:solidFill>
                <a:latin typeface="Arial" charset="0"/>
                <a:ea typeface="ＭＳ Ｐゴシック" charset="0"/>
                <a:cs typeface="ＭＳ Ｐゴシック" charset="0"/>
                <a:sym typeface="Arial" charset="0"/>
              </a:rPr>
              <a:t>It’s all about the relationship! </a:t>
            </a:r>
          </a:p>
          <a:p>
            <a:pPr marL="457200" indent="-457200" algn="l">
              <a:buFont typeface="Arial" charset="0"/>
              <a:buChar char="•"/>
            </a:pPr>
            <a:endParaRPr lang="en-US" sz="2800" dirty="0">
              <a:solidFill>
                <a:srgbClr val="56565A"/>
              </a:solidFill>
              <a:latin typeface="Arial" charset="0"/>
              <a:ea typeface="ＭＳ Ｐゴシック" charset="0"/>
              <a:cs typeface="ＭＳ Ｐゴシック" charset="0"/>
              <a:sym typeface="Arial" charset="0"/>
            </a:endParaRPr>
          </a:p>
          <a:p>
            <a:pPr algn="l"/>
            <a:r>
              <a:rPr lang="en-US" sz="2800" dirty="0">
                <a:solidFill>
                  <a:srgbClr val="56565A"/>
                </a:solidFill>
                <a:latin typeface="Arial" charset="0"/>
                <a:ea typeface="ＭＳ Ｐゴシック" charset="0"/>
                <a:cs typeface="ＭＳ Ｐゴシック" charset="0"/>
                <a:sym typeface="Arial" charset="0"/>
              </a:rPr>
              <a:t>The success of your program relies on buy-in from your leadership team.  </a:t>
            </a:r>
          </a:p>
          <a:p>
            <a:pPr algn="l"/>
            <a:endParaRPr lang="en-US" sz="2800" dirty="0">
              <a:solidFill>
                <a:srgbClr val="56565A"/>
              </a:solidFill>
              <a:latin typeface="Arial" charset="0"/>
              <a:ea typeface="ＭＳ Ｐゴシック" charset="0"/>
              <a:cs typeface="ＭＳ Ｐゴシック" charset="0"/>
              <a:sym typeface="Arial" charset="0"/>
            </a:endParaRPr>
          </a:p>
          <a:p>
            <a:r>
              <a:rPr lang="en-US" sz="2800" b="1" dirty="0">
                <a:solidFill>
                  <a:schemeClr val="tx1">
                    <a:lumMod val="50000"/>
                  </a:schemeClr>
                </a:solidFill>
                <a:latin typeface="Arial" charset="0"/>
                <a:ea typeface="ＭＳ Ｐゴシック" charset="0"/>
                <a:cs typeface="ＭＳ Ｐゴシック" charset="0"/>
                <a:sym typeface="Arial" charset="0"/>
              </a:rPr>
              <a:t>How does this happen? </a:t>
            </a:r>
          </a:p>
          <a:p>
            <a:pPr algn="l"/>
            <a:endParaRPr lang="en-US" sz="2800" dirty="0">
              <a:solidFill>
                <a:srgbClr val="56565A"/>
              </a:solidFill>
              <a:latin typeface="Arial" charset="0"/>
              <a:ea typeface="ＭＳ Ｐゴシック" charset="0"/>
              <a:cs typeface="ＭＳ Ｐゴシック" charset="0"/>
              <a:sym typeface="Arial" charset="0"/>
            </a:endParaRPr>
          </a:p>
          <a:p>
            <a:endParaRPr lang="en-US" sz="3200" dirty="0">
              <a:solidFill>
                <a:srgbClr val="FF0000"/>
              </a:solidFill>
              <a:latin typeface="Arial" charset="0"/>
              <a:ea typeface="ＭＳ Ｐゴシック" charset="0"/>
              <a:cs typeface="ＭＳ Ｐゴシック" charset="0"/>
              <a:sym typeface="Arial" charset="0"/>
            </a:endParaRPr>
          </a:p>
          <a:p>
            <a:endParaRPr lang="en-US" sz="3200" dirty="0">
              <a:solidFill>
                <a:srgbClr val="FF0000"/>
              </a:solidFill>
              <a:latin typeface="Arial" charset="0"/>
              <a:ea typeface="ＭＳ Ｐゴシック" charset="0"/>
              <a:cs typeface="ＭＳ Ｐゴシック" charset="0"/>
              <a:sym typeface="Arial" charset="0"/>
            </a:endParaRPr>
          </a:p>
          <a:p>
            <a:endParaRPr lang="en-US" sz="3200" dirty="0">
              <a:solidFill>
                <a:srgbClr val="FF0000"/>
              </a:solidFill>
              <a:latin typeface="Arial" charset="0"/>
              <a:ea typeface="ＭＳ Ｐゴシック" charset="0"/>
              <a:cs typeface="ＭＳ Ｐゴシック" charset="0"/>
              <a:sym typeface="Arial" charset="0"/>
            </a:endParaRPr>
          </a:p>
          <a:p>
            <a:endParaRPr lang="en-US" sz="3200" dirty="0">
              <a:solidFill>
                <a:srgbClr val="FF0000"/>
              </a:solidFill>
              <a:latin typeface="Arial" charset="0"/>
              <a:ea typeface="ＭＳ Ｐゴシック" charset="0"/>
              <a:cs typeface="ＭＳ Ｐゴシック" charset="0"/>
              <a:sym typeface="Arial" charset="0"/>
            </a:endParaRPr>
          </a:p>
        </p:txBody>
      </p:sp>
      <p:sp>
        <p:nvSpPr>
          <p:cNvPr id="11266" name="TextBox 1"/>
          <p:cNvSpPr txBox="1">
            <a:spLocks noChangeArrowheads="1"/>
          </p:cNvSpPr>
          <p:nvPr/>
        </p:nvSpPr>
        <p:spPr bwMode="auto">
          <a:xfrm>
            <a:off x="787400" y="762000"/>
            <a:ext cx="11430000"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Building capital and power</a:t>
            </a:r>
          </a:p>
        </p:txBody>
      </p:sp>
      <p:pic>
        <p:nvPicPr>
          <p:cNvPr id="2" name="Picture 1" descr="buy-i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5400" y="4343400"/>
            <a:ext cx="5181600" cy="4695824"/>
          </a:xfrm>
          <a:prstGeom prst="rect">
            <a:avLst/>
          </a:prstGeom>
        </p:spPr>
      </p:pic>
    </p:spTree>
    <p:extLst>
      <p:ext uri="{BB962C8B-B14F-4D97-AF65-F5344CB8AC3E}">
        <p14:creationId xmlns:p14="http://schemas.microsoft.com/office/powerpoint/2010/main" val="680544491"/>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A Template">
  <a:themeElements>
    <a:clrScheme name="Custom 1">
      <a:dk1>
        <a:srgbClr val="56565A"/>
      </a:dk1>
      <a:lt1>
        <a:srgbClr val="FFFFFF"/>
      </a:lt1>
      <a:dk2>
        <a:srgbClr val="56565A"/>
      </a:dk2>
      <a:lt2>
        <a:srgbClr val="FFFFFF"/>
      </a:lt2>
      <a:accent1>
        <a:srgbClr val="0094C8"/>
      </a:accent1>
      <a:accent2>
        <a:srgbClr val="0C3B60"/>
      </a:accent2>
      <a:accent3>
        <a:srgbClr val="D0202E"/>
      </a:accent3>
      <a:accent4>
        <a:srgbClr val="DBD9D6"/>
      </a:accent4>
      <a:accent5>
        <a:srgbClr val="56565A"/>
      </a:accent5>
      <a:accent6>
        <a:srgbClr val="FFFFFF"/>
      </a:accent6>
      <a:hlink>
        <a:srgbClr val="D0202E"/>
      </a:hlink>
      <a:folHlink>
        <a:srgbClr val="0094C8"/>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2538</TotalTime>
  <Pages>0</Pages>
  <Words>1576</Words>
  <Characters>0</Characters>
  <Application>Microsoft Macintosh PowerPoint</Application>
  <PresentationFormat>Custom</PresentationFormat>
  <Lines>0</Lines>
  <Paragraphs>208</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ＭＳ Ｐゴシック</vt:lpstr>
      <vt:lpstr>ＭＳ Ｐゴシック</vt:lpstr>
      <vt:lpstr>ヒラギノ角ゴ ProN W3</vt:lpstr>
      <vt:lpstr>Arial</vt:lpstr>
      <vt:lpstr>Calibri</vt:lpstr>
      <vt:lpstr>Gill Sans</vt:lpstr>
      <vt:lpstr>Helvetica</vt:lpstr>
      <vt:lpstr>Wingdings</vt:lpstr>
      <vt:lpstr>OFA Template</vt:lpstr>
      <vt:lpstr>Lateral and Upward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Local User</dc:creator>
  <cp:lastModifiedBy>aconavay@ofa.us</cp:lastModifiedBy>
  <cp:revision>99</cp:revision>
  <dcterms:created xsi:type="dcterms:W3CDTF">2014-01-23T22:27:04Z</dcterms:created>
  <dcterms:modified xsi:type="dcterms:W3CDTF">2019-03-05T18:16:58Z</dcterms:modified>
</cp:coreProperties>
</file>