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16"/>
  </p:notesMasterIdLst>
  <p:handoutMasterIdLst>
    <p:handoutMasterId r:id="rId17"/>
  </p:handoutMasterIdLst>
  <p:sldIdLst>
    <p:sldId id="434" r:id="rId2"/>
    <p:sldId id="446" r:id="rId3"/>
    <p:sldId id="447" r:id="rId4"/>
    <p:sldId id="448" r:id="rId5"/>
    <p:sldId id="449" r:id="rId6"/>
    <p:sldId id="450" r:id="rId7"/>
    <p:sldId id="451" r:id="rId8"/>
    <p:sldId id="452" r:id="rId9"/>
    <p:sldId id="453" r:id="rId10"/>
    <p:sldId id="454" r:id="rId11"/>
    <p:sldId id="455" r:id="rId12"/>
    <p:sldId id="456" r:id="rId13"/>
    <p:sldId id="457" r:id="rId14"/>
    <p:sldId id="458" r:id="rId15"/>
  </p:sldIdLst>
  <p:sldSz cx="13004800" cy="9753600"/>
  <p:notesSz cx="6858000" cy="9144000"/>
  <p:defaultTextStyle>
    <a:defPPr>
      <a:defRPr lang="en-US"/>
    </a:defPPr>
    <a:lvl1pPr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1pPr>
    <a:lvl2pPr marL="4572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2pPr>
    <a:lvl3pPr marL="9144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3pPr>
    <a:lvl4pPr marL="13716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4pPr>
    <a:lvl5pPr marL="1828800" algn="l" rtl="0" eaLnBrk="0" fontAlgn="base" hangingPunct="0">
      <a:spcBef>
        <a:spcPct val="0"/>
      </a:spcBef>
      <a:spcAft>
        <a:spcPct val="0"/>
      </a:spcAft>
      <a:defRPr sz="4200" kern="1200">
        <a:solidFill>
          <a:srgbClr val="000000"/>
        </a:solidFill>
        <a:latin typeface="Gill Sans" charset="0"/>
        <a:ea typeface="ヒラギノ角ゴ ProN W3" charset="0"/>
        <a:cs typeface="ヒラギノ角ゴ ProN W3" charset="0"/>
        <a:sym typeface="Gill Sans" charset="0"/>
      </a:defRPr>
    </a:lvl5pPr>
    <a:lvl6pPr marL="22860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6pPr>
    <a:lvl7pPr marL="27432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7pPr>
    <a:lvl8pPr marL="32004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8pPr>
    <a:lvl9pPr marL="3657600" algn="l" defTabSz="457200" rtl="0" eaLnBrk="1" latinLnBrk="0" hangingPunct="1">
      <a:defRPr sz="42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4944">
          <p15:clr>
            <a:srgbClr val="A4A3A4"/>
          </p15:clr>
        </p15:guide>
        <p15:guide id="2" pos="819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hley Pinedo" initials="A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202E"/>
    <a:srgbClr val="56565A"/>
    <a:srgbClr val="0C3B60"/>
    <a:srgbClr val="0094C8"/>
    <a:srgbClr val="DBD9D6"/>
    <a:srgbClr val="13253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1"/>
  </p:normalViewPr>
  <p:slideViewPr>
    <p:cSldViewPr showGuides="1">
      <p:cViewPr varScale="1">
        <p:scale>
          <a:sx n="75" d="100"/>
          <a:sy n="75" d="100"/>
        </p:scale>
        <p:origin x="288" y="184"/>
      </p:cViewPr>
      <p:guideLst>
        <p:guide orient="horz" pos="4944"/>
        <p:guide pos="8191"/>
      </p:guideLst>
    </p:cSldViewPr>
  </p:slideViewPr>
  <p:notesTextViewPr>
    <p:cViewPr>
      <p:scale>
        <a:sx n="100" d="100"/>
        <a:sy n="100" d="100"/>
      </p:scale>
      <p:origin x="0" y="-104"/>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D6C14B69-FA94-C649-8322-5F38D9BD52D0}" type="datetime1">
              <a:rPr lang="en-US"/>
              <a:pPr/>
              <a:t>3/5/19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719CEA45-F2F7-3341-AD75-EFC153600316}" type="slidenum">
              <a:rPr lang="en-US"/>
              <a:pPr/>
              <a:t>‹#›</a:t>
            </a:fld>
            <a:endParaRPr lang="en-US"/>
          </a:p>
        </p:txBody>
      </p:sp>
    </p:spTree>
    <p:extLst>
      <p:ext uri="{BB962C8B-B14F-4D97-AF65-F5344CB8AC3E}">
        <p14:creationId xmlns:p14="http://schemas.microsoft.com/office/powerpoint/2010/main" val="3800202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Gill Sans" pitchFamily="2" charset="0"/>
                <a:ea typeface="ヒラギノ角ゴ ProN W3" pitchFamily="2" charset="-128"/>
                <a:cs typeface="+mn-cs"/>
                <a:sym typeface="Gill Sans" pitchFamily="2" charset="0"/>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D021CAEC-6816-9B43-9B75-B64A0BAEBFDC}" type="datetime1">
              <a:rPr lang="en-US"/>
              <a:pPr/>
              <a:t>3/5/19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atin typeface="Gill Sans" pitchFamily="2" charset="0"/>
                <a:ea typeface="ヒラギノ角ゴ ProN W3" pitchFamily="2" charset="-128"/>
                <a:cs typeface="+mn-cs"/>
                <a:sym typeface="Gill Sans" pitchFamily="2"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D9852FF-0022-6341-A9E9-EA3069924813}" type="slidenum">
              <a:rPr lang="en-US"/>
              <a:pPr/>
              <a:t>‹#›</a:t>
            </a:fld>
            <a:endParaRPr lang="en-US"/>
          </a:p>
        </p:txBody>
      </p:sp>
    </p:spTree>
    <p:extLst>
      <p:ext uri="{BB962C8B-B14F-4D97-AF65-F5344CB8AC3E}">
        <p14:creationId xmlns:p14="http://schemas.microsoft.com/office/powerpoint/2010/main" val="30661740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This work is licensed under the Creative Commons Attribution-Non Commercial 4.0 International License. To view a copy of this license, visit http://</a:t>
            </a:r>
            <a:r>
              <a:rPr lang="en-US" dirty="0" err="1"/>
              <a:t>creativecommons.org</a:t>
            </a:r>
            <a:r>
              <a:rPr lang="en-US" dirty="0"/>
              <a:t>/licenses/by-</a:t>
            </a:r>
            <a:r>
              <a:rPr lang="en-US" dirty="0" err="1"/>
              <a:t>nc</a:t>
            </a:r>
            <a:r>
              <a:rPr lang="en-US"/>
              <a:t>/4.0/ or send a letter to Creative Commons, PO Box 1866, Mountain View, CA 94042, USA</a:t>
            </a:r>
            <a:endParaRPr lang="en-US" sz="1200" b="0" i="0" u="none" strike="noStrike" cap="none">
              <a:solidFill>
                <a:schemeClr val="dk1"/>
              </a:solidFill>
              <a:latin typeface="+mn-lt"/>
              <a:ea typeface="Calibri"/>
              <a:cs typeface="Calibri"/>
              <a:sym typeface="Calibri"/>
            </a:endParaRPr>
          </a:p>
          <a:p>
            <a:pPr eaLnBrk="1" hangingPunct="1"/>
            <a:endParaRPr lang="en-US">
              <a:latin typeface="Calibri" charset="0"/>
              <a:ea typeface="ＭＳ Ｐゴシック" charset="0"/>
              <a:cs typeface="ＭＳ Ｐゴシック" charset="0"/>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37931725" indent="-37474525">
              <a:defRPr sz="4200">
                <a:solidFill>
                  <a:srgbClr val="000000"/>
                </a:solidFill>
                <a:latin typeface="Gill Sans" charset="0"/>
                <a:ea typeface="ヒラギノ角ゴ ProN W3" charset="0"/>
                <a:cs typeface="ヒラギノ角ゴ ProN W3" charset="0"/>
                <a:sym typeface="Gill Sans" charset="0"/>
              </a:defRPr>
            </a:lvl2pPr>
            <a:lvl3pPr>
              <a:defRPr sz="4200">
                <a:solidFill>
                  <a:srgbClr val="000000"/>
                </a:solidFill>
                <a:latin typeface="Gill Sans" charset="0"/>
                <a:ea typeface="ヒラギノ角ゴ ProN W3" charset="0"/>
                <a:cs typeface="ヒラギノ角ゴ ProN W3" charset="0"/>
                <a:sym typeface="Gill Sans" charset="0"/>
              </a:defRPr>
            </a:lvl3pPr>
            <a:lvl4pPr>
              <a:defRPr sz="4200">
                <a:solidFill>
                  <a:srgbClr val="000000"/>
                </a:solidFill>
                <a:latin typeface="Gill Sans" charset="0"/>
                <a:ea typeface="ヒラギノ角ゴ ProN W3" charset="0"/>
                <a:cs typeface="ヒラギノ角ゴ ProN W3" charset="0"/>
                <a:sym typeface="Gill Sans" charset="0"/>
              </a:defRPr>
            </a:lvl4pPr>
            <a:lvl5pPr>
              <a:defRPr sz="4200">
                <a:solidFill>
                  <a:srgbClr val="000000"/>
                </a:solidFill>
                <a:latin typeface="Gill Sans" charset="0"/>
                <a:ea typeface="ヒラギノ角ゴ ProN W3" charset="0"/>
                <a:cs typeface="ヒラギノ角ゴ ProN W3" charset="0"/>
                <a:sym typeface="Gill Sans" charset="0"/>
              </a:defRPr>
            </a:lvl5pPr>
            <a:lvl6pPr marL="4572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9144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1371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18288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fld id="{254E4D31-C783-C447-96C1-75F99EBD06EE}" type="slidenum">
              <a:rPr lang="en-US" sz="1200"/>
              <a:pPr/>
              <a:t>1</a:t>
            </a:fld>
            <a:endParaRPr lang="en-US" sz="1200"/>
          </a:p>
        </p:txBody>
      </p:sp>
    </p:spTree>
    <p:extLst>
      <p:ext uri="{BB962C8B-B14F-4D97-AF65-F5344CB8AC3E}">
        <p14:creationId xmlns:p14="http://schemas.microsoft.com/office/powerpoint/2010/main" val="1328380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Pass out modified sample task masters to use for breakouts </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BC58F668-78A5-5D41-948B-00910A213FD9}" type="slidenum">
              <a:rPr lang="en-US" sz="1200"/>
              <a:pPr eaLnBrk="1" hangingPunct="1"/>
              <a:t>10</a:t>
            </a:fld>
            <a:endParaRPr lang="en-US" sz="1200"/>
          </a:p>
        </p:txBody>
      </p:sp>
    </p:spTree>
    <p:extLst>
      <p:ext uri="{BB962C8B-B14F-4D97-AF65-F5344CB8AC3E}">
        <p14:creationId xmlns:p14="http://schemas.microsoft.com/office/powerpoint/2010/main" val="2655335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10 minutes: Each group has 2 minutes to present what the put on their taskmaster, did you change anything?  What tweaks did you make, if any?  How did you decide where to start? </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C0B9266B-1E37-F64F-9E9F-F0AEF20BBE86}" type="slidenum">
              <a:rPr lang="en-US" sz="1200"/>
              <a:pPr eaLnBrk="1" hangingPunct="1"/>
              <a:t>11</a:t>
            </a:fld>
            <a:endParaRPr lang="en-US" sz="1200"/>
          </a:p>
        </p:txBody>
      </p:sp>
    </p:spTree>
    <p:extLst>
      <p:ext uri="{BB962C8B-B14F-4D97-AF65-F5344CB8AC3E}">
        <p14:creationId xmlns:p14="http://schemas.microsoft.com/office/powerpoint/2010/main" val="869997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3 minutes: Ask group: What are you key takeaways?  (Should reflect session goals:  1. </a:t>
            </a:r>
            <a:r>
              <a:rPr lang="en-US">
                <a:solidFill>
                  <a:srgbClr val="56565A"/>
                </a:solidFill>
                <a:latin typeface="Arial" charset="0"/>
                <a:sym typeface="Arial" charset="0"/>
              </a:rPr>
              <a:t>Participants understand the key components that make up putting together a successful training. 2. Participants walk away with ideas on how to integrate these key components into organizing future trainings, 3. Participants feel confident in creating and organizing their own training</a:t>
            </a:r>
          </a:p>
          <a:p>
            <a:pPr eaLnBrk="1" hangingPunct="1"/>
            <a:endParaRPr lang="en-US">
              <a:solidFill>
                <a:srgbClr val="56565A"/>
              </a:solidFill>
              <a:latin typeface="Arial" charset="0"/>
              <a:sym typeface="Arial" charset="0"/>
            </a:endParaRPr>
          </a:p>
          <a:p>
            <a:pPr eaLnBrk="1" hangingPunct="1"/>
            <a:endParaRPr lang="en-US">
              <a:latin typeface="Calibri" charset="0"/>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BC1EA76E-A89A-F44D-8B07-28905FBF781B}" type="slidenum">
              <a:rPr lang="en-US" sz="1200"/>
              <a:pPr eaLnBrk="1" hangingPunct="1"/>
              <a:t>12</a:t>
            </a:fld>
            <a:endParaRPr lang="en-US" sz="1200"/>
          </a:p>
        </p:txBody>
      </p:sp>
    </p:spTree>
    <p:extLst>
      <p:ext uri="{BB962C8B-B14F-4D97-AF65-F5344CB8AC3E}">
        <p14:creationId xmlns:p14="http://schemas.microsoft.com/office/powerpoint/2010/main" val="2131792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1 minutes</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23E7732C-C981-B444-9904-4D33FB4C946E}" type="slidenum">
              <a:rPr lang="en-US" sz="1200"/>
              <a:pPr eaLnBrk="1" hangingPunct="1"/>
              <a:t>13</a:t>
            </a:fld>
            <a:endParaRPr lang="en-US" sz="1200"/>
          </a:p>
        </p:txBody>
      </p:sp>
    </p:spTree>
    <p:extLst>
      <p:ext uri="{BB962C8B-B14F-4D97-AF65-F5344CB8AC3E}">
        <p14:creationId xmlns:p14="http://schemas.microsoft.com/office/powerpoint/2010/main" val="1343053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2 minutes</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5C967E79-253C-524E-BAC6-A97D57039E45}" type="slidenum">
              <a:rPr lang="en-US" sz="1200"/>
              <a:pPr eaLnBrk="1" hangingPunct="1"/>
              <a:t>14</a:t>
            </a:fld>
            <a:endParaRPr lang="en-US" sz="1200"/>
          </a:p>
        </p:txBody>
      </p:sp>
    </p:spTree>
    <p:extLst>
      <p:ext uri="{BB962C8B-B14F-4D97-AF65-F5344CB8AC3E}">
        <p14:creationId xmlns:p14="http://schemas.microsoft.com/office/powerpoint/2010/main" val="1339777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2 minutes</a:t>
            </a: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CC001AD2-13F6-B746-AF1B-3012340570AE}" type="slidenum">
              <a:rPr lang="en-US" sz="1200"/>
              <a:pPr eaLnBrk="1" hangingPunct="1"/>
              <a:t>2</a:t>
            </a:fld>
            <a:endParaRPr lang="en-US" sz="1200"/>
          </a:p>
        </p:txBody>
      </p:sp>
    </p:spTree>
    <p:extLst>
      <p:ext uri="{BB962C8B-B14F-4D97-AF65-F5344CB8AC3E}">
        <p14:creationId xmlns:p14="http://schemas.microsoft.com/office/powerpoint/2010/main" val="1298259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024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1 minute</a:t>
            </a:r>
          </a:p>
        </p:txBody>
      </p:sp>
      <p:sp>
        <p:nvSpPr>
          <p:cNvPr id="1024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A5136534-CB76-2446-9F31-AE1FBCA9EBCB}" type="slidenum">
              <a:rPr lang="en-US" sz="1200"/>
              <a:pPr eaLnBrk="1" hangingPunct="1"/>
              <a:t>3</a:t>
            </a:fld>
            <a:endParaRPr lang="en-US" sz="1200"/>
          </a:p>
        </p:txBody>
      </p:sp>
    </p:spTree>
    <p:extLst>
      <p:ext uri="{BB962C8B-B14F-4D97-AF65-F5344CB8AC3E}">
        <p14:creationId xmlns:p14="http://schemas.microsoft.com/office/powerpoint/2010/main" val="4022165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229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spcBef>
                <a:spcPct val="0"/>
              </a:spcBef>
            </a:pPr>
            <a:r>
              <a:rPr lang="en-US" b="1">
                <a:latin typeface="Calibri" charset="0"/>
              </a:rPr>
              <a:t>BRAINSTROM (5 minutes) (</a:t>
            </a:r>
            <a:r>
              <a:rPr lang="en-US">
                <a:latin typeface="Calibri" charset="0"/>
              </a:rPr>
              <a:t>use flipchart if helpful)</a:t>
            </a:r>
            <a:r>
              <a:rPr lang="en-US" b="1">
                <a:latin typeface="Calibri" charset="0"/>
              </a:rPr>
              <a:t>: </a:t>
            </a:r>
            <a:endParaRPr lang="en-US" sz="1100">
              <a:latin typeface="Calibri" charset="0"/>
            </a:endParaRPr>
          </a:p>
          <a:p>
            <a:pPr lvl="2" eaLnBrk="1" hangingPunct="1">
              <a:spcBef>
                <a:spcPct val="0"/>
              </a:spcBef>
            </a:pPr>
            <a:r>
              <a:rPr lang="en-US" b="1">
                <a:latin typeface="Calibri" charset="0"/>
              </a:rPr>
              <a:t>What steps come to your mind when you first think about organizing a successful training? </a:t>
            </a:r>
            <a:endParaRPr lang="en-US" sz="1100">
              <a:latin typeface="Calibri" charset="0"/>
            </a:endParaRPr>
          </a:p>
          <a:p>
            <a:pPr lvl="3" eaLnBrk="1" hangingPunct="1">
              <a:spcBef>
                <a:spcPct val="0"/>
              </a:spcBef>
            </a:pPr>
            <a:r>
              <a:rPr lang="en-US">
                <a:latin typeface="Calibri" charset="0"/>
              </a:rPr>
              <a:t>Building a training team</a:t>
            </a:r>
          </a:p>
          <a:p>
            <a:pPr lvl="3" eaLnBrk="1" hangingPunct="1">
              <a:spcBef>
                <a:spcPct val="0"/>
              </a:spcBef>
            </a:pPr>
            <a:r>
              <a:rPr lang="en-US" sz="1100">
                <a:latin typeface="Calibri" charset="0"/>
              </a:rPr>
              <a:t>Trainer Assignments</a:t>
            </a:r>
          </a:p>
          <a:p>
            <a:pPr lvl="3" eaLnBrk="1" hangingPunct="1">
              <a:spcBef>
                <a:spcPct val="0"/>
              </a:spcBef>
            </a:pPr>
            <a:r>
              <a:rPr lang="en-US" sz="1100">
                <a:latin typeface="Calibri" charset="0"/>
              </a:rPr>
              <a:t>Task master </a:t>
            </a:r>
          </a:p>
          <a:p>
            <a:pPr lvl="3" eaLnBrk="1" hangingPunct="1">
              <a:spcBef>
                <a:spcPct val="0"/>
              </a:spcBef>
            </a:pPr>
            <a:r>
              <a:rPr lang="en-US" sz="1100">
                <a:latin typeface="Calibri" charset="0"/>
              </a:rPr>
              <a:t>Logistics, etc. </a:t>
            </a:r>
          </a:p>
          <a:p>
            <a:pPr eaLnBrk="1" hangingPunct="1">
              <a:spcBef>
                <a:spcPct val="0"/>
              </a:spcBef>
            </a:pPr>
            <a:endParaRPr lang="en-US">
              <a:latin typeface="Calibri" charset="0"/>
            </a:endParaRPr>
          </a:p>
        </p:txBody>
      </p:sp>
      <p:sp>
        <p:nvSpPr>
          <p:cNvPr id="122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9CCF1F70-BEA5-6C4C-A44C-2BBDC42F3E7F}" type="slidenum">
              <a:rPr lang="en-US" sz="1200"/>
              <a:pPr eaLnBrk="1" hangingPunct="1"/>
              <a:t>4</a:t>
            </a:fld>
            <a:endParaRPr lang="en-US" sz="1200"/>
          </a:p>
        </p:txBody>
      </p:sp>
    </p:spTree>
    <p:extLst>
      <p:ext uri="{BB962C8B-B14F-4D97-AF65-F5344CB8AC3E}">
        <p14:creationId xmlns:p14="http://schemas.microsoft.com/office/powerpoint/2010/main" val="3350931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43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1 minutes</a:t>
            </a:r>
          </a:p>
        </p:txBody>
      </p:sp>
      <p:sp>
        <p:nvSpPr>
          <p:cNvPr id="143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8E820555-F1D1-824B-9015-3FFAC6A064FB}" type="slidenum">
              <a:rPr lang="en-US" sz="1200"/>
              <a:pPr eaLnBrk="1" hangingPunct="1"/>
              <a:t>5</a:t>
            </a:fld>
            <a:endParaRPr lang="en-US" sz="1200"/>
          </a:p>
        </p:txBody>
      </p:sp>
    </p:spTree>
    <p:extLst>
      <p:ext uri="{BB962C8B-B14F-4D97-AF65-F5344CB8AC3E}">
        <p14:creationId xmlns:p14="http://schemas.microsoft.com/office/powerpoint/2010/main" val="2147655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5 minutes: Get participants to highlight why creating a training team is so important: helps manage the work load, keep track of logistics both large and small, etc. </a:t>
            </a: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8052576A-7A7A-DF46-8B4B-018FB5FC6EDF}" type="slidenum">
              <a:rPr lang="en-US" sz="1200"/>
              <a:pPr eaLnBrk="1" hangingPunct="1"/>
              <a:t>6</a:t>
            </a:fld>
            <a:endParaRPr lang="en-US" sz="1200"/>
          </a:p>
        </p:txBody>
      </p:sp>
    </p:spTree>
    <p:extLst>
      <p:ext uri="{BB962C8B-B14F-4D97-AF65-F5344CB8AC3E}">
        <p14:creationId xmlns:p14="http://schemas.microsoft.com/office/powerpoint/2010/main" val="3185691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lvl="1"/>
            <a:r>
              <a:rPr lang="en-US">
                <a:latin typeface="Calibri" charset="0"/>
              </a:rPr>
              <a:t>5 minutes: We could spend an hour just talking about logistics alone- from creating an agenda and actual training content to dry runs and to making sure there are outlets in your training venue.  </a:t>
            </a:r>
            <a:endParaRPr lang="en-US" sz="1100">
              <a:latin typeface="Calibri" charset="0"/>
            </a:endParaRPr>
          </a:p>
          <a:p>
            <a:pPr lvl="1"/>
            <a:r>
              <a:rPr lang="en-US">
                <a:latin typeface="Calibri" charset="0"/>
              </a:rPr>
              <a:t>But, you are pros! So, let’s just take a few minutes to list some major logistics we need to take care of for most trainings:</a:t>
            </a:r>
            <a:r>
              <a:rPr lang="en-US">
                <a:latin typeface="Calibri" charset="0"/>
                <a:cs typeface="ＭＳ Ｐゴシック" charset="0"/>
              </a:rPr>
              <a:t> </a:t>
            </a:r>
            <a:endParaRPr lang="en-US">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5E55AE49-FB68-F84F-86EF-0224FE1598FF}" type="slidenum">
              <a:rPr lang="en-US" sz="1200">
                <a:solidFill>
                  <a:srgbClr val="FFFFFF"/>
                </a:solidFill>
                <a:ea typeface="ＭＳ Ｐゴシック" charset="0"/>
                <a:cs typeface="ＭＳ Ｐゴシック" charset="0"/>
              </a:rPr>
              <a:pPr eaLnBrk="1" hangingPunct="1"/>
              <a:t>7</a:t>
            </a:fld>
            <a:endParaRPr lang="en-US" sz="1200">
              <a:solidFill>
                <a:srgbClr val="FFFFFF"/>
              </a:solidFill>
              <a:ea typeface="ＭＳ Ｐゴシック" charset="0"/>
              <a:cs typeface="ＭＳ Ｐゴシック" charset="0"/>
            </a:endParaRPr>
          </a:p>
        </p:txBody>
      </p:sp>
    </p:spTree>
    <p:extLst>
      <p:ext uri="{BB962C8B-B14F-4D97-AF65-F5344CB8AC3E}">
        <p14:creationId xmlns:p14="http://schemas.microsoft.com/office/powerpoint/2010/main" val="1418036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lvl="1"/>
            <a:r>
              <a:rPr lang="en-US">
                <a:latin typeface="Calibri" charset="0"/>
              </a:rPr>
              <a:t>2 minutes: Now that we’ve reviewed some logistical musts, how do we make sure we keep them tight? </a:t>
            </a:r>
            <a:endParaRPr lang="en-US" sz="1100">
              <a:latin typeface="Calibri" charset="0"/>
            </a:endParaRPr>
          </a:p>
          <a:p>
            <a:pPr lvl="2"/>
            <a:r>
              <a:rPr lang="en-US">
                <a:latin typeface="Calibri" charset="0"/>
              </a:rPr>
              <a:t>Using checklists! Checklists everywhere!</a:t>
            </a:r>
            <a:endParaRPr lang="en-US" sz="1100">
              <a:latin typeface="Calibri" charset="0"/>
            </a:endParaRPr>
          </a:p>
          <a:p>
            <a:pPr lvl="2"/>
            <a:r>
              <a:rPr lang="en-US">
                <a:latin typeface="Calibri" charset="0"/>
              </a:rPr>
              <a:t>Deadlines and timelines</a:t>
            </a:r>
            <a:endParaRPr lang="en-US" sz="1100">
              <a:latin typeface="Calibri" charset="0"/>
            </a:endParaRPr>
          </a:p>
          <a:p>
            <a:pPr lvl="2"/>
            <a:r>
              <a:rPr lang="en-US">
                <a:latin typeface="Calibri" charset="0"/>
              </a:rPr>
              <a:t>Sweating the small stuff!  Normally we shouldn’t sweat the small stuff, right?  But, as trainers we need to be the master of details and make sure we’re thinking through both big picture and small picture items</a:t>
            </a:r>
            <a:endParaRPr lang="en-US" sz="1100">
              <a:latin typeface="Calibri" charset="0"/>
            </a:endParaRPr>
          </a:p>
          <a:p>
            <a:pPr lvl="2"/>
            <a:r>
              <a:rPr lang="en-US">
                <a:latin typeface="Calibri" charset="0"/>
              </a:rPr>
              <a:t>Asking yourself: What could go wrong? </a:t>
            </a:r>
            <a:endParaRPr lang="en-US" sz="1100">
              <a:latin typeface="Calibri" charset="0"/>
            </a:endParaRPr>
          </a:p>
          <a:p>
            <a:pPr eaLnBrk="1" hangingPunct="1"/>
            <a:r>
              <a:rPr lang="en-US">
                <a:latin typeface="Calibri" charset="0"/>
              </a:rPr>
              <a:t> </a:t>
            </a: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4B31173C-ACD1-EA4C-ACED-9213D582DE0F}" type="slidenum">
              <a:rPr lang="en-US" sz="1200"/>
              <a:pPr eaLnBrk="1" hangingPunct="1"/>
              <a:t>8</a:t>
            </a:fld>
            <a:endParaRPr lang="en-US" sz="1200"/>
          </a:p>
        </p:txBody>
      </p:sp>
    </p:spTree>
    <p:extLst>
      <p:ext uri="{BB962C8B-B14F-4D97-AF65-F5344CB8AC3E}">
        <p14:creationId xmlns:p14="http://schemas.microsoft.com/office/powerpoint/2010/main" val="362928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rPr>
              <a:t>3 minutes: The Taskmaster is the tool used to track whether key items have been completed or not. Each item will have 4 pieces of information tied to it: 1) the name of the task 2) the date/time it needs to be completed  3) the person responsible &amp; 4) the status</a:t>
            </a:r>
          </a:p>
          <a:p>
            <a:pPr eaLnBrk="1" hangingPunct="1"/>
            <a:endParaRPr lang="en-US">
              <a:latin typeface="Calibri" charset="0"/>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fld id="{58CEDB36-DBCB-224D-9FBF-A0723C403B86}" type="slidenum">
              <a:rPr lang="en-US" sz="1200"/>
              <a:pPr eaLnBrk="1" hangingPunct="1"/>
              <a:t>9</a:t>
            </a:fld>
            <a:endParaRPr lang="en-US" sz="1200"/>
          </a:p>
        </p:txBody>
      </p:sp>
    </p:spTree>
    <p:extLst>
      <p:ext uri="{BB962C8B-B14F-4D97-AF65-F5344CB8AC3E}">
        <p14:creationId xmlns:p14="http://schemas.microsoft.com/office/powerpoint/2010/main" val="14750618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Regular Slide">
    <p:spTree>
      <p:nvGrpSpPr>
        <p:cNvPr id="1" name=""/>
        <p:cNvGrpSpPr/>
        <p:nvPr/>
      </p:nvGrpSpPr>
      <p:grpSpPr>
        <a:xfrm>
          <a:off x="0" y="0"/>
          <a:ext cx="0" cy="0"/>
          <a:chOff x="0" y="0"/>
          <a:chExt cx="0" cy="0"/>
        </a:xfrm>
      </p:grpSpPr>
      <p:pic>
        <p:nvPicPr>
          <p:cNvPr id="4" name="Picture 5" descr="OFA-logo_horizontal-RGB.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400" y="8937625"/>
            <a:ext cx="3352800"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1"/>
          <p:cNvSpPr>
            <a:spLocks noGrp="1"/>
          </p:cNvSpPr>
          <p:nvPr>
            <p:ph type="sldNum" sz="quarter" idx="10"/>
          </p:nvPr>
        </p:nvSpPr>
        <p:spPr/>
        <p:txBody>
          <a:bodyPr/>
          <a:lstStyle>
            <a:lvl1pPr>
              <a:defRPr/>
            </a:lvl1pPr>
          </a:lstStyle>
          <a:p>
            <a:fld id="{45DE4F80-288B-3C4B-AFFF-0403A68213E0}" type="slidenum">
              <a:rPr lang="en-US"/>
              <a:pPr/>
              <a:t>‹#›</a:t>
            </a:fld>
            <a:endParaRPr lang="en-US"/>
          </a:p>
        </p:txBody>
      </p:sp>
    </p:spTree>
    <p:extLst>
      <p:ext uri="{BB962C8B-B14F-4D97-AF65-F5344CB8AC3E}">
        <p14:creationId xmlns:p14="http://schemas.microsoft.com/office/powerpoint/2010/main" val="176807208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4" descr="OFA-logo_horizontal-RGB.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11275" y="3684588"/>
            <a:ext cx="10372725" cy="1344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254000" y="5791200"/>
            <a:ext cx="12496800" cy="1676400"/>
          </a:xfrm>
        </p:spPr>
        <p:txBody>
          <a:bodyPr/>
          <a:lstStyle>
            <a:lvl1pPr>
              <a:defRPr sz="4200" i="0" baseline="0"/>
            </a:lvl1pPr>
          </a:lstStyle>
          <a:p>
            <a:r>
              <a:rPr lang="en-US"/>
              <a:t>Click to edit Master title style</a:t>
            </a:r>
            <a:endParaRPr lang="en-US" dirty="0"/>
          </a:p>
        </p:txBody>
      </p:sp>
      <p:sp>
        <p:nvSpPr>
          <p:cNvPr id="8" name="Text Placeholder 7"/>
          <p:cNvSpPr>
            <a:spLocks noGrp="1"/>
          </p:cNvSpPr>
          <p:nvPr>
            <p:ph type="body" sz="quarter" idx="10"/>
          </p:nvPr>
        </p:nvSpPr>
        <p:spPr>
          <a:xfrm>
            <a:off x="254000" y="7620000"/>
            <a:ext cx="12496800" cy="762000"/>
          </a:xfrm>
        </p:spPr>
        <p:txBody>
          <a:bodyPr/>
          <a:lstStyle>
            <a:lvl1pPr marL="266700" indent="0" algn="ctr">
              <a:buNone/>
              <a:defRPr sz="3600" i="1" baseline="0"/>
            </a:lvl1pPr>
          </a:lstStyle>
          <a:p>
            <a:pPr lvl="0"/>
            <a:r>
              <a:rPr lang="en-US"/>
              <a:t>Click to edit Master text styles</a:t>
            </a:r>
          </a:p>
        </p:txBody>
      </p:sp>
    </p:spTree>
    <p:extLst>
      <p:ext uri="{BB962C8B-B14F-4D97-AF65-F5344CB8AC3E}">
        <p14:creationId xmlns:p14="http://schemas.microsoft.com/office/powerpoint/2010/main" val="98287792"/>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06400" y="1066800"/>
            <a:ext cx="121920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Gill Sans" charset="0"/>
              </a:rPr>
              <a:t>Click to edit Master title style</a:t>
            </a:r>
          </a:p>
        </p:txBody>
      </p:sp>
      <p:sp>
        <p:nvSpPr>
          <p:cNvPr id="1027" name="Rectangle 2"/>
          <p:cNvSpPr>
            <a:spLocks noGrp="1" noChangeArrowheads="1"/>
          </p:cNvSpPr>
          <p:nvPr>
            <p:ph type="body" idx="1"/>
          </p:nvPr>
        </p:nvSpPr>
        <p:spPr bwMode="auto">
          <a:xfrm>
            <a:off x="406400" y="2971800"/>
            <a:ext cx="12192000" cy="586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
        <p:nvSpPr>
          <p:cNvPr id="6" name="Rectangle 5"/>
          <p:cNvSpPr/>
          <p:nvPr userDrawn="1"/>
        </p:nvSpPr>
        <p:spPr>
          <a:xfrm>
            <a:off x="0" y="0"/>
            <a:ext cx="13004800" cy="76200"/>
          </a:xfrm>
          <a:prstGeom prst="rect">
            <a:avLst/>
          </a:prstGeom>
          <a:solidFill>
            <a:srgbClr val="D020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9" name="Slide Number Placeholder 1"/>
          <p:cNvSpPr>
            <a:spLocks noGrp="1"/>
          </p:cNvSpPr>
          <p:nvPr>
            <p:ph type="sldNum" sz="quarter" idx="4"/>
          </p:nvPr>
        </p:nvSpPr>
        <p:spPr>
          <a:xfrm>
            <a:off x="9320213" y="9040813"/>
            <a:ext cx="3033712" cy="51911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56565A"/>
                </a:solidFill>
                <a:latin typeface="Arial" charset="0"/>
                <a:cs typeface="Arial" charset="0"/>
              </a:defRPr>
            </a:lvl1pPr>
          </a:lstStyle>
          <a:p>
            <a:fld id="{AB7A3DA0-8BD6-B242-BC07-4B210376103C}" type="slidenum">
              <a:rPr lang="en-US"/>
              <a:pPr/>
              <a:t>‹#›</a:t>
            </a:fld>
            <a:endParaRPr lang="en-US"/>
          </a:p>
        </p:txBody>
      </p:sp>
      <p:pic>
        <p:nvPicPr>
          <p:cNvPr id="1030" name="Picture 5" descr="OFA-logo_horizontal-RGB.eps"/>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87400" y="8937625"/>
            <a:ext cx="3352800"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2" r:id="rId1"/>
    <p:sldLayoutId id="2147483683" r:id="rId2"/>
  </p:sldLayoutIdLst>
  <p:transition/>
  <p:txStyles>
    <p:titleStyle>
      <a:lvl1pPr algn="ctr" rtl="0" eaLnBrk="0" fontAlgn="base" hangingPunct="0">
        <a:spcBef>
          <a:spcPct val="0"/>
        </a:spcBef>
        <a:spcAft>
          <a:spcPct val="0"/>
        </a:spcAft>
        <a:defRPr sz="4200" b="1">
          <a:solidFill>
            <a:schemeClr val="tx1"/>
          </a:solidFill>
          <a:latin typeface="Arial"/>
          <a:ea typeface="MS PGothic" pitchFamily="34" charset="-128"/>
          <a:cs typeface="Arial"/>
          <a:sym typeface="Gill Sans" charset="0"/>
        </a:defRPr>
      </a:lvl1pPr>
      <a:lvl2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2pPr>
      <a:lvl3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3pPr>
      <a:lvl4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4pPr>
      <a:lvl5pPr algn="ctr" rtl="0" eaLnBrk="0" fontAlgn="base" hangingPunct="0">
        <a:spcBef>
          <a:spcPct val="0"/>
        </a:spcBef>
        <a:spcAft>
          <a:spcPct val="0"/>
        </a:spcAft>
        <a:defRPr sz="4200" b="1">
          <a:solidFill>
            <a:schemeClr val="tx1"/>
          </a:solidFill>
          <a:latin typeface="Arial" charset="0"/>
          <a:ea typeface="MS PGothic" pitchFamily="34" charset="-128"/>
          <a:cs typeface="Arial" panose="020B0604020202020204" pitchFamily="34" charset="0"/>
          <a:sym typeface="Gill Sans"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760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pitchFamily="34" charset="-128"/>
          <a:sym typeface="Gill Sans" charset="0"/>
        </a:defRPr>
      </a:lvl1pPr>
      <a:lvl2pPr marL="1204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MS PGothic" pitchFamily="34" charset="-128"/>
          <a:cs typeface="MS PGothic" charset="0"/>
          <a:sym typeface="Gill Sans" charset="0"/>
        </a:defRPr>
      </a:lvl2pPr>
      <a:lvl3pPr marL="1649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ＭＳ Ｐゴシック" pitchFamily="-111" charset="-128"/>
          <a:sym typeface="Gill Sans" charset="0"/>
        </a:defRPr>
      </a:lvl3pPr>
      <a:lvl4pPr marL="20939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mn-cs"/>
          <a:sym typeface="Gill Sans" charset="0"/>
        </a:defRPr>
      </a:lvl4pPr>
      <a:lvl5pPr marL="2538413" indent="-493713" algn="l" rtl="0" eaLnBrk="0" fontAlgn="base" hangingPunct="0">
        <a:spcBef>
          <a:spcPts val="3800"/>
        </a:spcBef>
        <a:spcAft>
          <a:spcPct val="0"/>
        </a:spcAft>
        <a:buSzPct val="171000"/>
        <a:buFont typeface="Gill Sans" charset="0"/>
        <a:buChar char="•"/>
        <a:defRPr sz="2800">
          <a:solidFill>
            <a:srgbClr val="56565A"/>
          </a:solidFill>
          <a:latin typeface="+mn-lt"/>
          <a:ea typeface="ＭＳ Ｐゴシック" pitchFamily="-111" charset="-128"/>
          <a:cs typeface="+mn-cs"/>
          <a:sym typeface="Gill Sans" charset="0"/>
        </a:defRPr>
      </a:lvl5pPr>
      <a:lvl6pPr marL="29956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6pPr>
      <a:lvl7pPr marL="34528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7pPr>
      <a:lvl8pPr marL="39100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8pPr>
      <a:lvl9pPr marL="4367213" indent="-493713" algn="l" rtl="0" fontAlgn="base">
        <a:spcBef>
          <a:spcPts val="3800"/>
        </a:spcBef>
        <a:spcAft>
          <a:spcPct val="0"/>
        </a:spcAft>
        <a:buSzPct val="171000"/>
        <a:buFont typeface="Gill Sans" charset="0"/>
        <a:buChar char="•"/>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a:latin typeface="Arial" charset="0"/>
                <a:ea typeface="MS PGothic" charset="0"/>
              </a:rPr>
              <a:t>Tying it All Together: Organizing a Professional Training</a:t>
            </a:r>
          </a:p>
        </p:txBody>
      </p:sp>
      <p:sp>
        <p:nvSpPr>
          <p:cNvPr id="6147" name="Text Placeholder 2"/>
          <p:cNvSpPr>
            <a:spLocks noGrp="1"/>
          </p:cNvSpPr>
          <p:nvPr>
            <p:ph type="body" sz="quarter" idx="10"/>
          </p:nvPr>
        </p:nvSpPr>
        <p:spPr>
          <a:xfrm>
            <a:off x="254000" y="7391400"/>
            <a:ext cx="12496800" cy="762000"/>
          </a:xfrm>
        </p:spPr>
        <p:txBody>
          <a:bodyPr/>
          <a:lstStyle/>
          <a:p>
            <a:pPr>
              <a:lnSpc>
                <a:spcPct val="90000"/>
              </a:lnSpc>
            </a:pPr>
            <a:r>
              <a:rPr lang="en-US" dirty="0">
                <a:latin typeface="Arial" charset="0"/>
                <a:ea typeface="ＭＳ Ｐゴシック" charset="0"/>
                <a:cs typeface="ＭＳ Ｐゴシック" charset="0"/>
              </a:rPr>
              <a:t>Laura Warbelow, Get Covered America-Michigan Organizing Director, @</a:t>
            </a:r>
            <a:r>
              <a:rPr lang="en-US" dirty="0" err="1">
                <a:latin typeface="Arial" charset="0"/>
                <a:ea typeface="ＭＳ Ｐゴシック" charset="0"/>
                <a:cs typeface="ＭＳ Ｐゴシック" charset="0"/>
              </a:rPr>
              <a:t>LauraGWarb</a:t>
            </a:r>
            <a:endParaRPr lang="en-US" dirty="0">
              <a:latin typeface="Arial" charset="0"/>
              <a:ea typeface="ＭＳ Ｐゴシック" charset="0"/>
              <a:cs typeface="ＭＳ Ｐゴシック" charset="0"/>
            </a:endParaRPr>
          </a:p>
        </p:txBody>
      </p:sp>
      <p:pic>
        <p:nvPicPr>
          <p:cNvPr id="4" name="Picture 3" descr="A drawing of a face&#10;&#10;Description automatically generated">
            <a:extLst>
              <a:ext uri="{FF2B5EF4-FFF2-40B4-BE49-F238E27FC236}">
                <a16:creationId xmlns:a16="http://schemas.microsoft.com/office/drawing/2014/main" id="{6F019EE0-18E3-924C-8081-E43FBE444520}"/>
              </a:ext>
            </a:extLst>
          </p:cNvPr>
          <p:cNvPicPr>
            <a:picLocks noChangeAspect="1"/>
          </p:cNvPicPr>
          <p:nvPr/>
        </p:nvPicPr>
        <p:blipFill>
          <a:blip r:embed="rId3"/>
          <a:stretch>
            <a:fillRect/>
          </a:stretch>
        </p:blipFill>
        <p:spPr>
          <a:xfrm>
            <a:off x="11226800" y="9010650"/>
            <a:ext cx="1219200" cy="419100"/>
          </a:xfrm>
          <a:prstGeom prst="rect">
            <a:avLst/>
          </a:prstGeom>
        </p:spPr>
      </p:pic>
    </p:spTree>
    <p:extLst>
      <p:ext uri="{BB962C8B-B14F-4D97-AF65-F5344CB8AC3E}">
        <p14:creationId xmlns:p14="http://schemas.microsoft.com/office/powerpoint/2010/main" val="183751783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787400" y="762000"/>
            <a:ext cx="11430000" cy="138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Breakout: Organizing your own training in 15 minutes!</a:t>
            </a:r>
          </a:p>
        </p:txBody>
      </p:sp>
      <p:sp>
        <p:nvSpPr>
          <p:cNvPr id="23554" name="Rounded Rectangle 11"/>
          <p:cNvSpPr>
            <a:spLocks noChangeArrowheads="1"/>
          </p:cNvSpPr>
          <p:nvPr/>
        </p:nvSpPr>
        <p:spPr bwMode="auto">
          <a:xfrm>
            <a:off x="558800" y="2057400"/>
            <a:ext cx="6300788" cy="6934200"/>
          </a:xfrm>
          <a:prstGeom prst="roundRect">
            <a:avLst>
              <a:gd name="adj" fmla="val 14037"/>
            </a:avLst>
          </a:prstGeom>
          <a:solidFill>
            <a:srgbClr val="0094C8"/>
          </a:solidFill>
          <a:ln w="25400">
            <a:solidFill>
              <a:srgbClr val="0C3B60"/>
            </a:solidFill>
            <a:round/>
            <a:headEnd/>
            <a:tailEnd/>
          </a:ln>
        </p:spPr>
        <p:txBody>
          <a:bodyPr/>
          <a:lstStyle/>
          <a:p>
            <a:pPr algn="l"/>
            <a:r>
              <a:rPr lang="en-US" sz="2800">
                <a:solidFill>
                  <a:schemeClr val="bg1"/>
                </a:solidFill>
                <a:latin typeface="Arial" charset="0"/>
                <a:cs typeface="Arial" charset="0"/>
              </a:rPr>
              <a:t>You will break out in groups of 3-4 and begin planning your next Fellows training using a sample taskmaster. You are planning daylong training for 40 new fellows and have 1 month to do it.</a:t>
            </a:r>
          </a:p>
          <a:p>
            <a:pPr algn="l"/>
            <a:endParaRPr lang="en-US" sz="2800">
              <a:solidFill>
                <a:schemeClr val="bg1"/>
              </a:solidFill>
              <a:latin typeface="Arial" charset="0"/>
              <a:cs typeface="Arial" charset="0"/>
            </a:endParaRPr>
          </a:p>
          <a:p>
            <a:pPr algn="l"/>
            <a:r>
              <a:rPr lang="en-US" sz="2800">
                <a:solidFill>
                  <a:schemeClr val="bg1"/>
                </a:solidFill>
                <a:latin typeface="Arial" charset="0"/>
                <a:cs typeface="Arial" charset="0"/>
              </a:rPr>
              <a:t> You have 15 minutes to start thinking about how you will delegate your training modules, certain logistics, deadlines for materials and more.</a:t>
            </a:r>
          </a:p>
          <a:p>
            <a:pPr algn="l"/>
            <a:r>
              <a:rPr lang="en-US" sz="2800">
                <a:solidFill>
                  <a:schemeClr val="bg1"/>
                </a:solidFill>
                <a:latin typeface="Arial" charset="0"/>
                <a:cs typeface="Arial" charset="0"/>
              </a:rPr>
              <a:t>Feel free to make the sample taskmaster your own and get creative! </a:t>
            </a:r>
          </a:p>
          <a:p>
            <a:endParaRPr lang="en-US" sz="2800">
              <a:solidFill>
                <a:schemeClr val="bg1"/>
              </a:solidFill>
              <a:latin typeface="Arial" charset="0"/>
              <a:cs typeface="Arial" charset="0"/>
            </a:endParaRPr>
          </a:p>
        </p:txBody>
      </p:sp>
      <p:pic>
        <p:nvPicPr>
          <p:cNvPr id="23555" name="Picture 1" descr="group_brainstor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88200" y="3200400"/>
            <a:ext cx="5384800" cy="403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7800913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Let’s share!</a:t>
            </a:r>
          </a:p>
        </p:txBody>
      </p:sp>
      <p:sp>
        <p:nvSpPr>
          <p:cNvPr id="9" name="Rectangle 8"/>
          <p:cNvSpPr/>
          <p:nvPr/>
        </p:nvSpPr>
        <p:spPr>
          <a:xfrm>
            <a:off x="482600" y="6019800"/>
            <a:ext cx="11930063"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dirty="0">
                <a:solidFill>
                  <a:srgbClr val="56565A"/>
                </a:solidFill>
                <a:latin typeface="Arial"/>
                <a:cs typeface="Arial"/>
              </a:rPr>
              <a:t>What’s missing?  What would you have included if you had more time? </a:t>
            </a:r>
          </a:p>
        </p:txBody>
      </p:sp>
      <p:sp>
        <p:nvSpPr>
          <p:cNvPr id="10" name="Rectangle 9"/>
          <p:cNvSpPr/>
          <p:nvPr/>
        </p:nvSpPr>
        <p:spPr>
          <a:xfrm>
            <a:off x="482600" y="2514600"/>
            <a:ext cx="11930063"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dirty="0">
                <a:solidFill>
                  <a:srgbClr val="56565A"/>
                </a:solidFill>
                <a:latin typeface="Arial"/>
                <a:cs typeface="Arial"/>
              </a:rPr>
              <a:t>How did you decide where to start?  </a:t>
            </a:r>
          </a:p>
        </p:txBody>
      </p:sp>
      <p:sp>
        <p:nvSpPr>
          <p:cNvPr id="11" name="Rectangle 10"/>
          <p:cNvSpPr/>
          <p:nvPr/>
        </p:nvSpPr>
        <p:spPr>
          <a:xfrm>
            <a:off x="482600" y="4267200"/>
            <a:ext cx="11930063" cy="122555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dirty="0">
                <a:solidFill>
                  <a:srgbClr val="56565A"/>
                </a:solidFill>
                <a:cs typeface="Arial"/>
              </a:rPr>
              <a:t>What tweaks did you make to your taskmaster (if any)? </a:t>
            </a:r>
            <a:endParaRPr lang="en-US" sz="2800" dirty="0">
              <a:solidFill>
                <a:srgbClr val="56565A"/>
              </a:solidFill>
              <a:latin typeface="Arial"/>
              <a:cs typeface="Arial"/>
            </a:endParaRPr>
          </a:p>
        </p:txBody>
      </p:sp>
    </p:spTree>
    <p:extLst>
      <p:ext uri="{BB962C8B-B14F-4D97-AF65-F5344CB8AC3E}">
        <p14:creationId xmlns:p14="http://schemas.microsoft.com/office/powerpoint/2010/main" val="386131564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Key takeaways</a:t>
            </a:r>
          </a:p>
        </p:txBody>
      </p:sp>
      <p:pic>
        <p:nvPicPr>
          <p:cNvPr id="27650"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59200" y="2895600"/>
            <a:ext cx="5191125"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3604350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p:cNvSpPr>
          <p:nvPr/>
        </p:nvSpPr>
        <p:spPr bwMode="auto">
          <a:xfrm>
            <a:off x="831850" y="2709863"/>
            <a:ext cx="5518150" cy="513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pPr>
              <a:defRPr/>
            </a:pPr>
            <a:r>
              <a:rPr lang="en-US" sz="2800" dirty="0">
                <a:solidFill>
                  <a:schemeClr val="accent3"/>
                </a:solidFill>
                <a:latin typeface="Arial" charset="0"/>
                <a:ea typeface="ＭＳ Ｐゴシック" charset="0"/>
                <a:cs typeface="ＭＳ Ｐゴシック" charset="0"/>
                <a:sym typeface="Arial" charset="0"/>
              </a:rPr>
              <a:t>Share!  Your templates, best practices, and additional ideas!</a:t>
            </a:r>
          </a:p>
        </p:txBody>
      </p:sp>
      <p:sp>
        <p:nvSpPr>
          <p:cNvPr id="29698"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Next steps</a:t>
            </a:r>
          </a:p>
        </p:txBody>
      </p:sp>
      <p:pic>
        <p:nvPicPr>
          <p:cNvPr id="29699"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35800" y="3905250"/>
            <a:ext cx="480060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610480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Q &amp; A</a:t>
            </a:r>
          </a:p>
        </p:txBody>
      </p:sp>
      <p:pic>
        <p:nvPicPr>
          <p:cNvPr id="3174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30600" y="2543175"/>
            <a:ext cx="6548438" cy="5305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4120007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p:cNvSpPr>
          <p:nvPr/>
        </p:nvSpPr>
        <p:spPr bwMode="auto">
          <a:xfrm>
            <a:off x="1930400" y="2862263"/>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Participants understand the key components that make up putting together a successful training </a:t>
            </a:r>
          </a:p>
        </p:txBody>
      </p:sp>
      <p:sp>
        <p:nvSpPr>
          <p:cNvPr id="7170"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Goals for This Session</a:t>
            </a:r>
          </a:p>
        </p:txBody>
      </p:sp>
      <p:sp>
        <p:nvSpPr>
          <p:cNvPr id="7171" name="Oval 35"/>
          <p:cNvSpPr>
            <a:spLocks noChangeAspect="1"/>
          </p:cNvSpPr>
          <p:nvPr/>
        </p:nvSpPr>
        <p:spPr bwMode="auto">
          <a:xfrm>
            <a:off x="863600" y="28956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1</a:t>
            </a:r>
          </a:p>
        </p:txBody>
      </p:sp>
      <p:sp>
        <p:nvSpPr>
          <p:cNvPr id="7172" name="Oval 36"/>
          <p:cNvSpPr>
            <a:spLocks noChangeAspect="1"/>
          </p:cNvSpPr>
          <p:nvPr/>
        </p:nvSpPr>
        <p:spPr bwMode="auto">
          <a:xfrm>
            <a:off x="863600" y="4325938"/>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2</a:t>
            </a:r>
          </a:p>
        </p:txBody>
      </p:sp>
      <p:sp>
        <p:nvSpPr>
          <p:cNvPr id="7173" name="Oval 37"/>
          <p:cNvSpPr>
            <a:spLocks noChangeAspect="1"/>
          </p:cNvSpPr>
          <p:nvPr/>
        </p:nvSpPr>
        <p:spPr bwMode="auto">
          <a:xfrm>
            <a:off x="863600" y="5754688"/>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3</a:t>
            </a:r>
          </a:p>
        </p:txBody>
      </p:sp>
      <p:sp>
        <p:nvSpPr>
          <p:cNvPr id="7174" name="Rectangle 2"/>
          <p:cNvSpPr>
            <a:spLocks/>
          </p:cNvSpPr>
          <p:nvPr/>
        </p:nvSpPr>
        <p:spPr bwMode="auto">
          <a:xfrm>
            <a:off x="1930400" y="4284663"/>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Participants walk away with ideas on how to integrate these key components into organizing future trainings </a:t>
            </a:r>
          </a:p>
        </p:txBody>
      </p:sp>
      <p:sp>
        <p:nvSpPr>
          <p:cNvPr id="7175" name="Rectangle 2"/>
          <p:cNvSpPr>
            <a:spLocks/>
          </p:cNvSpPr>
          <p:nvPr/>
        </p:nvSpPr>
        <p:spPr bwMode="auto">
          <a:xfrm>
            <a:off x="1930400" y="5707063"/>
            <a:ext cx="10287000" cy="871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Participants feel confident in creating and organizing their own training</a:t>
            </a:r>
          </a:p>
        </p:txBody>
      </p:sp>
    </p:spTree>
    <p:extLst>
      <p:ext uri="{BB962C8B-B14F-4D97-AF65-F5344CB8AC3E}">
        <p14:creationId xmlns:p14="http://schemas.microsoft.com/office/powerpoint/2010/main" val="292955884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p:cNvSpPr>
          <p:nvPr/>
        </p:nvSpPr>
        <p:spPr bwMode="auto">
          <a:xfrm>
            <a:off x="787400" y="2514600"/>
            <a:ext cx="6889750" cy="4833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marL="571500" indent="-571500" algn="l">
              <a:lnSpc>
                <a:spcPct val="200000"/>
              </a:lnSpc>
              <a:buFont typeface="Arial" charset="0"/>
              <a:buAutoNum type="romanUcPeriod"/>
            </a:pPr>
            <a:r>
              <a:rPr lang="en-US" sz="3000">
                <a:solidFill>
                  <a:srgbClr val="56565A"/>
                </a:solidFill>
                <a:latin typeface="Arial" charset="0"/>
                <a:ea typeface="ＭＳ Ｐゴシック" charset="0"/>
                <a:cs typeface="ＭＳ Ｐゴシック" charset="0"/>
                <a:sym typeface="Arial" charset="0"/>
              </a:rPr>
              <a:t>Introduction and Goals</a:t>
            </a:r>
          </a:p>
          <a:p>
            <a:pPr marL="571500" indent="-571500" algn="l">
              <a:lnSpc>
                <a:spcPct val="200000"/>
              </a:lnSpc>
              <a:buFont typeface="Arial" charset="0"/>
              <a:buAutoNum type="romanUcPeriod"/>
            </a:pPr>
            <a:r>
              <a:rPr lang="en-US" sz="3000">
                <a:solidFill>
                  <a:srgbClr val="56565A"/>
                </a:solidFill>
                <a:latin typeface="Arial" charset="0"/>
                <a:ea typeface="ＭＳ Ｐゴシック" charset="0"/>
                <a:cs typeface="ＭＳ Ｐゴシック" charset="0"/>
                <a:sym typeface="Arial" charset="0"/>
              </a:rPr>
              <a:t>The Basics: Organizing a Training</a:t>
            </a:r>
          </a:p>
          <a:p>
            <a:pPr marL="571500" indent="-571500" algn="l">
              <a:lnSpc>
                <a:spcPct val="200000"/>
              </a:lnSpc>
              <a:buFont typeface="Arial" charset="0"/>
              <a:buAutoNum type="romanUcPeriod"/>
            </a:pPr>
            <a:r>
              <a:rPr lang="en-US" sz="3000">
                <a:solidFill>
                  <a:srgbClr val="56565A"/>
                </a:solidFill>
                <a:latin typeface="Arial" charset="0"/>
                <a:ea typeface="ＭＳ Ｐゴシック" charset="0"/>
                <a:cs typeface="ＭＳ Ｐゴシック" charset="0"/>
                <a:sym typeface="Arial" charset="0"/>
              </a:rPr>
              <a:t>Breaking Down the Basics</a:t>
            </a:r>
          </a:p>
          <a:p>
            <a:pPr marL="571500" indent="-571500" algn="l">
              <a:lnSpc>
                <a:spcPct val="200000"/>
              </a:lnSpc>
              <a:buFont typeface="Arial" charset="0"/>
              <a:buAutoNum type="romanUcPeriod"/>
            </a:pPr>
            <a:r>
              <a:rPr lang="en-US" sz="3000">
                <a:solidFill>
                  <a:srgbClr val="56565A"/>
                </a:solidFill>
                <a:latin typeface="Arial" charset="0"/>
                <a:ea typeface="ＭＳ Ｐゴシック" charset="0"/>
                <a:cs typeface="ＭＳ Ｐゴシック" charset="0"/>
                <a:sym typeface="Arial" charset="0"/>
              </a:rPr>
              <a:t>Breakout: Organizing your own training in 15 minutes</a:t>
            </a:r>
          </a:p>
          <a:p>
            <a:pPr marL="571500" indent="-571500" algn="l">
              <a:lnSpc>
                <a:spcPct val="200000"/>
              </a:lnSpc>
              <a:buFont typeface="Arial" charset="0"/>
              <a:buAutoNum type="romanUcPeriod"/>
            </a:pPr>
            <a:r>
              <a:rPr lang="en-US" sz="3000">
                <a:solidFill>
                  <a:srgbClr val="56565A"/>
                </a:solidFill>
                <a:latin typeface="Arial" charset="0"/>
                <a:ea typeface="ＭＳ Ｐゴシック" charset="0"/>
                <a:cs typeface="ＭＳ Ｐゴシック" charset="0"/>
                <a:sym typeface="Arial" charset="0"/>
              </a:rPr>
              <a:t>Debrief, Next Steps and Closing</a:t>
            </a:r>
          </a:p>
        </p:txBody>
      </p:sp>
      <p:sp>
        <p:nvSpPr>
          <p:cNvPr id="9218"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Agenda for This Session</a:t>
            </a:r>
          </a:p>
        </p:txBody>
      </p:sp>
      <p:pic>
        <p:nvPicPr>
          <p:cNvPr id="9219"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88300" y="2895600"/>
            <a:ext cx="4305300" cy="4981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000763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The Basics: Organizing a Training</a:t>
            </a:r>
          </a:p>
        </p:txBody>
      </p:sp>
      <p:pic>
        <p:nvPicPr>
          <p:cNvPr id="1126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78400" y="3657600"/>
            <a:ext cx="3033713" cy="4352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Rectangle 2"/>
          <p:cNvSpPr>
            <a:spLocks/>
          </p:cNvSpPr>
          <p:nvPr/>
        </p:nvSpPr>
        <p:spPr bwMode="auto">
          <a:xfrm>
            <a:off x="3987800" y="1905000"/>
            <a:ext cx="483235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nchor="ctr"/>
          <a:lstStyle/>
          <a:p>
            <a:r>
              <a:rPr lang="en-US" sz="2800">
                <a:solidFill>
                  <a:schemeClr val="tx1"/>
                </a:solidFill>
                <a:latin typeface="Arial" charset="0"/>
                <a:ea typeface="ＭＳ Ｐゴシック" charset="0"/>
                <a:cs typeface="ＭＳ Ｐゴシック" charset="0"/>
                <a:sym typeface="Arial" charset="0"/>
              </a:rPr>
              <a:t>Let’s brainstorm!</a:t>
            </a:r>
          </a:p>
        </p:txBody>
      </p:sp>
    </p:spTree>
    <p:extLst>
      <p:ext uri="{BB962C8B-B14F-4D97-AF65-F5344CB8AC3E}">
        <p14:creationId xmlns:p14="http://schemas.microsoft.com/office/powerpoint/2010/main" val="349605174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Let’s break it down!</a:t>
            </a:r>
          </a:p>
        </p:txBody>
      </p:sp>
      <p:cxnSp>
        <p:nvCxnSpPr>
          <p:cNvPr id="9" name="Straight Connector 8"/>
          <p:cNvCxnSpPr/>
          <p:nvPr/>
        </p:nvCxnSpPr>
        <p:spPr>
          <a:xfrm>
            <a:off x="1016000" y="1905000"/>
            <a:ext cx="10772775" cy="0"/>
          </a:xfrm>
          <a:prstGeom prst="line">
            <a:avLst/>
          </a:prstGeom>
          <a:ln w="19050">
            <a:solidFill>
              <a:srgbClr val="0C3B60"/>
            </a:solidFill>
          </a:ln>
          <a:effectLst/>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606800" y="30480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Building a team: Staffing Grid</a:t>
            </a:r>
          </a:p>
        </p:txBody>
      </p:sp>
      <p:sp>
        <p:nvSpPr>
          <p:cNvPr id="14" name="Rectangle 13"/>
          <p:cNvSpPr/>
          <p:nvPr/>
        </p:nvSpPr>
        <p:spPr>
          <a:xfrm>
            <a:off x="1701800" y="55626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Logistics! Small, Medium and Large</a:t>
            </a:r>
          </a:p>
        </p:txBody>
      </p:sp>
      <p:pic>
        <p:nvPicPr>
          <p:cNvPr id="13317" name="Picture 1" descr="lo_res_product_41536_14453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21600" y="3200400"/>
            <a:ext cx="4927600" cy="508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Rectangle 15"/>
          <p:cNvSpPr/>
          <p:nvPr/>
        </p:nvSpPr>
        <p:spPr>
          <a:xfrm>
            <a:off x="5054600" y="5562600"/>
            <a:ext cx="2765425" cy="1600200"/>
          </a:xfrm>
          <a:prstGeom prst="rect">
            <a:avLst/>
          </a:prstGeom>
          <a:solidFill>
            <a:srgbClr val="DBD9D6"/>
          </a:solidFill>
          <a:ln>
            <a:solidFill>
              <a:srgbClr val="0C3B60"/>
            </a:solidFill>
          </a:ln>
          <a:effectLst/>
        </p:spPr>
        <p:style>
          <a:lnRef idx="1">
            <a:schemeClr val="dk1"/>
          </a:lnRef>
          <a:fillRef idx="2">
            <a:schemeClr val="dk1"/>
          </a:fillRef>
          <a:effectRef idx="1">
            <a:schemeClr val="dk1"/>
          </a:effectRef>
          <a:fontRef idx="minor">
            <a:schemeClr val="dk1"/>
          </a:fontRef>
        </p:style>
        <p:txBody>
          <a:bodyPr anchor="ctr"/>
          <a:lstStyle/>
          <a:p>
            <a:pPr marL="50800" eaLnBrk="0" hangingPunct="0">
              <a:defRPr/>
            </a:pPr>
            <a:r>
              <a:rPr lang="en-US" sz="2800" b="1" dirty="0">
                <a:solidFill>
                  <a:srgbClr val="56565A"/>
                </a:solidFill>
                <a:latin typeface="Arial"/>
                <a:cs typeface="Arial"/>
              </a:rPr>
              <a:t>Taskmaster</a:t>
            </a:r>
          </a:p>
        </p:txBody>
      </p:sp>
    </p:spTree>
    <p:extLst>
      <p:ext uri="{BB962C8B-B14F-4D97-AF65-F5344CB8AC3E}">
        <p14:creationId xmlns:p14="http://schemas.microsoft.com/office/powerpoint/2010/main" val="85103339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TEA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1000" y="1600200"/>
            <a:ext cx="5973762"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5" name="Rectangle 2"/>
          <p:cNvSpPr>
            <a:spLocks/>
          </p:cNvSpPr>
          <p:nvPr/>
        </p:nvSpPr>
        <p:spPr bwMode="auto">
          <a:xfrm>
            <a:off x="711200" y="1600200"/>
            <a:ext cx="11004550" cy="4376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defRPr/>
            </a:pPr>
            <a:r>
              <a:rPr lang="en-US" sz="2800" b="1" dirty="0">
                <a:solidFill>
                  <a:srgbClr val="56565A"/>
                </a:solidFill>
                <a:latin typeface="Arial" charset="0"/>
                <a:ea typeface="ＭＳ Ｐゴシック" charset="0"/>
                <a:cs typeface="ＭＳ Ｐゴシック" charset="0"/>
                <a:sym typeface="Arial" charset="0"/>
              </a:rPr>
              <a:t>Why is this important? </a:t>
            </a:r>
          </a:p>
          <a:p>
            <a:pPr lvl="1" algn="l">
              <a:defRPr/>
            </a:pPr>
            <a:endParaRPr lang="en-US" sz="2800" dirty="0">
              <a:solidFill>
                <a:srgbClr val="56565A"/>
              </a:solidFill>
              <a:latin typeface="Arial" charset="0"/>
              <a:ea typeface="ＭＳ Ｐゴシック" charset="0"/>
              <a:cs typeface="ＭＳ Ｐゴシック" charset="0"/>
              <a:sym typeface="Arial" charset="0"/>
            </a:endParaRPr>
          </a:p>
          <a:p>
            <a:pPr lvl="1" algn="l">
              <a:defRPr/>
            </a:pPr>
            <a:endParaRPr lang="en-US" sz="2800" dirty="0">
              <a:solidFill>
                <a:srgbClr val="56565A"/>
              </a:solidFill>
              <a:latin typeface="Arial" charset="0"/>
              <a:ea typeface="ＭＳ Ｐゴシック" charset="0"/>
              <a:cs typeface="ＭＳ Ｐゴシック" charset="0"/>
              <a:sym typeface="Arial" charset="0"/>
            </a:endParaRPr>
          </a:p>
          <a:p>
            <a:pPr algn="l">
              <a:defRPr/>
            </a:pPr>
            <a:r>
              <a:rPr lang="en-US" sz="2800" b="1" dirty="0">
                <a:solidFill>
                  <a:srgbClr val="56565A"/>
                </a:solidFill>
                <a:latin typeface="Arial" charset="0"/>
                <a:ea typeface="ＭＳ Ｐゴシック" charset="0"/>
                <a:cs typeface="ＭＳ Ｐゴシック" charset="0"/>
                <a:sym typeface="Arial" charset="0"/>
              </a:rPr>
              <a:t>How do you do it?</a:t>
            </a:r>
          </a:p>
          <a:p>
            <a:pPr marL="914400" lvl="1" indent="-457200" algn="l">
              <a:buFont typeface="Arial"/>
              <a:buChar char="•"/>
              <a:defRPr/>
            </a:pPr>
            <a:r>
              <a:rPr lang="en-US" sz="2800" dirty="0">
                <a:solidFill>
                  <a:srgbClr val="56565A"/>
                </a:solidFill>
                <a:latin typeface="Arial" charset="0"/>
                <a:ea typeface="ＭＳ Ｐゴシック" charset="0"/>
                <a:cs typeface="ＭＳ Ｐゴシック" charset="0"/>
                <a:sym typeface="Arial" charset="0"/>
              </a:rPr>
              <a:t>Make the Hard Ask!</a:t>
            </a:r>
          </a:p>
          <a:p>
            <a:pPr lvl="1" algn="l">
              <a:defRPr/>
            </a:pPr>
            <a:endParaRPr lang="en-US" sz="2800" dirty="0">
              <a:solidFill>
                <a:srgbClr val="56565A"/>
              </a:solidFill>
              <a:latin typeface="Arial" charset="0"/>
              <a:ea typeface="ＭＳ Ｐゴシック" charset="0"/>
              <a:cs typeface="ＭＳ Ｐゴシック" charset="0"/>
              <a:sym typeface="Arial" charset="0"/>
            </a:endParaRPr>
          </a:p>
          <a:p>
            <a:pPr marL="914400" lvl="1" indent="-457200" algn="l">
              <a:buFont typeface="Arial"/>
              <a:buChar char="•"/>
              <a:defRPr/>
            </a:pPr>
            <a:r>
              <a:rPr lang="en-US" sz="2800" dirty="0">
                <a:solidFill>
                  <a:srgbClr val="56565A"/>
                </a:solidFill>
                <a:latin typeface="Arial" charset="0"/>
                <a:ea typeface="ＭＳ Ｐゴシック" charset="0"/>
                <a:cs typeface="ＭＳ Ｐゴシック" charset="0"/>
                <a:sym typeface="Arial" charset="0"/>
              </a:rPr>
              <a:t>Use a Staffing Grid</a:t>
            </a:r>
          </a:p>
          <a:p>
            <a:pPr marL="914400" lvl="1" indent="-457200" algn="l">
              <a:buFont typeface="Arial"/>
              <a:buChar char="•"/>
              <a:defRPr/>
            </a:pPr>
            <a:endParaRPr lang="en-US" sz="2800" dirty="0">
              <a:solidFill>
                <a:srgbClr val="56565A"/>
              </a:solidFill>
              <a:latin typeface="Arial" charset="0"/>
              <a:ea typeface="ＭＳ Ｐゴシック" charset="0"/>
              <a:cs typeface="ＭＳ Ｐゴシック" charset="0"/>
              <a:sym typeface="Arial" charset="0"/>
            </a:endParaRPr>
          </a:p>
          <a:p>
            <a:pPr>
              <a:defRPr/>
            </a:pPr>
            <a:r>
              <a:rPr lang="en-US" sz="4400" dirty="0"/>
              <a:t> </a:t>
            </a:r>
          </a:p>
          <a:p>
            <a:pPr marL="914400" lvl="1" indent="-457200" algn="l">
              <a:buFont typeface="Arial"/>
              <a:buChar char="•"/>
              <a:defRPr/>
            </a:pPr>
            <a:endParaRPr lang="en-US" sz="2800" dirty="0">
              <a:solidFill>
                <a:srgbClr val="56565A"/>
              </a:solidFill>
              <a:latin typeface="Arial" charset="0"/>
              <a:ea typeface="ＭＳ Ｐゴシック" charset="0"/>
              <a:cs typeface="ＭＳ Ｐゴシック" charset="0"/>
              <a:sym typeface="Arial" charset="0"/>
            </a:endParaRPr>
          </a:p>
          <a:p>
            <a:pPr marL="914400" lvl="1" indent="-457200" algn="l">
              <a:buFont typeface="Arial"/>
              <a:buChar char="•"/>
              <a:defRPr/>
            </a:pPr>
            <a:endParaRPr lang="en-US" sz="2800" dirty="0">
              <a:solidFill>
                <a:srgbClr val="56565A"/>
              </a:solidFill>
              <a:latin typeface="Arial" charset="0"/>
              <a:ea typeface="ＭＳ Ｐゴシック" charset="0"/>
              <a:cs typeface="ＭＳ Ｐゴシック" charset="0"/>
              <a:sym typeface="Arial" charset="0"/>
            </a:endParaRPr>
          </a:p>
          <a:p>
            <a:pPr algn="l">
              <a:defRPr/>
            </a:pPr>
            <a:endParaRPr lang="en-US" sz="2800" b="1" dirty="0">
              <a:solidFill>
                <a:srgbClr val="56565A"/>
              </a:solidFill>
              <a:latin typeface="Arial" charset="0"/>
              <a:ea typeface="ＭＳ Ｐゴシック" charset="0"/>
              <a:cs typeface="ＭＳ Ｐゴシック" charset="0"/>
              <a:sym typeface="Arial" charset="0"/>
            </a:endParaRPr>
          </a:p>
          <a:p>
            <a:pPr algn="l">
              <a:defRPr/>
            </a:pPr>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defRPr/>
            </a:pPr>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defRPr/>
            </a:pPr>
            <a:endParaRPr lang="en-US" sz="2800" dirty="0">
              <a:solidFill>
                <a:srgbClr val="56565A"/>
              </a:solidFill>
              <a:latin typeface="Arial" charset="0"/>
              <a:ea typeface="ＭＳ Ｐゴシック" charset="0"/>
              <a:cs typeface="ＭＳ Ｐゴシック" charset="0"/>
              <a:sym typeface="Arial" charset="0"/>
            </a:endParaRPr>
          </a:p>
        </p:txBody>
      </p:sp>
      <p:sp>
        <p:nvSpPr>
          <p:cNvPr id="15363"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a:solidFill>
                  <a:srgbClr val="56565A"/>
                </a:solidFill>
                <a:latin typeface="Arial" charset="0"/>
                <a:cs typeface="Arial" charset="0"/>
              </a:rPr>
              <a:t>Building your Training Team!</a:t>
            </a:r>
          </a:p>
        </p:txBody>
      </p:sp>
      <p:graphicFrame>
        <p:nvGraphicFramePr>
          <p:cNvPr id="3" name="Table 2"/>
          <p:cNvGraphicFramePr>
            <a:graphicFrameLocks noGrp="1"/>
          </p:cNvGraphicFramePr>
          <p:nvPr>
            <p:extLst>
              <p:ext uri="{D42A27DB-BD31-4B8C-83A1-F6EECF244321}">
                <p14:modId xmlns:p14="http://schemas.microsoft.com/office/powerpoint/2010/main" val="1078406172"/>
              </p:ext>
            </p:extLst>
          </p:nvPr>
        </p:nvGraphicFramePr>
        <p:xfrm>
          <a:off x="2006600" y="5638800"/>
          <a:ext cx="8669338" cy="3336921"/>
        </p:xfrm>
        <a:graphic>
          <a:graphicData uri="http://schemas.openxmlformats.org/drawingml/2006/table">
            <a:tbl>
              <a:tblPr firstRow="1" bandRow="1">
                <a:tableStyleId>{7DF18680-E054-41AD-8BC1-D1AEF772440D}</a:tableStyleId>
              </a:tblPr>
              <a:tblGrid>
                <a:gridCol w="4334669">
                  <a:extLst>
                    <a:ext uri="{9D8B030D-6E8A-4147-A177-3AD203B41FA5}">
                      <a16:colId xmlns:a16="http://schemas.microsoft.com/office/drawing/2014/main" val="20000"/>
                    </a:ext>
                  </a:extLst>
                </a:gridCol>
                <a:gridCol w="4334669">
                  <a:extLst>
                    <a:ext uri="{9D8B030D-6E8A-4147-A177-3AD203B41FA5}">
                      <a16:colId xmlns:a16="http://schemas.microsoft.com/office/drawing/2014/main" val="20001"/>
                    </a:ext>
                  </a:extLst>
                </a:gridCol>
              </a:tblGrid>
              <a:tr h="370769">
                <a:tc>
                  <a:txBody>
                    <a:bodyPr/>
                    <a:lstStyle/>
                    <a:p>
                      <a:r>
                        <a:rPr lang="en-US" sz="1800" dirty="0"/>
                        <a:t>Role:</a:t>
                      </a:r>
                    </a:p>
                  </a:txBody>
                  <a:tcPr marL="91434" marR="91434" marT="45711" marB="45711"/>
                </a:tc>
                <a:tc>
                  <a:txBody>
                    <a:bodyPr/>
                    <a:lstStyle/>
                    <a:p>
                      <a:r>
                        <a:rPr lang="en-US" sz="1800" dirty="0"/>
                        <a:t>Name:</a:t>
                      </a:r>
                    </a:p>
                  </a:txBody>
                  <a:tcPr marL="91434" marR="91434" marT="45711" marB="45711"/>
                </a:tc>
                <a:extLst>
                  <a:ext uri="{0D108BD9-81ED-4DB2-BD59-A6C34878D82A}">
                    <a16:rowId xmlns:a16="http://schemas.microsoft.com/office/drawing/2014/main" val="10000"/>
                  </a:ext>
                </a:extLst>
              </a:tr>
              <a:tr h="370769">
                <a:tc>
                  <a:txBody>
                    <a:bodyPr/>
                    <a:lstStyle/>
                    <a:p>
                      <a:r>
                        <a:rPr lang="en-US" sz="1800" dirty="0"/>
                        <a:t>Training</a:t>
                      </a:r>
                      <a:r>
                        <a:rPr lang="en-US" sz="1800" baseline="0" dirty="0"/>
                        <a:t> Lead</a:t>
                      </a:r>
                      <a:endParaRPr lang="en-US" sz="1800" dirty="0"/>
                    </a:p>
                  </a:txBody>
                  <a:tcPr marL="91434" marR="91434" marT="45711" marB="45711"/>
                </a:tc>
                <a:tc>
                  <a:txBody>
                    <a:bodyPr/>
                    <a:lstStyle/>
                    <a:p>
                      <a:endParaRPr lang="en-US" sz="1800"/>
                    </a:p>
                  </a:txBody>
                  <a:tcPr marL="91434" marR="91434" marT="45711" marB="45711"/>
                </a:tc>
                <a:extLst>
                  <a:ext uri="{0D108BD9-81ED-4DB2-BD59-A6C34878D82A}">
                    <a16:rowId xmlns:a16="http://schemas.microsoft.com/office/drawing/2014/main" val="10001"/>
                  </a:ext>
                </a:extLst>
              </a:tr>
              <a:tr h="370769">
                <a:tc>
                  <a:txBody>
                    <a:bodyPr/>
                    <a:lstStyle/>
                    <a:p>
                      <a:r>
                        <a:rPr lang="en-US" sz="1800" dirty="0"/>
                        <a:t>Location Coordinator</a:t>
                      </a:r>
                    </a:p>
                  </a:txBody>
                  <a:tcPr marL="91434" marR="91434" marT="45711" marB="45711"/>
                </a:tc>
                <a:tc>
                  <a:txBody>
                    <a:bodyPr/>
                    <a:lstStyle/>
                    <a:p>
                      <a:endParaRPr lang="en-US" sz="1800"/>
                    </a:p>
                  </a:txBody>
                  <a:tcPr marL="91434" marR="91434" marT="45711" marB="45711"/>
                </a:tc>
                <a:extLst>
                  <a:ext uri="{0D108BD9-81ED-4DB2-BD59-A6C34878D82A}">
                    <a16:rowId xmlns:a16="http://schemas.microsoft.com/office/drawing/2014/main" val="10002"/>
                  </a:ext>
                </a:extLst>
              </a:tr>
              <a:tr h="370769">
                <a:tc>
                  <a:txBody>
                    <a:bodyPr/>
                    <a:lstStyle/>
                    <a:p>
                      <a:r>
                        <a:rPr lang="en-US" sz="1800" dirty="0"/>
                        <a:t>Food Coordinator</a:t>
                      </a:r>
                    </a:p>
                  </a:txBody>
                  <a:tcPr marL="91434" marR="91434" marT="45711" marB="45711"/>
                </a:tc>
                <a:tc>
                  <a:txBody>
                    <a:bodyPr/>
                    <a:lstStyle/>
                    <a:p>
                      <a:endParaRPr lang="en-US" sz="1800"/>
                    </a:p>
                  </a:txBody>
                  <a:tcPr marL="91434" marR="91434" marT="45711" marB="45711"/>
                </a:tc>
                <a:extLst>
                  <a:ext uri="{0D108BD9-81ED-4DB2-BD59-A6C34878D82A}">
                    <a16:rowId xmlns:a16="http://schemas.microsoft.com/office/drawing/2014/main" val="10003"/>
                  </a:ext>
                </a:extLst>
              </a:tr>
              <a:tr h="370769">
                <a:tc>
                  <a:txBody>
                    <a:bodyPr/>
                    <a:lstStyle/>
                    <a:p>
                      <a:r>
                        <a:rPr lang="en-US" sz="1800" dirty="0"/>
                        <a:t>Breakout Coordinator</a:t>
                      </a:r>
                    </a:p>
                  </a:txBody>
                  <a:tcPr marL="91434" marR="91434" marT="45711" marB="45711"/>
                </a:tc>
                <a:tc>
                  <a:txBody>
                    <a:bodyPr/>
                    <a:lstStyle/>
                    <a:p>
                      <a:endParaRPr lang="en-US" sz="1800"/>
                    </a:p>
                  </a:txBody>
                  <a:tcPr marL="91434" marR="91434" marT="45711" marB="45711"/>
                </a:tc>
                <a:extLst>
                  <a:ext uri="{0D108BD9-81ED-4DB2-BD59-A6C34878D82A}">
                    <a16:rowId xmlns:a16="http://schemas.microsoft.com/office/drawing/2014/main" val="10004"/>
                  </a:ext>
                </a:extLst>
              </a:tr>
              <a:tr h="370769">
                <a:tc>
                  <a:txBody>
                    <a:bodyPr/>
                    <a:lstStyle/>
                    <a:p>
                      <a:r>
                        <a:rPr lang="en-US" sz="1800" dirty="0"/>
                        <a:t>Binder/Printed</a:t>
                      </a:r>
                      <a:r>
                        <a:rPr lang="en-US" sz="1800" baseline="0" dirty="0"/>
                        <a:t> Materials Coordinator </a:t>
                      </a:r>
                      <a:endParaRPr lang="en-US" sz="1800" dirty="0"/>
                    </a:p>
                  </a:txBody>
                  <a:tcPr marL="91434" marR="91434" marT="45711" marB="45711"/>
                </a:tc>
                <a:tc>
                  <a:txBody>
                    <a:bodyPr/>
                    <a:lstStyle/>
                    <a:p>
                      <a:endParaRPr lang="en-US" sz="1800" dirty="0"/>
                    </a:p>
                  </a:txBody>
                  <a:tcPr marL="91434" marR="91434" marT="45711" marB="45711"/>
                </a:tc>
                <a:extLst>
                  <a:ext uri="{0D108BD9-81ED-4DB2-BD59-A6C34878D82A}">
                    <a16:rowId xmlns:a16="http://schemas.microsoft.com/office/drawing/2014/main" val="10005"/>
                  </a:ext>
                </a:extLst>
              </a:tr>
              <a:tr h="370769">
                <a:tc>
                  <a:txBody>
                    <a:bodyPr/>
                    <a:lstStyle/>
                    <a:p>
                      <a:r>
                        <a:rPr lang="en-US" sz="1800" dirty="0"/>
                        <a:t>Cleanup Coordinator</a:t>
                      </a:r>
                    </a:p>
                  </a:txBody>
                  <a:tcPr marL="91434" marR="91434" marT="45711" marB="45711"/>
                </a:tc>
                <a:tc>
                  <a:txBody>
                    <a:bodyPr/>
                    <a:lstStyle/>
                    <a:p>
                      <a:endParaRPr lang="en-US" sz="1800" dirty="0"/>
                    </a:p>
                  </a:txBody>
                  <a:tcPr marL="91434" marR="91434" marT="45711" marB="45711"/>
                </a:tc>
                <a:extLst>
                  <a:ext uri="{0D108BD9-81ED-4DB2-BD59-A6C34878D82A}">
                    <a16:rowId xmlns:a16="http://schemas.microsoft.com/office/drawing/2014/main" val="10006"/>
                  </a:ext>
                </a:extLst>
              </a:tr>
              <a:tr h="370769">
                <a:tc>
                  <a:txBody>
                    <a:bodyPr/>
                    <a:lstStyle/>
                    <a:p>
                      <a:r>
                        <a:rPr lang="en-US" sz="1800" dirty="0"/>
                        <a:t>Sign in/office supplies coordinator </a:t>
                      </a:r>
                    </a:p>
                  </a:txBody>
                  <a:tcPr marL="91434" marR="91434" marT="45711" marB="45711"/>
                </a:tc>
                <a:tc>
                  <a:txBody>
                    <a:bodyPr/>
                    <a:lstStyle/>
                    <a:p>
                      <a:endParaRPr lang="en-US" sz="1800" dirty="0"/>
                    </a:p>
                  </a:txBody>
                  <a:tcPr marL="91434" marR="91434" marT="45711" marB="45711"/>
                </a:tc>
                <a:extLst>
                  <a:ext uri="{0D108BD9-81ED-4DB2-BD59-A6C34878D82A}">
                    <a16:rowId xmlns:a16="http://schemas.microsoft.com/office/drawing/2014/main" val="10007"/>
                  </a:ext>
                </a:extLst>
              </a:tr>
              <a:tr h="370769">
                <a:tc>
                  <a:txBody>
                    <a:bodyPr/>
                    <a:lstStyle/>
                    <a:p>
                      <a:r>
                        <a:rPr lang="en-US" sz="1800" dirty="0"/>
                        <a:t>Time Keeper</a:t>
                      </a:r>
                    </a:p>
                  </a:txBody>
                  <a:tcPr marL="91434" marR="91434" marT="45711" marB="45711"/>
                </a:tc>
                <a:tc>
                  <a:txBody>
                    <a:bodyPr/>
                    <a:lstStyle/>
                    <a:p>
                      <a:endParaRPr lang="en-US" sz="1800" dirty="0"/>
                    </a:p>
                  </a:txBody>
                  <a:tcPr marL="91434" marR="91434" marT="45711" marB="45711"/>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63898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50875" y="325438"/>
            <a:ext cx="11703050" cy="866775"/>
          </a:xfrm>
        </p:spPr>
        <p:txBody>
          <a:bodyPr>
            <a:normAutofit/>
          </a:bodyPr>
          <a:lstStyle/>
          <a:p>
            <a:pPr>
              <a:defRPr/>
            </a:pPr>
            <a:r>
              <a:rPr lang="en-US" sz="4300" dirty="0"/>
              <a:t>Logistics</a:t>
            </a:r>
          </a:p>
        </p:txBody>
      </p:sp>
      <p:sp>
        <p:nvSpPr>
          <p:cNvPr id="7" name="TextBox 6"/>
          <p:cNvSpPr txBox="1">
            <a:spLocks noChangeArrowheads="1"/>
          </p:cNvSpPr>
          <p:nvPr/>
        </p:nvSpPr>
        <p:spPr bwMode="auto">
          <a:xfrm>
            <a:off x="711200" y="2209800"/>
            <a:ext cx="4225925" cy="658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30046" tIns="65023" rIns="130046" bIns="65023">
            <a:spAutoFit/>
          </a:bodyPr>
          <a:lstStyle>
            <a:lvl1pPr marL="730250" indent="-730250"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l" eaLnBrk="1" hangingPunct="1">
              <a:spcBef>
                <a:spcPts val="850"/>
              </a:spcBef>
              <a:buFont typeface="Arial" charset="0"/>
              <a:buChar char="•"/>
            </a:pPr>
            <a:r>
              <a:rPr lang="en-US" sz="3200">
                <a:solidFill>
                  <a:srgbClr val="1F497D"/>
                </a:solidFill>
                <a:latin typeface="Arial" charset="0"/>
                <a:cs typeface="Arial" charset="0"/>
              </a:rPr>
              <a:t>Confirm date for training</a:t>
            </a:r>
          </a:p>
          <a:p>
            <a:pPr algn="l" eaLnBrk="1" hangingPunct="1">
              <a:spcBef>
                <a:spcPts val="850"/>
              </a:spcBef>
              <a:buFont typeface="Arial" charset="0"/>
              <a:buChar char="•"/>
            </a:pPr>
            <a:r>
              <a:rPr lang="en-US" sz="3200">
                <a:solidFill>
                  <a:srgbClr val="1F497D"/>
                </a:solidFill>
                <a:latin typeface="Arial" charset="0"/>
                <a:cs typeface="Arial" charset="0"/>
              </a:rPr>
              <a:t>Confirm training team members</a:t>
            </a:r>
          </a:p>
          <a:p>
            <a:pPr algn="l" eaLnBrk="1" hangingPunct="1">
              <a:spcBef>
                <a:spcPts val="850"/>
              </a:spcBef>
              <a:buFont typeface="Arial" charset="0"/>
              <a:buChar char="•"/>
            </a:pPr>
            <a:r>
              <a:rPr lang="en-US" sz="3200">
                <a:solidFill>
                  <a:srgbClr val="1F497D"/>
                </a:solidFill>
                <a:latin typeface="Arial" charset="0"/>
                <a:cs typeface="Arial" charset="0"/>
              </a:rPr>
              <a:t>Training goals established</a:t>
            </a:r>
          </a:p>
          <a:p>
            <a:pPr algn="l" eaLnBrk="1" hangingPunct="1">
              <a:spcBef>
                <a:spcPts val="850"/>
              </a:spcBef>
              <a:buFont typeface="Arial" charset="0"/>
              <a:buChar char="•"/>
            </a:pPr>
            <a:r>
              <a:rPr lang="en-US" sz="3200">
                <a:solidFill>
                  <a:srgbClr val="1F497D"/>
                </a:solidFill>
                <a:latin typeface="Arial" charset="0"/>
                <a:cs typeface="Arial" charset="0"/>
              </a:rPr>
              <a:t>Agenda established</a:t>
            </a:r>
          </a:p>
          <a:p>
            <a:pPr algn="l" eaLnBrk="1" hangingPunct="1">
              <a:spcBef>
                <a:spcPts val="850"/>
              </a:spcBef>
              <a:buFont typeface="Arial" charset="0"/>
              <a:buChar char="•"/>
            </a:pPr>
            <a:r>
              <a:rPr lang="en-US" sz="3200">
                <a:solidFill>
                  <a:srgbClr val="1F497D"/>
                </a:solidFill>
                <a:latin typeface="Arial" charset="0"/>
                <a:cs typeface="Arial" charset="0"/>
              </a:rPr>
              <a:t>Assign trainers to modules</a:t>
            </a:r>
          </a:p>
          <a:p>
            <a:pPr algn="l" eaLnBrk="1" hangingPunct="1">
              <a:spcBef>
                <a:spcPts val="850"/>
              </a:spcBef>
              <a:buFont typeface="Arial" charset="0"/>
              <a:buChar char="•"/>
            </a:pPr>
            <a:r>
              <a:rPr lang="en-US" sz="3200">
                <a:solidFill>
                  <a:srgbClr val="1F497D"/>
                </a:solidFill>
                <a:latin typeface="Arial" charset="0"/>
                <a:cs typeface="Arial" charset="0"/>
              </a:rPr>
              <a:t>Finalize curriculum</a:t>
            </a:r>
          </a:p>
        </p:txBody>
      </p:sp>
      <p:sp>
        <p:nvSpPr>
          <p:cNvPr id="8" name="TextBox 7"/>
          <p:cNvSpPr txBox="1">
            <a:spLocks noChangeArrowheads="1"/>
          </p:cNvSpPr>
          <p:nvPr/>
        </p:nvSpPr>
        <p:spPr bwMode="auto">
          <a:xfrm>
            <a:off x="7188200" y="2209800"/>
            <a:ext cx="4225925" cy="617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30046" tIns="65023" rIns="130046" bIns="65023">
            <a:spAutoFit/>
          </a:bodyPr>
          <a:lstStyle>
            <a:lvl1pPr marL="730250" indent="-730250"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l" eaLnBrk="1" hangingPunct="1">
              <a:spcBef>
                <a:spcPts val="850"/>
              </a:spcBef>
              <a:buFont typeface="Arial" charset="0"/>
              <a:buChar char="•"/>
            </a:pPr>
            <a:r>
              <a:rPr lang="en-US" sz="3200">
                <a:solidFill>
                  <a:srgbClr val="1F497D"/>
                </a:solidFill>
                <a:latin typeface="Arial" charset="0"/>
                <a:cs typeface="Arial" charset="0"/>
              </a:rPr>
              <a:t>Print handouts &amp; worksheets</a:t>
            </a:r>
          </a:p>
          <a:p>
            <a:pPr algn="l" eaLnBrk="1" hangingPunct="1">
              <a:spcBef>
                <a:spcPts val="850"/>
              </a:spcBef>
              <a:buFont typeface="Arial" charset="0"/>
              <a:buChar char="•"/>
            </a:pPr>
            <a:r>
              <a:rPr lang="en-US" sz="3200">
                <a:solidFill>
                  <a:srgbClr val="1F497D"/>
                </a:solidFill>
                <a:latin typeface="Arial" charset="0"/>
                <a:cs typeface="Arial" charset="0"/>
              </a:rPr>
              <a:t>Walk-through at venue</a:t>
            </a:r>
          </a:p>
          <a:p>
            <a:pPr algn="l" eaLnBrk="1" hangingPunct="1">
              <a:spcBef>
                <a:spcPts val="850"/>
              </a:spcBef>
              <a:buFont typeface="Arial" charset="0"/>
              <a:buChar char="•"/>
            </a:pPr>
            <a:r>
              <a:rPr lang="en-US" sz="3200">
                <a:solidFill>
                  <a:srgbClr val="1F497D"/>
                </a:solidFill>
                <a:latin typeface="Arial" charset="0"/>
                <a:cs typeface="Arial" charset="0"/>
              </a:rPr>
              <a:t>Set up sign-in table</a:t>
            </a:r>
          </a:p>
          <a:p>
            <a:pPr algn="l" eaLnBrk="1" hangingPunct="1">
              <a:spcBef>
                <a:spcPts val="850"/>
              </a:spcBef>
              <a:buFont typeface="Arial" charset="0"/>
              <a:buChar char="•"/>
            </a:pPr>
            <a:r>
              <a:rPr lang="en-US" sz="3200">
                <a:solidFill>
                  <a:srgbClr val="1F497D"/>
                </a:solidFill>
                <a:latin typeface="Arial" charset="0"/>
                <a:cs typeface="Arial" charset="0"/>
              </a:rPr>
              <a:t>Debrief with training team</a:t>
            </a:r>
          </a:p>
          <a:p>
            <a:pPr algn="l" eaLnBrk="1" hangingPunct="1">
              <a:spcBef>
                <a:spcPts val="850"/>
              </a:spcBef>
              <a:buFont typeface="Arial" charset="0"/>
              <a:buChar char="•"/>
            </a:pPr>
            <a:r>
              <a:rPr lang="en-US" sz="3200">
                <a:solidFill>
                  <a:srgbClr val="1F497D"/>
                </a:solidFill>
                <a:latin typeface="Arial" charset="0"/>
                <a:cs typeface="Arial" charset="0"/>
              </a:rPr>
              <a:t>Clean up around the venue</a:t>
            </a:r>
          </a:p>
          <a:p>
            <a:pPr algn="l" eaLnBrk="1" hangingPunct="1">
              <a:spcBef>
                <a:spcPts val="850"/>
              </a:spcBef>
              <a:buFont typeface="Arial" charset="0"/>
              <a:buChar char="•"/>
            </a:pPr>
            <a:endParaRPr lang="en-US" sz="3700">
              <a:solidFill>
                <a:srgbClr val="1F497D"/>
              </a:solidFill>
              <a:latin typeface="Calibri" charset="0"/>
              <a:cs typeface="Calibri" charset="0"/>
            </a:endParaRPr>
          </a:p>
        </p:txBody>
      </p:sp>
      <p:sp>
        <p:nvSpPr>
          <p:cNvPr id="17412" name="Rectangle 1"/>
          <p:cNvSpPr>
            <a:spLocks noChangeArrowheads="1"/>
          </p:cNvSpPr>
          <p:nvPr/>
        </p:nvSpPr>
        <p:spPr bwMode="auto">
          <a:xfrm>
            <a:off x="330200" y="1371600"/>
            <a:ext cx="108204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a:r>
              <a:rPr lang="en-US" sz="3600">
                <a:latin typeface="Arial" charset="0"/>
                <a:cs typeface="Arial" charset="0"/>
              </a:rPr>
              <a:t>What are some logistics we need to take care of? </a:t>
            </a:r>
          </a:p>
        </p:txBody>
      </p:sp>
    </p:spTree>
    <p:extLst>
      <p:ext uri="{BB962C8B-B14F-4D97-AF65-F5344CB8AC3E}">
        <p14:creationId xmlns:p14="http://schemas.microsoft.com/office/powerpoint/2010/main" val="4249474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Keeping logistics tight</a:t>
            </a:r>
          </a:p>
        </p:txBody>
      </p:sp>
      <p:sp>
        <p:nvSpPr>
          <p:cNvPr id="19458" name="Oval 35"/>
          <p:cNvSpPr>
            <a:spLocks noChangeAspect="1"/>
          </p:cNvSpPr>
          <p:nvPr/>
        </p:nvSpPr>
        <p:spPr bwMode="auto">
          <a:xfrm>
            <a:off x="635000" y="22860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1</a:t>
            </a:r>
          </a:p>
        </p:txBody>
      </p:sp>
      <p:sp>
        <p:nvSpPr>
          <p:cNvPr id="19459" name="Rectangle 2"/>
          <p:cNvSpPr>
            <a:spLocks/>
          </p:cNvSpPr>
          <p:nvPr/>
        </p:nvSpPr>
        <p:spPr bwMode="auto">
          <a:xfrm>
            <a:off x="1625600" y="2286000"/>
            <a:ext cx="10287000" cy="87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Using checklists! Checklists everywhere!</a:t>
            </a:r>
          </a:p>
        </p:txBody>
      </p:sp>
      <p:sp>
        <p:nvSpPr>
          <p:cNvPr id="19460" name="Rectangle 2"/>
          <p:cNvSpPr>
            <a:spLocks/>
          </p:cNvSpPr>
          <p:nvPr/>
        </p:nvSpPr>
        <p:spPr bwMode="auto">
          <a:xfrm>
            <a:off x="1625600" y="3429000"/>
            <a:ext cx="10287000" cy="87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Deadlines and timelines</a:t>
            </a:r>
          </a:p>
        </p:txBody>
      </p:sp>
      <p:sp>
        <p:nvSpPr>
          <p:cNvPr id="19461" name="Rectangle 2"/>
          <p:cNvSpPr>
            <a:spLocks/>
          </p:cNvSpPr>
          <p:nvPr/>
        </p:nvSpPr>
        <p:spPr bwMode="auto">
          <a:xfrm>
            <a:off x="1625600" y="4572000"/>
            <a:ext cx="10287000" cy="87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Sweating the small stuff</a:t>
            </a:r>
          </a:p>
        </p:txBody>
      </p:sp>
      <p:sp>
        <p:nvSpPr>
          <p:cNvPr id="19462" name="Rectangle 2"/>
          <p:cNvSpPr>
            <a:spLocks/>
          </p:cNvSpPr>
          <p:nvPr/>
        </p:nvSpPr>
        <p:spPr bwMode="auto">
          <a:xfrm>
            <a:off x="1625600" y="5638800"/>
            <a:ext cx="10287000" cy="871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lnSpc>
                <a:spcPct val="150000"/>
              </a:lnSpc>
            </a:pPr>
            <a:r>
              <a:rPr lang="en-US" sz="2800">
                <a:solidFill>
                  <a:srgbClr val="56565A"/>
                </a:solidFill>
                <a:latin typeface="Arial" charset="0"/>
                <a:ea typeface="ＭＳ Ｐゴシック" charset="0"/>
                <a:cs typeface="ＭＳ Ｐゴシック" charset="0"/>
                <a:sym typeface="Arial" charset="0"/>
              </a:rPr>
              <a:t>Asking your self: What could go wrong? </a:t>
            </a:r>
          </a:p>
        </p:txBody>
      </p:sp>
      <p:sp>
        <p:nvSpPr>
          <p:cNvPr id="19463" name="Oval 36"/>
          <p:cNvSpPr>
            <a:spLocks noChangeAspect="1"/>
          </p:cNvSpPr>
          <p:nvPr/>
        </p:nvSpPr>
        <p:spPr bwMode="auto">
          <a:xfrm>
            <a:off x="635000" y="34290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2</a:t>
            </a:r>
          </a:p>
        </p:txBody>
      </p:sp>
      <p:sp>
        <p:nvSpPr>
          <p:cNvPr id="19464" name="Oval 36"/>
          <p:cNvSpPr>
            <a:spLocks noChangeAspect="1"/>
          </p:cNvSpPr>
          <p:nvPr/>
        </p:nvSpPr>
        <p:spPr bwMode="auto">
          <a:xfrm>
            <a:off x="635000" y="45720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3</a:t>
            </a:r>
          </a:p>
        </p:txBody>
      </p:sp>
      <p:sp>
        <p:nvSpPr>
          <p:cNvPr id="19465" name="Oval 36"/>
          <p:cNvSpPr>
            <a:spLocks noChangeAspect="1"/>
          </p:cNvSpPr>
          <p:nvPr/>
        </p:nvSpPr>
        <p:spPr bwMode="auto">
          <a:xfrm>
            <a:off x="635000" y="5638800"/>
            <a:ext cx="762000" cy="762000"/>
          </a:xfrm>
          <a:prstGeom prst="ellipse">
            <a:avLst/>
          </a:prstGeom>
          <a:solidFill>
            <a:schemeClr val="accent1"/>
          </a:solidFill>
          <a:ln w="25400">
            <a:solidFill>
              <a:srgbClr val="0C3B60"/>
            </a:solidFill>
            <a:round/>
            <a:headEnd/>
            <a:tailEnd/>
          </a:ln>
        </p:spPr>
        <p:txBody>
          <a:bodyPr anchor="ctr"/>
          <a:lstStyle/>
          <a:p>
            <a:r>
              <a:rPr lang="en-US" sz="2800" b="1">
                <a:solidFill>
                  <a:schemeClr val="bg1"/>
                </a:solidFill>
                <a:latin typeface="Arial" charset="0"/>
                <a:cs typeface="Arial" charset="0"/>
              </a:rPr>
              <a:t>4</a:t>
            </a:r>
          </a:p>
        </p:txBody>
      </p:sp>
      <p:pic>
        <p:nvPicPr>
          <p:cNvPr id="19466"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77250" y="1600200"/>
            <a:ext cx="4527550" cy="5276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67" name="TextBox 2"/>
          <p:cNvSpPr txBox="1">
            <a:spLocks noChangeArrowheads="1"/>
          </p:cNvSpPr>
          <p:nvPr/>
        </p:nvSpPr>
        <p:spPr bwMode="auto">
          <a:xfrm>
            <a:off x="10771188" y="8183563"/>
            <a:ext cx="184150" cy="738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p>
        </p:txBody>
      </p:sp>
    </p:spTree>
    <p:extLst>
      <p:ext uri="{BB962C8B-B14F-4D97-AF65-F5344CB8AC3E}">
        <p14:creationId xmlns:p14="http://schemas.microsoft.com/office/powerpoint/2010/main" val="419343109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p:cNvSpPr>
          <p:nvPr/>
        </p:nvSpPr>
        <p:spPr bwMode="auto">
          <a:xfrm>
            <a:off x="863600" y="2286000"/>
            <a:ext cx="11385550" cy="513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l">
              <a:defRPr/>
            </a:pPr>
            <a:r>
              <a:rPr lang="en-US" sz="2800" b="1" dirty="0">
                <a:solidFill>
                  <a:srgbClr val="56565A"/>
                </a:solidFill>
                <a:latin typeface="Arial" charset="0"/>
                <a:ea typeface="ＭＳ Ｐゴシック" charset="0"/>
                <a:cs typeface="ＭＳ Ｐゴシック" charset="0"/>
                <a:sym typeface="Arial" charset="0"/>
              </a:rPr>
              <a:t>How? </a:t>
            </a:r>
          </a:p>
          <a:p>
            <a:pPr marL="914400" lvl="1" indent="-457200" algn="l">
              <a:buFont typeface="Arial" charset="0"/>
              <a:buChar char="•"/>
              <a:defRPr/>
            </a:pPr>
            <a:r>
              <a:rPr lang="en-US" sz="2800" dirty="0">
                <a:solidFill>
                  <a:srgbClr val="56565A"/>
                </a:solidFill>
                <a:latin typeface="Arial" charset="0"/>
                <a:ea typeface="ＭＳ Ｐゴシック" charset="0"/>
                <a:cs typeface="ＭＳ Ｐゴシック" charset="0"/>
                <a:sym typeface="Arial" charset="0"/>
              </a:rPr>
              <a:t>Use a Taskmaster! </a:t>
            </a:r>
            <a:r>
              <a:rPr lang="en-US" sz="2800" dirty="0">
                <a:latin typeface="Arial"/>
                <a:cs typeface="Arial"/>
              </a:rPr>
              <a:t>The tool used to track whether key items have been completed or not</a:t>
            </a:r>
            <a:endParaRPr lang="en-US" sz="2800" dirty="0">
              <a:solidFill>
                <a:srgbClr val="56565A"/>
              </a:solidFill>
              <a:latin typeface="Arial"/>
              <a:ea typeface="ＭＳ Ｐゴシック" charset="0"/>
              <a:cs typeface="Arial"/>
              <a:sym typeface="Arial" charset="0"/>
            </a:endParaRPr>
          </a:p>
          <a:p>
            <a:pPr marL="457200" indent="-457200" algn="l">
              <a:buFont typeface="Arial" charset="0"/>
              <a:buChar char="•"/>
              <a:defRPr/>
            </a:pPr>
            <a:endParaRPr lang="en-US" sz="2800" dirty="0">
              <a:solidFill>
                <a:srgbClr val="56565A"/>
              </a:solidFill>
              <a:latin typeface="Arial" charset="0"/>
              <a:ea typeface="ＭＳ Ｐゴシック" charset="0"/>
              <a:cs typeface="ＭＳ Ｐゴシック" charset="0"/>
              <a:sym typeface="Arial" charset="0"/>
            </a:endParaRPr>
          </a:p>
          <a:p>
            <a:pPr marL="457200" indent="-457200" algn="l">
              <a:buFont typeface="Arial" charset="0"/>
              <a:buChar char="•"/>
              <a:defRPr/>
            </a:pPr>
            <a:endParaRPr lang="en-US" sz="2800" dirty="0">
              <a:solidFill>
                <a:srgbClr val="56565A"/>
              </a:solidFill>
              <a:latin typeface="Arial" charset="0"/>
              <a:ea typeface="ＭＳ Ｐゴシック" charset="0"/>
              <a:cs typeface="ＭＳ Ｐゴシック" charset="0"/>
              <a:sym typeface="Arial" charset="0"/>
            </a:endParaRPr>
          </a:p>
        </p:txBody>
      </p:sp>
      <p:sp>
        <p:nvSpPr>
          <p:cNvPr id="21506" name="TextBox 1"/>
          <p:cNvSpPr txBox="1">
            <a:spLocks noChangeArrowheads="1"/>
          </p:cNvSpPr>
          <p:nvPr/>
        </p:nvSpPr>
        <p:spPr bwMode="auto">
          <a:xfrm>
            <a:off x="787400" y="762000"/>
            <a:ext cx="114300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algn="ctr" eaLnBrk="1" hangingPunct="1"/>
            <a:r>
              <a:rPr lang="en-US" b="1" dirty="0">
                <a:solidFill>
                  <a:srgbClr val="56565A"/>
                </a:solidFill>
                <a:latin typeface="Arial" charset="0"/>
                <a:cs typeface="Arial" charset="0"/>
              </a:rPr>
              <a:t>Delegating out your to-do list</a:t>
            </a:r>
          </a:p>
        </p:txBody>
      </p:sp>
      <p:graphicFrame>
        <p:nvGraphicFramePr>
          <p:cNvPr id="4" name="Table 3"/>
          <p:cNvGraphicFramePr>
            <a:graphicFrameLocks noGrp="1"/>
          </p:cNvGraphicFramePr>
          <p:nvPr/>
        </p:nvGraphicFramePr>
        <p:xfrm>
          <a:off x="2159000" y="4343400"/>
          <a:ext cx="8458200" cy="1219200"/>
        </p:xfrm>
        <a:graphic>
          <a:graphicData uri="http://schemas.openxmlformats.org/drawingml/2006/table">
            <a:tbl>
              <a:tblPr firstRow="1" firstCol="1" bandRow="1"/>
              <a:tblGrid>
                <a:gridCol w="21336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tblGrid>
              <a:tr h="1219200">
                <a:tc>
                  <a:txBody>
                    <a:bodyPr/>
                    <a:lstStyle/>
                    <a:p>
                      <a:pPr marL="0" marR="0" algn="ctr">
                        <a:spcBef>
                          <a:spcPts val="0"/>
                        </a:spcBef>
                        <a:spcAft>
                          <a:spcPts val="0"/>
                        </a:spcAft>
                      </a:pPr>
                      <a:r>
                        <a:rPr lang="en-US" sz="2800" b="1" dirty="0">
                          <a:effectLst/>
                          <a:latin typeface="Georgia"/>
                          <a:ea typeface="MS Mincho"/>
                          <a:cs typeface="Times New Roman"/>
                        </a:rPr>
                        <a:t>Task</a:t>
                      </a:r>
                      <a:endParaRPr lang="en-US" sz="2800" dirty="0">
                        <a:effectLst/>
                        <a:latin typeface="Cambria"/>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gn="ctr">
                        <a:spcBef>
                          <a:spcPts val="0"/>
                        </a:spcBef>
                        <a:spcAft>
                          <a:spcPts val="0"/>
                        </a:spcAft>
                      </a:pPr>
                      <a:r>
                        <a:rPr lang="en-US" sz="2800" b="1" dirty="0">
                          <a:effectLst/>
                          <a:latin typeface="Georgia"/>
                          <a:ea typeface="MS Mincho"/>
                          <a:cs typeface="Times New Roman"/>
                        </a:rPr>
                        <a:t>Date</a:t>
                      </a:r>
                      <a:endParaRPr lang="en-US" sz="2800" dirty="0">
                        <a:effectLst/>
                        <a:latin typeface="Cambria"/>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gn="ctr">
                        <a:spcBef>
                          <a:spcPts val="0"/>
                        </a:spcBef>
                        <a:spcAft>
                          <a:spcPts val="0"/>
                        </a:spcAft>
                      </a:pPr>
                      <a:r>
                        <a:rPr lang="en-US" sz="2800" b="1" dirty="0">
                          <a:effectLst/>
                          <a:latin typeface="Georgia"/>
                          <a:ea typeface="MS Mincho"/>
                          <a:cs typeface="Times New Roman"/>
                        </a:rPr>
                        <a:t>Person Responsible</a:t>
                      </a:r>
                      <a:endParaRPr lang="en-US" sz="2800" dirty="0">
                        <a:effectLst/>
                        <a:latin typeface="Cambria"/>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marL="0" marR="0" algn="ctr">
                        <a:spcBef>
                          <a:spcPts val="0"/>
                        </a:spcBef>
                        <a:spcAft>
                          <a:spcPts val="0"/>
                        </a:spcAft>
                      </a:pPr>
                      <a:r>
                        <a:rPr lang="en-US" sz="2800" b="1" dirty="0">
                          <a:effectLst/>
                          <a:latin typeface="Georgia"/>
                          <a:ea typeface="MS Mincho"/>
                          <a:cs typeface="Times New Roman"/>
                        </a:rPr>
                        <a:t>Status</a:t>
                      </a:r>
                      <a:endParaRPr lang="en-US" sz="2800" dirty="0">
                        <a:effectLst/>
                        <a:latin typeface="Cambria"/>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267274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A Template">
  <a:themeElements>
    <a:clrScheme name="Custom 1">
      <a:dk1>
        <a:srgbClr val="56565A"/>
      </a:dk1>
      <a:lt1>
        <a:srgbClr val="FFFFFF"/>
      </a:lt1>
      <a:dk2>
        <a:srgbClr val="56565A"/>
      </a:dk2>
      <a:lt2>
        <a:srgbClr val="FFFFFF"/>
      </a:lt2>
      <a:accent1>
        <a:srgbClr val="0094C8"/>
      </a:accent1>
      <a:accent2>
        <a:srgbClr val="0C3B60"/>
      </a:accent2>
      <a:accent3>
        <a:srgbClr val="D0202E"/>
      </a:accent3>
      <a:accent4>
        <a:srgbClr val="DBD9D6"/>
      </a:accent4>
      <a:accent5>
        <a:srgbClr val="56565A"/>
      </a:accent5>
      <a:accent6>
        <a:srgbClr val="FFFFFF"/>
      </a:accent6>
      <a:hlink>
        <a:srgbClr val="D0202E"/>
      </a:hlink>
      <a:folHlink>
        <a:srgbClr val="0094C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1934</TotalTime>
  <Pages>0</Pages>
  <Words>897</Words>
  <Characters>0</Characters>
  <Application>Microsoft Macintosh PowerPoint</Application>
  <PresentationFormat>Custom</PresentationFormat>
  <Lines>0</Lines>
  <Paragraphs>126</Paragraphs>
  <Slides>14</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MS Mincho</vt:lpstr>
      <vt:lpstr>ＭＳ Ｐゴシック</vt:lpstr>
      <vt:lpstr>ＭＳ Ｐゴシック</vt:lpstr>
      <vt:lpstr>ヒラギノ角ゴ ProN W3</vt:lpstr>
      <vt:lpstr>Arial</vt:lpstr>
      <vt:lpstr>Calibri</vt:lpstr>
      <vt:lpstr>Cambria</vt:lpstr>
      <vt:lpstr>Georgia</vt:lpstr>
      <vt:lpstr>Gill Sans</vt:lpstr>
      <vt:lpstr>Times New Roman</vt:lpstr>
      <vt:lpstr>OFA Template</vt:lpstr>
      <vt:lpstr>Tying it All Together: Organizing a Professional Training</vt:lpstr>
      <vt:lpstr>PowerPoint Presentation</vt:lpstr>
      <vt:lpstr>PowerPoint Presentation</vt:lpstr>
      <vt:lpstr>PowerPoint Presentation</vt:lpstr>
      <vt:lpstr>PowerPoint Presentation</vt:lpstr>
      <vt:lpstr>PowerPoint Presentation</vt:lpstr>
      <vt:lpstr>Logistics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Local User</dc:creator>
  <cp:lastModifiedBy>aconavay@ofa.us</cp:lastModifiedBy>
  <cp:revision>98</cp:revision>
  <dcterms:created xsi:type="dcterms:W3CDTF">2014-01-23T22:27:04Z</dcterms:created>
  <dcterms:modified xsi:type="dcterms:W3CDTF">2019-03-05T18:08:28Z</dcterms:modified>
</cp:coreProperties>
</file>