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444D"/>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444D"/>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444D"/>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444D"/>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444D"/>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444D"/>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444D"/>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444D"/>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444D"/>
        </a:solidFill>
        <a:effectLst/>
        <a:uFillTx/>
        <a:latin typeface="+mj-lt"/>
        <a:ea typeface="+mj-ea"/>
        <a:cs typeface="+mj-cs"/>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3B444D"/>
        </a:fontRef>
        <a:srgbClr val="3B444D"/>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CCCE"/>
          </a:solidFill>
        </a:fill>
      </a:tcStyle>
    </a:wholeTbl>
    <a:band2H>
      <a:tcTxStyle/>
      <a:tcStyle>
        <a:tcBdr/>
        <a:fill>
          <a:solidFill>
            <a:srgbClr val="FCE7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3B444D"/>
        </a:fontRef>
        <a:srgbClr val="3B444D"/>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CCC"/>
          </a:solidFill>
        </a:fill>
      </a:tcStyle>
    </a:wholeTbl>
    <a:band2H>
      <a:tcTxStyle/>
      <a:tcStyle>
        <a:tcBdr/>
        <a:fill>
          <a:solidFill>
            <a:srgbClr val="E7E7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3B444D"/>
        </a:fontRef>
        <a:srgbClr val="3B444D"/>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2F2CE"/>
          </a:solidFill>
        </a:fill>
      </a:tcStyle>
    </a:wholeTbl>
    <a:band2H>
      <a:tcTxStyle/>
      <a:tcStyle>
        <a:tcBdr/>
        <a:fill>
          <a:solidFill>
            <a:srgbClr val="F1F9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3B444D"/>
        </a:fontRef>
        <a:srgbClr val="3B444D"/>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8E8"/>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3B444D"/>
        </a:fontRef>
        <a:srgbClr val="3B444D"/>
      </a:tcTxStyle>
      <a:tcStyle>
        <a:tcBdr>
          <a:left>
            <a:ln w="12700" cap="flat">
              <a:noFill/>
              <a:miter lim="400000"/>
            </a:ln>
          </a:left>
          <a:right>
            <a:ln w="12700" cap="flat">
              <a:noFill/>
              <a:miter lim="400000"/>
            </a:ln>
          </a:right>
          <a:top>
            <a:ln w="50800" cap="flat">
              <a:solidFill>
                <a:srgbClr val="3B444D"/>
              </a:solidFill>
              <a:prstDash val="solid"/>
              <a:round/>
            </a:ln>
          </a:top>
          <a:bottom>
            <a:ln w="25400" cap="flat">
              <a:solidFill>
                <a:srgbClr val="3B444D"/>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3B444D"/>
              </a:solidFill>
              <a:prstDash val="solid"/>
              <a:round/>
            </a:ln>
          </a:top>
          <a:bottom>
            <a:ln w="25400" cap="flat">
              <a:solidFill>
                <a:srgbClr val="3B444D"/>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3B444D"/>
        </a:fontRef>
        <a:srgbClr val="3B444D"/>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CDCF"/>
          </a:solidFill>
        </a:fill>
      </a:tcStyle>
    </a:wholeTbl>
    <a:band2H>
      <a:tcTxStyle/>
      <a:tcStyle>
        <a:tcBdr/>
        <a:fill>
          <a:solidFill>
            <a:srgbClr val="E7E8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B444D"/>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B444D"/>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B444D"/>
          </a:solidFill>
        </a:fill>
      </a:tcStyle>
    </a:firstRow>
  </a:tblStyle>
  <a:tblStyle styleId="{2708684C-4D16-4618-839F-0558EEFCDFE6}" styleName="">
    <a:tblBg/>
    <a:wholeTbl>
      <a:tcTxStyle b="off" i="off">
        <a:fontRef idx="major">
          <a:srgbClr val="3B444D"/>
        </a:fontRef>
        <a:srgbClr val="3B444D"/>
      </a:tcTxStyle>
      <a:tcStyle>
        <a:tcBdr>
          <a:left>
            <a:ln w="12700" cap="flat">
              <a:solidFill>
                <a:srgbClr val="3B444D"/>
              </a:solidFill>
              <a:prstDash val="solid"/>
              <a:round/>
            </a:ln>
          </a:left>
          <a:right>
            <a:ln w="12700" cap="flat">
              <a:solidFill>
                <a:srgbClr val="3B444D"/>
              </a:solidFill>
              <a:prstDash val="solid"/>
              <a:round/>
            </a:ln>
          </a:right>
          <a:top>
            <a:ln w="12700" cap="flat">
              <a:solidFill>
                <a:srgbClr val="3B444D"/>
              </a:solidFill>
              <a:prstDash val="solid"/>
              <a:round/>
            </a:ln>
          </a:top>
          <a:bottom>
            <a:ln w="12700" cap="flat">
              <a:solidFill>
                <a:srgbClr val="3B444D"/>
              </a:solidFill>
              <a:prstDash val="solid"/>
              <a:round/>
            </a:ln>
          </a:bottom>
          <a:insideH>
            <a:ln w="12700" cap="flat">
              <a:solidFill>
                <a:srgbClr val="3B444D"/>
              </a:solidFill>
              <a:prstDash val="solid"/>
              <a:round/>
            </a:ln>
          </a:insideH>
          <a:insideV>
            <a:ln w="12700" cap="flat">
              <a:solidFill>
                <a:srgbClr val="3B444D"/>
              </a:solidFill>
              <a:prstDash val="solid"/>
              <a:round/>
            </a:ln>
          </a:insideV>
        </a:tcBdr>
        <a:fill>
          <a:solidFill>
            <a:srgbClr val="3B444D">
              <a:alpha val="20000"/>
            </a:srgbClr>
          </a:solidFill>
        </a:fill>
      </a:tcStyle>
    </a:wholeTbl>
    <a:band2H>
      <a:tcTxStyle/>
      <a:tcStyle>
        <a:tcBdr/>
        <a:fill>
          <a:solidFill>
            <a:srgbClr val="FFFFFF"/>
          </a:solidFill>
        </a:fill>
      </a:tcStyle>
    </a:band2H>
    <a:firstCol>
      <a:tcTxStyle b="on" i="off">
        <a:fontRef idx="major">
          <a:srgbClr val="3B444D"/>
        </a:fontRef>
        <a:srgbClr val="3B444D"/>
      </a:tcTxStyle>
      <a:tcStyle>
        <a:tcBdr>
          <a:left>
            <a:ln w="12700" cap="flat">
              <a:solidFill>
                <a:srgbClr val="3B444D"/>
              </a:solidFill>
              <a:prstDash val="solid"/>
              <a:round/>
            </a:ln>
          </a:left>
          <a:right>
            <a:ln w="12700" cap="flat">
              <a:solidFill>
                <a:srgbClr val="3B444D"/>
              </a:solidFill>
              <a:prstDash val="solid"/>
              <a:round/>
            </a:ln>
          </a:right>
          <a:top>
            <a:ln w="12700" cap="flat">
              <a:solidFill>
                <a:srgbClr val="3B444D"/>
              </a:solidFill>
              <a:prstDash val="solid"/>
              <a:round/>
            </a:ln>
          </a:top>
          <a:bottom>
            <a:ln w="12700" cap="flat">
              <a:solidFill>
                <a:srgbClr val="3B444D"/>
              </a:solidFill>
              <a:prstDash val="solid"/>
              <a:round/>
            </a:ln>
          </a:bottom>
          <a:insideH>
            <a:ln w="12700" cap="flat">
              <a:solidFill>
                <a:srgbClr val="3B444D"/>
              </a:solidFill>
              <a:prstDash val="solid"/>
              <a:round/>
            </a:ln>
          </a:insideH>
          <a:insideV>
            <a:ln w="12700" cap="flat">
              <a:solidFill>
                <a:srgbClr val="3B444D"/>
              </a:solidFill>
              <a:prstDash val="solid"/>
              <a:round/>
            </a:ln>
          </a:insideV>
        </a:tcBdr>
        <a:fill>
          <a:solidFill>
            <a:srgbClr val="3B444D">
              <a:alpha val="20000"/>
            </a:srgbClr>
          </a:solidFill>
        </a:fill>
      </a:tcStyle>
    </a:firstCol>
    <a:lastRow>
      <a:tcTxStyle b="on" i="off">
        <a:fontRef idx="major">
          <a:srgbClr val="3B444D"/>
        </a:fontRef>
        <a:srgbClr val="3B444D"/>
      </a:tcTxStyle>
      <a:tcStyle>
        <a:tcBdr>
          <a:left>
            <a:ln w="12700" cap="flat">
              <a:solidFill>
                <a:srgbClr val="3B444D"/>
              </a:solidFill>
              <a:prstDash val="solid"/>
              <a:round/>
            </a:ln>
          </a:left>
          <a:right>
            <a:ln w="12700" cap="flat">
              <a:solidFill>
                <a:srgbClr val="3B444D"/>
              </a:solidFill>
              <a:prstDash val="solid"/>
              <a:round/>
            </a:ln>
          </a:right>
          <a:top>
            <a:ln w="50800" cap="flat">
              <a:solidFill>
                <a:srgbClr val="3B444D"/>
              </a:solidFill>
              <a:prstDash val="solid"/>
              <a:round/>
            </a:ln>
          </a:top>
          <a:bottom>
            <a:ln w="12700" cap="flat">
              <a:solidFill>
                <a:srgbClr val="3B444D"/>
              </a:solidFill>
              <a:prstDash val="solid"/>
              <a:round/>
            </a:ln>
          </a:bottom>
          <a:insideH>
            <a:ln w="12700" cap="flat">
              <a:solidFill>
                <a:srgbClr val="3B444D"/>
              </a:solidFill>
              <a:prstDash val="solid"/>
              <a:round/>
            </a:ln>
          </a:insideH>
          <a:insideV>
            <a:ln w="12700" cap="flat">
              <a:solidFill>
                <a:srgbClr val="3B444D"/>
              </a:solidFill>
              <a:prstDash val="solid"/>
              <a:round/>
            </a:ln>
          </a:insideV>
        </a:tcBdr>
        <a:fill>
          <a:noFill/>
        </a:fill>
      </a:tcStyle>
    </a:lastRow>
    <a:firstRow>
      <a:tcTxStyle b="on" i="off">
        <a:fontRef idx="major">
          <a:srgbClr val="3B444D"/>
        </a:fontRef>
        <a:srgbClr val="3B444D"/>
      </a:tcTxStyle>
      <a:tcStyle>
        <a:tcBdr>
          <a:left>
            <a:ln w="12700" cap="flat">
              <a:solidFill>
                <a:srgbClr val="3B444D"/>
              </a:solidFill>
              <a:prstDash val="solid"/>
              <a:round/>
            </a:ln>
          </a:left>
          <a:right>
            <a:ln w="12700" cap="flat">
              <a:solidFill>
                <a:srgbClr val="3B444D"/>
              </a:solidFill>
              <a:prstDash val="solid"/>
              <a:round/>
            </a:ln>
          </a:right>
          <a:top>
            <a:ln w="12700" cap="flat">
              <a:solidFill>
                <a:srgbClr val="3B444D"/>
              </a:solidFill>
              <a:prstDash val="solid"/>
              <a:round/>
            </a:ln>
          </a:top>
          <a:bottom>
            <a:ln w="25400" cap="flat">
              <a:solidFill>
                <a:srgbClr val="3B444D"/>
              </a:solidFill>
              <a:prstDash val="solid"/>
              <a:round/>
            </a:ln>
          </a:bottom>
          <a:insideH>
            <a:ln w="12700" cap="flat">
              <a:solidFill>
                <a:srgbClr val="3B444D"/>
              </a:solidFill>
              <a:prstDash val="solid"/>
              <a:round/>
            </a:ln>
          </a:insideH>
          <a:insideV>
            <a:ln w="12700" cap="flat">
              <a:solidFill>
                <a:srgbClr val="3B444D"/>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63"/>
  </p:normalViewPr>
  <p:slideViewPr>
    <p:cSldViewPr snapToGrid="0" snapToObjects="1" showGuides="1">
      <p:cViewPr varScale="1">
        <p:scale>
          <a:sx n="117" d="100"/>
          <a:sy n="117" d="100"/>
        </p:scale>
        <p:origin x="360"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1143000" y="685800"/>
            <a:ext cx="4572000" cy="3429000"/>
          </a:xfrm>
          <a:prstGeom prst="rect">
            <a:avLst/>
          </a:prstGeom>
        </p:spPr>
        <p:txBody>
          <a:bodyPr/>
          <a:lstStyle/>
          <a:p>
            <a:endParaRPr/>
          </a:p>
        </p:txBody>
      </p:sp>
      <p:sp>
        <p:nvSpPr>
          <p:cNvPr id="138" name="Shape 13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rial"/>
      </a:defRPr>
    </a:lvl1pPr>
    <a:lvl2pPr indent="228600" latinLnBrk="0">
      <a:defRPr sz="1200">
        <a:latin typeface="+mj-lt"/>
        <a:ea typeface="+mj-ea"/>
        <a:cs typeface="+mj-cs"/>
        <a:sym typeface="Arial"/>
      </a:defRPr>
    </a:lvl2pPr>
    <a:lvl3pPr indent="457200" latinLnBrk="0">
      <a:defRPr sz="1200">
        <a:latin typeface="+mj-lt"/>
        <a:ea typeface="+mj-ea"/>
        <a:cs typeface="+mj-cs"/>
        <a:sym typeface="Arial"/>
      </a:defRPr>
    </a:lvl3pPr>
    <a:lvl4pPr indent="685800" latinLnBrk="0">
      <a:defRPr sz="1200">
        <a:latin typeface="+mj-lt"/>
        <a:ea typeface="+mj-ea"/>
        <a:cs typeface="+mj-cs"/>
        <a:sym typeface="Arial"/>
      </a:defRPr>
    </a:lvl4pPr>
    <a:lvl5pPr indent="914400" latinLnBrk="0">
      <a:defRPr sz="1200">
        <a:latin typeface="+mj-lt"/>
        <a:ea typeface="+mj-ea"/>
        <a:cs typeface="+mj-cs"/>
        <a:sym typeface="Arial"/>
      </a:defRPr>
    </a:lvl5pPr>
    <a:lvl6pPr indent="1143000" latinLnBrk="0">
      <a:defRPr sz="1200">
        <a:latin typeface="+mj-lt"/>
        <a:ea typeface="+mj-ea"/>
        <a:cs typeface="+mj-cs"/>
        <a:sym typeface="Arial"/>
      </a:defRPr>
    </a:lvl6pPr>
    <a:lvl7pPr indent="1371600" latinLnBrk="0">
      <a:defRPr sz="1200">
        <a:latin typeface="+mj-lt"/>
        <a:ea typeface="+mj-ea"/>
        <a:cs typeface="+mj-cs"/>
        <a:sym typeface="Arial"/>
      </a:defRPr>
    </a:lvl7pPr>
    <a:lvl8pPr indent="1600200" latinLnBrk="0">
      <a:defRPr sz="1200">
        <a:latin typeface="+mj-lt"/>
        <a:ea typeface="+mj-ea"/>
        <a:cs typeface="+mj-cs"/>
        <a:sym typeface="Arial"/>
      </a:defRPr>
    </a:lvl8pPr>
    <a:lvl9pPr indent="1828800" latinLnBrk="0">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prstGeom prst="rect">
            <a:avLst/>
          </a:prstGeom>
        </p:spPr>
        <p:txBody>
          <a:bodyPr/>
          <a:lstStyle/>
          <a:p>
            <a:endParaRPr/>
          </a:p>
        </p:txBody>
      </p:sp>
      <p:sp>
        <p:nvSpPr>
          <p:cNvPr id="144" name="Shape 144"/>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r>
              <a:t>This work is licensed under the Creative Commons Attribution-NonCommercial 4.0 International License. To view a copy of this license, visit http://creativecommons.org/licenses/by-nc/4.0/ or send a letter to Creative Commons, PO Box 1866, Mountain View, CA 94042, USA</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a:spLocks noGrp="1" noRot="1" noChangeAspect="1"/>
          </p:cNvSpPr>
          <p:nvPr>
            <p:ph type="sldImg"/>
          </p:nvPr>
        </p:nvSpPr>
        <p:spPr>
          <a:xfrm>
            <a:off x="381000" y="685800"/>
            <a:ext cx="6096000" cy="3429000"/>
          </a:xfrm>
          <a:prstGeom prst="rect">
            <a:avLst/>
          </a:prstGeom>
        </p:spPr>
        <p:txBody>
          <a:bodyPr/>
          <a:lstStyle/>
          <a:p>
            <a:endParaRPr/>
          </a:p>
        </p:txBody>
      </p:sp>
      <p:sp>
        <p:nvSpPr>
          <p:cNvPr id="394" name="Shape 394"/>
          <p:cNvSpPr>
            <a:spLocks noGrp="1"/>
          </p:cNvSpPr>
          <p:nvPr>
            <p:ph type="body" sz="quarter" idx="1"/>
          </p:nvPr>
        </p:nvSpPr>
        <p:spPr>
          <a:prstGeom prst="rect">
            <a:avLst/>
          </a:prstGeom>
        </p:spPr>
        <p:txBody>
          <a:bodyPr/>
          <a:lstStyle>
            <a:lvl1pPr>
              <a:defRPr sz="1800">
                <a:latin typeface="Helvetica Neue"/>
                <a:ea typeface="Helvetica Neue"/>
                <a:cs typeface="Helvetica Neue"/>
                <a:sym typeface="Helvetica Neue"/>
              </a:defRPr>
            </a:lvl1pPr>
          </a:lstStyle>
          <a:p>
            <a:r>
              <a:t>Moving forward I hope you continue to practice this persuasion framework and work on connecting on shared values. It is always helpful to rehearse with a partner or small group and ask for feedback. And I hope you will work to apply your persuasion skills on the different campaigns you volunteer for.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prstGeom prst="rect">
            <a:avLst/>
          </a:prstGeom>
        </p:spPr>
        <p:txBody>
          <a:bodyPr/>
          <a:lstStyle/>
          <a:p>
            <a:endParaRPr/>
          </a:p>
        </p:txBody>
      </p:sp>
      <p:sp>
        <p:nvSpPr>
          <p:cNvPr id="399" name="Shape 399"/>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r>
              <a:t>As we go through this training, don’t be shy and tweet throughout the session using our hashtag. Let us know what you are taking away from this training, what is motivating you to organize, and follow me on twitter at @GriffenSaul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prstGeom prst="rect">
            <a:avLst/>
          </a:prstGeom>
        </p:spPr>
        <p:txBody>
          <a:bodyPr/>
          <a:lstStyle/>
          <a:p>
            <a:endParaRPr/>
          </a:p>
        </p:txBody>
      </p:sp>
      <p:sp>
        <p:nvSpPr>
          <p:cNvPr id="159" name="Shape 159"/>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r>
              <a:t>As we go through this training, don’t be shy and tweet throughout the session using our hashtag. Let us know what you are taking away from this training, what is motivating you to organize, and follow me on twitter at @GriffenSaul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prstGeom prst="rect">
            <a:avLst/>
          </a:prstGeom>
        </p:spPr>
        <p:txBody>
          <a:bodyPr/>
          <a:lstStyle/>
          <a:p>
            <a:endParaRPr/>
          </a:p>
        </p:txBody>
      </p:sp>
      <p:sp>
        <p:nvSpPr>
          <p:cNvPr id="164" name="Shape 164"/>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r>
              <a:t>As we go through this training, don’t be shy and tweet throughout the session using our hashtag. Let us know what you are taking away from this training, what is motivating you to organize, and follow me on twitter at @GriffenSaul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noRot="1" noChangeAspect="1"/>
          </p:cNvSpPr>
          <p:nvPr>
            <p:ph type="sldImg"/>
          </p:nvPr>
        </p:nvSpPr>
        <p:spPr>
          <a:prstGeom prst="rect">
            <a:avLst/>
          </a:prstGeom>
        </p:spPr>
        <p:txBody>
          <a:bodyPr/>
          <a:lstStyle/>
          <a:p>
            <a:endParaRPr/>
          </a:p>
        </p:txBody>
      </p:sp>
      <p:sp>
        <p:nvSpPr>
          <p:cNvPr id="177" name="Shape 177"/>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r>
              <a:t>Reformat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r>
              <a:t>Reformat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xfrm>
            <a:off x="381000" y="685800"/>
            <a:ext cx="6096000" cy="3429000"/>
          </a:xfrm>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r>
              <a:t>Reformat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prstGeom prst="rect">
            <a:avLst/>
          </a:prstGeom>
        </p:spPr>
        <p:txBody>
          <a:bodyPr/>
          <a:lstStyle/>
          <a:p>
            <a:endParaRPr/>
          </a:p>
        </p:txBody>
      </p:sp>
      <p:sp>
        <p:nvSpPr>
          <p:cNvPr id="345" name="Shape 345"/>
          <p:cNvSpPr>
            <a:spLocks noGrp="1"/>
          </p:cNvSpPr>
          <p:nvPr>
            <p:ph type="body" sz="quarter" idx="1"/>
          </p:nvPr>
        </p:nvSpPr>
        <p:spPr>
          <a:prstGeom prst="rect">
            <a:avLst/>
          </a:prstGeom>
        </p:spPr>
        <p:txBody>
          <a:bodyPr/>
          <a:lstStyle/>
          <a:p>
            <a:r>
              <a:t>Take some time to share your thoughts with the group. What did you come up with? What was challenging? What did you or your partner do well? </a:t>
            </a:r>
            <a:endParaRPr>
              <a:latin typeface="Calibri"/>
              <a:ea typeface="Calibri"/>
              <a:cs typeface="Calibri"/>
              <a:sym typeface="Calibri"/>
            </a:endParaRPr>
          </a:p>
          <a:p>
            <a:endParaRPr>
              <a:latin typeface="Calibri"/>
              <a:ea typeface="Calibri"/>
              <a:cs typeface="Calibri"/>
              <a:sym typeface="Calibri"/>
            </a:endParaRPr>
          </a:p>
          <a:p>
            <a:r>
              <a:t>What parts of the framework are they not following?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a:spLocks noGrp="1" noRot="1" noChangeAspect="1"/>
          </p:cNvSpPr>
          <p:nvPr>
            <p:ph type="sldImg"/>
          </p:nvPr>
        </p:nvSpPr>
        <p:spPr>
          <a:prstGeom prst="rect">
            <a:avLst/>
          </a:prstGeom>
        </p:spPr>
        <p:txBody>
          <a:bodyPr/>
          <a:lstStyle/>
          <a:p>
            <a:endParaRPr/>
          </a:p>
        </p:txBody>
      </p:sp>
      <p:sp>
        <p:nvSpPr>
          <p:cNvPr id="356" name="Shape 356"/>
          <p:cNvSpPr>
            <a:spLocks noGrp="1"/>
          </p:cNvSpPr>
          <p:nvPr>
            <p:ph type="body" sz="quarter" idx="1"/>
          </p:nvPr>
        </p:nvSpPr>
        <p:spPr>
          <a:prstGeom prst="rect">
            <a:avLst/>
          </a:prstGeom>
        </p:spPr>
        <p:txBody>
          <a:bodyPr/>
          <a:lstStyle/>
          <a:p>
            <a:r>
              <a:t>Take some time to share your thoughts with the group. What did you come up with? What was challenging? What did you or your partner do well?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noRot="1" noChangeAspect="1"/>
          </p:cNvSpPr>
          <p:nvPr>
            <p:ph type="sldImg"/>
          </p:nvPr>
        </p:nvSpPr>
        <p:spPr>
          <a:prstGeom prst="rect">
            <a:avLst/>
          </a:prstGeom>
        </p:spPr>
        <p:txBody>
          <a:bodyPr/>
          <a:lstStyle/>
          <a:p>
            <a:endParaRPr/>
          </a:p>
        </p:txBody>
      </p:sp>
      <p:sp>
        <p:nvSpPr>
          <p:cNvPr id="361" name="Shape 361"/>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r>
              <a:t>We will go through a couple activities that will allow you to practice the framework we just went over for youself.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86" name="Title Text"/>
          <p:cNvSpPr txBox="1">
            <a:spLocks noGrp="1"/>
          </p:cNvSpPr>
          <p:nvPr>
            <p:ph type="title"/>
          </p:nvPr>
        </p:nvSpPr>
        <p:spPr>
          <a:xfrm>
            <a:off x="839787" y="365125"/>
            <a:ext cx="10515601" cy="1325563"/>
          </a:xfrm>
          <a:prstGeom prst="rect">
            <a:avLst/>
          </a:prstGeom>
        </p:spPr>
        <p:txBody>
          <a:bodyPr lIns="45719" tIns="45719" rIns="45719" bIns="45719">
            <a:normAutofit/>
          </a:bodyPr>
          <a:lstStyle>
            <a:lvl1pPr>
              <a:defRPr>
                <a:latin typeface="Calibri Light"/>
                <a:ea typeface="Calibri Light"/>
                <a:cs typeface="Calibri Light"/>
                <a:sym typeface="Calibri Light"/>
              </a:defRPr>
            </a:lvl1pPr>
          </a:lstStyle>
          <a:p>
            <a:r>
              <a:t>Title Text</a:t>
            </a:r>
          </a:p>
        </p:txBody>
      </p:sp>
      <p:sp>
        <p:nvSpPr>
          <p:cNvPr id="87" name="Body Level One…"/>
          <p:cNvSpPr txBox="1">
            <a:spLocks noGrp="1"/>
          </p:cNvSpPr>
          <p:nvPr>
            <p:ph type="body" sz="quarter" idx="1"/>
          </p:nvPr>
        </p:nvSpPr>
        <p:spPr>
          <a:xfrm>
            <a:off x="839787" y="1681163"/>
            <a:ext cx="5157789" cy="823913"/>
          </a:xfrm>
          <a:prstGeom prst="rect">
            <a:avLst/>
          </a:prstGeom>
        </p:spPr>
        <p:txBody>
          <a:bodyPr lIns="45719" tIns="45719" rIns="45719" bIns="45719" anchor="b">
            <a:normAutofit/>
          </a:bodyPr>
          <a:lstStyle>
            <a:lvl1pPr marL="0" indent="0">
              <a:buClrTx/>
              <a:buSzTx/>
              <a:buFontTx/>
              <a:buNone/>
              <a:defRPr sz="2400" b="1"/>
            </a:lvl1pPr>
            <a:lvl2pPr marL="0" indent="457200">
              <a:buClrTx/>
              <a:buSzTx/>
              <a:buFontTx/>
              <a:buNone/>
              <a:defRPr sz="2400" b="1"/>
            </a:lvl2pPr>
            <a:lvl3pPr marL="0" indent="914400">
              <a:buClrTx/>
              <a:buSzTx/>
              <a:buFontTx/>
              <a:buNone/>
              <a:defRPr sz="2400" b="1"/>
            </a:lvl3pPr>
            <a:lvl4pPr marL="0" indent="1371600">
              <a:buClrTx/>
              <a:buSzTx/>
              <a:buFontTx/>
              <a:buNone/>
              <a:defRPr sz="2400" b="1"/>
            </a:lvl4pPr>
            <a:lvl5pPr marL="0" indent="1828800">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88" name="Text Placeholder 4"/>
          <p:cNvSpPr>
            <a:spLocks noGrp="1"/>
          </p:cNvSpPr>
          <p:nvPr>
            <p:ph type="body" sz="quarter" idx="13"/>
          </p:nvPr>
        </p:nvSpPr>
        <p:spPr>
          <a:xfrm>
            <a:off x="6172200" y="1681163"/>
            <a:ext cx="5183188" cy="823913"/>
          </a:xfrm>
          <a:prstGeom prst="rect">
            <a:avLst/>
          </a:prstGeom>
        </p:spPr>
        <p:txBody>
          <a:bodyPr lIns="45719" tIns="45719" rIns="45719" bIns="45719" anchor="b">
            <a:normAutofit/>
          </a:bodyPr>
          <a:lstStyle/>
          <a:p>
            <a:pPr marL="0" indent="0">
              <a:buClrTx/>
              <a:buSzTx/>
              <a:buFontTx/>
              <a:buNone/>
              <a:defRPr sz="2400" b="1"/>
            </a:pPr>
            <a:endParaRPr/>
          </a:p>
        </p:txBody>
      </p:sp>
      <p:sp>
        <p:nvSpPr>
          <p:cNvPr id="89"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a:latin typeface="+mj-lt"/>
                <a:ea typeface="+mj-ea"/>
                <a:cs typeface="+mj-cs"/>
                <a:sym typeface="Aria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6" name="Title Text"/>
          <p:cNvSpPr txBox="1">
            <a:spLocks noGrp="1"/>
          </p:cNvSpPr>
          <p:nvPr>
            <p:ph type="title"/>
          </p:nvPr>
        </p:nvSpPr>
        <p:spPr>
          <a:xfrm>
            <a:off x="838200" y="365125"/>
            <a:ext cx="10515600" cy="1325563"/>
          </a:xfrm>
          <a:prstGeom prst="rect">
            <a:avLst/>
          </a:prstGeom>
        </p:spPr>
        <p:txBody>
          <a:bodyPr lIns="45719" tIns="45719" rIns="45719" bIns="45719">
            <a:normAutofit/>
          </a:bodyPr>
          <a:lstStyle>
            <a:lvl1pPr>
              <a:defRPr>
                <a:latin typeface="Calibri Light"/>
                <a:ea typeface="Calibri Light"/>
                <a:cs typeface="Calibri Light"/>
                <a:sym typeface="Calibri Light"/>
              </a:defRPr>
            </a:lvl1pPr>
          </a:lstStyle>
          <a:p>
            <a:r>
              <a:t>Title Text</a:t>
            </a:r>
          </a:p>
        </p:txBody>
      </p:sp>
      <p:sp>
        <p:nvSpPr>
          <p:cNvPr id="97"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a:latin typeface="+mj-lt"/>
                <a:ea typeface="+mj-ea"/>
                <a:cs typeface="+mj-cs"/>
                <a:sym typeface="Aria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4"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a:latin typeface="+mj-lt"/>
                <a:ea typeface="+mj-ea"/>
                <a:cs typeface="+mj-cs"/>
                <a:sym typeface="Aria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11" name="Title Text"/>
          <p:cNvSpPr txBox="1">
            <a:spLocks noGrp="1"/>
          </p:cNvSpPr>
          <p:nvPr>
            <p:ph type="title"/>
          </p:nvPr>
        </p:nvSpPr>
        <p:spPr>
          <a:xfrm>
            <a:off x="839787" y="457200"/>
            <a:ext cx="3932239" cy="1600200"/>
          </a:xfrm>
          <a:prstGeom prst="rect">
            <a:avLst/>
          </a:prstGeom>
        </p:spPr>
        <p:txBody>
          <a:bodyPr lIns="45719" tIns="45719" rIns="45719" bIns="45719" anchor="b">
            <a:normAutofit/>
          </a:bodyPr>
          <a:lstStyle>
            <a:lvl1pPr>
              <a:defRPr sz="3200">
                <a:latin typeface="Calibri Light"/>
                <a:ea typeface="Calibri Light"/>
                <a:cs typeface="Calibri Light"/>
                <a:sym typeface="Calibri Light"/>
              </a:defRPr>
            </a:lvl1pPr>
          </a:lstStyle>
          <a:p>
            <a:r>
              <a:t>Title Text</a:t>
            </a:r>
          </a:p>
        </p:txBody>
      </p:sp>
      <p:sp>
        <p:nvSpPr>
          <p:cNvPr id="112" name="Body Level One…"/>
          <p:cNvSpPr txBox="1">
            <a:spLocks noGrp="1"/>
          </p:cNvSpPr>
          <p:nvPr>
            <p:ph type="body" sz="half" idx="1"/>
          </p:nvPr>
        </p:nvSpPr>
        <p:spPr>
          <a:xfrm>
            <a:off x="5183187" y="987425"/>
            <a:ext cx="6172201" cy="4873625"/>
          </a:xfrm>
          <a:prstGeom prst="rect">
            <a:avLst/>
          </a:prstGeom>
        </p:spPr>
        <p:txBody>
          <a:bodyPr lIns="45719" tIns="45719" rIns="45719" bIns="45719">
            <a:normAutofit/>
          </a:bodyPr>
          <a:lstStyle>
            <a:lvl1pPr indent="-228600">
              <a:buClrTx/>
              <a:defRPr sz="3200"/>
            </a:lvl1pPr>
            <a:lvl2pPr marL="718457" indent="-261257">
              <a:buClrTx/>
              <a:defRPr sz="3200"/>
            </a:lvl2pPr>
            <a:lvl3pPr marL="1219200" indent="-304800">
              <a:buClrTx/>
              <a:defRPr sz="3200"/>
            </a:lvl3pPr>
            <a:lvl4pPr marL="1737360" indent="-365760">
              <a:buClrTx/>
              <a:defRPr sz="3200"/>
            </a:lvl4pPr>
            <a:lvl5pPr marL="2194560" indent="-365760">
              <a:buClrTx/>
              <a:defRPr sz="3200"/>
            </a:lvl5pPr>
          </a:lstStyle>
          <a:p>
            <a:r>
              <a:t>Body Level One</a:t>
            </a:r>
          </a:p>
          <a:p>
            <a:pPr lvl="1"/>
            <a:r>
              <a:t>Body Level Two</a:t>
            </a:r>
          </a:p>
          <a:p>
            <a:pPr lvl="2"/>
            <a:r>
              <a:t>Body Level Three</a:t>
            </a:r>
          </a:p>
          <a:p>
            <a:pPr lvl="3"/>
            <a:r>
              <a:t>Body Level Four</a:t>
            </a:r>
          </a:p>
          <a:p>
            <a:pPr lvl="4"/>
            <a:r>
              <a:t>Body Level Five</a:t>
            </a:r>
          </a:p>
        </p:txBody>
      </p:sp>
      <p:sp>
        <p:nvSpPr>
          <p:cNvPr id="113" name="Text Placeholder 3"/>
          <p:cNvSpPr>
            <a:spLocks noGrp="1"/>
          </p:cNvSpPr>
          <p:nvPr>
            <p:ph type="body" sz="quarter" idx="13"/>
          </p:nvPr>
        </p:nvSpPr>
        <p:spPr>
          <a:xfrm>
            <a:off x="839787" y="2057400"/>
            <a:ext cx="3932239" cy="3811588"/>
          </a:xfrm>
          <a:prstGeom prst="rect">
            <a:avLst/>
          </a:prstGeom>
        </p:spPr>
        <p:txBody>
          <a:bodyPr lIns="45719" tIns="45719" rIns="45719" bIns="45719">
            <a:normAutofit/>
          </a:bodyPr>
          <a:lstStyle/>
          <a:p>
            <a:pPr marL="0" indent="0">
              <a:buClrTx/>
              <a:buSzTx/>
              <a:buFontTx/>
              <a:buNone/>
              <a:defRPr sz="1600"/>
            </a:pPr>
            <a:endParaRPr/>
          </a:p>
        </p:txBody>
      </p:sp>
      <p:sp>
        <p:nvSpPr>
          <p:cNvPr id="114"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a:latin typeface="+mj-lt"/>
                <a:ea typeface="+mj-ea"/>
                <a:cs typeface="+mj-cs"/>
                <a:sym typeface="Aria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21" name="Title Text"/>
          <p:cNvSpPr txBox="1">
            <a:spLocks noGrp="1"/>
          </p:cNvSpPr>
          <p:nvPr>
            <p:ph type="title"/>
          </p:nvPr>
        </p:nvSpPr>
        <p:spPr>
          <a:xfrm>
            <a:off x="839787" y="457200"/>
            <a:ext cx="3932239" cy="1600200"/>
          </a:xfrm>
          <a:prstGeom prst="rect">
            <a:avLst/>
          </a:prstGeom>
        </p:spPr>
        <p:txBody>
          <a:bodyPr lIns="45719" tIns="45719" rIns="45719" bIns="45719" anchor="b">
            <a:normAutofit/>
          </a:bodyPr>
          <a:lstStyle>
            <a:lvl1pPr>
              <a:defRPr sz="3200">
                <a:latin typeface="Calibri Light"/>
                <a:ea typeface="Calibri Light"/>
                <a:cs typeface="Calibri Light"/>
                <a:sym typeface="Calibri Light"/>
              </a:defRPr>
            </a:lvl1pPr>
          </a:lstStyle>
          <a:p>
            <a:r>
              <a:t>Title Text</a:t>
            </a:r>
          </a:p>
        </p:txBody>
      </p:sp>
      <p:sp>
        <p:nvSpPr>
          <p:cNvPr id="122" name="Picture Placeholder 2"/>
          <p:cNvSpPr>
            <a:spLocks noGrp="1"/>
          </p:cNvSpPr>
          <p:nvPr>
            <p:ph type="pic" sz="half" idx="13"/>
          </p:nvPr>
        </p:nvSpPr>
        <p:spPr>
          <a:xfrm>
            <a:off x="5183187" y="987425"/>
            <a:ext cx="6172201" cy="4873625"/>
          </a:xfrm>
          <a:prstGeom prst="rect">
            <a:avLst/>
          </a:prstGeom>
        </p:spPr>
        <p:txBody>
          <a:bodyPr lIns="91439" tIns="45719" rIns="91439" bIns="45719"/>
          <a:lstStyle/>
          <a:p>
            <a:endParaRPr/>
          </a:p>
        </p:txBody>
      </p:sp>
      <p:sp>
        <p:nvSpPr>
          <p:cNvPr id="123" name="Body Level One…"/>
          <p:cNvSpPr txBox="1">
            <a:spLocks noGrp="1"/>
          </p:cNvSpPr>
          <p:nvPr>
            <p:ph type="body" sz="quarter" idx="1"/>
          </p:nvPr>
        </p:nvSpPr>
        <p:spPr>
          <a:xfrm>
            <a:off x="839787" y="2057400"/>
            <a:ext cx="3932239" cy="3811588"/>
          </a:xfrm>
          <a:prstGeom prst="rect">
            <a:avLst/>
          </a:prstGeom>
        </p:spPr>
        <p:txBody>
          <a:bodyPr lIns="45719" tIns="45719" rIns="45719" bIns="45719">
            <a:normAutofit/>
          </a:bodyPr>
          <a:lstStyle>
            <a:lvl1pPr marL="0" indent="0">
              <a:buClrTx/>
              <a:buSzTx/>
              <a:buFontTx/>
              <a:buNone/>
              <a:defRPr sz="1600"/>
            </a:lvl1pPr>
            <a:lvl2pPr marL="0" indent="457200">
              <a:buClrTx/>
              <a:buSzTx/>
              <a:buFontTx/>
              <a:buNone/>
              <a:defRPr sz="1600"/>
            </a:lvl2pPr>
            <a:lvl3pPr marL="0" indent="914400">
              <a:buClrTx/>
              <a:buSzTx/>
              <a:buFontTx/>
              <a:buNone/>
              <a:defRPr sz="1600"/>
            </a:lvl3pPr>
            <a:lvl4pPr marL="0" indent="1371600">
              <a:buClrTx/>
              <a:buSzTx/>
              <a:buFontTx/>
              <a:buNone/>
              <a:defRPr sz="1600"/>
            </a:lvl4pPr>
            <a:lvl5pPr marL="0" indent="1828800">
              <a:buClrTx/>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124"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a:latin typeface="+mj-lt"/>
                <a:ea typeface="+mj-ea"/>
                <a:cs typeface="+mj-cs"/>
                <a:sym typeface="Aria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1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8" name="Title Text"/>
          <p:cNvSpPr txBox="1">
            <a:spLocks noGrp="1"/>
          </p:cNvSpPr>
          <p:nvPr>
            <p:ph type="title"/>
          </p:nvPr>
        </p:nvSpPr>
        <p:spPr>
          <a:xfrm>
            <a:off x="1524000" y="1122362"/>
            <a:ext cx="9144000" cy="2387601"/>
          </a:xfrm>
          <a:prstGeom prst="rect">
            <a:avLst/>
          </a:prstGeom>
        </p:spPr>
        <p:txBody>
          <a:bodyPr anchor="b">
            <a:normAutofit/>
          </a:bodyPr>
          <a:lstStyle>
            <a:lvl1pPr algn="ctr">
              <a:defRPr sz="6000"/>
            </a:lvl1pPr>
          </a:lstStyle>
          <a:p>
            <a:r>
              <a:t>Title Text</a:t>
            </a:r>
          </a:p>
        </p:txBody>
      </p:sp>
      <p:sp>
        <p:nvSpPr>
          <p:cNvPr id="19" name="Body Level One…"/>
          <p:cNvSpPr txBox="1">
            <a:spLocks noGrp="1"/>
          </p:cNvSpPr>
          <p:nvPr>
            <p:ph type="body" sz="quarter" idx="1"/>
          </p:nvPr>
        </p:nvSpPr>
        <p:spPr>
          <a:xfrm>
            <a:off x="1524000" y="3602037"/>
            <a:ext cx="9144000" cy="1655762"/>
          </a:xfrm>
          <a:prstGeom prst="rect">
            <a:avLst/>
          </a:prstGeom>
        </p:spPr>
        <p:txBody>
          <a:bodyPr>
            <a:normAutofit/>
          </a:bodyPr>
          <a:lstStyle>
            <a:lvl1pPr marL="0" indent="0" algn="ctr">
              <a:buClrTx/>
              <a:buSzTx/>
              <a:buFontTx/>
              <a:buNone/>
              <a:defRPr sz="2400"/>
            </a:lvl1pPr>
            <a:lvl2pPr marL="0" indent="457200" algn="ctr">
              <a:buClrTx/>
              <a:buSzTx/>
              <a:buFontTx/>
              <a:buNone/>
              <a:defRPr sz="2400"/>
            </a:lvl2pPr>
            <a:lvl3pPr marL="0" indent="914400" algn="ctr">
              <a:buClrTx/>
              <a:buSzTx/>
              <a:buFontTx/>
              <a:buNone/>
              <a:defRPr sz="2400"/>
            </a:lvl3pPr>
            <a:lvl4pPr marL="0" indent="1371600" algn="ctr">
              <a:buClrTx/>
              <a:buSzTx/>
              <a:buFontTx/>
              <a:buNone/>
              <a:defRPr sz="2400"/>
            </a:lvl4pPr>
            <a:lvl5pPr marL="0" indent="1828800" algn="ctr">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xfrm>
            <a:off x="11089857" y="6404312"/>
            <a:ext cx="263943" cy="2692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7_Title and Content">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41" name="Title Text"/>
          <p:cNvSpPr txBox="1">
            <a:spLocks noGrp="1"/>
          </p:cNvSpPr>
          <p:nvPr>
            <p:ph type="title"/>
          </p:nvPr>
        </p:nvSpPr>
        <p:spPr>
          <a:xfrm>
            <a:off x="609600" y="274636"/>
            <a:ext cx="10972800" cy="1143301"/>
          </a:xfrm>
          <a:prstGeom prst="rect">
            <a:avLst/>
          </a:prstGeom>
        </p:spPr>
        <p:txBody>
          <a:bodyPr lIns="121899" tIns="121899" rIns="121899" bIns="121899">
            <a:normAutofit/>
          </a:bodyPr>
          <a:lstStyle>
            <a:lvl1pPr algn="ctr">
              <a:defRPr sz="5900"/>
            </a:lvl1pPr>
          </a:lstStyle>
          <a:p>
            <a:r>
              <a:t>Title Text</a:t>
            </a:r>
          </a:p>
        </p:txBody>
      </p:sp>
      <p:sp>
        <p:nvSpPr>
          <p:cNvPr id="42" name="Body Level One…"/>
          <p:cNvSpPr txBox="1">
            <a:spLocks noGrp="1"/>
          </p:cNvSpPr>
          <p:nvPr>
            <p:ph type="body" idx="1"/>
          </p:nvPr>
        </p:nvSpPr>
        <p:spPr>
          <a:xfrm>
            <a:off x="609600" y="1600200"/>
            <a:ext cx="10972800" cy="4526101"/>
          </a:xfrm>
          <a:prstGeom prst="rect">
            <a:avLst/>
          </a:prstGeom>
        </p:spPr>
        <p:txBody>
          <a:bodyPr lIns="121899" tIns="121899" rIns="121899" bIns="121899">
            <a:normAutofit/>
          </a:bodyPr>
          <a:lstStyle>
            <a:lvl1pPr marL="457200" indent="-190500">
              <a:spcBef>
                <a:spcPts val="900"/>
              </a:spcBef>
              <a:defRPr sz="4300"/>
            </a:lvl1pPr>
            <a:lvl2pPr marL="1013254" indent="-162354">
              <a:spcBef>
                <a:spcPts val="900"/>
              </a:spcBef>
              <a:buChar char="–"/>
              <a:defRPr sz="4300"/>
            </a:lvl2pPr>
            <a:lvl3pPr marL="1558925" indent="-136525">
              <a:spcBef>
                <a:spcPts val="900"/>
              </a:spcBef>
              <a:defRPr sz="4300"/>
            </a:lvl3pPr>
            <a:lvl4pPr marL="2216385" indent="-222485">
              <a:spcBef>
                <a:spcPts val="900"/>
              </a:spcBef>
              <a:buChar char="–"/>
              <a:defRPr sz="4300"/>
            </a:lvl4pPr>
            <a:lvl5pPr marL="2825985" indent="-222485">
              <a:spcBef>
                <a:spcPts val="900"/>
              </a:spcBef>
              <a:buChar char="»"/>
              <a:defRPr sz="4300"/>
            </a:lvl5p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xfrm>
            <a:off x="11753208" y="1501228"/>
            <a:ext cx="294392" cy="299651"/>
          </a:xfrm>
          <a:prstGeom prst="rect">
            <a:avLst/>
          </a:prstGeom>
        </p:spPr>
        <p:txBody>
          <a:bodyPr lIns="60924" tIns="60924" rIns="60924" bIns="60924"/>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0" name="Title Text"/>
          <p:cNvSpPr txBox="1">
            <a:spLocks noGrp="1"/>
          </p:cNvSpPr>
          <p:nvPr>
            <p:ph type="title"/>
          </p:nvPr>
        </p:nvSpPr>
        <p:spPr>
          <a:xfrm>
            <a:off x="1524000" y="1122362"/>
            <a:ext cx="9144000" cy="2387601"/>
          </a:xfrm>
          <a:prstGeom prst="rect">
            <a:avLst/>
          </a:prstGeom>
        </p:spPr>
        <p:txBody>
          <a:bodyPr lIns="45719" tIns="45719" rIns="45719" bIns="45719" anchor="b">
            <a:normAutofit/>
          </a:bodyPr>
          <a:lstStyle>
            <a:lvl1pPr algn="ctr">
              <a:defRPr sz="6000">
                <a:latin typeface="Calibri Light"/>
                <a:ea typeface="Calibri Light"/>
                <a:cs typeface="Calibri Light"/>
                <a:sym typeface="Calibri Light"/>
              </a:defRPr>
            </a:lvl1pPr>
          </a:lstStyle>
          <a:p>
            <a:r>
              <a:t>Title Text</a:t>
            </a:r>
          </a:p>
        </p:txBody>
      </p:sp>
      <p:sp>
        <p:nvSpPr>
          <p:cNvPr id="51" name="Body Level One…"/>
          <p:cNvSpPr txBox="1">
            <a:spLocks noGrp="1"/>
          </p:cNvSpPr>
          <p:nvPr>
            <p:ph type="body" sz="quarter" idx="1"/>
          </p:nvPr>
        </p:nvSpPr>
        <p:spPr>
          <a:xfrm>
            <a:off x="1524000" y="3602037"/>
            <a:ext cx="9144000" cy="1655763"/>
          </a:xfrm>
          <a:prstGeom prst="rect">
            <a:avLst/>
          </a:prstGeom>
        </p:spPr>
        <p:txBody>
          <a:bodyPr lIns="45719" tIns="45719" rIns="45719" bIns="45719">
            <a:normAutofit/>
          </a:bodyPr>
          <a:lstStyle>
            <a:lvl1pPr marL="0" indent="0" algn="ctr">
              <a:buClrTx/>
              <a:buSzTx/>
              <a:buFontTx/>
              <a:buNone/>
              <a:defRPr sz="2400"/>
            </a:lvl1pPr>
            <a:lvl2pPr marL="0" indent="457200" algn="ctr">
              <a:buClrTx/>
              <a:buSzTx/>
              <a:buFontTx/>
              <a:buNone/>
              <a:defRPr sz="2400"/>
            </a:lvl2pPr>
            <a:lvl3pPr marL="0" indent="914400" algn="ctr">
              <a:buClrTx/>
              <a:buSzTx/>
              <a:buFontTx/>
              <a:buNone/>
              <a:defRPr sz="2400"/>
            </a:lvl3pPr>
            <a:lvl4pPr marL="0" indent="1371600" algn="ctr">
              <a:buClrTx/>
              <a:buSzTx/>
              <a:buFontTx/>
              <a:buNone/>
              <a:defRPr sz="2400"/>
            </a:lvl4pPr>
            <a:lvl5pPr marL="0" indent="1828800" algn="ctr">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52"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a:latin typeface="+mj-lt"/>
                <a:ea typeface="+mj-ea"/>
                <a:cs typeface="+mj-cs"/>
                <a:sym typeface="Aria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9" name="Title Text"/>
          <p:cNvSpPr txBox="1">
            <a:spLocks noGrp="1"/>
          </p:cNvSpPr>
          <p:nvPr>
            <p:ph type="title"/>
          </p:nvPr>
        </p:nvSpPr>
        <p:spPr>
          <a:xfrm>
            <a:off x="838200" y="365125"/>
            <a:ext cx="10515600" cy="1325563"/>
          </a:xfrm>
          <a:prstGeom prst="rect">
            <a:avLst/>
          </a:prstGeom>
        </p:spPr>
        <p:txBody>
          <a:bodyPr lIns="45719" tIns="45719" rIns="45719" bIns="45719">
            <a:normAutofit/>
          </a:bodyPr>
          <a:lstStyle>
            <a:lvl1pPr>
              <a:defRPr>
                <a:latin typeface="Calibri Light"/>
                <a:ea typeface="Calibri Light"/>
                <a:cs typeface="Calibri Light"/>
                <a:sym typeface="Calibri Light"/>
              </a:defRPr>
            </a:lvl1pPr>
          </a:lstStyle>
          <a:p>
            <a:r>
              <a:t>Title Text</a:t>
            </a:r>
          </a:p>
        </p:txBody>
      </p:sp>
      <p:sp>
        <p:nvSpPr>
          <p:cNvPr id="60" name="Body Level One…"/>
          <p:cNvSpPr txBox="1">
            <a:spLocks noGrp="1"/>
          </p:cNvSpPr>
          <p:nvPr>
            <p:ph type="body" idx="1"/>
          </p:nvPr>
        </p:nvSpPr>
        <p:spPr>
          <a:xfrm>
            <a:off x="838200" y="1825625"/>
            <a:ext cx="10515600" cy="4351338"/>
          </a:xfrm>
          <a:prstGeom prst="rect">
            <a:avLst/>
          </a:prstGeom>
        </p:spPr>
        <p:txBody>
          <a:bodyPr lIns="45719" tIns="45719" rIns="45719" bIns="45719">
            <a:normAutofit/>
          </a:bodyPr>
          <a:lstStyle>
            <a:lvl1pPr indent="-228600">
              <a:buClrTx/>
            </a:lvl1pPr>
            <a:lvl2pPr marL="723900" indent="-266700">
              <a:buClrTx/>
            </a:lvl2pPr>
            <a:lvl3pPr marL="1234439" indent="-320039">
              <a:buClrTx/>
            </a:lvl3pPr>
            <a:lvl4pPr marL="1727200" indent="-355600">
              <a:buClrTx/>
            </a:lvl4pPr>
            <a:lvl5pPr marL="2184400" indent="-355600">
              <a:buClrTx/>
            </a:lvl5p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a:latin typeface="+mj-lt"/>
                <a:ea typeface="+mj-ea"/>
                <a:cs typeface="+mj-cs"/>
                <a:sym typeface="Aria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68" name="Title Text"/>
          <p:cNvSpPr txBox="1">
            <a:spLocks noGrp="1"/>
          </p:cNvSpPr>
          <p:nvPr>
            <p:ph type="title"/>
          </p:nvPr>
        </p:nvSpPr>
        <p:spPr>
          <a:xfrm>
            <a:off x="831850" y="1709738"/>
            <a:ext cx="10515600" cy="2852737"/>
          </a:xfrm>
          <a:prstGeom prst="rect">
            <a:avLst/>
          </a:prstGeom>
        </p:spPr>
        <p:txBody>
          <a:bodyPr lIns="45719" tIns="45719" rIns="45719" bIns="45719" anchor="b">
            <a:normAutofit/>
          </a:bodyPr>
          <a:lstStyle>
            <a:lvl1pPr>
              <a:defRPr sz="6000">
                <a:latin typeface="Calibri Light"/>
                <a:ea typeface="Calibri Light"/>
                <a:cs typeface="Calibri Light"/>
                <a:sym typeface="Calibri Light"/>
              </a:defRPr>
            </a:lvl1pPr>
          </a:lstStyle>
          <a:p>
            <a:r>
              <a:t>Title Text</a:t>
            </a:r>
          </a:p>
        </p:txBody>
      </p:sp>
      <p:sp>
        <p:nvSpPr>
          <p:cNvPr id="69" name="Body Level One…"/>
          <p:cNvSpPr txBox="1">
            <a:spLocks noGrp="1"/>
          </p:cNvSpPr>
          <p:nvPr>
            <p:ph type="body" sz="quarter" idx="1"/>
          </p:nvPr>
        </p:nvSpPr>
        <p:spPr>
          <a:xfrm>
            <a:off x="831850" y="4589462"/>
            <a:ext cx="10515600" cy="1500188"/>
          </a:xfrm>
          <a:prstGeom prst="rect">
            <a:avLst/>
          </a:prstGeom>
        </p:spPr>
        <p:txBody>
          <a:bodyPr lIns="45719" tIns="45719" rIns="45719" bIns="45719">
            <a:normAutofit/>
          </a:bodyPr>
          <a:lstStyle>
            <a:lvl1pPr marL="0" indent="0">
              <a:buClrTx/>
              <a:buSzTx/>
              <a:buFontTx/>
              <a:buNone/>
              <a:defRPr sz="2400">
                <a:solidFill>
                  <a:srgbClr val="8F9194"/>
                </a:solidFill>
              </a:defRPr>
            </a:lvl1pPr>
            <a:lvl2pPr marL="0" indent="457200">
              <a:buClrTx/>
              <a:buSzTx/>
              <a:buFontTx/>
              <a:buNone/>
              <a:defRPr sz="2400">
                <a:solidFill>
                  <a:srgbClr val="8F9194"/>
                </a:solidFill>
              </a:defRPr>
            </a:lvl2pPr>
            <a:lvl3pPr marL="0" indent="914400">
              <a:buClrTx/>
              <a:buSzTx/>
              <a:buFontTx/>
              <a:buNone/>
              <a:defRPr sz="2400">
                <a:solidFill>
                  <a:srgbClr val="8F9194"/>
                </a:solidFill>
              </a:defRPr>
            </a:lvl3pPr>
            <a:lvl4pPr marL="0" indent="1371600">
              <a:buClrTx/>
              <a:buSzTx/>
              <a:buFontTx/>
              <a:buNone/>
              <a:defRPr sz="2400">
                <a:solidFill>
                  <a:srgbClr val="8F9194"/>
                </a:solidFill>
              </a:defRPr>
            </a:lvl4pPr>
            <a:lvl5pPr marL="0" indent="1828800">
              <a:buClrTx/>
              <a:buSzTx/>
              <a:buFontTx/>
              <a:buNone/>
              <a:defRPr sz="2400">
                <a:solidFill>
                  <a:srgbClr val="8F9194"/>
                </a:solidFill>
              </a:defRPr>
            </a:lvl5pPr>
          </a:lstStyle>
          <a:p>
            <a:r>
              <a:t>Body Level One</a:t>
            </a:r>
          </a:p>
          <a:p>
            <a:pPr lvl="1"/>
            <a:r>
              <a:t>Body Level Two</a:t>
            </a:r>
          </a:p>
          <a:p>
            <a:pPr lvl="2"/>
            <a:r>
              <a:t>Body Level Three</a:t>
            </a:r>
          </a:p>
          <a:p>
            <a:pPr lvl="3"/>
            <a:r>
              <a:t>Body Level Four</a:t>
            </a:r>
          </a:p>
          <a:p>
            <a:pPr lvl="4"/>
            <a:r>
              <a:t>Body Level Five</a:t>
            </a:r>
          </a:p>
        </p:txBody>
      </p:sp>
      <p:sp>
        <p:nvSpPr>
          <p:cNvPr id="70"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a:latin typeface="+mj-lt"/>
                <a:ea typeface="+mj-ea"/>
                <a:cs typeface="+mj-cs"/>
                <a:sym typeface="Aria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77" name="Title Text"/>
          <p:cNvSpPr txBox="1">
            <a:spLocks noGrp="1"/>
          </p:cNvSpPr>
          <p:nvPr>
            <p:ph type="title"/>
          </p:nvPr>
        </p:nvSpPr>
        <p:spPr>
          <a:xfrm>
            <a:off x="838200" y="365125"/>
            <a:ext cx="10515600" cy="1325563"/>
          </a:xfrm>
          <a:prstGeom prst="rect">
            <a:avLst/>
          </a:prstGeom>
        </p:spPr>
        <p:txBody>
          <a:bodyPr lIns="45719" tIns="45719" rIns="45719" bIns="45719">
            <a:normAutofit/>
          </a:bodyPr>
          <a:lstStyle>
            <a:lvl1pPr>
              <a:defRPr>
                <a:latin typeface="Calibri Light"/>
                <a:ea typeface="Calibri Light"/>
                <a:cs typeface="Calibri Light"/>
                <a:sym typeface="Calibri Light"/>
              </a:defRPr>
            </a:lvl1pPr>
          </a:lstStyle>
          <a:p>
            <a:r>
              <a:t>Title Text</a:t>
            </a:r>
          </a:p>
        </p:txBody>
      </p:sp>
      <p:sp>
        <p:nvSpPr>
          <p:cNvPr id="78" name="Body Level One…"/>
          <p:cNvSpPr txBox="1">
            <a:spLocks noGrp="1"/>
          </p:cNvSpPr>
          <p:nvPr>
            <p:ph type="body" sz="half" idx="1"/>
          </p:nvPr>
        </p:nvSpPr>
        <p:spPr>
          <a:xfrm>
            <a:off x="838200" y="1825625"/>
            <a:ext cx="5181600" cy="4351338"/>
          </a:xfrm>
          <a:prstGeom prst="rect">
            <a:avLst/>
          </a:prstGeom>
        </p:spPr>
        <p:txBody>
          <a:bodyPr lIns="45719" tIns="45719" rIns="45719" bIns="45719">
            <a:normAutofit/>
          </a:bodyPr>
          <a:lstStyle>
            <a:lvl1pPr indent="-228600">
              <a:buClrTx/>
            </a:lvl1pPr>
            <a:lvl2pPr marL="723900" indent="-266700">
              <a:buClrTx/>
            </a:lvl2pPr>
            <a:lvl3pPr marL="1234439" indent="-320039">
              <a:buClrTx/>
            </a:lvl3pPr>
            <a:lvl4pPr marL="1727200" indent="-355600">
              <a:buClrTx/>
            </a:lvl4pPr>
            <a:lvl5pPr marL="2184400" indent="-355600">
              <a:buClrTx/>
            </a:lvl5pPr>
          </a:lstStyle>
          <a:p>
            <a:r>
              <a:t>Body Level One</a:t>
            </a:r>
          </a:p>
          <a:p>
            <a:pPr lvl="1"/>
            <a:r>
              <a:t>Body Level Two</a:t>
            </a:r>
          </a:p>
          <a:p>
            <a:pPr lvl="2"/>
            <a:r>
              <a:t>Body Level Three</a:t>
            </a:r>
          </a:p>
          <a:p>
            <a:pPr lvl="3"/>
            <a:r>
              <a:t>Body Level Four</a:t>
            </a:r>
          </a:p>
          <a:p>
            <a:pPr lvl="4"/>
            <a:r>
              <a:t>Body Level Five</a:t>
            </a:r>
          </a:p>
        </p:txBody>
      </p:sp>
      <p:sp>
        <p:nvSpPr>
          <p:cNvPr id="79"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a:latin typeface="+mj-lt"/>
                <a:ea typeface="+mj-ea"/>
                <a:cs typeface="+mj-cs"/>
                <a:sym typeface="Aria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892800" y="6172200"/>
            <a:ext cx="2844800" cy="368301"/>
          </a:xfrm>
          <a:prstGeom prst="rect">
            <a:avLst/>
          </a:prstGeom>
          <a:ln w="12700">
            <a:miter lim="400000"/>
          </a:ln>
        </p:spPr>
        <p:txBody>
          <a:bodyPr wrap="none" lIns="45699" tIns="45699" rIns="45699" bIns="45699" anchor="ctr">
            <a:spAutoFit/>
          </a:bodyPr>
          <a:lstStyle>
            <a:lvl1pPr algn="r">
              <a:defRPr sz="1200">
                <a:solidFill>
                  <a:srgbClr val="8F9194"/>
                </a:solidFill>
                <a:latin typeface="Calibri"/>
                <a:ea typeface="Calibri"/>
                <a:cs typeface="Calibri"/>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3B444D"/>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3B444D"/>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3B444D"/>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3B444D"/>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3B444D"/>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3B444D"/>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3B444D"/>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3B444D"/>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3B444D"/>
          </a:solidFill>
          <a:uFillTx/>
          <a:latin typeface="Calibri"/>
          <a:ea typeface="Calibri"/>
          <a:cs typeface="Calibri"/>
          <a:sym typeface="Calibri"/>
        </a:defRPr>
      </a:lvl9pPr>
    </p:titleStyle>
    <p:bodyStyle>
      <a:lvl1pPr marL="228600" marR="0" indent="-50800" algn="l" defTabSz="914400" rtl="0" latinLnBrk="0">
        <a:lnSpc>
          <a:spcPct val="90000"/>
        </a:lnSpc>
        <a:spcBef>
          <a:spcPts val="1000"/>
        </a:spcBef>
        <a:spcAft>
          <a:spcPts val="0"/>
        </a:spcAft>
        <a:buClr>
          <a:srgbClr val="3B444D"/>
        </a:buClr>
        <a:buSzPct val="100000"/>
        <a:buFont typeface="Arial"/>
        <a:buChar char="•"/>
        <a:tabLst/>
        <a:defRPr sz="2800" b="0" i="0" u="none" strike="noStrike" cap="none" spc="0" baseline="0">
          <a:ln>
            <a:noFill/>
          </a:ln>
          <a:solidFill>
            <a:srgbClr val="3B444D"/>
          </a:solidFill>
          <a:uFillTx/>
          <a:latin typeface="Calibri"/>
          <a:ea typeface="Calibri"/>
          <a:cs typeface="Calibri"/>
          <a:sym typeface="Calibri"/>
        </a:defRPr>
      </a:lvl1pPr>
      <a:lvl2pPr marL="698500" marR="0" indent="-88900" algn="l" defTabSz="914400" rtl="0" latinLnBrk="0">
        <a:lnSpc>
          <a:spcPct val="90000"/>
        </a:lnSpc>
        <a:spcBef>
          <a:spcPts val="1000"/>
        </a:spcBef>
        <a:spcAft>
          <a:spcPts val="0"/>
        </a:spcAft>
        <a:buClr>
          <a:srgbClr val="3B444D"/>
        </a:buClr>
        <a:buSzPct val="100000"/>
        <a:buFont typeface="Arial"/>
        <a:buChar char="•"/>
        <a:tabLst/>
        <a:defRPr sz="2800" b="0" i="0" u="none" strike="noStrike" cap="none" spc="0" baseline="0">
          <a:ln>
            <a:noFill/>
          </a:ln>
          <a:solidFill>
            <a:srgbClr val="3B444D"/>
          </a:solidFill>
          <a:uFillTx/>
          <a:latin typeface="Calibri"/>
          <a:ea typeface="Calibri"/>
          <a:cs typeface="Calibri"/>
          <a:sym typeface="Calibri"/>
        </a:defRPr>
      </a:lvl2pPr>
      <a:lvl3pPr marL="1183639" marR="0" indent="-142239" algn="l" defTabSz="914400" rtl="0" latinLnBrk="0">
        <a:lnSpc>
          <a:spcPct val="90000"/>
        </a:lnSpc>
        <a:spcBef>
          <a:spcPts val="1000"/>
        </a:spcBef>
        <a:spcAft>
          <a:spcPts val="0"/>
        </a:spcAft>
        <a:buClr>
          <a:srgbClr val="3B444D"/>
        </a:buClr>
        <a:buSzPct val="100000"/>
        <a:buFont typeface="Arial"/>
        <a:buChar char="•"/>
        <a:tabLst/>
        <a:defRPr sz="2800" b="0" i="0" u="none" strike="noStrike" cap="none" spc="0" baseline="0">
          <a:ln>
            <a:noFill/>
          </a:ln>
          <a:solidFill>
            <a:srgbClr val="3B444D"/>
          </a:solidFill>
          <a:uFillTx/>
          <a:latin typeface="Calibri"/>
          <a:ea typeface="Calibri"/>
          <a:cs typeface="Calibri"/>
          <a:sym typeface="Calibri"/>
        </a:defRPr>
      </a:lvl3pPr>
      <a:lvl4pPr marL="1663700" marR="0" indent="-177800" algn="l" defTabSz="914400" rtl="0" latinLnBrk="0">
        <a:lnSpc>
          <a:spcPct val="90000"/>
        </a:lnSpc>
        <a:spcBef>
          <a:spcPts val="1000"/>
        </a:spcBef>
        <a:spcAft>
          <a:spcPts val="0"/>
        </a:spcAft>
        <a:buClr>
          <a:srgbClr val="3B444D"/>
        </a:buClr>
        <a:buSzPct val="100000"/>
        <a:buFont typeface="Arial"/>
        <a:buChar char="•"/>
        <a:tabLst/>
        <a:defRPr sz="2800" b="0" i="0" u="none" strike="noStrike" cap="none" spc="0" baseline="0">
          <a:ln>
            <a:noFill/>
          </a:ln>
          <a:solidFill>
            <a:srgbClr val="3B444D"/>
          </a:solidFill>
          <a:uFillTx/>
          <a:latin typeface="Calibri"/>
          <a:ea typeface="Calibri"/>
          <a:cs typeface="Calibri"/>
          <a:sym typeface="Calibri"/>
        </a:defRPr>
      </a:lvl4pPr>
      <a:lvl5pPr marL="2120900" marR="0" indent="-177800" algn="l" defTabSz="914400" rtl="0" latinLnBrk="0">
        <a:lnSpc>
          <a:spcPct val="90000"/>
        </a:lnSpc>
        <a:spcBef>
          <a:spcPts val="1000"/>
        </a:spcBef>
        <a:spcAft>
          <a:spcPts val="0"/>
        </a:spcAft>
        <a:buClr>
          <a:srgbClr val="3B444D"/>
        </a:buClr>
        <a:buSzPct val="100000"/>
        <a:buFont typeface="Arial"/>
        <a:buChar char="•"/>
        <a:tabLst/>
        <a:defRPr sz="2800" b="0" i="0" u="none" strike="noStrike" cap="none" spc="0" baseline="0">
          <a:ln>
            <a:noFill/>
          </a:ln>
          <a:solidFill>
            <a:srgbClr val="3B444D"/>
          </a:solidFill>
          <a:uFillTx/>
          <a:latin typeface="Calibri"/>
          <a:ea typeface="Calibri"/>
          <a:cs typeface="Calibri"/>
          <a:sym typeface="Calibri"/>
        </a:defRPr>
      </a:lvl5pPr>
      <a:lvl6pPr marL="2578100" marR="0" indent="-177800" algn="l" defTabSz="914400" rtl="0" latinLnBrk="0">
        <a:lnSpc>
          <a:spcPct val="90000"/>
        </a:lnSpc>
        <a:spcBef>
          <a:spcPts val="1000"/>
        </a:spcBef>
        <a:spcAft>
          <a:spcPts val="0"/>
        </a:spcAft>
        <a:buClr>
          <a:srgbClr val="3B444D"/>
        </a:buClr>
        <a:buSzPct val="100000"/>
        <a:buFont typeface="Arial"/>
        <a:buChar char="•"/>
        <a:tabLst/>
        <a:defRPr sz="2800" b="0" i="0" u="none" strike="noStrike" cap="none" spc="0" baseline="0">
          <a:ln>
            <a:noFill/>
          </a:ln>
          <a:solidFill>
            <a:srgbClr val="3B444D"/>
          </a:solidFill>
          <a:uFillTx/>
          <a:latin typeface="Calibri"/>
          <a:ea typeface="Calibri"/>
          <a:cs typeface="Calibri"/>
          <a:sym typeface="Calibri"/>
        </a:defRPr>
      </a:lvl6pPr>
      <a:lvl7pPr marL="3035300" marR="0" indent="-177800" algn="l" defTabSz="914400" rtl="0" latinLnBrk="0">
        <a:lnSpc>
          <a:spcPct val="90000"/>
        </a:lnSpc>
        <a:spcBef>
          <a:spcPts val="1000"/>
        </a:spcBef>
        <a:spcAft>
          <a:spcPts val="0"/>
        </a:spcAft>
        <a:buClr>
          <a:srgbClr val="3B444D"/>
        </a:buClr>
        <a:buSzPct val="100000"/>
        <a:buFont typeface="Arial"/>
        <a:buChar char="•"/>
        <a:tabLst/>
        <a:defRPr sz="2800" b="0" i="0" u="none" strike="noStrike" cap="none" spc="0" baseline="0">
          <a:ln>
            <a:noFill/>
          </a:ln>
          <a:solidFill>
            <a:srgbClr val="3B444D"/>
          </a:solidFill>
          <a:uFillTx/>
          <a:latin typeface="Calibri"/>
          <a:ea typeface="Calibri"/>
          <a:cs typeface="Calibri"/>
          <a:sym typeface="Calibri"/>
        </a:defRPr>
      </a:lvl7pPr>
      <a:lvl8pPr marL="3492500" marR="0" indent="-177800" algn="l" defTabSz="914400" rtl="0" latinLnBrk="0">
        <a:lnSpc>
          <a:spcPct val="90000"/>
        </a:lnSpc>
        <a:spcBef>
          <a:spcPts val="1000"/>
        </a:spcBef>
        <a:spcAft>
          <a:spcPts val="0"/>
        </a:spcAft>
        <a:buClr>
          <a:srgbClr val="3B444D"/>
        </a:buClr>
        <a:buSzPct val="100000"/>
        <a:buFont typeface="Arial"/>
        <a:buChar char="•"/>
        <a:tabLst/>
        <a:defRPr sz="2800" b="0" i="0" u="none" strike="noStrike" cap="none" spc="0" baseline="0">
          <a:ln>
            <a:noFill/>
          </a:ln>
          <a:solidFill>
            <a:srgbClr val="3B444D"/>
          </a:solidFill>
          <a:uFillTx/>
          <a:latin typeface="Calibri"/>
          <a:ea typeface="Calibri"/>
          <a:cs typeface="Calibri"/>
          <a:sym typeface="Calibri"/>
        </a:defRPr>
      </a:lvl8pPr>
      <a:lvl9pPr marL="3949700" marR="0" indent="-177800" algn="l" defTabSz="914400" rtl="0" latinLnBrk="0">
        <a:lnSpc>
          <a:spcPct val="90000"/>
        </a:lnSpc>
        <a:spcBef>
          <a:spcPts val="1000"/>
        </a:spcBef>
        <a:spcAft>
          <a:spcPts val="0"/>
        </a:spcAft>
        <a:buClr>
          <a:srgbClr val="3B444D"/>
        </a:buClr>
        <a:buSzPct val="100000"/>
        <a:buFont typeface="Arial"/>
        <a:buChar char="•"/>
        <a:tabLst/>
        <a:defRPr sz="2800" b="0" i="0" u="none" strike="noStrike" cap="none" spc="0" baseline="0">
          <a:ln>
            <a:noFill/>
          </a:ln>
          <a:solidFill>
            <a:srgbClr val="3B444D"/>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5.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5.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B444D"/>
        </a:solidFill>
        <a:effectLst/>
      </p:bgPr>
    </p:bg>
    <p:spTree>
      <p:nvGrpSpPr>
        <p:cNvPr id="1" name=""/>
        <p:cNvGrpSpPr/>
        <p:nvPr/>
      </p:nvGrpSpPr>
      <p:grpSpPr>
        <a:xfrm>
          <a:off x="0" y="0"/>
          <a:ext cx="0" cy="0"/>
          <a:chOff x="0" y="0"/>
          <a:chExt cx="0" cy="0"/>
        </a:xfrm>
      </p:grpSpPr>
      <p:sp>
        <p:nvSpPr>
          <p:cNvPr id="140" name="TextBox 4"/>
          <p:cNvSpPr txBox="1"/>
          <p:nvPr/>
        </p:nvSpPr>
        <p:spPr>
          <a:xfrm>
            <a:off x="0" y="2345755"/>
            <a:ext cx="12192001" cy="2466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2000" b="1">
                <a:solidFill>
                  <a:srgbClr val="FFFFFF"/>
                </a:solidFill>
                <a:latin typeface="Gilroy ExtraBold"/>
                <a:ea typeface="Gilroy ExtraBold"/>
                <a:cs typeface="Gilroy ExtraBold"/>
                <a:sym typeface="Gilroy ExtraBold"/>
              </a:defRPr>
            </a:pPr>
            <a:r>
              <a:t>Bienvenidos! </a:t>
            </a:r>
            <a:br/>
            <a:r>
              <a:rPr sz="3200">
                <a:solidFill>
                  <a:schemeClr val="accent4"/>
                </a:solidFill>
              </a:rPr>
              <a:t>Empezáremos a las 7:00 PM hora zona central.</a:t>
            </a:r>
          </a:p>
        </p:txBody>
      </p:sp>
      <p:pic>
        <p:nvPicPr>
          <p:cNvPr id="141" name="Picture 2" descr="Picture 2"/>
          <p:cNvPicPr>
            <a:picLocks noChangeAspect="1"/>
          </p:cNvPicPr>
          <p:nvPr/>
        </p:nvPicPr>
        <p:blipFill>
          <a:blip r:embed="rId3">
            <a:alphaModFix amt="35000"/>
          </a:blip>
          <a:stretch>
            <a:fillRect/>
          </a:stretch>
        </p:blipFill>
        <p:spPr>
          <a:xfrm>
            <a:off x="11362942" y="6417000"/>
            <a:ext cx="653213" cy="253433"/>
          </a:xfrm>
          <a:prstGeom prst="rect">
            <a:avLst/>
          </a:prstGeom>
          <a:ln w="12700">
            <a:miter lim="400000"/>
          </a:ln>
        </p:spPr>
      </p:pic>
      <p:pic>
        <p:nvPicPr>
          <p:cNvPr id="142" name="Picture 3" descr="Picture 3"/>
          <p:cNvPicPr>
            <a:picLocks noChangeAspect="1"/>
          </p:cNvPicPr>
          <p:nvPr/>
        </p:nvPicPr>
        <p:blipFill>
          <a:blip r:embed="rId4"/>
          <a:stretch>
            <a:fillRect/>
          </a:stretch>
        </p:blipFill>
        <p:spPr>
          <a:xfrm>
            <a:off x="349458" y="6221352"/>
            <a:ext cx="1219201" cy="419101"/>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Rectangle 2"/>
          <p:cNvSpPr/>
          <p:nvPr/>
        </p:nvSpPr>
        <p:spPr>
          <a:xfrm>
            <a:off x="6057900" y="1137420"/>
            <a:ext cx="5844017" cy="591799"/>
          </a:xfrm>
          <a:prstGeom prst="rect">
            <a:avLst/>
          </a:prstGeom>
          <a:solidFill>
            <a:schemeClr val="accent4"/>
          </a:solidFill>
          <a:ln w="12700">
            <a:miter lim="400000"/>
          </a:ln>
        </p:spPr>
        <p:txBody>
          <a:bodyPr lIns="45719" rIns="45719" anchor="ctr"/>
          <a:lstStyle/>
          <a:p>
            <a:pPr algn="ctr">
              <a:defRPr>
                <a:solidFill>
                  <a:srgbClr val="FFFFFF"/>
                </a:solidFill>
              </a:defRPr>
            </a:pPr>
            <a:endParaRPr/>
          </a:p>
        </p:txBody>
      </p:sp>
      <p:sp>
        <p:nvSpPr>
          <p:cNvPr id="207" name="TextBox 4"/>
          <p:cNvSpPr txBox="1"/>
          <p:nvPr/>
        </p:nvSpPr>
        <p:spPr>
          <a:xfrm>
            <a:off x="6095999" y="1229919"/>
            <a:ext cx="6393564" cy="3634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ln w="9525">
                  <a:solidFill>
                    <a:srgbClr val="FFFFFF"/>
                  </a:solidFill>
                </a:ln>
                <a:solidFill>
                  <a:srgbClr val="FFFFFF"/>
                </a:solidFill>
                <a:latin typeface="Source Sans Pro"/>
                <a:ea typeface="Source Sans Pro"/>
                <a:cs typeface="Source Sans Pro"/>
                <a:sym typeface="Source Sans Pro"/>
              </a:defRPr>
            </a:pPr>
            <a:r>
              <a:t>Introducción</a:t>
            </a:r>
            <a:endParaRPr>
              <a:solidFill>
                <a:srgbClr val="000000"/>
              </a:solidFill>
            </a:endParaRPr>
          </a:p>
          <a:p>
            <a:pPr>
              <a:defRPr sz="2400">
                <a:solidFill>
                  <a:schemeClr val="accent3"/>
                </a:solidFill>
                <a:latin typeface="Source Sans Pro"/>
                <a:ea typeface="Source Sans Pro"/>
                <a:cs typeface="Source Sans Pro"/>
                <a:sym typeface="Source Sans Pro"/>
              </a:defRPr>
            </a:pPr>
            <a:endParaRPr>
              <a:solidFill>
                <a:srgbClr val="000000"/>
              </a:solidFill>
            </a:endParaRPr>
          </a:p>
          <a:p>
            <a:pPr>
              <a:defRPr sz="2400">
                <a:solidFill>
                  <a:schemeClr val="accent3"/>
                </a:solidFill>
                <a:latin typeface="Source Sans Pro"/>
                <a:ea typeface="Source Sans Pro"/>
                <a:cs typeface="Source Sans Pro"/>
                <a:sym typeface="Source Sans Pro"/>
              </a:defRPr>
            </a:pPr>
            <a:r>
              <a:t>Universo de votantes</a:t>
            </a:r>
            <a:endParaRPr>
              <a:solidFill>
                <a:srgbClr val="000000"/>
              </a:solidFill>
            </a:endParaRPr>
          </a:p>
          <a:p>
            <a:pPr>
              <a:defRPr sz="2400">
                <a:solidFill>
                  <a:schemeClr val="accent3"/>
                </a:solidFill>
                <a:latin typeface="Source Sans Pro"/>
                <a:ea typeface="Source Sans Pro"/>
                <a:cs typeface="Source Sans Pro"/>
                <a:sym typeface="Source Sans Pro"/>
              </a:defRPr>
            </a:pPr>
            <a:endParaRPr>
              <a:solidFill>
                <a:srgbClr val="000000"/>
              </a:solidFill>
            </a:endParaRPr>
          </a:p>
          <a:p>
            <a:pPr>
              <a:defRPr sz="2400">
                <a:solidFill>
                  <a:schemeClr val="accent3"/>
                </a:solidFill>
                <a:latin typeface="Source Sans Pro"/>
                <a:ea typeface="Source Sans Pro"/>
                <a:cs typeface="Source Sans Pro"/>
                <a:sym typeface="Source Sans Pro"/>
              </a:defRPr>
            </a:pPr>
            <a:r>
              <a:t>Elementos de movilización</a:t>
            </a:r>
            <a:endParaRPr>
              <a:solidFill>
                <a:srgbClr val="000000"/>
              </a:solidFill>
            </a:endParaRPr>
          </a:p>
          <a:p>
            <a:pPr>
              <a:defRPr sz="2400">
                <a:solidFill>
                  <a:schemeClr val="accent3"/>
                </a:solidFill>
                <a:latin typeface="Source Sans Pro"/>
                <a:ea typeface="Source Sans Pro"/>
                <a:cs typeface="Source Sans Pro"/>
                <a:sym typeface="Source Sans Pro"/>
              </a:defRPr>
            </a:pPr>
            <a:endParaRPr>
              <a:solidFill>
                <a:srgbClr val="000000"/>
              </a:solidFill>
            </a:endParaRPr>
          </a:p>
          <a:p>
            <a:pPr>
              <a:defRPr sz="2400">
                <a:solidFill>
                  <a:schemeClr val="accent3"/>
                </a:solidFill>
                <a:latin typeface="Source Sans Pro"/>
                <a:ea typeface="Source Sans Pro"/>
                <a:cs typeface="Source Sans Pro"/>
                <a:sym typeface="Source Sans Pro"/>
              </a:defRPr>
            </a:pPr>
            <a:r>
              <a:t>Marco de conversación GOTV</a:t>
            </a:r>
            <a:endParaRPr>
              <a:solidFill>
                <a:srgbClr val="000000"/>
              </a:solidFill>
            </a:endParaRPr>
          </a:p>
          <a:p>
            <a:pPr>
              <a:defRPr sz="2400">
                <a:solidFill>
                  <a:schemeClr val="accent3"/>
                </a:solidFill>
                <a:latin typeface="Source Sans Pro"/>
                <a:ea typeface="Source Sans Pro"/>
                <a:cs typeface="Source Sans Pro"/>
                <a:sym typeface="Source Sans Pro"/>
              </a:defRPr>
            </a:pPr>
            <a:endParaRPr>
              <a:solidFill>
                <a:srgbClr val="000000"/>
              </a:solidFill>
            </a:endParaRPr>
          </a:p>
          <a:p>
            <a:pPr>
              <a:defRPr sz="2400">
                <a:solidFill>
                  <a:schemeClr val="accent3"/>
                </a:solidFill>
                <a:latin typeface="Source Sans Pro"/>
                <a:ea typeface="Source Sans Pro"/>
                <a:cs typeface="Source Sans Pro"/>
                <a:sym typeface="Source Sans Pro"/>
              </a:defRPr>
            </a:pPr>
            <a:r>
              <a:t>Próximos pasos y cierre</a:t>
            </a:r>
          </a:p>
        </p:txBody>
      </p:sp>
      <p:sp>
        <p:nvSpPr>
          <p:cNvPr id="208" name="TextBox 1"/>
          <p:cNvSpPr txBox="1"/>
          <p:nvPr/>
        </p:nvSpPr>
        <p:spPr>
          <a:xfrm>
            <a:off x="877824" y="1229919"/>
            <a:ext cx="4517136" cy="840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4800" b="1">
                <a:solidFill>
                  <a:srgbClr val="00B4DC"/>
                </a:solidFill>
                <a:latin typeface="Gilroy ExtraBold"/>
                <a:ea typeface="Gilroy ExtraBold"/>
                <a:cs typeface="Gilroy ExtraBold"/>
                <a:sym typeface="Gilroy ExtraBold"/>
              </a:defRPr>
            </a:lvl1pPr>
          </a:lstStyle>
          <a:p>
            <a:r>
              <a:t>Agenda</a:t>
            </a:r>
          </a:p>
        </p:txBody>
      </p:sp>
      <p:pic>
        <p:nvPicPr>
          <p:cNvPr id="209" name="Picture 5" descr="Picture 5"/>
          <p:cNvPicPr>
            <a:picLocks noChangeAspect="1"/>
          </p:cNvPicPr>
          <p:nvPr/>
        </p:nvPicPr>
        <p:blipFill>
          <a:blip r:embed="rId2">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B444D"/>
        </a:solidFill>
        <a:effectLst/>
      </p:bgPr>
    </p:bg>
    <p:spTree>
      <p:nvGrpSpPr>
        <p:cNvPr id="1" name=""/>
        <p:cNvGrpSpPr/>
        <p:nvPr/>
      </p:nvGrpSpPr>
      <p:grpSpPr>
        <a:xfrm>
          <a:off x="0" y="0"/>
          <a:ext cx="0" cy="0"/>
          <a:chOff x="0" y="0"/>
          <a:chExt cx="0" cy="0"/>
        </a:xfrm>
      </p:grpSpPr>
      <p:sp>
        <p:nvSpPr>
          <p:cNvPr id="211" name="TextBox 1"/>
          <p:cNvSpPr txBox="1"/>
          <p:nvPr/>
        </p:nvSpPr>
        <p:spPr>
          <a:xfrm>
            <a:off x="400528" y="1867405"/>
            <a:ext cx="11314743" cy="308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800" b="1">
                <a:solidFill>
                  <a:schemeClr val="accent2"/>
                </a:solidFill>
                <a:latin typeface="Gilroy ExtraBold"/>
                <a:ea typeface="Gilroy ExtraBold"/>
                <a:cs typeface="Gilroy ExtraBold"/>
                <a:sym typeface="Gilroy ExtraBold"/>
              </a:defRPr>
            </a:pPr>
            <a:r>
              <a:t>Conversaciones de participación electoral </a:t>
            </a:r>
            <a:r>
              <a:rPr>
                <a:solidFill>
                  <a:srgbClr val="FFFFFF"/>
                </a:solidFill>
              </a:rPr>
              <a:t>son conversaciones enfocadas en asegurar que personas salgan a votar</a:t>
            </a:r>
          </a:p>
        </p:txBody>
      </p:sp>
      <p:pic>
        <p:nvPicPr>
          <p:cNvPr id="212" name="Picture 4" descr="Picture 4"/>
          <p:cNvPicPr>
            <a:picLocks noChangeAspect="1"/>
          </p:cNvPicPr>
          <p:nvPr/>
        </p:nvPicPr>
        <p:blipFill>
          <a:blip r:embed="rId2">
            <a:alphaModFix amt="35000"/>
          </a:blip>
          <a:stretch>
            <a:fillRect/>
          </a:stretch>
        </p:blipFill>
        <p:spPr>
          <a:xfrm>
            <a:off x="11362942" y="6417000"/>
            <a:ext cx="653214" cy="253434"/>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B444D"/>
        </a:solidFill>
        <a:effectLst/>
      </p:bgPr>
    </p:bg>
    <p:spTree>
      <p:nvGrpSpPr>
        <p:cNvPr id="1" name=""/>
        <p:cNvGrpSpPr/>
        <p:nvPr/>
      </p:nvGrpSpPr>
      <p:grpSpPr>
        <a:xfrm>
          <a:off x="0" y="0"/>
          <a:ext cx="0" cy="0"/>
          <a:chOff x="0" y="0"/>
          <a:chExt cx="0" cy="0"/>
        </a:xfrm>
      </p:grpSpPr>
      <p:sp>
        <p:nvSpPr>
          <p:cNvPr id="214" name="TextBox 1"/>
          <p:cNvSpPr txBox="1"/>
          <p:nvPr/>
        </p:nvSpPr>
        <p:spPr>
          <a:xfrm>
            <a:off x="177941" y="2348833"/>
            <a:ext cx="11838214" cy="181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500" b="1">
                <a:solidFill>
                  <a:srgbClr val="FFFFFF"/>
                </a:solidFill>
                <a:latin typeface="Gilroy ExtraBold"/>
                <a:ea typeface="Gilroy ExtraBold"/>
                <a:cs typeface="Gilroy ExtraBold"/>
                <a:sym typeface="Gilroy ExtraBold"/>
              </a:defRPr>
            </a:lvl1pPr>
          </a:lstStyle>
          <a:p>
            <a:r>
              <a:t>Por qué tenemos conversaciones de participación electoral?</a:t>
            </a:r>
          </a:p>
        </p:txBody>
      </p:sp>
      <p:pic>
        <p:nvPicPr>
          <p:cNvPr id="215" name="Picture 4" descr="Picture 4"/>
          <p:cNvPicPr>
            <a:picLocks noChangeAspect="1"/>
          </p:cNvPicPr>
          <p:nvPr/>
        </p:nvPicPr>
        <p:blipFill>
          <a:blip r:embed="rId2">
            <a:alphaModFix amt="35000"/>
          </a:blip>
          <a:stretch>
            <a:fillRect/>
          </a:stretch>
        </p:blipFill>
        <p:spPr>
          <a:xfrm>
            <a:off x="11362942" y="6417000"/>
            <a:ext cx="653214" cy="253434"/>
          </a:xfrm>
          <a:prstGeom prst="rect">
            <a:avLst/>
          </a:prstGeom>
          <a:ln w="12700">
            <a:miter lim="400000"/>
          </a:ln>
        </p:spPr>
      </p:pic>
      <p:sp>
        <p:nvSpPr>
          <p:cNvPr id="216" name="Shape 195"/>
          <p:cNvSpPr txBox="1"/>
          <p:nvPr/>
        </p:nvSpPr>
        <p:spPr>
          <a:xfrm>
            <a:off x="5202225" y="1937851"/>
            <a:ext cx="2047661" cy="45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2400" b="1">
                <a:solidFill>
                  <a:schemeClr val="accent4"/>
                </a:solidFill>
                <a:latin typeface="Gilroy ExtraBold"/>
                <a:ea typeface="Gilroy ExtraBold"/>
                <a:cs typeface="Gilroy ExtraBold"/>
                <a:sym typeface="Gilroy ExtraBold"/>
              </a:defRPr>
            </a:lvl1pPr>
          </a:lstStyle>
          <a:p>
            <a:r>
              <a:t>EN EL CHAT:</a:t>
            </a:r>
          </a:p>
        </p:txBody>
      </p:sp>
      <p:sp>
        <p:nvSpPr>
          <p:cNvPr id="217" name="Rounded Rectangle 7"/>
          <p:cNvSpPr/>
          <p:nvPr/>
        </p:nvSpPr>
        <p:spPr>
          <a:xfrm>
            <a:off x="4521620" y="1899635"/>
            <a:ext cx="680607" cy="522029"/>
          </a:xfrm>
          <a:prstGeom prst="roundRect">
            <a:avLst>
              <a:gd name="adj" fmla="val 16667"/>
            </a:avLst>
          </a:prstGeom>
          <a:solidFill>
            <a:srgbClr val="FFFFFF"/>
          </a:solidFill>
          <a:ln w="25400">
            <a:solidFill>
              <a:srgbClr val="3B444D"/>
            </a:solidFill>
          </a:ln>
        </p:spPr>
        <p:txBody>
          <a:bodyPr lIns="45719" rIns="45719" anchor="ctr"/>
          <a:lstStyle/>
          <a:p>
            <a:pPr algn="ctr">
              <a:defRPr>
                <a:solidFill>
                  <a:srgbClr val="FFFFFF"/>
                </a:solidFill>
              </a:defRPr>
            </a:pPr>
            <a:endParaRPr/>
          </a:p>
        </p:txBody>
      </p:sp>
      <p:pic>
        <p:nvPicPr>
          <p:cNvPr id="218" name="Picture 8" descr="Picture 8"/>
          <p:cNvPicPr>
            <a:picLocks noChangeAspect="1"/>
          </p:cNvPicPr>
          <p:nvPr/>
        </p:nvPicPr>
        <p:blipFill>
          <a:blip r:embed="rId3"/>
          <a:stretch>
            <a:fillRect/>
          </a:stretch>
        </p:blipFill>
        <p:spPr>
          <a:xfrm>
            <a:off x="4581478" y="1971271"/>
            <a:ext cx="560888" cy="377563"/>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B444D"/>
        </a:solidFill>
        <a:effectLst/>
      </p:bgPr>
    </p:bg>
    <p:spTree>
      <p:nvGrpSpPr>
        <p:cNvPr id="1" name=""/>
        <p:cNvGrpSpPr/>
        <p:nvPr/>
      </p:nvGrpSpPr>
      <p:grpSpPr>
        <a:xfrm>
          <a:off x="0" y="0"/>
          <a:ext cx="0" cy="0"/>
          <a:chOff x="0" y="0"/>
          <a:chExt cx="0" cy="0"/>
        </a:xfrm>
      </p:grpSpPr>
      <p:sp>
        <p:nvSpPr>
          <p:cNvPr id="220" name="TextBox 1"/>
          <p:cNvSpPr txBox="1"/>
          <p:nvPr/>
        </p:nvSpPr>
        <p:spPr>
          <a:xfrm>
            <a:off x="626074" y="2075154"/>
            <a:ext cx="10787451" cy="2682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500" b="1">
                <a:solidFill>
                  <a:srgbClr val="FFFFFF"/>
                </a:solidFill>
                <a:latin typeface="Gilroy ExtraBold"/>
                <a:ea typeface="Gilroy ExtraBold"/>
                <a:cs typeface="Gilroy ExtraBold"/>
                <a:sym typeface="Gilroy ExtraBold"/>
              </a:defRPr>
            </a:lvl1pPr>
          </a:lstStyle>
          <a:p>
            <a:r>
              <a:t>Cuando más personas votan, nuestra democracia se pone más fuerte. </a:t>
            </a:r>
          </a:p>
        </p:txBody>
      </p:sp>
      <p:pic>
        <p:nvPicPr>
          <p:cNvPr id="221" name="Picture 4" descr="Picture 4"/>
          <p:cNvPicPr>
            <a:picLocks noChangeAspect="1"/>
          </p:cNvPicPr>
          <p:nvPr/>
        </p:nvPicPr>
        <p:blipFill>
          <a:blip r:embed="rId2">
            <a:alphaModFix amt="35000"/>
          </a:blip>
          <a:stretch>
            <a:fillRect/>
          </a:stretch>
        </p:blipFill>
        <p:spPr>
          <a:xfrm>
            <a:off x="11362942" y="6417000"/>
            <a:ext cx="653214" cy="253434"/>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B444D"/>
        </a:solidFill>
        <a:effectLst/>
      </p:bgPr>
    </p:bg>
    <p:spTree>
      <p:nvGrpSpPr>
        <p:cNvPr id="1" name=""/>
        <p:cNvGrpSpPr/>
        <p:nvPr/>
      </p:nvGrpSpPr>
      <p:grpSpPr>
        <a:xfrm>
          <a:off x="0" y="0"/>
          <a:ext cx="0" cy="0"/>
          <a:chOff x="0" y="0"/>
          <a:chExt cx="0" cy="0"/>
        </a:xfrm>
      </p:grpSpPr>
      <p:sp>
        <p:nvSpPr>
          <p:cNvPr id="223" name="TextBox 1"/>
          <p:cNvSpPr txBox="1"/>
          <p:nvPr/>
        </p:nvSpPr>
        <p:spPr>
          <a:xfrm>
            <a:off x="725959" y="2326278"/>
            <a:ext cx="10663882" cy="181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500" b="1">
                <a:solidFill>
                  <a:srgbClr val="FFFFFF"/>
                </a:solidFill>
                <a:latin typeface="Gilroy ExtraBold"/>
                <a:ea typeface="Gilroy ExtraBold"/>
                <a:cs typeface="Gilroy ExtraBold"/>
                <a:sym typeface="Gilroy ExtraBold"/>
              </a:defRPr>
            </a:lvl1pPr>
          </a:lstStyle>
          <a:p>
            <a:r>
              <a:t>Por qué conversaciones de GOTV funcionan?</a:t>
            </a:r>
          </a:p>
        </p:txBody>
      </p:sp>
      <p:pic>
        <p:nvPicPr>
          <p:cNvPr id="224" name="Picture 4" descr="Picture 4"/>
          <p:cNvPicPr>
            <a:picLocks noChangeAspect="1"/>
          </p:cNvPicPr>
          <p:nvPr/>
        </p:nvPicPr>
        <p:blipFill>
          <a:blip r:embed="rId2">
            <a:alphaModFix amt="35000"/>
          </a:blip>
          <a:stretch>
            <a:fillRect/>
          </a:stretch>
        </p:blipFill>
        <p:spPr>
          <a:xfrm>
            <a:off x="11362942" y="6417000"/>
            <a:ext cx="653214" cy="253434"/>
          </a:xfrm>
          <a:prstGeom prst="rect">
            <a:avLst/>
          </a:prstGeom>
          <a:ln w="12700">
            <a:miter lim="400000"/>
          </a:ln>
        </p:spPr>
      </p:pic>
      <p:sp>
        <p:nvSpPr>
          <p:cNvPr id="225" name="Shape 195"/>
          <p:cNvSpPr txBox="1"/>
          <p:nvPr/>
        </p:nvSpPr>
        <p:spPr>
          <a:xfrm>
            <a:off x="5483580" y="1932601"/>
            <a:ext cx="2354135" cy="45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2400" b="1">
                <a:solidFill>
                  <a:schemeClr val="accent4"/>
                </a:solidFill>
                <a:latin typeface="Gilroy ExtraBold"/>
                <a:ea typeface="Gilroy ExtraBold"/>
                <a:cs typeface="Gilroy ExtraBold"/>
                <a:sym typeface="Gilroy ExtraBold"/>
              </a:defRPr>
            </a:lvl1pPr>
          </a:lstStyle>
          <a:p>
            <a:r>
              <a:t>EN EL CHAT:</a:t>
            </a:r>
          </a:p>
        </p:txBody>
      </p:sp>
      <p:sp>
        <p:nvSpPr>
          <p:cNvPr id="226" name="Rounded Rectangle 6"/>
          <p:cNvSpPr/>
          <p:nvPr/>
        </p:nvSpPr>
        <p:spPr>
          <a:xfrm>
            <a:off x="4802973" y="1877079"/>
            <a:ext cx="680607" cy="522030"/>
          </a:xfrm>
          <a:prstGeom prst="roundRect">
            <a:avLst>
              <a:gd name="adj" fmla="val 16667"/>
            </a:avLst>
          </a:prstGeom>
          <a:solidFill>
            <a:srgbClr val="FFFFFF"/>
          </a:solidFill>
          <a:ln w="25400">
            <a:solidFill>
              <a:srgbClr val="3B444D"/>
            </a:solidFill>
          </a:ln>
        </p:spPr>
        <p:txBody>
          <a:bodyPr lIns="45719" rIns="45719" anchor="ctr"/>
          <a:lstStyle/>
          <a:p>
            <a:pPr algn="ctr">
              <a:defRPr>
                <a:solidFill>
                  <a:srgbClr val="FFFFFF"/>
                </a:solidFill>
              </a:defRPr>
            </a:pPr>
            <a:endParaRPr/>
          </a:p>
        </p:txBody>
      </p:sp>
      <p:pic>
        <p:nvPicPr>
          <p:cNvPr id="227" name="Picture 7" descr="Picture 7"/>
          <p:cNvPicPr>
            <a:picLocks noChangeAspect="1"/>
          </p:cNvPicPr>
          <p:nvPr/>
        </p:nvPicPr>
        <p:blipFill>
          <a:blip r:embed="rId3"/>
          <a:stretch>
            <a:fillRect/>
          </a:stretch>
        </p:blipFill>
        <p:spPr>
          <a:xfrm>
            <a:off x="4862833" y="1948716"/>
            <a:ext cx="560888" cy="377563"/>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B444D"/>
        </a:solidFill>
        <a:effectLst/>
      </p:bgPr>
    </p:bg>
    <p:spTree>
      <p:nvGrpSpPr>
        <p:cNvPr id="1" name=""/>
        <p:cNvGrpSpPr/>
        <p:nvPr/>
      </p:nvGrpSpPr>
      <p:grpSpPr>
        <a:xfrm>
          <a:off x="0" y="0"/>
          <a:ext cx="0" cy="0"/>
          <a:chOff x="0" y="0"/>
          <a:chExt cx="0" cy="0"/>
        </a:xfrm>
      </p:grpSpPr>
      <p:pic>
        <p:nvPicPr>
          <p:cNvPr id="229" name="Picture 4" descr="Picture 4"/>
          <p:cNvPicPr>
            <a:picLocks noChangeAspect="1"/>
          </p:cNvPicPr>
          <p:nvPr/>
        </p:nvPicPr>
        <p:blipFill>
          <a:blip r:embed="rId2">
            <a:alphaModFix amt="20000"/>
          </a:blip>
          <a:stretch>
            <a:fillRect/>
          </a:stretch>
        </p:blipFill>
        <p:spPr>
          <a:xfrm>
            <a:off x="11362942" y="6417000"/>
            <a:ext cx="653212" cy="253432"/>
          </a:xfrm>
          <a:prstGeom prst="rect">
            <a:avLst/>
          </a:prstGeom>
          <a:ln w="12700">
            <a:miter lim="400000"/>
          </a:ln>
        </p:spPr>
      </p:pic>
      <p:sp>
        <p:nvSpPr>
          <p:cNvPr id="230" name="TextBox 7"/>
          <p:cNvSpPr txBox="1"/>
          <p:nvPr/>
        </p:nvSpPr>
        <p:spPr>
          <a:xfrm>
            <a:off x="638613" y="897923"/>
            <a:ext cx="4289855" cy="2580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b="1">
                <a:solidFill>
                  <a:srgbClr val="FFFFFF"/>
                </a:solidFill>
                <a:latin typeface="Gilroy ExtraBold"/>
                <a:ea typeface="Gilroy ExtraBold"/>
                <a:cs typeface="Gilroy ExtraBold"/>
                <a:sym typeface="Gilroy ExtraBold"/>
              </a:defRPr>
            </a:lvl1pPr>
          </a:lstStyle>
          <a:p>
            <a:r>
              <a:t>Por qué conversaciones de GOTV funcionan?</a:t>
            </a:r>
          </a:p>
        </p:txBody>
      </p:sp>
      <p:sp>
        <p:nvSpPr>
          <p:cNvPr id="231" name="TextBox 2"/>
          <p:cNvSpPr txBox="1"/>
          <p:nvPr/>
        </p:nvSpPr>
        <p:spPr>
          <a:xfrm>
            <a:off x="6212113" y="744021"/>
            <a:ext cx="5477436" cy="955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200" b="1">
                <a:solidFill>
                  <a:schemeClr val="accent4"/>
                </a:solidFill>
                <a:latin typeface="Gilroy ExtraBold"/>
                <a:ea typeface="Gilroy ExtraBold"/>
                <a:cs typeface="Gilroy ExtraBold"/>
                <a:sym typeface="Gilroy ExtraBold"/>
              </a:defRPr>
            </a:pPr>
            <a:r>
              <a:t>Responsabilidad de votar</a:t>
            </a:r>
          </a:p>
          <a:p>
            <a:pPr marL="342900" indent="-342900">
              <a:buSzPct val="100000"/>
              <a:buFont typeface="Arial"/>
              <a:buChar char="•"/>
              <a:defRPr sz="2200">
                <a:solidFill>
                  <a:srgbClr val="FFFFFF"/>
                </a:solidFill>
                <a:latin typeface="Source Sans Pro"/>
                <a:ea typeface="Source Sans Pro"/>
                <a:cs typeface="Source Sans Pro"/>
                <a:sym typeface="Source Sans Pro"/>
              </a:defRPr>
            </a:pPr>
            <a:r>
              <a:t>Crea presión social</a:t>
            </a:r>
          </a:p>
        </p:txBody>
      </p:sp>
      <p:pic>
        <p:nvPicPr>
          <p:cNvPr id="232" name="Picture 4" descr="Picture 4"/>
          <p:cNvPicPr>
            <a:picLocks noChangeAspect="1"/>
          </p:cNvPicPr>
          <p:nvPr/>
        </p:nvPicPr>
        <p:blipFill>
          <a:blip r:embed="rId3">
            <a:alphaModFix amt="35000"/>
          </a:blip>
          <a:stretch>
            <a:fillRect/>
          </a:stretch>
        </p:blipFill>
        <p:spPr>
          <a:xfrm>
            <a:off x="11362942" y="6417000"/>
            <a:ext cx="653214" cy="253434"/>
          </a:xfrm>
          <a:prstGeom prst="rect">
            <a:avLst/>
          </a:prstGeom>
          <a:ln w="12700">
            <a:miter lim="400000"/>
          </a:ln>
        </p:spPr>
      </p:pic>
      <p:sp>
        <p:nvSpPr>
          <p:cNvPr id="233" name="TextBox 9"/>
          <p:cNvSpPr txBox="1"/>
          <p:nvPr/>
        </p:nvSpPr>
        <p:spPr>
          <a:xfrm>
            <a:off x="638612" y="4228610"/>
            <a:ext cx="4015032"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2000" b="1">
                <a:solidFill>
                  <a:srgbClr val="FFFFFF"/>
                </a:solidFill>
                <a:latin typeface="Gilroy ExtraBold"/>
                <a:ea typeface="Gilroy ExtraBold"/>
                <a:cs typeface="Gilroy ExtraBold"/>
                <a:sym typeface="Gilroy ExtraBold"/>
              </a:defRPr>
            </a:lvl1pPr>
          </a:lstStyle>
          <a:p>
            <a:r>
              <a:t>*Referencia- Analyst Institute</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B444D"/>
        </a:solidFill>
        <a:effectLst/>
      </p:bgPr>
    </p:bg>
    <p:spTree>
      <p:nvGrpSpPr>
        <p:cNvPr id="1" name=""/>
        <p:cNvGrpSpPr/>
        <p:nvPr/>
      </p:nvGrpSpPr>
      <p:grpSpPr>
        <a:xfrm>
          <a:off x="0" y="0"/>
          <a:ext cx="0" cy="0"/>
          <a:chOff x="0" y="0"/>
          <a:chExt cx="0" cy="0"/>
        </a:xfrm>
      </p:grpSpPr>
      <p:pic>
        <p:nvPicPr>
          <p:cNvPr id="235" name="Picture 4" descr="Picture 4"/>
          <p:cNvPicPr>
            <a:picLocks noChangeAspect="1"/>
          </p:cNvPicPr>
          <p:nvPr/>
        </p:nvPicPr>
        <p:blipFill>
          <a:blip r:embed="rId2">
            <a:alphaModFix amt="20000"/>
          </a:blip>
          <a:stretch>
            <a:fillRect/>
          </a:stretch>
        </p:blipFill>
        <p:spPr>
          <a:xfrm>
            <a:off x="11362942" y="6417000"/>
            <a:ext cx="653212" cy="253432"/>
          </a:xfrm>
          <a:prstGeom prst="rect">
            <a:avLst/>
          </a:prstGeom>
          <a:ln w="12700">
            <a:miter lim="400000"/>
          </a:ln>
        </p:spPr>
      </p:pic>
      <p:sp>
        <p:nvSpPr>
          <p:cNvPr id="236" name="TextBox 7"/>
          <p:cNvSpPr txBox="1"/>
          <p:nvPr/>
        </p:nvSpPr>
        <p:spPr>
          <a:xfrm>
            <a:off x="638613" y="897923"/>
            <a:ext cx="4289855" cy="2580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b="1">
                <a:solidFill>
                  <a:srgbClr val="FFFFFF"/>
                </a:solidFill>
                <a:latin typeface="Gilroy ExtraBold"/>
                <a:ea typeface="Gilroy ExtraBold"/>
                <a:cs typeface="Gilroy ExtraBold"/>
                <a:sym typeface="Gilroy ExtraBold"/>
              </a:defRPr>
            </a:lvl1pPr>
          </a:lstStyle>
          <a:p>
            <a:r>
              <a:t>Por qué conversaciones de GOTV funcionan?</a:t>
            </a:r>
          </a:p>
        </p:txBody>
      </p:sp>
      <p:sp>
        <p:nvSpPr>
          <p:cNvPr id="237" name="TextBox 2"/>
          <p:cNvSpPr txBox="1"/>
          <p:nvPr/>
        </p:nvSpPr>
        <p:spPr>
          <a:xfrm>
            <a:off x="6212113" y="744021"/>
            <a:ext cx="5477436" cy="3241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200" b="1">
                <a:solidFill>
                  <a:schemeClr val="accent4"/>
                </a:solidFill>
                <a:latin typeface="Gilroy ExtraBold"/>
                <a:ea typeface="Gilroy ExtraBold"/>
                <a:cs typeface="Gilroy ExtraBold"/>
                <a:sym typeface="Gilroy ExtraBold"/>
              </a:defRPr>
            </a:pPr>
            <a:r>
              <a:t>Responsabilidad de votar</a:t>
            </a:r>
          </a:p>
          <a:p>
            <a:pPr marL="342900" indent="-342900">
              <a:buSzPct val="100000"/>
              <a:buFont typeface="Arial"/>
              <a:buChar char="•"/>
              <a:defRPr sz="2200">
                <a:solidFill>
                  <a:srgbClr val="FFFFFF"/>
                </a:solidFill>
                <a:latin typeface="Source Sans Pro"/>
                <a:ea typeface="Source Sans Pro"/>
                <a:cs typeface="Source Sans Pro"/>
                <a:sym typeface="Source Sans Pro"/>
              </a:defRPr>
            </a:pPr>
            <a:r>
              <a:t>Crea presión social</a:t>
            </a:r>
            <a:endParaRPr>
              <a:solidFill>
                <a:srgbClr val="000000"/>
              </a:solidFill>
            </a:endParaRPr>
          </a:p>
          <a:p>
            <a:pPr marL="342900" indent="-342900">
              <a:buSzPct val="100000"/>
              <a:buFont typeface="Arial"/>
              <a:buChar char="•"/>
              <a:defRPr sz="2200">
                <a:solidFill>
                  <a:srgbClr val="FFFFFF"/>
                </a:solidFill>
                <a:latin typeface="Source Sans Pro"/>
                <a:ea typeface="Source Sans Pro"/>
                <a:cs typeface="Source Sans Pro"/>
                <a:sym typeface="Source Sans Pro"/>
              </a:defRPr>
            </a:pPr>
            <a:endParaRPr>
              <a:solidFill>
                <a:srgbClr val="000000"/>
              </a:solidFill>
            </a:endParaRPr>
          </a:p>
          <a:p>
            <a:pPr>
              <a:defRPr sz="3200" b="1">
                <a:solidFill>
                  <a:schemeClr val="accent4"/>
                </a:solidFill>
                <a:latin typeface="Gilroy ExtraBold"/>
                <a:ea typeface="Gilroy ExtraBold"/>
                <a:cs typeface="Gilroy ExtraBold"/>
                <a:sym typeface="Gilroy ExtraBold"/>
              </a:defRPr>
            </a:pPr>
            <a:r>
              <a:t>Promesas de voto</a:t>
            </a:r>
          </a:p>
          <a:p>
            <a:pPr marL="342900" indent="-342900">
              <a:buSzPct val="100000"/>
              <a:buFont typeface="Arial"/>
              <a:buChar char="•"/>
              <a:defRPr sz="2200">
                <a:solidFill>
                  <a:srgbClr val="FFFFFF"/>
                </a:solidFill>
                <a:latin typeface="Source Sans Pro"/>
                <a:ea typeface="Source Sans Pro"/>
                <a:cs typeface="Source Sans Pro"/>
                <a:sym typeface="Source Sans Pro"/>
              </a:defRPr>
            </a:pPr>
            <a:r>
              <a:t>Recuerda a los votantes la norma de votar</a:t>
            </a:r>
          </a:p>
          <a:p>
            <a:pPr marL="342900" indent="-342900">
              <a:buSzPct val="100000"/>
              <a:buFont typeface="Arial"/>
              <a:buChar char="•"/>
              <a:defRPr sz="2200">
                <a:solidFill>
                  <a:srgbClr val="FFFFFF"/>
                </a:solidFill>
                <a:latin typeface="Source Sans Pro"/>
                <a:ea typeface="Source Sans Pro"/>
                <a:cs typeface="Source Sans Pro"/>
                <a:sym typeface="Source Sans Pro"/>
              </a:defRPr>
            </a:pPr>
            <a:r>
              <a:t>Los votantes que prometen votar tienen más probabilidades de participar que los que no lo hacen.</a:t>
            </a:r>
          </a:p>
        </p:txBody>
      </p:sp>
      <p:pic>
        <p:nvPicPr>
          <p:cNvPr id="238" name="Picture 4" descr="Picture 4"/>
          <p:cNvPicPr>
            <a:picLocks noChangeAspect="1"/>
          </p:cNvPicPr>
          <p:nvPr/>
        </p:nvPicPr>
        <p:blipFill>
          <a:blip r:embed="rId3">
            <a:alphaModFix amt="35000"/>
          </a:blip>
          <a:stretch>
            <a:fillRect/>
          </a:stretch>
        </p:blipFill>
        <p:spPr>
          <a:xfrm>
            <a:off x="11362942" y="6417000"/>
            <a:ext cx="653214" cy="253434"/>
          </a:xfrm>
          <a:prstGeom prst="rect">
            <a:avLst/>
          </a:prstGeom>
          <a:ln w="12700">
            <a:miter lim="400000"/>
          </a:ln>
        </p:spPr>
      </p:pic>
      <p:sp>
        <p:nvSpPr>
          <p:cNvPr id="239" name="TextBox 9"/>
          <p:cNvSpPr txBox="1"/>
          <p:nvPr/>
        </p:nvSpPr>
        <p:spPr>
          <a:xfrm>
            <a:off x="638612" y="4228610"/>
            <a:ext cx="4015032"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2000" b="1">
                <a:solidFill>
                  <a:srgbClr val="FFFFFF"/>
                </a:solidFill>
                <a:latin typeface="Gilroy ExtraBold"/>
                <a:ea typeface="Gilroy ExtraBold"/>
                <a:cs typeface="Gilroy ExtraBold"/>
                <a:sym typeface="Gilroy ExtraBold"/>
              </a:defRPr>
            </a:lvl1pPr>
          </a:lstStyle>
          <a:p>
            <a:r>
              <a:t>*Referencia- Analyst Institute</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B444D"/>
        </a:solidFill>
        <a:effectLst/>
      </p:bgPr>
    </p:bg>
    <p:spTree>
      <p:nvGrpSpPr>
        <p:cNvPr id="1" name=""/>
        <p:cNvGrpSpPr/>
        <p:nvPr/>
      </p:nvGrpSpPr>
      <p:grpSpPr>
        <a:xfrm>
          <a:off x="0" y="0"/>
          <a:ext cx="0" cy="0"/>
          <a:chOff x="0" y="0"/>
          <a:chExt cx="0" cy="0"/>
        </a:xfrm>
      </p:grpSpPr>
      <p:pic>
        <p:nvPicPr>
          <p:cNvPr id="241" name="Picture 4" descr="Picture 4"/>
          <p:cNvPicPr>
            <a:picLocks noChangeAspect="1"/>
          </p:cNvPicPr>
          <p:nvPr/>
        </p:nvPicPr>
        <p:blipFill>
          <a:blip r:embed="rId2">
            <a:alphaModFix amt="20000"/>
          </a:blip>
          <a:stretch>
            <a:fillRect/>
          </a:stretch>
        </p:blipFill>
        <p:spPr>
          <a:xfrm>
            <a:off x="11362942" y="6417000"/>
            <a:ext cx="653212" cy="253432"/>
          </a:xfrm>
          <a:prstGeom prst="rect">
            <a:avLst/>
          </a:prstGeom>
          <a:ln w="12700">
            <a:miter lim="400000"/>
          </a:ln>
        </p:spPr>
      </p:pic>
      <p:sp>
        <p:nvSpPr>
          <p:cNvPr id="242" name="TextBox 7"/>
          <p:cNvSpPr txBox="1"/>
          <p:nvPr/>
        </p:nvSpPr>
        <p:spPr>
          <a:xfrm>
            <a:off x="638613" y="897923"/>
            <a:ext cx="4289855" cy="2580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b="1">
                <a:solidFill>
                  <a:srgbClr val="FFFFFF"/>
                </a:solidFill>
                <a:latin typeface="Gilroy ExtraBold"/>
                <a:ea typeface="Gilroy ExtraBold"/>
                <a:cs typeface="Gilroy ExtraBold"/>
                <a:sym typeface="Gilroy ExtraBold"/>
              </a:defRPr>
            </a:lvl1pPr>
          </a:lstStyle>
          <a:p>
            <a:r>
              <a:t>Por qué conversaciones de GOTV funcionan?</a:t>
            </a:r>
          </a:p>
        </p:txBody>
      </p:sp>
      <p:sp>
        <p:nvSpPr>
          <p:cNvPr id="243" name="TextBox 2"/>
          <p:cNvSpPr txBox="1"/>
          <p:nvPr/>
        </p:nvSpPr>
        <p:spPr>
          <a:xfrm>
            <a:off x="6212113" y="744021"/>
            <a:ext cx="5477436" cy="5171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200" b="1">
                <a:solidFill>
                  <a:schemeClr val="accent4"/>
                </a:solidFill>
                <a:latin typeface="Gilroy ExtraBold"/>
                <a:ea typeface="Gilroy ExtraBold"/>
                <a:cs typeface="Gilroy ExtraBold"/>
                <a:sym typeface="Gilroy ExtraBold"/>
              </a:defRPr>
            </a:pPr>
            <a:r>
              <a:t>Responsabilidad de votar</a:t>
            </a:r>
          </a:p>
          <a:p>
            <a:pPr marL="342900" indent="-342900">
              <a:buSzPct val="100000"/>
              <a:buFont typeface="Arial"/>
              <a:buChar char="•"/>
              <a:defRPr sz="2200">
                <a:solidFill>
                  <a:srgbClr val="FFFFFF"/>
                </a:solidFill>
                <a:latin typeface="Source Sans Pro"/>
                <a:ea typeface="Source Sans Pro"/>
                <a:cs typeface="Source Sans Pro"/>
                <a:sym typeface="Source Sans Pro"/>
              </a:defRPr>
            </a:pPr>
            <a:r>
              <a:t>Crea presión social</a:t>
            </a:r>
            <a:endParaRPr>
              <a:solidFill>
                <a:srgbClr val="000000"/>
              </a:solidFill>
            </a:endParaRPr>
          </a:p>
          <a:p>
            <a:pPr marL="342900" indent="-342900">
              <a:buSzPct val="100000"/>
              <a:buFont typeface="Arial"/>
              <a:buChar char="•"/>
              <a:defRPr sz="2200">
                <a:solidFill>
                  <a:srgbClr val="FFFFFF"/>
                </a:solidFill>
                <a:latin typeface="Source Sans Pro"/>
                <a:ea typeface="Source Sans Pro"/>
                <a:cs typeface="Source Sans Pro"/>
                <a:sym typeface="Source Sans Pro"/>
              </a:defRPr>
            </a:pPr>
            <a:endParaRPr>
              <a:solidFill>
                <a:srgbClr val="000000"/>
              </a:solidFill>
            </a:endParaRPr>
          </a:p>
          <a:p>
            <a:pPr>
              <a:defRPr sz="3200" b="1">
                <a:solidFill>
                  <a:schemeClr val="accent4"/>
                </a:solidFill>
                <a:latin typeface="Gilroy ExtraBold"/>
                <a:ea typeface="Gilroy ExtraBold"/>
                <a:cs typeface="Gilroy ExtraBold"/>
                <a:sym typeface="Gilroy ExtraBold"/>
              </a:defRPr>
            </a:pPr>
            <a:r>
              <a:t>Promesas de voto</a:t>
            </a:r>
          </a:p>
          <a:p>
            <a:pPr marL="342900" indent="-342900">
              <a:buSzPct val="100000"/>
              <a:buFont typeface="Arial"/>
              <a:buChar char="•"/>
              <a:defRPr sz="2200">
                <a:solidFill>
                  <a:srgbClr val="FFFFFF"/>
                </a:solidFill>
                <a:latin typeface="Source Sans Pro"/>
                <a:ea typeface="Source Sans Pro"/>
                <a:cs typeface="Source Sans Pro"/>
                <a:sym typeface="Source Sans Pro"/>
              </a:defRPr>
            </a:pPr>
            <a:r>
              <a:t>Recuerda a los votantes la norma de votar</a:t>
            </a:r>
          </a:p>
          <a:p>
            <a:pPr marL="342900" indent="-342900">
              <a:buSzPct val="100000"/>
              <a:buFont typeface="Arial"/>
              <a:buChar char="•"/>
              <a:defRPr sz="2200">
                <a:solidFill>
                  <a:srgbClr val="FFFFFF"/>
                </a:solidFill>
                <a:latin typeface="Source Sans Pro"/>
                <a:ea typeface="Source Sans Pro"/>
                <a:cs typeface="Source Sans Pro"/>
                <a:sym typeface="Source Sans Pro"/>
              </a:defRPr>
            </a:pPr>
            <a:r>
              <a:t>Los votantes que prometen votar tienen más probabilidades de participar que los que no lo hacen</a:t>
            </a:r>
          </a:p>
          <a:p>
            <a:pPr>
              <a:defRPr sz="2200">
                <a:solidFill>
                  <a:srgbClr val="FFFFFF"/>
                </a:solidFill>
                <a:latin typeface="Source Sans Pro"/>
                <a:ea typeface="Source Sans Pro"/>
                <a:cs typeface="Source Sans Pro"/>
                <a:sym typeface="Source Sans Pro"/>
              </a:defRPr>
            </a:pPr>
            <a:endParaRPr/>
          </a:p>
          <a:p>
            <a:pPr>
              <a:defRPr sz="3200" b="1">
                <a:solidFill>
                  <a:schemeClr val="accent4"/>
                </a:solidFill>
                <a:latin typeface="Gilroy ExtraBold"/>
                <a:ea typeface="Gilroy ExtraBold"/>
                <a:cs typeface="Gilroy ExtraBold"/>
                <a:sym typeface="Gilroy ExtraBold"/>
              </a:defRPr>
            </a:pPr>
            <a:r>
              <a:t>Planificación de votación</a:t>
            </a:r>
          </a:p>
          <a:p>
            <a:pPr marL="342900" indent="-342900">
              <a:buSzPct val="100000"/>
              <a:buFont typeface="Arial"/>
              <a:buChar char="•"/>
              <a:defRPr sz="2200">
                <a:solidFill>
                  <a:srgbClr val="FFFFFF"/>
                </a:solidFill>
                <a:latin typeface="Source Sans Pro"/>
                <a:ea typeface="Source Sans Pro"/>
                <a:cs typeface="Source Sans Pro"/>
                <a:sym typeface="Source Sans Pro"/>
              </a:defRPr>
            </a:pPr>
            <a:r>
              <a:t>La planificación del voto corta de manera efectiva las respuestas rápidas de sí o no que usted podría recibir de los votantes</a:t>
            </a:r>
          </a:p>
        </p:txBody>
      </p:sp>
      <p:pic>
        <p:nvPicPr>
          <p:cNvPr id="244" name="Picture 4" descr="Picture 4"/>
          <p:cNvPicPr>
            <a:picLocks noChangeAspect="1"/>
          </p:cNvPicPr>
          <p:nvPr/>
        </p:nvPicPr>
        <p:blipFill>
          <a:blip r:embed="rId3">
            <a:alphaModFix amt="35000"/>
          </a:blip>
          <a:stretch>
            <a:fillRect/>
          </a:stretch>
        </p:blipFill>
        <p:spPr>
          <a:xfrm>
            <a:off x="11362942" y="6417000"/>
            <a:ext cx="653214" cy="253434"/>
          </a:xfrm>
          <a:prstGeom prst="rect">
            <a:avLst/>
          </a:prstGeom>
          <a:ln w="12700">
            <a:miter lim="400000"/>
          </a:ln>
        </p:spPr>
      </p:pic>
      <p:sp>
        <p:nvSpPr>
          <p:cNvPr id="245" name="TextBox 9"/>
          <p:cNvSpPr txBox="1"/>
          <p:nvPr/>
        </p:nvSpPr>
        <p:spPr>
          <a:xfrm>
            <a:off x="638612" y="4228610"/>
            <a:ext cx="4015032"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2000" b="1">
                <a:solidFill>
                  <a:srgbClr val="FFFFFF"/>
                </a:solidFill>
                <a:latin typeface="Gilroy ExtraBold"/>
                <a:ea typeface="Gilroy ExtraBold"/>
                <a:cs typeface="Gilroy ExtraBold"/>
                <a:sym typeface="Gilroy ExtraBold"/>
              </a:defRPr>
            </a:lvl1pPr>
          </a:lstStyle>
          <a:p>
            <a:r>
              <a:t>*Referencia- Analyst Institute</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Rectangle 2"/>
          <p:cNvSpPr/>
          <p:nvPr/>
        </p:nvSpPr>
        <p:spPr>
          <a:xfrm>
            <a:off x="6057900" y="1888538"/>
            <a:ext cx="5844017" cy="591799"/>
          </a:xfrm>
          <a:prstGeom prst="rect">
            <a:avLst/>
          </a:prstGeom>
          <a:solidFill>
            <a:schemeClr val="accent4"/>
          </a:solidFill>
          <a:ln w="12700">
            <a:miter lim="400000"/>
          </a:ln>
        </p:spPr>
        <p:txBody>
          <a:bodyPr lIns="45719" rIns="45719" anchor="ctr"/>
          <a:lstStyle/>
          <a:p>
            <a:pPr algn="ctr">
              <a:defRPr>
                <a:solidFill>
                  <a:srgbClr val="FFFFFF"/>
                </a:solidFill>
              </a:defRPr>
            </a:pPr>
            <a:endParaRPr/>
          </a:p>
        </p:txBody>
      </p:sp>
      <p:sp>
        <p:nvSpPr>
          <p:cNvPr id="248" name="TextBox 4"/>
          <p:cNvSpPr txBox="1"/>
          <p:nvPr/>
        </p:nvSpPr>
        <p:spPr>
          <a:xfrm>
            <a:off x="6095999" y="1229919"/>
            <a:ext cx="6393564" cy="3634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solidFill>
                  <a:schemeClr val="accent3"/>
                </a:solidFill>
                <a:latin typeface="Source Sans Pro"/>
                <a:ea typeface="Source Sans Pro"/>
                <a:cs typeface="Source Sans Pro"/>
                <a:sym typeface="Source Sans Pro"/>
              </a:defRPr>
            </a:pPr>
            <a:r>
              <a:t>Introducción</a:t>
            </a:r>
            <a:endParaRPr>
              <a:solidFill>
                <a:srgbClr val="000000"/>
              </a:solidFill>
            </a:endParaRPr>
          </a:p>
          <a:p>
            <a:pPr>
              <a:defRPr sz="2400">
                <a:solidFill>
                  <a:schemeClr val="accent3"/>
                </a:solidFill>
                <a:latin typeface="Source Sans Pro"/>
                <a:ea typeface="Source Sans Pro"/>
                <a:cs typeface="Source Sans Pro"/>
                <a:sym typeface="Source Sans Pro"/>
              </a:defRPr>
            </a:pPr>
            <a:endParaRPr>
              <a:solidFill>
                <a:srgbClr val="000000"/>
              </a:solidFill>
            </a:endParaRPr>
          </a:p>
          <a:p>
            <a:pPr>
              <a:defRPr sz="2400" b="1">
                <a:solidFill>
                  <a:srgbClr val="FFFFFF"/>
                </a:solidFill>
                <a:latin typeface="Source Sans Pro"/>
                <a:ea typeface="Source Sans Pro"/>
                <a:cs typeface="Source Sans Pro"/>
                <a:sym typeface="Source Sans Pro"/>
              </a:defRPr>
            </a:pPr>
            <a:r>
              <a:t>Universo de votantes</a:t>
            </a:r>
            <a:endParaRPr>
              <a:solidFill>
                <a:srgbClr val="000000"/>
              </a:solidFill>
            </a:endParaRPr>
          </a:p>
          <a:p>
            <a:pPr>
              <a:defRPr sz="2400">
                <a:solidFill>
                  <a:schemeClr val="accent3"/>
                </a:solidFill>
                <a:latin typeface="Source Sans Pro"/>
                <a:ea typeface="Source Sans Pro"/>
                <a:cs typeface="Source Sans Pro"/>
                <a:sym typeface="Source Sans Pro"/>
              </a:defRPr>
            </a:pPr>
            <a:endParaRPr>
              <a:solidFill>
                <a:srgbClr val="000000"/>
              </a:solidFill>
            </a:endParaRPr>
          </a:p>
          <a:p>
            <a:pPr>
              <a:defRPr sz="2400">
                <a:solidFill>
                  <a:schemeClr val="accent3"/>
                </a:solidFill>
                <a:latin typeface="Source Sans Pro"/>
                <a:ea typeface="Source Sans Pro"/>
                <a:cs typeface="Source Sans Pro"/>
                <a:sym typeface="Source Sans Pro"/>
              </a:defRPr>
            </a:pPr>
            <a:r>
              <a:t>Elementos de movilización</a:t>
            </a:r>
            <a:endParaRPr>
              <a:solidFill>
                <a:srgbClr val="000000"/>
              </a:solidFill>
            </a:endParaRPr>
          </a:p>
          <a:p>
            <a:pPr>
              <a:defRPr sz="2400">
                <a:solidFill>
                  <a:schemeClr val="accent3"/>
                </a:solidFill>
                <a:latin typeface="Source Sans Pro"/>
                <a:ea typeface="Source Sans Pro"/>
                <a:cs typeface="Source Sans Pro"/>
                <a:sym typeface="Source Sans Pro"/>
              </a:defRPr>
            </a:pPr>
            <a:endParaRPr>
              <a:solidFill>
                <a:srgbClr val="000000"/>
              </a:solidFill>
            </a:endParaRPr>
          </a:p>
          <a:p>
            <a:pPr>
              <a:defRPr sz="2400">
                <a:solidFill>
                  <a:schemeClr val="accent3"/>
                </a:solidFill>
                <a:latin typeface="Source Sans Pro"/>
                <a:ea typeface="Source Sans Pro"/>
                <a:cs typeface="Source Sans Pro"/>
                <a:sym typeface="Source Sans Pro"/>
              </a:defRPr>
            </a:pPr>
            <a:r>
              <a:t>Marco de conversación GOTV</a:t>
            </a:r>
            <a:endParaRPr>
              <a:solidFill>
                <a:srgbClr val="000000"/>
              </a:solidFill>
            </a:endParaRPr>
          </a:p>
          <a:p>
            <a:pPr>
              <a:defRPr sz="2400">
                <a:solidFill>
                  <a:schemeClr val="accent3"/>
                </a:solidFill>
                <a:latin typeface="Source Sans Pro"/>
                <a:ea typeface="Source Sans Pro"/>
                <a:cs typeface="Source Sans Pro"/>
                <a:sym typeface="Source Sans Pro"/>
              </a:defRPr>
            </a:pPr>
            <a:endParaRPr>
              <a:solidFill>
                <a:srgbClr val="000000"/>
              </a:solidFill>
            </a:endParaRPr>
          </a:p>
          <a:p>
            <a:pPr>
              <a:defRPr sz="2400">
                <a:solidFill>
                  <a:schemeClr val="accent3"/>
                </a:solidFill>
                <a:latin typeface="Source Sans Pro"/>
                <a:ea typeface="Source Sans Pro"/>
                <a:cs typeface="Source Sans Pro"/>
                <a:sym typeface="Source Sans Pro"/>
              </a:defRPr>
            </a:pPr>
            <a:r>
              <a:t>Próximos pasos y cierre</a:t>
            </a:r>
          </a:p>
        </p:txBody>
      </p:sp>
      <p:sp>
        <p:nvSpPr>
          <p:cNvPr id="249" name="TextBox 1"/>
          <p:cNvSpPr txBox="1"/>
          <p:nvPr/>
        </p:nvSpPr>
        <p:spPr>
          <a:xfrm>
            <a:off x="877824" y="1229919"/>
            <a:ext cx="4517136" cy="840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4800" b="1">
                <a:solidFill>
                  <a:srgbClr val="00B4DC"/>
                </a:solidFill>
                <a:latin typeface="Gilroy ExtraBold"/>
                <a:ea typeface="Gilroy ExtraBold"/>
                <a:cs typeface="Gilroy ExtraBold"/>
                <a:sym typeface="Gilroy ExtraBold"/>
              </a:defRPr>
            </a:lvl1pPr>
          </a:lstStyle>
          <a:p>
            <a:r>
              <a:t>Agenda</a:t>
            </a:r>
          </a:p>
        </p:txBody>
      </p:sp>
      <p:pic>
        <p:nvPicPr>
          <p:cNvPr id="250" name="Picture 5" descr="Picture 5"/>
          <p:cNvPicPr>
            <a:picLocks noChangeAspect="1"/>
          </p:cNvPicPr>
          <p:nvPr/>
        </p:nvPicPr>
        <p:blipFill>
          <a:blip r:embed="rId2">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B444D"/>
        </a:solidFill>
        <a:effectLst/>
      </p:bgPr>
    </p:bg>
    <p:spTree>
      <p:nvGrpSpPr>
        <p:cNvPr id="1" name=""/>
        <p:cNvGrpSpPr/>
        <p:nvPr/>
      </p:nvGrpSpPr>
      <p:grpSpPr>
        <a:xfrm>
          <a:off x="0" y="0"/>
          <a:ext cx="0" cy="0"/>
          <a:chOff x="0" y="0"/>
          <a:chExt cx="0" cy="0"/>
        </a:xfrm>
      </p:grpSpPr>
      <p:pic>
        <p:nvPicPr>
          <p:cNvPr id="252" name="Picture 2" descr="Picture 2"/>
          <p:cNvPicPr>
            <a:picLocks noChangeAspect="1"/>
          </p:cNvPicPr>
          <p:nvPr/>
        </p:nvPicPr>
        <p:blipFill>
          <a:blip r:embed="rId2">
            <a:alphaModFix amt="20000"/>
          </a:blip>
          <a:srcRect l="13669" t="13669" b="13562"/>
          <a:stretch>
            <a:fillRect/>
          </a:stretch>
        </p:blipFill>
        <p:spPr>
          <a:xfrm>
            <a:off x="0" y="-2"/>
            <a:ext cx="12192000" cy="6858002"/>
          </a:xfrm>
          <a:prstGeom prst="rect">
            <a:avLst/>
          </a:prstGeom>
          <a:ln w="12700">
            <a:miter lim="400000"/>
          </a:ln>
        </p:spPr>
      </p:pic>
      <p:sp>
        <p:nvSpPr>
          <p:cNvPr id="253" name="TextBox 8"/>
          <p:cNvSpPr txBox="1"/>
          <p:nvPr/>
        </p:nvSpPr>
        <p:spPr>
          <a:xfrm>
            <a:off x="0" y="2759586"/>
            <a:ext cx="12192000" cy="1336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90000"/>
              </a:lnSpc>
              <a:defRPr sz="8000" b="1">
                <a:solidFill>
                  <a:srgbClr val="FFFFFF"/>
                </a:solidFill>
                <a:latin typeface="Gilroy ExtraBold"/>
                <a:ea typeface="Gilroy ExtraBold"/>
                <a:cs typeface="Gilroy ExtraBold"/>
                <a:sym typeface="Gilroy ExtraBold"/>
              </a:defRPr>
            </a:lvl1pPr>
          </a:lstStyle>
          <a:p>
            <a:r>
              <a:t>Universo de votantes</a:t>
            </a:r>
          </a:p>
        </p:txBody>
      </p:sp>
      <p:pic>
        <p:nvPicPr>
          <p:cNvPr id="254" name="Picture 4" descr="Picture 4"/>
          <p:cNvPicPr>
            <a:picLocks noChangeAspect="1"/>
          </p:cNvPicPr>
          <p:nvPr/>
        </p:nvPicPr>
        <p:blipFill>
          <a:blip r:embed="rId3">
            <a:alphaModFix amt="35000"/>
          </a:blip>
          <a:stretch>
            <a:fillRect/>
          </a:stretch>
        </p:blipFill>
        <p:spPr>
          <a:xfrm>
            <a:off x="11362942" y="6417000"/>
            <a:ext cx="653214" cy="253434"/>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B444D"/>
        </a:solidFill>
        <a:effectLst/>
      </p:bgPr>
    </p:bg>
    <p:spTree>
      <p:nvGrpSpPr>
        <p:cNvPr id="1" name=""/>
        <p:cNvGrpSpPr/>
        <p:nvPr/>
      </p:nvGrpSpPr>
      <p:grpSpPr>
        <a:xfrm>
          <a:off x="0" y="0"/>
          <a:ext cx="0" cy="0"/>
          <a:chOff x="0" y="0"/>
          <a:chExt cx="0" cy="0"/>
        </a:xfrm>
      </p:grpSpPr>
      <p:pic>
        <p:nvPicPr>
          <p:cNvPr id="146" name="Picture 6" descr="Picture 6"/>
          <p:cNvPicPr>
            <a:picLocks noChangeAspect="1"/>
          </p:cNvPicPr>
          <p:nvPr/>
        </p:nvPicPr>
        <p:blipFill>
          <a:blip r:embed="rId2">
            <a:alphaModFix amt="18000"/>
          </a:blip>
          <a:srcRect l="9950" t="23249" r="5421" b="5090"/>
          <a:stretch>
            <a:fillRect/>
          </a:stretch>
        </p:blipFill>
        <p:spPr>
          <a:xfrm>
            <a:off x="-2" y="-1"/>
            <a:ext cx="12192002" cy="6858002"/>
          </a:xfrm>
          <a:prstGeom prst="rect">
            <a:avLst/>
          </a:prstGeom>
          <a:ln w="12700">
            <a:miter lim="400000"/>
          </a:ln>
        </p:spPr>
      </p:pic>
      <p:sp>
        <p:nvSpPr>
          <p:cNvPr id="147" name="Shape 133"/>
          <p:cNvSpPr txBox="1"/>
          <p:nvPr/>
        </p:nvSpPr>
        <p:spPr>
          <a:xfrm>
            <a:off x="526248" y="2752406"/>
            <a:ext cx="11163301" cy="2039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ctr">
              <a:lnSpc>
                <a:spcPct val="90000"/>
              </a:lnSpc>
              <a:defRPr sz="2400" b="1" spc="300">
                <a:solidFill>
                  <a:schemeClr val="accent4"/>
                </a:solidFill>
                <a:latin typeface="Gilroy ExtraBold"/>
                <a:ea typeface="Gilroy ExtraBold"/>
                <a:cs typeface="Gilroy ExtraBold"/>
                <a:sym typeface="Gilroy ExtraBold"/>
              </a:defRPr>
            </a:pPr>
            <a:r>
              <a:t>ENTRENAMIENTO DE ORGANIZACIÓN DE CAMPAÑAS</a:t>
            </a:r>
            <a:endParaRPr>
              <a:solidFill>
                <a:srgbClr val="000000"/>
              </a:solidFill>
            </a:endParaRPr>
          </a:p>
          <a:p>
            <a:pPr algn="ctr">
              <a:lnSpc>
                <a:spcPct val="90000"/>
              </a:lnSpc>
              <a:defRPr sz="5400" b="1">
                <a:solidFill>
                  <a:srgbClr val="FFFFFF"/>
                </a:solidFill>
                <a:latin typeface="Gilroy ExtraBold"/>
                <a:ea typeface="Gilroy ExtraBold"/>
                <a:cs typeface="Gilroy ExtraBold"/>
                <a:sym typeface="Gilroy ExtraBold"/>
              </a:defRPr>
            </a:pPr>
            <a:r>
              <a:t>Conversaciones de participación electoral (GOTV)</a:t>
            </a:r>
          </a:p>
        </p:txBody>
      </p:sp>
      <p:sp>
        <p:nvSpPr>
          <p:cNvPr id="148" name="Shape 133"/>
          <p:cNvSpPr txBox="1"/>
          <p:nvPr/>
        </p:nvSpPr>
        <p:spPr>
          <a:xfrm>
            <a:off x="514350" y="5117627"/>
            <a:ext cx="11163300" cy="485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ctr">
              <a:defRPr sz="2400" b="1">
                <a:solidFill>
                  <a:srgbClr val="FFFFFF"/>
                </a:solidFill>
                <a:latin typeface="Source Sans Pro"/>
                <a:ea typeface="Source Sans Pro"/>
                <a:cs typeface="Source Sans Pro"/>
                <a:sym typeface="Source Sans Pro"/>
              </a:defRPr>
            </a:pPr>
            <a:r>
              <a:t>Alex Tornato </a:t>
            </a:r>
            <a:r>
              <a:rPr b="0">
                <a:solidFill>
                  <a:srgbClr val="00C4FF"/>
                </a:solidFill>
              </a:rPr>
              <a:t>/ OFA Training Manager / @atornato</a:t>
            </a:r>
          </a:p>
        </p:txBody>
      </p:sp>
      <p:pic>
        <p:nvPicPr>
          <p:cNvPr id="149" name="Picture 5" descr="Picture 5"/>
          <p:cNvPicPr>
            <a:picLocks noChangeAspect="1"/>
          </p:cNvPicPr>
          <p:nvPr/>
        </p:nvPicPr>
        <p:blipFill>
          <a:blip r:embed="rId3">
            <a:alphaModFix amt="35000"/>
          </a:blip>
          <a:stretch>
            <a:fillRect/>
          </a:stretch>
        </p:blipFill>
        <p:spPr>
          <a:xfrm>
            <a:off x="11362942" y="6417000"/>
            <a:ext cx="653213" cy="253433"/>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Picture 2" descr="Picture 2"/>
          <p:cNvPicPr>
            <a:picLocks noChangeAspect="1"/>
          </p:cNvPicPr>
          <p:nvPr/>
        </p:nvPicPr>
        <p:blipFill>
          <a:blip r:embed="rId2">
            <a:alphaModFix amt="20000"/>
          </a:blip>
          <a:stretch>
            <a:fillRect/>
          </a:stretch>
        </p:blipFill>
        <p:spPr>
          <a:xfrm>
            <a:off x="11362942" y="6417000"/>
            <a:ext cx="653212" cy="253432"/>
          </a:xfrm>
          <a:prstGeom prst="rect">
            <a:avLst/>
          </a:prstGeom>
          <a:ln w="12700">
            <a:miter lim="400000"/>
          </a:ln>
        </p:spPr>
      </p:pic>
      <p:pic>
        <p:nvPicPr>
          <p:cNvPr id="257" name="Picture 3" descr="Picture 3"/>
          <p:cNvPicPr>
            <a:picLocks noChangeAspect="1"/>
          </p:cNvPicPr>
          <p:nvPr/>
        </p:nvPicPr>
        <p:blipFill>
          <a:blip r:embed="rId3"/>
          <a:srcRect r="7249"/>
          <a:stretch>
            <a:fillRect/>
          </a:stretch>
        </p:blipFill>
        <p:spPr>
          <a:xfrm>
            <a:off x="1477739" y="647700"/>
            <a:ext cx="9160321" cy="548640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Title 1"/>
          <p:cNvSpPr txBox="1">
            <a:spLocks noGrp="1"/>
          </p:cNvSpPr>
          <p:nvPr>
            <p:ph type="title"/>
          </p:nvPr>
        </p:nvSpPr>
        <p:spPr>
          <a:xfrm>
            <a:off x="314010" y="2819250"/>
            <a:ext cx="11702145" cy="1143300"/>
          </a:xfrm>
          <a:prstGeom prst="rect">
            <a:avLst/>
          </a:prstGeom>
        </p:spPr>
        <p:txBody>
          <a:bodyPr/>
          <a:lstStyle/>
          <a:p>
            <a:pPr defTabSz="420623">
              <a:defRPr sz="3036" b="1">
                <a:latin typeface="Gilroy ExtraBold"/>
                <a:ea typeface="Gilroy ExtraBold"/>
                <a:cs typeface="Gilroy ExtraBold"/>
                <a:sym typeface="Gilroy ExtraBold"/>
              </a:defRPr>
            </a:pPr>
            <a:r>
              <a:t>Enfocandose en estos votantes aumenta el impacto por </a:t>
            </a:r>
            <a:r>
              <a:rPr>
                <a:solidFill>
                  <a:schemeClr val="accent4"/>
                </a:solidFill>
              </a:rPr>
              <a:t>ESTA</a:t>
            </a:r>
            <a:r>
              <a:t> cantidad…</a:t>
            </a:r>
          </a:p>
        </p:txBody>
      </p:sp>
      <p:pic>
        <p:nvPicPr>
          <p:cNvPr id="260" name="Picture 2" descr="Picture 2"/>
          <p:cNvPicPr>
            <a:picLocks noChangeAspect="1"/>
          </p:cNvPicPr>
          <p:nvPr/>
        </p:nvPicPr>
        <p:blipFill>
          <a:blip r:embed="rId2">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6D0D7"/>
        </a:solidFill>
        <a:effectLst/>
      </p:bgPr>
    </p:bg>
    <p:spTree>
      <p:nvGrpSpPr>
        <p:cNvPr id="1" name=""/>
        <p:cNvGrpSpPr/>
        <p:nvPr/>
      </p:nvGrpSpPr>
      <p:grpSpPr>
        <a:xfrm>
          <a:off x="0" y="0"/>
          <a:ext cx="0" cy="0"/>
          <a:chOff x="0" y="0"/>
          <a:chExt cx="0" cy="0"/>
        </a:xfrm>
      </p:grpSpPr>
      <p:grpSp>
        <p:nvGrpSpPr>
          <p:cNvPr id="264" name="Picture 1"/>
          <p:cNvGrpSpPr/>
          <p:nvPr/>
        </p:nvGrpSpPr>
        <p:grpSpPr>
          <a:xfrm>
            <a:off x="1843312" y="2406549"/>
            <a:ext cx="8461831" cy="4249057"/>
            <a:chOff x="0" y="0"/>
            <a:chExt cx="8461830" cy="4249056"/>
          </a:xfrm>
        </p:grpSpPr>
        <p:sp>
          <p:nvSpPr>
            <p:cNvPr id="262" name="Rectangle"/>
            <p:cNvSpPr/>
            <p:nvPr/>
          </p:nvSpPr>
          <p:spPr>
            <a:xfrm>
              <a:off x="0" y="0"/>
              <a:ext cx="8461830" cy="4249057"/>
            </a:xfrm>
            <a:prstGeom prst="rect">
              <a:avLst/>
            </a:prstGeom>
            <a:solidFill>
              <a:srgbClr val="C6D0D7"/>
            </a:solidFill>
            <a:ln w="12700" cap="flat">
              <a:noFill/>
              <a:miter lim="400000"/>
            </a:ln>
            <a:effectLst/>
          </p:spPr>
          <p:txBody>
            <a:bodyPr wrap="square" lIns="45719" tIns="45719" rIns="45719" bIns="45719" numCol="1" anchor="ctr">
              <a:noAutofit/>
            </a:bodyPr>
            <a:lstStyle/>
            <a:p>
              <a:endParaRPr/>
            </a:p>
          </p:txBody>
        </p:sp>
        <p:pic>
          <p:nvPicPr>
            <p:cNvPr id="263" name="image9.png" descr="image9.png"/>
            <p:cNvPicPr>
              <a:picLocks noChangeAspect="1"/>
            </p:cNvPicPr>
            <p:nvPr/>
          </p:nvPicPr>
          <p:blipFill>
            <a:blip r:embed="rId2"/>
            <a:srcRect l="4671" t="29266" r="4320"/>
            <a:stretch>
              <a:fillRect/>
            </a:stretch>
          </p:blipFill>
          <p:spPr>
            <a:xfrm>
              <a:off x="-1" y="0"/>
              <a:ext cx="8461831" cy="4249057"/>
            </a:xfrm>
            <a:prstGeom prst="rect">
              <a:avLst/>
            </a:prstGeom>
            <a:ln w="12700" cap="flat">
              <a:noFill/>
              <a:miter lim="400000"/>
            </a:ln>
            <a:effectLst/>
          </p:spPr>
        </p:pic>
      </p:grpSp>
      <p:pic>
        <p:nvPicPr>
          <p:cNvPr id="265" name="Picture 4" descr="Picture 4"/>
          <p:cNvPicPr>
            <a:picLocks noChangeAspect="1"/>
          </p:cNvPicPr>
          <p:nvPr/>
        </p:nvPicPr>
        <p:blipFill>
          <a:blip r:embed="rId3">
            <a:alphaModFix amt="35000"/>
          </a:blip>
          <a:stretch>
            <a:fillRect/>
          </a:stretch>
        </p:blipFill>
        <p:spPr>
          <a:xfrm>
            <a:off x="11353435" y="6402173"/>
            <a:ext cx="653214" cy="253434"/>
          </a:xfrm>
          <a:prstGeom prst="rect">
            <a:avLst/>
          </a:prstGeom>
          <a:ln w="12700">
            <a:miter lim="400000"/>
          </a:ln>
        </p:spPr>
      </p:pic>
      <p:sp>
        <p:nvSpPr>
          <p:cNvPr id="266" name="TextBox 4"/>
          <p:cNvSpPr txBox="1"/>
          <p:nvPr/>
        </p:nvSpPr>
        <p:spPr>
          <a:xfrm>
            <a:off x="-21774" y="115792"/>
            <a:ext cx="12213775" cy="2199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800" b="1">
                <a:solidFill>
                  <a:schemeClr val="accent3"/>
                </a:solidFill>
                <a:latin typeface="Gilroy ExtraBold"/>
                <a:ea typeface="Gilroy ExtraBold"/>
                <a:cs typeface="Gilroy ExtraBold"/>
                <a:sym typeface="Gilroy ExtraBold"/>
              </a:defRPr>
            </a:pPr>
            <a:r>
              <a:t>El impacto se concentró en </a:t>
            </a:r>
            <a:endParaRPr>
              <a:solidFill>
                <a:srgbClr val="000000"/>
              </a:solidFill>
            </a:endParaRPr>
          </a:p>
          <a:p>
            <a:pPr algn="ctr">
              <a:defRPr sz="4800" b="1">
                <a:solidFill>
                  <a:schemeClr val="accent3"/>
                </a:solidFill>
                <a:latin typeface="Gilroy ExtraBold"/>
                <a:ea typeface="Gilroy ExtraBold"/>
                <a:cs typeface="Gilroy ExtraBold"/>
                <a:sym typeface="Gilroy ExtraBold"/>
              </a:defRPr>
            </a:pPr>
            <a:r>
              <a:t>votantes esporadicos</a:t>
            </a:r>
          </a:p>
          <a:p>
            <a:pPr algn="ctr">
              <a:defRPr sz="2000" b="1">
                <a:solidFill>
                  <a:schemeClr val="accent3"/>
                </a:solidFill>
                <a:latin typeface="Gilroy ExtraBold"/>
                <a:ea typeface="Gilroy ExtraBold"/>
                <a:cs typeface="Gilroy ExtraBold"/>
                <a:sym typeface="Gilroy ExtraBold"/>
              </a:defRPr>
            </a:pPr>
            <a:endParaRPr/>
          </a:p>
          <a:p>
            <a:pPr algn="ctr">
              <a:defRPr sz="2000" b="1">
                <a:solidFill>
                  <a:schemeClr val="accent3"/>
                </a:solidFill>
                <a:latin typeface="Gilroy ExtraBold"/>
                <a:ea typeface="Gilroy ExtraBold"/>
                <a:cs typeface="Gilroy ExtraBold"/>
                <a:sym typeface="Gilroy ExtraBold"/>
              </a:defRPr>
            </a:pPr>
            <a:r>
              <a:t>Aumento porcentual en la participación electoral por intento según el historial de votos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Rectangle 2"/>
          <p:cNvSpPr/>
          <p:nvPr/>
        </p:nvSpPr>
        <p:spPr>
          <a:xfrm>
            <a:off x="6057900" y="2623319"/>
            <a:ext cx="5844017" cy="591799"/>
          </a:xfrm>
          <a:prstGeom prst="rect">
            <a:avLst/>
          </a:prstGeom>
          <a:solidFill>
            <a:schemeClr val="accent4"/>
          </a:solidFill>
          <a:ln w="12700">
            <a:miter lim="400000"/>
          </a:ln>
        </p:spPr>
        <p:txBody>
          <a:bodyPr lIns="45719" rIns="45719" anchor="ctr"/>
          <a:lstStyle/>
          <a:p>
            <a:pPr algn="ctr">
              <a:defRPr>
                <a:solidFill>
                  <a:srgbClr val="FFFFFF"/>
                </a:solidFill>
              </a:defRPr>
            </a:pPr>
            <a:endParaRPr/>
          </a:p>
        </p:txBody>
      </p:sp>
      <p:sp>
        <p:nvSpPr>
          <p:cNvPr id="269" name="TextBox 4"/>
          <p:cNvSpPr txBox="1"/>
          <p:nvPr/>
        </p:nvSpPr>
        <p:spPr>
          <a:xfrm>
            <a:off x="6095999" y="1229919"/>
            <a:ext cx="6393564" cy="3634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solidFill>
                  <a:schemeClr val="accent3"/>
                </a:solidFill>
                <a:latin typeface="Source Sans Pro"/>
                <a:ea typeface="Source Sans Pro"/>
                <a:cs typeface="Source Sans Pro"/>
                <a:sym typeface="Source Sans Pro"/>
              </a:defRPr>
            </a:pPr>
            <a:r>
              <a:t>Introducción</a:t>
            </a:r>
            <a:endParaRPr>
              <a:solidFill>
                <a:srgbClr val="000000"/>
              </a:solidFill>
            </a:endParaRPr>
          </a:p>
          <a:p>
            <a:pPr>
              <a:defRPr sz="2400">
                <a:solidFill>
                  <a:schemeClr val="accent3"/>
                </a:solidFill>
                <a:latin typeface="Source Sans Pro"/>
                <a:ea typeface="Source Sans Pro"/>
                <a:cs typeface="Source Sans Pro"/>
                <a:sym typeface="Source Sans Pro"/>
              </a:defRPr>
            </a:pPr>
            <a:endParaRPr>
              <a:solidFill>
                <a:srgbClr val="000000"/>
              </a:solidFill>
            </a:endParaRPr>
          </a:p>
          <a:p>
            <a:pPr>
              <a:defRPr sz="2400">
                <a:solidFill>
                  <a:schemeClr val="accent3"/>
                </a:solidFill>
                <a:latin typeface="Source Sans Pro"/>
                <a:ea typeface="Source Sans Pro"/>
                <a:cs typeface="Source Sans Pro"/>
                <a:sym typeface="Source Sans Pro"/>
              </a:defRPr>
            </a:pPr>
            <a:r>
              <a:t>Universo de votantes</a:t>
            </a:r>
            <a:endParaRPr>
              <a:solidFill>
                <a:srgbClr val="000000"/>
              </a:solidFill>
            </a:endParaRPr>
          </a:p>
          <a:p>
            <a:pPr>
              <a:defRPr sz="2400">
                <a:solidFill>
                  <a:schemeClr val="accent3"/>
                </a:solidFill>
                <a:latin typeface="Source Sans Pro"/>
                <a:ea typeface="Source Sans Pro"/>
                <a:cs typeface="Source Sans Pro"/>
                <a:sym typeface="Source Sans Pro"/>
              </a:defRPr>
            </a:pPr>
            <a:endParaRPr>
              <a:solidFill>
                <a:srgbClr val="000000"/>
              </a:solidFill>
            </a:endParaRPr>
          </a:p>
          <a:p>
            <a:pPr>
              <a:defRPr sz="2400" b="1">
                <a:solidFill>
                  <a:srgbClr val="FFFFFF"/>
                </a:solidFill>
                <a:latin typeface="Source Sans Pro"/>
                <a:ea typeface="Source Sans Pro"/>
                <a:cs typeface="Source Sans Pro"/>
                <a:sym typeface="Source Sans Pro"/>
              </a:defRPr>
            </a:pPr>
            <a:r>
              <a:t>Elementos de movilización</a:t>
            </a:r>
            <a:endParaRPr>
              <a:solidFill>
                <a:srgbClr val="000000"/>
              </a:solidFill>
            </a:endParaRPr>
          </a:p>
          <a:p>
            <a:pPr>
              <a:defRPr sz="2400">
                <a:solidFill>
                  <a:schemeClr val="accent3"/>
                </a:solidFill>
                <a:latin typeface="Source Sans Pro"/>
                <a:ea typeface="Source Sans Pro"/>
                <a:cs typeface="Source Sans Pro"/>
                <a:sym typeface="Source Sans Pro"/>
              </a:defRPr>
            </a:pPr>
            <a:endParaRPr>
              <a:solidFill>
                <a:srgbClr val="000000"/>
              </a:solidFill>
            </a:endParaRPr>
          </a:p>
          <a:p>
            <a:pPr>
              <a:defRPr sz="2400">
                <a:solidFill>
                  <a:schemeClr val="accent3"/>
                </a:solidFill>
                <a:latin typeface="Source Sans Pro"/>
                <a:ea typeface="Source Sans Pro"/>
                <a:cs typeface="Source Sans Pro"/>
                <a:sym typeface="Source Sans Pro"/>
              </a:defRPr>
            </a:pPr>
            <a:r>
              <a:t>Marco de conversación GOTV</a:t>
            </a:r>
            <a:endParaRPr>
              <a:solidFill>
                <a:srgbClr val="000000"/>
              </a:solidFill>
            </a:endParaRPr>
          </a:p>
          <a:p>
            <a:pPr>
              <a:defRPr sz="2400">
                <a:solidFill>
                  <a:schemeClr val="accent3"/>
                </a:solidFill>
                <a:latin typeface="Source Sans Pro"/>
                <a:ea typeface="Source Sans Pro"/>
                <a:cs typeface="Source Sans Pro"/>
                <a:sym typeface="Source Sans Pro"/>
              </a:defRPr>
            </a:pPr>
            <a:endParaRPr>
              <a:solidFill>
                <a:srgbClr val="000000"/>
              </a:solidFill>
            </a:endParaRPr>
          </a:p>
          <a:p>
            <a:pPr>
              <a:defRPr sz="2400">
                <a:solidFill>
                  <a:schemeClr val="accent3"/>
                </a:solidFill>
                <a:latin typeface="Source Sans Pro"/>
                <a:ea typeface="Source Sans Pro"/>
                <a:cs typeface="Source Sans Pro"/>
                <a:sym typeface="Source Sans Pro"/>
              </a:defRPr>
            </a:pPr>
            <a:r>
              <a:t>Próximos pasos y cierre</a:t>
            </a:r>
          </a:p>
        </p:txBody>
      </p:sp>
      <p:sp>
        <p:nvSpPr>
          <p:cNvPr id="270" name="TextBox 1"/>
          <p:cNvSpPr txBox="1"/>
          <p:nvPr/>
        </p:nvSpPr>
        <p:spPr>
          <a:xfrm>
            <a:off x="877824" y="1229919"/>
            <a:ext cx="4517136" cy="840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4800" b="1">
                <a:solidFill>
                  <a:srgbClr val="00B4DC"/>
                </a:solidFill>
                <a:latin typeface="Gilroy ExtraBold"/>
                <a:ea typeface="Gilroy ExtraBold"/>
                <a:cs typeface="Gilroy ExtraBold"/>
                <a:sym typeface="Gilroy ExtraBold"/>
              </a:defRPr>
            </a:lvl1pPr>
          </a:lstStyle>
          <a:p>
            <a:r>
              <a:t>Agenda</a:t>
            </a:r>
          </a:p>
        </p:txBody>
      </p:sp>
      <p:pic>
        <p:nvPicPr>
          <p:cNvPr id="271" name="Picture 5" descr="Picture 5"/>
          <p:cNvPicPr>
            <a:picLocks noChangeAspect="1"/>
          </p:cNvPicPr>
          <p:nvPr/>
        </p:nvPicPr>
        <p:blipFill>
          <a:blip r:embed="rId2">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B444D"/>
        </a:solidFill>
        <a:effectLst/>
      </p:bgPr>
    </p:bg>
    <p:spTree>
      <p:nvGrpSpPr>
        <p:cNvPr id="1" name=""/>
        <p:cNvGrpSpPr/>
        <p:nvPr/>
      </p:nvGrpSpPr>
      <p:grpSpPr>
        <a:xfrm>
          <a:off x="0" y="0"/>
          <a:ext cx="0" cy="0"/>
          <a:chOff x="0" y="0"/>
          <a:chExt cx="0" cy="0"/>
        </a:xfrm>
      </p:grpSpPr>
      <p:pic>
        <p:nvPicPr>
          <p:cNvPr id="273" name="Picture 2" descr="Picture 2"/>
          <p:cNvPicPr>
            <a:picLocks noChangeAspect="1"/>
          </p:cNvPicPr>
          <p:nvPr/>
        </p:nvPicPr>
        <p:blipFill>
          <a:blip r:embed="rId2">
            <a:alphaModFix amt="20000"/>
          </a:blip>
          <a:srcRect l="13669" t="13669" b="13562"/>
          <a:stretch>
            <a:fillRect/>
          </a:stretch>
        </p:blipFill>
        <p:spPr>
          <a:xfrm>
            <a:off x="0" y="-2"/>
            <a:ext cx="12192000" cy="6858002"/>
          </a:xfrm>
          <a:prstGeom prst="rect">
            <a:avLst/>
          </a:prstGeom>
          <a:ln w="12700">
            <a:miter lim="400000"/>
          </a:ln>
        </p:spPr>
      </p:pic>
      <p:sp>
        <p:nvSpPr>
          <p:cNvPr id="274" name="TextBox 8"/>
          <p:cNvSpPr txBox="1"/>
          <p:nvPr/>
        </p:nvSpPr>
        <p:spPr>
          <a:xfrm>
            <a:off x="0" y="2274836"/>
            <a:ext cx="12192000" cy="245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90000"/>
              </a:lnSpc>
              <a:defRPr sz="8000" b="1">
                <a:solidFill>
                  <a:srgbClr val="FFFFFF"/>
                </a:solidFill>
                <a:latin typeface="Gilroy ExtraBold"/>
                <a:ea typeface="Gilroy ExtraBold"/>
                <a:cs typeface="Gilroy ExtraBold"/>
                <a:sym typeface="Gilroy ExtraBold"/>
              </a:defRPr>
            </a:lvl1pPr>
          </a:lstStyle>
          <a:p>
            <a:r>
              <a:t>Elementos de movilización</a:t>
            </a:r>
          </a:p>
        </p:txBody>
      </p:sp>
      <p:pic>
        <p:nvPicPr>
          <p:cNvPr id="275" name="Picture 4" descr="Picture 4"/>
          <p:cNvPicPr>
            <a:picLocks noChangeAspect="1"/>
          </p:cNvPicPr>
          <p:nvPr/>
        </p:nvPicPr>
        <p:blipFill>
          <a:blip r:embed="rId3">
            <a:alphaModFix amt="35000"/>
          </a:blip>
          <a:stretch>
            <a:fillRect/>
          </a:stretch>
        </p:blipFill>
        <p:spPr>
          <a:xfrm>
            <a:off x="11362942" y="6417000"/>
            <a:ext cx="653214" cy="253434"/>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TextBox 1"/>
          <p:cNvSpPr txBox="1"/>
          <p:nvPr/>
        </p:nvSpPr>
        <p:spPr>
          <a:xfrm>
            <a:off x="914399" y="1102657"/>
            <a:ext cx="4572003" cy="1336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b="1">
                <a:solidFill>
                  <a:schemeClr val="accent4"/>
                </a:solidFill>
                <a:latin typeface="Gilroy ExtraBold"/>
                <a:ea typeface="Gilroy ExtraBold"/>
                <a:cs typeface="Gilroy ExtraBold"/>
                <a:sym typeface="Gilroy ExtraBold"/>
              </a:defRPr>
            </a:lvl1pPr>
          </a:lstStyle>
          <a:p>
            <a:r>
              <a:t>Elementos de movilización</a:t>
            </a:r>
          </a:p>
        </p:txBody>
      </p:sp>
      <p:sp>
        <p:nvSpPr>
          <p:cNvPr id="278" name="TextBox 2"/>
          <p:cNvSpPr txBox="1"/>
          <p:nvPr/>
        </p:nvSpPr>
        <p:spPr>
          <a:xfrm>
            <a:off x="7113492" y="1102657"/>
            <a:ext cx="4639238" cy="1348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600">
                <a:solidFill>
                  <a:srgbClr val="556A79"/>
                </a:solidFill>
                <a:latin typeface="Source Sans Pro"/>
                <a:ea typeface="Source Sans Pro"/>
                <a:cs typeface="Source Sans Pro"/>
                <a:sym typeface="Source Sans Pro"/>
              </a:defRPr>
            </a:lvl1pPr>
          </a:lstStyle>
          <a:p>
            <a:r>
              <a:t>Obtener un compromiso para votar</a:t>
            </a:r>
          </a:p>
        </p:txBody>
      </p:sp>
      <p:grpSp>
        <p:nvGrpSpPr>
          <p:cNvPr id="281" name="Oval 3"/>
          <p:cNvGrpSpPr/>
          <p:nvPr/>
        </p:nvGrpSpPr>
        <p:grpSpPr>
          <a:xfrm>
            <a:off x="6643861" y="1166214"/>
            <a:ext cx="344497" cy="396241"/>
            <a:chOff x="0" y="0"/>
            <a:chExt cx="344496" cy="396240"/>
          </a:xfrm>
        </p:grpSpPr>
        <p:sp>
          <p:nvSpPr>
            <p:cNvPr id="279" name="Circle"/>
            <p:cNvSpPr/>
            <p:nvPr/>
          </p:nvSpPr>
          <p:spPr>
            <a:xfrm>
              <a:off x="0" y="25872"/>
              <a:ext cx="344497" cy="344497"/>
            </a:xfrm>
            <a:prstGeom prst="ellipse">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80" name="1"/>
            <p:cNvSpPr txBox="1"/>
            <p:nvPr/>
          </p:nvSpPr>
          <p:spPr>
            <a:xfrm>
              <a:off x="50449" y="0"/>
              <a:ext cx="243597" cy="396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b="1">
                  <a:solidFill>
                    <a:srgbClr val="FFFFFF"/>
                  </a:solidFill>
                  <a:latin typeface="Gilroy ExtraBold"/>
                  <a:ea typeface="Gilroy ExtraBold"/>
                  <a:cs typeface="Gilroy ExtraBold"/>
                  <a:sym typeface="Gilroy ExtraBold"/>
                </a:defRPr>
              </a:lvl1pPr>
            </a:lstStyle>
            <a:p>
              <a:r>
                <a:t>1</a:t>
              </a:r>
            </a:p>
          </p:txBody>
        </p:sp>
      </p:grpSp>
      <p:pic>
        <p:nvPicPr>
          <p:cNvPr id="282" name="Picture 5" descr="Picture 5"/>
          <p:cNvPicPr>
            <a:picLocks noChangeAspect="1"/>
          </p:cNvPicPr>
          <p:nvPr/>
        </p:nvPicPr>
        <p:blipFill>
          <a:blip r:embed="rId2">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extBox 1"/>
          <p:cNvSpPr txBox="1"/>
          <p:nvPr/>
        </p:nvSpPr>
        <p:spPr>
          <a:xfrm>
            <a:off x="914399" y="1102657"/>
            <a:ext cx="4572003" cy="1336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b="1">
                <a:solidFill>
                  <a:schemeClr val="accent4"/>
                </a:solidFill>
                <a:latin typeface="Gilroy ExtraBold"/>
                <a:ea typeface="Gilroy ExtraBold"/>
                <a:cs typeface="Gilroy ExtraBold"/>
                <a:sym typeface="Gilroy ExtraBold"/>
              </a:defRPr>
            </a:lvl1pPr>
          </a:lstStyle>
          <a:p>
            <a:r>
              <a:t>Elementos de movilización</a:t>
            </a:r>
          </a:p>
        </p:txBody>
      </p:sp>
      <p:sp>
        <p:nvSpPr>
          <p:cNvPr id="285" name="TextBox 2"/>
          <p:cNvSpPr txBox="1"/>
          <p:nvPr/>
        </p:nvSpPr>
        <p:spPr>
          <a:xfrm>
            <a:off x="7113492" y="1102657"/>
            <a:ext cx="4639238" cy="176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600">
                <a:solidFill>
                  <a:srgbClr val="556A79"/>
                </a:solidFill>
                <a:latin typeface="Source Sans Pro"/>
                <a:ea typeface="Source Sans Pro"/>
                <a:cs typeface="Source Sans Pro"/>
                <a:sym typeface="Source Sans Pro"/>
              </a:defRPr>
            </a:pPr>
            <a:r>
              <a:rPr dirty="0" err="1"/>
              <a:t>Obtener</a:t>
            </a:r>
            <a:r>
              <a:rPr dirty="0"/>
              <a:t> un </a:t>
            </a:r>
            <a:r>
              <a:rPr dirty="0" err="1"/>
              <a:t>compromiso</a:t>
            </a:r>
            <a:r>
              <a:rPr dirty="0"/>
              <a:t> para </a:t>
            </a:r>
            <a:r>
              <a:rPr dirty="0" err="1"/>
              <a:t>votar</a:t>
            </a:r>
            <a:endParaRPr dirty="0"/>
          </a:p>
          <a:p>
            <a:pPr>
              <a:defRPr sz="2600">
                <a:latin typeface="Source Sans Pro"/>
                <a:ea typeface="Source Sans Pro"/>
                <a:cs typeface="Source Sans Pro"/>
                <a:sym typeface="Source Sans Pro"/>
              </a:defRPr>
            </a:pPr>
            <a:endParaRPr dirty="0"/>
          </a:p>
          <a:p>
            <a:pPr>
              <a:defRPr sz="2600">
                <a:latin typeface="Source Sans Pro"/>
                <a:ea typeface="Source Sans Pro"/>
                <a:cs typeface="Source Sans Pro"/>
                <a:sym typeface="Source Sans Pro"/>
              </a:defRPr>
            </a:pPr>
            <a:r>
              <a:rPr dirty="0" err="1"/>
              <a:t>Formar</a:t>
            </a:r>
            <a:r>
              <a:rPr dirty="0"/>
              <a:t> un plan para </a:t>
            </a:r>
            <a:r>
              <a:rPr dirty="0" err="1"/>
              <a:t>votar</a:t>
            </a:r>
            <a:endParaRPr dirty="0"/>
          </a:p>
        </p:txBody>
      </p:sp>
      <p:grpSp>
        <p:nvGrpSpPr>
          <p:cNvPr id="288" name="Oval 3"/>
          <p:cNvGrpSpPr/>
          <p:nvPr/>
        </p:nvGrpSpPr>
        <p:grpSpPr>
          <a:xfrm>
            <a:off x="6643861" y="1166214"/>
            <a:ext cx="344497" cy="396241"/>
            <a:chOff x="0" y="0"/>
            <a:chExt cx="344496" cy="396240"/>
          </a:xfrm>
        </p:grpSpPr>
        <p:sp>
          <p:nvSpPr>
            <p:cNvPr id="286" name="Circle"/>
            <p:cNvSpPr/>
            <p:nvPr/>
          </p:nvSpPr>
          <p:spPr>
            <a:xfrm>
              <a:off x="0" y="25872"/>
              <a:ext cx="344497" cy="344497"/>
            </a:xfrm>
            <a:prstGeom prst="ellipse">
              <a:avLst/>
            </a:prstGeom>
            <a:solidFill>
              <a:srgbClr val="556A79"/>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87" name="1"/>
            <p:cNvSpPr txBox="1"/>
            <p:nvPr/>
          </p:nvSpPr>
          <p:spPr>
            <a:xfrm>
              <a:off x="50449" y="0"/>
              <a:ext cx="243597" cy="396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b="1">
                  <a:solidFill>
                    <a:srgbClr val="FFFFFF"/>
                  </a:solidFill>
                  <a:latin typeface="Gilroy ExtraBold"/>
                  <a:ea typeface="Gilroy ExtraBold"/>
                  <a:cs typeface="Gilroy ExtraBold"/>
                  <a:sym typeface="Gilroy ExtraBold"/>
                </a:defRPr>
              </a:lvl1pPr>
            </a:lstStyle>
            <a:p>
              <a:r>
                <a:t>1</a:t>
              </a:r>
            </a:p>
          </p:txBody>
        </p:sp>
      </p:grpSp>
      <p:grpSp>
        <p:nvGrpSpPr>
          <p:cNvPr id="291" name="Oval 4"/>
          <p:cNvGrpSpPr/>
          <p:nvPr/>
        </p:nvGrpSpPr>
        <p:grpSpPr>
          <a:xfrm>
            <a:off x="6643861" y="2400224"/>
            <a:ext cx="344497" cy="396241"/>
            <a:chOff x="0" y="0"/>
            <a:chExt cx="344496" cy="396240"/>
          </a:xfrm>
        </p:grpSpPr>
        <p:sp>
          <p:nvSpPr>
            <p:cNvPr id="289" name="Circle"/>
            <p:cNvSpPr/>
            <p:nvPr/>
          </p:nvSpPr>
          <p:spPr>
            <a:xfrm>
              <a:off x="0" y="25872"/>
              <a:ext cx="344497" cy="344497"/>
            </a:xfrm>
            <a:prstGeom prst="ellipse">
              <a:avLst/>
            </a:prstGeom>
            <a:solidFill>
              <a:srgbClr val="00B4D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90" name="2"/>
            <p:cNvSpPr txBox="1"/>
            <p:nvPr/>
          </p:nvSpPr>
          <p:spPr>
            <a:xfrm>
              <a:off x="50449" y="0"/>
              <a:ext cx="243597" cy="396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b="1">
                  <a:solidFill>
                    <a:srgbClr val="FFFFFF"/>
                  </a:solidFill>
                  <a:latin typeface="Gilroy ExtraBold"/>
                  <a:ea typeface="Gilroy ExtraBold"/>
                  <a:cs typeface="Gilroy ExtraBold"/>
                  <a:sym typeface="Gilroy ExtraBold"/>
                </a:defRPr>
              </a:lvl1pPr>
            </a:lstStyle>
            <a:p>
              <a:r>
                <a:t>2</a:t>
              </a:r>
            </a:p>
          </p:txBody>
        </p:sp>
      </p:grpSp>
      <p:pic>
        <p:nvPicPr>
          <p:cNvPr id="292" name="Picture 5" descr="Picture 5"/>
          <p:cNvPicPr>
            <a:picLocks noChangeAspect="1"/>
          </p:cNvPicPr>
          <p:nvPr/>
        </p:nvPicPr>
        <p:blipFill>
          <a:blip r:embed="rId2">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Rectangle 2"/>
          <p:cNvSpPr/>
          <p:nvPr/>
        </p:nvSpPr>
        <p:spPr>
          <a:xfrm>
            <a:off x="6057900" y="3423422"/>
            <a:ext cx="5844017" cy="544421"/>
          </a:xfrm>
          <a:prstGeom prst="rect">
            <a:avLst/>
          </a:prstGeom>
          <a:solidFill>
            <a:schemeClr val="accent4"/>
          </a:solidFill>
          <a:ln w="12700">
            <a:miter lim="400000"/>
          </a:ln>
        </p:spPr>
        <p:txBody>
          <a:bodyPr lIns="45719" rIns="45719" anchor="ctr"/>
          <a:lstStyle/>
          <a:p>
            <a:pPr algn="ctr">
              <a:defRPr>
                <a:solidFill>
                  <a:srgbClr val="FFFFFF"/>
                </a:solidFill>
              </a:defRPr>
            </a:pPr>
            <a:endParaRPr/>
          </a:p>
        </p:txBody>
      </p:sp>
      <p:sp>
        <p:nvSpPr>
          <p:cNvPr id="295" name="TextBox 4"/>
          <p:cNvSpPr txBox="1"/>
          <p:nvPr/>
        </p:nvSpPr>
        <p:spPr>
          <a:xfrm>
            <a:off x="6095999" y="1229919"/>
            <a:ext cx="6393564" cy="3634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solidFill>
                  <a:schemeClr val="accent3"/>
                </a:solidFill>
                <a:latin typeface="Source Sans Pro"/>
                <a:ea typeface="Source Sans Pro"/>
                <a:cs typeface="Source Sans Pro"/>
                <a:sym typeface="Source Sans Pro"/>
              </a:defRPr>
            </a:pPr>
            <a:r>
              <a:t>Introducción</a:t>
            </a:r>
            <a:endParaRPr>
              <a:solidFill>
                <a:srgbClr val="000000"/>
              </a:solidFill>
            </a:endParaRPr>
          </a:p>
          <a:p>
            <a:pPr>
              <a:defRPr sz="2400">
                <a:solidFill>
                  <a:schemeClr val="accent3"/>
                </a:solidFill>
                <a:latin typeface="Source Sans Pro"/>
                <a:ea typeface="Source Sans Pro"/>
                <a:cs typeface="Source Sans Pro"/>
                <a:sym typeface="Source Sans Pro"/>
              </a:defRPr>
            </a:pPr>
            <a:endParaRPr>
              <a:solidFill>
                <a:srgbClr val="000000"/>
              </a:solidFill>
            </a:endParaRPr>
          </a:p>
          <a:p>
            <a:pPr>
              <a:defRPr sz="2400">
                <a:solidFill>
                  <a:schemeClr val="accent3"/>
                </a:solidFill>
                <a:latin typeface="Source Sans Pro"/>
                <a:ea typeface="Source Sans Pro"/>
                <a:cs typeface="Source Sans Pro"/>
                <a:sym typeface="Source Sans Pro"/>
              </a:defRPr>
            </a:pPr>
            <a:r>
              <a:t>Universo de votantes</a:t>
            </a:r>
            <a:endParaRPr>
              <a:solidFill>
                <a:srgbClr val="000000"/>
              </a:solidFill>
            </a:endParaRPr>
          </a:p>
          <a:p>
            <a:pPr>
              <a:defRPr sz="2400">
                <a:solidFill>
                  <a:schemeClr val="accent3"/>
                </a:solidFill>
                <a:latin typeface="Source Sans Pro"/>
                <a:ea typeface="Source Sans Pro"/>
                <a:cs typeface="Source Sans Pro"/>
                <a:sym typeface="Source Sans Pro"/>
              </a:defRPr>
            </a:pPr>
            <a:endParaRPr>
              <a:solidFill>
                <a:srgbClr val="000000"/>
              </a:solidFill>
            </a:endParaRPr>
          </a:p>
          <a:p>
            <a:pPr>
              <a:defRPr sz="2400">
                <a:solidFill>
                  <a:schemeClr val="accent3"/>
                </a:solidFill>
                <a:latin typeface="Source Sans Pro"/>
                <a:ea typeface="Source Sans Pro"/>
                <a:cs typeface="Source Sans Pro"/>
                <a:sym typeface="Source Sans Pro"/>
              </a:defRPr>
            </a:pPr>
            <a:r>
              <a:t>Elementos de movilización</a:t>
            </a:r>
            <a:endParaRPr>
              <a:solidFill>
                <a:srgbClr val="000000"/>
              </a:solidFill>
            </a:endParaRPr>
          </a:p>
          <a:p>
            <a:pPr>
              <a:defRPr sz="2400">
                <a:solidFill>
                  <a:schemeClr val="accent3"/>
                </a:solidFill>
                <a:latin typeface="Source Sans Pro"/>
                <a:ea typeface="Source Sans Pro"/>
                <a:cs typeface="Source Sans Pro"/>
                <a:sym typeface="Source Sans Pro"/>
              </a:defRPr>
            </a:pPr>
            <a:endParaRPr>
              <a:solidFill>
                <a:srgbClr val="000000"/>
              </a:solidFill>
            </a:endParaRPr>
          </a:p>
          <a:p>
            <a:pPr>
              <a:defRPr sz="2400" b="1">
                <a:solidFill>
                  <a:srgbClr val="FFFFFF"/>
                </a:solidFill>
                <a:latin typeface="Source Sans Pro"/>
                <a:ea typeface="Source Sans Pro"/>
                <a:cs typeface="Source Sans Pro"/>
                <a:sym typeface="Source Sans Pro"/>
              </a:defRPr>
            </a:pPr>
            <a:r>
              <a:t>Marco de conversación GOTV</a:t>
            </a:r>
            <a:endParaRPr>
              <a:solidFill>
                <a:srgbClr val="000000"/>
              </a:solidFill>
            </a:endParaRPr>
          </a:p>
          <a:p>
            <a:pPr>
              <a:defRPr sz="2400">
                <a:solidFill>
                  <a:schemeClr val="accent3"/>
                </a:solidFill>
                <a:latin typeface="Source Sans Pro"/>
                <a:ea typeface="Source Sans Pro"/>
                <a:cs typeface="Source Sans Pro"/>
                <a:sym typeface="Source Sans Pro"/>
              </a:defRPr>
            </a:pPr>
            <a:endParaRPr>
              <a:solidFill>
                <a:srgbClr val="000000"/>
              </a:solidFill>
            </a:endParaRPr>
          </a:p>
          <a:p>
            <a:pPr>
              <a:defRPr sz="2400">
                <a:solidFill>
                  <a:schemeClr val="accent3"/>
                </a:solidFill>
                <a:latin typeface="Source Sans Pro"/>
                <a:ea typeface="Source Sans Pro"/>
                <a:cs typeface="Source Sans Pro"/>
                <a:sym typeface="Source Sans Pro"/>
              </a:defRPr>
            </a:pPr>
            <a:r>
              <a:t>Próximos pasos y cierre</a:t>
            </a:r>
          </a:p>
        </p:txBody>
      </p:sp>
      <p:sp>
        <p:nvSpPr>
          <p:cNvPr id="296" name="TextBox 1"/>
          <p:cNvSpPr txBox="1"/>
          <p:nvPr/>
        </p:nvSpPr>
        <p:spPr>
          <a:xfrm>
            <a:off x="877824" y="1229919"/>
            <a:ext cx="4517136" cy="840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4800" b="1">
                <a:solidFill>
                  <a:srgbClr val="00B4DC"/>
                </a:solidFill>
                <a:latin typeface="Gilroy ExtraBold"/>
                <a:ea typeface="Gilroy ExtraBold"/>
                <a:cs typeface="Gilroy ExtraBold"/>
                <a:sym typeface="Gilroy ExtraBold"/>
              </a:defRPr>
            </a:lvl1pPr>
          </a:lstStyle>
          <a:p>
            <a:r>
              <a:t>Agenda</a:t>
            </a:r>
          </a:p>
        </p:txBody>
      </p:sp>
      <p:pic>
        <p:nvPicPr>
          <p:cNvPr id="297" name="Picture 5" descr="Picture 5"/>
          <p:cNvPicPr>
            <a:picLocks noChangeAspect="1"/>
          </p:cNvPicPr>
          <p:nvPr/>
        </p:nvPicPr>
        <p:blipFill>
          <a:blip r:embed="rId2">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B444D"/>
        </a:solidFill>
        <a:effectLst/>
      </p:bgPr>
    </p:bg>
    <p:spTree>
      <p:nvGrpSpPr>
        <p:cNvPr id="1" name=""/>
        <p:cNvGrpSpPr/>
        <p:nvPr/>
      </p:nvGrpSpPr>
      <p:grpSpPr>
        <a:xfrm>
          <a:off x="0" y="0"/>
          <a:ext cx="0" cy="0"/>
          <a:chOff x="0" y="0"/>
          <a:chExt cx="0" cy="0"/>
        </a:xfrm>
      </p:grpSpPr>
      <p:pic>
        <p:nvPicPr>
          <p:cNvPr id="299" name="Picture 2" descr="Picture 2"/>
          <p:cNvPicPr>
            <a:picLocks noChangeAspect="1"/>
          </p:cNvPicPr>
          <p:nvPr/>
        </p:nvPicPr>
        <p:blipFill>
          <a:blip r:embed="rId2">
            <a:alphaModFix amt="20000"/>
          </a:blip>
          <a:srcRect l="13669" t="13669" b="13562"/>
          <a:stretch>
            <a:fillRect/>
          </a:stretch>
        </p:blipFill>
        <p:spPr>
          <a:xfrm>
            <a:off x="0" y="-2"/>
            <a:ext cx="12192000" cy="6858002"/>
          </a:xfrm>
          <a:prstGeom prst="rect">
            <a:avLst/>
          </a:prstGeom>
          <a:ln w="12700">
            <a:miter lim="400000"/>
          </a:ln>
        </p:spPr>
      </p:pic>
      <p:sp>
        <p:nvSpPr>
          <p:cNvPr id="300" name="TextBox 8"/>
          <p:cNvSpPr txBox="1"/>
          <p:nvPr/>
        </p:nvSpPr>
        <p:spPr>
          <a:xfrm>
            <a:off x="0" y="2236738"/>
            <a:ext cx="12192000" cy="245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90000"/>
              </a:lnSpc>
              <a:defRPr sz="8000" b="1">
                <a:solidFill>
                  <a:srgbClr val="FFFFFF"/>
                </a:solidFill>
                <a:latin typeface="Gilroy ExtraBold"/>
                <a:ea typeface="Gilroy ExtraBold"/>
                <a:cs typeface="Gilroy ExtraBold"/>
                <a:sym typeface="Gilroy ExtraBold"/>
              </a:defRPr>
            </a:lvl1pPr>
          </a:lstStyle>
          <a:p>
            <a:r>
              <a:t>Marco de coversación GOTV</a:t>
            </a:r>
          </a:p>
        </p:txBody>
      </p:sp>
      <p:pic>
        <p:nvPicPr>
          <p:cNvPr id="301" name="Picture 4" descr="Picture 4"/>
          <p:cNvPicPr>
            <a:picLocks noChangeAspect="1"/>
          </p:cNvPicPr>
          <p:nvPr/>
        </p:nvPicPr>
        <p:blipFill>
          <a:blip r:embed="rId3">
            <a:alphaModFix amt="35000"/>
          </a:blip>
          <a:stretch>
            <a:fillRect/>
          </a:stretch>
        </p:blipFill>
        <p:spPr>
          <a:xfrm>
            <a:off x="11362942" y="6417000"/>
            <a:ext cx="653214" cy="253434"/>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03" name="Picture 4" descr="Picture 4"/>
          <p:cNvPicPr>
            <a:picLocks noChangeAspect="1"/>
          </p:cNvPicPr>
          <p:nvPr/>
        </p:nvPicPr>
        <p:blipFill>
          <a:blip r:embed="rId2">
            <a:alphaModFix amt="35000"/>
          </a:blip>
          <a:stretch>
            <a:fillRect/>
          </a:stretch>
        </p:blipFill>
        <p:spPr>
          <a:xfrm>
            <a:off x="11362942" y="6417000"/>
            <a:ext cx="653214" cy="253434"/>
          </a:xfrm>
          <a:prstGeom prst="rect">
            <a:avLst/>
          </a:prstGeom>
          <a:ln w="12700">
            <a:miter lim="400000"/>
          </a:ln>
        </p:spPr>
      </p:pic>
      <p:sp>
        <p:nvSpPr>
          <p:cNvPr id="304" name="TextBox 3"/>
          <p:cNvSpPr txBox="1"/>
          <p:nvPr/>
        </p:nvSpPr>
        <p:spPr>
          <a:xfrm>
            <a:off x="1106994" y="2345459"/>
            <a:ext cx="9978012" cy="1005839"/>
          </a:xfrm>
          <a:prstGeom prst="rect">
            <a:avLst/>
          </a:prstGeom>
          <a:solidFill>
            <a:schemeClr val="accent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marL="914400" indent="-914400" defTabSz="457200">
              <a:lnSpc>
                <a:spcPct val="80000"/>
              </a:lnSpc>
              <a:buSzPct val="100000"/>
              <a:buAutoNum type="arabicPeriod"/>
              <a:defRPr sz="3200" b="1">
                <a:solidFill>
                  <a:srgbClr val="FFFFFF"/>
                </a:solidFill>
                <a:latin typeface="Gilroy ExtraBold"/>
                <a:ea typeface="Gilroy ExtraBold"/>
                <a:cs typeface="Gilroy ExtraBold"/>
                <a:sym typeface="Gilroy ExtraBold"/>
              </a:defRPr>
            </a:lvl1pPr>
          </a:lstStyle>
          <a:p>
            <a:r>
              <a:t>Confirme el apoyo a su causa y recuérdeles los plazos clave de votación</a:t>
            </a:r>
          </a:p>
        </p:txBody>
      </p:sp>
      <p:sp>
        <p:nvSpPr>
          <p:cNvPr id="305" name="Rectangle 5"/>
          <p:cNvSpPr txBox="1"/>
          <p:nvPr/>
        </p:nvSpPr>
        <p:spPr>
          <a:xfrm>
            <a:off x="2854630" y="1639801"/>
            <a:ext cx="6482740" cy="497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defTabSz="457200">
              <a:lnSpc>
                <a:spcPct val="80000"/>
              </a:lnSpc>
              <a:defRPr sz="2600" b="1" spc="300">
                <a:solidFill>
                  <a:srgbClr val="000000"/>
                </a:solidFill>
                <a:latin typeface="Gilroy ExtraBold"/>
                <a:ea typeface="Gilroy ExtraBold"/>
                <a:cs typeface="Gilroy ExtraBold"/>
                <a:sym typeface="Gilroy ExtraBold"/>
              </a:defRPr>
            </a:lvl1pPr>
          </a:lstStyle>
          <a:p>
            <a:r>
              <a:t>MARCO DE CONVERSACIÓN GOTV:</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Picture 4" descr="Picture 4"/>
          <p:cNvPicPr>
            <a:picLocks noChangeAspect="1"/>
          </p:cNvPicPr>
          <p:nvPr/>
        </p:nvPicPr>
        <p:blipFill>
          <a:blip r:embed="rId2"/>
          <a:srcRect l="19888" t="21769" r="15100" b="29471"/>
          <a:stretch>
            <a:fillRect/>
          </a:stretch>
        </p:blipFill>
        <p:spPr>
          <a:xfrm>
            <a:off x="-1" y="-1"/>
            <a:ext cx="12192002" cy="6858002"/>
          </a:xfrm>
          <a:prstGeom prst="rect">
            <a:avLst/>
          </a:prstGeom>
          <a:ln w="12700">
            <a:miter lim="400000"/>
          </a:ln>
        </p:spPr>
      </p:pic>
      <p:sp>
        <p:nvSpPr>
          <p:cNvPr id="152" name="TextBox 8"/>
          <p:cNvSpPr txBox="1"/>
          <p:nvPr/>
        </p:nvSpPr>
        <p:spPr>
          <a:xfrm>
            <a:off x="311822" y="4794244"/>
            <a:ext cx="5548132" cy="561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000" b="1">
                <a:solidFill>
                  <a:srgbClr val="FFFFFF"/>
                </a:solidFill>
                <a:latin typeface="Gilroy ExtraBold"/>
                <a:ea typeface="Gilroy ExtraBold"/>
                <a:cs typeface="Gilroy ExtraBold"/>
                <a:sym typeface="Gilroy ExtraBold"/>
              </a:defRPr>
            </a:lvl1pPr>
          </a:lstStyle>
          <a:p>
            <a:r>
              <a:t>Alex Tornato</a:t>
            </a:r>
          </a:p>
        </p:txBody>
      </p:sp>
      <p:sp>
        <p:nvSpPr>
          <p:cNvPr id="153" name="TextBox 3"/>
          <p:cNvSpPr txBox="1"/>
          <p:nvPr/>
        </p:nvSpPr>
        <p:spPr>
          <a:xfrm>
            <a:off x="311822" y="5244439"/>
            <a:ext cx="5548132" cy="726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a:solidFill>
                  <a:schemeClr val="accent4"/>
                </a:solidFill>
                <a:latin typeface="Source Sans Pro"/>
                <a:ea typeface="Source Sans Pro"/>
                <a:cs typeface="Source Sans Pro"/>
                <a:sym typeface="Source Sans Pro"/>
              </a:defRPr>
            </a:pPr>
            <a:r>
              <a:t>OFA Training Manager</a:t>
            </a:r>
            <a:endParaRPr>
              <a:solidFill>
                <a:srgbClr val="000000"/>
              </a:solidFill>
            </a:endParaRPr>
          </a:p>
          <a:p>
            <a:pPr>
              <a:defRPr sz="2000">
                <a:solidFill>
                  <a:schemeClr val="accent4"/>
                </a:solidFill>
                <a:latin typeface="Source Sans Pro"/>
                <a:ea typeface="Source Sans Pro"/>
                <a:cs typeface="Source Sans Pro"/>
                <a:sym typeface="Source Sans Pro"/>
              </a:defRPr>
            </a:pPr>
            <a:r>
              <a:t>@atornato</a:t>
            </a:r>
          </a:p>
        </p:txBody>
      </p:sp>
      <p:pic>
        <p:nvPicPr>
          <p:cNvPr id="154" name="Picture 6" descr="Picture 6"/>
          <p:cNvPicPr>
            <a:picLocks noChangeAspect="1"/>
          </p:cNvPicPr>
          <p:nvPr/>
        </p:nvPicPr>
        <p:blipFill>
          <a:blip r:embed="rId3">
            <a:alphaModFix amt="35000"/>
          </a:blip>
          <a:stretch>
            <a:fillRect/>
          </a:stretch>
        </p:blipFill>
        <p:spPr>
          <a:xfrm>
            <a:off x="11362942" y="6417000"/>
            <a:ext cx="653213" cy="253433"/>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Picture 2" descr="Picture 2"/>
          <p:cNvPicPr>
            <a:picLocks noChangeAspect="1"/>
          </p:cNvPicPr>
          <p:nvPr/>
        </p:nvPicPr>
        <p:blipFill>
          <a:blip r:embed="rId2">
            <a:alphaModFix amt="20000"/>
          </a:blip>
          <a:stretch>
            <a:fillRect/>
          </a:stretch>
        </p:blipFill>
        <p:spPr>
          <a:xfrm>
            <a:off x="11362942" y="6417000"/>
            <a:ext cx="653212" cy="253432"/>
          </a:xfrm>
          <a:prstGeom prst="rect">
            <a:avLst/>
          </a:prstGeom>
          <a:ln w="12700">
            <a:miter lim="400000"/>
          </a:ln>
        </p:spPr>
      </p:pic>
      <p:pic>
        <p:nvPicPr>
          <p:cNvPr id="308" name="Picture 3" descr="Picture 3"/>
          <p:cNvPicPr>
            <a:picLocks noChangeAspect="1"/>
          </p:cNvPicPr>
          <p:nvPr/>
        </p:nvPicPr>
        <p:blipFill>
          <a:blip r:embed="rId3"/>
          <a:srcRect r="7249"/>
          <a:stretch>
            <a:fillRect/>
          </a:stretch>
        </p:blipFill>
        <p:spPr>
          <a:xfrm>
            <a:off x="1477739" y="647700"/>
            <a:ext cx="9160321" cy="5486400"/>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10" name="Picture 4" descr="Picture 4"/>
          <p:cNvPicPr>
            <a:picLocks noChangeAspect="1"/>
          </p:cNvPicPr>
          <p:nvPr/>
        </p:nvPicPr>
        <p:blipFill>
          <a:blip r:embed="rId2">
            <a:alphaModFix amt="35000"/>
          </a:blip>
          <a:stretch>
            <a:fillRect/>
          </a:stretch>
        </p:blipFill>
        <p:spPr>
          <a:xfrm>
            <a:off x="11362942" y="6417000"/>
            <a:ext cx="653214" cy="253434"/>
          </a:xfrm>
          <a:prstGeom prst="rect">
            <a:avLst/>
          </a:prstGeom>
          <a:ln w="12700">
            <a:miter lim="400000"/>
          </a:ln>
        </p:spPr>
      </p:pic>
      <p:sp>
        <p:nvSpPr>
          <p:cNvPr id="311" name="TextBox 3"/>
          <p:cNvSpPr txBox="1"/>
          <p:nvPr/>
        </p:nvSpPr>
        <p:spPr>
          <a:xfrm>
            <a:off x="1106994" y="2345459"/>
            <a:ext cx="9978012" cy="1818639"/>
          </a:xfrm>
          <a:prstGeom prst="rect">
            <a:avLst/>
          </a:prstGeom>
          <a:solidFill>
            <a:schemeClr val="accent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914400" indent="-914400" defTabSz="457200">
              <a:lnSpc>
                <a:spcPct val="80000"/>
              </a:lnSpc>
              <a:buSzPct val="100000"/>
              <a:buAutoNum type="arabicPeriod"/>
              <a:defRPr sz="3200" b="1">
                <a:solidFill>
                  <a:srgbClr val="FFFFFF"/>
                </a:solidFill>
                <a:latin typeface="Gilroy ExtraBold"/>
                <a:ea typeface="Gilroy ExtraBold"/>
                <a:cs typeface="Gilroy ExtraBold"/>
                <a:sym typeface="Gilroy ExtraBold"/>
              </a:defRPr>
            </a:pPr>
            <a:r>
              <a:t>Confirme el apoyo a su causa y recuérdeles los plazos clave de votación</a:t>
            </a:r>
          </a:p>
          <a:p>
            <a:pPr marL="914400" indent="-914400" defTabSz="457200">
              <a:lnSpc>
                <a:spcPct val="80000"/>
              </a:lnSpc>
              <a:buSzPct val="100000"/>
              <a:buAutoNum type="arabicPeriod"/>
              <a:defRPr sz="3200" b="1">
                <a:solidFill>
                  <a:srgbClr val="FFFFFF"/>
                </a:solidFill>
                <a:latin typeface="Gilroy ExtraBold"/>
                <a:ea typeface="Gilroy ExtraBold"/>
                <a:cs typeface="Gilroy ExtraBold"/>
                <a:sym typeface="Gilroy ExtraBold"/>
              </a:defRPr>
            </a:pPr>
            <a:endParaRPr/>
          </a:p>
          <a:p>
            <a:pPr marL="914400" indent="-914400" defTabSz="457200">
              <a:lnSpc>
                <a:spcPct val="80000"/>
              </a:lnSpc>
              <a:buSzPct val="100000"/>
              <a:buAutoNum type="arabicPeriod" startAt="2"/>
              <a:defRPr sz="3200" b="1">
                <a:solidFill>
                  <a:srgbClr val="FFFFFF"/>
                </a:solidFill>
                <a:latin typeface="Gilroy ExtraBold"/>
                <a:ea typeface="Gilroy ExtraBold"/>
                <a:cs typeface="Gilroy ExtraBold"/>
                <a:sym typeface="Gilroy ExtraBold"/>
              </a:defRPr>
            </a:pPr>
            <a:r>
              <a:t>Haga un plan con el votante</a:t>
            </a:r>
          </a:p>
        </p:txBody>
      </p:sp>
      <p:sp>
        <p:nvSpPr>
          <p:cNvPr id="312" name="Rectangle 5"/>
          <p:cNvSpPr txBox="1"/>
          <p:nvPr/>
        </p:nvSpPr>
        <p:spPr>
          <a:xfrm>
            <a:off x="2854630" y="1639801"/>
            <a:ext cx="6482740" cy="497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defTabSz="457200">
              <a:lnSpc>
                <a:spcPct val="80000"/>
              </a:lnSpc>
              <a:defRPr sz="2600" b="1" spc="300">
                <a:solidFill>
                  <a:srgbClr val="000000"/>
                </a:solidFill>
                <a:latin typeface="Gilroy ExtraBold"/>
                <a:ea typeface="Gilroy ExtraBold"/>
                <a:cs typeface="Gilroy ExtraBold"/>
                <a:sym typeface="Gilroy ExtraBold"/>
              </a:defRPr>
            </a:lvl1pPr>
          </a:lstStyle>
          <a:p>
            <a:r>
              <a:t>MARCO DE CONVERSACIÓN GOTV:</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6D0D7"/>
        </a:solidFill>
        <a:effectLst/>
      </p:bgPr>
    </p:bg>
    <p:spTree>
      <p:nvGrpSpPr>
        <p:cNvPr id="1" name=""/>
        <p:cNvGrpSpPr/>
        <p:nvPr/>
      </p:nvGrpSpPr>
      <p:grpSpPr>
        <a:xfrm>
          <a:off x="0" y="0"/>
          <a:ext cx="0" cy="0"/>
          <a:chOff x="0" y="0"/>
          <a:chExt cx="0" cy="0"/>
        </a:xfrm>
      </p:grpSpPr>
      <p:grpSp>
        <p:nvGrpSpPr>
          <p:cNvPr id="316" name="Picture 1"/>
          <p:cNvGrpSpPr/>
          <p:nvPr/>
        </p:nvGrpSpPr>
        <p:grpSpPr>
          <a:xfrm>
            <a:off x="1843312" y="2406549"/>
            <a:ext cx="8461831" cy="4249057"/>
            <a:chOff x="0" y="0"/>
            <a:chExt cx="8461830" cy="4249056"/>
          </a:xfrm>
        </p:grpSpPr>
        <p:sp>
          <p:nvSpPr>
            <p:cNvPr id="314" name="Rectangle"/>
            <p:cNvSpPr/>
            <p:nvPr/>
          </p:nvSpPr>
          <p:spPr>
            <a:xfrm>
              <a:off x="0" y="0"/>
              <a:ext cx="8461830" cy="4249057"/>
            </a:xfrm>
            <a:prstGeom prst="rect">
              <a:avLst/>
            </a:prstGeom>
            <a:solidFill>
              <a:srgbClr val="C6D0D7"/>
            </a:solidFill>
            <a:ln w="12700" cap="flat">
              <a:noFill/>
              <a:miter lim="400000"/>
            </a:ln>
            <a:effectLst/>
          </p:spPr>
          <p:txBody>
            <a:bodyPr wrap="square" lIns="45719" tIns="45719" rIns="45719" bIns="45719" numCol="1" anchor="ctr">
              <a:noAutofit/>
            </a:bodyPr>
            <a:lstStyle/>
            <a:p>
              <a:endParaRPr/>
            </a:p>
          </p:txBody>
        </p:sp>
        <p:pic>
          <p:nvPicPr>
            <p:cNvPr id="315" name="image9.png" descr="image9.png"/>
            <p:cNvPicPr>
              <a:picLocks noChangeAspect="1"/>
            </p:cNvPicPr>
            <p:nvPr/>
          </p:nvPicPr>
          <p:blipFill>
            <a:blip r:embed="rId2"/>
            <a:srcRect l="4671" t="29266" r="4320"/>
            <a:stretch>
              <a:fillRect/>
            </a:stretch>
          </p:blipFill>
          <p:spPr>
            <a:xfrm>
              <a:off x="-1" y="0"/>
              <a:ext cx="8461831" cy="4249057"/>
            </a:xfrm>
            <a:prstGeom prst="rect">
              <a:avLst/>
            </a:prstGeom>
            <a:ln w="12700" cap="flat">
              <a:noFill/>
              <a:miter lim="400000"/>
            </a:ln>
            <a:effectLst/>
          </p:spPr>
        </p:pic>
      </p:grpSp>
      <p:pic>
        <p:nvPicPr>
          <p:cNvPr id="317" name="Picture 4" descr="Picture 4"/>
          <p:cNvPicPr>
            <a:picLocks noChangeAspect="1"/>
          </p:cNvPicPr>
          <p:nvPr/>
        </p:nvPicPr>
        <p:blipFill>
          <a:blip r:embed="rId3">
            <a:alphaModFix amt="35000"/>
          </a:blip>
          <a:stretch>
            <a:fillRect/>
          </a:stretch>
        </p:blipFill>
        <p:spPr>
          <a:xfrm>
            <a:off x="11353435" y="6402173"/>
            <a:ext cx="653214" cy="253434"/>
          </a:xfrm>
          <a:prstGeom prst="rect">
            <a:avLst/>
          </a:prstGeom>
          <a:ln w="12700">
            <a:miter lim="400000"/>
          </a:ln>
        </p:spPr>
      </p:pic>
      <p:sp>
        <p:nvSpPr>
          <p:cNvPr id="318" name="TextBox 4"/>
          <p:cNvSpPr txBox="1"/>
          <p:nvPr/>
        </p:nvSpPr>
        <p:spPr>
          <a:xfrm>
            <a:off x="-21774" y="115792"/>
            <a:ext cx="12213775" cy="2199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800" b="1">
                <a:solidFill>
                  <a:schemeClr val="accent3"/>
                </a:solidFill>
                <a:latin typeface="Gilroy ExtraBold"/>
                <a:ea typeface="Gilroy ExtraBold"/>
                <a:cs typeface="Gilroy ExtraBold"/>
                <a:sym typeface="Gilroy ExtraBold"/>
              </a:defRPr>
            </a:pPr>
            <a:r>
              <a:t>El impacto se concentró en </a:t>
            </a:r>
            <a:endParaRPr>
              <a:solidFill>
                <a:srgbClr val="000000"/>
              </a:solidFill>
            </a:endParaRPr>
          </a:p>
          <a:p>
            <a:pPr algn="ctr">
              <a:defRPr sz="4800" b="1">
                <a:solidFill>
                  <a:schemeClr val="accent3"/>
                </a:solidFill>
                <a:latin typeface="Gilroy ExtraBold"/>
                <a:ea typeface="Gilroy ExtraBold"/>
                <a:cs typeface="Gilroy ExtraBold"/>
                <a:sym typeface="Gilroy ExtraBold"/>
              </a:defRPr>
            </a:pPr>
            <a:r>
              <a:t>votantes esporadicos</a:t>
            </a:r>
          </a:p>
          <a:p>
            <a:pPr algn="ctr">
              <a:defRPr sz="2000" b="1">
                <a:solidFill>
                  <a:schemeClr val="accent3"/>
                </a:solidFill>
                <a:latin typeface="Gilroy ExtraBold"/>
                <a:ea typeface="Gilroy ExtraBold"/>
                <a:cs typeface="Gilroy ExtraBold"/>
                <a:sym typeface="Gilroy ExtraBold"/>
              </a:defRPr>
            </a:pPr>
            <a:endParaRPr/>
          </a:p>
          <a:p>
            <a:pPr algn="ctr">
              <a:defRPr sz="2000" b="1">
                <a:solidFill>
                  <a:schemeClr val="accent3"/>
                </a:solidFill>
                <a:latin typeface="Gilroy ExtraBold"/>
                <a:ea typeface="Gilroy ExtraBold"/>
                <a:cs typeface="Gilroy ExtraBold"/>
                <a:sym typeface="Gilroy ExtraBold"/>
              </a:defRPr>
            </a:pPr>
            <a:r>
              <a:t>Aumento porcentual en la participación electoral por intento según el historial de votos</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20" name="Picture 4" descr="Picture 4"/>
          <p:cNvPicPr>
            <a:picLocks noChangeAspect="1"/>
          </p:cNvPicPr>
          <p:nvPr/>
        </p:nvPicPr>
        <p:blipFill>
          <a:blip r:embed="rId2">
            <a:alphaModFix amt="35000"/>
          </a:blip>
          <a:stretch>
            <a:fillRect/>
          </a:stretch>
        </p:blipFill>
        <p:spPr>
          <a:xfrm>
            <a:off x="11362942" y="6417000"/>
            <a:ext cx="653214" cy="253434"/>
          </a:xfrm>
          <a:prstGeom prst="rect">
            <a:avLst/>
          </a:prstGeom>
          <a:ln w="12700">
            <a:miter lim="400000"/>
          </a:ln>
        </p:spPr>
      </p:pic>
      <p:sp>
        <p:nvSpPr>
          <p:cNvPr id="321" name="TextBox 3"/>
          <p:cNvSpPr txBox="1"/>
          <p:nvPr/>
        </p:nvSpPr>
        <p:spPr>
          <a:xfrm>
            <a:off x="1106994" y="2345459"/>
            <a:ext cx="9978012" cy="3155540"/>
          </a:xfrm>
          <a:prstGeom prst="rect">
            <a:avLst/>
          </a:prstGeom>
          <a:solidFill>
            <a:schemeClr val="accent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914400" indent="-914400" defTabSz="457200">
              <a:lnSpc>
                <a:spcPct val="80000"/>
              </a:lnSpc>
              <a:buSzPct val="100000"/>
              <a:buAutoNum type="arabicPeriod"/>
              <a:defRPr sz="3200" b="1">
                <a:solidFill>
                  <a:srgbClr val="FFFFFF"/>
                </a:solidFill>
                <a:latin typeface="Gilroy ExtraBold"/>
                <a:ea typeface="Gilroy ExtraBold"/>
                <a:cs typeface="Gilroy ExtraBold"/>
                <a:sym typeface="Gilroy ExtraBold"/>
              </a:defRPr>
            </a:pPr>
            <a:r>
              <a:rPr dirty="0" err="1"/>
              <a:t>Confirme</a:t>
            </a:r>
            <a:r>
              <a:rPr dirty="0"/>
              <a:t> el </a:t>
            </a:r>
            <a:r>
              <a:rPr dirty="0" err="1"/>
              <a:t>apoyo</a:t>
            </a:r>
            <a:r>
              <a:rPr dirty="0"/>
              <a:t> a </a:t>
            </a:r>
            <a:r>
              <a:rPr dirty="0" err="1"/>
              <a:t>su</a:t>
            </a:r>
            <a:r>
              <a:rPr dirty="0"/>
              <a:t> causa y </a:t>
            </a:r>
            <a:r>
              <a:rPr dirty="0" err="1"/>
              <a:t>recuérdeles</a:t>
            </a:r>
            <a:r>
              <a:rPr dirty="0"/>
              <a:t> los </a:t>
            </a:r>
            <a:r>
              <a:rPr dirty="0" err="1"/>
              <a:t>plazos</a:t>
            </a:r>
            <a:r>
              <a:rPr dirty="0"/>
              <a:t> clave de </a:t>
            </a:r>
            <a:r>
              <a:rPr dirty="0" err="1"/>
              <a:t>votación</a:t>
            </a:r>
            <a:endParaRPr sz="13000" dirty="0"/>
          </a:p>
          <a:p>
            <a:pPr marL="914400" indent="-914400" defTabSz="457200">
              <a:lnSpc>
                <a:spcPct val="80000"/>
              </a:lnSpc>
              <a:buSzPct val="100000"/>
              <a:buAutoNum type="arabicPeriod"/>
              <a:defRPr sz="3200" b="1">
                <a:solidFill>
                  <a:srgbClr val="FFFFFF"/>
                </a:solidFill>
                <a:latin typeface="Gilroy ExtraBold"/>
                <a:ea typeface="Gilroy ExtraBold"/>
                <a:cs typeface="Gilroy ExtraBold"/>
                <a:sym typeface="Gilroy ExtraBold"/>
              </a:defRPr>
            </a:pPr>
            <a:endParaRPr sz="4400" dirty="0"/>
          </a:p>
          <a:p>
            <a:pPr marL="914400" indent="-914400" defTabSz="457200">
              <a:lnSpc>
                <a:spcPct val="80000"/>
              </a:lnSpc>
              <a:buSzPct val="100000"/>
              <a:buAutoNum type="arabicPeriod" startAt="2"/>
              <a:defRPr sz="3200" b="1">
                <a:solidFill>
                  <a:srgbClr val="FFFFFF"/>
                </a:solidFill>
                <a:latin typeface="Gilroy ExtraBold"/>
                <a:ea typeface="Gilroy ExtraBold"/>
                <a:cs typeface="Gilroy ExtraBold"/>
                <a:sym typeface="Gilroy ExtraBold"/>
              </a:defRPr>
            </a:pPr>
            <a:r>
              <a:rPr dirty="0" err="1"/>
              <a:t>Haga</a:t>
            </a:r>
            <a:r>
              <a:rPr dirty="0"/>
              <a:t> un plan con el </a:t>
            </a:r>
            <a:r>
              <a:rPr dirty="0" err="1"/>
              <a:t>votante</a:t>
            </a:r>
            <a:endParaRPr sz="13000" dirty="0"/>
          </a:p>
          <a:p>
            <a:pPr marL="914400" indent="-914400" defTabSz="457200">
              <a:lnSpc>
                <a:spcPct val="80000"/>
              </a:lnSpc>
              <a:buSzPct val="100000"/>
              <a:buAutoNum type="arabicPeriod" startAt="2"/>
              <a:defRPr sz="3200" b="1">
                <a:solidFill>
                  <a:srgbClr val="FFFFFF"/>
                </a:solidFill>
                <a:latin typeface="Gilroy ExtraBold"/>
                <a:ea typeface="Gilroy ExtraBold"/>
                <a:cs typeface="Gilroy ExtraBold"/>
                <a:sym typeface="Gilroy ExtraBold"/>
              </a:defRPr>
            </a:pPr>
            <a:endParaRPr sz="4400" dirty="0"/>
          </a:p>
          <a:p>
            <a:pPr marL="914400" indent="-914400" defTabSz="457200">
              <a:lnSpc>
                <a:spcPct val="80000"/>
              </a:lnSpc>
              <a:buSzPct val="100000"/>
              <a:buAutoNum type="arabicPeriod" startAt="3"/>
              <a:defRPr sz="3200" b="1">
                <a:solidFill>
                  <a:srgbClr val="FFFFFF"/>
                </a:solidFill>
                <a:latin typeface="Gilroy ExtraBold"/>
                <a:ea typeface="Gilroy ExtraBold"/>
                <a:cs typeface="Gilroy ExtraBold"/>
                <a:sym typeface="Gilroy ExtraBold"/>
              </a:defRPr>
            </a:pPr>
            <a:r>
              <a:rPr dirty="0" err="1"/>
              <a:t>Obtenga</a:t>
            </a:r>
            <a:r>
              <a:rPr dirty="0"/>
              <a:t> un </a:t>
            </a:r>
            <a:r>
              <a:rPr dirty="0" err="1"/>
              <a:t>compromiso</a:t>
            </a:r>
            <a:r>
              <a:rPr dirty="0"/>
              <a:t> del </a:t>
            </a:r>
            <a:r>
              <a:rPr dirty="0" err="1"/>
              <a:t>votante</a:t>
            </a:r>
            <a:r>
              <a:rPr dirty="0"/>
              <a:t> y </a:t>
            </a:r>
            <a:r>
              <a:rPr dirty="0" err="1"/>
              <a:t>pídale</a:t>
            </a:r>
            <a:r>
              <a:rPr dirty="0"/>
              <a:t> que </a:t>
            </a:r>
            <a:r>
              <a:rPr dirty="0" err="1"/>
              <a:t>verbalice</a:t>
            </a:r>
            <a:r>
              <a:rPr dirty="0"/>
              <a:t> sus </a:t>
            </a:r>
            <a:r>
              <a:rPr dirty="0" err="1"/>
              <a:t>razones</a:t>
            </a:r>
            <a:endParaRPr dirty="0"/>
          </a:p>
        </p:txBody>
      </p:sp>
      <p:sp>
        <p:nvSpPr>
          <p:cNvPr id="322" name="Rectangle 5"/>
          <p:cNvSpPr txBox="1"/>
          <p:nvPr/>
        </p:nvSpPr>
        <p:spPr>
          <a:xfrm>
            <a:off x="2854630" y="1639801"/>
            <a:ext cx="6482740" cy="497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defTabSz="457200">
              <a:lnSpc>
                <a:spcPct val="80000"/>
              </a:lnSpc>
              <a:defRPr sz="2600" b="1" spc="300">
                <a:solidFill>
                  <a:srgbClr val="000000"/>
                </a:solidFill>
                <a:latin typeface="Gilroy ExtraBold"/>
                <a:ea typeface="Gilroy ExtraBold"/>
                <a:cs typeface="Gilroy ExtraBold"/>
                <a:sym typeface="Gilroy ExtraBold"/>
              </a:defRPr>
            </a:lvl1pPr>
          </a:lstStyle>
          <a:p>
            <a:r>
              <a:t>MARCO DE CONVERSACIÓN GOTV:</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TextBox 6"/>
          <p:cNvSpPr txBox="1"/>
          <p:nvPr/>
        </p:nvSpPr>
        <p:spPr>
          <a:xfrm>
            <a:off x="1085086" y="1117151"/>
            <a:ext cx="4449441" cy="2466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80000"/>
              </a:lnSpc>
              <a:defRPr sz="4500" b="1">
                <a:solidFill>
                  <a:schemeClr val="accent4"/>
                </a:solidFill>
                <a:latin typeface="Gilroy ExtraBold"/>
                <a:ea typeface="Gilroy ExtraBold"/>
                <a:cs typeface="Gilroy ExtraBold"/>
                <a:sym typeface="Gilroy ExtraBold"/>
              </a:defRPr>
            </a:lvl1pPr>
          </a:lstStyle>
          <a:p>
            <a:r>
              <a:t>Los votantes se comprometen y verbalizan sus razones</a:t>
            </a:r>
          </a:p>
        </p:txBody>
      </p:sp>
      <p:sp>
        <p:nvSpPr>
          <p:cNvPr id="325" name="TextBox 7"/>
          <p:cNvSpPr txBox="1"/>
          <p:nvPr/>
        </p:nvSpPr>
        <p:spPr>
          <a:xfrm>
            <a:off x="6252171" y="1117151"/>
            <a:ext cx="5110770" cy="4815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342900" indent="-342900">
              <a:buSzPct val="100000"/>
              <a:buFont typeface="Arial"/>
              <a:buChar char="•"/>
              <a:defRPr sz="2400">
                <a:solidFill>
                  <a:srgbClr val="000000"/>
                </a:solidFill>
                <a:latin typeface="Source Sans Pro"/>
                <a:ea typeface="Source Sans Pro"/>
                <a:cs typeface="Source Sans Pro"/>
                <a:sym typeface="Source Sans Pro"/>
              </a:defRPr>
            </a:pPr>
            <a:r>
              <a:t>Obtenga un compromiso del votante– deben verbalizar que van a votar cuando formen su plan de voto o usted puede obtener una firma en una tarjeta de compromiso de voto</a:t>
            </a:r>
          </a:p>
          <a:p>
            <a:pPr marL="342900" indent="-342900">
              <a:buSzPct val="100000"/>
              <a:buFont typeface="Arial"/>
              <a:buChar char="•"/>
              <a:defRPr sz="2400">
                <a:solidFill>
                  <a:srgbClr val="000000"/>
                </a:solidFill>
                <a:latin typeface="Source Sans Pro"/>
                <a:ea typeface="Source Sans Pro"/>
                <a:cs typeface="Source Sans Pro"/>
                <a:sym typeface="Source Sans Pro"/>
              </a:defRPr>
            </a:pPr>
            <a:endParaRPr/>
          </a:p>
          <a:p>
            <a:pPr marL="342900" indent="-342900">
              <a:buSzPct val="100000"/>
              <a:buFont typeface="Arial"/>
              <a:buChar char="•"/>
              <a:defRPr sz="2400">
                <a:solidFill>
                  <a:srgbClr val="000000"/>
                </a:solidFill>
                <a:latin typeface="Source Sans Pro"/>
                <a:ea typeface="Source Sans Pro"/>
                <a:cs typeface="Source Sans Pro"/>
                <a:sym typeface="Source Sans Pro"/>
              </a:defRPr>
            </a:pPr>
            <a:r>
              <a:t>Verbalizar razones para votar le añade propósito al votante y aumenta la probabilidad que ese votante salga a votar</a:t>
            </a:r>
          </a:p>
        </p:txBody>
      </p:sp>
      <p:pic>
        <p:nvPicPr>
          <p:cNvPr id="326" name="Picture 11" descr="Picture 11"/>
          <p:cNvPicPr>
            <a:picLocks noChangeAspect="1"/>
          </p:cNvPicPr>
          <p:nvPr/>
        </p:nvPicPr>
        <p:blipFill>
          <a:blip r:embed="rId2">
            <a:alphaModFix amt="20000"/>
          </a:blip>
          <a:stretch>
            <a:fillRect/>
          </a:stretch>
        </p:blipFill>
        <p:spPr>
          <a:xfrm>
            <a:off x="11362942" y="6417000"/>
            <a:ext cx="653213" cy="253433"/>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28" name="Picture 4" descr="Picture 4"/>
          <p:cNvPicPr>
            <a:picLocks noChangeAspect="1"/>
          </p:cNvPicPr>
          <p:nvPr/>
        </p:nvPicPr>
        <p:blipFill>
          <a:blip r:embed="rId2">
            <a:alphaModFix amt="35000"/>
          </a:blip>
          <a:stretch>
            <a:fillRect/>
          </a:stretch>
        </p:blipFill>
        <p:spPr>
          <a:xfrm>
            <a:off x="11362942" y="6417000"/>
            <a:ext cx="653214" cy="253434"/>
          </a:xfrm>
          <a:prstGeom prst="rect">
            <a:avLst/>
          </a:prstGeom>
          <a:ln w="12700">
            <a:miter lim="400000"/>
          </a:ln>
        </p:spPr>
      </p:pic>
      <p:sp>
        <p:nvSpPr>
          <p:cNvPr id="329" name="TextBox 3"/>
          <p:cNvSpPr txBox="1"/>
          <p:nvPr/>
        </p:nvSpPr>
        <p:spPr>
          <a:xfrm>
            <a:off x="1106994" y="2345459"/>
            <a:ext cx="9978012" cy="3850639"/>
          </a:xfrm>
          <a:prstGeom prst="rect">
            <a:avLst/>
          </a:prstGeom>
          <a:solidFill>
            <a:schemeClr val="accent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914400" indent="-914400" defTabSz="457200">
              <a:lnSpc>
                <a:spcPct val="80000"/>
              </a:lnSpc>
              <a:buSzPct val="100000"/>
              <a:buAutoNum type="arabicPeriod"/>
              <a:defRPr sz="3200" b="1">
                <a:solidFill>
                  <a:srgbClr val="FFFFFF"/>
                </a:solidFill>
                <a:latin typeface="Gilroy ExtraBold"/>
                <a:ea typeface="Gilroy ExtraBold"/>
                <a:cs typeface="Gilroy ExtraBold"/>
                <a:sym typeface="Gilroy ExtraBold"/>
              </a:defRPr>
            </a:pPr>
            <a:r>
              <a:t>Confirme el apoyo a su causa y recuérdeles los plazos clave de votación</a:t>
            </a:r>
          </a:p>
          <a:p>
            <a:pPr marL="914400" indent="-914400" defTabSz="457200">
              <a:lnSpc>
                <a:spcPct val="80000"/>
              </a:lnSpc>
              <a:buSzPct val="100000"/>
              <a:buAutoNum type="arabicPeriod"/>
              <a:defRPr sz="3200" b="1">
                <a:solidFill>
                  <a:srgbClr val="FFFFFF"/>
                </a:solidFill>
                <a:latin typeface="Gilroy ExtraBold"/>
                <a:ea typeface="Gilroy ExtraBold"/>
                <a:cs typeface="Gilroy ExtraBold"/>
                <a:sym typeface="Gilroy ExtraBold"/>
              </a:defRPr>
            </a:pPr>
            <a:endParaRPr/>
          </a:p>
          <a:p>
            <a:pPr marL="914400" indent="-914400" defTabSz="457200">
              <a:lnSpc>
                <a:spcPct val="80000"/>
              </a:lnSpc>
              <a:buSzPct val="100000"/>
              <a:buAutoNum type="arabicPeriod" startAt="2"/>
              <a:defRPr sz="3200" b="1">
                <a:solidFill>
                  <a:srgbClr val="FFFFFF"/>
                </a:solidFill>
                <a:latin typeface="Gilroy ExtraBold"/>
                <a:ea typeface="Gilroy ExtraBold"/>
                <a:cs typeface="Gilroy ExtraBold"/>
                <a:sym typeface="Gilroy ExtraBold"/>
              </a:defRPr>
            </a:pPr>
            <a:r>
              <a:t>Haga un plan con el votante</a:t>
            </a:r>
          </a:p>
          <a:p>
            <a:pPr marL="914400" indent="-914400" defTabSz="457200">
              <a:lnSpc>
                <a:spcPct val="80000"/>
              </a:lnSpc>
              <a:buSzPct val="100000"/>
              <a:buAutoNum type="arabicPeriod" startAt="2"/>
              <a:defRPr sz="3200" b="1">
                <a:solidFill>
                  <a:srgbClr val="FFFFFF"/>
                </a:solidFill>
                <a:latin typeface="Gilroy ExtraBold"/>
                <a:ea typeface="Gilroy ExtraBold"/>
                <a:cs typeface="Gilroy ExtraBold"/>
                <a:sym typeface="Gilroy ExtraBold"/>
              </a:defRPr>
            </a:pPr>
            <a:endParaRPr/>
          </a:p>
          <a:p>
            <a:pPr marL="914400" indent="-914400" defTabSz="457200">
              <a:lnSpc>
                <a:spcPct val="80000"/>
              </a:lnSpc>
              <a:buSzPct val="100000"/>
              <a:buAutoNum type="arabicPeriod" startAt="3"/>
              <a:defRPr sz="3200" b="1">
                <a:solidFill>
                  <a:srgbClr val="FFFFFF"/>
                </a:solidFill>
                <a:latin typeface="Gilroy ExtraBold"/>
                <a:ea typeface="Gilroy ExtraBold"/>
                <a:cs typeface="Gilroy ExtraBold"/>
                <a:sym typeface="Gilroy ExtraBold"/>
              </a:defRPr>
            </a:pPr>
            <a:r>
              <a:t>Obtenga un compromise del votante y pídale que verbalice sus razones</a:t>
            </a:r>
          </a:p>
          <a:p>
            <a:pPr marL="914400" indent="-914400" defTabSz="457200">
              <a:lnSpc>
                <a:spcPct val="80000"/>
              </a:lnSpc>
              <a:buSzPct val="100000"/>
              <a:buAutoNum type="arabicPeriod" startAt="3"/>
              <a:defRPr sz="3200" b="1">
                <a:solidFill>
                  <a:srgbClr val="FFFFFF"/>
                </a:solidFill>
                <a:latin typeface="Gilroy ExtraBold"/>
                <a:ea typeface="Gilroy ExtraBold"/>
                <a:cs typeface="Gilroy ExtraBold"/>
                <a:sym typeface="Gilroy ExtraBold"/>
              </a:defRPr>
            </a:pPr>
            <a:endParaRPr/>
          </a:p>
          <a:p>
            <a:pPr marL="914400" indent="-914400" defTabSz="457200">
              <a:lnSpc>
                <a:spcPct val="80000"/>
              </a:lnSpc>
              <a:buSzPct val="100000"/>
              <a:buAutoNum type="arabicPeriod" startAt="4"/>
              <a:defRPr sz="3200" b="1">
                <a:solidFill>
                  <a:srgbClr val="FFFFFF"/>
                </a:solidFill>
                <a:latin typeface="Gilroy ExtraBold"/>
                <a:ea typeface="Gilroy ExtraBold"/>
                <a:cs typeface="Gilroy ExtraBold"/>
                <a:sym typeface="Gilroy ExtraBold"/>
              </a:defRPr>
            </a:pPr>
            <a:r>
              <a:t>No se centre en temas o candidatos</a:t>
            </a:r>
          </a:p>
        </p:txBody>
      </p:sp>
      <p:sp>
        <p:nvSpPr>
          <p:cNvPr id="330" name="Rectangle 5"/>
          <p:cNvSpPr txBox="1"/>
          <p:nvPr/>
        </p:nvSpPr>
        <p:spPr>
          <a:xfrm>
            <a:off x="2854630" y="1639801"/>
            <a:ext cx="6482740" cy="497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defTabSz="457200">
              <a:lnSpc>
                <a:spcPct val="80000"/>
              </a:lnSpc>
              <a:defRPr sz="2600" b="1" spc="300">
                <a:solidFill>
                  <a:srgbClr val="000000"/>
                </a:solidFill>
                <a:latin typeface="Gilroy ExtraBold"/>
                <a:ea typeface="Gilroy ExtraBold"/>
                <a:cs typeface="Gilroy ExtraBold"/>
                <a:sym typeface="Gilroy ExtraBold"/>
              </a:defRPr>
            </a:lvl1pPr>
          </a:lstStyle>
          <a:p>
            <a:r>
              <a:t>MARCO DE CONVERSACIÓN GOTV:</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TextBox 6"/>
          <p:cNvSpPr txBox="1"/>
          <p:nvPr/>
        </p:nvSpPr>
        <p:spPr>
          <a:xfrm>
            <a:off x="1085086" y="1117151"/>
            <a:ext cx="4449441" cy="20396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80000"/>
              </a:lnSpc>
              <a:defRPr sz="4800" b="1">
                <a:solidFill>
                  <a:schemeClr val="accent4"/>
                </a:solidFill>
                <a:latin typeface="Gilroy ExtraBold"/>
                <a:ea typeface="Gilroy ExtraBold"/>
                <a:cs typeface="Gilroy ExtraBold"/>
                <a:sym typeface="Gilroy ExtraBold"/>
              </a:defRPr>
            </a:lvl1pPr>
          </a:lstStyle>
          <a:p>
            <a:r>
              <a:t>No se centre en temas o candidatos</a:t>
            </a:r>
          </a:p>
        </p:txBody>
      </p:sp>
      <p:sp>
        <p:nvSpPr>
          <p:cNvPr id="333" name="TextBox 7"/>
          <p:cNvSpPr txBox="1"/>
          <p:nvPr/>
        </p:nvSpPr>
        <p:spPr>
          <a:xfrm>
            <a:off x="6266686" y="1102636"/>
            <a:ext cx="5257656" cy="5996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342900" indent="-342900">
              <a:buSzPct val="100000"/>
              <a:buFont typeface="Arial"/>
              <a:buChar char="•"/>
              <a:defRPr sz="2400">
                <a:solidFill>
                  <a:srgbClr val="000000"/>
                </a:solidFill>
                <a:latin typeface="Source Sans Pro"/>
                <a:ea typeface="Source Sans Pro"/>
                <a:cs typeface="Source Sans Pro"/>
                <a:sym typeface="Source Sans Pro"/>
              </a:defRPr>
            </a:pPr>
            <a:r>
              <a:t>El objetivo es aumentar la participación electoral</a:t>
            </a:r>
          </a:p>
          <a:p>
            <a:pPr marL="342900" indent="-342900">
              <a:buSzPct val="100000"/>
              <a:buFont typeface="Arial"/>
              <a:buChar char="•"/>
              <a:defRPr sz="2400">
                <a:solidFill>
                  <a:srgbClr val="000000"/>
                </a:solidFill>
                <a:latin typeface="Source Sans Pro"/>
                <a:ea typeface="Source Sans Pro"/>
                <a:cs typeface="Source Sans Pro"/>
                <a:sym typeface="Source Sans Pro"/>
              </a:defRPr>
            </a:pPr>
            <a:endParaRPr/>
          </a:p>
          <a:p>
            <a:pPr marL="342900" indent="-342900">
              <a:buSzPct val="100000"/>
              <a:buFont typeface="Arial"/>
              <a:buChar char="•"/>
              <a:defRPr sz="2400">
                <a:solidFill>
                  <a:srgbClr val="000000"/>
                </a:solidFill>
                <a:latin typeface="Source Sans Pro"/>
                <a:ea typeface="Source Sans Pro"/>
                <a:cs typeface="Source Sans Pro"/>
                <a:sym typeface="Source Sans Pro"/>
              </a:defRPr>
            </a:pPr>
            <a:r>
              <a:t>El Analyst Institute ha encontrado que los votantes interpretan información acerca de candidatos o temas como un esfuerzo para influenciar su voto y no como un recordatorio para votar</a:t>
            </a:r>
            <a:endParaRPr b="1"/>
          </a:p>
          <a:p>
            <a:pPr marL="342900" indent="-342900">
              <a:buSzPct val="100000"/>
              <a:buFont typeface="Arial"/>
              <a:buChar char="•"/>
              <a:defRPr sz="2400" b="1">
                <a:solidFill>
                  <a:srgbClr val="000000"/>
                </a:solidFill>
                <a:latin typeface="Source Sans Pro"/>
                <a:ea typeface="Source Sans Pro"/>
                <a:cs typeface="Source Sans Pro"/>
                <a:sym typeface="Source Sans Pro"/>
              </a:defRPr>
            </a:pPr>
            <a:endParaRPr b="1"/>
          </a:p>
          <a:p>
            <a:pPr marL="342900" indent="-342900">
              <a:buSzPct val="100000"/>
              <a:buFont typeface="Arial"/>
              <a:buChar char="•"/>
              <a:defRPr sz="2400">
                <a:solidFill>
                  <a:srgbClr val="000000"/>
                </a:solidFill>
                <a:latin typeface="Source Sans Pro"/>
                <a:ea typeface="Source Sans Pro"/>
                <a:cs typeface="Source Sans Pro"/>
                <a:sym typeface="Source Sans Pro"/>
              </a:defRPr>
            </a:pPr>
            <a:r>
              <a:t>Una solución fácil- confirme el apoyo a su causa al principio de la conversación </a:t>
            </a:r>
            <a:endParaRPr b="1"/>
          </a:p>
          <a:p>
            <a:pPr marL="342900" indent="-342900">
              <a:buSzPct val="100000"/>
              <a:buFont typeface="Arial"/>
              <a:buChar char="•"/>
              <a:defRPr sz="2400">
                <a:solidFill>
                  <a:srgbClr val="000000"/>
                </a:solidFill>
                <a:latin typeface="Source Sans Pro"/>
                <a:ea typeface="Source Sans Pro"/>
                <a:cs typeface="Source Sans Pro"/>
                <a:sym typeface="Source Sans Pro"/>
              </a:defRPr>
            </a:pPr>
            <a:endParaRPr b="1"/>
          </a:p>
          <a:p>
            <a:pPr>
              <a:defRPr sz="2400">
                <a:solidFill>
                  <a:srgbClr val="000000"/>
                </a:solidFill>
                <a:latin typeface="Source Sans Pro"/>
                <a:ea typeface="Source Sans Pro"/>
                <a:cs typeface="Source Sans Pro"/>
                <a:sym typeface="Source Sans Pro"/>
              </a:defRPr>
            </a:pPr>
            <a:r>
              <a:t>	</a:t>
            </a:r>
          </a:p>
        </p:txBody>
      </p:sp>
      <p:pic>
        <p:nvPicPr>
          <p:cNvPr id="334" name="Picture 11" descr="Picture 11"/>
          <p:cNvPicPr>
            <a:picLocks noChangeAspect="1"/>
          </p:cNvPicPr>
          <p:nvPr/>
        </p:nvPicPr>
        <p:blipFill>
          <a:blip r:embed="rId2">
            <a:alphaModFix amt="20000"/>
          </a:blip>
          <a:stretch>
            <a:fillRect/>
          </a:stretch>
        </p:blipFill>
        <p:spPr>
          <a:xfrm>
            <a:off x="11362942" y="6417000"/>
            <a:ext cx="653213" cy="253433"/>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 name="media1.mov" descr="media1.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320800" y="723900"/>
            <a:ext cx="9467850" cy="5334000"/>
          </a:xfrm>
          <a:prstGeom prst="rect">
            <a:avLst/>
          </a:prstGeom>
          <a:ln w="12700">
            <a:miter lim="400000"/>
          </a:ln>
        </p:spPr>
      </p:pic>
      <p:pic>
        <p:nvPicPr>
          <p:cNvPr id="337" name="Picture 2" descr="Picture 2"/>
          <p:cNvPicPr>
            <a:picLocks noChangeAspect="1"/>
          </p:cNvPicPr>
          <p:nvPr/>
        </p:nvPicPr>
        <p:blipFill>
          <a:blip r:embed="rId5">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36"/>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 name="Shape 193" descr="Shape 193"/>
          <p:cNvPicPr>
            <a:picLocks noChangeAspect="1"/>
          </p:cNvPicPr>
          <p:nvPr/>
        </p:nvPicPr>
        <p:blipFill>
          <a:blip r:embed="rId3"/>
          <a:srcRect l="27715" r="18761"/>
          <a:stretch>
            <a:fillRect/>
          </a:stretch>
        </p:blipFill>
        <p:spPr>
          <a:xfrm>
            <a:off x="0" y="0"/>
            <a:ext cx="5498432" cy="6858000"/>
          </a:xfrm>
          <a:prstGeom prst="rect">
            <a:avLst/>
          </a:prstGeom>
          <a:ln w="12700">
            <a:miter lim="400000"/>
          </a:ln>
        </p:spPr>
      </p:pic>
      <p:sp>
        <p:nvSpPr>
          <p:cNvPr id="340" name="Shape 194"/>
          <p:cNvSpPr txBox="1"/>
          <p:nvPr/>
        </p:nvSpPr>
        <p:spPr>
          <a:xfrm>
            <a:off x="5921593" y="1697538"/>
            <a:ext cx="5958256" cy="2965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nSpc>
                <a:spcPct val="70000"/>
              </a:lnSpc>
              <a:defRPr sz="6000" b="1">
                <a:latin typeface="Gilroy ExtraBold"/>
                <a:ea typeface="Gilroy ExtraBold"/>
                <a:cs typeface="Gilroy ExtraBold"/>
                <a:sym typeface="Gilroy ExtraBold"/>
              </a:defRPr>
            </a:lvl1pPr>
          </a:lstStyle>
          <a:p>
            <a:r>
              <a:t>Que le falta a la conversación que usted vio en el video?</a:t>
            </a:r>
          </a:p>
        </p:txBody>
      </p:sp>
      <p:sp>
        <p:nvSpPr>
          <p:cNvPr id="341" name="Rectangle 1"/>
          <p:cNvSpPr txBox="1"/>
          <p:nvPr/>
        </p:nvSpPr>
        <p:spPr>
          <a:xfrm>
            <a:off x="6656078" y="1023516"/>
            <a:ext cx="3790290" cy="485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500" b="1" spc="300">
                <a:solidFill>
                  <a:schemeClr val="accent4"/>
                </a:solidFill>
                <a:latin typeface="Gilroy ExtraBold"/>
                <a:ea typeface="Gilroy ExtraBold"/>
                <a:cs typeface="Gilroy ExtraBold"/>
                <a:sym typeface="Gilroy ExtraBold"/>
              </a:defRPr>
            </a:lvl1pPr>
          </a:lstStyle>
          <a:p>
            <a:r>
              <a:t>REPORTE: </a:t>
            </a:r>
          </a:p>
        </p:txBody>
      </p:sp>
      <p:pic>
        <p:nvPicPr>
          <p:cNvPr id="342" name="Picture 5" descr="Picture 5"/>
          <p:cNvPicPr>
            <a:picLocks noChangeAspect="1"/>
          </p:cNvPicPr>
          <p:nvPr/>
        </p:nvPicPr>
        <p:blipFill>
          <a:blip r:embed="rId4">
            <a:alphaModFix amt="20000"/>
          </a:blip>
          <a:stretch>
            <a:fillRect/>
          </a:stretch>
        </p:blipFill>
        <p:spPr>
          <a:xfrm>
            <a:off x="11362942" y="6417000"/>
            <a:ext cx="653212" cy="253432"/>
          </a:xfrm>
          <a:prstGeom prst="rect">
            <a:avLst/>
          </a:prstGeom>
          <a:ln w="12700">
            <a:miter lim="400000"/>
          </a:ln>
        </p:spPr>
      </p:pic>
      <p:pic>
        <p:nvPicPr>
          <p:cNvPr id="343" name="Picture 8" descr="Picture 8"/>
          <p:cNvPicPr>
            <a:picLocks noChangeAspect="1"/>
          </p:cNvPicPr>
          <p:nvPr/>
        </p:nvPicPr>
        <p:blipFill>
          <a:blip r:embed="rId5"/>
          <a:stretch>
            <a:fillRect/>
          </a:stretch>
        </p:blipFill>
        <p:spPr>
          <a:xfrm>
            <a:off x="6095191" y="1073262"/>
            <a:ext cx="560888" cy="377563"/>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media2.mov" descr="media2.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320800" y="683985"/>
            <a:ext cx="9550400" cy="5380508"/>
          </a:xfrm>
          <a:prstGeom prst="rect">
            <a:avLst/>
          </a:prstGeom>
          <a:ln w="12700">
            <a:miter lim="400000"/>
          </a:ln>
        </p:spPr>
      </p:pic>
      <p:pic>
        <p:nvPicPr>
          <p:cNvPr id="348" name="Picture 2" descr="Picture 2"/>
          <p:cNvPicPr>
            <a:picLocks noChangeAspect="1"/>
          </p:cNvPicPr>
          <p:nvPr/>
        </p:nvPicPr>
        <p:blipFill>
          <a:blip r:embed="rId5">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4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4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156" name="Shape 151"/>
          <p:cNvSpPr txBox="1"/>
          <p:nvPr/>
        </p:nvSpPr>
        <p:spPr>
          <a:xfrm>
            <a:off x="-1" y="2350958"/>
            <a:ext cx="12192001" cy="25483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125" tIns="32125" rIns="32125" bIns="32125">
            <a:spAutoFit/>
          </a:bodyPr>
          <a:lstStyle/>
          <a:p>
            <a:pPr algn="ctr">
              <a:lnSpc>
                <a:spcPct val="80000"/>
              </a:lnSpc>
              <a:defRPr sz="8000" b="1">
                <a:solidFill>
                  <a:srgbClr val="FFFFFF"/>
                </a:solidFill>
                <a:latin typeface="Gilroy ExtraBold"/>
                <a:ea typeface="Gilroy ExtraBold"/>
                <a:cs typeface="Gilroy ExtraBold"/>
                <a:sym typeface="Gilroy ExtraBold"/>
              </a:defRPr>
            </a:pPr>
            <a:r>
              <a:t>Hoja de trabajo:</a:t>
            </a:r>
            <a:endParaRPr>
              <a:solidFill>
                <a:srgbClr val="000000"/>
              </a:solidFill>
            </a:endParaRPr>
          </a:p>
          <a:p>
            <a:pPr algn="ctr">
              <a:lnSpc>
                <a:spcPct val="80000"/>
              </a:lnSpc>
              <a:defRPr sz="2000" b="1">
                <a:solidFill>
                  <a:srgbClr val="FFFFFF"/>
                </a:solidFill>
                <a:latin typeface="Gilroy ExtraBold"/>
                <a:ea typeface="Gilroy ExtraBold"/>
                <a:cs typeface="Gilroy ExtraBold"/>
                <a:sym typeface="Gilroy ExtraBold"/>
              </a:defRPr>
            </a:pPr>
            <a:endParaRPr>
              <a:solidFill>
                <a:srgbClr val="000000"/>
              </a:solidFill>
            </a:endParaRPr>
          </a:p>
          <a:p>
            <a:pPr algn="ctr">
              <a:lnSpc>
                <a:spcPct val="80000"/>
              </a:lnSpc>
              <a:defRPr sz="8000" b="1">
                <a:solidFill>
                  <a:srgbClr val="FFFFFF"/>
                </a:solidFill>
                <a:latin typeface="Gilroy ExtraBold"/>
                <a:ea typeface="Gilroy ExtraBold"/>
                <a:cs typeface="Gilroy ExtraBold"/>
                <a:sym typeface="Gilroy ExtraBold"/>
              </a:defRPr>
            </a:pPr>
            <a:r>
              <a:t>bit.ly/COBspGOTVw</a:t>
            </a:r>
          </a:p>
        </p:txBody>
      </p:sp>
      <p:pic>
        <p:nvPicPr>
          <p:cNvPr id="157" name="Picture 3" descr="Picture 3"/>
          <p:cNvPicPr>
            <a:picLocks noChangeAspect="1"/>
          </p:cNvPicPr>
          <p:nvPr/>
        </p:nvPicPr>
        <p:blipFill>
          <a:blip r:embed="rId3">
            <a:alphaModFix amt="35000"/>
          </a:blip>
          <a:stretch>
            <a:fillRect/>
          </a:stretch>
        </p:blipFill>
        <p:spPr>
          <a:xfrm>
            <a:off x="11362942" y="6417000"/>
            <a:ext cx="653213" cy="253433"/>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Shape 193" descr="Shape 193"/>
          <p:cNvPicPr>
            <a:picLocks noChangeAspect="1"/>
          </p:cNvPicPr>
          <p:nvPr/>
        </p:nvPicPr>
        <p:blipFill>
          <a:blip r:embed="rId3"/>
          <a:srcRect l="27715" r="18761"/>
          <a:stretch>
            <a:fillRect/>
          </a:stretch>
        </p:blipFill>
        <p:spPr>
          <a:xfrm>
            <a:off x="0" y="0"/>
            <a:ext cx="5498432" cy="6858000"/>
          </a:xfrm>
          <a:prstGeom prst="rect">
            <a:avLst/>
          </a:prstGeom>
          <a:ln w="12700">
            <a:miter lim="400000"/>
          </a:ln>
        </p:spPr>
      </p:pic>
      <p:sp>
        <p:nvSpPr>
          <p:cNvPr id="351" name="Shape 194"/>
          <p:cNvSpPr txBox="1"/>
          <p:nvPr/>
        </p:nvSpPr>
        <p:spPr>
          <a:xfrm>
            <a:off x="5921594" y="1697538"/>
            <a:ext cx="5557643" cy="2965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nSpc>
                <a:spcPct val="70000"/>
              </a:lnSpc>
              <a:defRPr sz="6000" b="1">
                <a:latin typeface="Gilroy ExtraBold"/>
                <a:ea typeface="Gilroy ExtraBold"/>
                <a:cs typeface="Gilroy ExtraBold"/>
                <a:sym typeface="Gilroy ExtraBold"/>
              </a:defRPr>
            </a:lvl1pPr>
          </a:lstStyle>
          <a:p>
            <a:r>
              <a:t>Que le pareció bien en la conversación que usted vio?</a:t>
            </a:r>
          </a:p>
        </p:txBody>
      </p:sp>
      <p:sp>
        <p:nvSpPr>
          <p:cNvPr id="352" name="Rectangle 1"/>
          <p:cNvSpPr txBox="1"/>
          <p:nvPr/>
        </p:nvSpPr>
        <p:spPr>
          <a:xfrm>
            <a:off x="6656078" y="1023516"/>
            <a:ext cx="3790290" cy="485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500" b="1" spc="300">
                <a:solidFill>
                  <a:schemeClr val="accent4"/>
                </a:solidFill>
                <a:latin typeface="Gilroy ExtraBold"/>
                <a:ea typeface="Gilroy ExtraBold"/>
                <a:cs typeface="Gilroy ExtraBold"/>
                <a:sym typeface="Gilroy ExtraBold"/>
              </a:defRPr>
            </a:lvl1pPr>
          </a:lstStyle>
          <a:p>
            <a:r>
              <a:t>REPORTE: </a:t>
            </a:r>
          </a:p>
        </p:txBody>
      </p:sp>
      <p:pic>
        <p:nvPicPr>
          <p:cNvPr id="353" name="Picture 5" descr="Picture 5"/>
          <p:cNvPicPr>
            <a:picLocks noChangeAspect="1"/>
          </p:cNvPicPr>
          <p:nvPr/>
        </p:nvPicPr>
        <p:blipFill>
          <a:blip r:embed="rId4">
            <a:alphaModFix amt="20000"/>
          </a:blip>
          <a:stretch>
            <a:fillRect/>
          </a:stretch>
        </p:blipFill>
        <p:spPr>
          <a:xfrm>
            <a:off x="11362942" y="6417000"/>
            <a:ext cx="653212" cy="253432"/>
          </a:xfrm>
          <a:prstGeom prst="rect">
            <a:avLst/>
          </a:prstGeom>
          <a:ln w="12700">
            <a:miter lim="400000"/>
          </a:ln>
        </p:spPr>
      </p:pic>
      <p:pic>
        <p:nvPicPr>
          <p:cNvPr id="354" name="Picture 8" descr="Picture 8"/>
          <p:cNvPicPr>
            <a:picLocks noChangeAspect="1"/>
          </p:cNvPicPr>
          <p:nvPr/>
        </p:nvPicPr>
        <p:blipFill>
          <a:blip r:embed="rId5"/>
          <a:stretch>
            <a:fillRect/>
          </a:stretch>
        </p:blipFill>
        <p:spPr>
          <a:xfrm>
            <a:off x="6095191" y="1073262"/>
            <a:ext cx="560888" cy="377563"/>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TextBox 3"/>
          <p:cNvSpPr txBox="1"/>
          <p:nvPr/>
        </p:nvSpPr>
        <p:spPr>
          <a:xfrm>
            <a:off x="0" y="2194172"/>
            <a:ext cx="12192000" cy="299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lnSpc>
                <a:spcPct val="80000"/>
              </a:lnSpc>
              <a:defRPr sz="7200" b="1">
                <a:solidFill>
                  <a:schemeClr val="accent4"/>
                </a:solidFill>
                <a:latin typeface="Gilroy ExtraBold"/>
                <a:ea typeface="Gilroy ExtraBold"/>
                <a:cs typeface="Gilroy ExtraBold"/>
                <a:sym typeface="Gilroy ExtraBold"/>
              </a:defRPr>
            </a:pPr>
            <a:r>
              <a:t>¡Ahora es su turno de practicar este marco de movilización!</a:t>
            </a:r>
          </a:p>
        </p:txBody>
      </p:sp>
      <p:pic>
        <p:nvPicPr>
          <p:cNvPr id="359" name="Picture 2" descr="Picture 2"/>
          <p:cNvPicPr>
            <a:picLocks noChangeAspect="1"/>
          </p:cNvPicPr>
          <p:nvPr/>
        </p:nvPicPr>
        <p:blipFill>
          <a:blip r:embed="rId3">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3B444D"/>
        </a:solidFill>
        <a:effectLst/>
      </p:bgPr>
    </p:bg>
    <p:spTree>
      <p:nvGrpSpPr>
        <p:cNvPr id="1" name=""/>
        <p:cNvGrpSpPr/>
        <p:nvPr/>
      </p:nvGrpSpPr>
      <p:grpSpPr>
        <a:xfrm>
          <a:off x="0" y="0"/>
          <a:ext cx="0" cy="0"/>
          <a:chOff x="0" y="0"/>
          <a:chExt cx="0" cy="0"/>
        </a:xfrm>
      </p:grpSpPr>
      <p:sp>
        <p:nvSpPr>
          <p:cNvPr id="363" name="TextBox 5"/>
          <p:cNvSpPr txBox="1"/>
          <p:nvPr/>
        </p:nvSpPr>
        <p:spPr>
          <a:xfrm>
            <a:off x="1858734" y="349865"/>
            <a:ext cx="8851177"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90000"/>
              </a:lnSpc>
              <a:defRPr sz="6000" b="1">
                <a:solidFill>
                  <a:srgbClr val="FFFFFF"/>
                </a:solidFill>
                <a:latin typeface="Gilroy ExtraBold"/>
                <a:ea typeface="Gilroy ExtraBold"/>
                <a:cs typeface="Gilroy ExtraBold"/>
                <a:sym typeface="Gilroy ExtraBold"/>
              </a:defRPr>
            </a:lvl1pPr>
          </a:lstStyle>
          <a:p>
            <a:r>
              <a:t> Escenario 1:  </a:t>
            </a:r>
          </a:p>
        </p:txBody>
      </p:sp>
      <p:pic>
        <p:nvPicPr>
          <p:cNvPr id="364" name="Picture 3" descr="Picture 3"/>
          <p:cNvPicPr>
            <a:picLocks noChangeAspect="1"/>
          </p:cNvPicPr>
          <p:nvPr/>
        </p:nvPicPr>
        <p:blipFill>
          <a:blip r:embed="rId2">
            <a:alphaModFix amt="35000"/>
          </a:blip>
          <a:stretch>
            <a:fillRect/>
          </a:stretch>
        </p:blipFill>
        <p:spPr>
          <a:xfrm>
            <a:off x="11362942" y="6417000"/>
            <a:ext cx="653213" cy="253433"/>
          </a:xfrm>
          <a:prstGeom prst="rect">
            <a:avLst/>
          </a:prstGeom>
          <a:ln w="12700">
            <a:miter lim="400000"/>
          </a:ln>
        </p:spPr>
      </p:pic>
      <p:sp>
        <p:nvSpPr>
          <p:cNvPr id="365" name="TextBox 7"/>
          <p:cNvSpPr txBox="1"/>
          <p:nvPr/>
        </p:nvSpPr>
        <p:spPr>
          <a:xfrm>
            <a:off x="903026" y="2347235"/>
            <a:ext cx="4987253" cy="3406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spcBef>
                <a:spcPts val="1200"/>
              </a:spcBef>
              <a:buSzPct val="100000"/>
              <a:buFont typeface="Arial"/>
              <a:buChar char="•"/>
              <a:defRPr sz="3600" b="1">
                <a:solidFill>
                  <a:schemeClr val="accent4"/>
                </a:solidFill>
                <a:latin typeface="Source Sans Pro"/>
                <a:ea typeface="Source Sans Pro"/>
                <a:cs typeface="Source Sans Pro"/>
                <a:sym typeface="Source Sans Pro"/>
              </a:defRPr>
            </a:pPr>
            <a:r>
              <a:t>Relevancia local</a:t>
            </a:r>
            <a:endParaRPr>
              <a:solidFill>
                <a:srgbClr val="000000"/>
              </a:solidFill>
            </a:endParaRPr>
          </a:p>
          <a:p>
            <a:pPr marL="285750" indent="-285750">
              <a:spcBef>
                <a:spcPts val="1200"/>
              </a:spcBef>
              <a:buSzPct val="100000"/>
              <a:buFont typeface="Arial"/>
              <a:buChar char="•"/>
              <a:defRPr sz="3600" b="1">
                <a:solidFill>
                  <a:schemeClr val="accent4"/>
                </a:solidFill>
                <a:latin typeface="Source Sans Pro"/>
                <a:ea typeface="Source Sans Pro"/>
                <a:cs typeface="Source Sans Pro"/>
                <a:sym typeface="Source Sans Pro"/>
              </a:defRPr>
            </a:pPr>
            <a:r>
              <a:t>Responsabilidad del votante</a:t>
            </a:r>
            <a:endParaRPr>
              <a:solidFill>
                <a:srgbClr val="000000"/>
              </a:solidFill>
            </a:endParaRPr>
          </a:p>
          <a:p>
            <a:pPr marL="285750" indent="-285750">
              <a:spcBef>
                <a:spcPts val="1200"/>
              </a:spcBef>
              <a:buSzPct val="100000"/>
              <a:buFont typeface="Arial"/>
              <a:buChar char="•"/>
              <a:defRPr sz="3600" b="1">
                <a:solidFill>
                  <a:schemeClr val="accent4"/>
                </a:solidFill>
                <a:latin typeface="Source Sans Pro"/>
                <a:ea typeface="Source Sans Pro"/>
                <a:cs typeface="Source Sans Pro"/>
                <a:sym typeface="Source Sans Pro"/>
              </a:defRPr>
            </a:pPr>
            <a:r>
              <a:t>Compromiso de voto</a:t>
            </a:r>
            <a:endParaRPr>
              <a:solidFill>
                <a:srgbClr val="000000"/>
              </a:solidFill>
            </a:endParaRPr>
          </a:p>
          <a:p>
            <a:pPr marL="285750" indent="-285750">
              <a:spcBef>
                <a:spcPts val="1200"/>
              </a:spcBef>
              <a:buSzPct val="100000"/>
              <a:buFont typeface="Arial"/>
              <a:buChar char="•"/>
              <a:defRPr sz="3600" b="1">
                <a:solidFill>
                  <a:schemeClr val="accent4"/>
                </a:solidFill>
                <a:latin typeface="Source Sans Pro"/>
                <a:ea typeface="Source Sans Pro"/>
                <a:cs typeface="Source Sans Pro"/>
                <a:sym typeface="Source Sans Pro"/>
              </a:defRPr>
            </a:pPr>
            <a:r>
              <a:t>Planificación</a:t>
            </a:r>
          </a:p>
        </p:txBody>
      </p:sp>
      <p:sp>
        <p:nvSpPr>
          <p:cNvPr id="366" name="Straight Connector 8"/>
          <p:cNvSpPr/>
          <p:nvPr/>
        </p:nvSpPr>
        <p:spPr>
          <a:xfrm flipH="1">
            <a:off x="6057900" y="1273195"/>
            <a:ext cx="1" cy="4702629"/>
          </a:xfrm>
          <a:prstGeom prst="line">
            <a:avLst/>
          </a:prstGeom>
          <a:ln w="25400">
            <a:solidFill>
              <a:schemeClr val="accent4"/>
            </a:solidFill>
          </a:ln>
          <a:effectLst>
            <a:outerShdw blurRad="38100" dist="20000" dir="5400000" rotWithShape="0">
              <a:srgbClr val="000000">
                <a:alpha val="38000"/>
              </a:srgbClr>
            </a:outerShdw>
          </a:effectLst>
        </p:spPr>
        <p:txBody>
          <a:bodyPr lIns="45719" rIns="45719"/>
          <a:lstStyle/>
          <a:p>
            <a:endParaRPr/>
          </a:p>
        </p:txBody>
      </p:sp>
      <p:sp>
        <p:nvSpPr>
          <p:cNvPr id="367" name="Rounded Rectangle 6"/>
          <p:cNvSpPr/>
          <p:nvPr/>
        </p:nvSpPr>
        <p:spPr>
          <a:xfrm>
            <a:off x="3492965" y="464019"/>
            <a:ext cx="680607" cy="522029"/>
          </a:xfrm>
          <a:prstGeom prst="roundRect">
            <a:avLst>
              <a:gd name="adj" fmla="val 16667"/>
            </a:avLst>
          </a:prstGeom>
          <a:solidFill>
            <a:srgbClr val="FFFFFF"/>
          </a:solidFill>
          <a:ln w="25400">
            <a:solidFill>
              <a:srgbClr val="3B444D"/>
            </a:solidFill>
          </a:ln>
        </p:spPr>
        <p:txBody>
          <a:bodyPr lIns="45719" rIns="45719" anchor="ctr"/>
          <a:lstStyle/>
          <a:p>
            <a:pPr algn="ctr">
              <a:defRPr>
                <a:solidFill>
                  <a:srgbClr val="FFFFFF"/>
                </a:solidFill>
              </a:defRPr>
            </a:pPr>
            <a:endParaRPr/>
          </a:p>
        </p:txBody>
      </p:sp>
      <p:pic>
        <p:nvPicPr>
          <p:cNvPr id="368" name="Picture 9" descr="Picture 9"/>
          <p:cNvPicPr>
            <a:picLocks noChangeAspect="1"/>
          </p:cNvPicPr>
          <p:nvPr/>
        </p:nvPicPr>
        <p:blipFill>
          <a:blip r:embed="rId3"/>
          <a:stretch>
            <a:fillRect/>
          </a:stretch>
        </p:blipFill>
        <p:spPr>
          <a:xfrm>
            <a:off x="3552825" y="535656"/>
            <a:ext cx="560887" cy="377563"/>
          </a:xfrm>
          <a:prstGeom prst="rect">
            <a:avLst/>
          </a:prstGeom>
          <a:ln w="12700">
            <a:miter lim="400000"/>
          </a:ln>
        </p:spPr>
      </p:pic>
      <p:sp>
        <p:nvSpPr>
          <p:cNvPr id="369" name="TextBox 1"/>
          <p:cNvSpPr txBox="1"/>
          <p:nvPr/>
        </p:nvSpPr>
        <p:spPr>
          <a:xfrm>
            <a:off x="7045376" y="2347235"/>
            <a:ext cx="3951631" cy="3266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a:solidFill>
                  <a:srgbClr val="FFFFFF"/>
                </a:solidFill>
                <a:latin typeface="Source Sans Pro"/>
                <a:ea typeface="Source Sans Pro"/>
                <a:cs typeface="Source Sans Pro"/>
                <a:sym typeface="Source Sans Pro"/>
              </a:defRPr>
            </a:lvl1pPr>
          </a:lstStyle>
          <a:p>
            <a:r>
              <a:t>”Trabajo todo el día así que no creo que voy a poder salir a votar”</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3B444D"/>
        </a:solidFill>
        <a:effectLst/>
      </p:bgPr>
    </p:bg>
    <p:spTree>
      <p:nvGrpSpPr>
        <p:cNvPr id="1" name=""/>
        <p:cNvGrpSpPr/>
        <p:nvPr/>
      </p:nvGrpSpPr>
      <p:grpSpPr>
        <a:xfrm>
          <a:off x="0" y="0"/>
          <a:ext cx="0" cy="0"/>
          <a:chOff x="0" y="0"/>
          <a:chExt cx="0" cy="0"/>
        </a:xfrm>
      </p:grpSpPr>
      <p:sp>
        <p:nvSpPr>
          <p:cNvPr id="371" name="TextBox 5"/>
          <p:cNvSpPr txBox="1"/>
          <p:nvPr/>
        </p:nvSpPr>
        <p:spPr>
          <a:xfrm>
            <a:off x="0" y="597825"/>
            <a:ext cx="12192000" cy="1958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90000"/>
              </a:lnSpc>
              <a:defRPr sz="12000" b="1">
                <a:solidFill>
                  <a:srgbClr val="FFFFFF"/>
                </a:solidFill>
                <a:latin typeface="Gilroy ExtraBold"/>
                <a:ea typeface="Gilroy ExtraBold"/>
                <a:cs typeface="Gilroy ExtraBold"/>
                <a:sym typeface="Gilroy ExtraBold"/>
              </a:defRPr>
            </a:lvl1pPr>
          </a:lstStyle>
          <a:p>
            <a:r>
              <a:t>Interrogatorio</a:t>
            </a:r>
          </a:p>
        </p:txBody>
      </p:sp>
      <p:pic>
        <p:nvPicPr>
          <p:cNvPr id="372" name="Picture 3" descr="Picture 3"/>
          <p:cNvPicPr>
            <a:picLocks noChangeAspect="1"/>
          </p:cNvPicPr>
          <p:nvPr/>
        </p:nvPicPr>
        <p:blipFill>
          <a:blip r:embed="rId2">
            <a:alphaModFix amt="35000"/>
          </a:blip>
          <a:stretch>
            <a:fillRect/>
          </a:stretch>
        </p:blipFill>
        <p:spPr>
          <a:xfrm>
            <a:off x="11362942" y="6417000"/>
            <a:ext cx="653213" cy="253433"/>
          </a:xfrm>
          <a:prstGeom prst="rect">
            <a:avLst/>
          </a:prstGeom>
          <a:ln w="12700">
            <a:miter lim="400000"/>
          </a:ln>
        </p:spPr>
      </p:pic>
      <p:sp>
        <p:nvSpPr>
          <p:cNvPr id="373" name="Rounded Rectangle 6"/>
          <p:cNvSpPr/>
          <p:nvPr/>
        </p:nvSpPr>
        <p:spPr>
          <a:xfrm>
            <a:off x="4756527" y="3324900"/>
            <a:ext cx="680607" cy="522029"/>
          </a:xfrm>
          <a:prstGeom prst="roundRect">
            <a:avLst>
              <a:gd name="adj" fmla="val 16667"/>
            </a:avLst>
          </a:prstGeom>
          <a:solidFill>
            <a:srgbClr val="FFFFFF"/>
          </a:solidFill>
          <a:ln w="25400">
            <a:solidFill>
              <a:srgbClr val="3B444D"/>
            </a:solidFill>
          </a:ln>
        </p:spPr>
        <p:txBody>
          <a:bodyPr lIns="45719" rIns="45719" anchor="ctr"/>
          <a:lstStyle/>
          <a:p>
            <a:pPr algn="ctr">
              <a:defRPr>
                <a:solidFill>
                  <a:srgbClr val="FFFFFF"/>
                </a:solidFill>
              </a:defRPr>
            </a:pPr>
            <a:endParaRPr/>
          </a:p>
        </p:txBody>
      </p:sp>
      <p:pic>
        <p:nvPicPr>
          <p:cNvPr id="374" name="Picture 9" descr="Picture 9"/>
          <p:cNvPicPr>
            <a:picLocks noChangeAspect="1"/>
          </p:cNvPicPr>
          <p:nvPr/>
        </p:nvPicPr>
        <p:blipFill>
          <a:blip r:embed="rId3"/>
          <a:stretch>
            <a:fillRect/>
          </a:stretch>
        </p:blipFill>
        <p:spPr>
          <a:xfrm>
            <a:off x="4816387" y="3396536"/>
            <a:ext cx="560888" cy="377563"/>
          </a:xfrm>
          <a:prstGeom prst="rect">
            <a:avLst/>
          </a:prstGeom>
          <a:ln w="12700">
            <a:miter lim="400000"/>
          </a:ln>
        </p:spPr>
      </p:pic>
      <p:sp>
        <p:nvSpPr>
          <p:cNvPr id="375" name="TextBox 1"/>
          <p:cNvSpPr txBox="1"/>
          <p:nvPr/>
        </p:nvSpPr>
        <p:spPr>
          <a:xfrm>
            <a:off x="1230928" y="3922910"/>
            <a:ext cx="10132016" cy="1008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lvl="1" algn="ctr">
              <a:lnSpc>
                <a:spcPct val="90000"/>
              </a:lnSpc>
              <a:defRPr sz="3000">
                <a:solidFill>
                  <a:srgbClr val="FFFFFF"/>
                </a:solidFill>
                <a:latin typeface="Source Sans Pro"/>
                <a:ea typeface="Source Sans Pro"/>
                <a:cs typeface="Source Sans Pro"/>
                <a:sym typeface="Source Sans Pro"/>
              </a:defRPr>
            </a:pPr>
            <a:r>
              <a:t>Que usted piensa que será lo mas difícil de implementar este marco de movilización?</a:t>
            </a:r>
          </a:p>
        </p:txBody>
      </p:sp>
      <p:sp>
        <p:nvSpPr>
          <p:cNvPr id="376" name="TextBox 2"/>
          <p:cNvSpPr txBox="1"/>
          <p:nvPr/>
        </p:nvSpPr>
        <p:spPr>
          <a:xfrm>
            <a:off x="5496993" y="3390900"/>
            <a:ext cx="1771092"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b="1">
                <a:solidFill>
                  <a:schemeClr val="accent4"/>
                </a:solidFill>
                <a:latin typeface="Gilroy ExtraBold"/>
                <a:ea typeface="Gilroy ExtraBold"/>
                <a:cs typeface="Gilroy ExtraBold"/>
                <a:sym typeface="Gilroy ExtraBold"/>
              </a:defRPr>
            </a:lvl1pPr>
          </a:lstStyle>
          <a:p>
            <a:r>
              <a:t>EN EL CHAT:</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Rectangle 2"/>
          <p:cNvSpPr/>
          <p:nvPr/>
        </p:nvSpPr>
        <p:spPr>
          <a:xfrm>
            <a:off x="6057900" y="4112849"/>
            <a:ext cx="5844017" cy="591799"/>
          </a:xfrm>
          <a:prstGeom prst="rect">
            <a:avLst/>
          </a:prstGeom>
          <a:solidFill>
            <a:schemeClr val="accent4"/>
          </a:solidFill>
          <a:ln w="12700">
            <a:miter lim="400000"/>
          </a:ln>
        </p:spPr>
        <p:txBody>
          <a:bodyPr lIns="45719" rIns="45719" anchor="ctr"/>
          <a:lstStyle/>
          <a:p>
            <a:pPr algn="ctr">
              <a:defRPr>
                <a:solidFill>
                  <a:srgbClr val="FFFFFF"/>
                </a:solidFill>
              </a:defRPr>
            </a:pPr>
            <a:endParaRPr/>
          </a:p>
        </p:txBody>
      </p:sp>
      <p:sp>
        <p:nvSpPr>
          <p:cNvPr id="379" name="TextBox 4"/>
          <p:cNvSpPr txBox="1"/>
          <p:nvPr/>
        </p:nvSpPr>
        <p:spPr>
          <a:xfrm>
            <a:off x="6095999" y="1229919"/>
            <a:ext cx="6393564" cy="3634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solidFill>
                  <a:schemeClr val="accent3"/>
                </a:solidFill>
                <a:latin typeface="Source Sans Pro"/>
                <a:ea typeface="Source Sans Pro"/>
                <a:cs typeface="Source Sans Pro"/>
                <a:sym typeface="Source Sans Pro"/>
              </a:defRPr>
            </a:pPr>
            <a:r>
              <a:t>Introducción</a:t>
            </a:r>
            <a:endParaRPr>
              <a:solidFill>
                <a:srgbClr val="000000"/>
              </a:solidFill>
            </a:endParaRPr>
          </a:p>
          <a:p>
            <a:pPr>
              <a:defRPr sz="2400">
                <a:solidFill>
                  <a:schemeClr val="accent3"/>
                </a:solidFill>
                <a:latin typeface="Source Sans Pro"/>
                <a:ea typeface="Source Sans Pro"/>
                <a:cs typeface="Source Sans Pro"/>
                <a:sym typeface="Source Sans Pro"/>
              </a:defRPr>
            </a:pPr>
            <a:endParaRPr>
              <a:solidFill>
                <a:srgbClr val="000000"/>
              </a:solidFill>
            </a:endParaRPr>
          </a:p>
          <a:p>
            <a:pPr>
              <a:defRPr sz="2400">
                <a:solidFill>
                  <a:schemeClr val="accent3"/>
                </a:solidFill>
                <a:latin typeface="Source Sans Pro"/>
                <a:ea typeface="Source Sans Pro"/>
                <a:cs typeface="Source Sans Pro"/>
                <a:sym typeface="Source Sans Pro"/>
              </a:defRPr>
            </a:pPr>
            <a:r>
              <a:t>Universo de votantes</a:t>
            </a:r>
            <a:endParaRPr>
              <a:solidFill>
                <a:srgbClr val="000000"/>
              </a:solidFill>
            </a:endParaRPr>
          </a:p>
          <a:p>
            <a:pPr>
              <a:defRPr sz="2400">
                <a:solidFill>
                  <a:schemeClr val="accent3"/>
                </a:solidFill>
                <a:latin typeface="Source Sans Pro"/>
                <a:ea typeface="Source Sans Pro"/>
                <a:cs typeface="Source Sans Pro"/>
                <a:sym typeface="Source Sans Pro"/>
              </a:defRPr>
            </a:pPr>
            <a:endParaRPr>
              <a:solidFill>
                <a:srgbClr val="000000"/>
              </a:solidFill>
            </a:endParaRPr>
          </a:p>
          <a:p>
            <a:pPr>
              <a:defRPr sz="2400">
                <a:solidFill>
                  <a:schemeClr val="accent3"/>
                </a:solidFill>
                <a:latin typeface="Source Sans Pro"/>
                <a:ea typeface="Source Sans Pro"/>
                <a:cs typeface="Source Sans Pro"/>
                <a:sym typeface="Source Sans Pro"/>
              </a:defRPr>
            </a:pPr>
            <a:r>
              <a:t>Elementos de movilización</a:t>
            </a:r>
            <a:endParaRPr>
              <a:solidFill>
                <a:srgbClr val="000000"/>
              </a:solidFill>
            </a:endParaRPr>
          </a:p>
          <a:p>
            <a:pPr>
              <a:defRPr sz="2400">
                <a:solidFill>
                  <a:schemeClr val="accent3"/>
                </a:solidFill>
                <a:latin typeface="Source Sans Pro"/>
                <a:ea typeface="Source Sans Pro"/>
                <a:cs typeface="Source Sans Pro"/>
                <a:sym typeface="Source Sans Pro"/>
              </a:defRPr>
            </a:pPr>
            <a:endParaRPr>
              <a:solidFill>
                <a:srgbClr val="000000"/>
              </a:solidFill>
            </a:endParaRPr>
          </a:p>
          <a:p>
            <a:pPr>
              <a:defRPr sz="2400">
                <a:solidFill>
                  <a:schemeClr val="accent3"/>
                </a:solidFill>
                <a:latin typeface="Source Sans Pro"/>
                <a:ea typeface="Source Sans Pro"/>
                <a:cs typeface="Source Sans Pro"/>
                <a:sym typeface="Source Sans Pro"/>
              </a:defRPr>
            </a:pPr>
            <a:r>
              <a:t>Marco de conversación GOTV</a:t>
            </a:r>
            <a:endParaRPr>
              <a:solidFill>
                <a:srgbClr val="000000"/>
              </a:solidFill>
            </a:endParaRPr>
          </a:p>
          <a:p>
            <a:pPr>
              <a:defRPr sz="2400">
                <a:solidFill>
                  <a:schemeClr val="accent3"/>
                </a:solidFill>
                <a:latin typeface="Source Sans Pro"/>
                <a:ea typeface="Source Sans Pro"/>
                <a:cs typeface="Source Sans Pro"/>
                <a:sym typeface="Source Sans Pro"/>
              </a:defRPr>
            </a:pPr>
            <a:endParaRPr>
              <a:solidFill>
                <a:srgbClr val="000000"/>
              </a:solidFill>
            </a:endParaRPr>
          </a:p>
          <a:p>
            <a:pPr>
              <a:defRPr sz="2400" b="1">
                <a:solidFill>
                  <a:srgbClr val="FFFFFF"/>
                </a:solidFill>
                <a:latin typeface="Source Sans Pro"/>
                <a:ea typeface="Source Sans Pro"/>
                <a:cs typeface="Source Sans Pro"/>
                <a:sym typeface="Source Sans Pro"/>
              </a:defRPr>
            </a:pPr>
            <a:r>
              <a:t>Próximos pasos y cierre</a:t>
            </a:r>
          </a:p>
        </p:txBody>
      </p:sp>
      <p:sp>
        <p:nvSpPr>
          <p:cNvPr id="380" name="TextBox 1"/>
          <p:cNvSpPr txBox="1"/>
          <p:nvPr/>
        </p:nvSpPr>
        <p:spPr>
          <a:xfrm>
            <a:off x="877824" y="1229919"/>
            <a:ext cx="4517136" cy="840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4800" b="1">
                <a:solidFill>
                  <a:srgbClr val="00B4DC"/>
                </a:solidFill>
                <a:latin typeface="Gilroy ExtraBold"/>
                <a:ea typeface="Gilroy ExtraBold"/>
                <a:cs typeface="Gilroy ExtraBold"/>
                <a:sym typeface="Gilroy ExtraBold"/>
              </a:defRPr>
            </a:lvl1pPr>
          </a:lstStyle>
          <a:p>
            <a:r>
              <a:t>Agenda</a:t>
            </a:r>
          </a:p>
        </p:txBody>
      </p:sp>
      <p:pic>
        <p:nvPicPr>
          <p:cNvPr id="381" name="Picture 5" descr="Picture 5"/>
          <p:cNvPicPr>
            <a:picLocks noChangeAspect="1"/>
          </p:cNvPicPr>
          <p:nvPr/>
        </p:nvPicPr>
        <p:blipFill>
          <a:blip r:embed="rId2">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2">
            <a:extLst>
              <a:ext uri="{FF2B5EF4-FFF2-40B4-BE49-F238E27FC236}">
                <a16:creationId xmlns:a16="http://schemas.microsoft.com/office/drawing/2014/main" id="{BE73EF72-38B3-3D40-9DA4-9FCC7B8B4FBE}"/>
              </a:ext>
            </a:extLst>
          </p:cNvPr>
          <p:cNvSpPr txBox="1"/>
          <p:nvPr/>
        </p:nvSpPr>
        <p:spPr>
          <a:xfrm>
            <a:off x="7147880" y="1455372"/>
            <a:ext cx="4639238" cy="4154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600">
                <a:latin typeface="Source Sans Pro"/>
                <a:ea typeface="Source Sans Pro"/>
                <a:cs typeface="Source Sans Pro"/>
                <a:sym typeface="Source Sans Pro"/>
              </a:defRPr>
            </a:pPr>
            <a:r>
              <a:rPr lang="en-US" sz="2200" dirty="0" err="1"/>
              <a:t>Continuar</a:t>
            </a:r>
            <a:r>
              <a:rPr lang="en-US" sz="2200" dirty="0"/>
              <a:t> a </a:t>
            </a:r>
            <a:r>
              <a:rPr lang="en-US" sz="2200" dirty="0" err="1"/>
              <a:t>practicar</a:t>
            </a:r>
            <a:r>
              <a:rPr lang="en-US" sz="2200" dirty="0"/>
              <a:t> el </a:t>
            </a:r>
            <a:r>
              <a:rPr lang="en-US" sz="2200" dirty="0" err="1"/>
              <a:t>marco</a:t>
            </a:r>
            <a:r>
              <a:rPr lang="en-US" sz="2200" dirty="0"/>
              <a:t> de </a:t>
            </a:r>
            <a:r>
              <a:rPr lang="en-US" sz="2200" dirty="0" err="1"/>
              <a:t>conversación</a:t>
            </a:r>
            <a:r>
              <a:rPr lang="en-US" sz="2200" dirty="0"/>
              <a:t> GOTV</a:t>
            </a:r>
            <a:endParaRPr lang="en-US" sz="2200" dirty="0">
              <a:solidFill>
                <a:srgbClr val="000000"/>
              </a:solidFill>
            </a:endParaRPr>
          </a:p>
          <a:p>
            <a:pPr>
              <a:defRPr sz="2600">
                <a:latin typeface="Source Sans Pro"/>
                <a:ea typeface="Source Sans Pro"/>
                <a:cs typeface="Source Sans Pro"/>
                <a:sym typeface="Source Sans Pro"/>
              </a:defRPr>
            </a:pPr>
            <a:endParaRPr lang="en-US" sz="2200" dirty="0"/>
          </a:p>
          <a:p>
            <a:pPr>
              <a:defRPr sz="2600">
                <a:latin typeface="Source Sans Pro"/>
                <a:ea typeface="Source Sans Pro"/>
                <a:cs typeface="Source Sans Pro"/>
                <a:sym typeface="Source Sans Pro"/>
              </a:defRPr>
            </a:pPr>
            <a:endParaRPr lang="en-US" sz="2200" dirty="0"/>
          </a:p>
          <a:p>
            <a:pPr>
              <a:defRPr sz="2600">
                <a:latin typeface="Source Sans Pro"/>
                <a:ea typeface="Source Sans Pro"/>
                <a:cs typeface="Source Sans Pro"/>
                <a:sym typeface="Source Sans Pro"/>
              </a:defRPr>
            </a:pPr>
            <a:r>
              <a:rPr lang="en-US" sz="2200" dirty="0" err="1"/>
              <a:t>Ensaye</a:t>
            </a:r>
            <a:r>
              <a:rPr lang="en-US" sz="2200" dirty="0"/>
              <a:t> con </a:t>
            </a:r>
            <a:r>
              <a:rPr lang="en-US" sz="2200" dirty="0" err="1"/>
              <a:t>otras</a:t>
            </a:r>
            <a:r>
              <a:rPr lang="en-US" sz="2200" dirty="0"/>
              <a:t> dos personas </a:t>
            </a:r>
            <a:r>
              <a:rPr lang="en-US" sz="2200" dirty="0" err="1"/>
              <a:t>como</a:t>
            </a:r>
            <a:r>
              <a:rPr lang="en-US" sz="2200" dirty="0"/>
              <a:t> </a:t>
            </a:r>
            <a:r>
              <a:rPr lang="en-US" sz="2200" dirty="0" err="1"/>
              <a:t>conectar</a:t>
            </a:r>
            <a:r>
              <a:rPr lang="en-US" sz="2200" dirty="0"/>
              <a:t> con </a:t>
            </a:r>
            <a:r>
              <a:rPr lang="en-US" sz="2200" dirty="0" err="1"/>
              <a:t>valores</a:t>
            </a:r>
            <a:r>
              <a:rPr lang="en-US" sz="2200" dirty="0"/>
              <a:t> </a:t>
            </a:r>
            <a:r>
              <a:rPr lang="en-US" sz="2200" dirty="0" err="1"/>
              <a:t>compartidos</a:t>
            </a:r>
            <a:r>
              <a:rPr lang="en-US" sz="2200" dirty="0"/>
              <a:t> y </a:t>
            </a:r>
            <a:r>
              <a:rPr lang="en-US" sz="2200" dirty="0" err="1"/>
              <a:t>solicite</a:t>
            </a:r>
            <a:r>
              <a:rPr lang="en-US" sz="2200" dirty="0"/>
              <a:t> sus opinions</a:t>
            </a:r>
            <a:endParaRPr lang="en-US" sz="2200" dirty="0">
              <a:solidFill>
                <a:srgbClr val="000000"/>
              </a:solidFill>
            </a:endParaRPr>
          </a:p>
          <a:p>
            <a:pPr>
              <a:defRPr sz="2600">
                <a:latin typeface="Source Sans Pro"/>
                <a:ea typeface="Source Sans Pro"/>
                <a:cs typeface="Source Sans Pro"/>
                <a:sym typeface="Source Sans Pro"/>
              </a:defRPr>
            </a:pPr>
            <a:endParaRPr lang="en-US" sz="2200" dirty="0">
              <a:solidFill>
                <a:srgbClr val="000000"/>
              </a:solidFill>
            </a:endParaRPr>
          </a:p>
          <a:p>
            <a:pPr>
              <a:defRPr sz="2600">
                <a:latin typeface="Source Sans Pro"/>
                <a:ea typeface="Source Sans Pro"/>
                <a:cs typeface="Source Sans Pro"/>
                <a:sym typeface="Source Sans Pro"/>
              </a:defRPr>
            </a:pPr>
            <a:endParaRPr lang="en-US" sz="2200" dirty="0"/>
          </a:p>
          <a:p>
            <a:pPr>
              <a:defRPr sz="2600">
                <a:latin typeface="Source Sans Pro"/>
                <a:ea typeface="Source Sans Pro"/>
                <a:cs typeface="Source Sans Pro"/>
                <a:sym typeface="Source Sans Pro"/>
              </a:defRPr>
            </a:pPr>
            <a:r>
              <a:rPr lang="en-US" sz="2200" dirty="0" err="1"/>
              <a:t>Aplique</a:t>
            </a:r>
            <a:r>
              <a:rPr lang="en-US" sz="2200" dirty="0"/>
              <a:t> sus </a:t>
            </a:r>
            <a:r>
              <a:rPr lang="en-US" sz="2200" dirty="0" err="1"/>
              <a:t>habilidades</a:t>
            </a:r>
            <a:r>
              <a:rPr lang="en-US" sz="2200" dirty="0"/>
              <a:t> de </a:t>
            </a:r>
            <a:r>
              <a:rPr lang="en-US" sz="2200" dirty="0" err="1"/>
              <a:t>persuadir</a:t>
            </a:r>
            <a:r>
              <a:rPr lang="en-US" sz="2200" dirty="0"/>
              <a:t> a ser un </a:t>
            </a:r>
            <a:r>
              <a:rPr lang="en-US" sz="2200" dirty="0" err="1"/>
              <a:t>voluntario</a:t>
            </a:r>
            <a:r>
              <a:rPr lang="en-US" sz="2200" dirty="0"/>
              <a:t> </a:t>
            </a:r>
            <a:r>
              <a:rPr lang="en-US" sz="2200" dirty="0" err="1"/>
              <a:t>en</a:t>
            </a:r>
            <a:r>
              <a:rPr lang="en-US" sz="2200" dirty="0"/>
              <a:t> una </a:t>
            </a:r>
            <a:r>
              <a:rPr lang="en-US" sz="2200" dirty="0" err="1"/>
              <a:t>campaña</a:t>
            </a:r>
            <a:endParaRPr lang="en-US" sz="2200" dirty="0"/>
          </a:p>
          <a:p>
            <a:pPr>
              <a:defRPr sz="2600">
                <a:latin typeface="Source Sans Pro"/>
                <a:ea typeface="Source Sans Pro"/>
                <a:cs typeface="Source Sans Pro"/>
                <a:sym typeface="Source Sans Pro"/>
              </a:defRPr>
            </a:pPr>
            <a:endParaRPr sz="2200" dirty="0"/>
          </a:p>
        </p:txBody>
      </p:sp>
      <p:sp>
        <p:nvSpPr>
          <p:cNvPr id="384" name="Google Shape;402;p50"/>
          <p:cNvSpPr/>
          <p:nvPr/>
        </p:nvSpPr>
        <p:spPr>
          <a:xfrm>
            <a:off x="6381531" y="1481197"/>
            <a:ext cx="457201" cy="457201"/>
          </a:xfrm>
          <a:prstGeom prst="ellipse">
            <a:avLst/>
          </a:prstGeom>
          <a:solidFill>
            <a:srgbClr val="00B4DC"/>
          </a:solidFill>
          <a:ln w="12700">
            <a:solidFill>
              <a:srgbClr val="FFFFFF"/>
            </a:solidFill>
            <a:miter lim="8000"/>
          </a:ln>
        </p:spPr>
        <p:txBody>
          <a:bodyPr lIns="45719" rIns="45719" anchor="ctr"/>
          <a:lstStyle/>
          <a:p>
            <a:pPr algn="ctr">
              <a:defRPr sz="2100" b="1">
                <a:solidFill>
                  <a:srgbClr val="FFFFFF"/>
                </a:solidFill>
                <a:latin typeface="Gilroy ExtraBold"/>
                <a:ea typeface="Gilroy ExtraBold"/>
                <a:cs typeface="Gilroy ExtraBold"/>
                <a:sym typeface="Gilroy ExtraBold"/>
              </a:defRPr>
            </a:pPr>
            <a:endParaRPr/>
          </a:p>
        </p:txBody>
      </p:sp>
      <p:sp>
        <p:nvSpPr>
          <p:cNvPr id="385" name="Google Shape;404;p50"/>
          <p:cNvSpPr/>
          <p:nvPr/>
        </p:nvSpPr>
        <p:spPr>
          <a:xfrm>
            <a:off x="6416421" y="4553470"/>
            <a:ext cx="457201" cy="457201"/>
          </a:xfrm>
          <a:prstGeom prst="ellipse">
            <a:avLst/>
          </a:prstGeom>
          <a:solidFill>
            <a:srgbClr val="00B4DC"/>
          </a:solidFill>
          <a:ln w="12700">
            <a:solidFill>
              <a:srgbClr val="FFFFFF"/>
            </a:solidFill>
            <a:miter lim="8000"/>
          </a:ln>
        </p:spPr>
        <p:txBody>
          <a:bodyPr lIns="45719" rIns="45719" anchor="ctr"/>
          <a:lstStyle/>
          <a:p>
            <a:pPr algn="ctr">
              <a:defRPr sz="2100" b="1">
                <a:solidFill>
                  <a:srgbClr val="FFFFFF"/>
                </a:solidFill>
                <a:latin typeface="Gilroy ExtraBold"/>
                <a:ea typeface="Gilroy ExtraBold"/>
                <a:cs typeface="Gilroy ExtraBold"/>
                <a:sym typeface="Gilroy ExtraBold"/>
              </a:defRPr>
            </a:pPr>
            <a:endParaRPr/>
          </a:p>
        </p:txBody>
      </p:sp>
      <p:sp>
        <p:nvSpPr>
          <p:cNvPr id="386" name="Google Shape;405;p50"/>
          <p:cNvSpPr txBox="1"/>
          <p:nvPr/>
        </p:nvSpPr>
        <p:spPr>
          <a:xfrm>
            <a:off x="6463296" y="1505929"/>
            <a:ext cx="293672" cy="42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a:defRPr sz="2100" b="1">
                <a:solidFill>
                  <a:srgbClr val="FFFFFF"/>
                </a:solidFill>
                <a:latin typeface="Gilroy ExtraBold"/>
                <a:ea typeface="Gilroy ExtraBold"/>
                <a:cs typeface="Gilroy ExtraBold"/>
                <a:sym typeface="Gilroy ExtraBold"/>
              </a:defRPr>
            </a:lvl1pPr>
          </a:lstStyle>
          <a:p>
            <a:r>
              <a:t>1</a:t>
            </a:r>
          </a:p>
        </p:txBody>
      </p:sp>
      <p:sp>
        <p:nvSpPr>
          <p:cNvPr id="387" name="Google Shape;406;p50"/>
          <p:cNvSpPr txBox="1"/>
          <p:nvPr/>
        </p:nvSpPr>
        <p:spPr>
          <a:xfrm>
            <a:off x="6498221" y="2825119"/>
            <a:ext cx="328937" cy="42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a:defRPr sz="2100" b="1">
                <a:solidFill>
                  <a:srgbClr val="FFFFFF"/>
                </a:solidFill>
                <a:latin typeface="Gilroy ExtraBold"/>
                <a:ea typeface="Gilroy ExtraBold"/>
                <a:cs typeface="Gilroy ExtraBold"/>
                <a:sym typeface="Gilroy ExtraBold"/>
              </a:defRPr>
            </a:lvl1pPr>
          </a:lstStyle>
          <a:p>
            <a:r>
              <a:t>2</a:t>
            </a:r>
          </a:p>
        </p:txBody>
      </p:sp>
      <p:sp>
        <p:nvSpPr>
          <p:cNvPr id="388" name="Google Shape;407;p50"/>
          <p:cNvSpPr txBox="1"/>
          <p:nvPr/>
        </p:nvSpPr>
        <p:spPr>
          <a:xfrm>
            <a:off x="6488605" y="4578201"/>
            <a:ext cx="332144" cy="42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a:defRPr sz="2100" b="1">
                <a:solidFill>
                  <a:srgbClr val="FFFFFF"/>
                </a:solidFill>
                <a:latin typeface="Gilroy ExtraBold"/>
                <a:ea typeface="Gilroy ExtraBold"/>
                <a:cs typeface="Gilroy ExtraBold"/>
                <a:sym typeface="Gilroy ExtraBold"/>
              </a:defRPr>
            </a:lvl1pPr>
          </a:lstStyle>
          <a:p>
            <a:r>
              <a:rPr dirty="0"/>
              <a:t>3</a:t>
            </a:r>
          </a:p>
        </p:txBody>
      </p:sp>
      <p:sp>
        <p:nvSpPr>
          <p:cNvPr id="389" name="Google Shape;408;p50"/>
          <p:cNvSpPr txBox="1"/>
          <p:nvPr/>
        </p:nvSpPr>
        <p:spPr>
          <a:xfrm>
            <a:off x="1202591" y="1374223"/>
            <a:ext cx="3370826" cy="134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nSpc>
                <a:spcPct val="80000"/>
              </a:lnSpc>
              <a:defRPr sz="4500" b="1">
                <a:solidFill>
                  <a:schemeClr val="accent4"/>
                </a:solidFill>
                <a:latin typeface="Gilroy ExtraBold"/>
                <a:ea typeface="Gilroy ExtraBold"/>
                <a:cs typeface="Gilroy ExtraBold"/>
                <a:sym typeface="Gilroy ExtraBold"/>
              </a:defRPr>
            </a:lvl1pPr>
          </a:lstStyle>
          <a:p>
            <a:r>
              <a:t>Próximos pasos</a:t>
            </a:r>
          </a:p>
        </p:txBody>
      </p:sp>
      <p:sp>
        <p:nvSpPr>
          <p:cNvPr id="390" name="Google Shape;402;p50"/>
          <p:cNvSpPr/>
          <p:nvPr/>
        </p:nvSpPr>
        <p:spPr>
          <a:xfrm>
            <a:off x="6382032" y="2796116"/>
            <a:ext cx="457201" cy="457201"/>
          </a:xfrm>
          <a:prstGeom prst="ellipse">
            <a:avLst/>
          </a:prstGeom>
          <a:solidFill>
            <a:srgbClr val="00B4DC"/>
          </a:solidFill>
          <a:ln w="12700">
            <a:solidFill>
              <a:srgbClr val="FFFFFF"/>
            </a:solidFill>
            <a:miter lim="8000"/>
          </a:ln>
        </p:spPr>
        <p:txBody>
          <a:bodyPr lIns="45719" rIns="45719" anchor="ctr"/>
          <a:lstStyle/>
          <a:p>
            <a:pPr algn="ctr">
              <a:defRPr sz="2100" b="1">
                <a:solidFill>
                  <a:srgbClr val="FFFFFF"/>
                </a:solidFill>
                <a:latin typeface="Gilroy ExtraBold"/>
                <a:ea typeface="Gilroy ExtraBold"/>
                <a:cs typeface="Gilroy ExtraBold"/>
                <a:sym typeface="Gilroy ExtraBold"/>
              </a:defRPr>
            </a:pPr>
            <a:endParaRPr/>
          </a:p>
        </p:txBody>
      </p:sp>
      <p:sp>
        <p:nvSpPr>
          <p:cNvPr id="391" name="Google Shape;405;p50"/>
          <p:cNvSpPr txBox="1"/>
          <p:nvPr/>
        </p:nvSpPr>
        <p:spPr>
          <a:xfrm>
            <a:off x="6463798" y="2808148"/>
            <a:ext cx="293672" cy="42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a:defRPr sz="2100" b="1">
                <a:solidFill>
                  <a:srgbClr val="FFFFFF"/>
                </a:solidFill>
                <a:latin typeface="Gilroy ExtraBold"/>
                <a:ea typeface="Gilroy ExtraBold"/>
                <a:cs typeface="Gilroy ExtraBold"/>
                <a:sym typeface="Gilroy ExtraBold"/>
              </a:defRPr>
            </a:lvl1pPr>
          </a:lstStyle>
          <a:p>
            <a:r>
              <a:rPr dirty="0"/>
              <a:t>2</a:t>
            </a:r>
          </a:p>
        </p:txBody>
      </p:sp>
      <p:pic>
        <p:nvPicPr>
          <p:cNvPr id="392" name="Picture 11" descr="Picture 11"/>
          <p:cNvPicPr>
            <a:picLocks noChangeAspect="1"/>
          </p:cNvPicPr>
          <p:nvPr/>
        </p:nvPicPr>
        <p:blipFill>
          <a:blip r:embed="rId3">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96" name="Shape 151"/>
          <p:cNvSpPr txBox="1"/>
          <p:nvPr/>
        </p:nvSpPr>
        <p:spPr>
          <a:xfrm>
            <a:off x="-1" y="2439857"/>
            <a:ext cx="12192001" cy="25483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125" tIns="32125" rIns="32125" bIns="32125">
            <a:spAutoFit/>
          </a:bodyPr>
          <a:lstStyle/>
          <a:p>
            <a:pPr algn="ctr">
              <a:lnSpc>
                <a:spcPct val="80000"/>
              </a:lnSpc>
              <a:defRPr sz="8000" b="1">
                <a:solidFill>
                  <a:srgbClr val="FFFFFF"/>
                </a:solidFill>
                <a:latin typeface="Gilroy ExtraBold"/>
                <a:ea typeface="Gilroy ExtraBold"/>
                <a:cs typeface="Gilroy ExtraBold"/>
                <a:sym typeface="Gilroy ExtraBold"/>
              </a:defRPr>
            </a:pPr>
            <a:r>
              <a:t>Encuesta:</a:t>
            </a:r>
            <a:endParaRPr>
              <a:solidFill>
                <a:srgbClr val="000000"/>
              </a:solidFill>
            </a:endParaRPr>
          </a:p>
          <a:p>
            <a:pPr algn="ctr">
              <a:lnSpc>
                <a:spcPct val="80000"/>
              </a:lnSpc>
              <a:defRPr sz="2000" b="1">
                <a:solidFill>
                  <a:srgbClr val="FFFFFF"/>
                </a:solidFill>
                <a:latin typeface="Gilroy ExtraBold"/>
                <a:ea typeface="Gilroy ExtraBold"/>
                <a:cs typeface="Gilroy ExtraBold"/>
                <a:sym typeface="Gilroy ExtraBold"/>
              </a:defRPr>
            </a:pPr>
            <a:endParaRPr>
              <a:solidFill>
                <a:srgbClr val="000000"/>
              </a:solidFill>
            </a:endParaRPr>
          </a:p>
          <a:p>
            <a:pPr algn="ctr">
              <a:lnSpc>
                <a:spcPct val="80000"/>
              </a:lnSpc>
              <a:defRPr sz="8000" b="1">
                <a:solidFill>
                  <a:srgbClr val="FFFFFF"/>
                </a:solidFill>
                <a:latin typeface="Gilroy ExtraBold"/>
                <a:ea typeface="Gilroy ExtraBold"/>
                <a:cs typeface="Gilroy ExtraBold"/>
                <a:sym typeface="Gilroy ExtraBold"/>
              </a:defRPr>
            </a:pPr>
            <a:r>
              <a:t>bit.ly/COBgotvssp</a:t>
            </a:r>
          </a:p>
        </p:txBody>
      </p:sp>
      <p:pic>
        <p:nvPicPr>
          <p:cNvPr id="397" name="Picture 3" descr="Picture 3"/>
          <p:cNvPicPr>
            <a:picLocks noChangeAspect="1"/>
          </p:cNvPicPr>
          <p:nvPr/>
        </p:nvPicPr>
        <p:blipFill>
          <a:blip r:embed="rId3">
            <a:alphaModFix amt="35000"/>
          </a:blip>
          <a:stretch>
            <a:fillRect/>
          </a:stretch>
        </p:blipFill>
        <p:spPr>
          <a:xfrm>
            <a:off x="11362942" y="6417000"/>
            <a:ext cx="653213" cy="253433"/>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3B444D"/>
        </a:solidFill>
        <a:effectLst/>
      </p:bgPr>
    </p:bg>
    <p:spTree>
      <p:nvGrpSpPr>
        <p:cNvPr id="1" name=""/>
        <p:cNvGrpSpPr/>
        <p:nvPr/>
      </p:nvGrpSpPr>
      <p:grpSpPr>
        <a:xfrm>
          <a:off x="0" y="0"/>
          <a:ext cx="0" cy="0"/>
          <a:chOff x="0" y="0"/>
          <a:chExt cx="0" cy="0"/>
        </a:xfrm>
      </p:grpSpPr>
      <p:pic>
        <p:nvPicPr>
          <p:cNvPr id="401" name="Picture 6" descr="Picture 6"/>
          <p:cNvPicPr>
            <a:picLocks noChangeAspect="1"/>
          </p:cNvPicPr>
          <p:nvPr/>
        </p:nvPicPr>
        <p:blipFill>
          <a:blip r:embed="rId2">
            <a:alphaModFix amt="18000"/>
          </a:blip>
          <a:srcRect l="9950" t="23249" r="5421" b="5090"/>
          <a:stretch>
            <a:fillRect/>
          </a:stretch>
        </p:blipFill>
        <p:spPr>
          <a:xfrm>
            <a:off x="-2" y="-1"/>
            <a:ext cx="12192002" cy="6858002"/>
          </a:xfrm>
          <a:prstGeom prst="rect">
            <a:avLst/>
          </a:prstGeom>
          <a:ln w="12700">
            <a:miter lim="400000"/>
          </a:ln>
        </p:spPr>
      </p:pic>
      <p:sp>
        <p:nvSpPr>
          <p:cNvPr id="402" name="Shape 133"/>
          <p:cNvSpPr txBox="1"/>
          <p:nvPr/>
        </p:nvSpPr>
        <p:spPr>
          <a:xfrm>
            <a:off x="526248" y="2658567"/>
            <a:ext cx="11163301" cy="2039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ctr">
              <a:lnSpc>
                <a:spcPct val="90000"/>
              </a:lnSpc>
              <a:defRPr sz="2400" b="1" spc="300">
                <a:solidFill>
                  <a:schemeClr val="accent4"/>
                </a:solidFill>
                <a:latin typeface="Gilroy ExtraBold"/>
                <a:ea typeface="Gilroy ExtraBold"/>
                <a:cs typeface="Gilroy ExtraBold"/>
                <a:sym typeface="Gilroy ExtraBold"/>
              </a:defRPr>
            </a:pPr>
            <a:r>
              <a:t>ENTRENAMIENTO DE ORGANIZACIÓN DE CAMPAÑAS</a:t>
            </a:r>
            <a:endParaRPr>
              <a:solidFill>
                <a:srgbClr val="000000"/>
              </a:solidFill>
            </a:endParaRPr>
          </a:p>
          <a:p>
            <a:pPr algn="ctr">
              <a:lnSpc>
                <a:spcPct val="90000"/>
              </a:lnSpc>
              <a:defRPr sz="5400" b="1">
                <a:solidFill>
                  <a:srgbClr val="FFFFFF"/>
                </a:solidFill>
                <a:latin typeface="Gilroy ExtraBold"/>
                <a:ea typeface="Gilroy ExtraBold"/>
                <a:cs typeface="Gilroy ExtraBold"/>
                <a:sym typeface="Gilroy ExtraBold"/>
              </a:defRPr>
            </a:pPr>
            <a:r>
              <a:t>Organización digital</a:t>
            </a:r>
            <a:endParaRPr>
              <a:solidFill>
                <a:srgbClr val="000000"/>
              </a:solidFill>
            </a:endParaRPr>
          </a:p>
          <a:p>
            <a:pPr algn="ctr">
              <a:lnSpc>
                <a:spcPct val="90000"/>
              </a:lnSpc>
              <a:defRPr sz="5400" b="1">
                <a:solidFill>
                  <a:srgbClr val="FFFFFF"/>
                </a:solidFill>
                <a:latin typeface="Gilroy ExtraBold"/>
                <a:ea typeface="Gilroy ExtraBold"/>
                <a:cs typeface="Gilroy ExtraBold"/>
                <a:sym typeface="Gilroy ExtraBold"/>
              </a:defRPr>
            </a:pPr>
            <a:r>
              <a:t>9/27 @ 7 PM CT</a:t>
            </a:r>
          </a:p>
        </p:txBody>
      </p:sp>
      <p:pic>
        <p:nvPicPr>
          <p:cNvPr id="403" name="Picture 5" descr="Picture 5"/>
          <p:cNvPicPr>
            <a:picLocks noChangeAspect="1"/>
          </p:cNvPicPr>
          <p:nvPr/>
        </p:nvPicPr>
        <p:blipFill>
          <a:blip r:embed="rId3">
            <a:alphaModFix amt="35000"/>
          </a:blip>
          <a:stretch>
            <a:fillRect/>
          </a:stretch>
        </p:blipFill>
        <p:spPr>
          <a:xfrm>
            <a:off x="11362942" y="6417000"/>
            <a:ext cx="653213" cy="253433"/>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Rectangle 3"/>
          <p:cNvSpPr/>
          <p:nvPr/>
        </p:nvSpPr>
        <p:spPr>
          <a:xfrm>
            <a:off x="0" y="0"/>
            <a:ext cx="12192000" cy="6858000"/>
          </a:xfrm>
          <a:prstGeom prst="rect">
            <a:avLst/>
          </a:prstGeom>
          <a:solidFill>
            <a:srgbClr val="3D444D"/>
          </a:solidFill>
          <a:ln w="12700">
            <a:miter lim="400000"/>
          </a:ln>
        </p:spPr>
        <p:txBody>
          <a:bodyPr lIns="45719" rIns="45719" anchor="ctr"/>
          <a:lstStyle/>
          <a:p>
            <a:pPr algn="ctr">
              <a:defRPr>
                <a:solidFill>
                  <a:srgbClr val="FFFFFF"/>
                </a:solidFill>
              </a:defRPr>
            </a:pPr>
            <a:endParaRPr/>
          </a:p>
        </p:txBody>
      </p:sp>
      <p:sp>
        <p:nvSpPr>
          <p:cNvPr id="406" name="TextBox 5"/>
          <p:cNvSpPr txBox="1"/>
          <p:nvPr/>
        </p:nvSpPr>
        <p:spPr>
          <a:xfrm>
            <a:off x="0" y="2459503"/>
            <a:ext cx="12192000" cy="1958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2000" b="1">
                <a:solidFill>
                  <a:srgbClr val="FFFFFF"/>
                </a:solidFill>
                <a:latin typeface="Gilroy ExtraBold"/>
                <a:ea typeface="Gilroy ExtraBold"/>
                <a:cs typeface="Gilroy ExtraBold"/>
                <a:sym typeface="Gilroy ExtraBold"/>
              </a:defRPr>
            </a:lvl1pPr>
          </a:lstStyle>
          <a:p>
            <a:r>
              <a:t>Gracias!</a:t>
            </a:r>
          </a:p>
        </p:txBody>
      </p:sp>
      <p:pic>
        <p:nvPicPr>
          <p:cNvPr id="407" name="Picture 7" descr="Picture 7"/>
          <p:cNvPicPr>
            <a:picLocks noChangeAspect="1"/>
          </p:cNvPicPr>
          <p:nvPr/>
        </p:nvPicPr>
        <p:blipFill>
          <a:blip r:embed="rId2">
            <a:alphaModFix amt="35000"/>
          </a:blip>
          <a:stretch>
            <a:fillRect/>
          </a:stretch>
        </p:blipFill>
        <p:spPr>
          <a:xfrm>
            <a:off x="11362942" y="6417000"/>
            <a:ext cx="653213" cy="253433"/>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161" name="Shape 151"/>
          <p:cNvSpPr txBox="1"/>
          <p:nvPr/>
        </p:nvSpPr>
        <p:spPr>
          <a:xfrm>
            <a:off x="0" y="2662107"/>
            <a:ext cx="12192001" cy="19311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125" tIns="32125" rIns="32125" bIns="32125">
            <a:spAutoFit/>
          </a:bodyPr>
          <a:lstStyle>
            <a:lvl1pPr algn="ctr">
              <a:lnSpc>
                <a:spcPct val="80000"/>
              </a:lnSpc>
              <a:defRPr sz="12000" b="1">
                <a:solidFill>
                  <a:srgbClr val="FFFFFF"/>
                </a:solidFill>
                <a:latin typeface="Gilroy ExtraBold"/>
                <a:ea typeface="Gilroy ExtraBold"/>
                <a:cs typeface="Gilroy ExtraBold"/>
                <a:sym typeface="Gilroy ExtraBold"/>
              </a:defRPr>
            </a:lvl1pPr>
          </a:lstStyle>
          <a:p>
            <a:r>
              <a:t>#OFAction</a:t>
            </a:r>
          </a:p>
        </p:txBody>
      </p:sp>
      <p:pic>
        <p:nvPicPr>
          <p:cNvPr id="162" name="Picture 3" descr="Picture 3"/>
          <p:cNvPicPr>
            <a:picLocks noChangeAspect="1"/>
          </p:cNvPicPr>
          <p:nvPr/>
        </p:nvPicPr>
        <p:blipFill>
          <a:blip r:embed="rId3">
            <a:alphaModFix amt="35000"/>
          </a:blip>
          <a:stretch>
            <a:fillRect/>
          </a:stretch>
        </p:blipFill>
        <p:spPr>
          <a:xfrm>
            <a:off x="11362942" y="6417000"/>
            <a:ext cx="653213" cy="253433"/>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Rectangle 3"/>
          <p:cNvSpPr txBox="1"/>
          <p:nvPr/>
        </p:nvSpPr>
        <p:spPr>
          <a:xfrm>
            <a:off x="5080662" y="1006599"/>
            <a:ext cx="6792684" cy="55029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0975" tIns="20975" rIns="20975" bIns="20975">
            <a:spAutoFit/>
          </a:bodyPr>
          <a:lstStyle/>
          <a:p>
            <a:pPr>
              <a:defRPr sz="2500" b="1">
                <a:latin typeface="Source Sans Pro"/>
                <a:ea typeface="Source Sans Pro"/>
                <a:cs typeface="Source Sans Pro"/>
                <a:sym typeface="Source Sans Pro"/>
              </a:defRPr>
            </a:pPr>
            <a:r>
              <a:t>Semana 1: </a:t>
            </a:r>
            <a:r>
              <a:rPr b="0"/>
              <a:t>Conozca su por qué: Historia personal</a:t>
            </a:r>
            <a:endParaRPr sz="4200">
              <a:solidFill>
                <a:srgbClr val="000000"/>
              </a:solidFill>
              <a:latin typeface="Gill Sans"/>
              <a:ea typeface="Gill Sans"/>
              <a:cs typeface="Gill Sans"/>
              <a:sym typeface="Gill Sans"/>
            </a:endParaRPr>
          </a:p>
          <a:p>
            <a:pPr>
              <a:defRPr sz="2500">
                <a:latin typeface="Source Sans Pro"/>
                <a:ea typeface="Source Sans Pro"/>
                <a:cs typeface="Source Sans Pro"/>
                <a:sym typeface="Source Sans Pro"/>
              </a:defRPr>
            </a:pPr>
            <a:endParaRPr sz="4200">
              <a:solidFill>
                <a:srgbClr val="000000"/>
              </a:solidFill>
              <a:latin typeface="Gill Sans"/>
              <a:ea typeface="Gill Sans"/>
              <a:cs typeface="Gill Sans"/>
              <a:sym typeface="Gill Sans"/>
            </a:endParaRPr>
          </a:p>
          <a:p>
            <a:pPr>
              <a:defRPr sz="2500">
                <a:latin typeface="Source Sans Pro"/>
                <a:ea typeface="Source Sans Pro"/>
                <a:cs typeface="Source Sans Pro"/>
                <a:sym typeface="Source Sans Pro"/>
              </a:defRPr>
            </a:pPr>
            <a:endParaRPr sz="4200">
              <a:solidFill>
                <a:srgbClr val="000000"/>
              </a:solidFill>
              <a:latin typeface="Gill Sans"/>
              <a:ea typeface="Gill Sans"/>
              <a:cs typeface="Gill Sans"/>
              <a:sym typeface="Gill Sans"/>
            </a:endParaRPr>
          </a:p>
          <a:p>
            <a:pPr>
              <a:defRPr sz="2500" b="1">
                <a:latin typeface="Source Sans Pro"/>
                <a:ea typeface="Source Sans Pro"/>
                <a:cs typeface="Source Sans Pro"/>
                <a:sym typeface="Source Sans Pro"/>
              </a:defRPr>
            </a:pPr>
            <a:r>
              <a:t>Semana 2: </a:t>
            </a:r>
            <a:r>
              <a:rPr b="0"/>
              <a:t>Conversaciones de persuasión</a:t>
            </a:r>
            <a:endParaRPr strike="sngStrike"/>
          </a:p>
          <a:p>
            <a:pPr>
              <a:defRPr sz="2500">
                <a:latin typeface="Source Sans Pro"/>
                <a:ea typeface="Source Sans Pro"/>
                <a:cs typeface="Source Sans Pro"/>
                <a:sym typeface="Source Sans Pro"/>
              </a:defRPr>
            </a:pPr>
            <a:endParaRPr strike="sngStrike"/>
          </a:p>
          <a:p>
            <a:pPr>
              <a:defRPr sz="2500">
                <a:latin typeface="Source Sans Pro"/>
                <a:ea typeface="Source Sans Pro"/>
                <a:cs typeface="Source Sans Pro"/>
                <a:sym typeface="Source Sans Pro"/>
              </a:defRPr>
            </a:pPr>
            <a:endParaRPr strike="sngStrike"/>
          </a:p>
          <a:p>
            <a:pPr>
              <a:spcBef>
                <a:spcPts val="1200"/>
              </a:spcBef>
              <a:defRPr sz="2500" b="1">
                <a:latin typeface="Source Sans Pro"/>
                <a:ea typeface="Source Sans Pro"/>
                <a:cs typeface="Source Sans Pro"/>
                <a:sym typeface="Source Sans Pro"/>
              </a:defRPr>
            </a:pPr>
            <a:r>
              <a:t>Semana 3: </a:t>
            </a:r>
            <a:r>
              <a:rPr b="0"/>
              <a:t>Conversaciones de participación 			          electoral (GOTV)</a:t>
            </a:r>
            <a:endParaRPr sz="4200">
              <a:solidFill>
                <a:srgbClr val="000000"/>
              </a:solidFill>
              <a:latin typeface="Gill Sans"/>
              <a:ea typeface="Gill Sans"/>
              <a:cs typeface="Gill Sans"/>
              <a:sym typeface="Gill Sans"/>
            </a:endParaRPr>
          </a:p>
          <a:p>
            <a:pPr>
              <a:defRPr sz="2500">
                <a:latin typeface="Source Sans Pro"/>
                <a:ea typeface="Source Sans Pro"/>
                <a:cs typeface="Source Sans Pro"/>
                <a:sym typeface="Source Sans Pro"/>
              </a:defRPr>
            </a:pPr>
            <a:endParaRPr sz="4200">
              <a:solidFill>
                <a:srgbClr val="000000"/>
              </a:solidFill>
              <a:latin typeface="Gill Sans"/>
              <a:ea typeface="Gill Sans"/>
              <a:cs typeface="Gill Sans"/>
              <a:sym typeface="Gill Sans"/>
            </a:endParaRPr>
          </a:p>
          <a:p>
            <a:pPr>
              <a:defRPr sz="2500" b="1">
                <a:latin typeface="Source Sans Pro"/>
                <a:ea typeface="Source Sans Pro"/>
                <a:cs typeface="Source Sans Pro"/>
                <a:sym typeface="Source Sans Pro"/>
              </a:defRPr>
            </a:pPr>
            <a:r>
              <a:t>Semana 4: </a:t>
            </a:r>
            <a:r>
              <a:rPr b="0"/>
              <a:t>Organización digital</a:t>
            </a:r>
            <a:endParaRPr sz="4200">
              <a:solidFill>
                <a:srgbClr val="000000"/>
              </a:solidFill>
              <a:latin typeface="Gill Sans"/>
              <a:ea typeface="Gill Sans"/>
              <a:cs typeface="Gill Sans"/>
              <a:sym typeface="Gill Sans"/>
            </a:endParaRPr>
          </a:p>
          <a:p>
            <a:pPr>
              <a:defRPr sz="2500">
                <a:latin typeface="Source Sans Pro"/>
                <a:ea typeface="Source Sans Pro"/>
                <a:cs typeface="Source Sans Pro"/>
                <a:sym typeface="Source Sans Pro"/>
              </a:defRPr>
            </a:pPr>
            <a:r>
              <a:t>	</a:t>
            </a:r>
            <a:endParaRPr sz="4200">
              <a:solidFill>
                <a:srgbClr val="000000"/>
              </a:solidFill>
              <a:latin typeface="Gill Sans"/>
              <a:ea typeface="Gill Sans"/>
              <a:cs typeface="Gill Sans"/>
              <a:sym typeface="Gill Sans"/>
            </a:endParaRPr>
          </a:p>
        </p:txBody>
      </p:sp>
      <p:sp>
        <p:nvSpPr>
          <p:cNvPr id="167" name="Rectangle 6"/>
          <p:cNvSpPr txBox="1"/>
          <p:nvPr/>
        </p:nvSpPr>
        <p:spPr>
          <a:xfrm>
            <a:off x="813289" y="1006600"/>
            <a:ext cx="3550892" cy="19311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145" tIns="32145" rIns="32145" bIns="32145">
            <a:spAutoFit/>
          </a:bodyPr>
          <a:lstStyle>
            <a:lvl1pPr>
              <a:defRPr sz="4000" b="1">
                <a:solidFill>
                  <a:schemeClr val="accent1"/>
                </a:solidFill>
                <a:latin typeface="Gilroy ExtraBold"/>
                <a:ea typeface="Gilroy ExtraBold"/>
                <a:cs typeface="Gilroy ExtraBold"/>
                <a:sym typeface="Gilroy ExtraBold"/>
              </a:defRPr>
            </a:lvl1pPr>
          </a:lstStyle>
          <a:p>
            <a:r>
              <a:t>Nuestra trayectoria de aprendizaje</a:t>
            </a:r>
          </a:p>
        </p:txBody>
      </p:sp>
      <p:pic>
        <p:nvPicPr>
          <p:cNvPr id="168" name="Picture 4" descr="Picture 4"/>
          <p:cNvPicPr>
            <a:picLocks noChangeAspect="1"/>
          </p:cNvPicPr>
          <p:nvPr/>
        </p:nvPicPr>
        <p:blipFill>
          <a:blip r:embed="rId2">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extBox 1"/>
          <p:cNvSpPr txBox="1"/>
          <p:nvPr/>
        </p:nvSpPr>
        <p:spPr>
          <a:xfrm>
            <a:off x="1122948" y="1151078"/>
            <a:ext cx="4003688" cy="1907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4500" b="1">
                <a:solidFill>
                  <a:srgbClr val="00B4DC"/>
                </a:solidFill>
                <a:latin typeface="Gilroy ExtraBold"/>
                <a:ea typeface="Gilroy ExtraBold"/>
                <a:cs typeface="Gilroy ExtraBold"/>
                <a:sym typeface="Gilroy ExtraBold"/>
              </a:defRPr>
            </a:lvl1pPr>
          </a:lstStyle>
          <a:p>
            <a:r>
              <a:t>Objetivos para esta capacitación: </a:t>
            </a:r>
          </a:p>
        </p:txBody>
      </p:sp>
      <p:grpSp>
        <p:nvGrpSpPr>
          <p:cNvPr id="173" name="Oval 6"/>
          <p:cNvGrpSpPr/>
          <p:nvPr/>
        </p:nvGrpSpPr>
        <p:grpSpPr>
          <a:xfrm>
            <a:off x="5849847" y="1042569"/>
            <a:ext cx="344497" cy="396241"/>
            <a:chOff x="0" y="0"/>
            <a:chExt cx="344496" cy="396240"/>
          </a:xfrm>
        </p:grpSpPr>
        <p:sp>
          <p:nvSpPr>
            <p:cNvPr id="171" name="Circle"/>
            <p:cNvSpPr/>
            <p:nvPr/>
          </p:nvSpPr>
          <p:spPr>
            <a:xfrm>
              <a:off x="0" y="25872"/>
              <a:ext cx="344497" cy="344497"/>
            </a:xfrm>
            <a:prstGeom prst="ellipse">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72" name="1"/>
            <p:cNvSpPr txBox="1"/>
            <p:nvPr/>
          </p:nvSpPr>
          <p:spPr>
            <a:xfrm>
              <a:off x="50449" y="0"/>
              <a:ext cx="243597" cy="396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b="1">
                  <a:solidFill>
                    <a:srgbClr val="FFFFFF"/>
                  </a:solidFill>
                  <a:latin typeface="Gilroy ExtraBold"/>
                  <a:ea typeface="Gilroy ExtraBold"/>
                  <a:cs typeface="Gilroy ExtraBold"/>
                  <a:sym typeface="Gilroy ExtraBold"/>
                </a:defRPr>
              </a:lvl1pPr>
            </a:lstStyle>
            <a:p>
              <a:r>
                <a:t>1</a:t>
              </a:r>
            </a:p>
          </p:txBody>
        </p:sp>
      </p:grpSp>
      <p:sp>
        <p:nvSpPr>
          <p:cNvPr id="174" name="TextBox 3"/>
          <p:cNvSpPr txBox="1"/>
          <p:nvPr/>
        </p:nvSpPr>
        <p:spPr>
          <a:xfrm>
            <a:off x="6407397" y="987184"/>
            <a:ext cx="5180002" cy="2453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400">
                <a:solidFill>
                  <a:schemeClr val="accent3"/>
                </a:solidFill>
                <a:latin typeface="Source Sans Pro"/>
                <a:ea typeface="Source Sans Pro"/>
                <a:cs typeface="Source Sans Pro"/>
                <a:sym typeface="Source Sans Pro"/>
              </a:defRPr>
            </a:lvl1pPr>
          </a:lstStyle>
          <a:p>
            <a:r>
              <a:t>Internalizar y aplicar el marco de ‘sacar a votar’ (GOTV) para tener conversaciones efectivas cuando uno esta hablando con votantes esporádicos</a:t>
            </a:r>
          </a:p>
        </p:txBody>
      </p:sp>
      <p:pic>
        <p:nvPicPr>
          <p:cNvPr id="175" name="Picture 7" descr="Picture 7"/>
          <p:cNvPicPr>
            <a:picLocks noChangeAspect="1"/>
          </p:cNvPicPr>
          <p:nvPr/>
        </p:nvPicPr>
        <p:blipFill>
          <a:blip r:embed="rId3">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TextBox 1"/>
          <p:cNvSpPr txBox="1"/>
          <p:nvPr/>
        </p:nvSpPr>
        <p:spPr>
          <a:xfrm>
            <a:off x="1122948" y="1151078"/>
            <a:ext cx="4003688" cy="1907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4500" b="1">
                <a:solidFill>
                  <a:srgbClr val="00B4DC"/>
                </a:solidFill>
                <a:latin typeface="Gilroy ExtraBold"/>
                <a:ea typeface="Gilroy ExtraBold"/>
                <a:cs typeface="Gilroy ExtraBold"/>
                <a:sym typeface="Gilroy ExtraBold"/>
              </a:defRPr>
            </a:lvl1pPr>
          </a:lstStyle>
          <a:p>
            <a:r>
              <a:t>Objetivos para esta capacitación: </a:t>
            </a:r>
          </a:p>
        </p:txBody>
      </p:sp>
      <p:grpSp>
        <p:nvGrpSpPr>
          <p:cNvPr id="182" name="Oval 2"/>
          <p:cNvGrpSpPr/>
          <p:nvPr/>
        </p:nvGrpSpPr>
        <p:grpSpPr>
          <a:xfrm>
            <a:off x="5849847" y="3453100"/>
            <a:ext cx="344497" cy="396241"/>
            <a:chOff x="0" y="0"/>
            <a:chExt cx="344496" cy="396240"/>
          </a:xfrm>
        </p:grpSpPr>
        <p:sp>
          <p:nvSpPr>
            <p:cNvPr id="180" name="Circle"/>
            <p:cNvSpPr/>
            <p:nvPr/>
          </p:nvSpPr>
          <p:spPr>
            <a:xfrm>
              <a:off x="0" y="25872"/>
              <a:ext cx="344497" cy="344497"/>
            </a:xfrm>
            <a:prstGeom prst="ellipse">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81" name="2"/>
            <p:cNvSpPr txBox="1"/>
            <p:nvPr/>
          </p:nvSpPr>
          <p:spPr>
            <a:xfrm>
              <a:off x="50449" y="0"/>
              <a:ext cx="243597" cy="396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b="1">
                  <a:solidFill>
                    <a:srgbClr val="FFFFFF"/>
                  </a:solidFill>
                  <a:latin typeface="Gilroy ExtraBold"/>
                  <a:ea typeface="Gilroy ExtraBold"/>
                  <a:cs typeface="Gilroy ExtraBold"/>
                  <a:sym typeface="Gilroy ExtraBold"/>
                </a:defRPr>
              </a:lvl1pPr>
            </a:lstStyle>
            <a:p>
              <a:r>
                <a:t>2</a:t>
              </a:r>
            </a:p>
          </p:txBody>
        </p:sp>
      </p:grpSp>
      <p:grpSp>
        <p:nvGrpSpPr>
          <p:cNvPr id="185" name="Oval 6"/>
          <p:cNvGrpSpPr/>
          <p:nvPr/>
        </p:nvGrpSpPr>
        <p:grpSpPr>
          <a:xfrm>
            <a:off x="5849847" y="1042569"/>
            <a:ext cx="344497" cy="396241"/>
            <a:chOff x="0" y="0"/>
            <a:chExt cx="344496" cy="396240"/>
          </a:xfrm>
        </p:grpSpPr>
        <p:sp>
          <p:nvSpPr>
            <p:cNvPr id="183" name="Circle"/>
            <p:cNvSpPr/>
            <p:nvPr/>
          </p:nvSpPr>
          <p:spPr>
            <a:xfrm>
              <a:off x="0" y="25872"/>
              <a:ext cx="344497" cy="344497"/>
            </a:xfrm>
            <a:prstGeom prst="ellipse">
              <a:avLst/>
            </a:prstGeom>
            <a:solidFill>
              <a:srgbClr val="556A79"/>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84" name="1"/>
            <p:cNvSpPr txBox="1"/>
            <p:nvPr/>
          </p:nvSpPr>
          <p:spPr>
            <a:xfrm>
              <a:off x="50449" y="0"/>
              <a:ext cx="243597" cy="396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b="1">
                  <a:solidFill>
                    <a:srgbClr val="FFFFFF"/>
                  </a:solidFill>
                  <a:latin typeface="Gilroy ExtraBold"/>
                  <a:ea typeface="Gilroy ExtraBold"/>
                  <a:cs typeface="Gilroy ExtraBold"/>
                  <a:sym typeface="Gilroy ExtraBold"/>
                </a:defRPr>
              </a:lvl1pPr>
            </a:lstStyle>
            <a:p>
              <a:r>
                <a:t>1</a:t>
              </a:r>
            </a:p>
          </p:txBody>
        </p:sp>
      </p:grpSp>
      <p:sp>
        <p:nvSpPr>
          <p:cNvPr id="186" name="TextBox 3"/>
          <p:cNvSpPr txBox="1"/>
          <p:nvPr/>
        </p:nvSpPr>
        <p:spPr>
          <a:xfrm>
            <a:off x="6407397" y="987183"/>
            <a:ext cx="5180002" cy="3634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solidFill>
                  <a:srgbClr val="556A79"/>
                </a:solidFill>
                <a:latin typeface="Source Sans Pro"/>
                <a:ea typeface="Source Sans Pro"/>
                <a:cs typeface="Source Sans Pro"/>
                <a:sym typeface="Source Sans Pro"/>
              </a:defRPr>
            </a:pPr>
            <a:r>
              <a:t>Internalizar y aplicar el marco de ‘sacar a votar’ (GOTV) para tener conversaciones efectivas cuando uno esta hablando con votantes esporádicos</a:t>
            </a:r>
          </a:p>
          <a:p>
            <a:pPr>
              <a:defRPr sz="2400">
                <a:solidFill>
                  <a:schemeClr val="accent3"/>
                </a:solidFill>
                <a:latin typeface="Source Sans Pro"/>
                <a:ea typeface="Source Sans Pro"/>
                <a:cs typeface="Source Sans Pro"/>
                <a:sym typeface="Source Sans Pro"/>
              </a:defRPr>
            </a:pPr>
            <a:endParaRPr>
              <a:solidFill>
                <a:srgbClr val="556A79"/>
              </a:solidFill>
            </a:endParaRPr>
          </a:p>
          <a:p>
            <a:pPr>
              <a:defRPr sz="2400">
                <a:solidFill>
                  <a:schemeClr val="accent3"/>
                </a:solidFill>
                <a:latin typeface="Source Sans Pro"/>
                <a:ea typeface="Source Sans Pro"/>
                <a:cs typeface="Source Sans Pro"/>
                <a:sym typeface="Source Sans Pro"/>
              </a:defRPr>
            </a:pPr>
            <a:r>
              <a:t>Analizar las mejores prácticas para movilizar a votantes</a:t>
            </a:r>
          </a:p>
        </p:txBody>
      </p:sp>
      <p:pic>
        <p:nvPicPr>
          <p:cNvPr id="187" name="Picture 7" descr="Picture 7"/>
          <p:cNvPicPr>
            <a:picLocks noChangeAspect="1"/>
          </p:cNvPicPr>
          <p:nvPr/>
        </p:nvPicPr>
        <p:blipFill>
          <a:blip r:embed="rId3">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TextBox 1"/>
          <p:cNvSpPr txBox="1"/>
          <p:nvPr/>
        </p:nvSpPr>
        <p:spPr>
          <a:xfrm>
            <a:off x="1122948" y="1151078"/>
            <a:ext cx="4003688" cy="1907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4500" b="1">
                <a:solidFill>
                  <a:srgbClr val="00B4DC"/>
                </a:solidFill>
                <a:latin typeface="Gilroy ExtraBold"/>
                <a:ea typeface="Gilroy ExtraBold"/>
                <a:cs typeface="Gilroy ExtraBold"/>
                <a:sym typeface="Gilroy ExtraBold"/>
              </a:defRPr>
            </a:lvl1pPr>
          </a:lstStyle>
          <a:p>
            <a:r>
              <a:t>Objetivos para esta capacitación: </a:t>
            </a:r>
          </a:p>
        </p:txBody>
      </p:sp>
      <p:grpSp>
        <p:nvGrpSpPr>
          <p:cNvPr id="194" name="Oval 2"/>
          <p:cNvGrpSpPr/>
          <p:nvPr/>
        </p:nvGrpSpPr>
        <p:grpSpPr>
          <a:xfrm>
            <a:off x="5849847" y="3246272"/>
            <a:ext cx="344497" cy="396241"/>
            <a:chOff x="0" y="0"/>
            <a:chExt cx="344496" cy="396240"/>
          </a:xfrm>
        </p:grpSpPr>
        <p:sp>
          <p:nvSpPr>
            <p:cNvPr id="192" name="Circle"/>
            <p:cNvSpPr/>
            <p:nvPr/>
          </p:nvSpPr>
          <p:spPr>
            <a:xfrm>
              <a:off x="0" y="25872"/>
              <a:ext cx="344497" cy="344497"/>
            </a:xfrm>
            <a:prstGeom prst="ellipse">
              <a:avLst/>
            </a:prstGeom>
            <a:solidFill>
              <a:srgbClr val="556A79"/>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3" name="2"/>
            <p:cNvSpPr txBox="1"/>
            <p:nvPr/>
          </p:nvSpPr>
          <p:spPr>
            <a:xfrm>
              <a:off x="50449" y="0"/>
              <a:ext cx="243597" cy="396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b="1">
                  <a:solidFill>
                    <a:srgbClr val="FFFFFF"/>
                  </a:solidFill>
                  <a:latin typeface="Gilroy ExtraBold"/>
                  <a:ea typeface="Gilroy ExtraBold"/>
                  <a:cs typeface="Gilroy ExtraBold"/>
                  <a:sym typeface="Gilroy ExtraBold"/>
                </a:defRPr>
              </a:lvl1pPr>
            </a:lstStyle>
            <a:p>
              <a:r>
                <a:rPr dirty="0"/>
                <a:t>2</a:t>
              </a:r>
            </a:p>
          </p:txBody>
        </p:sp>
      </p:grpSp>
      <p:grpSp>
        <p:nvGrpSpPr>
          <p:cNvPr id="197" name="Oval 12"/>
          <p:cNvGrpSpPr/>
          <p:nvPr/>
        </p:nvGrpSpPr>
        <p:grpSpPr>
          <a:xfrm>
            <a:off x="5849847" y="4375455"/>
            <a:ext cx="344497" cy="396241"/>
            <a:chOff x="0" y="0"/>
            <a:chExt cx="344496" cy="396240"/>
          </a:xfrm>
        </p:grpSpPr>
        <p:sp>
          <p:nvSpPr>
            <p:cNvPr id="195" name="Circle"/>
            <p:cNvSpPr/>
            <p:nvPr/>
          </p:nvSpPr>
          <p:spPr>
            <a:xfrm>
              <a:off x="0" y="25872"/>
              <a:ext cx="344497" cy="344497"/>
            </a:xfrm>
            <a:prstGeom prst="ellipse">
              <a:avLst/>
            </a:prstGeom>
            <a:solidFill>
              <a:srgbClr val="00B4D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6" name="3"/>
            <p:cNvSpPr txBox="1"/>
            <p:nvPr/>
          </p:nvSpPr>
          <p:spPr>
            <a:xfrm>
              <a:off x="50449" y="0"/>
              <a:ext cx="243597" cy="396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b="1">
                  <a:solidFill>
                    <a:srgbClr val="FFFFFF"/>
                  </a:solidFill>
                  <a:latin typeface="Gilroy ExtraBold"/>
                  <a:ea typeface="Gilroy ExtraBold"/>
                  <a:cs typeface="Gilroy ExtraBold"/>
                  <a:sym typeface="Gilroy ExtraBold"/>
                </a:defRPr>
              </a:lvl1pPr>
            </a:lstStyle>
            <a:p>
              <a:r>
                <a:rPr dirty="0"/>
                <a:t>3</a:t>
              </a:r>
            </a:p>
          </p:txBody>
        </p:sp>
      </p:grpSp>
      <p:grpSp>
        <p:nvGrpSpPr>
          <p:cNvPr id="200" name="Oval 6"/>
          <p:cNvGrpSpPr/>
          <p:nvPr/>
        </p:nvGrpSpPr>
        <p:grpSpPr>
          <a:xfrm>
            <a:off x="5849847" y="1042569"/>
            <a:ext cx="344497" cy="396241"/>
            <a:chOff x="0" y="0"/>
            <a:chExt cx="344496" cy="396240"/>
          </a:xfrm>
        </p:grpSpPr>
        <p:sp>
          <p:nvSpPr>
            <p:cNvPr id="198" name="Circle"/>
            <p:cNvSpPr/>
            <p:nvPr/>
          </p:nvSpPr>
          <p:spPr>
            <a:xfrm>
              <a:off x="0" y="25872"/>
              <a:ext cx="344497" cy="344497"/>
            </a:xfrm>
            <a:prstGeom prst="ellipse">
              <a:avLst/>
            </a:prstGeom>
            <a:solidFill>
              <a:srgbClr val="556A79"/>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9" name="1"/>
            <p:cNvSpPr txBox="1"/>
            <p:nvPr/>
          </p:nvSpPr>
          <p:spPr>
            <a:xfrm>
              <a:off x="50449" y="0"/>
              <a:ext cx="243597" cy="396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b="1">
                  <a:solidFill>
                    <a:srgbClr val="FFFFFF"/>
                  </a:solidFill>
                  <a:latin typeface="Gilroy ExtraBold"/>
                  <a:ea typeface="Gilroy ExtraBold"/>
                  <a:cs typeface="Gilroy ExtraBold"/>
                  <a:sym typeface="Gilroy ExtraBold"/>
                </a:defRPr>
              </a:lvl1pPr>
            </a:lstStyle>
            <a:p>
              <a:r>
                <a:t>1</a:t>
              </a:r>
            </a:p>
          </p:txBody>
        </p:sp>
      </p:grpSp>
      <p:sp>
        <p:nvSpPr>
          <p:cNvPr id="201" name="TextBox 3"/>
          <p:cNvSpPr txBox="1"/>
          <p:nvPr/>
        </p:nvSpPr>
        <p:spPr>
          <a:xfrm>
            <a:off x="6407397" y="987183"/>
            <a:ext cx="5180002" cy="4815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solidFill>
                  <a:srgbClr val="556A79"/>
                </a:solidFill>
                <a:latin typeface="Source Sans Pro"/>
                <a:ea typeface="Source Sans Pro"/>
                <a:cs typeface="Source Sans Pro"/>
                <a:sym typeface="Source Sans Pro"/>
              </a:defRPr>
            </a:pPr>
            <a:r>
              <a:t>Internalizar y aplicar el marco de ‘sacar a votar’ (GOTV) para tener conversaciones efectivas cuando uno esta hablando con votantes esporádicos</a:t>
            </a:r>
          </a:p>
          <a:p>
            <a:pPr>
              <a:defRPr sz="2400">
                <a:solidFill>
                  <a:srgbClr val="556A79"/>
                </a:solidFill>
                <a:latin typeface="Source Sans Pro"/>
                <a:ea typeface="Source Sans Pro"/>
                <a:cs typeface="Source Sans Pro"/>
                <a:sym typeface="Source Sans Pro"/>
              </a:defRPr>
            </a:pPr>
            <a:endParaRPr/>
          </a:p>
          <a:p>
            <a:pPr>
              <a:defRPr sz="2400">
                <a:solidFill>
                  <a:srgbClr val="556A79"/>
                </a:solidFill>
                <a:latin typeface="Source Sans Pro"/>
                <a:ea typeface="Source Sans Pro"/>
                <a:cs typeface="Source Sans Pro"/>
                <a:sym typeface="Source Sans Pro"/>
              </a:defRPr>
            </a:pPr>
            <a:r>
              <a:t>Analizar las mejores prácticas para movilizar a votantes</a:t>
            </a:r>
          </a:p>
          <a:p>
            <a:pPr>
              <a:defRPr sz="2400">
                <a:solidFill>
                  <a:srgbClr val="000000"/>
                </a:solidFill>
                <a:latin typeface="Source Sans Pro"/>
                <a:ea typeface="Source Sans Pro"/>
                <a:cs typeface="Source Sans Pro"/>
                <a:sym typeface="Source Sans Pro"/>
              </a:defRPr>
            </a:pPr>
            <a:endParaRPr/>
          </a:p>
          <a:p>
            <a:pPr>
              <a:defRPr sz="2400">
                <a:solidFill>
                  <a:srgbClr val="000000"/>
                </a:solidFill>
                <a:latin typeface="Source Sans Pro"/>
                <a:ea typeface="Source Sans Pro"/>
                <a:cs typeface="Source Sans Pro"/>
                <a:sym typeface="Source Sans Pro"/>
              </a:defRPr>
            </a:pPr>
            <a:r>
              <a:t>Sentir entusiasmo mientras esta implementado estas practicas con los votantes de su comunidad</a:t>
            </a:r>
          </a:p>
        </p:txBody>
      </p:sp>
      <p:pic>
        <p:nvPicPr>
          <p:cNvPr id="202" name="Picture 7" descr="Picture 7"/>
          <p:cNvPicPr>
            <a:picLocks noChangeAspect="1"/>
          </p:cNvPicPr>
          <p:nvPr/>
        </p:nvPicPr>
        <p:blipFill>
          <a:blip r:embed="rId3">
            <a:alphaModFix amt="20000"/>
          </a:blip>
          <a:stretch>
            <a:fillRect/>
          </a:stretch>
        </p:blipFill>
        <p:spPr>
          <a:xfrm>
            <a:off x="11362942" y="6417000"/>
            <a:ext cx="653212" cy="253432"/>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3B444D"/>
      </a:dk1>
      <a:lt1>
        <a:srgbClr val="FFFFFF"/>
      </a:lt1>
      <a:dk2>
        <a:srgbClr val="A7A7A7"/>
      </a:dk2>
      <a:lt2>
        <a:srgbClr val="535353"/>
      </a:lt2>
      <a:accent1>
        <a:srgbClr val="EE2F4B"/>
      </a:accent1>
      <a:accent2>
        <a:srgbClr val="F6DC31"/>
      </a:accent2>
      <a:accent3>
        <a:srgbClr val="233031"/>
      </a:accent3>
      <a:accent4>
        <a:srgbClr val="00B3DC"/>
      </a:accent4>
      <a:accent5>
        <a:srgbClr val="75D7E3"/>
      </a:accent5>
      <a:accent6>
        <a:srgbClr val="ADD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444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444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EE2F4B"/>
      </a:accent1>
      <a:accent2>
        <a:srgbClr val="F6DC31"/>
      </a:accent2>
      <a:accent3>
        <a:srgbClr val="233031"/>
      </a:accent3>
      <a:accent4>
        <a:srgbClr val="00B3DC"/>
      </a:accent4>
      <a:accent5>
        <a:srgbClr val="75D7E3"/>
      </a:accent5>
      <a:accent6>
        <a:srgbClr val="ADD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444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444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TotalTime>
  <Words>1265</Words>
  <Application>Microsoft Macintosh PowerPoint</Application>
  <PresentationFormat>Widescreen</PresentationFormat>
  <Paragraphs>218</Paragraphs>
  <Slides>48</Slides>
  <Notes>11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Arial</vt:lpstr>
      <vt:lpstr>Calibri</vt:lpstr>
      <vt:lpstr>Calibri Light</vt:lpstr>
      <vt:lpstr>Gill Sans</vt:lpstr>
      <vt:lpstr>Gilroy ExtraBold</vt:lpstr>
      <vt:lpstr>Helvetica Neue</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Enfocandose en estos votantes aumenta el impacto por ESTA cantidad…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4</cp:revision>
  <dcterms:modified xsi:type="dcterms:W3CDTF">2019-06-24T19:59:42Z</dcterms:modified>
</cp:coreProperties>
</file>