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Lst>
  <p:notesMasterIdLst>
    <p:notesMasterId r:id="rId49"/>
  </p:notesMasterIdLst>
  <p:handoutMasterIdLst>
    <p:handoutMasterId r:id="rId50"/>
  </p:handoutMasterIdLst>
  <p:sldIdLst>
    <p:sldId id="507" r:id="rId2"/>
    <p:sldId id="332" r:id="rId3"/>
    <p:sldId id="530" r:id="rId4"/>
    <p:sldId id="513" r:id="rId5"/>
    <p:sldId id="398" r:id="rId6"/>
    <p:sldId id="446" r:id="rId7"/>
    <p:sldId id="453" r:id="rId8"/>
    <p:sldId id="492" r:id="rId9"/>
    <p:sldId id="476" r:id="rId10"/>
    <p:sldId id="485" r:id="rId11"/>
    <p:sldId id="531" r:id="rId12"/>
    <p:sldId id="532" r:id="rId13"/>
    <p:sldId id="454" r:id="rId14"/>
    <p:sldId id="477" r:id="rId15"/>
    <p:sldId id="436" r:id="rId16"/>
    <p:sldId id="539" r:id="rId17"/>
    <p:sldId id="540" r:id="rId18"/>
    <p:sldId id="541" r:id="rId19"/>
    <p:sldId id="431" r:id="rId20"/>
    <p:sldId id="456" r:id="rId21"/>
    <p:sldId id="421" r:id="rId22"/>
    <p:sldId id="488" r:id="rId23"/>
    <p:sldId id="502" r:id="rId24"/>
    <p:sldId id="503" r:id="rId25"/>
    <p:sldId id="505" r:id="rId26"/>
    <p:sldId id="533" r:id="rId27"/>
    <p:sldId id="423" r:id="rId28"/>
    <p:sldId id="424" r:id="rId29"/>
    <p:sldId id="425" r:id="rId30"/>
    <p:sldId id="426" r:id="rId31"/>
    <p:sldId id="427" r:id="rId32"/>
    <p:sldId id="428" r:id="rId33"/>
    <p:sldId id="430" r:id="rId34"/>
    <p:sldId id="429" r:id="rId35"/>
    <p:sldId id="489" r:id="rId36"/>
    <p:sldId id="501" r:id="rId37"/>
    <p:sldId id="509" r:id="rId38"/>
    <p:sldId id="534" r:id="rId39"/>
    <p:sldId id="475" r:id="rId40"/>
    <p:sldId id="435" r:id="rId41"/>
    <p:sldId id="481" r:id="rId42"/>
    <p:sldId id="535" r:id="rId43"/>
    <p:sldId id="470" r:id="rId44"/>
    <p:sldId id="471" r:id="rId45"/>
    <p:sldId id="527" r:id="rId46"/>
    <p:sldId id="529" r:id="rId47"/>
    <p:sldId id="469"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i Wile" initials="TW [4]" lastIdx="1" clrIdx="0"/>
  <p:cmAuthor id="2" name="Traci Wile" initials="TW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1"/>
    <p:restoredTop sz="86096"/>
  </p:normalViewPr>
  <p:slideViewPr>
    <p:cSldViewPr snapToGrid="0" snapToObjects="1" showGuides="1">
      <p:cViewPr varScale="1">
        <p:scale>
          <a:sx n="106" d="100"/>
          <a:sy n="106" d="100"/>
        </p:scale>
        <p:origin x="81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BCF793-16B8-2943-83D6-03A99B41C2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9F845413-8E11-2346-9B4F-C30E28BB0A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B65D07-FD5C-C045-94DD-B48CFE82C00F}" type="datetimeFigureOut">
              <a:rPr lang="es-ES_tradnl" smtClean="0"/>
              <a:t>24/6/19</a:t>
            </a:fld>
            <a:endParaRPr lang="es-ES_tradnl"/>
          </a:p>
        </p:txBody>
      </p:sp>
      <p:sp>
        <p:nvSpPr>
          <p:cNvPr id="4" name="Footer Placeholder 3">
            <a:extLst>
              <a:ext uri="{FF2B5EF4-FFF2-40B4-BE49-F238E27FC236}">
                <a16:creationId xmlns:a16="http://schemas.microsoft.com/office/drawing/2014/main" id="{72478B55-D185-5F42-838B-B9286DBCFE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A1E1AFEE-74E1-AB43-8A5D-DEB2ADC540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A56781-2076-DE4A-9F7D-052EFC20DB74}" type="slidenum">
              <a:rPr lang="es-ES_tradnl" smtClean="0"/>
              <a:t>‹#›</a:t>
            </a:fld>
            <a:endParaRPr lang="es-ES_tradnl"/>
          </a:p>
        </p:txBody>
      </p:sp>
    </p:spTree>
    <p:extLst>
      <p:ext uri="{BB962C8B-B14F-4D97-AF65-F5344CB8AC3E}">
        <p14:creationId xmlns:p14="http://schemas.microsoft.com/office/powerpoint/2010/main" val="3332236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qca.or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www.thetaskforce.org/" TargetMode="External"/><Relationship Id="rId4" Type="http://schemas.openxmlformats.org/officeDocument/2006/relationships/hyperlink" Target="https://leadership-lab.or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Calibri"/>
              <a:ea typeface="Calibri"/>
              <a:cs typeface="Calibri"/>
              <a:sym typeface="Calibri"/>
            </a:endParaRPr>
          </a:p>
          <a:p>
            <a:endParaRPr lang="es-ES_tradnl"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7288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807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079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why persuasion is so important. Next, we’ll deep dive into our effective framework for having persuasion conversations. We’ll then take have an opportunity to practice this framework through a couple different activities. Lastly, We’ll spend a few minutes debriefing the training and wrapping up our discussion.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13</a:t>
            </a:fld>
            <a:endParaRPr lang="en-US"/>
          </a:p>
        </p:txBody>
      </p:sp>
    </p:spTree>
    <p:extLst>
      <p:ext uri="{BB962C8B-B14F-4D97-AF65-F5344CB8AC3E}">
        <p14:creationId xmlns:p14="http://schemas.microsoft.com/office/powerpoint/2010/main" val="492819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Campaigns</a:t>
            </a:r>
            <a:r>
              <a:rPr lang="en-US" sz="1200" b="0" i="0" u="none" strike="noStrike" kern="1200" cap="none" baseline="0" dirty="0">
                <a:solidFill>
                  <a:schemeClr val="dk1"/>
                </a:solidFill>
                <a:effectLst/>
                <a:latin typeface="Calibri"/>
                <a:ea typeface="Calibri"/>
                <a:cs typeface="Calibri"/>
                <a:sym typeface="Calibri"/>
              </a:rPr>
              <a:t> always need to understand their audience when working for a candidate or ballot initiative. </a:t>
            </a:r>
            <a:r>
              <a:rPr lang="en-US" sz="1200" b="0" i="0" u="none" strike="noStrike" kern="1200" cap="none" dirty="0">
                <a:solidFill>
                  <a:schemeClr val="dk1"/>
                </a:solidFill>
                <a:effectLst/>
                <a:latin typeface="Calibri"/>
                <a:ea typeface="Calibri"/>
                <a:cs typeface="Calibri"/>
                <a:sym typeface="Calibri"/>
              </a:rPr>
              <a:t>There are several competing narratives about how campaigns should allocate their time, and with a finite amount of time, there are a few strategies campaigns implore to help elect a certain candidate or win on a certain issue. </a:t>
            </a:r>
            <a:r>
              <a:rPr lang="en-US" dirty="0"/>
              <a:t>If you are working or</a:t>
            </a:r>
            <a:r>
              <a:rPr lang="en-US" baseline="0" dirty="0"/>
              <a:t> volunteering </a:t>
            </a:r>
            <a:r>
              <a:rPr lang="en-US" dirty="0"/>
              <a:t>on a ballot initiative or a campaign</a:t>
            </a:r>
            <a:r>
              <a:rPr lang="en-US" baseline="0" dirty="0"/>
              <a:t> </a:t>
            </a:r>
            <a:r>
              <a:rPr lang="en-US" dirty="0"/>
              <a:t>One of the two different ways</a:t>
            </a:r>
            <a:r>
              <a:rPr lang="en-US" baseline="0" dirty="0"/>
              <a:t> to spend your time to get the necessary votes to win is by getting people to turnout to vote who may not be a likely voter during an election cycle. This is known as a GOTV program (which will be discussed in another training that I encourage you to participate in). The other way is by talking to people who are already likely to turn out to vote but aren’t necessarily sure which candidate they will vote for or how they will vote on a specific ballot initiative. In this training we will discuss the ladder.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the end of the day, research shows that campaigns need to address both groups of people to win, however, in this training we are going to concentrate on the significance of persuasion conversations.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951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So again on the y axis we can</a:t>
            </a:r>
            <a:r>
              <a:rPr lang="en-US" baseline="0" dirty="0"/>
              <a:t> see </a:t>
            </a:r>
            <a:r>
              <a:rPr lang="en-US" dirty="0"/>
              <a:t>a voter’s likelihood to vote in a election </a:t>
            </a:r>
            <a:r>
              <a:rPr lang="en-US" baseline="0" dirty="0"/>
              <a:t> and on </a:t>
            </a:r>
            <a:r>
              <a:rPr lang="en-US" dirty="0"/>
              <a:t>the x axis we</a:t>
            </a:r>
            <a:r>
              <a:rPr lang="en-US" baseline="0" dirty="0"/>
              <a:t> can see the likelihood of the voter to support the candidate or issue your are canvassing for.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persuasion audience is </a:t>
            </a:r>
            <a:r>
              <a:rPr lang="en-US" sz="1200" b="1" i="0" u="none" strike="noStrike" kern="1200" cap="none" dirty="0">
                <a:solidFill>
                  <a:schemeClr val="dk1"/>
                </a:solidFill>
                <a:effectLst/>
                <a:latin typeface="Calibri"/>
                <a:ea typeface="Calibri"/>
                <a:cs typeface="Calibri"/>
                <a:sym typeface="Calibri"/>
              </a:rPr>
              <a:t>Medium support and high/medium turnout. These are folks who are likely to turnout to vote but aren’t necessarily sure who they plan to support or if they agree with out ballot initiative. </a:t>
            </a:r>
          </a:p>
          <a:p>
            <a:endParaRPr lang="en-US" baseline="0" dirty="0"/>
          </a:p>
          <a:p>
            <a:r>
              <a:rPr lang="en-US" baseline="0" dirty="0"/>
              <a:t>We saw this play out in real life during the fight for marriage equality. In 2008, an LGBTQ+ rights group lost the Proposition 8 campaign, which would have granted Californians the right to same sex marriage. After this loss, volunteers set out to understand where they went wrong and between 2008 and 2009 volunteer-collected data found </a:t>
            </a:r>
            <a:r>
              <a:rPr lang="en-US" sz="1200" b="0" i="0" u="none" strike="noStrike" kern="1200" cap="none" dirty="0">
                <a:solidFill>
                  <a:schemeClr val="dk1"/>
                </a:solidFill>
                <a:effectLst/>
                <a:latin typeface="Calibri"/>
                <a:ea typeface="Calibri"/>
                <a:cs typeface="Calibri"/>
                <a:sym typeface="Calibri"/>
              </a:rPr>
              <a:t>that </a:t>
            </a:r>
            <a:r>
              <a:rPr lang="en-US" sz="1200" b="1" i="0" u="none" strike="noStrike" kern="1200" cap="none" dirty="0">
                <a:solidFill>
                  <a:schemeClr val="dk1"/>
                </a:solidFill>
                <a:effectLst/>
                <a:latin typeface="Calibri"/>
                <a:ea typeface="Calibri"/>
                <a:cs typeface="Calibri"/>
                <a:sym typeface="Calibri"/>
              </a:rPr>
              <a:t>values-based</a:t>
            </a:r>
            <a:r>
              <a:rPr lang="en-US" sz="1200" b="0" i="0" u="none" strike="noStrike" kern="1200" cap="none" dirty="0">
                <a:solidFill>
                  <a:schemeClr val="dk1"/>
                </a:solidFill>
                <a:effectLst/>
                <a:latin typeface="Calibri"/>
                <a:ea typeface="Calibri"/>
                <a:cs typeface="Calibri"/>
                <a:sym typeface="Calibri"/>
              </a:rPr>
              <a:t> conversations were moving 25% of all undecided and opposed voters to be more supportive of marriage equality.</a:t>
            </a:r>
            <a:r>
              <a:rPr lang="en-US" sz="1200" b="0" i="0" u="none" strike="noStrike" kern="1200" cap="none" baseline="0" dirty="0">
                <a:solidFill>
                  <a:schemeClr val="dk1"/>
                </a:solidFill>
                <a:effectLst/>
                <a:latin typeface="Calibri"/>
                <a:ea typeface="Calibri"/>
                <a:cs typeface="Calibri"/>
                <a:sym typeface="Calibri"/>
              </a:rPr>
              <a:t> </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Voters in </a:t>
            </a:r>
            <a:r>
              <a:rPr lang="en-US" sz="1200" b="0" i="0" u="none" strike="noStrike" kern="1200" cap="none" baseline="0" dirty="0" err="1">
                <a:solidFill>
                  <a:schemeClr val="dk1"/>
                </a:solidFill>
                <a:effectLst/>
                <a:latin typeface="Calibri"/>
                <a:ea typeface="Calibri"/>
                <a:cs typeface="Calibri"/>
                <a:sym typeface="Calibri"/>
              </a:rPr>
              <a:t>california</a:t>
            </a:r>
            <a:r>
              <a:rPr lang="en-US" sz="1200" b="0" i="0" u="none" strike="noStrike" kern="1200" cap="none" baseline="0" dirty="0">
                <a:solidFill>
                  <a:schemeClr val="dk1"/>
                </a:solidFill>
                <a:effectLst/>
                <a:latin typeface="Calibri"/>
                <a:ea typeface="Calibri"/>
                <a:cs typeface="Calibri"/>
                <a:sym typeface="Calibri"/>
              </a:rPr>
              <a:t> and across the US saw  the influence of persuasion conversations and why it is so important for canvassers to use. Campaigns started to use this tactics to help push their candidate or ballot initiative across the finish line. Persuasion conversations have the capacity to change opinions on issues people care about in the long term </a:t>
            </a:r>
            <a:r>
              <a:rPr lang="mr-IN" sz="1200" b="0" i="0" u="none" strike="noStrike" kern="1200" cap="none" baseline="0"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one of the ways this can manifest is through electing candidates that support your values. Here at OFA we have volunteers who have been working to implement this framework in their everyday organizing, and are seeing real change in the fight for fair democracy.  </a:t>
            </a:r>
          </a:p>
          <a:p>
            <a:endParaRPr lang="en-US" sz="1200" b="0" i="0" u="none" strike="noStrike" kern="1200" cap="none" baseline="0" dirty="0">
              <a:solidFill>
                <a:schemeClr val="dk1"/>
              </a:solidFill>
              <a:effectLst/>
              <a:latin typeface="Calibri"/>
              <a:ea typeface="Calibri"/>
              <a:cs typeface="Calibri"/>
              <a:sym typeface="Calibri"/>
            </a:endParaRPr>
          </a:p>
          <a:p>
            <a:r>
              <a:rPr lang="en-US" sz="1200" b="0" i="0" u="none" strike="noStrike" kern="1200" cap="none" baseline="0" dirty="0">
                <a:solidFill>
                  <a:schemeClr val="dk1"/>
                </a:solidFill>
                <a:effectLst/>
                <a:latin typeface="Calibri"/>
                <a:ea typeface="Calibri"/>
                <a:cs typeface="Calibri"/>
                <a:sym typeface="Calibri"/>
              </a:rPr>
              <a:t>What really excites me about this is that you are watching this training likely because you want to see change in your community and persuasion conversations are a big way that we can move the needle to affect progress in our communities. So with that, let’s develop more of an understanding for as to why persuasion is so important.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3387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thoughts</a:t>
            </a:r>
            <a:r>
              <a:rPr lang="en-US" baseline="0" dirty="0"/>
              <a:t> on persuasion are still evolving</a:t>
            </a:r>
          </a:p>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Creative methods are constantly</a:t>
            </a:r>
            <a:r>
              <a:rPr lang="en-US" sz="1200" b="0" i="0" u="none" strike="noStrike" kern="1200" cap="none" baseline="0" dirty="0">
                <a:solidFill>
                  <a:schemeClr val="dk1"/>
                </a:solidFill>
                <a:effectLst/>
                <a:latin typeface="Calibri"/>
                <a:ea typeface="Calibri"/>
                <a:cs typeface="Calibri"/>
                <a:sym typeface="Calibri"/>
              </a:rPr>
              <a:t> being tested in the field and organizing best practices are ever-evolving. </a:t>
            </a:r>
            <a:r>
              <a:rPr lang="en-US" sz="1200" b="0" i="0" u="none" strike="noStrike" kern="1200" cap="none" dirty="0">
                <a:solidFill>
                  <a:schemeClr val="dk1"/>
                </a:solidFill>
                <a:effectLst/>
                <a:latin typeface="Calibri"/>
                <a:ea typeface="Calibri"/>
                <a:cs typeface="Calibri"/>
                <a:sym typeface="Calibri"/>
              </a:rPr>
              <a:t>There is no proven algorithm for persuasion. As people continue to practice persuasion tactics, and as it continues to be studied by groups like the analyst institute, some methods are found not to work, while others are.</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Let’s take a look at a</a:t>
            </a:r>
            <a:r>
              <a:rPr lang="en-US" sz="1200" b="0" i="0" u="none" strike="noStrike" kern="1200" cap="none" baseline="0" dirty="0">
                <a:solidFill>
                  <a:schemeClr val="dk1"/>
                </a:solidFill>
                <a:effectLst/>
                <a:latin typeface="Calibri"/>
                <a:ea typeface="Calibri"/>
                <a:cs typeface="Calibri"/>
                <a:sym typeface="Calibri"/>
              </a:rPr>
              <a:t> picture highlighting the importance of </a:t>
            </a:r>
            <a:r>
              <a:rPr lang="en-US" sz="1200" b="0" i="0" u="none" strike="noStrike" kern="1200" cap="none" baseline="0" dirty="0" err="1">
                <a:solidFill>
                  <a:schemeClr val="dk1"/>
                </a:solidFill>
                <a:effectLst/>
                <a:latin typeface="Calibri"/>
                <a:ea typeface="Calibri"/>
                <a:cs typeface="Calibri"/>
                <a:sym typeface="Calibri"/>
              </a:rPr>
              <a:t>persuasuin</a:t>
            </a:r>
            <a:r>
              <a:rPr lang="en-US" sz="1200" b="0" i="0" u="none" strike="noStrike" kern="1200" cap="none" baseline="0"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3318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thoughts</a:t>
            </a:r>
            <a:r>
              <a:rPr lang="en-US" baseline="0" dirty="0"/>
              <a:t> on persuasion are still evolving</a:t>
            </a:r>
          </a:p>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Creative methods are constantly</a:t>
            </a:r>
            <a:r>
              <a:rPr lang="en-US" sz="1200" b="0" i="0" u="none" strike="noStrike" kern="1200" cap="none" baseline="0" dirty="0">
                <a:solidFill>
                  <a:schemeClr val="dk1"/>
                </a:solidFill>
                <a:effectLst/>
                <a:latin typeface="Calibri"/>
                <a:ea typeface="Calibri"/>
                <a:cs typeface="Calibri"/>
                <a:sym typeface="Calibri"/>
              </a:rPr>
              <a:t> being tested in the field and organizing best practices are ever-evolving. </a:t>
            </a:r>
            <a:r>
              <a:rPr lang="en-US" sz="1200" b="0" i="0" u="none" strike="noStrike" kern="1200" cap="none" dirty="0">
                <a:solidFill>
                  <a:schemeClr val="dk1"/>
                </a:solidFill>
                <a:effectLst/>
                <a:latin typeface="Calibri"/>
                <a:ea typeface="Calibri"/>
                <a:cs typeface="Calibri"/>
                <a:sym typeface="Calibri"/>
              </a:rPr>
              <a:t>There is no proven algorithm for persuasion. As people continue to practice persuasion tactics, and as it continues to be studied by groups like the analyst institute, some methods are found not to work, while others are.</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Let’s take a look at a</a:t>
            </a:r>
            <a:r>
              <a:rPr lang="en-US" sz="1200" b="0" i="0" u="none" strike="noStrike" kern="1200" cap="none" baseline="0" dirty="0">
                <a:solidFill>
                  <a:schemeClr val="dk1"/>
                </a:solidFill>
                <a:effectLst/>
                <a:latin typeface="Calibri"/>
                <a:ea typeface="Calibri"/>
                <a:cs typeface="Calibri"/>
                <a:sym typeface="Calibri"/>
              </a:rPr>
              <a:t> picture highlighting the importance of </a:t>
            </a:r>
            <a:r>
              <a:rPr lang="en-US" sz="1200" b="0" i="0" u="none" strike="noStrike" kern="1200" cap="none" baseline="0" dirty="0" err="1">
                <a:solidFill>
                  <a:schemeClr val="dk1"/>
                </a:solidFill>
                <a:effectLst/>
                <a:latin typeface="Calibri"/>
                <a:ea typeface="Calibri"/>
                <a:cs typeface="Calibri"/>
                <a:sym typeface="Calibri"/>
              </a:rPr>
              <a:t>persuasuin</a:t>
            </a:r>
            <a:r>
              <a:rPr lang="en-US" sz="1200" b="0" i="0" u="none" strike="noStrike" kern="1200" cap="none" baseline="0"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5539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thoughts</a:t>
            </a:r>
            <a:r>
              <a:rPr lang="en-US" baseline="0" dirty="0"/>
              <a:t> on persuasion are still evolving</a:t>
            </a:r>
          </a:p>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Creative methods are constantly</a:t>
            </a:r>
            <a:r>
              <a:rPr lang="en-US" sz="1200" b="0" i="0" u="none" strike="noStrike" kern="1200" cap="none" baseline="0" dirty="0">
                <a:solidFill>
                  <a:schemeClr val="dk1"/>
                </a:solidFill>
                <a:effectLst/>
                <a:latin typeface="Calibri"/>
                <a:ea typeface="Calibri"/>
                <a:cs typeface="Calibri"/>
                <a:sym typeface="Calibri"/>
              </a:rPr>
              <a:t> being tested in the field and organizing best practices are ever-evolving. </a:t>
            </a:r>
            <a:r>
              <a:rPr lang="en-US" sz="1200" b="0" i="0" u="none" strike="noStrike" kern="1200" cap="none" dirty="0">
                <a:solidFill>
                  <a:schemeClr val="dk1"/>
                </a:solidFill>
                <a:effectLst/>
                <a:latin typeface="Calibri"/>
                <a:ea typeface="Calibri"/>
                <a:cs typeface="Calibri"/>
                <a:sym typeface="Calibri"/>
              </a:rPr>
              <a:t>There is no proven algorithm for persuasion. As people continue to practice persuasion tactics, and as it continues to be studied by groups like the analyst institute, some methods are found not to work, while others are.</a:t>
            </a:r>
          </a:p>
          <a:p>
            <a:pPr lvl="1" rtl="0" fontAlgn="base"/>
            <a:endParaRPr lang="en-US" sz="1200" b="0" i="0"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Let’s take a look at a</a:t>
            </a:r>
            <a:r>
              <a:rPr lang="en-US" sz="1200" b="0" i="0" u="none" strike="noStrike" kern="1200" cap="none" baseline="0" dirty="0">
                <a:solidFill>
                  <a:schemeClr val="dk1"/>
                </a:solidFill>
                <a:effectLst/>
                <a:latin typeface="Calibri"/>
                <a:ea typeface="Calibri"/>
                <a:cs typeface="Calibri"/>
                <a:sym typeface="Calibri"/>
              </a:rPr>
              <a:t> picture highlighting the importance of </a:t>
            </a:r>
            <a:r>
              <a:rPr lang="en-US" sz="1200" b="0" i="0" u="none" strike="noStrike" kern="1200" cap="none" baseline="0" dirty="0" err="1">
                <a:solidFill>
                  <a:schemeClr val="dk1"/>
                </a:solidFill>
                <a:effectLst/>
                <a:latin typeface="Calibri"/>
                <a:ea typeface="Calibri"/>
                <a:cs typeface="Calibri"/>
                <a:sym typeface="Calibri"/>
              </a:rPr>
              <a:t>persuasuin</a:t>
            </a:r>
            <a:r>
              <a:rPr lang="en-US" sz="1200" b="0" i="0" u="none" strike="noStrike" kern="1200" cap="none" baseline="0"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421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cap="none" dirty="0">
                <a:solidFill>
                  <a:schemeClr val="dk1"/>
                </a:solidFill>
                <a:effectLst/>
                <a:latin typeface="Calibri"/>
                <a:ea typeface="Calibri"/>
                <a:cs typeface="Calibri"/>
                <a:sym typeface="Calibri"/>
              </a:rPr>
              <a:t>Here we can see a graph that depicts voter contact rates from a Virginia election.</a:t>
            </a:r>
            <a:r>
              <a:rPr lang="en-US" sz="1200" b="0" i="0" u="none" strike="noStrike" kern="1200" cap="none" baseline="0" dirty="0">
                <a:solidFill>
                  <a:schemeClr val="dk1"/>
                </a:solidFill>
                <a:effectLst/>
                <a:latin typeface="Calibri"/>
                <a:ea typeface="Calibri"/>
                <a:cs typeface="Calibri"/>
                <a:sym typeface="Calibri"/>
              </a:rPr>
              <a:t> On the y-axis  we have the percentage point increase in the likelihood of turnout and the x-axis is a key to the bar graph representing three different forms of voter contact making phone calls, knocking on doors, or some variation of both. </a:t>
            </a:r>
          </a:p>
          <a:p>
            <a:pPr rtl="0"/>
            <a:endParaRPr lang="en-US" sz="1200" b="0" i="0" u="none" strike="noStrike" kern="1200" cap="none" baseline="0"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This graph is a clear representation for why it is so important we knock doors and make phone calls—studies show that with a 25% contact rate, the estimated impact of each contact increases a voter’s likelihood to vote by 3-8% (with knocking</a:t>
            </a:r>
            <a:r>
              <a:rPr lang="en-US" sz="1200" b="0" i="0" u="none" strike="noStrike" kern="1200" cap="none" baseline="0" dirty="0">
                <a:solidFill>
                  <a:schemeClr val="dk1"/>
                </a:solidFill>
                <a:effectLst/>
                <a:latin typeface="Calibri"/>
                <a:ea typeface="Calibri"/>
                <a:cs typeface="Calibri"/>
                <a:sym typeface="Calibri"/>
              </a:rPr>
              <a:t> on doors </a:t>
            </a:r>
            <a:r>
              <a:rPr lang="en-US" sz="1200" b="0" i="0" u="none" strike="noStrike" kern="1200" cap="none" dirty="0">
                <a:solidFill>
                  <a:schemeClr val="dk1"/>
                </a:solidFill>
                <a:effectLst/>
                <a:latin typeface="Calibri"/>
                <a:ea typeface="Calibri"/>
                <a:cs typeface="Calibri"/>
                <a:sym typeface="Calibri"/>
              </a:rPr>
              <a:t>being 56% more effective)</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This is why traditional voter contact methods are so important</a:t>
            </a:r>
            <a:r>
              <a:rPr lang="en-US" sz="1200" b="0" i="0" u="none" strike="noStrike" kern="1200" cap="none" baseline="0" dirty="0">
                <a:solidFill>
                  <a:schemeClr val="dk1"/>
                </a:solidFill>
                <a:effectLst/>
                <a:latin typeface="Calibri"/>
                <a:ea typeface="Calibri"/>
                <a:cs typeface="Calibri"/>
                <a:sym typeface="Calibri"/>
              </a:rPr>
              <a:t>. </a:t>
            </a:r>
            <a:r>
              <a:rPr lang="en-US" sz="1200" b="1" i="1" u="none" strike="noStrike" kern="1200" cap="none" dirty="0">
                <a:solidFill>
                  <a:schemeClr val="dk1"/>
                </a:solidFill>
                <a:effectLst/>
                <a:latin typeface="Calibri"/>
                <a:ea typeface="Calibri"/>
                <a:cs typeface="Calibri"/>
                <a:sym typeface="Calibri"/>
              </a:rPr>
              <a:t>But increasing research shows that having an effective conversation is the most effective thing we can do</a:t>
            </a:r>
            <a:r>
              <a:rPr lang="en-US" sz="1200" b="1" i="1" u="none" strike="noStrike" kern="1200" cap="none" baseline="0" dirty="0">
                <a:solidFill>
                  <a:schemeClr val="dk1"/>
                </a:solidFill>
                <a:effectLst/>
                <a:latin typeface="Calibri"/>
                <a:ea typeface="Calibri"/>
                <a:cs typeface="Calibri"/>
                <a:sym typeface="Calibri"/>
              </a:rPr>
              <a:t> and </a:t>
            </a:r>
            <a:r>
              <a:rPr lang="en-US" sz="1200" b="0" i="0" u="none" strike="noStrike" kern="1200" cap="none" dirty="0">
                <a:solidFill>
                  <a:schemeClr val="dk1"/>
                </a:solidFill>
                <a:effectLst/>
                <a:latin typeface="Calibri"/>
                <a:ea typeface="Calibri"/>
                <a:cs typeface="Calibri"/>
                <a:sym typeface="Calibri"/>
              </a:rPr>
              <a:t>Persuasion is one of the best options because it adds two votes to your side (the vote you persuaded and the one you took from the other side), while increasing turnout and registration will only add one vote.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Knowing how important persuasion is to the outcome of an election, let’s start to synthesize that with conversations with voters. </a:t>
            </a:r>
            <a:endParaRPr lang="en-US" b="0" dirty="0">
              <a:effectLst/>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60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Arial"/>
                <a:ea typeface="Arial"/>
                <a:cs typeface="Arial"/>
                <a:sym typeface="Arial"/>
              </a:rPr>
              <a:t>In our work as organizers,</a:t>
            </a:r>
            <a:r>
              <a:rPr lang="en-US" sz="1200" b="0" i="0" u="none" strike="noStrike" cap="none" baseline="0" dirty="0">
                <a:solidFill>
                  <a:schemeClr val="dk1"/>
                </a:solidFill>
                <a:latin typeface="Arial"/>
                <a:ea typeface="Arial"/>
                <a:cs typeface="Arial"/>
                <a:sym typeface="Arial"/>
              </a:rPr>
              <a:t> we want to have conversations with people so we can get them to do something to make a difference. Whether it is convincing a supporter to make phone calls, or urging an elected official to vote a certain way on a piece of legislation or trying to get someone to turn-out or persuade someone to vote for your candidate</a:t>
            </a:r>
            <a:r>
              <a:rPr lang="mr-IN" sz="1200" b="0" i="0" u="none" strike="noStrike" cap="none" baseline="0" dirty="0">
                <a:solidFill>
                  <a:schemeClr val="dk1"/>
                </a:solidFill>
                <a:latin typeface="Arial"/>
                <a:ea typeface="Arial"/>
                <a:cs typeface="Arial"/>
                <a:sym typeface="Arial"/>
              </a:rPr>
              <a:t>…</a:t>
            </a:r>
            <a:r>
              <a:rPr lang="en-US" sz="1200" b="0" i="0" u="none" strike="noStrike" cap="none" baseline="0" dirty="0">
                <a:solidFill>
                  <a:schemeClr val="dk1"/>
                </a:solidFill>
                <a:latin typeface="Arial"/>
                <a:ea typeface="Arial"/>
                <a:cs typeface="Arial"/>
                <a:sym typeface="Arial"/>
              </a:rPr>
              <a:t>whatever the scenario, but we aren’t always successful. </a:t>
            </a:r>
          </a:p>
          <a:p>
            <a:pPr marL="0" marR="0" lvl="0" indent="0" algn="l" rtl="0">
              <a:spcBef>
                <a:spcPts val="0"/>
              </a:spcBef>
              <a:buSzPct val="25000"/>
              <a:buNone/>
            </a:pPr>
            <a:endParaRPr lang="en-US"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We know from experience how challenging it can be to change someone’s opinion, so here we are going to try and break this down by synthesizing the connection between persuasion conversations and voters</a:t>
            </a:r>
          </a:p>
        </p:txBody>
      </p:sp>
      <p:sp>
        <p:nvSpPr>
          <p:cNvPr id="250" name="Shape 2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6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520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a:t>
            </a:r>
            <a:r>
              <a:rPr lang="en-US" baseline="0" dirty="0"/>
              <a:t> of the most important responsibilities of a </a:t>
            </a:r>
            <a:r>
              <a:rPr lang="en-US" dirty="0"/>
              <a:t>Campaign</a:t>
            </a:r>
            <a:r>
              <a:rPr lang="en-US" baseline="0" dirty="0"/>
              <a:t> is to</a:t>
            </a:r>
            <a:r>
              <a:rPr lang="en-US" dirty="0"/>
              <a:t> connect the values that drive their</a:t>
            </a:r>
            <a:r>
              <a:rPr lang="en-US" baseline="0" dirty="0"/>
              <a:t> campaign to their agenda and the voter. They need to clearly articulate why the voter should care about their candidate or the issue they are supporting. </a:t>
            </a:r>
          </a:p>
          <a:p>
            <a:endParaRPr lang="en-US" baseline="0" dirty="0"/>
          </a:p>
          <a:p>
            <a:r>
              <a:rPr lang="en-US" baseline="0" dirty="0"/>
              <a:t>We’ll walk through a couple of examples too: </a:t>
            </a:r>
            <a:r>
              <a:rPr lang="en-US" sz="1200" b="0" i="0" u="none" strike="noStrike" kern="1200" cap="none" dirty="0">
                <a:solidFill>
                  <a:schemeClr val="dk1"/>
                </a:solidFill>
                <a:effectLst/>
                <a:latin typeface="Calibri"/>
                <a:ea typeface="Calibri"/>
                <a:cs typeface="Calibri"/>
                <a:sym typeface="Calibri"/>
              </a:rPr>
              <a:t>After a multitude of failures at ballot boxes across the nation, it became clear to marriage equality advocates that their strategy needed to be revamped. In 2009, marriage equality organizations, including </a:t>
            </a:r>
            <a:r>
              <a:rPr lang="en-US" sz="1200" b="0" i="0" u="none" strike="noStrike" kern="1200" cap="none" dirty="0">
                <a:solidFill>
                  <a:schemeClr val="dk1"/>
                </a:solidFill>
                <a:effectLst/>
                <a:latin typeface="Calibri"/>
                <a:ea typeface="Calibri"/>
                <a:cs typeface="Calibri"/>
                <a:sym typeface="Calibri"/>
                <a:hlinkClick r:id="rId3"/>
              </a:rPr>
              <a:t>Equality California</a:t>
            </a:r>
            <a:r>
              <a:rPr lang="en-US" sz="1200" b="0" i="0" u="none" strike="noStrike" kern="1200" cap="none" dirty="0">
                <a:solidFill>
                  <a:schemeClr val="dk1"/>
                </a:solidFill>
                <a:effectLst/>
                <a:latin typeface="Calibri"/>
                <a:ea typeface="Calibri"/>
                <a:cs typeface="Calibri"/>
                <a:sym typeface="Calibri"/>
              </a:rPr>
              <a:t>, the</a:t>
            </a:r>
            <a:r>
              <a:rPr lang="en-US" sz="1200" b="0" i="0" u="none" strike="noStrike" kern="1200" cap="none" dirty="0">
                <a:solidFill>
                  <a:schemeClr val="dk1"/>
                </a:solidFill>
                <a:effectLst/>
                <a:latin typeface="Calibri"/>
                <a:ea typeface="Calibri"/>
                <a:cs typeface="Calibri"/>
                <a:sym typeface="Calibri"/>
                <a:hlinkClick r:id="rId4"/>
              </a:rPr>
              <a:t> Leadership LAB,</a:t>
            </a:r>
            <a:r>
              <a:rPr lang="en-US" sz="1200" b="0" i="0" u="none" strike="noStrike" kern="1200" cap="none" dirty="0">
                <a:solidFill>
                  <a:schemeClr val="dk1"/>
                </a:solidFill>
                <a:effectLst/>
                <a:latin typeface="Calibri"/>
                <a:ea typeface="Calibri"/>
                <a:cs typeface="Calibri"/>
                <a:sym typeface="Calibri"/>
              </a:rPr>
              <a:t> and the </a:t>
            </a:r>
            <a:r>
              <a:rPr lang="en-US" sz="1200" b="0" i="0" u="none" strike="noStrike" kern="1200" cap="none" dirty="0">
                <a:solidFill>
                  <a:schemeClr val="dk1"/>
                </a:solidFill>
                <a:effectLst/>
                <a:latin typeface="Calibri"/>
                <a:ea typeface="Calibri"/>
                <a:cs typeface="Calibri"/>
                <a:sym typeface="Calibri"/>
                <a:hlinkClick r:id="rId5"/>
              </a:rPr>
              <a:t>National Gay and Lesbian Task Force</a:t>
            </a:r>
            <a:r>
              <a:rPr lang="en-US" sz="1200" b="0" i="0" u="none" strike="noStrike" kern="1200" cap="none" dirty="0">
                <a:solidFill>
                  <a:schemeClr val="dk1"/>
                </a:solidFill>
                <a:effectLst/>
                <a:latin typeface="Calibri"/>
                <a:ea typeface="Calibri"/>
                <a:cs typeface="Calibri"/>
                <a:sym typeface="Calibri"/>
              </a:rPr>
              <a:t>, with the assistance of think tanks, such as Grove Insight, set about to study the problems facing the movement and to try to devise a solution.  The end result of this process is known as “persuasion canvassing,” which utilizes in-depth, one-on-one conversation and complex messaging designed to target voters’ emotions in order to alter the perceptions and attributions of supporters and opponents alike.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451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3231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Marriage equality:</a:t>
            </a:r>
            <a:r>
              <a:rPr lang="en-US" sz="1600" baseline="0" dirty="0"/>
              <a:t> </a:t>
            </a:r>
            <a:r>
              <a:rPr lang="en-US" sz="1400" b="0" i="0" u="none" strike="noStrike" kern="1200" cap="none" dirty="0">
                <a:solidFill>
                  <a:schemeClr val="dk1"/>
                </a:solidFill>
                <a:effectLst/>
                <a:latin typeface="Calibri"/>
                <a:ea typeface="Calibri"/>
                <a:cs typeface="Calibri"/>
                <a:sym typeface="Calibri"/>
              </a:rPr>
              <a:t>Canvassers were taught that they were most effective when they both used their personal narratives of why marriage for same-sex couples was important to them </a:t>
            </a:r>
            <a:r>
              <a:rPr lang="en-US" sz="1400" b="0" i="1" u="none" strike="noStrike" kern="1200" cap="none" dirty="0">
                <a:solidFill>
                  <a:schemeClr val="dk1"/>
                </a:solidFill>
                <a:effectLst/>
                <a:latin typeface="Calibri"/>
                <a:ea typeface="Calibri"/>
                <a:cs typeface="Calibri"/>
                <a:sym typeface="Calibri"/>
              </a:rPr>
              <a:t>and</a:t>
            </a:r>
            <a:r>
              <a:rPr lang="en-US" sz="1400" b="0" i="0" u="none" strike="noStrike" kern="1200" cap="none" dirty="0">
                <a:solidFill>
                  <a:schemeClr val="dk1"/>
                </a:solidFill>
                <a:effectLst/>
                <a:latin typeface="Calibri"/>
                <a:ea typeface="Calibri"/>
                <a:cs typeface="Calibri"/>
                <a:sym typeface="Calibri"/>
              </a:rPr>
              <a:t> listened to and incorporated the personal stories of the individuals to whom they were talking. Persuasion canvasses focused on using individuals’ stories to elicit an emotional response.  Their job was to make the issue as human as possible, such that voters could more easily connect with it.  </a:t>
            </a:r>
            <a:endParaRPr lang="en-US" sz="1600" dirty="0"/>
          </a:p>
          <a:p>
            <a:endParaRPr lang="en-US" sz="1400" dirty="0"/>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23</a:t>
            </a:fld>
            <a:endParaRPr lang="en-US" sz="1200">
              <a:latin typeface="Calibri"/>
              <a:ea typeface="Calibri"/>
              <a:cs typeface="Calibri"/>
              <a:sym typeface="Calibri"/>
            </a:endParaRPr>
          </a:p>
        </p:txBody>
      </p:sp>
    </p:spTree>
    <p:extLst>
      <p:ext uri="{BB962C8B-B14F-4D97-AF65-F5344CB8AC3E}">
        <p14:creationId xmlns:p14="http://schemas.microsoft.com/office/powerpoint/2010/main" val="1449519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a:p>
            <a:endParaRPr lang="en-US" sz="1400" dirty="0"/>
          </a:p>
          <a:p>
            <a:pPr fontAlgn="base"/>
            <a:r>
              <a:rPr lang="en-US" sz="1200" b="0" i="0" u="none" strike="noStrike" kern="1200" cap="none" dirty="0">
                <a:solidFill>
                  <a:schemeClr val="dk1"/>
                </a:solidFill>
                <a:effectLst/>
                <a:latin typeface="Calibri"/>
                <a:ea typeface="Calibri"/>
                <a:cs typeface="Calibri"/>
                <a:sym typeface="Calibri"/>
              </a:rPr>
              <a:t>Marriage</a:t>
            </a:r>
            <a:r>
              <a:rPr lang="en-US" sz="1200" b="0" i="0" u="none" strike="noStrike" kern="1200" cap="none" baseline="0" dirty="0">
                <a:solidFill>
                  <a:schemeClr val="dk1"/>
                </a:solidFill>
                <a:effectLst/>
                <a:latin typeface="Calibri"/>
                <a:ea typeface="Calibri"/>
                <a:cs typeface="Calibri"/>
                <a:sym typeface="Calibri"/>
              </a:rPr>
              <a:t> equality: </a:t>
            </a:r>
            <a:r>
              <a:rPr lang="en-US" sz="1200" b="0" i="0" u="none" strike="noStrike" kern="1200" cap="none" dirty="0">
                <a:solidFill>
                  <a:schemeClr val="dk1"/>
                </a:solidFill>
                <a:effectLst/>
                <a:latin typeface="Calibri"/>
                <a:ea typeface="Calibri"/>
                <a:cs typeface="Calibri"/>
                <a:sym typeface="Calibri"/>
              </a:rPr>
              <a:t>Real stories connect better, so canvassers practiced crafting and telling stories about people they knew—whether about themselves, family, friends, or others—in order to appeal to many different kinds of voters.  Canvassers even received specific training sessions in which they practiced telling these stories to their colleagues to gauge the emotional impact.  All content has potential emotional impact, but knowing how and when to tell which pieces was important.  Some voters are deeply touched by narratives that involve the loss of a loved one, while others are moved more by the vision of two people trying to build a supportive, protective home for a child.</a:t>
            </a:r>
          </a:p>
          <a:p>
            <a:pPr fontAlgn="base"/>
            <a:r>
              <a:rPr lang="en-US" sz="1200" b="0" i="0" u="none" strike="noStrike" kern="1200" cap="none" dirty="0">
                <a:solidFill>
                  <a:schemeClr val="dk1"/>
                </a:solidFill>
                <a:effectLst/>
                <a:latin typeface="Calibri"/>
                <a:ea typeface="Calibri"/>
                <a:cs typeface="Calibri"/>
                <a:sym typeface="Calibri"/>
              </a:rPr>
              <a:t>The most essential aspect of delivery, however, was the conveyance of authentic emotional ties that the canvasser had to a particular individual. People rarely want to discuss legal codes; instead, they want to hear human stories.  In general, the most effective stories centered on the themes of love and commitment, emphasizing that same-sex couples could and did have the same love and commitment for each other that some straight couples did.</a:t>
            </a:r>
          </a:p>
          <a:p>
            <a:endParaRPr lang="en-US" sz="1400" dirty="0"/>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24</a:t>
            </a:fld>
            <a:endParaRPr lang="en-US" sz="1200">
              <a:latin typeface="Calibri"/>
              <a:ea typeface="Calibri"/>
              <a:cs typeface="Calibri"/>
              <a:sym typeface="Calibri"/>
            </a:endParaRPr>
          </a:p>
        </p:txBody>
      </p:sp>
    </p:spTree>
    <p:extLst>
      <p:ext uri="{BB962C8B-B14F-4D97-AF65-F5344CB8AC3E}">
        <p14:creationId xmlns:p14="http://schemas.microsoft.com/office/powerpoint/2010/main" val="527599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To help articulate</a:t>
            </a:r>
            <a:r>
              <a:rPr lang="en-US" baseline="0" dirty="0"/>
              <a:t> this idea, c</a:t>
            </a:r>
            <a:r>
              <a:rPr lang="en-US" dirty="0"/>
              <a:t>onsider 3 points of a triangle: you, the up-for-grabs voter, and the candidate.</a:t>
            </a:r>
            <a:endParaRPr lang="en-US" sz="1400" dirty="0"/>
          </a:p>
          <a:p>
            <a:pPr lvl="1"/>
            <a:r>
              <a:rPr lang="en-US" dirty="0"/>
              <a:t>The line between you and the candidate is strong (that is why you work or volunteer for OFA).</a:t>
            </a:r>
            <a:endParaRPr lang="en-US" sz="1400" dirty="0"/>
          </a:p>
          <a:p>
            <a:pPr lvl="1"/>
            <a:r>
              <a:rPr lang="en-US" dirty="0"/>
              <a:t>The line between you and the voter is what you are establishing using your personal story and the little person exercise.</a:t>
            </a:r>
            <a:endParaRPr lang="en-US" sz="1400" dirty="0"/>
          </a:p>
          <a:p>
            <a:pPr lvl="1"/>
            <a:r>
              <a:rPr lang="en-US" dirty="0"/>
              <a:t>Then, you have to use the connection you establish with the voter to establish a connection between the voter and the candidate. In other words, the voter establishes a connection to the candidate through you and with your help via a connection over core values.</a:t>
            </a:r>
            <a:endParaRPr lang="en-US" sz="1400" dirty="0"/>
          </a:p>
          <a:p>
            <a:r>
              <a:rPr lang="en-US" dirty="0"/>
              <a:t>Once you have established a connection with the voter, you have to ties that connection to the core traits and values of the candidate.</a:t>
            </a:r>
          </a:p>
          <a:p>
            <a:endParaRPr lang="en-US" sz="1400" dirty="0"/>
          </a:p>
          <a:p>
            <a:r>
              <a:rPr lang="en-US" sz="1400" dirty="0"/>
              <a:t>Marriage equality</a:t>
            </a:r>
            <a:r>
              <a:rPr lang="en-US" sz="1400" baseline="0" dirty="0"/>
              <a:t>: </a:t>
            </a:r>
            <a:r>
              <a:rPr lang="en-US" sz="1200" b="0" i="0" u="none" strike="noStrike" kern="1200" cap="none" dirty="0">
                <a:solidFill>
                  <a:schemeClr val="dk1"/>
                </a:solidFill>
                <a:effectLst/>
                <a:latin typeface="Calibri"/>
                <a:ea typeface="Calibri"/>
                <a:cs typeface="Calibri"/>
                <a:sym typeface="Calibri"/>
              </a:rPr>
              <a:t>Clearly, there was a tremendous shift in pro-marriage equality movement’s approach to policy enactment.  It went from using the rhetoric of rights and benefits, which appealed to people’s intellects, to language surrounding love and commitment, which was intended to resonate with people emotionally.  It also went from trying to solely mobilize supporters to reaching out to opponents, especially those who supported some form of legal recognition, but who were initially hesitant to apply the term “marriage” to same-sex couples.  This shift was a product of greater experience in trying to pass legislation. The movement started with a moral vision, developed a particular political goal (i.e. marriage equality), and tried to create organizational forms and tactics that coincided with that vision and that would eventually bring about the realization of that goal.</a:t>
            </a:r>
          </a:p>
          <a:p>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a:p>
            <a:r>
              <a:rPr lang="en-US" sz="1400" dirty="0"/>
              <a:t>http://</a:t>
            </a:r>
            <a:r>
              <a:rPr lang="en-US" sz="1400" dirty="0" err="1"/>
              <a:t>pacificcenter.org</a:t>
            </a:r>
            <a:r>
              <a:rPr lang="en-US" sz="1400" dirty="0"/>
              <a:t>/messaging-in-the-movement-for-marriage-equality</a:t>
            </a:r>
          </a:p>
        </p:txBody>
      </p:sp>
      <p:sp>
        <p:nvSpPr>
          <p:cNvPr id="211" name="Shape 2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25</a:t>
            </a:fld>
            <a:endParaRPr lang="en-US" sz="1200">
              <a:latin typeface="Calibri"/>
              <a:ea typeface="Calibri"/>
              <a:cs typeface="Calibri"/>
              <a:sym typeface="Calibri"/>
            </a:endParaRPr>
          </a:p>
        </p:txBody>
      </p:sp>
    </p:spTree>
    <p:extLst>
      <p:ext uri="{BB962C8B-B14F-4D97-AF65-F5344CB8AC3E}">
        <p14:creationId xmlns:p14="http://schemas.microsoft.com/office/powerpoint/2010/main" val="33056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why persuasion is so important. Next, we’ll deep dive into our effective framework for having persuasion conversations. We’ll then take have an opportunity to practice this framework through a couple different activities. Lastly, We’ll spend a few minutes debriefing the training and wrapping up our discussion.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26</a:t>
            </a:fld>
            <a:endParaRPr lang="en-US"/>
          </a:p>
        </p:txBody>
      </p:sp>
    </p:spTree>
    <p:extLst>
      <p:ext uri="{BB962C8B-B14F-4D97-AF65-F5344CB8AC3E}">
        <p14:creationId xmlns:p14="http://schemas.microsoft.com/office/powerpoint/2010/main" val="1662227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let’s deep dive into our framework for effective persuasive</a:t>
            </a:r>
            <a:r>
              <a:rPr lang="en-US" baseline="0" dirty="0"/>
              <a:t> conversations </a:t>
            </a:r>
            <a:endParaRPr lang="en-US" dirty="0"/>
          </a:p>
          <a:p>
            <a:endParaRPr lang="en-US" dirty="0"/>
          </a:p>
          <a:p>
            <a:r>
              <a:rPr lang="en-US" dirty="0"/>
              <a:t>The first step in the framework is to acknowledge what the voter is</a:t>
            </a:r>
            <a:r>
              <a:rPr lang="en-US" baseline="0" dirty="0"/>
              <a:t> saying</a:t>
            </a:r>
            <a:r>
              <a:rPr lang="en-US" dirty="0"/>
              <a:t> and relate what they are saying to</a:t>
            </a:r>
            <a:r>
              <a:rPr lang="en-US" baseline="0" dirty="0"/>
              <a:t> a value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414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During this</a:t>
            </a:r>
            <a:r>
              <a:rPr lang="en-US" baseline="0" dirty="0"/>
              <a:t> </a:t>
            </a:r>
            <a:r>
              <a:rPr lang="en-US" dirty="0"/>
              <a:t>step</a:t>
            </a:r>
            <a:r>
              <a:rPr lang="en-US" baseline="0" dirty="0"/>
              <a:t> in the framework, you want to make sure you listen to the voter and find common ground on issues that you both care about, use your personal story to deepen the connection </a:t>
            </a:r>
            <a:r>
              <a:rPr lang="mr-IN" baseline="0" dirty="0"/>
              <a:t>–</a:t>
            </a:r>
            <a:r>
              <a:rPr lang="en-US" baseline="0" dirty="0"/>
              <a:t> remember your “why”</a:t>
            </a:r>
            <a:r>
              <a:rPr lang="en-US" dirty="0"/>
              <a:t>*</a:t>
            </a:r>
            <a:r>
              <a:rPr lang="en-US" baseline="0" dirty="0"/>
              <a:t> </a:t>
            </a:r>
            <a:r>
              <a:rPr lang="en-US" dirty="0"/>
              <a:t> (and</a:t>
            </a:r>
            <a:r>
              <a:rPr lang="en-US" baseline="0" dirty="0"/>
              <a:t> we do</a:t>
            </a:r>
            <a:r>
              <a:rPr lang="en-US" dirty="0"/>
              <a:t> have a very powerful training</a:t>
            </a:r>
            <a:r>
              <a:rPr lang="en-US" baseline="0" dirty="0"/>
              <a:t> that is a part of this Campaign organizing </a:t>
            </a:r>
            <a:r>
              <a:rPr lang="en-US" baseline="0" dirty="0" err="1"/>
              <a:t>bootcamp</a:t>
            </a:r>
            <a:r>
              <a:rPr lang="en-US" baseline="0" dirty="0"/>
              <a:t> series on developing your personal story and understanding your “why” that will augment your ability to connect with voters. I highly encourage you to check it out if you have not already had the chance). </a:t>
            </a:r>
          </a:p>
          <a:p>
            <a:endParaRPr lang="en-US" baseline="0" dirty="0"/>
          </a:p>
          <a:p>
            <a:r>
              <a:rPr lang="en-US" baseline="0" dirty="0"/>
              <a:t>Also it is important to validate the voter’s concern. The goal is to build trust and rapport with the voter. And as a pro-tip, your conversation will be much more effective if you c</a:t>
            </a:r>
            <a:r>
              <a:rPr lang="en-US" dirty="0"/>
              <a:t>onnect</a:t>
            </a:r>
            <a:r>
              <a:rPr lang="en-US" baseline="0" dirty="0"/>
              <a:t> with the voter</a:t>
            </a:r>
            <a:r>
              <a:rPr lang="en-US" dirty="0"/>
              <a:t> on issues that are</a:t>
            </a:r>
            <a:r>
              <a:rPr lang="en-US" baseline="0" dirty="0"/>
              <a:t> at a</a:t>
            </a:r>
            <a:r>
              <a:rPr lang="en-US" dirty="0"/>
              <a:t> hyper-local</a:t>
            </a:r>
            <a:r>
              <a:rPr lang="en-US" baseline="0" dirty="0"/>
              <a:t>. </a:t>
            </a:r>
            <a:r>
              <a:rPr lang="en-US" sz="1200" b="0" i="0" u="none" strike="noStrike" kern="1200" cap="none" dirty="0">
                <a:solidFill>
                  <a:schemeClr val="dk1"/>
                </a:solidFill>
                <a:effectLst/>
                <a:latin typeface="Calibri"/>
                <a:ea typeface="Calibri"/>
                <a:cs typeface="Calibri"/>
                <a:sym typeface="Calibri"/>
              </a:rPr>
              <a:t>What issue(s) have a direct impact on both of your lives? Is it the low access to quality education, racial segregation, water quality, affordable housing? You have an inherent connection with the voter as it relates to the community you both live in!</a:t>
            </a:r>
            <a:r>
              <a:rPr lang="en-US" sz="1200" b="0" i="0" u="none" strike="noStrike" kern="1200" cap="none" baseline="0" dirty="0">
                <a:solidFill>
                  <a:schemeClr val="dk1"/>
                </a:solidFill>
                <a:effectLst/>
                <a:latin typeface="Calibri"/>
                <a:ea typeface="Calibri"/>
                <a:cs typeface="Calibri"/>
                <a:sym typeface="Calibri"/>
              </a:rPr>
              <a:t> And this will </a:t>
            </a:r>
            <a:r>
              <a:rPr lang="en-US" baseline="0" dirty="0"/>
              <a:t>signal to the voter that your are invested in what they have to say. </a:t>
            </a:r>
          </a:p>
          <a:p>
            <a:endParaRPr lang="en-US" baseline="0" dirty="0"/>
          </a:p>
          <a:p>
            <a:r>
              <a:rPr lang="en-US" baseline="0" dirty="0"/>
              <a:t>During these conversations, you want to listen for a piece of information that will allow you to empathize with the vote to some degree. For instance, let’s imagine that I am from Florida, and I am canvassing to try and gain support for the second chance ballot initiative in Florida which would give formally incarcerated men and woman the opportunity to vote after fulfilling their sentence. if someone at the door said to me “I don’t know if I support this ballot initiative, I unsure what the consequences of this legislation would be” I would acknowledge and relate to what they have to say by stating something along the lines of, “I hear what you are saying, and it sounds like you are feeling conflicted about how this will impact our community” </a:t>
            </a:r>
            <a:r>
              <a:rPr lang="mr-IN" baseline="0" dirty="0"/>
              <a:t>…</a:t>
            </a:r>
            <a:r>
              <a:rPr lang="en-US" baseline="0" dirty="0"/>
              <a:t> These responses are not formulaic but should give you an idea of the type of things to say if placed in a similar situation.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247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After you have acknowledged what</a:t>
            </a:r>
            <a:r>
              <a:rPr lang="en-US" baseline="0" dirty="0"/>
              <a:t> the voter has to say, the next phase of the framework is to connect on values.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191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dirty="0"/>
              <a:t>When you are connecting on values with an undecided voter, you want to surface the underlying</a:t>
            </a:r>
            <a:r>
              <a:rPr lang="en-US" baseline="0" dirty="0"/>
              <a:t> values in what the voter is saying. Focus the conversation around the values you hear the voter expressing and relate those values to yourself. </a:t>
            </a:r>
            <a:r>
              <a:rPr lang="en-US" sz="1200" b="0" i="0" u="none" strike="noStrike" kern="1200" cap="none" dirty="0">
                <a:solidFill>
                  <a:schemeClr val="dk1"/>
                </a:solidFill>
                <a:effectLst/>
                <a:latin typeface="Calibri"/>
                <a:ea typeface="Calibri"/>
                <a:cs typeface="Calibri"/>
                <a:sym typeface="Calibri"/>
              </a:rPr>
              <a:t>This is the part of the conversation where you’re connecting with the heart of what someone cares about—are they a parent? What values do you have in common? Are they a small business owner? (this is the perfect opportunity to affirm them!)</a:t>
            </a:r>
          </a:p>
          <a:p>
            <a:pPr lvl="1" rtl="0" fontAlgn="base"/>
            <a:endParaRPr lang="en-US" baseline="0" dirty="0"/>
          </a:p>
          <a:p>
            <a:pPr lvl="1" rtl="0" fontAlgn="base"/>
            <a:r>
              <a:rPr lang="en-US" baseline="0" dirty="0"/>
              <a:t>Remember </a:t>
            </a:r>
            <a:r>
              <a:rPr lang="mr-IN" baseline="0" dirty="0"/>
              <a:t>–</a:t>
            </a:r>
            <a:r>
              <a:rPr lang="en-US" baseline="0" dirty="0"/>
              <a:t> you will understand more about who they are through non-judgmental probing questions and sharing your personal story </a:t>
            </a:r>
            <a:r>
              <a:rPr lang="en-US" sz="1200" b="1" i="1" u="none" strike="noStrike" kern="1200" cap="none" dirty="0">
                <a:solidFill>
                  <a:schemeClr val="dk1"/>
                </a:solidFill>
                <a:effectLst/>
                <a:latin typeface="Calibri"/>
                <a:ea typeface="Calibri"/>
                <a:cs typeface="Calibri"/>
                <a:sym typeface="Calibri"/>
              </a:rPr>
              <a:t>and if you get nervous, just breathe and circle back to your “why.”</a:t>
            </a:r>
            <a:endParaRPr lang="en-US" dirty="0"/>
          </a:p>
          <a:p>
            <a:pPr lvl="1" rtl="0" fontAlgn="base"/>
            <a:endParaRPr lang="en-US" dirty="0"/>
          </a:p>
          <a:p>
            <a:r>
              <a:rPr lang="en-US" dirty="0"/>
              <a:t>To continue</a:t>
            </a:r>
            <a:r>
              <a:rPr lang="en-US" baseline="0" dirty="0"/>
              <a:t> modeling the second chance ballot initiative in Florida, I could ask them a probing question like, ”how would you feel if your child or children didn’t have the right to vote?” If the voter gave an answer exclaiming how they would feel discriminated against for example, then I could begin to dissect their answer and affirm them by saying “it sounds like you like care about keeping our democracy safe, that is a value I also care about and really respect you for it.” Again, these are just examples of the types of questions you can ask and you can go about responding to them.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561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have people joining us from all across the country that are wanting to make a difference in their communities. Type in your city and state into the chat box, and give others some appreciation for being on the call!”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376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third step in</a:t>
            </a:r>
            <a:r>
              <a:rPr lang="en-US" baseline="0" dirty="0"/>
              <a:t> this framework is to pivot the conversation towards persuasion language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196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reall</a:t>
            </a:r>
            <a:r>
              <a:rPr lang="en-US" baseline="0" dirty="0"/>
              <a:t>y the heart of the conversation where you explain to the voter w</a:t>
            </a:r>
            <a:r>
              <a:rPr lang="en-US" dirty="0"/>
              <a:t>hy they should support your candidate or ballot initiative.</a:t>
            </a:r>
            <a:r>
              <a:rPr lang="en-US" baseline="0" dirty="0"/>
              <a:t> </a:t>
            </a:r>
            <a:r>
              <a:rPr lang="en-US" dirty="0"/>
              <a:t>Connect the values you have identified to the work that you’re doing and the candidate or cause. </a:t>
            </a:r>
            <a:endParaRPr lang="en-US" baseline="0" dirty="0"/>
          </a:p>
          <a:p>
            <a:endParaRPr lang="en-US" baseline="0" dirty="0"/>
          </a:p>
          <a:p>
            <a:r>
              <a:rPr lang="en-US" baseline="0" dirty="0"/>
              <a:t>I would continue my conversation with the voter by stating that “We are better than the worst things that we have done. Our country does not thrive when men and women are left out of the democratic process. We all deserve an opportunity to raise our voice for issues and values we care about. I can sense that you hold similar values, and hope to have your support in preserving the strength of our democracy.”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3150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Finally, you want to remember to contrast what will happen if the campaign</a:t>
            </a:r>
            <a:r>
              <a:rPr lang="en-US" baseline="0" dirty="0"/>
              <a:t> or ballot initiative you support does not win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3969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rtl="0" fontAlgn="base"/>
            <a:r>
              <a:rPr lang="en-US" sz="1200" b="0" i="0" u="none" strike="noStrike" kern="1200" cap="none" dirty="0">
                <a:solidFill>
                  <a:schemeClr val="dk1"/>
                </a:solidFill>
                <a:effectLst/>
                <a:latin typeface="Calibri"/>
                <a:ea typeface="Calibri"/>
                <a:cs typeface="Calibri"/>
                <a:sym typeface="Calibri"/>
              </a:rPr>
              <a:t>Draw</a:t>
            </a:r>
            <a:r>
              <a:rPr lang="en-US" sz="1200" b="0" i="0" u="none" strike="noStrike" kern="1200" cap="none" baseline="0" dirty="0">
                <a:solidFill>
                  <a:schemeClr val="dk1"/>
                </a:solidFill>
                <a:effectLst/>
                <a:latin typeface="Calibri"/>
                <a:ea typeface="Calibri"/>
                <a:cs typeface="Calibri"/>
                <a:sym typeface="Calibri"/>
              </a:rPr>
              <a:t> an appropriate contrast with opponent candidates on those values and issues. Answer the questions - </a:t>
            </a:r>
            <a:r>
              <a:rPr lang="en-US" sz="1200" b="0" i="0" u="none" strike="noStrike" kern="1200" cap="none" dirty="0">
                <a:solidFill>
                  <a:schemeClr val="dk1"/>
                </a:solidFill>
                <a:effectLst/>
                <a:latin typeface="Calibri"/>
                <a:ea typeface="Calibri"/>
                <a:cs typeface="Calibri"/>
                <a:sym typeface="Calibri"/>
              </a:rPr>
              <a:t>What will happen if we don’t elect candidate X, don’t act, don’t vote, do nothing, or the other side wins?</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How will that hurt the value we share?</a:t>
            </a:r>
          </a:p>
          <a:p>
            <a:endParaRPr lang="en-US" dirty="0"/>
          </a:p>
          <a:p>
            <a:r>
              <a:rPr lang="en-US" dirty="0"/>
              <a:t>To conclude my</a:t>
            </a:r>
            <a:r>
              <a:rPr lang="en-US" baseline="0" dirty="0"/>
              <a:t> example, I would tell the voter at the door that </a:t>
            </a:r>
            <a:r>
              <a:rPr lang="en-US" dirty="0"/>
              <a:t>If this ballot initiative doesn’t pass we are effectively silencing millions of voters, and</a:t>
            </a:r>
            <a:r>
              <a:rPr lang="en-US" baseline="0" dirty="0"/>
              <a:t> the strength of our democracy will be questioned. This why it is so important we support this initiative</a:t>
            </a:r>
            <a:r>
              <a:rPr lang="mr-IN" baseline="0" dirty="0"/>
              <a:t>…</a:t>
            </a:r>
            <a:r>
              <a:rPr lang="en-US" baseline="0" dirty="0"/>
              <a:t>..</a:t>
            </a:r>
          </a:p>
          <a:p>
            <a:endParaRPr lang="en-US" baseline="0"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1654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bring the entire framework</a:t>
            </a:r>
            <a:r>
              <a:rPr lang="en-US" baseline="0" dirty="0"/>
              <a:t> together now. When implementing this framework either at the doors or on the phone, </a:t>
            </a:r>
            <a:r>
              <a:rPr lang="en-US" dirty="0"/>
              <a:t>t is important to go through it in this order.</a:t>
            </a:r>
            <a:r>
              <a:rPr lang="en-US" baseline="0" dirty="0"/>
              <a:t> So to quickly demonstrate what that looks like, I’d like to share a personal example from my life. </a:t>
            </a:r>
          </a:p>
          <a:p>
            <a:endParaRPr lang="en-US" baseline="0" dirty="0"/>
          </a:p>
          <a:p>
            <a:r>
              <a:rPr lang="en-US" baseline="0" dirty="0"/>
              <a:t>The example I’d like to share is centered around the issue of Healthcare. Imagine I am at the doors canvassing for the affordable care act. I knock on the door and tell the voter I am here canvassing to make sure the affordable care act is protected, and I hope to have your support. They tell me about how confusing and expensive the Healthcare system is. Here is where I dive into the persuasion framework by saying </a:t>
            </a:r>
            <a:r>
              <a:rPr lang="en-US" sz="1200" b="0" i="0" u="none" strike="noStrike" kern="1200" cap="none" dirty="0">
                <a:solidFill>
                  <a:schemeClr val="dk1"/>
                </a:solidFill>
                <a:effectLst/>
                <a:latin typeface="Calibri"/>
                <a:ea typeface="Calibri"/>
                <a:cs typeface="Calibri"/>
                <a:sym typeface="Calibri"/>
              </a:rPr>
              <a:t>"I hear what you are saying -- the health care system is expensive and it doesn't seem that a lot of it is conducive for patients to navigate. It seems like you do care for other people to have a good experience with health care in our country, and I do too </a:t>
            </a:r>
            <a:r>
              <a:rPr lang="mr-IN" sz="1200" b="0" i="0" u="none" strike="noStrike" kern="1200" cap="none" dirty="0">
                <a:solidFill>
                  <a:schemeClr val="dk1"/>
                </a:solidFill>
                <a:effectLst/>
                <a:latin typeface="Calibri"/>
                <a:ea typeface="Calibri"/>
                <a:cs typeface="Calibri"/>
                <a:sym typeface="Calibri"/>
              </a:rPr>
              <a:t>–</a:t>
            </a:r>
            <a:r>
              <a:rPr lang="en-US" sz="1200" b="0" i="0" u="none" strike="noStrike" kern="1200" cap="none" dirty="0">
                <a:solidFill>
                  <a:schemeClr val="dk1"/>
                </a:solidFill>
                <a:effectLst/>
                <a:latin typeface="Calibri"/>
                <a:ea typeface="Calibri"/>
                <a:cs typeface="Calibri"/>
                <a:sym typeface="Calibri"/>
              </a:rPr>
              <a:t> even before I was born my father was diagnosed with advances Multiple</a:t>
            </a:r>
            <a:r>
              <a:rPr lang="en-US" sz="1200" b="0" i="0" u="none" strike="noStrike" kern="1200" cap="none" baseline="0" dirty="0">
                <a:solidFill>
                  <a:schemeClr val="dk1"/>
                </a:solidFill>
                <a:effectLst/>
                <a:latin typeface="Calibri"/>
                <a:ea typeface="Calibri"/>
                <a:cs typeface="Calibri"/>
                <a:sym typeface="Calibri"/>
              </a:rPr>
              <a:t> sclerosis. W</a:t>
            </a:r>
            <a:r>
              <a:rPr lang="en-US" sz="1200" b="0" i="0" u="none" strike="noStrike" kern="1200" cap="none" dirty="0">
                <a:solidFill>
                  <a:schemeClr val="dk1"/>
                </a:solidFill>
                <a:effectLst/>
                <a:latin typeface="Calibri"/>
                <a:ea typeface="Calibri"/>
                <a:cs typeface="Calibri"/>
                <a:sym typeface="Calibri"/>
              </a:rPr>
              <a:t>hen I was in high school, my dad was in and out of the hospital frequently, and I can say firsthand that it was difficult to navigate, but he wouldn't have been able to sustain the longevity of life he had if it hadn't been for Obamacare. It is really important that all Americans have access to quality, affordable healthcare because if they don’t,</a:t>
            </a:r>
            <a:r>
              <a:rPr lang="en-US" sz="1200" b="0" i="0" u="none" strike="noStrike" kern="1200" cap="none" baseline="0" dirty="0">
                <a:solidFill>
                  <a:schemeClr val="dk1"/>
                </a:solidFill>
                <a:effectLst/>
                <a:latin typeface="Calibri"/>
                <a:ea typeface="Calibri"/>
                <a:cs typeface="Calibri"/>
                <a:sym typeface="Calibri"/>
              </a:rPr>
              <a:t> then millions of families will be put at risk of losing people they care about</a:t>
            </a:r>
            <a:r>
              <a:rPr lang="en-US" sz="1200" b="0" i="0" u="none" strike="noStrike" kern="1200" cap="none" dirty="0">
                <a:solidFill>
                  <a:schemeClr val="dk1"/>
                </a:solidFill>
                <a:effectLst/>
                <a:latin typeface="Calibri"/>
                <a:ea typeface="Calibri"/>
                <a:cs typeface="Calibri"/>
                <a:sym typeface="Calibri"/>
              </a:rPr>
              <a:t>”</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It</a:t>
            </a:r>
            <a:r>
              <a:rPr lang="en-US" sz="1200" b="0" i="0" u="none" strike="noStrike" kern="1200" cap="none" baseline="0" dirty="0">
                <a:solidFill>
                  <a:schemeClr val="dk1"/>
                </a:solidFill>
                <a:effectLst/>
                <a:latin typeface="Calibri"/>
                <a:ea typeface="Calibri"/>
                <a:cs typeface="Calibri"/>
                <a:sym typeface="Calibri"/>
              </a:rPr>
              <a:t> may be helpful to pause this video for a moment and try and piece apart the four components of this framework embedded within my example. And just to hammer home this framework, we have a short video that demonstrates this model too.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5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4445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why persuasion is so important. Next, we’ll deep dive into our effective framework for having persuasion conversations. We’ll then take have an opportunity to practice this framework through a couple different activities. Lastly, We’ll spend a few minutes debriefing the training and wrapping up our discussion.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38</a:t>
            </a:fld>
            <a:endParaRPr lang="en-US"/>
          </a:p>
        </p:txBody>
      </p:sp>
    </p:spTree>
    <p:extLst>
      <p:ext uri="{BB962C8B-B14F-4D97-AF65-F5344CB8AC3E}">
        <p14:creationId xmlns:p14="http://schemas.microsoft.com/office/powerpoint/2010/main" val="712995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rtl="0" fontAlgn="base">
              <a:buFont typeface="Arial" panose="020B0604020202020204" pitchFamily="34" charset="0"/>
              <a:buNone/>
            </a:pPr>
            <a:r>
              <a:rPr lang="en-US" sz="1200" b="0" i="0" u="none" strike="noStrike" kern="1200" cap="none" dirty="0">
                <a:solidFill>
                  <a:schemeClr val="dk1"/>
                </a:solidFill>
                <a:effectLst/>
                <a:latin typeface="Calibri"/>
                <a:ea typeface="Calibri"/>
                <a:cs typeface="Calibri"/>
                <a:sym typeface="Calibri"/>
              </a:rPr>
              <a:t>We</a:t>
            </a:r>
            <a:r>
              <a:rPr lang="en-US" sz="1200" b="0" i="0" u="none" strike="noStrike" kern="1200" cap="none" baseline="0" dirty="0">
                <a:solidFill>
                  <a:schemeClr val="dk1"/>
                </a:solidFill>
                <a:effectLst/>
                <a:latin typeface="Calibri"/>
                <a:ea typeface="Calibri"/>
                <a:cs typeface="Calibri"/>
                <a:sym typeface="Calibri"/>
              </a:rPr>
              <a:t> will go through a couple activities that will allow you to practice the framework we just went over for </a:t>
            </a:r>
            <a:r>
              <a:rPr lang="en-US" sz="1200" b="0" i="0" u="none" strike="noStrike" kern="1200" cap="none" baseline="0" dirty="0" err="1">
                <a:solidFill>
                  <a:schemeClr val="dk1"/>
                </a:solidFill>
                <a:effectLst/>
                <a:latin typeface="Calibri"/>
                <a:ea typeface="Calibri"/>
                <a:cs typeface="Calibri"/>
                <a:sym typeface="Calibri"/>
              </a:rPr>
              <a:t>youself</a:t>
            </a:r>
            <a:r>
              <a:rPr lang="en-US" sz="1200" b="0" i="0" u="none" strike="noStrike" kern="1200" cap="none" baseline="0" dirty="0">
                <a:solidFill>
                  <a:schemeClr val="dk1"/>
                </a:solidFill>
                <a:effectLst/>
                <a:latin typeface="Calibri"/>
                <a:ea typeface="Calibri"/>
                <a:cs typeface="Calibri"/>
                <a:sym typeface="Calibri"/>
              </a:rPr>
              <a:t>. </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37897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uFillTx/>
              </a:rPr>
              <a:t>This is an example</a:t>
            </a:r>
            <a:r>
              <a:rPr lang="en-US" baseline="0" dirty="0">
                <a:uFillTx/>
              </a:rPr>
              <a:t> of </a:t>
            </a:r>
            <a:r>
              <a:rPr lang="en-US" dirty="0">
                <a:uFillTx/>
              </a:rPr>
              <a:t>something that may</a:t>
            </a:r>
            <a:r>
              <a:rPr lang="en-US" baseline="0" dirty="0">
                <a:uFillTx/>
              </a:rPr>
              <a:t> </a:t>
            </a:r>
            <a:r>
              <a:rPr lang="en-US" dirty="0">
                <a:uFillTx/>
              </a:rPr>
              <a:t>hear when you are on the phone or at the doors  </a:t>
            </a:r>
            <a:r>
              <a:rPr lang="en-US" baseline="0" dirty="0">
                <a:uFillTx/>
              </a:rPr>
              <a:t> (READ SCENARIO 1) </a:t>
            </a:r>
            <a:r>
              <a:rPr lang="en-US" dirty="0">
                <a:uFillTx/>
              </a:rPr>
              <a:t>keep the framework on the left hand side of this slide in mind as you are going through this scenario</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uFillTx/>
                <a:latin typeface="Calibri"/>
                <a:ea typeface="Calibri"/>
                <a:cs typeface="Calibri"/>
                <a:sym typeface="Calibri"/>
              </a:rPr>
              <a:t>40</a:t>
            </a:fld>
            <a:endParaRPr lang="en-US"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4005562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uFillTx/>
              </a:rPr>
              <a:t>Continuing</a:t>
            </a:r>
            <a:r>
              <a:rPr lang="en-US" baseline="0" dirty="0">
                <a:uFillTx/>
              </a:rPr>
              <a:t> to k</a:t>
            </a:r>
            <a:r>
              <a:rPr lang="en-US" dirty="0">
                <a:uFillTx/>
              </a:rPr>
              <a:t>eep this framework</a:t>
            </a:r>
            <a:r>
              <a:rPr lang="en-US" baseline="0" dirty="0">
                <a:uFillTx/>
              </a:rPr>
              <a:t> in mind and the information you learned from scenario one. </a:t>
            </a:r>
            <a:r>
              <a:rPr lang="en-US" dirty="0">
                <a:uFillTx/>
              </a:rPr>
              <a:t>Here is another example</a:t>
            </a:r>
            <a:r>
              <a:rPr lang="en-US" baseline="0" dirty="0">
                <a:uFillTx/>
              </a:rPr>
              <a:t> of what you might encounter at the doors or on the phones (READ SCENARIO 2) </a:t>
            </a:r>
            <a:endParaRPr lang="en-US" dirty="0">
              <a:uFillTx/>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41</a:t>
            </a:fld>
            <a:endParaRPr lang="en-US" sz="1200">
              <a:latin typeface="Calibri"/>
              <a:ea typeface="Calibri"/>
              <a:cs typeface="Calibri"/>
              <a:sym typeface="Calibri"/>
            </a:endParaRPr>
          </a:p>
        </p:txBody>
      </p:sp>
    </p:spTree>
    <p:extLst>
      <p:ext uri="{BB962C8B-B14F-4D97-AF65-F5344CB8AC3E}">
        <p14:creationId xmlns:p14="http://schemas.microsoft.com/office/powerpoint/2010/main" val="663223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 go through this training, don’t be shy and tweet throughout the</a:t>
            </a:r>
            <a:r>
              <a:rPr lang="en-US" sz="1200" b="0" i="0" u="none" strike="noStrike" cap="none" baseline="0" dirty="0">
                <a:solidFill>
                  <a:schemeClr val="dk1"/>
                </a:solidFill>
                <a:latin typeface="Calibri"/>
                <a:ea typeface="Calibri"/>
                <a:cs typeface="Calibri"/>
                <a:sym typeface="Calibri"/>
              </a:rPr>
              <a:t> session using our hashtag. Let us know </a:t>
            </a:r>
            <a:r>
              <a:rPr lang="en-US" sz="1200" b="0" i="0" u="none" strike="noStrike" cap="none" dirty="0">
                <a:solidFill>
                  <a:schemeClr val="dk1"/>
                </a:solidFill>
                <a:latin typeface="Calibri"/>
                <a:ea typeface="Calibri"/>
                <a:cs typeface="Calibri"/>
                <a:sym typeface="Calibri"/>
              </a:rPr>
              <a:t>what you are taking away from this training, what is</a:t>
            </a:r>
            <a:r>
              <a:rPr lang="en-US" sz="1200" b="0" i="0" u="none" strike="noStrike" cap="none" baseline="0" dirty="0">
                <a:solidFill>
                  <a:schemeClr val="dk1"/>
                </a:solidFill>
                <a:latin typeface="Calibri"/>
                <a:ea typeface="Calibri"/>
                <a:cs typeface="Calibri"/>
                <a:sym typeface="Calibri"/>
              </a:rPr>
              <a:t> motivating you to organize, and follow me on twitter at @</a:t>
            </a:r>
            <a:r>
              <a:rPr lang="en-US" sz="1200" b="0" i="0" u="none" strike="noStrike" cap="none" baseline="0" dirty="0" err="1">
                <a:solidFill>
                  <a:schemeClr val="dk1"/>
                </a:solidFill>
                <a:latin typeface="Calibri"/>
                <a:ea typeface="Calibri"/>
                <a:cs typeface="Calibri"/>
                <a:sym typeface="Calibri"/>
              </a:rPr>
              <a:t>GriffenSaul</a:t>
            </a:r>
            <a:r>
              <a:rPr lang="en-US" sz="1200" b="0" i="0" u="none" strike="noStrike" cap="none" baseline="0"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6640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our agenda for the day! It will help us to accomplish the goals we laid out in the previous slide. First, we’ll talk about why persuasion is so important. Next, we’ll deep dive into our effective framework for having persuasion conversations. We’ll then take have an opportunity to practice this framework through a couple different activities. Lastly, We’ll spend a few minutes debriefing the training and wrapping up our discussion. </a:t>
            </a:r>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t>42</a:t>
            </a:fld>
            <a:endParaRPr lang="en-US"/>
          </a:p>
        </p:txBody>
      </p:sp>
    </p:spTree>
    <p:extLst>
      <p:ext uri="{BB962C8B-B14F-4D97-AF65-F5344CB8AC3E}">
        <p14:creationId xmlns:p14="http://schemas.microsoft.com/office/powerpoint/2010/main" val="3730271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lgn="l" fontAlgn="base"/>
            <a:r>
              <a:rPr lang="en-US" sz="2400" dirty="0">
                <a:solidFill>
                  <a:schemeClr val="tx1"/>
                </a:solidFill>
                <a:latin typeface="Source Sans Pro" charset="0"/>
                <a:ea typeface="Source Sans Pro" charset="0"/>
                <a:cs typeface="Source Sans Pro" charset="0"/>
              </a:rPr>
              <a:t>Either individually</a:t>
            </a:r>
            <a:r>
              <a:rPr lang="en-US" sz="2400" baseline="0" dirty="0">
                <a:solidFill>
                  <a:schemeClr val="tx1"/>
                </a:solidFill>
                <a:latin typeface="Source Sans Pro" charset="0"/>
                <a:ea typeface="Source Sans Pro" charset="0"/>
                <a:cs typeface="Source Sans Pro" charset="0"/>
              </a:rPr>
              <a:t> or In groups, pause for a moment to think about and answer these questions. </a:t>
            </a:r>
            <a:r>
              <a:rPr lang="en-US" sz="2400" dirty="0">
                <a:solidFill>
                  <a:schemeClr val="tx1"/>
                </a:solidFill>
                <a:latin typeface="Source Sans Pro" charset="0"/>
                <a:ea typeface="Source Sans Pro" charset="0"/>
                <a:cs typeface="Source Sans Pro" charset="0"/>
              </a:rPr>
              <a:t>What are common values in your community that you might here at the door?</a:t>
            </a:r>
            <a:r>
              <a:rPr lang="en-US" sz="2400" baseline="0" dirty="0">
                <a:solidFill>
                  <a:schemeClr val="tx1"/>
                </a:solidFill>
                <a:latin typeface="Source Sans Pro" charset="0"/>
                <a:ea typeface="Source Sans Pro" charset="0"/>
                <a:cs typeface="Source Sans Pro" charset="0"/>
              </a:rPr>
              <a:t> </a:t>
            </a:r>
            <a:r>
              <a:rPr lang="en-US" sz="2400" dirty="0">
                <a:solidFill>
                  <a:schemeClr val="tx1"/>
                </a:solidFill>
                <a:latin typeface="Source Sans Pro" charset="0"/>
                <a:ea typeface="Source Sans Pro" charset="0"/>
                <a:cs typeface="Source Sans Pro" charset="0"/>
              </a:rPr>
              <a:t>How how will you adapt your communication style when talking to voters?</a:t>
            </a:r>
            <a:r>
              <a:rPr lang="en-US" sz="2400" baseline="0" dirty="0">
                <a:solidFill>
                  <a:schemeClr val="tx1"/>
                </a:solidFill>
                <a:latin typeface="Source Sans Pro" charset="0"/>
                <a:ea typeface="Source Sans Pro" charset="0"/>
                <a:cs typeface="Source Sans Pro" charset="0"/>
              </a:rPr>
              <a:t> </a:t>
            </a:r>
            <a:r>
              <a:rPr lang="en-US" sz="2400" dirty="0">
                <a:solidFill>
                  <a:schemeClr val="tx1"/>
                </a:solidFill>
                <a:latin typeface="Source Sans Pro" charset="0"/>
                <a:ea typeface="Source Sans Pro" charset="0"/>
                <a:cs typeface="Source Sans Pro" charset="0"/>
              </a:rPr>
              <a:t>What do you predict the biggest challenges in implementing this persuasion framework will be?</a:t>
            </a:r>
          </a:p>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43</a:t>
            </a:fld>
            <a:endParaRPr lang="en-US"/>
          </a:p>
        </p:txBody>
      </p:sp>
    </p:spTree>
    <p:extLst>
      <p:ext uri="{BB962C8B-B14F-4D97-AF65-F5344CB8AC3E}">
        <p14:creationId xmlns:p14="http://schemas.microsoft.com/office/powerpoint/2010/main" val="32704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i="0" u="none" strike="noStrike" cap="none" dirty="0">
                <a:solidFill>
                  <a:srgbClr val="000000"/>
                </a:solidFill>
                <a:latin typeface="Helvetica Neue"/>
                <a:ea typeface="Helvetica Neue"/>
                <a:cs typeface="Helvetica Neue"/>
                <a:sym typeface="Helvetica Neue"/>
              </a:rPr>
              <a:t>Moving forward I</a:t>
            </a:r>
            <a:r>
              <a:rPr lang="en-US" sz="1800" i="0" u="none" strike="noStrike" cap="none" baseline="0" dirty="0">
                <a:solidFill>
                  <a:srgbClr val="000000"/>
                </a:solidFill>
                <a:latin typeface="Helvetica Neue"/>
                <a:ea typeface="Helvetica Neue"/>
                <a:cs typeface="Helvetica Neue"/>
                <a:sym typeface="Helvetica Neue"/>
              </a:rPr>
              <a:t> hope you continue to practice this persuasion framework and work on connecting on shared values. It is always helpful to rehearse with a partner or small group and ask for feedback. And I hope you will work to apply your persuasion skills on the different campaigns you volunteer for. </a:t>
            </a:r>
            <a:endParaRPr sz="1800" i="0" u="none" strike="noStrike" cap="none" dirty="0">
              <a:solidFill>
                <a:srgbClr val="000000"/>
              </a:solidFill>
              <a:latin typeface="Helvetica Neue"/>
              <a:ea typeface="Helvetica Neue"/>
              <a:cs typeface="Helvetica Neue"/>
              <a:sym typeface="Helvetica Neue"/>
            </a:endParaRPr>
          </a:p>
        </p:txBody>
      </p:sp>
      <p:sp>
        <p:nvSpPr>
          <p:cNvPr id="399" name="Google Shape;39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05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Gilroy ExtraBold" pitchFamily="2" charset="77"/>
              </a:rPr>
              <a:t>http://</a:t>
            </a:r>
            <a:r>
              <a:rPr lang="en-US" sz="1200" b="1" dirty="0" err="1">
                <a:solidFill>
                  <a:schemeClr val="bg1"/>
                </a:solidFill>
                <a:latin typeface="Gilroy ExtraBold" pitchFamily="2" charset="77"/>
              </a:rPr>
              <a:t>bit.ly</a:t>
            </a:r>
            <a:r>
              <a:rPr lang="en-US" sz="1200" b="1" dirty="0">
                <a:solidFill>
                  <a:schemeClr val="bg1"/>
                </a:solidFill>
                <a:latin typeface="Gilroy ExtraBold" pitchFamily="2" charset="77"/>
              </a:rPr>
              <a:t>/2NRACu5 </a:t>
            </a:r>
            <a:endParaRPr lang="en-US" sz="800" b="1" dirty="0">
              <a:solidFill>
                <a:schemeClr val="bg1"/>
              </a:solidFill>
              <a:latin typeface="Gilroy ExtraBold" pitchFamily="2" charset="77"/>
            </a:endParaRPr>
          </a:p>
          <a:p>
            <a:endParaRPr lang="es-ES_tradnl"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2263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[1 min]</a:t>
            </a:r>
          </a:p>
          <a:p>
            <a:pPr marL="0" marR="0" lvl="0" indent="0" algn="l" rtl="0">
              <a:spcBef>
                <a:spcPts val="0"/>
              </a:spcBef>
              <a:buSzPct val="25000"/>
              <a:buNone/>
            </a:pPr>
            <a:endParaRPr lang="en-US" sz="1200" b="1"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Welcome people to the training</a:t>
            </a:r>
            <a:endParaRPr sz="1200" b="0" i="0" u="none" strike="noStrike" cap="none">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4405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Calibri"/>
                <a:ea typeface="Calibri"/>
                <a:cs typeface="Calibri"/>
                <a:sym typeface="Calibri"/>
              </a:rPr>
              <a:t>Thank</a:t>
            </a:r>
            <a:r>
              <a:rPr lang="en-US" sz="1200" b="0" i="0" u="none" strike="noStrike" kern="1200" cap="none" baseline="0" dirty="0">
                <a:solidFill>
                  <a:schemeClr val="tx1"/>
                </a:solidFill>
                <a:effectLst/>
                <a:latin typeface="Calibri"/>
                <a:ea typeface="Calibri"/>
                <a:cs typeface="Calibri"/>
                <a:sym typeface="Calibri"/>
              </a:rPr>
              <a:t> you all</a:t>
            </a:r>
            <a:r>
              <a:rPr lang="en-US" sz="1200" b="0" i="0" u="none" strike="noStrike" kern="1200" cap="none" dirty="0">
                <a:solidFill>
                  <a:schemeClr val="tx1"/>
                </a:solidFill>
                <a:effectLst/>
                <a:latin typeface="Calibri"/>
                <a:ea typeface="Calibri"/>
                <a:cs typeface="Calibri"/>
                <a:sym typeface="Calibri"/>
              </a:rPr>
              <a:t> so</a:t>
            </a:r>
            <a:r>
              <a:rPr lang="en-US" sz="1200" b="0" i="0" u="none" strike="noStrike" kern="1200" cap="none" baseline="0" dirty="0">
                <a:solidFill>
                  <a:schemeClr val="tx1"/>
                </a:solidFill>
                <a:effectLst/>
                <a:latin typeface="Calibri"/>
                <a:ea typeface="Calibri"/>
                <a:cs typeface="Calibri"/>
                <a:sym typeface="Calibri"/>
              </a:rPr>
              <a:t> much for joining me through this training, I hope you enjoyed it. We at OFA are always looking to improve so if you could please fill out this short survey, I would love to hear your feedback. And finally, Remember to tweet out your key takeaways from today and give me a follow on twitter at @</a:t>
            </a:r>
            <a:r>
              <a:rPr lang="en-US" sz="1200" b="0" i="0" u="none" strike="noStrike" kern="1200" cap="none" baseline="0" dirty="0" err="1">
                <a:solidFill>
                  <a:schemeClr val="tx1"/>
                </a:solidFill>
                <a:effectLst/>
                <a:latin typeface="Calibri"/>
                <a:ea typeface="Calibri"/>
                <a:cs typeface="Calibri"/>
                <a:sym typeface="Calibri"/>
              </a:rPr>
              <a:t>GriffenSaul</a:t>
            </a:r>
            <a:r>
              <a:rPr lang="en-US" sz="1200" b="0" i="0" u="none" strike="noStrike" kern="1200" cap="none" baseline="0" dirty="0">
                <a:solidFill>
                  <a:schemeClr val="tx1"/>
                </a:solidFill>
                <a:effectLst/>
                <a:latin typeface="Calibri"/>
                <a:ea typeface="Calibri"/>
                <a:cs typeface="Calibri"/>
                <a:sym typeface="Calibri"/>
              </a:rPr>
              <a:t>. </a:t>
            </a:r>
          </a:p>
          <a:p>
            <a:endParaRPr lang="en-US" sz="1200" b="0" i="0" u="none" strike="noStrike" kern="1200" cap="none" baseline="0" dirty="0">
              <a:solidFill>
                <a:schemeClr val="tx1"/>
              </a:solidFill>
              <a:effectLst/>
              <a:latin typeface="Calibri"/>
              <a:ea typeface="Calibri"/>
              <a:cs typeface="Calibri"/>
              <a:sym typeface="Calibri"/>
            </a:endParaRPr>
          </a:p>
          <a:p>
            <a:r>
              <a:rPr lang="en-US" sz="1200" b="0" i="0" u="none" strike="noStrike" kern="1200" cap="none" baseline="0" dirty="0">
                <a:solidFill>
                  <a:schemeClr val="tx1"/>
                </a:solidFill>
                <a:effectLst/>
                <a:latin typeface="Calibri"/>
                <a:ea typeface="Calibri"/>
                <a:cs typeface="Calibri"/>
                <a:sym typeface="Calibri"/>
              </a:rPr>
              <a:t>I look forward to seeing all the amazing work you all day! </a:t>
            </a:r>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47</a:t>
            </a:fld>
            <a:endParaRPr lang="en-US"/>
          </a:p>
        </p:txBody>
      </p:sp>
    </p:spTree>
    <p:extLst>
      <p:ext uri="{BB962C8B-B14F-4D97-AF65-F5344CB8AC3E}">
        <p14:creationId xmlns:p14="http://schemas.microsoft.com/office/powerpoint/2010/main" val="1002283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 go through this training, don’t be shy and tweet throughout the</a:t>
            </a:r>
            <a:r>
              <a:rPr lang="en-US" sz="1200" b="0" i="0" u="none" strike="noStrike" cap="none" baseline="0" dirty="0">
                <a:solidFill>
                  <a:schemeClr val="dk1"/>
                </a:solidFill>
                <a:latin typeface="Calibri"/>
                <a:ea typeface="Calibri"/>
                <a:cs typeface="Calibri"/>
                <a:sym typeface="Calibri"/>
              </a:rPr>
              <a:t> session using our hashtag. Let us know </a:t>
            </a:r>
            <a:r>
              <a:rPr lang="en-US" sz="1200" b="0" i="0" u="none" strike="noStrike" cap="none" dirty="0">
                <a:solidFill>
                  <a:schemeClr val="dk1"/>
                </a:solidFill>
                <a:latin typeface="Calibri"/>
                <a:ea typeface="Calibri"/>
                <a:cs typeface="Calibri"/>
                <a:sym typeface="Calibri"/>
              </a:rPr>
              <a:t>what you are taking away from this training, what is</a:t>
            </a:r>
            <a:r>
              <a:rPr lang="en-US" sz="1200" b="0" i="0" u="none" strike="noStrike" cap="none" baseline="0" dirty="0">
                <a:solidFill>
                  <a:schemeClr val="dk1"/>
                </a:solidFill>
                <a:latin typeface="Calibri"/>
                <a:ea typeface="Calibri"/>
                <a:cs typeface="Calibri"/>
                <a:sym typeface="Calibri"/>
              </a:rPr>
              <a:t> motivating you to organize, and follow me on twitter at @</a:t>
            </a:r>
            <a:r>
              <a:rPr lang="en-US" sz="1200" b="0" i="0" u="none" strike="noStrike" cap="none" baseline="0" dirty="0" err="1">
                <a:solidFill>
                  <a:schemeClr val="dk1"/>
                </a:solidFill>
                <a:latin typeface="Calibri"/>
                <a:ea typeface="Calibri"/>
                <a:cs typeface="Calibri"/>
                <a:sym typeface="Calibri"/>
              </a:rPr>
              <a:t>GriffenSaul</a:t>
            </a:r>
            <a:r>
              <a:rPr lang="en-US" sz="1200" b="0" i="0" u="none" strike="noStrike" cap="none" baseline="0"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857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get us started, I wanted to take a moment to ask a question that will set the stage for the rest of this training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8916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a moment to pause and guess your answer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3313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Folks,</a:t>
            </a:r>
            <a:r>
              <a:rPr lang="en-US" baseline="0" dirty="0"/>
              <a:t> d</a:t>
            </a:r>
            <a:r>
              <a:rPr lang="en-US" dirty="0"/>
              <a:t>ecisions are made by those that show up!</a:t>
            </a:r>
            <a:r>
              <a:rPr lang="en-US" baseline="0" dirty="0"/>
              <a:t> This slim margin is demonstrative of the fact that every vote does count. Keep this statistic in the back of your mind as we go through our persuasion framework, as it highlights the importance of doing both persuasion and turnout work.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839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860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95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350272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71" r:id="rId4"/>
    <p:sldLayoutId id="214748367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005E34-F266-1248-82DE-777851D489D4}"/>
              </a:ext>
            </a:extLst>
          </p:cNvPr>
          <p:cNvSpPr txBox="1"/>
          <p:nvPr/>
        </p:nvSpPr>
        <p:spPr>
          <a:xfrm>
            <a:off x="1" y="2345755"/>
            <a:ext cx="12191999" cy="2431435"/>
          </a:xfrm>
          <a:prstGeom prst="rect">
            <a:avLst/>
          </a:prstGeom>
          <a:noFill/>
        </p:spPr>
        <p:txBody>
          <a:bodyPr wrap="square" rtlCol="0">
            <a:spAutoFit/>
          </a:bodyPr>
          <a:lstStyle/>
          <a:p>
            <a:pPr algn="ctr"/>
            <a:r>
              <a:rPr lang="es-ES_tradnl" sz="12000" b="1" dirty="0">
                <a:solidFill>
                  <a:schemeClr val="bg1"/>
                </a:solidFill>
                <a:latin typeface="Gilroy ExtraBold" pitchFamily="2" charset="77"/>
              </a:rPr>
              <a:t>Bienvenidos! </a:t>
            </a:r>
            <a:br>
              <a:rPr lang="es-ES_tradnl" sz="6000" b="1" dirty="0">
                <a:latin typeface="Gilroy ExtraBold" pitchFamily="2" charset="77"/>
              </a:rPr>
            </a:br>
            <a:r>
              <a:rPr lang="es-ES_tradnl" sz="3200" b="1" dirty="0">
                <a:solidFill>
                  <a:schemeClr val="bg2"/>
                </a:solidFill>
                <a:latin typeface="Gilroy ExtraBold" pitchFamily="2" charset="77"/>
              </a:rPr>
              <a:t>Empezáremos a las 7:00 PM horario zona central.</a:t>
            </a:r>
          </a:p>
        </p:txBody>
      </p:sp>
      <p:pic>
        <p:nvPicPr>
          <p:cNvPr id="3" name="Picture 2">
            <a:extLst>
              <a:ext uri="{FF2B5EF4-FFF2-40B4-BE49-F238E27FC236}">
                <a16:creationId xmlns:a16="http://schemas.microsoft.com/office/drawing/2014/main" id="{6924C5B5-ED94-8246-B043-3A85850A0C4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descr="A drawing of a face&#10;&#10;Description automatically generated">
            <a:extLst>
              <a:ext uri="{FF2B5EF4-FFF2-40B4-BE49-F238E27FC236}">
                <a16:creationId xmlns:a16="http://schemas.microsoft.com/office/drawing/2014/main" id="{6BAC65F6-6674-0843-9B83-A514CD8A7A0F}"/>
              </a:ext>
            </a:extLst>
          </p:cNvPr>
          <p:cNvPicPr>
            <a:picLocks noChangeAspect="1"/>
          </p:cNvPicPr>
          <p:nvPr/>
        </p:nvPicPr>
        <p:blipFill>
          <a:blip r:embed="rId4"/>
          <a:stretch>
            <a:fillRect/>
          </a:stretch>
        </p:blipFill>
        <p:spPr>
          <a:xfrm>
            <a:off x="349458" y="6221352"/>
            <a:ext cx="1219200" cy="419100"/>
          </a:xfrm>
          <a:prstGeom prst="rect">
            <a:avLst/>
          </a:prstGeom>
        </p:spPr>
      </p:pic>
    </p:spTree>
    <p:extLst>
      <p:ext uri="{BB962C8B-B14F-4D97-AF65-F5344CB8AC3E}">
        <p14:creationId xmlns:p14="http://schemas.microsoft.com/office/powerpoint/2010/main" val="44157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8" y="1151078"/>
            <a:ext cx="3957051"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s-ES_tradnl" sz="4500" b="1" dirty="0">
                <a:solidFill>
                  <a:srgbClr val="00B4DC"/>
                </a:solidFill>
                <a:latin typeface="Gilroy ExtraBold" charset="0"/>
                <a:ea typeface="Gilroy ExtraBold" charset="0"/>
                <a:cs typeface="Gilroy ExtraBold" charset="0"/>
              </a:rPr>
              <a:t>Objetivos para esta capacitación:</a:t>
            </a:r>
          </a:p>
        </p:txBody>
      </p:sp>
      <p:sp>
        <p:nvSpPr>
          <p:cNvPr id="9" name="Oval 8">
            <a:extLst>
              <a:ext uri="{FF2B5EF4-FFF2-40B4-BE49-F238E27FC236}">
                <a16:creationId xmlns:a16="http://schemas.microsoft.com/office/drawing/2014/main" id="{440C80FD-4BF9-374C-A36B-287209F085FD}"/>
              </a:ext>
            </a:extLst>
          </p:cNvPr>
          <p:cNvSpPr/>
          <p:nvPr/>
        </p:nvSpPr>
        <p:spPr>
          <a:xfrm>
            <a:off x="5870467" y="1236804"/>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1</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dirty="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8" y="1174025"/>
            <a:ext cx="4743717" cy="1200329"/>
          </a:xfrm>
          <a:prstGeom prst="rect">
            <a:avLst/>
          </a:prstGeom>
          <a:solidFill>
            <a:schemeClr val="bg1"/>
          </a:solidFill>
        </p:spPr>
        <p:txBody>
          <a:bodyPr wrap="square" rtlCol="0">
            <a:spAutoFit/>
          </a:bodyPr>
          <a:lstStyle/>
          <a:p>
            <a:r>
              <a:rPr lang="en-US" sz="2400" dirty="0" err="1">
                <a:solidFill>
                  <a:schemeClr val="accent3"/>
                </a:solidFill>
                <a:latin typeface="Source Sans Pro" charset="0"/>
                <a:ea typeface="Source Sans Pro" charset="0"/>
                <a:cs typeface="Source Sans Pro" charset="0"/>
              </a:rPr>
              <a:t>Describir</a:t>
            </a:r>
            <a:r>
              <a:rPr lang="en-US" sz="2400" dirty="0">
                <a:solidFill>
                  <a:schemeClr val="accent3"/>
                </a:solidFill>
                <a:latin typeface="Source Sans Pro" charset="0"/>
                <a:ea typeface="Source Sans Pro" charset="0"/>
                <a:cs typeface="Source Sans Pro" charset="0"/>
              </a:rPr>
              <a:t> el </a:t>
            </a:r>
            <a:r>
              <a:rPr lang="en-US" sz="2400" dirty="0" err="1">
                <a:solidFill>
                  <a:schemeClr val="accent3"/>
                </a:solidFill>
                <a:latin typeface="Source Sans Pro" charset="0"/>
                <a:ea typeface="Source Sans Pro" charset="0"/>
                <a:cs typeface="Source Sans Pro" charset="0"/>
              </a:rPr>
              <a:t>marco</a:t>
            </a:r>
            <a:r>
              <a:rPr lang="en-US" sz="2400" dirty="0">
                <a:solidFill>
                  <a:schemeClr val="accent3"/>
                </a:solidFill>
                <a:latin typeface="Source Sans Pro" charset="0"/>
                <a:ea typeface="Source Sans Pro" charset="0"/>
                <a:cs typeface="Source Sans Pro" charset="0"/>
              </a:rPr>
              <a:t> para </a:t>
            </a:r>
            <a:r>
              <a:rPr lang="en-US" sz="2400" dirty="0" err="1">
                <a:solidFill>
                  <a:schemeClr val="accent3"/>
                </a:solidFill>
                <a:latin typeface="Source Sans Pro" charset="0"/>
                <a:ea typeface="Source Sans Pro" charset="0"/>
                <a:cs typeface="Source Sans Pro" charset="0"/>
              </a:rPr>
              <a:t>tener</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conversaciones</a:t>
            </a:r>
            <a:r>
              <a:rPr lang="en-US" sz="2400" dirty="0">
                <a:solidFill>
                  <a:schemeClr val="accent3"/>
                </a:solidFill>
                <a:latin typeface="Source Sans Pro" charset="0"/>
                <a:ea typeface="Source Sans Pro" charset="0"/>
                <a:cs typeface="Source Sans Pro" charset="0"/>
              </a:rPr>
              <a:t> de </a:t>
            </a:r>
            <a:r>
              <a:rPr lang="en-US" sz="2400" dirty="0" err="1">
                <a:solidFill>
                  <a:schemeClr val="accent3"/>
                </a:solidFill>
                <a:latin typeface="Source Sans Pro" charset="0"/>
                <a:ea typeface="Source Sans Pro" charset="0"/>
                <a:cs typeface="Source Sans Pro" charset="0"/>
              </a:rPr>
              <a:t>persuasión</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efectivas</a:t>
            </a:r>
            <a:endParaRPr lang="en-US" sz="2400" dirty="0">
              <a:solidFill>
                <a:schemeClr val="accent3"/>
              </a:solidFill>
              <a:latin typeface="Source Sans Pro" charset="0"/>
              <a:ea typeface="Source Sans Pro" charset="0"/>
              <a:cs typeface="Source Sans Pro"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14833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8" y="1151078"/>
            <a:ext cx="3957051"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n-US" sz="4500" b="1" dirty="0" err="1">
                <a:solidFill>
                  <a:srgbClr val="00B4DC"/>
                </a:solidFill>
                <a:latin typeface="Gilroy ExtraBold" charset="0"/>
                <a:ea typeface="Gilroy ExtraBold" charset="0"/>
                <a:cs typeface="Gilroy ExtraBold" charset="0"/>
              </a:rPr>
              <a:t>Objetivos</a:t>
            </a:r>
            <a:r>
              <a:rPr lang="en-US" sz="4500" b="1" dirty="0">
                <a:solidFill>
                  <a:srgbClr val="00B4DC"/>
                </a:solidFill>
                <a:latin typeface="Gilroy ExtraBold" charset="0"/>
                <a:ea typeface="Gilroy ExtraBold" charset="0"/>
                <a:cs typeface="Gilroy ExtraBold" charset="0"/>
              </a:rPr>
              <a:t> para </a:t>
            </a:r>
            <a:r>
              <a:rPr lang="en-US" sz="4500" b="1" dirty="0" err="1">
                <a:solidFill>
                  <a:srgbClr val="00B4DC"/>
                </a:solidFill>
                <a:latin typeface="Gilroy ExtraBold" charset="0"/>
                <a:ea typeface="Gilroy ExtraBold" charset="0"/>
                <a:cs typeface="Gilroy ExtraBold" charset="0"/>
              </a:rPr>
              <a:t>esta</a:t>
            </a:r>
            <a:r>
              <a:rPr lang="en-US" sz="4500" b="1" dirty="0">
                <a:solidFill>
                  <a:srgbClr val="00B4DC"/>
                </a:solidFill>
                <a:latin typeface="Gilroy ExtraBold" charset="0"/>
                <a:ea typeface="Gilroy ExtraBold" charset="0"/>
                <a:cs typeface="Gilroy ExtraBold" charset="0"/>
              </a:rPr>
              <a:t> </a:t>
            </a:r>
            <a:r>
              <a:rPr lang="en-US" sz="4500" b="1" dirty="0" err="1">
                <a:solidFill>
                  <a:srgbClr val="00B4DC"/>
                </a:solidFill>
                <a:latin typeface="Gilroy ExtraBold" charset="0"/>
                <a:ea typeface="Gilroy ExtraBold" charset="0"/>
                <a:cs typeface="Gilroy ExtraBold" charset="0"/>
              </a:rPr>
              <a:t>capacitación</a:t>
            </a:r>
            <a:r>
              <a:rPr lang="en-US" sz="4500" b="1" dirty="0">
                <a:solidFill>
                  <a:srgbClr val="00B4DC"/>
                </a:solidFill>
                <a:latin typeface="Gilroy ExtraBold" charset="0"/>
                <a:ea typeface="Gilroy ExtraBold" charset="0"/>
                <a:cs typeface="Gilroy ExtraBold" charset="0"/>
              </a:rPr>
              <a:t>:</a:t>
            </a:r>
          </a:p>
        </p:txBody>
      </p:sp>
      <p:sp>
        <p:nvSpPr>
          <p:cNvPr id="9" name="Oval 8">
            <a:extLst>
              <a:ext uri="{FF2B5EF4-FFF2-40B4-BE49-F238E27FC236}">
                <a16:creationId xmlns:a16="http://schemas.microsoft.com/office/drawing/2014/main" id="{440C80FD-4BF9-374C-A36B-287209F085FD}"/>
              </a:ext>
            </a:extLst>
          </p:cNvPr>
          <p:cNvSpPr/>
          <p:nvPr/>
        </p:nvSpPr>
        <p:spPr>
          <a:xfrm>
            <a:off x="5870467" y="1236804"/>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1</a:t>
            </a:r>
          </a:p>
        </p:txBody>
      </p:sp>
      <p:sp>
        <p:nvSpPr>
          <p:cNvPr id="10" name="Oval 9"/>
          <p:cNvSpPr/>
          <p:nvPr/>
        </p:nvSpPr>
        <p:spPr>
          <a:xfrm>
            <a:off x="5840109" y="2678549"/>
            <a:ext cx="344495" cy="344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2</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dirty="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8" y="1174025"/>
            <a:ext cx="4743717" cy="1200329"/>
          </a:xfrm>
          <a:prstGeom prst="rect">
            <a:avLst/>
          </a:prstGeom>
          <a:solidFill>
            <a:schemeClr val="bg1"/>
          </a:solidFill>
        </p:spPr>
        <p:txBody>
          <a:bodyPr wrap="square" rtlCol="0">
            <a:spAutoFit/>
          </a:bodyPr>
          <a:lstStyle/>
          <a:p>
            <a:r>
              <a:rPr lang="en-US" sz="2400" dirty="0" err="1">
                <a:solidFill>
                  <a:schemeClr val="tx2">
                    <a:lumMod val="50000"/>
                  </a:schemeClr>
                </a:solidFill>
                <a:latin typeface="Source Sans Pro" charset="0"/>
                <a:ea typeface="Source Sans Pro" charset="0"/>
                <a:cs typeface="Source Sans Pro" charset="0"/>
              </a:rPr>
              <a:t>Describir</a:t>
            </a:r>
            <a:r>
              <a:rPr lang="en-US" sz="2400" dirty="0">
                <a:solidFill>
                  <a:schemeClr val="tx2">
                    <a:lumMod val="50000"/>
                  </a:schemeClr>
                </a:solidFill>
                <a:latin typeface="Source Sans Pro" charset="0"/>
                <a:ea typeface="Source Sans Pro" charset="0"/>
                <a:cs typeface="Source Sans Pro" charset="0"/>
              </a:rPr>
              <a:t> el </a:t>
            </a:r>
            <a:r>
              <a:rPr lang="en-US" sz="2400" dirty="0" err="1">
                <a:solidFill>
                  <a:schemeClr val="tx2">
                    <a:lumMod val="50000"/>
                  </a:schemeClr>
                </a:solidFill>
                <a:latin typeface="Source Sans Pro" charset="0"/>
                <a:ea typeface="Source Sans Pro" charset="0"/>
                <a:cs typeface="Source Sans Pro" charset="0"/>
              </a:rPr>
              <a:t>marco</a:t>
            </a:r>
            <a:r>
              <a:rPr lang="en-US" sz="2400" dirty="0">
                <a:solidFill>
                  <a:schemeClr val="tx2">
                    <a:lumMod val="50000"/>
                  </a:schemeClr>
                </a:solidFill>
                <a:latin typeface="Source Sans Pro" charset="0"/>
                <a:ea typeface="Source Sans Pro" charset="0"/>
                <a:cs typeface="Source Sans Pro" charset="0"/>
              </a:rPr>
              <a:t> para </a:t>
            </a:r>
            <a:r>
              <a:rPr lang="en-US" sz="2400" dirty="0" err="1">
                <a:solidFill>
                  <a:schemeClr val="tx2">
                    <a:lumMod val="50000"/>
                  </a:schemeClr>
                </a:solidFill>
                <a:latin typeface="Source Sans Pro" charset="0"/>
                <a:ea typeface="Source Sans Pro" charset="0"/>
                <a:cs typeface="Source Sans Pro" charset="0"/>
              </a:rPr>
              <a:t>tener</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conversaciones</a:t>
            </a:r>
            <a:r>
              <a:rPr lang="en-US" sz="2400" dirty="0">
                <a:solidFill>
                  <a:schemeClr val="tx2">
                    <a:lumMod val="50000"/>
                  </a:schemeClr>
                </a:solidFill>
                <a:latin typeface="Source Sans Pro" charset="0"/>
                <a:ea typeface="Source Sans Pro" charset="0"/>
                <a:cs typeface="Source Sans Pro" charset="0"/>
              </a:rPr>
              <a:t> de </a:t>
            </a:r>
            <a:r>
              <a:rPr lang="en-US" sz="2400" dirty="0" err="1">
                <a:solidFill>
                  <a:schemeClr val="tx2">
                    <a:lumMod val="50000"/>
                  </a:schemeClr>
                </a:solidFill>
                <a:latin typeface="Source Sans Pro" charset="0"/>
                <a:ea typeface="Source Sans Pro" charset="0"/>
                <a:cs typeface="Source Sans Pro" charset="0"/>
              </a:rPr>
              <a:t>persuasión</a:t>
            </a:r>
            <a:r>
              <a:rPr lang="en-US" sz="2400" dirty="0">
                <a:solidFill>
                  <a:schemeClr val="tx2">
                    <a:lumMod val="50000"/>
                  </a:schemeClr>
                </a:solidFill>
                <a:latin typeface="Source Sans Pro" charset="0"/>
                <a:ea typeface="Source Sans Pro" charset="0"/>
                <a:cs typeface="Source Sans Pro" charset="0"/>
              </a:rPr>
              <a:t> </a:t>
            </a:r>
            <a:r>
              <a:rPr lang="en-US" sz="2400" dirty="0" err="1">
                <a:solidFill>
                  <a:schemeClr val="tx2">
                    <a:lumMod val="50000"/>
                  </a:schemeClr>
                </a:solidFill>
                <a:latin typeface="Source Sans Pro" charset="0"/>
                <a:ea typeface="Source Sans Pro" charset="0"/>
                <a:cs typeface="Source Sans Pro" charset="0"/>
              </a:rPr>
              <a:t>efectivas</a:t>
            </a:r>
            <a:endParaRPr lang="en-US" sz="2400" dirty="0">
              <a:solidFill>
                <a:schemeClr val="tx2">
                  <a:lumMod val="50000"/>
                </a:schemeClr>
              </a:solidFill>
              <a:latin typeface="Source Sans Pro" charset="0"/>
              <a:ea typeface="Source Sans Pro" charset="0"/>
              <a:cs typeface="Source Sans Pro" charset="0"/>
            </a:endParaRPr>
          </a:p>
        </p:txBody>
      </p:sp>
      <p:sp>
        <p:nvSpPr>
          <p:cNvPr id="17" name="TextBox 16">
            <a:extLst>
              <a:ext uri="{FF2B5EF4-FFF2-40B4-BE49-F238E27FC236}">
                <a16:creationId xmlns:a16="http://schemas.microsoft.com/office/drawing/2014/main" id="{7C482544-A312-CA49-9989-5DADF02984F0}"/>
              </a:ext>
            </a:extLst>
          </p:cNvPr>
          <p:cNvSpPr txBox="1"/>
          <p:nvPr/>
        </p:nvSpPr>
        <p:spPr>
          <a:xfrm>
            <a:off x="6512327" y="2627802"/>
            <a:ext cx="4743717" cy="1200329"/>
          </a:xfrm>
          <a:prstGeom prst="rect">
            <a:avLst/>
          </a:prstGeom>
          <a:solidFill>
            <a:schemeClr val="bg1"/>
          </a:solidFill>
        </p:spPr>
        <p:txBody>
          <a:bodyPr wrap="square" rtlCol="0">
            <a:spAutoFit/>
          </a:bodyPr>
          <a:lstStyle/>
          <a:p>
            <a:r>
              <a:rPr lang="en-US" sz="2400" dirty="0" err="1">
                <a:solidFill>
                  <a:schemeClr val="accent3"/>
                </a:solidFill>
                <a:latin typeface="Source Sans Pro" charset="0"/>
                <a:ea typeface="Source Sans Pro" charset="0"/>
                <a:cs typeface="Source Sans Pro" charset="0"/>
              </a:rPr>
              <a:t>Usar</a:t>
            </a:r>
            <a:r>
              <a:rPr lang="en-US" sz="2400" dirty="0">
                <a:solidFill>
                  <a:schemeClr val="accent3"/>
                </a:solidFill>
                <a:latin typeface="Source Sans Pro" charset="0"/>
                <a:ea typeface="Source Sans Pro" charset="0"/>
                <a:cs typeface="Source Sans Pro" charset="0"/>
              </a:rPr>
              <a:t> el </a:t>
            </a:r>
            <a:r>
              <a:rPr lang="en-US" sz="2400" dirty="0" err="1">
                <a:solidFill>
                  <a:schemeClr val="accent3"/>
                </a:solidFill>
                <a:latin typeface="Source Sans Pro" charset="0"/>
                <a:ea typeface="Source Sans Pro" charset="0"/>
                <a:cs typeface="Source Sans Pro" charset="0"/>
              </a:rPr>
              <a:t>marco</a:t>
            </a:r>
            <a:r>
              <a:rPr lang="en-US" sz="2400" dirty="0">
                <a:solidFill>
                  <a:schemeClr val="accent3"/>
                </a:solidFill>
                <a:latin typeface="Source Sans Pro" charset="0"/>
                <a:ea typeface="Source Sans Pro" charset="0"/>
                <a:cs typeface="Source Sans Pro" charset="0"/>
              </a:rPr>
              <a:t> de </a:t>
            </a:r>
            <a:r>
              <a:rPr lang="en-US" sz="2400" dirty="0" err="1">
                <a:solidFill>
                  <a:schemeClr val="accent3"/>
                </a:solidFill>
                <a:latin typeface="Source Sans Pro" charset="0"/>
                <a:ea typeface="Source Sans Pro" charset="0"/>
                <a:cs typeface="Source Sans Pro" charset="0"/>
              </a:rPr>
              <a:t>conversaciones</a:t>
            </a:r>
            <a:r>
              <a:rPr lang="en-US" sz="2400" dirty="0">
                <a:solidFill>
                  <a:schemeClr val="accent3"/>
                </a:solidFill>
                <a:latin typeface="Source Sans Pro" charset="0"/>
                <a:ea typeface="Source Sans Pro" charset="0"/>
                <a:cs typeface="Source Sans Pro" charset="0"/>
              </a:rPr>
              <a:t> de </a:t>
            </a:r>
            <a:r>
              <a:rPr lang="en-US" sz="2400" dirty="0" err="1">
                <a:solidFill>
                  <a:schemeClr val="accent3"/>
                </a:solidFill>
                <a:latin typeface="Source Sans Pro" charset="0"/>
                <a:ea typeface="Source Sans Pro" charset="0"/>
                <a:cs typeface="Source Sans Pro" charset="0"/>
              </a:rPr>
              <a:t>persuasión</a:t>
            </a:r>
            <a:r>
              <a:rPr lang="en-US" sz="2400" dirty="0">
                <a:solidFill>
                  <a:schemeClr val="accent3"/>
                </a:solidFill>
                <a:latin typeface="Source Sans Pro" charset="0"/>
                <a:ea typeface="Source Sans Pro" charset="0"/>
                <a:cs typeface="Source Sans Pro" charset="0"/>
              </a:rPr>
              <a:t> para </a:t>
            </a:r>
            <a:r>
              <a:rPr lang="en-US" sz="2400" dirty="0" err="1">
                <a:solidFill>
                  <a:schemeClr val="accent3"/>
                </a:solidFill>
                <a:latin typeface="Source Sans Pro" charset="0"/>
                <a:ea typeface="Source Sans Pro" charset="0"/>
                <a:cs typeface="Source Sans Pro" charset="0"/>
              </a:rPr>
              <a:t>hablar</a:t>
            </a:r>
            <a:r>
              <a:rPr lang="en-US" sz="2400" dirty="0">
                <a:solidFill>
                  <a:schemeClr val="accent3"/>
                </a:solidFill>
                <a:latin typeface="Source Sans Pro" charset="0"/>
                <a:ea typeface="Source Sans Pro" charset="0"/>
                <a:cs typeface="Source Sans Pro" charset="0"/>
              </a:rPr>
              <a:t> con </a:t>
            </a:r>
            <a:r>
              <a:rPr lang="en-US" sz="2400" dirty="0" err="1">
                <a:solidFill>
                  <a:schemeClr val="accent3"/>
                </a:solidFill>
                <a:latin typeface="Source Sans Pro" charset="0"/>
                <a:ea typeface="Source Sans Pro" charset="0"/>
                <a:cs typeface="Source Sans Pro" charset="0"/>
              </a:rPr>
              <a:t>votantes</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indecisos</a:t>
            </a:r>
            <a:endParaRPr lang="en-US" sz="2400" dirty="0">
              <a:solidFill>
                <a:schemeClr val="accent3"/>
              </a:solidFill>
              <a:latin typeface="Source Sans Pro" charset="0"/>
              <a:ea typeface="Source Sans Pro" charset="0"/>
              <a:cs typeface="Source Sans Pro"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00607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122948" y="1151078"/>
            <a:ext cx="3957051" cy="176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nSpc>
                <a:spcPct val="80000"/>
              </a:lnSpc>
              <a:spcBef>
                <a:spcPts val="0"/>
              </a:spcBef>
              <a:buNone/>
            </a:pPr>
            <a:r>
              <a:rPr lang="es-ES_tradnl" sz="4500" b="1" dirty="0">
                <a:solidFill>
                  <a:srgbClr val="00B4DC"/>
                </a:solidFill>
                <a:latin typeface="Gilroy ExtraBold" charset="0"/>
                <a:ea typeface="Gilroy ExtraBold" charset="0"/>
                <a:cs typeface="Gilroy ExtraBold" charset="0"/>
              </a:rPr>
              <a:t>Objetivos para esta capacitación</a:t>
            </a:r>
            <a:r>
              <a:rPr lang="en-US" sz="4500" b="1" dirty="0">
                <a:solidFill>
                  <a:srgbClr val="00B4DC"/>
                </a:solidFill>
                <a:latin typeface="Gilroy ExtraBold" charset="0"/>
                <a:ea typeface="Gilroy ExtraBold" charset="0"/>
                <a:cs typeface="Gilroy ExtraBold" charset="0"/>
              </a:rPr>
              <a:t>:</a:t>
            </a:r>
          </a:p>
        </p:txBody>
      </p:sp>
      <p:sp>
        <p:nvSpPr>
          <p:cNvPr id="3" name="Oval 2"/>
          <p:cNvSpPr/>
          <p:nvPr/>
        </p:nvSpPr>
        <p:spPr>
          <a:xfrm>
            <a:off x="5849852" y="4277134"/>
            <a:ext cx="344495" cy="344495"/>
          </a:xfrm>
          <a:prstGeom prst="ellipse">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Gilroy ExtraBold" charset="0"/>
                <a:ea typeface="Gilroy ExtraBold" charset="0"/>
                <a:cs typeface="Gilroy ExtraBold" charset="0"/>
              </a:rPr>
              <a:t>3</a:t>
            </a:r>
          </a:p>
        </p:txBody>
      </p:sp>
      <p:sp>
        <p:nvSpPr>
          <p:cNvPr id="11" name="TextBox 10">
            <a:extLst>
              <a:ext uri="{FF2B5EF4-FFF2-40B4-BE49-F238E27FC236}">
                <a16:creationId xmlns:a16="http://schemas.microsoft.com/office/drawing/2014/main" id="{7C482544-A312-CA49-9989-5DADF02984F0}"/>
              </a:ext>
            </a:extLst>
          </p:cNvPr>
          <p:cNvSpPr txBox="1"/>
          <p:nvPr/>
        </p:nvSpPr>
        <p:spPr>
          <a:xfrm>
            <a:off x="6512330" y="4189611"/>
            <a:ext cx="4743717" cy="830997"/>
          </a:xfrm>
          <a:prstGeom prst="rect">
            <a:avLst/>
          </a:prstGeom>
          <a:noFill/>
        </p:spPr>
        <p:txBody>
          <a:bodyPr wrap="square" rtlCol="0">
            <a:spAutoFit/>
          </a:bodyPr>
          <a:lstStyle/>
          <a:p>
            <a:r>
              <a:rPr lang="es-ES_tradnl" sz="2400" dirty="0">
                <a:latin typeface="Source Sans Pro" charset="0"/>
                <a:ea typeface="Source Sans Pro" charset="0"/>
                <a:cs typeface="Source Sans Pro" charset="0"/>
              </a:rPr>
              <a:t>Sentirse motivado para aplicar el marco al trabajo de organización</a:t>
            </a:r>
          </a:p>
        </p:txBody>
      </p:sp>
      <p:sp>
        <p:nvSpPr>
          <p:cNvPr id="9" name="Oval 8">
            <a:extLst>
              <a:ext uri="{FF2B5EF4-FFF2-40B4-BE49-F238E27FC236}">
                <a16:creationId xmlns:a16="http://schemas.microsoft.com/office/drawing/2014/main" id="{440C80FD-4BF9-374C-A36B-287209F085FD}"/>
              </a:ext>
            </a:extLst>
          </p:cNvPr>
          <p:cNvSpPr/>
          <p:nvPr/>
        </p:nvSpPr>
        <p:spPr>
          <a:xfrm>
            <a:off x="5870467" y="1236804"/>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1</a:t>
            </a:r>
          </a:p>
        </p:txBody>
      </p:sp>
      <p:sp>
        <p:nvSpPr>
          <p:cNvPr id="10" name="Oval 9"/>
          <p:cNvSpPr/>
          <p:nvPr/>
        </p:nvSpPr>
        <p:spPr>
          <a:xfrm>
            <a:off x="5840109" y="2678549"/>
            <a:ext cx="344495" cy="344495"/>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Gilroy ExtraBold" charset="0"/>
                <a:ea typeface="Gilroy ExtraBold" charset="0"/>
                <a:cs typeface="Gilroy ExtraBold" charset="0"/>
              </a:rPr>
              <a:t>2</a:t>
            </a:r>
          </a:p>
        </p:txBody>
      </p:sp>
      <p:sp>
        <p:nvSpPr>
          <p:cNvPr id="14" name="TextBox 13">
            <a:extLst>
              <a:ext uri="{FF2B5EF4-FFF2-40B4-BE49-F238E27FC236}">
                <a16:creationId xmlns:a16="http://schemas.microsoft.com/office/drawing/2014/main" id="{7C482544-A312-CA49-9989-5DADF02984F0}"/>
              </a:ext>
            </a:extLst>
          </p:cNvPr>
          <p:cNvSpPr txBox="1"/>
          <p:nvPr/>
        </p:nvSpPr>
        <p:spPr>
          <a:xfrm>
            <a:off x="6512329" y="1342796"/>
            <a:ext cx="4743717" cy="92398"/>
          </a:xfrm>
          <a:prstGeom prst="rect">
            <a:avLst/>
          </a:prstGeom>
          <a:noFill/>
        </p:spPr>
        <p:txBody>
          <a:bodyPr wrap="square" rtlCol="0">
            <a:spAutoFit/>
          </a:bodyPr>
          <a:lstStyle/>
          <a:p>
            <a:pPr>
              <a:buChar char="•"/>
            </a:pPr>
            <a:r>
              <a:rPr lang="en-US" sz="2400" dirty="0">
                <a:latin typeface="ArialMT" charset="0"/>
              </a:rPr>
              <a:t>Describe the framework for effective persuasion conversations  </a:t>
            </a:r>
          </a:p>
        </p:txBody>
      </p:sp>
      <p:sp>
        <p:nvSpPr>
          <p:cNvPr id="16" name="TextBox 15">
            <a:extLst>
              <a:ext uri="{FF2B5EF4-FFF2-40B4-BE49-F238E27FC236}">
                <a16:creationId xmlns:a16="http://schemas.microsoft.com/office/drawing/2014/main" id="{7C482544-A312-CA49-9989-5DADF02984F0}"/>
              </a:ext>
            </a:extLst>
          </p:cNvPr>
          <p:cNvSpPr txBox="1"/>
          <p:nvPr/>
        </p:nvSpPr>
        <p:spPr>
          <a:xfrm>
            <a:off x="6512328" y="1174025"/>
            <a:ext cx="4743717" cy="1200329"/>
          </a:xfrm>
          <a:prstGeom prst="rect">
            <a:avLst/>
          </a:prstGeom>
          <a:solidFill>
            <a:schemeClr val="bg1"/>
          </a:solidFill>
        </p:spPr>
        <p:txBody>
          <a:bodyPr wrap="square" rtlCol="0">
            <a:spAutoFit/>
          </a:bodyPr>
          <a:lstStyle/>
          <a:p>
            <a:r>
              <a:rPr lang="es-ES_tradnl" sz="2400" dirty="0">
                <a:solidFill>
                  <a:schemeClr val="tx2">
                    <a:lumMod val="50000"/>
                  </a:schemeClr>
                </a:solidFill>
                <a:latin typeface="Source Sans Pro" charset="0"/>
                <a:ea typeface="Source Sans Pro" charset="0"/>
                <a:cs typeface="Source Sans Pro" charset="0"/>
              </a:rPr>
              <a:t>Describir el marco para tener conversaciones de persuasión efectivas</a:t>
            </a:r>
          </a:p>
        </p:txBody>
      </p:sp>
      <p:sp>
        <p:nvSpPr>
          <p:cNvPr id="17" name="TextBox 16">
            <a:extLst>
              <a:ext uri="{FF2B5EF4-FFF2-40B4-BE49-F238E27FC236}">
                <a16:creationId xmlns:a16="http://schemas.microsoft.com/office/drawing/2014/main" id="{7C482544-A312-CA49-9989-5DADF02984F0}"/>
              </a:ext>
            </a:extLst>
          </p:cNvPr>
          <p:cNvSpPr txBox="1"/>
          <p:nvPr/>
        </p:nvSpPr>
        <p:spPr>
          <a:xfrm>
            <a:off x="6512327" y="2627802"/>
            <a:ext cx="4743717" cy="1200329"/>
          </a:xfrm>
          <a:prstGeom prst="rect">
            <a:avLst/>
          </a:prstGeom>
          <a:solidFill>
            <a:schemeClr val="bg1"/>
          </a:solidFill>
        </p:spPr>
        <p:txBody>
          <a:bodyPr wrap="square" rtlCol="0">
            <a:spAutoFit/>
          </a:bodyPr>
          <a:lstStyle/>
          <a:p>
            <a:r>
              <a:rPr lang="es-ES_tradnl" sz="2400" dirty="0">
                <a:solidFill>
                  <a:schemeClr val="tx2">
                    <a:lumMod val="50000"/>
                  </a:schemeClr>
                </a:solidFill>
                <a:latin typeface="Source Sans Pro" charset="0"/>
                <a:ea typeface="Source Sans Pro" charset="0"/>
                <a:cs typeface="Source Sans Pro" charset="0"/>
              </a:rPr>
              <a:t>Usar el marco de conversaciones de persuasión para hablar con votantes indecisos</a:t>
            </a: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526590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5F7297-D27B-D540-ACEC-8B492CB422D8}"/>
              </a:ext>
            </a:extLst>
          </p:cNvPr>
          <p:cNvSpPr/>
          <p:nvPr/>
        </p:nvSpPr>
        <p:spPr>
          <a:xfrm>
            <a:off x="6705601" y="1284783"/>
            <a:ext cx="4280452" cy="4714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09873" y="1284784"/>
            <a:ext cx="5161529" cy="2677656"/>
          </a:xfrm>
          <a:prstGeom prst="rect">
            <a:avLst/>
          </a:prstGeom>
          <a:noFill/>
        </p:spPr>
        <p:txBody>
          <a:bodyPr wrap="square" rtlCol="0">
            <a:spAutoFit/>
          </a:bodyPr>
          <a:lstStyle/>
          <a:p>
            <a:pPr fontAlgn="ctr"/>
            <a:r>
              <a:rPr lang="en-US" sz="2400" dirty="0">
                <a:ln>
                  <a:solidFill>
                    <a:schemeClr val="bg1"/>
                  </a:solidFill>
                </a:ln>
                <a:solidFill>
                  <a:schemeClr val="bg1"/>
                </a:solidFill>
                <a:latin typeface="Source Sans Pro" charset="0"/>
                <a:ea typeface="Source Sans Pro" charset="0"/>
                <a:cs typeface="Source Sans Pro" charset="0"/>
              </a:rPr>
              <a:t>Por </a:t>
            </a:r>
            <a:r>
              <a:rPr lang="en-US" sz="2400" dirty="0" err="1">
                <a:ln>
                  <a:solidFill>
                    <a:schemeClr val="bg1"/>
                  </a:solidFill>
                </a:ln>
                <a:solidFill>
                  <a:schemeClr val="bg1"/>
                </a:solidFill>
                <a:latin typeface="Source Sans Pro" charset="0"/>
                <a:ea typeface="Source Sans Pro" charset="0"/>
                <a:cs typeface="Source Sans Pro" charset="0"/>
              </a:rPr>
              <a:t>qué</a:t>
            </a:r>
            <a:r>
              <a:rPr lang="en-US" sz="2400" dirty="0">
                <a:ln>
                  <a:solidFill>
                    <a:schemeClr val="bg1"/>
                  </a:solidFill>
                </a:ln>
                <a:solidFill>
                  <a:schemeClr val="bg1"/>
                </a:solidFill>
                <a:latin typeface="Source Sans Pro" charset="0"/>
                <a:ea typeface="Source Sans Pro" charset="0"/>
                <a:cs typeface="Source Sans Pro" charset="0"/>
              </a:rPr>
              <a:t> </a:t>
            </a:r>
            <a:r>
              <a:rPr lang="en-US" sz="2400" dirty="0" err="1">
                <a:ln>
                  <a:solidFill>
                    <a:schemeClr val="bg1"/>
                  </a:solidFill>
                </a:ln>
                <a:solidFill>
                  <a:schemeClr val="bg1"/>
                </a:solidFill>
                <a:latin typeface="Source Sans Pro" charset="0"/>
                <a:ea typeface="Source Sans Pro" charset="0"/>
                <a:cs typeface="Source Sans Pro" charset="0"/>
              </a:rPr>
              <a:t>persuasión</a:t>
            </a:r>
            <a:r>
              <a:rPr lang="en-US" sz="2400" dirty="0">
                <a:ln>
                  <a:solidFill>
                    <a:schemeClr val="bg1"/>
                  </a:solidFill>
                </a:ln>
                <a:solidFill>
                  <a:schemeClr val="bg1"/>
                </a:solidFill>
                <a:latin typeface="Source Sans Pro" charset="0"/>
                <a:ea typeface="Source Sans Pro" charset="0"/>
                <a:cs typeface="Source Sans Pro" charset="0"/>
              </a:rPr>
              <a:t>?</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Marco de </a:t>
            </a:r>
            <a:r>
              <a:rPr lang="en-US" sz="2400" dirty="0" err="1">
                <a:solidFill>
                  <a:schemeClr val="accent3"/>
                </a:solidFill>
                <a:latin typeface="Source Sans Pro" charset="0"/>
                <a:ea typeface="Source Sans Pro" charset="0"/>
                <a:cs typeface="Source Sans Pro" charset="0"/>
              </a:rPr>
              <a:t>persuasión</a:t>
            </a:r>
            <a:endParaRPr lang="en-US" sz="2400" dirty="0">
              <a:solidFill>
                <a:schemeClr val="accent3"/>
              </a:solidFill>
              <a:latin typeface="Source Sans Pro" charset="0"/>
              <a:ea typeface="Source Sans Pro" charset="0"/>
              <a:cs typeface="Source Sans Pro" charset="0"/>
            </a:endParaRPr>
          </a:p>
          <a:p>
            <a:pPr fontAlgn="ctr"/>
            <a:endParaRPr lang="en-US" sz="2400" dirty="0">
              <a:solidFill>
                <a:schemeClr val="accent3"/>
              </a:solidFill>
              <a:latin typeface="Source Sans Pro" charset="0"/>
              <a:ea typeface="Source Sans Pro" charset="0"/>
              <a:cs typeface="Source Sans Pro" charset="0"/>
            </a:endParaRPr>
          </a:p>
          <a:p>
            <a:pPr fontAlgn="ctr"/>
            <a:r>
              <a:rPr lang="es-ES_tradnl" sz="2400" dirty="0">
                <a:solidFill>
                  <a:schemeClr val="accent3"/>
                </a:solidFill>
                <a:latin typeface="Source Sans Pro" charset="0"/>
                <a:ea typeface="Source Sans Pro" charset="0"/>
                <a:cs typeface="Source Sans Pro" charset="0"/>
              </a:rPr>
              <a:t>Practica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err="1">
                <a:solidFill>
                  <a:schemeClr val="accent3"/>
                </a:solidFill>
                <a:latin typeface="Source Sans Pro" charset="0"/>
                <a:ea typeface="Source Sans Pro" charset="0"/>
                <a:cs typeface="Source Sans Pro" charset="0"/>
              </a:rPr>
              <a:t>Interrogatorio</a:t>
            </a:r>
            <a:r>
              <a:rPr lang="en-US" sz="2400" dirty="0">
                <a:solidFill>
                  <a:schemeClr val="accent3"/>
                </a:solidFill>
                <a:latin typeface="Source Sans Pro" charset="0"/>
                <a:ea typeface="Source Sans Pro" charset="0"/>
                <a:cs typeface="Source Sans Pro" charset="0"/>
              </a:rPr>
              <a:t> y </a:t>
            </a:r>
            <a:r>
              <a:rPr lang="en-US" sz="2400" dirty="0" err="1">
                <a:solidFill>
                  <a:schemeClr val="accent3"/>
                </a:solidFill>
                <a:latin typeface="Source Sans Pro" charset="0"/>
                <a:ea typeface="Source Sans Pro" charset="0"/>
                <a:cs typeface="Source Sans Pro" charset="0"/>
              </a:rPr>
              <a:t>cierre</a:t>
            </a:r>
            <a:endParaRPr lang="en-US" sz="2400" dirty="0">
              <a:solidFill>
                <a:schemeClr val="accent3"/>
              </a:solidFill>
              <a:latin typeface="Source Sans Pro" charset="0"/>
              <a:ea typeface="Source Sans Pro" charset="0"/>
              <a:cs typeface="Source Sans Pro" charset="0"/>
            </a:endParaRPr>
          </a:p>
        </p:txBody>
      </p:sp>
      <p:sp>
        <p:nvSpPr>
          <p:cNvPr id="2" name="TextBox 1"/>
          <p:cNvSpPr txBox="1"/>
          <p:nvPr/>
        </p:nvSpPr>
        <p:spPr>
          <a:xfrm>
            <a:off x="1143000" y="1229920"/>
            <a:ext cx="4251960"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920999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402877" y="2210410"/>
            <a:ext cx="11286671" cy="251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6500" b="1" dirty="0" err="1">
                <a:solidFill>
                  <a:srgbClr val="00B4DC"/>
                </a:solidFill>
                <a:latin typeface="Gilroy ExtraBold" charset="0"/>
                <a:ea typeface="Gilroy ExtraBold" charset="0"/>
                <a:cs typeface="Gilroy ExtraBold" charset="0"/>
              </a:rPr>
              <a:t>Siempre</a:t>
            </a:r>
            <a:r>
              <a:rPr lang="en-US" sz="6500" b="1" dirty="0">
                <a:solidFill>
                  <a:srgbClr val="00B4DC"/>
                </a:solidFill>
                <a:latin typeface="Gilroy ExtraBold" charset="0"/>
                <a:ea typeface="Gilroy ExtraBold" charset="0"/>
                <a:cs typeface="Gilroy ExtraBold" charset="0"/>
              </a:rPr>
              <a:t> </a:t>
            </a:r>
            <a:r>
              <a:rPr lang="en-US" sz="6500" b="1" dirty="0" err="1">
                <a:solidFill>
                  <a:srgbClr val="00B4DC"/>
                </a:solidFill>
                <a:latin typeface="Gilroy ExtraBold" charset="0"/>
                <a:ea typeface="Gilroy ExtraBold" charset="0"/>
                <a:cs typeface="Gilroy ExtraBold" charset="0"/>
              </a:rPr>
              <a:t>necesitamos</a:t>
            </a:r>
            <a:r>
              <a:rPr lang="en-US" sz="6500" b="1" dirty="0">
                <a:solidFill>
                  <a:srgbClr val="00B4DC"/>
                </a:solidFill>
                <a:latin typeface="Gilroy ExtraBold" charset="0"/>
                <a:ea typeface="Gilroy ExtraBold" charset="0"/>
                <a:cs typeface="Gilroy ExtraBold" charset="0"/>
              </a:rPr>
              <a:t> </a:t>
            </a:r>
            <a:r>
              <a:rPr lang="en-US" sz="6500" b="1" dirty="0" err="1">
                <a:solidFill>
                  <a:srgbClr val="00B4DC"/>
                </a:solidFill>
                <a:latin typeface="Gilroy ExtraBold" charset="0"/>
                <a:ea typeface="Gilroy ExtraBold" charset="0"/>
                <a:cs typeface="Gilroy ExtraBold" charset="0"/>
              </a:rPr>
              <a:t>entender</a:t>
            </a:r>
            <a:r>
              <a:rPr lang="en-US" sz="6500" b="1" dirty="0">
                <a:solidFill>
                  <a:srgbClr val="00B4DC"/>
                </a:solidFill>
                <a:latin typeface="Gilroy ExtraBold" charset="0"/>
                <a:ea typeface="Gilroy ExtraBold" charset="0"/>
                <a:cs typeface="Gilroy ExtraBold" charset="0"/>
              </a:rPr>
              <a:t> </a:t>
            </a:r>
            <a:r>
              <a:rPr lang="en-US" sz="6500" b="1" dirty="0" err="1">
                <a:solidFill>
                  <a:srgbClr val="00B4DC"/>
                </a:solidFill>
                <a:latin typeface="Gilroy ExtraBold" charset="0"/>
                <a:ea typeface="Gilroy ExtraBold" charset="0"/>
                <a:cs typeface="Gilroy ExtraBold" charset="0"/>
              </a:rPr>
              <a:t>quien</a:t>
            </a:r>
            <a:r>
              <a:rPr lang="en-US" sz="6500" b="1" dirty="0">
                <a:solidFill>
                  <a:srgbClr val="00B4DC"/>
                </a:solidFill>
                <a:latin typeface="Gilroy ExtraBold" charset="0"/>
                <a:ea typeface="Gilroy ExtraBold" charset="0"/>
                <a:cs typeface="Gilroy ExtraBold" charset="0"/>
              </a:rPr>
              <a:t> </a:t>
            </a:r>
            <a:r>
              <a:rPr lang="en-US" sz="6500" b="1" dirty="0" err="1">
                <a:solidFill>
                  <a:srgbClr val="00B4DC"/>
                </a:solidFill>
                <a:latin typeface="Gilroy ExtraBold" charset="0"/>
                <a:ea typeface="Gilroy ExtraBold" charset="0"/>
                <a:cs typeface="Gilroy ExtraBold" charset="0"/>
              </a:rPr>
              <a:t>es</a:t>
            </a:r>
            <a:r>
              <a:rPr lang="en-US" sz="6500" b="1" dirty="0">
                <a:solidFill>
                  <a:srgbClr val="00B4DC"/>
                </a:solidFill>
                <a:latin typeface="Gilroy ExtraBold" charset="0"/>
                <a:ea typeface="Gilroy ExtraBold" charset="0"/>
                <a:cs typeface="Gilroy ExtraBold" charset="0"/>
              </a:rPr>
              <a:t> </a:t>
            </a:r>
            <a:r>
              <a:rPr lang="en-US" sz="6500" b="1" dirty="0" err="1">
                <a:solidFill>
                  <a:srgbClr val="00B4DC"/>
                </a:solidFill>
                <a:latin typeface="Gilroy ExtraBold" charset="0"/>
                <a:ea typeface="Gilroy ExtraBold" charset="0"/>
                <a:cs typeface="Gilroy ExtraBold" charset="0"/>
              </a:rPr>
              <a:t>nuestra</a:t>
            </a:r>
            <a:r>
              <a:rPr lang="en-US" sz="6500" b="1" dirty="0">
                <a:solidFill>
                  <a:srgbClr val="00B4DC"/>
                </a:solidFill>
                <a:latin typeface="Gilroy ExtraBold" charset="0"/>
                <a:ea typeface="Gilroy ExtraBold" charset="0"/>
                <a:cs typeface="Gilroy ExtraBold" charset="0"/>
              </a:rPr>
              <a:t> </a:t>
            </a:r>
            <a:r>
              <a:rPr lang="en-US" sz="6500" b="1" dirty="0" err="1">
                <a:solidFill>
                  <a:srgbClr val="00B4DC"/>
                </a:solidFill>
                <a:latin typeface="Gilroy ExtraBold" charset="0"/>
                <a:ea typeface="Gilroy ExtraBold" charset="0"/>
                <a:cs typeface="Gilroy ExtraBold" charset="0"/>
              </a:rPr>
              <a:t>audiencia</a:t>
            </a:r>
            <a:endParaRPr lang="en-US" sz="6500" b="1" dirty="0">
              <a:solidFill>
                <a:srgbClr val="00B4DC"/>
              </a:solidFill>
              <a:latin typeface="Gilroy ExtraBold" charset="0"/>
              <a:ea typeface="Gilroy ExtraBold" charset="0"/>
              <a:cs typeface="Gilroy ExtraBold" charset="0"/>
            </a:endParaRP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50277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6" name="Picture 5">
            <a:extLst>
              <a:ext uri="{FF2B5EF4-FFF2-40B4-BE49-F238E27FC236}">
                <a16:creationId xmlns:a16="http://schemas.microsoft.com/office/drawing/2014/main" id="{8DFD10D6-D6C6-564A-9E48-F2B6BE17988A}"/>
              </a:ext>
            </a:extLst>
          </p:cNvPr>
          <p:cNvPicPr/>
          <p:nvPr/>
        </p:nvPicPr>
        <p:blipFill rotWithShape="1">
          <a:blip r:embed="rId4">
            <a:extLst>
              <a:ext uri="{28A0092B-C50C-407E-A947-70E740481C1C}">
                <a14:useLocalDpi xmlns:a14="http://schemas.microsoft.com/office/drawing/2010/main" val="0"/>
              </a:ext>
            </a:extLst>
          </a:blip>
          <a:srcRect r="2008"/>
          <a:stretch/>
        </p:blipFill>
        <p:spPr>
          <a:xfrm>
            <a:off x="1573144" y="723015"/>
            <a:ext cx="9121911" cy="5488170"/>
          </a:xfrm>
          <a:prstGeom prst="rect">
            <a:avLst/>
          </a:prstGeom>
        </p:spPr>
      </p:pic>
    </p:spTree>
    <p:extLst>
      <p:ext uri="{BB962C8B-B14F-4D97-AF65-F5344CB8AC3E}">
        <p14:creationId xmlns:p14="http://schemas.microsoft.com/office/powerpoint/2010/main" val="3185677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456041141"/>
              </p:ext>
            </p:extLst>
          </p:nvPr>
        </p:nvGraphicFramePr>
        <p:xfrm>
          <a:off x="5410200" y="559475"/>
          <a:ext cx="6181560" cy="344932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s-ES_tradnl" sz="800" b="0" i="0" noProof="0" dirty="0">
                        <a:solidFill>
                          <a:schemeClr val="tx2">
                            <a:lumMod val="50000"/>
                          </a:schemeClr>
                        </a:solidFill>
                        <a:latin typeface="Gilroy" charset="0"/>
                        <a:ea typeface="Gilroy" charset="0"/>
                        <a:cs typeface="Gilroy" charset="0"/>
                      </a:endParaRPr>
                    </a:p>
                    <a:p>
                      <a:pPr algn="l"/>
                      <a:r>
                        <a:rPr lang="es-ES_tradnl" sz="2800" b="1" i="0" noProof="0" dirty="0">
                          <a:solidFill>
                            <a:schemeClr val="bg2"/>
                          </a:solidFill>
                          <a:latin typeface="Gilroy ExtraBold" charset="0"/>
                          <a:ea typeface="Gilroy ExtraBold" charset="0"/>
                          <a:cs typeface="Gilroy ExtraBold" charset="0"/>
                        </a:rPr>
                        <a:t>La persuasión es necesaria</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s-ES_tradnl" sz="1800" b="0" i="0" baseline="0" noProof="0" dirty="0">
                          <a:solidFill>
                            <a:schemeClr val="tx1"/>
                          </a:solidFill>
                          <a:latin typeface="Source Sans Pro" charset="0"/>
                          <a:ea typeface="Source Sans Pro" charset="0"/>
                          <a:cs typeface="Source Sans Pro" charset="0"/>
                        </a:rPr>
                        <a:t>Simplemente no hay una cantidad suficiente de votantes para ganar con solo sacar a esa cantidad a votar</a:t>
                      </a:r>
                    </a:p>
                    <a:p>
                      <a:pPr marL="342900" indent="-342900" algn="l">
                        <a:buFont typeface="Arial" charset="0"/>
                        <a:buChar char="•"/>
                      </a:pPr>
                      <a:r>
                        <a:rPr lang="es-ES_tradnl" sz="1800" b="0" i="0" baseline="0" noProof="0" dirty="0">
                          <a:solidFill>
                            <a:schemeClr val="tx1"/>
                          </a:solidFill>
                          <a:latin typeface="Source Sans Pro" charset="0"/>
                          <a:ea typeface="Source Sans Pro" charset="0"/>
                          <a:cs typeface="Source Sans Pro" charset="0"/>
                        </a:rPr>
                        <a:t>Los márgenes en muchos estados y distritos son muy pequeños</a:t>
                      </a:r>
                    </a:p>
                  </a:txBody>
                  <a:tcPr>
                    <a:solidFill>
                      <a:schemeClr val="bg1"/>
                    </a:solidFill>
                  </a:tcPr>
                </a:tc>
                <a:extLst>
                  <a:ext uri="{0D108BD9-81ED-4DB2-BD59-A6C34878D82A}">
                    <a16:rowId xmlns:a16="http://schemas.microsoft.com/office/drawing/2014/main" val="10001"/>
                  </a:ext>
                </a:extLst>
              </a:tr>
              <a:tr h="370840">
                <a:tc>
                  <a:txBody>
                    <a:bodyPr/>
                    <a:lstStyle/>
                    <a:p>
                      <a:pPr algn="l"/>
                      <a:endParaRPr lang="es-ES_tradnl" sz="2800" b="1" i="0" baseline="0" noProof="0" dirty="0">
                        <a:solidFill>
                          <a:schemeClr val="tx2">
                            <a:lumMod val="50000"/>
                          </a:schemeClr>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s-ES_tradnl" sz="800" b="0" i="0" baseline="0" noProof="0" dirty="0">
                        <a:solidFill>
                          <a:schemeClr val="tx2">
                            <a:lumMod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endParaRPr lang="es-ES_tradnl" sz="2800" b="1" i="0" noProof="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s-ES_tradnl" sz="1800" b="0" i="0" baseline="0" noProof="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597343"/>
          </a:xfrm>
          <a:prstGeom prst="rect">
            <a:avLst/>
          </a:prstGeom>
          <a:noFill/>
        </p:spPr>
        <p:txBody>
          <a:bodyPr wrap="square" rtlCol="0">
            <a:spAutoFit/>
          </a:bodyPr>
          <a:lstStyle/>
          <a:p>
            <a:pPr>
              <a:lnSpc>
                <a:spcPct val="80000"/>
              </a:lnSpc>
            </a:pPr>
            <a:r>
              <a:rPr lang="en-US" sz="4000" b="1" dirty="0" err="1">
                <a:solidFill>
                  <a:srgbClr val="00B4DC"/>
                </a:solidFill>
                <a:latin typeface="Gilroy ExtraBold" charset="0"/>
                <a:ea typeface="Gilroy ExtraBold" charset="0"/>
                <a:cs typeface="Gilroy ExtraBold" charset="0"/>
              </a:rPr>
              <a:t>Persuasión</a:t>
            </a:r>
            <a:endParaRPr lang="en-US" sz="4000" b="1" dirty="0">
              <a:solidFill>
                <a:srgbClr val="00B4DC"/>
              </a:solidFill>
              <a:latin typeface="Gilroy ExtraBold" charset="0"/>
              <a:ea typeface="Gilroy ExtraBold" charset="0"/>
              <a:cs typeface="Gilroy ExtraBold" charset="0"/>
            </a:endParaRPr>
          </a:p>
        </p:txBody>
      </p:sp>
      <p:sp>
        <p:nvSpPr>
          <p:cNvPr id="7" name="TextBox 6"/>
          <p:cNvSpPr txBox="1"/>
          <p:nvPr/>
        </p:nvSpPr>
        <p:spPr>
          <a:xfrm>
            <a:off x="838200" y="1639143"/>
            <a:ext cx="3505200" cy="344838"/>
          </a:xfrm>
          <a:prstGeom prst="rect">
            <a:avLst/>
          </a:prstGeom>
          <a:noFill/>
        </p:spPr>
        <p:txBody>
          <a:bodyPr wrap="square" rtlCol="0">
            <a:spAutoFit/>
          </a:bodyPr>
          <a:lstStyle/>
          <a:p>
            <a:pPr>
              <a:lnSpc>
                <a:spcPct val="80000"/>
              </a:lnSpc>
            </a:pPr>
            <a:r>
              <a:rPr lang="en-US" sz="2000" b="1" dirty="0">
                <a:solidFill>
                  <a:schemeClr val="tx1"/>
                </a:solidFill>
                <a:latin typeface="Gilroy ExtraBold" charset="0"/>
                <a:ea typeface="Gilroy ExtraBold" charset="0"/>
                <a:cs typeface="Gilroy ExtraBold" charset="0"/>
              </a:rPr>
              <a:t>*Source- Analyst Institute</a:t>
            </a:r>
          </a:p>
        </p:txBody>
      </p:sp>
    </p:spTree>
    <p:extLst>
      <p:ext uri="{BB962C8B-B14F-4D97-AF65-F5344CB8AC3E}">
        <p14:creationId xmlns:p14="http://schemas.microsoft.com/office/powerpoint/2010/main" val="133734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21110508"/>
              </p:ext>
            </p:extLst>
          </p:nvPr>
        </p:nvGraphicFramePr>
        <p:xfrm>
          <a:off x="5410200" y="559475"/>
          <a:ext cx="6181560" cy="427228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s-ES_tradnl" sz="800" b="0" i="0" noProof="0" dirty="0">
                        <a:solidFill>
                          <a:schemeClr val="tx2">
                            <a:lumMod val="50000"/>
                          </a:schemeClr>
                        </a:solidFill>
                        <a:latin typeface="Gilroy" charset="0"/>
                        <a:ea typeface="Gilroy" charset="0"/>
                        <a:cs typeface="Gilroy" charset="0"/>
                      </a:endParaRPr>
                    </a:p>
                    <a:p>
                      <a:pPr algn="l"/>
                      <a:r>
                        <a:rPr lang="es-ES_tradnl" sz="2800" b="1" i="0" noProof="0" dirty="0">
                          <a:solidFill>
                            <a:schemeClr val="tx2">
                              <a:lumMod val="50000"/>
                            </a:schemeClr>
                          </a:solidFill>
                          <a:latin typeface="Gilroy ExtraBold" charset="0"/>
                          <a:ea typeface="Gilroy ExtraBold" charset="0"/>
                          <a:cs typeface="Gilroy ExtraBold" charset="0"/>
                        </a:rPr>
                        <a:t>La persuasión es necesaria</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s-ES_tradnl" sz="1800" b="0" i="0" baseline="0" noProof="0" dirty="0">
                          <a:solidFill>
                            <a:schemeClr val="tx2">
                              <a:lumMod val="50000"/>
                            </a:schemeClr>
                          </a:solidFill>
                          <a:latin typeface="Source Sans Pro" charset="0"/>
                          <a:ea typeface="Source Sans Pro" charset="0"/>
                          <a:cs typeface="Source Sans Pro" charset="0"/>
                        </a:rPr>
                        <a:t>Simplemente no hay una cantidad suficiente de votantes para ganar con solo sacar a esa cantidad a votar</a:t>
                      </a:r>
                    </a:p>
                    <a:p>
                      <a:pPr marL="342900" indent="-342900" algn="l">
                        <a:buFont typeface="Arial" charset="0"/>
                        <a:buChar char="•"/>
                      </a:pPr>
                      <a:r>
                        <a:rPr lang="es-ES_tradnl" sz="1800" b="0" i="0" baseline="0" noProof="0" dirty="0">
                          <a:solidFill>
                            <a:schemeClr val="tx2">
                              <a:lumMod val="50000"/>
                            </a:schemeClr>
                          </a:solidFill>
                          <a:latin typeface="Source Sans Pro" charset="0"/>
                          <a:ea typeface="Source Sans Pro" charset="0"/>
                          <a:cs typeface="Source Sans Pro" charset="0"/>
                        </a:rPr>
                        <a:t>Los márgenes en muchos estados y distritos son muy pequeños</a:t>
                      </a:r>
                    </a:p>
                  </a:txBody>
                  <a:tcPr>
                    <a:solidFill>
                      <a:schemeClr val="bg1"/>
                    </a:solidFill>
                  </a:tcPr>
                </a:tc>
                <a:extLst>
                  <a:ext uri="{0D108BD9-81ED-4DB2-BD59-A6C34878D82A}">
                    <a16:rowId xmlns:a16="http://schemas.microsoft.com/office/drawing/2014/main" val="10001"/>
                  </a:ext>
                </a:extLst>
              </a:tr>
              <a:tr h="370840">
                <a:tc>
                  <a:txBody>
                    <a:bodyPr/>
                    <a:lstStyle/>
                    <a:p>
                      <a:pPr algn="l"/>
                      <a:r>
                        <a:rPr lang="es-ES_tradnl" sz="2800" b="1" i="0" baseline="0" noProof="0" dirty="0">
                          <a:solidFill>
                            <a:schemeClr val="bg2"/>
                          </a:solidFill>
                          <a:latin typeface="Gilroy ExtraBold" charset="0"/>
                          <a:ea typeface="Gilroy ExtraBold" charset="0"/>
                          <a:cs typeface="Gilroy ExtraBold" charset="0"/>
                        </a:rPr>
                        <a:t>Persuadir es difícil</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s-ES_tradnl" sz="1800" b="0" i="0" baseline="0" noProof="0" dirty="0">
                          <a:solidFill>
                            <a:schemeClr val="accent3"/>
                          </a:solidFill>
                          <a:latin typeface="Source Sans Pro" charset="0"/>
                          <a:ea typeface="Source Sans Pro" charset="0"/>
                          <a:cs typeface="Source Sans Pro" charset="0"/>
                        </a:rPr>
                        <a:t>Usted esta tratando de cambiar las opiniones y la mentalidad de otras personas</a:t>
                      </a:r>
                    </a:p>
                    <a:p>
                      <a:pPr marL="342900" indent="-342900">
                        <a:buFont typeface="Arial" charset="0"/>
                        <a:buChar char="•"/>
                      </a:pPr>
                      <a:r>
                        <a:rPr lang="es-ES_tradnl" sz="1800" b="0" i="0" baseline="0" noProof="0" dirty="0">
                          <a:solidFill>
                            <a:schemeClr val="accent3"/>
                          </a:solidFill>
                          <a:latin typeface="Source Sans Pro" charset="0"/>
                          <a:ea typeface="Source Sans Pro" charset="0"/>
                          <a:cs typeface="Source Sans Pro" charset="0"/>
                        </a:rPr>
                        <a:t>El partidismo tiene raíces profundas</a:t>
                      </a:r>
                    </a:p>
                    <a:p>
                      <a:pPr marL="342900" indent="-342900">
                        <a:buFont typeface="Arial" charset="0"/>
                        <a:buChar char="•"/>
                      </a:pPr>
                      <a:endParaRPr lang="es-ES_tradnl" sz="800" b="0" i="0" baseline="0" noProof="0" dirty="0">
                        <a:solidFill>
                          <a:schemeClr val="tx2">
                            <a:lumMod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endParaRPr lang="es-ES_tradnl" sz="2800" b="1" i="0" noProof="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s-ES_tradnl" sz="1800" b="0" i="0" baseline="0" noProof="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597343"/>
          </a:xfrm>
          <a:prstGeom prst="rect">
            <a:avLst/>
          </a:prstGeom>
          <a:noFill/>
        </p:spPr>
        <p:txBody>
          <a:bodyPr wrap="square" rtlCol="0">
            <a:spAutoFit/>
          </a:bodyPr>
          <a:lstStyle/>
          <a:p>
            <a:pPr>
              <a:lnSpc>
                <a:spcPct val="80000"/>
              </a:lnSpc>
            </a:pPr>
            <a:r>
              <a:rPr lang="en-US" sz="4000" b="1" dirty="0" err="1">
                <a:solidFill>
                  <a:srgbClr val="00B4DC"/>
                </a:solidFill>
                <a:latin typeface="Gilroy ExtraBold" charset="0"/>
                <a:ea typeface="Gilroy ExtraBold" charset="0"/>
                <a:cs typeface="Gilroy ExtraBold" charset="0"/>
              </a:rPr>
              <a:t>Persuasión</a:t>
            </a:r>
            <a:endParaRPr lang="en-US" sz="4000" b="1" dirty="0">
              <a:solidFill>
                <a:srgbClr val="00B4DC"/>
              </a:solidFill>
              <a:latin typeface="Gilroy ExtraBold" charset="0"/>
              <a:ea typeface="Gilroy ExtraBold" charset="0"/>
              <a:cs typeface="Gilroy ExtraBold" charset="0"/>
            </a:endParaRPr>
          </a:p>
        </p:txBody>
      </p:sp>
      <p:sp>
        <p:nvSpPr>
          <p:cNvPr id="7" name="TextBox 6"/>
          <p:cNvSpPr txBox="1"/>
          <p:nvPr/>
        </p:nvSpPr>
        <p:spPr>
          <a:xfrm>
            <a:off x="838200" y="1639143"/>
            <a:ext cx="3505200" cy="344838"/>
          </a:xfrm>
          <a:prstGeom prst="rect">
            <a:avLst/>
          </a:prstGeom>
          <a:noFill/>
        </p:spPr>
        <p:txBody>
          <a:bodyPr wrap="square" rtlCol="0">
            <a:spAutoFit/>
          </a:bodyPr>
          <a:lstStyle/>
          <a:p>
            <a:pPr>
              <a:lnSpc>
                <a:spcPct val="80000"/>
              </a:lnSpc>
            </a:pPr>
            <a:r>
              <a:rPr lang="en-US" sz="2000" b="1" dirty="0">
                <a:solidFill>
                  <a:schemeClr val="tx1"/>
                </a:solidFill>
                <a:latin typeface="Gilroy ExtraBold" charset="0"/>
                <a:ea typeface="Gilroy ExtraBold" charset="0"/>
                <a:cs typeface="Gilroy ExtraBold" charset="0"/>
              </a:rPr>
              <a:t>*Source- Analyst Institute</a:t>
            </a:r>
          </a:p>
        </p:txBody>
      </p:sp>
    </p:spTree>
    <p:extLst>
      <p:ext uri="{BB962C8B-B14F-4D97-AF65-F5344CB8AC3E}">
        <p14:creationId xmlns:p14="http://schemas.microsoft.com/office/powerpoint/2010/main" val="1713581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nvGraphicFramePr>
        <p:xfrm>
          <a:off x="5410200" y="559475"/>
          <a:ext cx="6181560" cy="5516880"/>
        </p:xfrm>
        <a:graphic>
          <a:graphicData uri="http://schemas.openxmlformats.org/drawingml/2006/table">
            <a:tbl>
              <a:tblPr firstRow="1" bandRow="1">
                <a:tableStyleId>{5C22544A-7EE6-4342-B048-85BDC9FD1C3A}</a:tableStyleId>
              </a:tblPr>
              <a:tblGrid>
                <a:gridCol w="6181560">
                  <a:extLst>
                    <a:ext uri="{9D8B030D-6E8A-4147-A177-3AD203B41FA5}">
                      <a16:colId xmlns:a16="http://schemas.microsoft.com/office/drawing/2014/main" val="20000"/>
                    </a:ext>
                  </a:extLst>
                </a:gridCol>
              </a:tblGrid>
              <a:tr h="370840">
                <a:tc>
                  <a:txBody>
                    <a:bodyPr/>
                    <a:lstStyle/>
                    <a:p>
                      <a:pPr algn="l"/>
                      <a:endParaRPr lang="es-ES_tradnl" sz="800" b="0" i="0" noProof="0" dirty="0">
                        <a:solidFill>
                          <a:schemeClr val="tx2">
                            <a:lumMod val="50000"/>
                          </a:schemeClr>
                        </a:solidFill>
                        <a:latin typeface="Gilroy" charset="0"/>
                        <a:ea typeface="Gilroy" charset="0"/>
                        <a:cs typeface="Gilroy" charset="0"/>
                      </a:endParaRPr>
                    </a:p>
                    <a:p>
                      <a:pPr algn="l"/>
                      <a:r>
                        <a:rPr lang="es-ES_tradnl" sz="2800" b="1" i="0" noProof="0" dirty="0">
                          <a:solidFill>
                            <a:schemeClr val="tx2">
                              <a:lumMod val="50000"/>
                            </a:schemeClr>
                          </a:solidFill>
                          <a:latin typeface="Gilroy ExtraBold" charset="0"/>
                          <a:ea typeface="Gilroy ExtraBold" charset="0"/>
                          <a:cs typeface="Gilroy ExtraBold" charset="0"/>
                        </a:rPr>
                        <a:t>La persuasión es necesaria</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s-ES_tradnl" sz="1800" b="0" i="0" baseline="0" noProof="0" dirty="0">
                          <a:solidFill>
                            <a:schemeClr val="tx2">
                              <a:lumMod val="50000"/>
                            </a:schemeClr>
                          </a:solidFill>
                          <a:latin typeface="Source Sans Pro" charset="0"/>
                          <a:ea typeface="Source Sans Pro" charset="0"/>
                          <a:cs typeface="Source Sans Pro" charset="0"/>
                        </a:rPr>
                        <a:t>Simplemente no hay una cantidad suficiente de votantes para ganar con solo sacar a esa cantidad a votar</a:t>
                      </a:r>
                    </a:p>
                    <a:p>
                      <a:pPr marL="342900" indent="-342900" algn="l">
                        <a:buFont typeface="Arial" charset="0"/>
                        <a:buChar char="•"/>
                      </a:pPr>
                      <a:r>
                        <a:rPr lang="es-ES_tradnl" sz="1800" b="0" i="0" baseline="0" noProof="0" dirty="0">
                          <a:solidFill>
                            <a:schemeClr val="tx2">
                              <a:lumMod val="50000"/>
                            </a:schemeClr>
                          </a:solidFill>
                          <a:latin typeface="Source Sans Pro" charset="0"/>
                          <a:ea typeface="Source Sans Pro" charset="0"/>
                          <a:cs typeface="Source Sans Pro" charset="0"/>
                        </a:rPr>
                        <a:t>Los márgenes en muchos estados y distritos son muy pequeños</a:t>
                      </a:r>
                    </a:p>
                  </a:txBody>
                  <a:tcPr>
                    <a:solidFill>
                      <a:schemeClr val="bg1"/>
                    </a:solidFill>
                  </a:tcPr>
                </a:tc>
                <a:extLst>
                  <a:ext uri="{0D108BD9-81ED-4DB2-BD59-A6C34878D82A}">
                    <a16:rowId xmlns:a16="http://schemas.microsoft.com/office/drawing/2014/main" val="10001"/>
                  </a:ext>
                </a:extLst>
              </a:tr>
              <a:tr h="370840">
                <a:tc>
                  <a:txBody>
                    <a:bodyPr/>
                    <a:lstStyle/>
                    <a:p>
                      <a:pPr algn="l"/>
                      <a:r>
                        <a:rPr lang="es-ES_tradnl" sz="2800" b="1" i="0" baseline="0" noProof="0" dirty="0">
                          <a:solidFill>
                            <a:schemeClr val="tx2">
                              <a:lumMod val="50000"/>
                            </a:schemeClr>
                          </a:solidFill>
                          <a:latin typeface="Gilroy ExtraBold" charset="0"/>
                          <a:ea typeface="Gilroy ExtraBold" charset="0"/>
                          <a:cs typeface="Gilroy ExtraBold" charset="0"/>
                        </a:rPr>
                        <a:t>Persuadir es difícil</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s-ES_tradnl" sz="1800" b="0" i="0" baseline="0" noProof="0" dirty="0">
                          <a:solidFill>
                            <a:schemeClr val="tx2">
                              <a:lumMod val="50000"/>
                            </a:schemeClr>
                          </a:solidFill>
                          <a:latin typeface="Source Sans Pro" charset="0"/>
                          <a:ea typeface="Source Sans Pro" charset="0"/>
                          <a:cs typeface="Source Sans Pro" charset="0"/>
                        </a:rPr>
                        <a:t>Usted esta tratando de cambiar las opiniones y la mentalidad de otras personas</a:t>
                      </a:r>
                    </a:p>
                    <a:p>
                      <a:pPr marL="342900" indent="-342900">
                        <a:buFont typeface="Arial" charset="0"/>
                        <a:buChar char="•"/>
                      </a:pPr>
                      <a:r>
                        <a:rPr lang="es-ES_tradnl" sz="1800" b="0" i="0" baseline="0" noProof="0" dirty="0">
                          <a:solidFill>
                            <a:schemeClr val="tx2">
                              <a:lumMod val="50000"/>
                            </a:schemeClr>
                          </a:solidFill>
                          <a:latin typeface="Source Sans Pro" charset="0"/>
                          <a:ea typeface="Source Sans Pro" charset="0"/>
                          <a:cs typeface="Source Sans Pro" charset="0"/>
                        </a:rPr>
                        <a:t>El partidismo tiene raíces profundas</a:t>
                      </a:r>
                    </a:p>
                    <a:p>
                      <a:pPr marL="342900" indent="-342900">
                        <a:buFont typeface="Arial" charset="0"/>
                        <a:buChar char="•"/>
                      </a:pPr>
                      <a:endParaRPr lang="es-ES_tradnl" sz="800" b="0" i="0" baseline="0" noProof="0" dirty="0">
                        <a:solidFill>
                          <a:schemeClr val="tx2">
                            <a:lumMod val="50000"/>
                          </a:schemeClr>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r>
                        <a:rPr lang="es-ES_tradnl" sz="2800" b="1" i="0" noProof="0" dirty="0">
                          <a:solidFill>
                            <a:srgbClr val="00B4DC"/>
                          </a:solidFill>
                          <a:latin typeface="Gilroy ExtraBold" charset="0"/>
                          <a:ea typeface="Gilroy ExtraBold" charset="0"/>
                          <a:cs typeface="Gilroy ExtraBold" charset="0"/>
                        </a:rPr>
                        <a:t>Las estrategias sobre la persuasión todavía están evolucionando</a:t>
                      </a:r>
                      <a:r>
                        <a:rPr lang="es-ES_tradnl" sz="2800" b="1" i="0" baseline="0" noProof="0" dirty="0">
                          <a:solidFill>
                            <a:srgbClr val="00B4DC"/>
                          </a:solidFill>
                          <a:latin typeface="Gilroy ExtraBold" charset="0"/>
                          <a:ea typeface="Gilroy ExtraBold" charset="0"/>
                          <a:cs typeface="Gilroy ExtraBold" charset="0"/>
                        </a:rPr>
                        <a:t>!</a:t>
                      </a:r>
                      <a:endParaRPr lang="es-ES_tradnl" sz="2800" b="1" i="0" noProof="0" dirty="0">
                        <a:solidFill>
                          <a:srgbClr val="00B4DC"/>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r>
                        <a:rPr lang="es-ES_tradnl" sz="1800" b="0" i="0" baseline="0" noProof="0" dirty="0">
                          <a:solidFill>
                            <a:schemeClr val="tx1"/>
                          </a:solidFill>
                          <a:latin typeface="Source Sans Pro" charset="0"/>
                          <a:ea typeface="Source Sans Pro" charset="0"/>
                          <a:cs typeface="Source Sans Pro" charset="0"/>
                        </a:rPr>
                        <a:t>Métodos creativos están siendo examinados y probados en comunidades</a:t>
                      </a:r>
                    </a:p>
                    <a:p>
                      <a:pPr marL="342900" indent="-342900" algn="l">
                        <a:buFont typeface="Arial" charset="0"/>
                        <a:buChar char="•"/>
                      </a:pPr>
                      <a:r>
                        <a:rPr lang="es-ES_tradnl" sz="1800" b="0" i="0" baseline="0" noProof="0" dirty="0">
                          <a:solidFill>
                            <a:schemeClr val="tx1"/>
                          </a:solidFill>
                          <a:latin typeface="Source Sans Pro" charset="0"/>
                          <a:ea typeface="Source Sans Pro" charset="0"/>
                          <a:cs typeface="Source Sans Pro" charset="0"/>
                        </a:rPr>
                        <a:t>Las mejores practicas de organización están en constante evolución  </a:t>
                      </a: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838200" y="838200"/>
            <a:ext cx="3505200" cy="597343"/>
          </a:xfrm>
          <a:prstGeom prst="rect">
            <a:avLst/>
          </a:prstGeom>
          <a:noFill/>
        </p:spPr>
        <p:txBody>
          <a:bodyPr wrap="square" rtlCol="0">
            <a:spAutoFit/>
          </a:bodyPr>
          <a:lstStyle/>
          <a:p>
            <a:pPr>
              <a:lnSpc>
                <a:spcPct val="80000"/>
              </a:lnSpc>
            </a:pPr>
            <a:r>
              <a:rPr lang="en-US" sz="4000" b="1" dirty="0" err="1">
                <a:solidFill>
                  <a:srgbClr val="00B4DC"/>
                </a:solidFill>
                <a:latin typeface="Gilroy ExtraBold" charset="0"/>
                <a:ea typeface="Gilroy ExtraBold" charset="0"/>
                <a:cs typeface="Gilroy ExtraBold" charset="0"/>
              </a:rPr>
              <a:t>Persuasión</a:t>
            </a:r>
            <a:endParaRPr lang="en-US" sz="4000" b="1" dirty="0">
              <a:solidFill>
                <a:srgbClr val="00B4DC"/>
              </a:solidFill>
              <a:latin typeface="Gilroy ExtraBold" charset="0"/>
              <a:ea typeface="Gilroy ExtraBold" charset="0"/>
              <a:cs typeface="Gilroy ExtraBold" charset="0"/>
            </a:endParaRPr>
          </a:p>
        </p:txBody>
      </p:sp>
      <p:sp>
        <p:nvSpPr>
          <p:cNvPr id="7" name="TextBox 6"/>
          <p:cNvSpPr txBox="1"/>
          <p:nvPr/>
        </p:nvSpPr>
        <p:spPr>
          <a:xfrm>
            <a:off x="838200" y="1639143"/>
            <a:ext cx="3505200" cy="344838"/>
          </a:xfrm>
          <a:prstGeom prst="rect">
            <a:avLst/>
          </a:prstGeom>
          <a:noFill/>
        </p:spPr>
        <p:txBody>
          <a:bodyPr wrap="square" rtlCol="0">
            <a:spAutoFit/>
          </a:bodyPr>
          <a:lstStyle/>
          <a:p>
            <a:pPr>
              <a:lnSpc>
                <a:spcPct val="80000"/>
              </a:lnSpc>
            </a:pPr>
            <a:r>
              <a:rPr lang="en-US" sz="2000" b="1" dirty="0">
                <a:solidFill>
                  <a:schemeClr val="tx1"/>
                </a:solidFill>
                <a:latin typeface="Gilroy ExtraBold" charset="0"/>
                <a:ea typeface="Gilroy ExtraBold" charset="0"/>
                <a:cs typeface="Gilroy ExtraBold" charset="0"/>
              </a:rPr>
              <a:t>*Source- Analyst Institute</a:t>
            </a:r>
          </a:p>
        </p:txBody>
      </p:sp>
    </p:spTree>
    <p:extLst>
      <p:ext uri="{BB962C8B-B14F-4D97-AF65-F5344CB8AC3E}">
        <p14:creationId xmlns:p14="http://schemas.microsoft.com/office/powerpoint/2010/main" val="3956945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4927597" y="2824131"/>
            <a:ext cx="2345507" cy="5356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303" y="608493"/>
            <a:ext cx="6028268" cy="3674447"/>
          </a:xfrm>
          <a:prstGeom prst="rect">
            <a:avLst/>
          </a:prstGeom>
        </p:spPr>
      </p:pic>
      <p:sp>
        <p:nvSpPr>
          <p:cNvPr id="3" name="TextBox 2"/>
          <p:cNvSpPr txBox="1"/>
          <p:nvPr/>
        </p:nvSpPr>
        <p:spPr>
          <a:xfrm>
            <a:off x="0" y="598003"/>
            <a:ext cx="12192000" cy="471091"/>
          </a:xfrm>
          <a:prstGeom prst="rect">
            <a:avLst/>
          </a:prstGeom>
          <a:noFill/>
        </p:spPr>
        <p:txBody>
          <a:bodyPr wrap="square" rtlCol="0">
            <a:spAutoFit/>
          </a:bodyPr>
          <a:lstStyle/>
          <a:p>
            <a:pPr algn="ctr">
              <a:lnSpc>
                <a:spcPct val="80000"/>
              </a:lnSpc>
            </a:pPr>
            <a:r>
              <a:rPr lang="en-US" sz="3000" b="1" dirty="0">
                <a:solidFill>
                  <a:schemeClr val="bg1"/>
                </a:solidFill>
                <a:latin typeface="Gilroy ExtraBold" charset="0"/>
                <a:ea typeface="Gilroy ExtraBold" charset="0"/>
                <a:cs typeface="Gilroy ExtraBold" charset="0"/>
              </a:rPr>
              <a:t>El </a:t>
            </a:r>
            <a:r>
              <a:rPr lang="en-US" sz="3000" b="1" dirty="0" err="1">
                <a:solidFill>
                  <a:schemeClr val="bg1"/>
                </a:solidFill>
                <a:latin typeface="Gilroy ExtraBold" charset="0"/>
                <a:ea typeface="Gilroy ExtraBold" charset="0"/>
                <a:cs typeface="Gilroy ExtraBold" charset="0"/>
              </a:rPr>
              <a:t>contacto</a:t>
            </a:r>
            <a:r>
              <a:rPr lang="en-US" sz="3000" b="1" dirty="0">
                <a:solidFill>
                  <a:schemeClr val="bg1"/>
                </a:solidFill>
                <a:latin typeface="Gilroy ExtraBold" charset="0"/>
                <a:ea typeface="Gilroy ExtraBold" charset="0"/>
                <a:cs typeface="Gilroy ExtraBold" charset="0"/>
              </a:rPr>
              <a:t> con </a:t>
            </a:r>
            <a:r>
              <a:rPr lang="en-US" sz="3000" b="1" dirty="0" err="1">
                <a:solidFill>
                  <a:schemeClr val="bg1"/>
                </a:solidFill>
                <a:latin typeface="Gilroy ExtraBold" charset="0"/>
                <a:ea typeface="Gilroy ExtraBold" charset="0"/>
                <a:cs typeface="Gilroy ExtraBold" charset="0"/>
              </a:rPr>
              <a:t>votantes</a:t>
            </a:r>
            <a:r>
              <a:rPr lang="en-US" sz="3000" b="1" dirty="0">
                <a:solidFill>
                  <a:schemeClr val="bg1"/>
                </a:solidFill>
                <a:latin typeface="Gilroy ExtraBold" charset="0"/>
                <a:ea typeface="Gilroy ExtraBold" charset="0"/>
                <a:cs typeface="Gilroy ExtraBold" charset="0"/>
              </a:rPr>
              <a:t> </a:t>
            </a:r>
            <a:r>
              <a:rPr lang="en-US" sz="3000" b="1" dirty="0" err="1">
                <a:solidFill>
                  <a:schemeClr val="bg1"/>
                </a:solidFill>
                <a:latin typeface="Gilroy ExtraBold" charset="0"/>
                <a:ea typeface="Gilroy ExtraBold" charset="0"/>
                <a:cs typeface="Gilroy ExtraBold" charset="0"/>
              </a:rPr>
              <a:t>aumenta</a:t>
            </a:r>
            <a:r>
              <a:rPr lang="en-US" sz="3000" b="1" dirty="0">
                <a:solidFill>
                  <a:schemeClr val="bg1"/>
                </a:solidFill>
                <a:latin typeface="Gilroy ExtraBold" charset="0"/>
                <a:ea typeface="Gilroy ExtraBold" charset="0"/>
                <a:cs typeface="Gilroy ExtraBold" charset="0"/>
              </a:rPr>
              <a:t> </a:t>
            </a:r>
            <a:r>
              <a:rPr lang="en-US" sz="3000" b="1" dirty="0" err="1">
                <a:solidFill>
                  <a:schemeClr val="bg1"/>
                </a:solidFill>
                <a:latin typeface="Gilroy ExtraBold" charset="0"/>
                <a:ea typeface="Gilroy ExtraBold" charset="0"/>
                <a:cs typeface="Gilroy ExtraBold" charset="0"/>
              </a:rPr>
              <a:t>su</a:t>
            </a:r>
            <a:r>
              <a:rPr lang="en-US" sz="3000" b="1" dirty="0">
                <a:solidFill>
                  <a:schemeClr val="bg1"/>
                </a:solidFill>
                <a:latin typeface="Gilroy ExtraBold" charset="0"/>
                <a:ea typeface="Gilroy ExtraBold" charset="0"/>
                <a:cs typeface="Gilroy ExtraBold" charset="0"/>
              </a:rPr>
              <a:t> </a:t>
            </a:r>
            <a:r>
              <a:rPr lang="en-US" sz="3000" b="1" dirty="0" err="1">
                <a:solidFill>
                  <a:schemeClr val="bg1"/>
                </a:solidFill>
                <a:latin typeface="Gilroy ExtraBold" charset="0"/>
                <a:ea typeface="Gilroy ExtraBold" charset="0"/>
                <a:cs typeface="Gilroy ExtraBold" charset="0"/>
              </a:rPr>
              <a:t>probabilidad</a:t>
            </a:r>
            <a:r>
              <a:rPr lang="en-US" sz="3000" b="1" dirty="0">
                <a:solidFill>
                  <a:schemeClr val="bg1"/>
                </a:solidFill>
                <a:latin typeface="Gilroy ExtraBold" charset="0"/>
                <a:ea typeface="Gilroy ExtraBold" charset="0"/>
                <a:cs typeface="Gilroy ExtraBold" charset="0"/>
              </a:rPr>
              <a:t> de </a:t>
            </a:r>
            <a:r>
              <a:rPr lang="en-US" sz="3000" b="1" dirty="0" err="1">
                <a:solidFill>
                  <a:schemeClr val="bg1"/>
                </a:solidFill>
                <a:latin typeface="Gilroy ExtraBold" charset="0"/>
                <a:ea typeface="Gilroy ExtraBold" charset="0"/>
                <a:cs typeface="Gilroy ExtraBold" charset="0"/>
              </a:rPr>
              <a:t>votar</a:t>
            </a:r>
            <a:endParaRPr lang="en-US" sz="3000" b="1" dirty="0">
              <a:solidFill>
                <a:schemeClr val="bg1"/>
              </a:solidFill>
              <a:latin typeface="Gilroy ExtraBold" charset="0"/>
              <a:ea typeface="Gilroy ExtraBold" charset="0"/>
              <a:cs typeface="Gilroy ExtraBold" charset="0"/>
            </a:endParaRPr>
          </a:p>
        </p:txBody>
      </p:sp>
      <p:sp>
        <p:nvSpPr>
          <p:cNvPr id="4" name="Rectangle 3"/>
          <p:cNvSpPr/>
          <p:nvPr/>
        </p:nvSpPr>
        <p:spPr>
          <a:xfrm>
            <a:off x="2218268" y="4287978"/>
            <a:ext cx="2345507" cy="1407298"/>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27598" y="3555191"/>
            <a:ext cx="2345507" cy="213440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36927" y="2218258"/>
            <a:ext cx="2345507" cy="347133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218268" y="5885539"/>
            <a:ext cx="2345505" cy="370101"/>
          </a:xfrm>
          <a:prstGeom prst="rect">
            <a:avLst/>
          </a:prstGeom>
          <a:noFill/>
        </p:spPr>
        <p:txBody>
          <a:bodyPr wrap="square" rtlCol="0">
            <a:spAutoFit/>
          </a:bodyPr>
          <a:lstStyle/>
          <a:p>
            <a:pPr algn="ctr">
              <a:lnSpc>
                <a:spcPct val="80000"/>
              </a:lnSpc>
            </a:pPr>
            <a:r>
              <a:rPr lang="en-US" sz="2200" b="1" dirty="0" err="1">
                <a:solidFill>
                  <a:schemeClr val="bg1"/>
                </a:solidFill>
                <a:latin typeface="Gilroy ExtraBold" charset="0"/>
                <a:ea typeface="Gilroy ExtraBold" charset="0"/>
                <a:cs typeface="Gilroy ExtraBold" charset="0"/>
              </a:rPr>
              <a:t>Llamadas</a:t>
            </a:r>
            <a:endParaRPr lang="en-US" sz="2200" b="1" dirty="0">
              <a:solidFill>
                <a:schemeClr val="bg1"/>
              </a:solidFill>
              <a:latin typeface="Gilroy ExtraBold" charset="0"/>
              <a:ea typeface="Gilroy ExtraBold" charset="0"/>
              <a:cs typeface="Gilroy ExtraBold" charset="0"/>
            </a:endParaRPr>
          </a:p>
        </p:txBody>
      </p:sp>
      <p:sp>
        <p:nvSpPr>
          <p:cNvPr id="8" name="TextBox 7"/>
          <p:cNvSpPr txBox="1"/>
          <p:nvPr/>
        </p:nvSpPr>
        <p:spPr>
          <a:xfrm>
            <a:off x="4563773" y="5913719"/>
            <a:ext cx="2997203" cy="370101"/>
          </a:xfrm>
          <a:prstGeom prst="rect">
            <a:avLst/>
          </a:prstGeom>
          <a:noFill/>
        </p:spPr>
        <p:txBody>
          <a:bodyPr wrap="square" rtlCol="0">
            <a:spAutoFit/>
          </a:bodyPr>
          <a:lstStyle/>
          <a:p>
            <a:pPr algn="ctr">
              <a:lnSpc>
                <a:spcPct val="80000"/>
              </a:lnSpc>
            </a:pPr>
            <a:r>
              <a:rPr lang="en-US" sz="2200" b="1" dirty="0" err="1">
                <a:solidFill>
                  <a:schemeClr val="bg1"/>
                </a:solidFill>
                <a:latin typeface="Gilroy ExtraBold" charset="0"/>
                <a:ea typeface="Gilroy ExtraBold" charset="0"/>
                <a:cs typeface="Gilroy ExtraBold" charset="0"/>
              </a:rPr>
              <a:t>Tocadas</a:t>
            </a:r>
            <a:r>
              <a:rPr lang="en-US" sz="2200" b="1" dirty="0">
                <a:solidFill>
                  <a:schemeClr val="bg1"/>
                </a:solidFill>
                <a:latin typeface="Gilroy ExtraBold" charset="0"/>
                <a:ea typeface="Gilroy ExtraBold" charset="0"/>
                <a:cs typeface="Gilroy ExtraBold" charset="0"/>
              </a:rPr>
              <a:t> de </a:t>
            </a:r>
            <a:r>
              <a:rPr lang="en-US" sz="2200" b="1" dirty="0" err="1">
                <a:solidFill>
                  <a:schemeClr val="bg1"/>
                </a:solidFill>
                <a:latin typeface="Gilroy ExtraBold" charset="0"/>
                <a:ea typeface="Gilroy ExtraBold" charset="0"/>
                <a:cs typeface="Gilroy ExtraBold" charset="0"/>
              </a:rPr>
              <a:t>puertas</a:t>
            </a:r>
            <a:endParaRPr lang="en-US" sz="2200" b="1" dirty="0">
              <a:solidFill>
                <a:schemeClr val="bg1"/>
              </a:solidFill>
              <a:latin typeface="Gilroy ExtraBold" charset="0"/>
              <a:ea typeface="Gilroy ExtraBold" charset="0"/>
              <a:cs typeface="Gilroy ExtraBold" charset="0"/>
            </a:endParaRPr>
          </a:p>
        </p:txBody>
      </p:sp>
      <p:sp>
        <p:nvSpPr>
          <p:cNvPr id="9" name="TextBox 8"/>
          <p:cNvSpPr txBox="1"/>
          <p:nvPr/>
        </p:nvSpPr>
        <p:spPr>
          <a:xfrm>
            <a:off x="7636927" y="5913720"/>
            <a:ext cx="2345507" cy="370101"/>
          </a:xfrm>
          <a:prstGeom prst="rect">
            <a:avLst/>
          </a:prstGeom>
          <a:noFill/>
        </p:spPr>
        <p:txBody>
          <a:bodyPr wrap="square" rtlCol="0">
            <a:spAutoFit/>
          </a:bodyPr>
          <a:lstStyle/>
          <a:p>
            <a:pPr algn="ctr">
              <a:lnSpc>
                <a:spcPct val="80000"/>
              </a:lnSpc>
            </a:pPr>
            <a:r>
              <a:rPr lang="en-US" sz="2200" b="1" dirty="0" err="1">
                <a:solidFill>
                  <a:schemeClr val="bg1"/>
                </a:solidFill>
                <a:latin typeface="Gilroy ExtraBold" charset="0"/>
                <a:ea typeface="Gilroy ExtraBold" charset="0"/>
                <a:cs typeface="Gilroy ExtraBold" charset="0"/>
              </a:rPr>
              <a:t>Ambas</a:t>
            </a:r>
            <a:endParaRPr lang="en-US" sz="2200" b="1" dirty="0">
              <a:solidFill>
                <a:schemeClr val="bg1"/>
              </a:solidFill>
              <a:latin typeface="Gilroy ExtraBold" charset="0"/>
              <a:ea typeface="Gilroy ExtraBold" charset="0"/>
              <a:cs typeface="Gilroy ExtraBold" charset="0"/>
            </a:endParaRPr>
          </a:p>
        </p:txBody>
      </p:sp>
      <p:sp>
        <p:nvSpPr>
          <p:cNvPr id="13" name="Triangle 12"/>
          <p:cNvSpPr/>
          <p:nvPr/>
        </p:nvSpPr>
        <p:spPr>
          <a:xfrm rot="10800000">
            <a:off x="8593610" y="1941529"/>
            <a:ext cx="432138" cy="2587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alphaModFix amt="35000"/>
          </a:blip>
          <a:stretch>
            <a:fillRect/>
          </a:stretch>
        </p:blipFill>
        <p:spPr>
          <a:xfrm>
            <a:off x="11362943" y="6417000"/>
            <a:ext cx="653212" cy="253432"/>
          </a:xfrm>
          <a:prstGeom prst="rect">
            <a:avLst/>
          </a:prstGeom>
          <a:effectLst/>
        </p:spPr>
      </p:pic>
      <p:sp>
        <p:nvSpPr>
          <p:cNvPr id="16" name="Rectangle 15"/>
          <p:cNvSpPr/>
          <p:nvPr/>
        </p:nvSpPr>
        <p:spPr>
          <a:xfrm>
            <a:off x="7636927" y="1511337"/>
            <a:ext cx="2345507" cy="5103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26364" y="2919114"/>
            <a:ext cx="2345507" cy="407932"/>
          </a:xfrm>
          <a:prstGeom prst="rect">
            <a:avLst/>
          </a:prstGeom>
          <a:noFill/>
        </p:spPr>
        <p:txBody>
          <a:bodyPr wrap="square" rtlCol="0">
            <a:spAutoFit/>
          </a:bodyPr>
          <a:lstStyle/>
          <a:p>
            <a:pPr algn="ctr">
              <a:lnSpc>
                <a:spcPct val="80000"/>
              </a:lnSpc>
            </a:pPr>
            <a:r>
              <a:rPr lang="en-US" sz="2500" b="1" dirty="0">
                <a:solidFill>
                  <a:schemeClr val="tx1"/>
                </a:solidFill>
                <a:latin typeface="Gilroy ExtraBold" charset="0"/>
                <a:ea typeface="Gilroy ExtraBold" charset="0"/>
                <a:cs typeface="Gilroy ExtraBold" charset="0"/>
              </a:rPr>
              <a:t>1.33%</a:t>
            </a:r>
          </a:p>
        </p:txBody>
      </p:sp>
      <p:sp>
        <p:nvSpPr>
          <p:cNvPr id="18" name="Rectangle 17"/>
          <p:cNvSpPr/>
          <p:nvPr/>
        </p:nvSpPr>
        <p:spPr>
          <a:xfrm>
            <a:off x="2218268" y="3619194"/>
            <a:ext cx="2345507" cy="4390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54601" y="3650312"/>
            <a:ext cx="2345507" cy="407932"/>
          </a:xfrm>
          <a:prstGeom prst="rect">
            <a:avLst/>
          </a:prstGeom>
          <a:noFill/>
        </p:spPr>
        <p:txBody>
          <a:bodyPr wrap="square" rtlCol="0">
            <a:spAutoFit/>
          </a:bodyPr>
          <a:lstStyle/>
          <a:p>
            <a:pPr algn="ctr">
              <a:lnSpc>
                <a:spcPct val="80000"/>
              </a:lnSpc>
            </a:pPr>
            <a:r>
              <a:rPr lang="en-US" sz="2500" b="1" dirty="0">
                <a:solidFill>
                  <a:schemeClr val="tx1"/>
                </a:solidFill>
                <a:latin typeface="Gilroy ExtraBold" charset="0"/>
                <a:ea typeface="Gilroy ExtraBold" charset="0"/>
                <a:cs typeface="Gilroy ExtraBold" charset="0"/>
              </a:rPr>
              <a:t>0.85%</a:t>
            </a:r>
          </a:p>
        </p:txBody>
      </p:sp>
      <p:sp>
        <p:nvSpPr>
          <p:cNvPr id="10" name="TextBox 9"/>
          <p:cNvSpPr txBox="1"/>
          <p:nvPr/>
        </p:nvSpPr>
        <p:spPr>
          <a:xfrm>
            <a:off x="7636927" y="1557762"/>
            <a:ext cx="2345507" cy="407932"/>
          </a:xfrm>
          <a:prstGeom prst="rect">
            <a:avLst/>
          </a:prstGeom>
          <a:noFill/>
        </p:spPr>
        <p:txBody>
          <a:bodyPr wrap="square" rtlCol="0">
            <a:spAutoFit/>
          </a:bodyPr>
          <a:lstStyle/>
          <a:p>
            <a:pPr algn="ctr">
              <a:lnSpc>
                <a:spcPct val="80000"/>
              </a:lnSpc>
            </a:pPr>
            <a:r>
              <a:rPr lang="en-US" sz="2500" b="1" dirty="0">
                <a:solidFill>
                  <a:schemeClr val="tx1"/>
                </a:solidFill>
                <a:latin typeface="Gilroy ExtraBold" charset="0"/>
                <a:ea typeface="Gilroy ExtraBold" charset="0"/>
                <a:cs typeface="Gilroy ExtraBold" charset="0"/>
              </a:rPr>
              <a:t>2.19%</a:t>
            </a:r>
          </a:p>
        </p:txBody>
      </p:sp>
      <p:sp>
        <p:nvSpPr>
          <p:cNvPr id="21" name="Triangle 20"/>
          <p:cNvSpPr/>
          <p:nvPr/>
        </p:nvSpPr>
        <p:spPr>
          <a:xfrm rot="10800000">
            <a:off x="3193120" y="3983626"/>
            <a:ext cx="432138" cy="2587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p:cNvSpPr/>
          <p:nvPr/>
        </p:nvSpPr>
        <p:spPr>
          <a:xfrm rot="10800000">
            <a:off x="5879931" y="3264970"/>
            <a:ext cx="432138" cy="258741"/>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549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7" name="Picture 6"/>
          <p:cNvPicPr>
            <a:picLocks noChangeAspect="1"/>
          </p:cNvPicPr>
          <p:nvPr/>
        </p:nvPicPr>
        <p:blipFill rotWithShape="1">
          <a:blip r:embed="rId3">
            <a:alphaModFix amt="18000"/>
            <a:extLst>
              <a:ext uri="{28A0092B-C50C-407E-A947-70E740481C1C}">
                <a14:useLocalDpi xmlns:a14="http://schemas.microsoft.com/office/drawing/2010/main" val="0"/>
              </a:ext>
            </a:extLst>
          </a:blip>
          <a:srcRect l="9950" t="23249" r="5421" b="5090"/>
          <a:stretch/>
        </p:blipFill>
        <p:spPr>
          <a:xfrm>
            <a:off x="-1" y="0"/>
            <a:ext cx="12192001" cy="6858000"/>
          </a:xfrm>
          <a:prstGeom prst="rect">
            <a:avLst/>
          </a:prstGeom>
          <a:effectLst/>
        </p:spPr>
      </p:pic>
      <p:sp>
        <p:nvSpPr>
          <p:cNvPr id="133" name="Shape 133"/>
          <p:cNvSpPr txBox="1"/>
          <p:nvPr/>
        </p:nvSpPr>
        <p:spPr>
          <a:xfrm>
            <a:off x="514349" y="2972906"/>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u="none" strike="noStrike" cap="none" spc="300" dirty="0">
                <a:solidFill>
                  <a:schemeClr val="bg2"/>
                </a:solidFill>
                <a:latin typeface="Gilroy ExtraBold" charset="0"/>
                <a:ea typeface="Gilroy ExtraBold" charset="0"/>
                <a:cs typeface="Gilroy ExtraBold" charset="0"/>
                <a:sym typeface="Arial"/>
              </a:rPr>
              <a:t>ENTRENAMIENTO DE ORGANIZACIÓN DE CAMPAÑAS</a:t>
            </a:r>
          </a:p>
          <a:p>
            <a:pPr marL="0" marR="0" lvl="0" indent="0" algn="ctr" rtl="0">
              <a:lnSpc>
                <a:spcPct val="90000"/>
              </a:lnSpc>
              <a:spcBef>
                <a:spcPts val="0"/>
              </a:spcBef>
              <a:buSzPct val="25000"/>
              <a:buNone/>
            </a:pPr>
            <a:r>
              <a:rPr lang="en-US" sz="6000" b="1" dirty="0" err="1">
                <a:solidFill>
                  <a:schemeClr val="bg1"/>
                </a:solidFill>
                <a:latin typeface="Gilroy ExtraBold" charset="0"/>
                <a:ea typeface="Gilroy ExtraBold" charset="0"/>
                <a:cs typeface="Gilroy ExtraBold" charset="0"/>
              </a:rPr>
              <a:t>Conversaciones</a:t>
            </a:r>
            <a:r>
              <a:rPr lang="en-US" sz="6000" b="1" dirty="0">
                <a:solidFill>
                  <a:schemeClr val="bg1"/>
                </a:solidFill>
                <a:latin typeface="Gilroy ExtraBold" charset="0"/>
                <a:ea typeface="Gilroy ExtraBold" charset="0"/>
                <a:cs typeface="Gilroy ExtraBold" charset="0"/>
              </a:rPr>
              <a:t> de </a:t>
            </a:r>
            <a:r>
              <a:rPr lang="en-US" sz="6000" b="1" dirty="0" err="1">
                <a:solidFill>
                  <a:schemeClr val="bg1"/>
                </a:solidFill>
                <a:latin typeface="Gilroy ExtraBold" charset="0"/>
                <a:ea typeface="Gilroy ExtraBold" charset="0"/>
                <a:cs typeface="Gilroy ExtraBold" charset="0"/>
              </a:rPr>
              <a:t>persuasión</a:t>
            </a:r>
            <a:endParaRPr lang="en-US" sz="6000" b="1" u="none" strike="noStrike" cap="none" dirty="0">
              <a:solidFill>
                <a:schemeClr val="bg1"/>
              </a:solidFill>
              <a:latin typeface="Gilroy ExtraBold" charset="0"/>
              <a:ea typeface="Gilroy ExtraBold" charset="0"/>
              <a:cs typeface="Gilroy ExtraBold" charset="0"/>
              <a:sym typeface="Arial"/>
            </a:endParaRPr>
          </a:p>
        </p:txBody>
      </p:sp>
      <p:sp>
        <p:nvSpPr>
          <p:cNvPr id="8" name="Shape 133"/>
          <p:cNvSpPr txBox="1"/>
          <p:nvPr/>
        </p:nvSpPr>
        <p:spPr>
          <a:xfrm>
            <a:off x="514350" y="5117628"/>
            <a:ext cx="11163300" cy="832901"/>
          </a:xfrm>
          <a:prstGeom prst="rect">
            <a:avLst/>
          </a:prstGeom>
          <a:noFill/>
          <a:ln>
            <a:noFill/>
          </a:ln>
        </p:spPr>
        <p:txBody>
          <a:bodyPr lIns="91425" tIns="45700" rIns="91425" bIns="45700" anchor="t" anchorCtr="0">
            <a:noAutofit/>
          </a:bodyPr>
          <a:lstStyle/>
          <a:p>
            <a:pPr lvl="0" algn="ctr">
              <a:buSzPct val="25000"/>
            </a:pPr>
            <a:r>
              <a:rPr lang="en-US" sz="2400" b="1" dirty="0">
                <a:solidFill>
                  <a:schemeClr val="lt1"/>
                </a:solidFill>
                <a:latin typeface="Source Sans Pro" charset="0"/>
                <a:ea typeface="Source Sans Pro" charset="0"/>
                <a:cs typeface="Source Sans Pro" charset="0"/>
              </a:rPr>
              <a:t>Alex </a:t>
            </a:r>
            <a:r>
              <a:rPr lang="en-US" sz="2400" b="1" dirty="0" err="1">
                <a:solidFill>
                  <a:schemeClr val="lt1"/>
                </a:solidFill>
                <a:latin typeface="Source Sans Pro" charset="0"/>
                <a:ea typeface="Source Sans Pro" charset="0"/>
                <a:cs typeface="Source Sans Pro" charset="0"/>
              </a:rPr>
              <a:t>Tornato</a:t>
            </a:r>
            <a:r>
              <a:rPr lang="en-US" sz="2400" dirty="0">
                <a:solidFill>
                  <a:srgbClr val="00C4FF"/>
                </a:solidFill>
                <a:latin typeface="Source Sans Pro" charset="0"/>
                <a:ea typeface="Source Sans Pro" charset="0"/>
                <a:cs typeface="Source Sans Pro" charset="0"/>
              </a:rPr>
              <a:t>/ OFA Training Manager / @</a:t>
            </a:r>
            <a:r>
              <a:rPr lang="en-US" sz="2400" dirty="0" err="1">
                <a:solidFill>
                  <a:srgbClr val="00C4FF"/>
                </a:solidFill>
                <a:latin typeface="Source Sans Pro" charset="0"/>
                <a:ea typeface="Source Sans Pro" charset="0"/>
                <a:cs typeface="Source Sans Pro" charset="0"/>
              </a:rPr>
              <a:t>atornato</a:t>
            </a:r>
            <a:endParaRPr lang="en-US" sz="2400" dirty="0">
              <a:solidFill>
                <a:srgbClr val="00C4FF"/>
              </a:solidFill>
              <a:latin typeface="Source Sans Pro" charset="0"/>
              <a:ea typeface="Source Sans Pro" charset="0"/>
              <a:cs typeface="Source Sans Pro" charset="0"/>
            </a:endParaRPr>
          </a:p>
        </p:txBody>
      </p:sp>
      <p:pic>
        <p:nvPicPr>
          <p:cNvPr id="6" name="Picture 5">
            <a:extLst>
              <a:ext uri="{FF2B5EF4-FFF2-40B4-BE49-F238E27FC236}">
                <a16:creationId xmlns:a16="http://schemas.microsoft.com/office/drawing/2014/main" id="{C23D557F-E198-E34E-B807-8115BCBFAB35}"/>
              </a:ext>
            </a:extLst>
          </p:cNvPr>
          <p:cNvPicPr>
            <a:picLocks noChangeAspect="1"/>
          </p:cNvPicPr>
          <p:nvPr/>
        </p:nvPicPr>
        <p:blipFill>
          <a:blip r:embed="rId4">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6153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p:nvPr/>
        </p:nvSpPr>
        <p:spPr>
          <a:xfrm>
            <a:off x="825190" y="2378730"/>
            <a:ext cx="10541620" cy="352602"/>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s-ES_tradnl" sz="5500" b="1" dirty="0">
                <a:solidFill>
                  <a:schemeClr val="dk2"/>
                </a:solidFill>
                <a:latin typeface="Gilroy ExtraBold" charset="0"/>
                <a:ea typeface="Gilroy ExtraBold" charset="0"/>
                <a:cs typeface="Gilroy ExtraBold" charset="0"/>
              </a:rPr>
              <a:t>Hagamos la conexión entre conversaciones de persuasión y los votantes</a:t>
            </a:r>
          </a:p>
        </p:txBody>
      </p:sp>
      <p:pic>
        <p:nvPicPr>
          <p:cNvPr id="4" name="Picture 3">
            <a:extLst>
              <a:ext uri="{FF2B5EF4-FFF2-40B4-BE49-F238E27FC236}">
                <a16:creationId xmlns:a16="http://schemas.microsoft.com/office/drawing/2014/main" id="{AC5AB656-7A3E-D243-9361-8313348E174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47021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uFillTx/>
            </a:endParaRPr>
          </a:p>
        </p:txBody>
      </p:sp>
      <p:sp>
        <p:nvSpPr>
          <p:cNvPr id="8" name="TextBox 7"/>
          <p:cNvSpPr txBox="1">
            <a:spLocks/>
          </p:cNvSpPr>
          <p:nvPr/>
        </p:nvSpPr>
        <p:spPr>
          <a:xfrm>
            <a:off x="449249" y="2545647"/>
            <a:ext cx="11240300" cy="1754326"/>
          </a:xfrm>
          <a:prstGeom prst="rect">
            <a:avLst/>
          </a:prstGeom>
          <a:noFill/>
        </p:spPr>
        <p:txBody>
          <a:bodyPr wrap="square" rtlCol="0">
            <a:spAutoFit/>
          </a:bodyPr>
          <a:lstStyle/>
          <a:p>
            <a:pPr algn="ctr">
              <a:lnSpc>
                <a:spcPct val="90000"/>
              </a:lnSpc>
            </a:pPr>
            <a:r>
              <a:rPr lang="en-US" sz="12000" dirty="0" err="1">
                <a:solidFill>
                  <a:schemeClr val="bg1"/>
                </a:solidFill>
                <a:uFillTx/>
                <a:latin typeface="Gilroy ExtraBold" charset="0"/>
                <a:ea typeface="Gilroy ExtraBold" charset="0"/>
                <a:cs typeface="Gilroy ExtraBold" charset="0"/>
              </a:rPr>
              <a:t>Valores</a:t>
            </a:r>
            <a:endParaRPr lang="en-US" sz="12000" dirty="0">
              <a:solidFill>
                <a:schemeClr val="bg1"/>
              </a:solidFill>
              <a:uFillTx/>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763530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5500" dirty="0" err="1">
                <a:solidFill>
                  <a:schemeClr val="lt1"/>
                </a:solidFill>
                <a:latin typeface="Gilroy ExtraBold" charset="0"/>
                <a:ea typeface="Gilroy ExtraBold" charset="0"/>
                <a:cs typeface="Gilroy ExtraBold" charset="0"/>
              </a:rPr>
              <a:t>Conectandonos</a:t>
            </a:r>
            <a:r>
              <a:rPr lang="en-US" sz="5500" dirty="0">
                <a:solidFill>
                  <a:schemeClr val="lt1"/>
                </a:solidFill>
                <a:latin typeface="Gilroy ExtraBold" charset="0"/>
                <a:ea typeface="Gilroy ExtraBold" charset="0"/>
                <a:cs typeface="Gilroy ExtraBold" charset="0"/>
              </a:rPr>
              <a:t> a </a:t>
            </a:r>
            <a:r>
              <a:rPr lang="en-US" sz="5500" dirty="0" err="1">
                <a:solidFill>
                  <a:schemeClr val="lt1"/>
                </a:solidFill>
                <a:latin typeface="Gilroy ExtraBold" charset="0"/>
                <a:ea typeface="Gilroy ExtraBold" charset="0"/>
                <a:cs typeface="Gilroy ExtraBold" charset="0"/>
              </a:rPr>
              <a:t>los</a:t>
            </a:r>
            <a:r>
              <a:rPr lang="en-US" sz="5500" dirty="0">
                <a:solidFill>
                  <a:schemeClr val="lt1"/>
                </a:solidFill>
                <a:latin typeface="Gilroy ExtraBold" charset="0"/>
                <a:ea typeface="Gilroy ExtraBold" charset="0"/>
                <a:cs typeface="Gilroy ExtraBold" charset="0"/>
              </a:rPr>
              <a:t> </a:t>
            </a:r>
            <a:r>
              <a:rPr lang="en-US" sz="5500" dirty="0" err="1">
                <a:solidFill>
                  <a:schemeClr val="lt1"/>
                </a:solidFill>
                <a:latin typeface="Gilroy ExtraBold" charset="0"/>
                <a:ea typeface="Gilroy ExtraBold" charset="0"/>
                <a:cs typeface="Gilroy ExtraBold" charset="0"/>
              </a:rPr>
              <a:t>valores</a:t>
            </a:r>
            <a:endParaRPr lang="en-US" sz="5500" dirty="0">
              <a:solidFill>
                <a:schemeClr val="lt1"/>
              </a:solidFill>
              <a:latin typeface="Gilroy ExtraBold" charset="0"/>
              <a:ea typeface="Gilroy ExtraBold" charset="0"/>
              <a:cs typeface="Gilroy ExtraBold" charset="0"/>
              <a:sym typeface="Arial"/>
            </a:endParaRP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err="1">
                <a:solidFill>
                  <a:schemeClr val="bg1"/>
                </a:solidFill>
                <a:latin typeface="Gilroy ExtraBold" charset="0"/>
                <a:ea typeface="Gilroy ExtraBold" charset="0"/>
                <a:cs typeface="Gilroy ExtraBold" charset="0"/>
              </a:rPr>
              <a:t>Usted</a:t>
            </a:r>
            <a:endParaRPr lang="en-US" sz="2400" b="1" dirty="0">
              <a:solidFill>
                <a:schemeClr val="bg1"/>
              </a:solidFill>
              <a:latin typeface="Gilroy ExtraBold" charset="0"/>
              <a:ea typeface="Gilroy ExtraBold" charset="0"/>
              <a:cs typeface="Gilroy ExtraBold" charset="0"/>
              <a:sym typeface="Arial"/>
            </a:endParaRP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err="1">
                <a:solidFill>
                  <a:schemeClr val="bg1"/>
                </a:solidFill>
                <a:latin typeface="Gilroy ExtraBold" charset="0"/>
                <a:ea typeface="Gilroy ExtraBold" charset="0"/>
                <a:cs typeface="Gilroy ExtraBold" charset="0"/>
              </a:rPr>
              <a:t>Campaña</a:t>
            </a:r>
            <a:endParaRPr lang="en-US" sz="2400" b="1" dirty="0">
              <a:solidFill>
                <a:schemeClr val="bg1"/>
              </a:solidFill>
              <a:latin typeface="Gilroy ExtraBold" charset="0"/>
              <a:ea typeface="Gilroy ExtraBold" charset="0"/>
              <a:cs typeface="Gilroy ExtraBold" charset="0"/>
              <a:sym typeface="Arial"/>
            </a:endParaRP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1">
              <a:solidFill>
                <a:schemeClr val="lt1"/>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2400" b="1" dirty="0" err="1">
                <a:solidFill>
                  <a:schemeClr val="bg1"/>
                </a:solidFill>
                <a:latin typeface="Gilroy ExtraBold" charset="0"/>
                <a:ea typeface="Gilroy ExtraBold" charset="0"/>
                <a:cs typeface="Gilroy ExtraBold" charset="0"/>
              </a:rPr>
              <a:t>Votante</a:t>
            </a:r>
            <a:endParaRPr lang="en-US" sz="2400" b="1" dirty="0">
              <a:solidFill>
                <a:schemeClr val="bg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967481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lvl="0" algn="ctr">
              <a:lnSpc>
                <a:spcPct val="80000"/>
              </a:lnSpc>
              <a:buSzPct val="25000"/>
            </a:pPr>
            <a:r>
              <a:rPr lang="en-US" sz="5500" dirty="0" err="1">
                <a:solidFill>
                  <a:schemeClr val="lt1"/>
                </a:solidFill>
                <a:latin typeface="Gilroy ExtraBold" charset="0"/>
                <a:ea typeface="Gilroy ExtraBold" charset="0"/>
                <a:cs typeface="Gilroy ExtraBold" charset="0"/>
              </a:rPr>
              <a:t>Conectandonos</a:t>
            </a:r>
            <a:r>
              <a:rPr lang="en-US" sz="5500" dirty="0">
                <a:solidFill>
                  <a:schemeClr val="lt1"/>
                </a:solidFill>
                <a:latin typeface="Gilroy ExtraBold" charset="0"/>
                <a:ea typeface="Gilroy ExtraBold" charset="0"/>
                <a:cs typeface="Gilroy ExtraBold" charset="0"/>
              </a:rPr>
              <a:t> a </a:t>
            </a:r>
            <a:r>
              <a:rPr lang="en-US" sz="5500" dirty="0" err="1">
                <a:solidFill>
                  <a:schemeClr val="lt1"/>
                </a:solidFill>
                <a:latin typeface="Gilroy ExtraBold" charset="0"/>
                <a:ea typeface="Gilroy ExtraBold" charset="0"/>
                <a:cs typeface="Gilroy ExtraBold" charset="0"/>
              </a:rPr>
              <a:t>los</a:t>
            </a:r>
            <a:r>
              <a:rPr lang="en-US" sz="5500" dirty="0">
                <a:solidFill>
                  <a:schemeClr val="lt1"/>
                </a:solidFill>
                <a:latin typeface="Gilroy ExtraBold" charset="0"/>
                <a:ea typeface="Gilroy ExtraBold" charset="0"/>
                <a:cs typeface="Gilroy ExtraBold" charset="0"/>
              </a:rPr>
              <a:t> </a:t>
            </a:r>
            <a:r>
              <a:rPr lang="en-US" sz="5500" dirty="0" err="1">
                <a:solidFill>
                  <a:schemeClr val="lt1"/>
                </a:solidFill>
                <a:latin typeface="Gilroy ExtraBold" charset="0"/>
                <a:ea typeface="Gilroy ExtraBold" charset="0"/>
                <a:cs typeface="Gilroy ExtraBold" charset="0"/>
              </a:rPr>
              <a:t>valores</a:t>
            </a:r>
            <a:endParaRPr lang="en-US" sz="5500" dirty="0">
              <a:solidFill>
                <a:schemeClr val="lt1"/>
              </a:solidFill>
              <a:latin typeface="Gilroy ExtraBold" charset="0"/>
              <a:ea typeface="Gilroy ExtraBold" charset="0"/>
              <a:cs typeface="Gilroy ExtraBold" charset="0"/>
            </a:endParaRP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Usted</a:t>
            </a:r>
            <a:endParaRPr lang="en-US" sz="2400" b="1" dirty="0">
              <a:solidFill>
                <a:srgbClr val="FFFFFF"/>
              </a:solidFill>
              <a:latin typeface="Gilroy ExtraBold" charset="0"/>
              <a:ea typeface="Gilroy ExtraBold" charset="0"/>
              <a:cs typeface="Gilroy ExtraBold" charset="0"/>
            </a:endParaRP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Campaña</a:t>
            </a:r>
            <a:endParaRPr lang="en-US" sz="2400" b="1" dirty="0">
              <a:solidFill>
                <a:srgbClr val="FFFFFF"/>
              </a:solidFill>
              <a:latin typeface="Gilroy ExtraBold" charset="0"/>
              <a:ea typeface="Gilroy ExtraBold" charset="0"/>
              <a:cs typeface="Gilroy ExtraBold" charset="0"/>
            </a:endParaRP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Votante</a:t>
            </a:r>
            <a:endParaRPr lang="en-US" sz="2400" b="1" dirty="0">
              <a:solidFill>
                <a:srgbClr val="FFFFFF"/>
              </a:solidFill>
              <a:latin typeface="Gilroy ExtraBold" charset="0"/>
              <a:ea typeface="Gilroy ExtraBold" charset="0"/>
              <a:cs typeface="Gilroy ExtraBold" charset="0"/>
            </a:endParaRPr>
          </a:p>
        </p:txBody>
      </p:sp>
      <p:cxnSp>
        <p:nvCxnSpPr>
          <p:cNvPr id="3" name="Straight Connector 2"/>
          <p:cNvCxnSpPr/>
          <p:nvPr/>
        </p:nvCxnSpPr>
        <p:spPr>
          <a:xfrm flipV="1">
            <a:off x="3674533" y="3395002"/>
            <a:ext cx="1828800" cy="116412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78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lvl="0" algn="ctr">
              <a:lnSpc>
                <a:spcPct val="80000"/>
              </a:lnSpc>
              <a:buSzPct val="25000"/>
            </a:pPr>
            <a:r>
              <a:rPr lang="en-US" sz="5500" dirty="0" err="1">
                <a:solidFill>
                  <a:schemeClr val="lt1"/>
                </a:solidFill>
                <a:latin typeface="Gilroy ExtraBold" charset="0"/>
                <a:ea typeface="Gilroy ExtraBold" charset="0"/>
                <a:cs typeface="Gilroy ExtraBold" charset="0"/>
              </a:rPr>
              <a:t>Conectandonos</a:t>
            </a:r>
            <a:r>
              <a:rPr lang="en-US" sz="5500" dirty="0">
                <a:solidFill>
                  <a:schemeClr val="lt1"/>
                </a:solidFill>
                <a:latin typeface="Gilroy ExtraBold" charset="0"/>
                <a:ea typeface="Gilroy ExtraBold" charset="0"/>
                <a:cs typeface="Gilroy ExtraBold" charset="0"/>
              </a:rPr>
              <a:t> a </a:t>
            </a:r>
            <a:r>
              <a:rPr lang="en-US" sz="5500" dirty="0" err="1">
                <a:solidFill>
                  <a:schemeClr val="lt1"/>
                </a:solidFill>
                <a:latin typeface="Gilroy ExtraBold" charset="0"/>
                <a:ea typeface="Gilroy ExtraBold" charset="0"/>
                <a:cs typeface="Gilroy ExtraBold" charset="0"/>
              </a:rPr>
              <a:t>los</a:t>
            </a:r>
            <a:r>
              <a:rPr lang="en-US" sz="5500" dirty="0">
                <a:solidFill>
                  <a:schemeClr val="lt1"/>
                </a:solidFill>
                <a:latin typeface="Gilroy ExtraBold" charset="0"/>
                <a:ea typeface="Gilroy ExtraBold" charset="0"/>
                <a:cs typeface="Gilroy ExtraBold" charset="0"/>
              </a:rPr>
              <a:t> </a:t>
            </a:r>
            <a:r>
              <a:rPr lang="en-US" sz="5500" dirty="0" err="1">
                <a:solidFill>
                  <a:schemeClr val="lt1"/>
                </a:solidFill>
                <a:latin typeface="Gilroy ExtraBold" charset="0"/>
                <a:ea typeface="Gilroy ExtraBold" charset="0"/>
                <a:cs typeface="Gilroy ExtraBold" charset="0"/>
              </a:rPr>
              <a:t>valores</a:t>
            </a:r>
            <a:endParaRPr lang="en-US" sz="5500" dirty="0">
              <a:solidFill>
                <a:schemeClr val="lt1"/>
              </a:solidFill>
              <a:latin typeface="Gilroy ExtraBold" charset="0"/>
              <a:ea typeface="Gilroy ExtraBold" charset="0"/>
              <a:cs typeface="Gilroy ExtraBold" charset="0"/>
            </a:endParaRP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Usted</a:t>
            </a:r>
            <a:endParaRPr lang="en-US" sz="2400" b="1" dirty="0">
              <a:solidFill>
                <a:srgbClr val="FFFFFF"/>
              </a:solidFill>
              <a:latin typeface="Gilroy ExtraBold" charset="0"/>
              <a:ea typeface="Gilroy ExtraBold" charset="0"/>
              <a:cs typeface="Gilroy ExtraBold" charset="0"/>
            </a:endParaRP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Campaña</a:t>
            </a:r>
            <a:endParaRPr lang="en-US" sz="2400" b="1" dirty="0">
              <a:solidFill>
                <a:srgbClr val="FFFFFF"/>
              </a:solidFill>
              <a:latin typeface="Gilroy ExtraBold" charset="0"/>
              <a:ea typeface="Gilroy ExtraBold" charset="0"/>
              <a:cs typeface="Gilroy ExtraBold" charset="0"/>
            </a:endParaRP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Votante</a:t>
            </a:r>
            <a:endParaRPr lang="en-US" sz="2400" b="1" dirty="0">
              <a:solidFill>
                <a:srgbClr val="FFFFFF"/>
              </a:solidFill>
              <a:latin typeface="Gilroy ExtraBold" charset="0"/>
              <a:ea typeface="Gilroy ExtraBold" charset="0"/>
              <a:cs typeface="Gilroy ExtraBold" charset="0"/>
            </a:endParaRPr>
          </a:p>
        </p:txBody>
      </p:sp>
      <p:cxnSp>
        <p:nvCxnSpPr>
          <p:cNvPr id="12" name="Straight Connector 11"/>
          <p:cNvCxnSpPr/>
          <p:nvPr/>
        </p:nvCxnSpPr>
        <p:spPr>
          <a:xfrm flipV="1">
            <a:off x="3674533" y="3395002"/>
            <a:ext cx="1828800" cy="116412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0592" y="5270376"/>
            <a:ext cx="4925408" cy="1339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5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12"/>
        <p:cNvGrpSpPr/>
        <p:nvPr/>
      </p:nvGrpSpPr>
      <p:grpSpPr>
        <a:xfrm>
          <a:off x="0" y="0"/>
          <a:ext cx="0" cy="0"/>
          <a:chOff x="0" y="0"/>
          <a:chExt cx="0" cy="0"/>
        </a:xfrm>
      </p:grpSpPr>
      <p:sp>
        <p:nvSpPr>
          <p:cNvPr id="215" name="Shape 215"/>
          <p:cNvSpPr txBox="1"/>
          <p:nvPr/>
        </p:nvSpPr>
        <p:spPr>
          <a:xfrm>
            <a:off x="0" y="714606"/>
            <a:ext cx="12192000" cy="660437"/>
          </a:xfrm>
          <a:prstGeom prst="rect">
            <a:avLst/>
          </a:prstGeom>
          <a:noFill/>
          <a:ln>
            <a:noFill/>
          </a:ln>
        </p:spPr>
        <p:txBody>
          <a:bodyPr lIns="91425" tIns="45700" rIns="91425" bIns="45700" anchor="t" anchorCtr="0">
            <a:noAutofit/>
          </a:bodyPr>
          <a:lstStyle/>
          <a:p>
            <a:pPr lvl="0" algn="ctr">
              <a:lnSpc>
                <a:spcPct val="80000"/>
              </a:lnSpc>
              <a:buSzPct val="25000"/>
            </a:pPr>
            <a:r>
              <a:rPr lang="en-US" sz="5500" dirty="0" err="1">
                <a:solidFill>
                  <a:schemeClr val="lt1"/>
                </a:solidFill>
                <a:latin typeface="Gilroy ExtraBold" charset="0"/>
                <a:ea typeface="Gilroy ExtraBold" charset="0"/>
                <a:cs typeface="Gilroy ExtraBold" charset="0"/>
              </a:rPr>
              <a:t>Conectandonos</a:t>
            </a:r>
            <a:r>
              <a:rPr lang="en-US" sz="5500" dirty="0">
                <a:solidFill>
                  <a:schemeClr val="lt1"/>
                </a:solidFill>
                <a:latin typeface="Gilroy ExtraBold" charset="0"/>
                <a:ea typeface="Gilroy ExtraBold" charset="0"/>
                <a:cs typeface="Gilroy ExtraBold" charset="0"/>
              </a:rPr>
              <a:t> a </a:t>
            </a:r>
            <a:r>
              <a:rPr lang="en-US" sz="5500" dirty="0" err="1">
                <a:solidFill>
                  <a:schemeClr val="lt1"/>
                </a:solidFill>
                <a:latin typeface="Gilroy ExtraBold" charset="0"/>
                <a:ea typeface="Gilroy ExtraBold" charset="0"/>
                <a:cs typeface="Gilroy ExtraBold" charset="0"/>
              </a:rPr>
              <a:t>los</a:t>
            </a:r>
            <a:r>
              <a:rPr lang="en-US" sz="5500" dirty="0">
                <a:solidFill>
                  <a:schemeClr val="lt1"/>
                </a:solidFill>
                <a:latin typeface="Gilroy ExtraBold" charset="0"/>
                <a:ea typeface="Gilroy ExtraBold" charset="0"/>
                <a:cs typeface="Gilroy ExtraBold" charset="0"/>
              </a:rPr>
              <a:t> </a:t>
            </a:r>
            <a:r>
              <a:rPr lang="en-US" sz="5500" dirty="0" err="1">
                <a:solidFill>
                  <a:schemeClr val="lt1"/>
                </a:solidFill>
                <a:latin typeface="Gilroy ExtraBold" charset="0"/>
                <a:ea typeface="Gilroy ExtraBold" charset="0"/>
                <a:cs typeface="Gilroy ExtraBold" charset="0"/>
              </a:rPr>
              <a:t>valores</a:t>
            </a:r>
            <a:endParaRPr lang="en-US" sz="5500" dirty="0">
              <a:solidFill>
                <a:schemeClr val="lt1"/>
              </a:solidFill>
              <a:latin typeface="Gilroy ExtraBold" charset="0"/>
              <a:ea typeface="Gilroy ExtraBold" charset="0"/>
              <a:cs typeface="Gilroy ExtraBold" charset="0"/>
            </a:endParaRPr>
          </a:p>
        </p:txBody>
      </p:sp>
      <p:sp>
        <p:nvSpPr>
          <p:cNvPr id="7" name="Shape 216"/>
          <p:cNvSpPr/>
          <p:nvPr/>
        </p:nvSpPr>
        <p:spPr>
          <a:xfrm>
            <a:off x="2087082"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8" name="Shape 217"/>
          <p:cNvSpPr txBox="1"/>
          <p:nvPr/>
        </p:nvSpPr>
        <p:spPr>
          <a:xfrm>
            <a:off x="1828910"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Usted</a:t>
            </a:r>
            <a:endParaRPr lang="en-US" sz="2400" b="1" dirty="0">
              <a:solidFill>
                <a:srgbClr val="FFFFFF"/>
              </a:solidFill>
              <a:latin typeface="Gilroy ExtraBold" charset="0"/>
              <a:ea typeface="Gilroy ExtraBold" charset="0"/>
              <a:cs typeface="Gilroy ExtraBold" charset="0"/>
            </a:endParaRPr>
          </a:p>
        </p:txBody>
      </p:sp>
      <p:pic>
        <p:nvPicPr>
          <p:cNvPr id="9" name="Picture 8">
            <a:extLst>
              <a:ext uri="{FF2B5EF4-FFF2-40B4-BE49-F238E27FC236}">
                <a16:creationId xmlns:a16="http://schemas.microsoft.com/office/drawing/2014/main" id="{72E48439-692F-1A4E-8B8C-CFA4BEBE5DE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10" name="Shape 216"/>
          <p:cNvSpPr/>
          <p:nvPr/>
        </p:nvSpPr>
        <p:spPr>
          <a:xfrm>
            <a:off x="5213470" y="2117359"/>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1" name="Shape 217"/>
          <p:cNvSpPr txBox="1"/>
          <p:nvPr/>
        </p:nvSpPr>
        <p:spPr>
          <a:xfrm>
            <a:off x="4955298" y="2757457"/>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Campaña</a:t>
            </a:r>
            <a:endParaRPr lang="en-US" sz="2400" b="1" dirty="0">
              <a:solidFill>
                <a:srgbClr val="FFFFFF"/>
              </a:solidFill>
              <a:latin typeface="Gilroy ExtraBold" charset="0"/>
              <a:ea typeface="Gilroy ExtraBold" charset="0"/>
              <a:cs typeface="Gilroy ExtraBold" charset="0"/>
            </a:endParaRPr>
          </a:p>
        </p:txBody>
      </p:sp>
      <p:sp>
        <p:nvSpPr>
          <p:cNvPr id="15" name="Shape 216"/>
          <p:cNvSpPr/>
          <p:nvPr/>
        </p:nvSpPr>
        <p:spPr>
          <a:xfrm>
            <a:off x="8361490" y="4177394"/>
            <a:ext cx="1765060" cy="1746476"/>
          </a:xfrm>
          <a:prstGeom prst="ellipse">
            <a:avLst/>
          </a:prstGeom>
          <a:solidFill>
            <a:schemeClr val="dk1"/>
          </a:solidFill>
          <a:ln>
            <a:noFill/>
          </a:ln>
        </p:spPr>
        <p:txBody>
          <a:bodyPr lIns="91425" tIns="45700" rIns="91425" bIns="45700" anchor="ctr" anchorCtr="0">
            <a:noAutofit/>
          </a:bodyPr>
          <a:lstStyle/>
          <a:p>
            <a:pPr algn="ctr"/>
            <a:endParaRPr sz="1800" b="1">
              <a:solidFill>
                <a:srgbClr val="FFFFFF"/>
              </a:solidFill>
              <a:latin typeface="Gilroy ExtraBold" charset="0"/>
              <a:ea typeface="Gilroy ExtraBold" charset="0"/>
              <a:cs typeface="Gilroy ExtraBold" charset="0"/>
              <a:sym typeface="Calibri"/>
            </a:endParaRPr>
          </a:p>
        </p:txBody>
      </p:sp>
      <p:sp>
        <p:nvSpPr>
          <p:cNvPr id="16" name="Shape 217"/>
          <p:cNvSpPr txBox="1"/>
          <p:nvPr/>
        </p:nvSpPr>
        <p:spPr>
          <a:xfrm>
            <a:off x="8103318" y="4817492"/>
            <a:ext cx="2281404" cy="466280"/>
          </a:xfrm>
          <a:prstGeom prst="rect">
            <a:avLst/>
          </a:prstGeom>
          <a:noFill/>
          <a:ln>
            <a:noFill/>
          </a:ln>
        </p:spPr>
        <p:txBody>
          <a:bodyPr lIns="91425" tIns="45700" rIns="91425" bIns="45700" anchor="t" anchorCtr="0">
            <a:noAutofit/>
          </a:bodyPr>
          <a:lstStyle/>
          <a:p>
            <a:pPr algn="ctr">
              <a:lnSpc>
                <a:spcPct val="90000"/>
              </a:lnSpc>
              <a:buSzPct val="25000"/>
            </a:pPr>
            <a:r>
              <a:rPr lang="en-US" sz="2400" b="1" dirty="0" err="1">
                <a:solidFill>
                  <a:srgbClr val="FFFFFF"/>
                </a:solidFill>
                <a:latin typeface="Gilroy ExtraBold" charset="0"/>
                <a:ea typeface="Gilroy ExtraBold" charset="0"/>
                <a:cs typeface="Gilroy ExtraBold" charset="0"/>
              </a:rPr>
              <a:t>Votante</a:t>
            </a:r>
            <a:endParaRPr lang="en-US" sz="2400" b="1" dirty="0">
              <a:solidFill>
                <a:srgbClr val="FFFFFF"/>
              </a:solidFill>
              <a:latin typeface="Gilroy ExtraBold" charset="0"/>
              <a:ea typeface="Gilroy ExtraBold" charset="0"/>
              <a:cs typeface="Gilroy ExtraBold" charset="0"/>
            </a:endParaRPr>
          </a:p>
        </p:txBody>
      </p:sp>
      <p:cxnSp>
        <p:nvCxnSpPr>
          <p:cNvPr id="12" name="Straight Connector 11"/>
          <p:cNvCxnSpPr/>
          <p:nvPr/>
        </p:nvCxnSpPr>
        <p:spPr>
          <a:xfrm flipV="1">
            <a:off x="3674533" y="3395002"/>
            <a:ext cx="1828800" cy="1164128"/>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10592" y="5270376"/>
            <a:ext cx="4925408" cy="13396"/>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10299" y="3352519"/>
            <a:ext cx="2044234" cy="1206611"/>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135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5F7297-D27B-D540-ACEC-8B492CB422D8}"/>
              </a:ext>
            </a:extLst>
          </p:cNvPr>
          <p:cNvSpPr/>
          <p:nvPr/>
        </p:nvSpPr>
        <p:spPr>
          <a:xfrm>
            <a:off x="6705601" y="1995980"/>
            <a:ext cx="4280452" cy="4714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09873" y="1284784"/>
            <a:ext cx="5161529" cy="2677656"/>
          </a:xfrm>
          <a:prstGeom prst="rect">
            <a:avLst/>
          </a:prstGeom>
          <a:noFill/>
        </p:spPr>
        <p:txBody>
          <a:bodyPr wrap="square" rtlCol="0">
            <a:spAutoFit/>
          </a:bodyPr>
          <a:lstStyle/>
          <a:p>
            <a:pPr fontAlgn="ctr"/>
            <a:r>
              <a:rPr lang="en-US" sz="2400" dirty="0">
                <a:solidFill>
                  <a:schemeClr val="accent3"/>
                </a:solidFill>
                <a:latin typeface="Source Sans Pro" charset="0"/>
                <a:ea typeface="Source Sans Pro" charset="0"/>
                <a:cs typeface="Source Sans Pro" charset="0"/>
              </a:rPr>
              <a:t>Por </a:t>
            </a:r>
            <a:r>
              <a:rPr lang="en-US" sz="2400" dirty="0" err="1">
                <a:solidFill>
                  <a:schemeClr val="accent3"/>
                </a:solidFill>
                <a:latin typeface="Source Sans Pro" charset="0"/>
                <a:ea typeface="Source Sans Pro" charset="0"/>
                <a:cs typeface="Source Sans Pro" charset="0"/>
              </a:rPr>
              <a:t>qué</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persuasión</a:t>
            </a:r>
            <a:r>
              <a:rPr lang="en-US" sz="2400" dirty="0">
                <a:solidFill>
                  <a:schemeClr val="accent3"/>
                </a:solidFill>
                <a:latin typeface="Source Sans Pro" charset="0"/>
                <a:ea typeface="Source Sans Pro" charset="0"/>
                <a:cs typeface="Source Sans Pro" charset="0"/>
              </a:rPr>
              <a:t>?</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a:solidFill>
                  <a:schemeClr val="bg1"/>
                </a:solidFill>
                <a:latin typeface="Source Sans Pro" charset="0"/>
                <a:ea typeface="Source Sans Pro" charset="0"/>
                <a:cs typeface="Source Sans Pro" charset="0"/>
              </a:rPr>
              <a:t>Marco de </a:t>
            </a:r>
            <a:r>
              <a:rPr lang="en-US" sz="2400" b="1" dirty="0" err="1">
                <a:solidFill>
                  <a:schemeClr val="bg1"/>
                </a:solidFill>
                <a:latin typeface="Source Sans Pro" charset="0"/>
                <a:ea typeface="Source Sans Pro" charset="0"/>
                <a:cs typeface="Source Sans Pro" charset="0"/>
              </a:rPr>
              <a:t>persuasión</a:t>
            </a:r>
            <a:endParaRPr lang="en-US" sz="2400" b="1" dirty="0">
              <a:solidFill>
                <a:schemeClr val="bg1"/>
              </a:solidFill>
              <a:latin typeface="Source Sans Pro" charset="0"/>
              <a:ea typeface="Source Sans Pro" charset="0"/>
              <a:cs typeface="Source Sans Pro" charset="0"/>
            </a:endParaRP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err="1">
                <a:solidFill>
                  <a:schemeClr val="accent3"/>
                </a:solidFill>
                <a:latin typeface="Source Sans Pro" charset="0"/>
                <a:ea typeface="Source Sans Pro" charset="0"/>
                <a:cs typeface="Source Sans Pro" charset="0"/>
              </a:rPr>
              <a:t>Practica</a:t>
            </a:r>
            <a:r>
              <a:rPr lang="en-US" sz="2400" dirty="0">
                <a:solidFill>
                  <a:schemeClr val="accent3"/>
                </a:solidFill>
                <a:latin typeface="Source Sans Pro" charset="0"/>
                <a:ea typeface="Source Sans Pro" charset="0"/>
                <a:cs typeface="Source Sans Pro" charset="0"/>
              </a:rPr>
              <a:t>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err="1">
                <a:solidFill>
                  <a:schemeClr val="accent3"/>
                </a:solidFill>
                <a:latin typeface="Source Sans Pro" charset="0"/>
                <a:ea typeface="Source Sans Pro" charset="0"/>
                <a:cs typeface="Source Sans Pro" charset="0"/>
              </a:rPr>
              <a:t>Interrogatorio</a:t>
            </a:r>
            <a:r>
              <a:rPr lang="en-US" sz="2400" dirty="0">
                <a:solidFill>
                  <a:schemeClr val="accent3"/>
                </a:solidFill>
                <a:latin typeface="Source Sans Pro" charset="0"/>
                <a:ea typeface="Source Sans Pro" charset="0"/>
                <a:cs typeface="Source Sans Pro" charset="0"/>
              </a:rPr>
              <a:t> y </a:t>
            </a:r>
            <a:r>
              <a:rPr lang="en-US" sz="2400" dirty="0" err="1">
                <a:solidFill>
                  <a:schemeClr val="accent3"/>
                </a:solidFill>
                <a:latin typeface="Source Sans Pro" charset="0"/>
                <a:ea typeface="Source Sans Pro" charset="0"/>
                <a:cs typeface="Source Sans Pro" charset="0"/>
              </a:rPr>
              <a:t>cierre</a:t>
            </a:r>
            <a:endParaRPr lang="en-US" sz="2400" dirty="0">
              <a:solidFill>
                <a:schemeClr val="accent3"/>
              </a:solidFill>
              <a:latin typeface="Source Sans Pro" charset="0"/>
              <a:ea typeface="Source Sans Pro" charset="0"/>
              <a:cs typeface="Source Sans Pro" charset="0"/>
            </a:endParaRPr>
          </a:p>
        </p:txBody>
      </p:sp>
      <p:sp>
        <p:nvSpPr>
          <p:cNvPr id="2" name="TextBox 1"/>
          <p:cNvSpPr txBox="1"/>
          <p:nvPr/>
        </p:nvSpPr>
        <p:spPr>
          <a:xfrm>
            <a:off x="1143000" y="1229920"/>
            <a:ext cx="4251960"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2725553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622550"/>
            <a:ext cx="9978012" cy="2286716"/>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8800" dirty="0" err="1">
                <a:uFillTx/>
              </a:rPr>
              <a:t>Reconocer</a:t>
            </a:r>
            <a:r>
              <a:rPr lang="en-US" sz="8800" dirty="0">
                <a:uFillTx/>
              </a:rPr>
              <a:t> y </a:t>
            </a:r>
            <a:r>
              <a:rPr lang="en-US" sz="8800" dirty="0" err="1">
                <a:uFillTx/>
              </a:rPr>
              <a:t>relacionar</a:t>
            </a:r>
            <a:endParaRPr sz="8800" dirty="0">
              <a:uFillTx/>
            </a:endParaRPr>
          </a:p>
        </p:txBody>
      </p:sp>
      <p:sp>
        <p:nvSpPr>
          <p:cNvPr id="401" name="Rectangle 5"/>
          <p:cNvSpPr txBox="1">
            <a:spLocks/>
          </p:cNvSpPr>
          <p:nvPr/>
        </p:nvSpPr>
        <p:spPr>
          <a:xfrm>
            <a:off x="2858259" y="1270468"/>
            <a:ext cx="6475489"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UN MARCO PARA LA PERSUASIÓN:</a:t>
            </a:r>
            <a:endParaRPr dirty="0">
              <a:solidFill>
                <a:schemeClr val="tx1"/>
              </a:solidFill>
              <a:uFillTx/>
            </a:endParaRPr>
          </a:p>
        </p:txBody>
      </p:sp>
    </p:spTree>
    <p:extLst>
      <p:ext uri="{BB962C8B-B14F-4D97-AF65-F5344CB8AC3E}">
        <p14:creationId xmlns:p14="http://schemas.microsoft.com/office/powerpoint/2010/main" val="1750222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99601" y="725265"/>
            <a:ext cx="4449440" cy="1214435"/>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err="1">
                <a:uFillTx/>
              </a:rPr>
              <a:t>Reconocer</a:t>
            </a:r>
            <a:r>
              <a:rPr lang="en-US" dirty="0">
                <a:uFillTx/>
              </a:rPr>
              <a:t> y </a:t>
            </a:r>
            <a:r>
              <a:rPr lang="en-US" dirty="0" err="1">
                <a:uFillTx/>
              </a:rPr>
              <a:t>relacionar</a:t>
            </a:r>
            <a:endParaRPr dirty="0">
              <a:uFillTx/>
            </a:endParaRPr>
          </a:p>
        </p:txBody>
      </p:sp>
      <p:sp>
        <p:nvSpPr>
          <p:cNvPr id="404" name="TextBox 7"/>
          <p:cNvSpPr txBox="1">
            <a:spLocks/>
          </p:cNvSpPr>
          <p:nvPr/>
        </p:nvSpPr>
        <p:spPr>
          <a:xfrm>
            <a:off x="6452467" y="724816"/>
            <a:ext cx="4547618" cy="6740307"/>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r>
              <a:rPr lang="en-US" dirty="0" err="1"/>
              <a:t>Escuche</a:t>
            </a:r>
            <a:r>
              <a:rPr lang="en-US" dirty="0"/>
              <a:t> al </a:t>
            </a:r>
            <a:r>
              <a:rPr lang="en-US" dirty="0" err="1"/>
              <a:t>votante</a:t>
            </a:r>
            <a:r>
              <a:rPr lang="en-US" dirty="0"/>
              <a:t> y </a:t>
            </a:r>
            <a:r>
              <a:rPr lang="en-US" dirty="0" err="1"/>
              <a:t>encuentre</a:t>
            </a:r>
            <a:r>
              <a:rPr lang="en-US" dirty="0"/>
              <a:t> </a:t>
            </a:r>
            <a:r>
              <a:rPr lang="en-US" dirty="0" err="1"/>
              <a:t>algo</a:t>
            </a:r>
            <a:r>
              <a:rPr lang="en-US" dirty="0"/>
              <a:t> que </a:t>
            </a:r>
            <a:r>
              <a:rPr lang="en-US" dirty="0" err="1"/>
              <a:t>tienen</a:t>
            </a:r>
            <a:r>
              <a:rPr lang="en-US" dirty="0"/>
              <a:t> </a:t>
            </a:r>
            <a:r>
              <a:rPr lang="en-US" dirty="0" err="1"/>
              <a:t>en</a:t>
            </a:r>
            <a:r>
              <a:rPr lang="en-US" dirty="0"/>
              <a:t> </a:t>
            </a:r>
            <a:r>
              <a:rPr lang="en-US" dirty="0" err="1"/>
              <a:t>común</a:t>
            </a:r>
            <a:r>
              <a:rPr lang="en-US" dirty="0"/>
              <a:t> </a:t>
            </a:r>
            <a:r>
              <a:rPr lang="en-US" dirty="0" err="1"/>
              <a:t>sobre</a:t>
            </a:r>
            <a:r>
              <a:rPr lang="en-US" dirty="0"/>
              <a:t> </a:t>
            </a:r>
            <a:r>
              <a:rPr lang="en-US" dirty="0" err="1"/>
              <a:t>los</a:t>
            </a:r>
            <a:r>
              <a:rPr lang="en-US" dirty="0"/>
              <a:t> </a:t>
            </a:r>
            <a:r>
              <a:rPr lang="en-US" dirty="0" err="1"/>
              <a:t>temas</a:t>
            </a:r>
            <a:r>
              <a:rPr lang="en-US" dirty="0"/>
              <a:t> que le </a:t>
            </a:r>
            <a:r>
              <a:rPr lang="en-US" dirty="0" err="1"/>
              <a:t>interesan</a:t>
            </a:r>
            <a:endParaRPr lang="en-US" dirty="0"/>
          </a:p>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a:t>Use </a:t>
            </a:r>
            <a:r>
              <a:rPr lang="en-US" dirty="0" err="1"/>
              <a:t>su</a:t>
            </a:r>
            <a:r>
              <a:rPr lang="en-US" dirty="0"/>
              <a:t> </a:t>
            </a:r>
            <a:r>
              <a:rPr lang="en-US" dirty="0" err="1"/>
              <a:t>historia</a:t>
            </a:r>
            <a:r>
              <a:rPr lang="en-US" dirty="0"/>
              <a:t> personal para </a:t>
            </a:r>
            <a:r>
              <a:rPr lang="en-US" dirty="0" err="1"/>
              <a:t>profundizar</a:t>
            </a:r>
            <a:r>
              <a:rPr lang="en-US" dirty="0"/>
              <a:t> la </a:t>
            </a:r>
            <a:r>
              <a:rPr lang="en-US" dirty="0" err="1"/>
              <a:t>conexión</a:t>
            </a:r>
            <a:r>
              <a:rPr lang="en-US" dirty="0"/>
              <a:t>. </a:t>
            </a:r>
            <a:r>
              <a:rPr lang="en-US" dirty="0" err="1"/>
              <a:t>Recuerde</a:t>
            </a:r>
            <a:r>
              <a:rPr lang="en-US" dirty="0"/>
              <a:t> </a:t>
            </a:r>
            <a:r>
              <a:rPr lang="en-US" dirty="0" err="1"/>
              <a:t>su</a:t>
            </a:r>
            <a:r>
              <a:rPr lang="en-US" dirty="0"/>
              <a:t> ‘</a:t>
            </a:r>
            <a:r>
              <a:rPr lang="en-US" dirty="0" err="1"/>
              <a:t>por</a:t>
            </a:r>
            <a:r>
              <a:rPr lang="en-US" dirty="0"/>
              <a:t> </a:t>
            </a:r>
            <a:r>
              <a:rPr lang="en-US" dirty="0" err="1"/>
              <a:t>qué</a:t>
            </a:r>
            <a:r>
              <a:rPr lang="en-US" dirty="0"/>
              <a:t>’</a:t>
            </a:r>
          </a:p>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err="1">
                <a:uFillTx/>
              </a:rPr>
              <a:t>Valide</a:t>
            </a:r>
            <a:r>
              <a:rPr lang="en-US" dirty="0">
                <a:uFillTx/>
              </a:rPr>
              <a:t> la </a:t>
            </a:r>
            <a:r>
              <a:rPr lang="en-US" dirty="0" err="1">
                <a:uFillTx/>
              </a:rPr>
              <a:t>preocupación</a:t>
            </a:r>
            <a:r>
              <a:rPr lang="en-US" dirty="0">
                <a:uFillTx/>
              </a:rPr>
              <a:t> del </a:t>
            </a:r>
            <a:r>
              <a:rPr lang="en-US" dirty="0" err="1">
                <a:uFillTx/>
              </a:rPr>
              <a:t>votante</a:t>
            </a:r>
            <a:r>
              <a:rPr lang="en-US" dirty="0">
                <a:uFillTx/>
              </a:rPr>
              <a:t>. El </a:t>
            </a:r>
            <a:r>
              <a:rPr lang="en-US" dirty="0" err="1">
                <a:uFillTx/>
              </a:rPr>
              <a:t>objetivo</a:t>
            </a:r>
            <a:r>
              <a:rPr lang="en-US" dirty="0">
                <a:uFillTx/>
              </a:rPr>
              <a:t> </a:t>
            </a:r>
            <a:r>
              <a:rPr lang="en-US" dirty="0" err="1">
                <a:uFillTx/>
              </a:rPr>
              <a:t>es</a:t>
            </a:r>
            <a:r>
              <a:rPr lang="en-US" dirty="0">
                <a:uFillTx/>
              </a:rPr>
              <a:t> </a:t>
            </a:r>
            <a:r>
              <a:rPr lang="en-US" dirty="0" err="1">
                <a:uFillTx/>
              </a:rPr>
              <a:t>generar</a:t>
            </a:r>
            <a:r>
              <a:rPr lang="en-US" dirty="0">
                <a:uFillTx/>
              </a:rPr>
              <a:t> </a:t>
            </a:r>
            <a:r>
              <a:rPr lang="en-US" dirty="0" err="1">
                <a:uFillTx/>
              </a:rPr>
              <a:t>confianza</a:t>
            </a:r>
            <a:r>
              <a:rPr lang="en-US" dirty="0">
                <a:uFillTx/>
              </a:rPr>
              <a:t> y </a:t>
            </a:r>
            <a:r>
              <a:rPr lang="en-US" dirty="0" err="1">
                <a:uFillTx/>
              </a:rPr>
              <a:t>buena</a:t>
            </a:r>
            <a:r>
              <a:rPr lang="en-US" dirty="0">
                <a:uFillTx/>
              </a:rPr>
              <a:t> </a:t>
            </a:r>
            <a:r>
              <a:rPr lang="en-US" dirty="0" err="1">
                <a:uFillTx/>
              </a:rPr>
              <a:t>relación</a:t>
            </a:r>
            <a:r>
              <a:rPr lang="en-US" dirty="0">
                <a:uFillTx/>
              </a:rPr>
              <a:t> con el </a:t>
            </a:r>
            <a:r>
              <a:rPr lang="en-US" dirty="0" err="1">
                <a:uFillTx/>
              </a:rPr>
              <a:t>votante</a:t>
            </a: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endParaRPr lang="en-US" dirty="0"/>
          </a:p>
          <a:p>
            <a:pPr marL="342900" indent="-342900">
              <a:buSzPct val="100000"/>
              <a:buFont typeface="Arial"/>
              <a:buChar char="•"/>
              <a:defRPr sz="2400">
                <a:uFillTx/>
                <a:latin typeface="Source Sans Pro"/>
                <a:ea typeface="Source Sans Pro"/>
                <a:cs typeface="Source Sans Pro"/>
                <a:sym typeface="Source Sans Pro"/>
              </a:defRPr>
            </a:pPr>
            <a:r>
              <a:rPr lang="en-US" b="1" dirty="0">
                <a:uFillTx/>
              </a:rPr>
              <a:t>Los </a:t>
            </a:r>
            <a:r>
              <a:rPr lang="en-US" b="1" dirty="0" err="1">
                <a:uFillTx/>
              </a:rPr>
              <a:t>expertos</a:t>
            </a:r>
            <a:r>
              <a:rPr lang="en-US" b="1" dirty="0">
                <a:uFillTx/>
              </a:rPr>
              <a:t> </a:t>
            </a:r>
            <a:r>
              <a:rPr lang="en-US" b="1" dirty="0" err="1">
                <a:uFillTx/>
              </a:rPr>
              <a:t>sugieren</a:t>
            </a:r>
            <a:r>
              <a:rPr lang="en-US" b="1" dirty="0">
                <a:uFillTx/>
              </a:rPr>
              <a:t>: </a:t>
            </a:r>
            <a:r>
              <a:rPr lang="en-US" dirty="0" err="1">
                <a:uFillTx/>
              </a:rPr>
              <a:t>conecte</a:t>
            </a:r>
            <a:r>
              <a:rPr lang="en-US" dirty="0">
                <a:uFillTx/>
              </a:rPr>
              <a:t> </a:t>
            </a:r>
            <a:r>
              <a:rPr lang="en-US" dirty="0" err="1">
                <a:uFillTx/>
              </a:rPr>
              <a:t>los</a:t>
            </a:r>
            <a:r>
              <a:rPr lang="en-US" dirty="0">
                <a:uFillTx/>
              </a:rPr>
              <a:t> </a:t>
            </a:r>
            <a:r>
              <a:rPr lang="en-US" dirty="0" err="1">
                <a:uFillTx/>
              </a:rPr>
              <a:t>temas</a:t>
            </a:r>
            <a:r>
              <a:rPr lang="en-US" dirty="0">
                <a:uFillTx/>
              </a:rPr>
              <a:t> a un </a:t>
            </a:r>
            <a:r>
              <a:rPr lang="en-US" dirty="0" err="1">
                <a:uFillTx/>
              </a:rPr>
              <a:t>contexto</a:t>
            </a:r>
            <a:r>
              <a:rPr lang="en-US" dirty="0">
                <a:uFillTx/>
              </a:rPr>
              <a:t> local</a:t>
            </a:r>
            <a:endParaRPr dirty="0">
              <a:uFillTx/>
            </a:endParaRPr>
          </a:p>
          <a:p>
            <a:pPr>
              <a:defRPr sz="2400">
                <a:uFillTx/>
                <a:latin typeface="Source Sans Pro"/>
                <a:ea typeface="Source Sans Pro"/>
                <a:cs typeface="Source Sans Pro"/>
                <a:sym typeface="Source Sans Pro"/>
              </a:defRPr>
            </a:pPr>
            <a:endParaRPr dirty="0">
              <a:uFillTx/>
            </a:endParaRPr>
          </a:p>
          <a:p>
            <a:pPr>
              <a:defRPr sz="2400">
                <a:uFillTx/>
                <a:latin typeface="Source Sans Pro"/>
                <a:ea typeface="Source Sans Pro"/>
                <a:cs typeface="Source Sans Pro"/>
                <a:sym typeface="Source Sans Pro"/>
              </a:defRPr>
            </a:pP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3119592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782726" y="3031865"/>
            <a:ext cx="8626553" cy="2286716"/>
          </a:xfrm>
          <a:prstGeom prst="rect">
            <a:avLst/>
          </a:prstGeom>
          <a:solidFill>
            <a:schemeClr val="accent4"/>
          </a:solidFill>
          <a:ln w="12700">
            <a:miter lim="400000"/>
          </a:ln>
        </p:spPr>
        <p:txBody>
          <a:bodyPr wrap="square"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8800" dirty="0" err="1">
                <a:uFillTx/>
              </a:rPr>
              <a:t>Conectar</a:t>
            </a:r>
            <a:r>
              <a:rPr lang="en-US" sz="8800" dirty="0">
                <a:uFillTx/>
              </a:rPr>
              <a:t> con </a:t>
            </a:r>
            <a:r>
              <a:rPr lang="en-US" sz="8800" dirty="0" err="1">
                <a:uFillTx/>
              </a:rPr>
              <a:t>los</a:t>
            </a:r>
            <a:r>
              <a:rPr lang="en-US" sz="8800" dirty="0">
                <a:uFillTx/>
              </a:rPr>
              <a:t> </a:t>
            </a:r>
            <a:r>
              <a:rPr lang="en-US" sz="8800" dirty="0" err="1">
                <a:uFillTx/>
              </a:rPr>
              <a:t>valores</a:t>
            </a:r>
            <a:endParaRPr sz="8800" dirty="0">
              <a:uFillTx/>
            </a:endParaRPr>
          </a:p>
        </p:txBody>
      </p:sp>
      <p:sp>
        <p:nvSpPr>
          <p:cNvPr id="5" name="Rectangle 5"/>
          <p:cNvSpPr txBox="1">
            <a:spLocks/>
          </p:cNvSpPr>
          <p:nvPr/>
        </p:nvSpPr>
        <p:spPr>
          <a:xfrm>
            <a:off x="2858259" y="1270468"/>
            <a:ext cx="6475489"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UN MARCO PARA LA PERSUASIÓN:</a:t>
            </a:r>
            <a:endParaRPr dirty="0">
              <a:solidFill>
                <a:schemeClr val="tx1"/>
              </a:solidFill>
              <a:uFillTx/>
            </a:endParaRPr>
          </a:p>
        </p:txBody>
      </p:sp>
    </p:spTree>
    <p:extLst>
      <p:ext uri="{BB962C8B-B14F-4D97-AF65-F5344CB8AC3E}">
        <p14:creationId xmlns:p14="http://schemas.microsoft.com/office/powerpoint/2010/main" val="342997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25ED6-DDC4-7246-8771-61ACD8E9B580}"/>
              </a:ext>
            </a:extLst>
          </p:cNvPr>
          <p:cNvPicPr>
            <a:picLocks noChangeAspect="1"/>
          </p:cNvPicPr>
          <p:nvPr/>
        </p:nvPicPr>
        <p:blipFill rotWithShape="1">
          <a:blip r:embed="rId3">
            <a:extLst>
              <a:ext uri="{28A0092B-C50C-407E-A947-70E740481C1C}">
                <a14:useLocalDpi xmlns:a14="http://schemas.microsoft.com/office/drawing/2010/main" val="0"/>
              </a:ext>
            </a:extLst>
          </a:blip>
          <a:srcRect l="19888" t="21769" r="15101" b="29471"/>
          <a:stretch/>
        </p:blipFill>
        <p:spPr>
          <a:xfrm>
            <a:off x="0" y="0"/>
            <a:ext cx="12192000" cy="6858001"/>
          </a:xfrm>
          <a:prstGeom prst="rect">
            <a:avLst/>
          </a:prstGeom>
        </p:spPr>
      </p:pic>
      <p:sp>
        <p:nvSpPr>
          <p:cNvPr id="9" name="TextBox 8"/>
          <p:cNvSpPr txBox="1"/>
          <p:nvPr/>
        </p:nvSpPr>
        <p:spPr>
          <a:xfrm>
            <a:off x="660163" y="4794244"/>
            <a:ext cx="5548132" cy="553998"/>
          </a:xfrm>
          <a:prstGeom prst="rect">
            <a:avLst/>
          </a:prstGeom>
          <a:noFill/>
        </p:spPr>
        <p:txBody>
          <a:bodyPr wrap="square" rtlCol="0">
            <a:spAutoFit/>
          </a:bodyPr>
          <a:lstStyle/>
          <a:p>
            <a:r>
              <a:rPr lang="en-US" sz="3000" b="1" dirty="0">
                <a:solidFill>
                  <a:schemeClr val="bg1"/>
                </a:solidFill>
                <a:latin typeface="Gilroy ExtraBold" charset="0"/>
                <a:ea typeface="Gilroy ExtraBold" charset="0"/>
                <a:cs typeface="Gilroy ExtraBold" charset="0"/>
              </a:rPr>
              <a:t>Alex </a:t>
            </a:r>
            <a:r>
              <a:rPr lang="en-US" sz="3000" b="1" dirty="0" err="1">
                <a:solidFill>
                  <a:schemeClr val="bg1"/>
                </a:solidFill>
                <a:latin typeface="Gilroy ExtraBold" charset="0"/>
                <a:ea typeface="Gilroy ExtraBold" charset="0"/>
                <a:cs typeface="Gilroy ExtraBold" charset="0"/>
              </a:rPr>
              <a:t>Tornato</a:t>
            </a:r>
            <a:r>
              <a:rPr lang="en-US" sz="3000" b="1" dirty="0">
                <a:solidFill>
                  <a:schemeClr val="bg1"/>
                </a:solidFill>
                <a:latin typeface="Gilroy ExtraBold" charset="0"/>
                <a:ea typeface="Gilroy ExtraBold" charset="0"/>
                <a:cs typeface="Gilroy ExtraBold" charset="0"/>
              </a:rPr>
              <a:t> </a:t>
            </a:r>
          </a:p>
        </p:txBody>
      </p:sp>
      <p:sp>
        <p:nvSpPr>
          <p:cNvPr id="4" name="TextBox 3"/>
          <p:cNvSpPr txBox="1"/>
          <p:nvPr/>
        </p:nvSpPr>
        <p:spPr>
          <a:xfrm>
            <a:off x="660163" y="5244439"/>
            <a:ext cx="5548132" cy="646331"/>
          </a:xfrm>
          <a:prstGeom prst="rect">
            <a:avLst/>
          </a:prstGeom>
          <a:noFill/>
        </p:spPr>
        <p:txBody>
          <a:bodyPr wrap="square" rtlCol="0">
            <a:spAutoFit/>
          </a:bodyPr>
          <a:lstStyle/>
          <a:p>
            <a:r>
              <a:rPr lang="en-US" sz="1800" dirty="0">
                <a:solidFill>
                  <a:schemeClr val="bg2"/>
                </a:solidFill>
                <a:latin typeface="Source Sans Pro" charset="0"/>
                <a:ea typeface="Source Sans Pro" charset="0"/>
                <a:cs typeface="Source Sans Pro" charset="0"/>
              </a:rPr>
              <a:t>OFA Training Manager </a:t>
            </a:r>
          </a:p>
          <a:p>
            <a:r>
              <a:rPr lang="en-US" sz="1800" dirty="0">
                <a:solidFill>
                  <a:schemeClr val="bg2"/>
                </a:solidFill>
                <a:latin typeface="Source Sans Pro" charset="0"/>
                <a:ea typeface="Source Sans Pro" charset="0"/>
                <a:cs typeface="Source Sans Pro" charset="0"/>
              </a:rPr>
              <a:t>@</a:t>
            </a:r>
            <a:r>
              <a:rPr lang="en-US" sz="1800" dirty="0" err="1">
                <a:solidFill>
                  <a:schemeClr val="bg2"/>
                </a:solidFill>
                <a:latin typeface="Source Sans Pro" charset="0"/>
                <a:ea typeface="Source Sans Pro" charset="0"/>
                <a:cs typeface="Source Sans Pro" charset="0"/>
              </a:rPr>
              <a:t>atornato</a:t>
            </a:r>
            <a:endParaRPr lang="en-US" sz="1800" dirty="0">
              <a:solidFill>
                <a:schemeClr val="bg2"/>
              </a:solidFill>
              <a:latin typeface="Source Sans Pro" charset="0"/>
              <a:ea typeface="Source Sans Pro" charset="0"/>
              <a:cs typeface="Source Sans Pro" charset="0"/>
            </a:endParaRPr>
          </a:p>
        </p:txBody>
      </p:sp>
      <p:pic>
        <p:nvPicPr>
          <p:cNvPr id="6" name="Picture 5"/>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7671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697369"/>
            <a:ext cx="4449440" cy="1214435"/>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err="1">
                <a:uFillTx/>
              </a:rPr>
              <a:t>Conectar</a:t>
            </a:r>
            <a:r>
              <a:rPr lang="en-US" dirty="0">
                <a:uFillTx/>
              </a:rPr>
              <a:t> con </a:t>
            </a:r>
            <a:r>
              <a:rPr lang="en-US" dirty="0" err="1">
                <a:uFillTx/>
              </a:rPr>
              <a:t>los</a:t>
            </a:r>
            <a:r>
              <a:rPr lang="en-US" dirty="0">
                <a:uFillTx/>
              </a:rPr>
              <a:t> </a:t>
            </a:r>
            <a:r>
              <a:rPr lang="en-US" dirty="0" err="1">
                <a:uFillTx/>
              </a:rPr>
              <a:t>valores</a:t>
            </a:r>
            <a:endParaRPr dirty="0">
              <a:uFillTx/>
            </a:endParaRPr>
          </a:p>
        </p:txBody>
      </p:sp>
      <p:sp>
        <p:nvSpPr>
          <p:cNvPr id="404" name="TextBox 7"/>
          <p:cNvSpPr txBox="1">
            <a:spLocks/>
          </p:cNvSpPr>
          <p:nvPr/>
        </p:nvSpPr>
        <p:spPr>
          <a:xfrm>
            <a:off x="6282186" y="697369"/>
            <a:ext cx="4547618" cy="6370975"/>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r>
              <a:rPr lang="es-ES_tradnl" dirty="0">
                <a:uFillTx/>
              </a:rPr>
              <a:t>Exponga cuá</a:t>
            </a:r>
            <a:r>
              <a:rPr lang="es-ES_tradnl" dirty="0"/>
              <a:t>les son los valores latentes en lo que dice el votante</a:t>
            </a:r>
            <a:endParaRPr lang="es-ES_tradnl" dirty="0">
              <a:uFillTx/>
            </a:endParaRPr>
          </a:p>
          <a:p>
            <a:pPr marL="342900" indent="-342900">
              <a:buSzPct val="100000"/>
              <a:buFont typeface="Arial"/>
              <a:buChar char="•"/>
              <a:defRPr sz="2400">
                <a:uFillTx/>
                <a:latin typeface="Source Sans Pro"/>
                <a:ea typeface="Source Sans Pro"/>
                <a:cs typeface="Source Sans Pro"/>
                <a:sym typeface="Source Sans Pro"/>
              </a:defRPr>
            </a:pPr>
            <a:endParaRPr lang="es-ES_tradnl" dirty="0"/>
          </a:p>
          <a:p>
            <a:pPr marL="342900" indent="-342900">
              <a:buSzPct val="100000"/>
              <a:buFont typeface="Arial"/>
              <a:buChar char="•"/>
              <a:defRPr sz="2400">
                <a:uFillTx/>
                <a:latin typeface="Source Sans Pro"/>
                <a:ea typeface="Source Sans Pro"/>
                <a:cs typeface="Source Sans Pro"/>
                <a:sym typeface="Source Sans Pro"/>
              </a:defRPr>
            </a:pPr>
            <a:r>
              <a:rPr lang="es-ES_tradnl" dirty="0">
                <a:uFillTx/>
              </a:rPr>
              <a:t>Enfoque la conversación en torno a los valores que usted </a:t>
            </a:r>
            <a:r>
              <a:rPr lang="es-ES_tradnl" dirty="0"/>
              <a:t>escucha al votante expresar y </a:t>
            </a:r>
            <a:r>
              <a:rPr lang="es-ES_tradnl" dirty="0">
                <a:uFillTx/>
              </a:rPr>
              <a:t>relacione esos valores a usted mismo</a:t>
            </a:r>
          </a:p>
          <a:p>
            <a:pPr marL="342900" indent="-342900">
              <a:buSzPct val="100000"/>
              <a:buFont typeface="Arial"/>
              <a:buChar char="•"/>
              <a:defRPr sz="2400">
                <a:uFillTx/>
                <a:latin typeface="Source Sans Pro"/>
                <a:ea typeface="Source Sans Pro"/>
                <a:cs typeface="Source Sans Pro"/>
                <a:sym typeface="Source Sans Pro"/>
              </a:defRPr>
            </a:pPr>
            <a:endParaRPr lang="es-ES_tradnl" dirty="0"/>
          </a:p>
          <a:p>
            <a:pPr marL="342900" indent="-342900">
              <a:buSzPct val="100000"/>
              <a:buFont typeface="Arial"/>
              <a:buChar char="•"/>
              <a:defRPr sz="2400">
                <a:uFillTx/>
                <a:latin typeface="Source Sans Pro"/>
                <a:ea typeface="Source Sans Pro"/>
                <a:cs typeface="Source Sans Pro"/>
                <a:sym typeface="Source Sans Pro"/>
              </a:defRPr>
            </a:pPr>
            <a:r>
              <a:rPr lang="es-ES_tradnl" dirty="0">
                <a:uFillTx/>
              </a:rPr>
              <a:t>Recuerde: </a:t>
            </a:r>
            <a:r>
              <a:rPr lang="es-ES_tradnl" sz="2400" dirty="0">
                <a:sym typeface="Source Sans Pro"/>
              </a:rPr>
              <a:t>¡usted comprenderá más acerca de quiénes son ellos a través de preguntas, sin prejuicios e inquisitivas, y por medio de compartir su historia personal!</a:t>
            </a:r>
            <a:endParaRPr lang="es-ES_tradnl" dirty="0">
              <a:uFillTx/>
            </a:endParaRPr>
          </a:p>
          <a:p>
            <a:pPr>
              <a:defRPr sz="2400">
                <a:uFillTx/>
                <a:latin typeface="Source Sans Pro"/>
                <a:ea typeface="Source Sans Pro"/>
                <a:cs typeface="Source Sans Pro"/>
                <a:sym typeface="Source Sans Pro"/>
              </a:defRPr>
            </a:pP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1185880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658644"/>
            <a:ext cx="9978012" cy="2087238"/>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8000" dirty="0" err="1"/>
              <a:t>Pase</a:t>
            </a:r>
            <a:r>
              <a:rPr lang="en-US" sz="8000" dirty="0"/>
              <a:t> al </a:t>
            </a:r>
            <a:r>
              <a:rPr lang="en-US" sz="8000" dirty="0" err="1"/>
              <a:t>lenguaje</a:t>
            </a:r>
            <a:r>
              <a:rPr lang="en-US" sz="8000" dirty="0"/>
              <a:t> </a:t>
            </a:r>
            <a:r>
              <a:rPr lang="en-US" sz="8000" dirty="0" err="1"/>
              <a:t>persuasivo</a:t>
            </a:r>
            <a:endParaRPr sz="8000" dirty="0">
              <a:uFillTx/>
            </a:endParaRPr>
          </a:p>
        </p:txBody>
      </p:sp>
      <p:sp>
        <p:nvSpPr>
          <p:cNvPr id="6" name="Rectangle 5"/>
          <p:cNvSpPr txBox="1">
            <a:spLocks/>
          </p:cNvSpPr>
          <p:nvPr/>
        </p:nvSpPr>
        <p:spPr>
          <a:xfrm>
            <a:off x="2858259" y="1270468"/>
            <a:ext cx="6475489"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UN MARCO PARA LA PERSUASIÓN:</a:t>
            </a:r>
            <a:endParaRPr dirty="0">
              <a:solidFill>
                <a:schemeClr val="tx1"/>
              </a:solidFill>
              <a:uFillTx/>
            </a:endParaRPr>
          </a:p>
        </p:txBody>
      </p:sp>
    </p:spTree>
    <p:extLst>
      <p:ext uri="{BB962C8B-B14F-4D97-AF65-F5344CB8AC3E}">
        <p14:creationId xmlns:p14="http://schemas.microsoft.com/office/powerpoint/2010/main" val="359362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1117151"/>
            <a:ext cx="4836742" cy="1214435"/>
          </a:xfrm>
          <a:prstGeom prst="rect">
            <a:avLst/>
          </a:prstGeom>
          <a:ln w="12700">
            <a:miter lim="400000"/>
          </a:ln>
        </p:spPr>
        <p:txBody>
          <a:bodyPr wrap="square"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err="1">
                <a:uFillTx/>
              </a:rPr>
              <a:t>Pase</a:t>
            </a:r>
            <a:r>
              <a:rPr lang="en-US" dirty="0">
                <a:uFillTx/>
              </a:rPr>
              <a:t> al </a:t>
            </a:r>
            <a:r>
              <a:rPr lang="en-US" dirty="0" err="1">
                <a:uFillTx/>
              </a:rPr>
              <a:t>lenguaje</a:t>
            </a:r>
            <a:r>
              <a:rPr lang="en-US" dirty="0">
                <a:uFillTx/>
              </a:rPr>
              <a:t> </a:t>
            </a:r>
            <a:r>
              <a:rPr lang="en-US" dirty="0" err="1">
                <a:uFillTx/>
              </a:rPr>
              <a:t>persuasivo</a:t>
            </a:r>
            <a:endParaRPr dirty="0">
              <a:uFillTx/>
            </a:endParaRPr>
          </a:p>
        </p:txBody>
      </p:sp>
      <p:sp>
        <p:nvSpPr>
          <p:cNvPr id="404" name="TextBox 7"/>
          <p:cNvSpPr txBox="1">
            <a:spLocks/>
          </p:cNvSpPr>
          <p:nvPr/>
        </p:nvSpPr>
        <p:spPr>
          <a:xfrm>
            <a:off x="6815324" y="701514"/>
            <a:ext cx="4547618" cy="4524315"/>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s-ES_tradnl" dirty="0"/>
              <a:t>Conecte los valores que ha identificado con el trabajo que está haciendo y el candidato o causa que usted esta promoviendo</a:t>
            </a:r>
          </a:p>
          <a:p>
            <a:pPr marL="342900" indent="-342900">
              <a:buSzPct val="100000"/>
              <a:buFont typeface="Arial"/>
              <a:buChar char="•"/>
              <a:defRPr sz="2400">
                <a:uFillTx/>
                <a:latin typeface="Source Sans Pro"/>
                <a:ea typeface="Source Sans Pro"/>
                <a:cs typeface="Source Sans Pro"/>
                <a:sym typeface="Source Sans Pro"/>
              </a:defRPr>
            </a:pPr>
            <a:endParaRPr lang="es-ES_tradnl" dirty="0"/>
          </a:p>
          <a:p>
            <a:pPr marL="342900" indent="-342900">
              <a:buSzPct val="100000"/>
              <a:buFont typeface="Arial"/>
              <a:buChar char="•"/>
              <a:defRPr sz="2400">
                <a:uFillTx/>
                <a:latin typeface="Source Sans Pro"/>
                <a:ea typeface="Source Sans Pro"/>
                <a:cs typeface="Source Sans Pro"/>
                <a:sym typeface="Source Sans Pro"/>
              </a:defRPr>
            </a:pPr>
            <a:r>
              <a:rPr lang="es-ES_tradnl" sz="2400" dirty="0">
                <a:sym typeface="Source Sans Pro"/>
              </a:rPr>
              <a:t>Explique los beneficios y el impacto de ‘ganar’ o elegir el candidato X con respecto al votante y sus valores compartidos</a:t>
            </a:r>
            <a:endParaRPr lang="es-ES_tradnl"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222747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106994" y="2920013"/>
            <a:ext cx="9978012" cy="1354858"/>
          </a:xfrm>
          <a:prstGeom prst="rect">
            <a:avLst/>
          </a:prstGeom>
          <a:solidFill>
            <a:schemeClr val="accent4"/>
          </a:solidFill>
          <a:ln w="12700">
            <a:miter lim="400000"/>
          </a:ln>
        </p:spPr>
        <p:txBody>
          <a:bodyPr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r>
              <a:rPr lang="en-US" sz="10000" dirty="0" err="1"/>
              <a:t>Contraste</a:t>
            </a:r>
            <a:endParaRPr sz="10000" dirty="0">
              <a:uFillTx/>
            </a:endParaRPr>
          </a:p>
        </p:txBody>
      </p:sp>
      <p:sp>
        <p:nvSpPr>
          <p:cNvPr id="5" name="Rectangle 5"/>
          <p:cNvSpPr txBox="1">
            <a:spLocks/>
          </p:cNvSpPr>
          <p:nvPr/>
        </p:nvSpPr>
        <p:spPr>
          <a:xfrm>
            <a:off x="3409692" y="1270468"/>
            <a:ext cx="5372624"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UN MARCO DE PERSUASIÓN:</a:t>
            </a:r>
            <a:endParaRPr dirty="0">
              <a:solidFill>
                <a:schemeClr val="tx1"/>
              </a:solidFill>
              <a:uFillTx/>
            </a:endParaRPr>
          </a:p>
        </p:txBody>
      </p:sp>
    </p:spTree>
    <p:extLst>
      <p:ext uri="{BB962C8B-B14F-4D97-AF65-F5344CB8AC3E}">
        <p14:creationId xmlns:p14="http://schemas.microsoft.com/office/powerpoint/2010/main" val="1603048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extBox 6"/>
          <p:cNvSpPr txBox="1">
            <a:spLocks/>
          </p:cNvSpPr>
          <p:nvPr/>
        </p:nvSpPr>
        <p:spPr>
          <a:xfrm>
            <a:off x="1085087" y="1117151"/>
            <a:ext cx="4449440" cy="660437"/>
          </a:xfrm>
          <a:prstGeom prst="rect">
            <a:avLst/>
          </a:prstGeom>
          <a:ln w="12700">
            <a:miter lim="400000"/>
          </a:ln>
        </p:spPr>
        <p:txBody>
          <a:bodyPr lIns="45719" rIns="45719">
            <a:spAutoFit/>
          </a:bodyPr>
          <a:lstStyle>
            <a:lvl1pPr>
              <a:lnSpc>
                <a:spcPct val="80000"/>
              </a:lnSpc>
              <a:defRPr sz="4500" b="1">
                <a:solidFill>
                  <a:schemeClr val="accent4"/>
                </a:solidFill>
                <a:uFillTx/>
                <a:latin typeface="Gilroy ExtraBold"/>
                <a:ea typeface="Gilroy ExtraBold"/>
                <a:cs typeface="Gilroy ExtraBold"/>
                <a:sym typeface="Gilroy ExtraBold"/>
              </a:defRPr>
            </a:lvl1pPr>
          </a:lstStyle>
          <a:p>
            <a:r>
              <a:rPr lang="en-US" dirty="0" err="1">
                <a:uFillTx/>
              </a:rPr>
              <a:t>Contraste</a:t>
            </a:r>
            <a:endParaRPr dirty="0">
              <a:uFillTx/>
            </a:endParaRPr>
          </a:p>
        </p:txBody>
      </p:sp>
      <p:sp>
        <p:nvSpPr>
          <p:cNvPr id="404" name="TextBox 7"/>
          <p:cNvSpPr txBox="1">
            <a:spLocks/>
          </p:cNvSpPr>
          <p:nvPr/>
        </p:nvSpPr>
        <p:spPr>
          <a:xfrm>
            <a:off x="6266688" y="1117151"/>
            <a:ext cx="4547618" cy="5262979"/>
          </a:xfrm>
          <a:prstGeom prst="rect">
            <a:avLst/>
          </a:prstGeom>
          <a:ln w="12700">
            <a:miter lim="400000"/>
          </a:ln>
        </p:spPr>
        <p:txBody>
          <a:bodyPr lIns="45719" rIns="45719">
            <a:spAutoFit/>
          </a:bodyPr>
          <a:lstStyle/>
          <a:p>
            <a:pPr marL="342900" indent="-342900">
              <a:buSzPct val="100000"/>
              <a:buFont typeface="Arial"/>
              <a:buChar char="•"/>
              <a:defRPr sz="2400">
                <a:uFillTx/>
                <a:latin typeface="Source Sans Pro"/>
                <a:ea typeface="Source Sans Pro"/>
                <a:cs typeface="Source Sans Pro"/>
                <a:sym typeface="Source Sans Pro"/>
              </a:defRPr>
            </a:pPr>
            <a:r>
              <a:rPr lang="en-US" dirty="0" err="1">
                <a:uFillTx/>
              </a:rPr>
              <a:t>Presente</a:t>
            </a:r>
            <a:r>
              <a:rPr lang="en-US" dirty="0">
                <a:uFillTx/>
              </a:rPr>
              <a:t> un </a:t>
            </a:r>
            <a:r>
              <a:rPr lang="en-US" dirty="0" err="1">
                <a:uFillTx/>
              </a:rPr>
              <a:t>contraste</a:t>
            </a:r>
            <a:r>
              <a:rPr lang="en-US" dirty="0">
                <a:uFillTx/>
              </a:rPr>
              <a:t> </a:t>
            </a:r>
            <a:r>
              <a:rPr lang="en-US" dirty="0" err="1">
                <a:uFillTx/>
              </a:rPr>
              <a:t>apropiado</a:t>
            </a:r>
            <a:r>
              <a:rPr lang="en-US" dirty="0">
                <a:uFillTx/>
              </a:rPr>
              <a:t> con </a:t>
            </a:r>
            <a:r>
              <a:rPr lang="en-US" dirty="0" err="1">
                <a:uFillTx/>
              </a:rPr>
              <a:t>los</a:t>
            </a:r>
            <a:r>
              <a:rPr lang="en-US" dirty="0">
                <a:uFillTx/>
              </a:rPr>
              <a:t> </a:t>
            </a:r>
            <a:r>
              <a:rPr lang="en-US" dirty="0" err="1">
                <a:uFillTx/>
              </a:rPr>
              <a:t>candidatos</a:t>
            </a:r>
            <a:r>
              <a:rPr lang="en-US" dirty="0">
                <a:uFillTx/>
              </a:rPr>
              <a:t> </a:t>
            </a:r>
            <a:r>
              <a:rPr lang="en-US" dirty="0" err="1">
                <a:uFillTx/>
              </a:rPr>
              <a:t>oponentes</a:t>
            </a:r>
            <a:r>
              <a:rPr lang="en-US" dirty="0">
                <a:uFillTx/>
              </a:rPr>
              <a:t> </a:t>
            </a:r>
            <a:r>
              <a:rPr lang="en-US" dirty="0" err="1">
                <a:uFillTx/>
              </a:rPr>
              <a:t>sobre</a:t>
            </a:r>
            <a:r>
              <a:rPr lang="en-US" dirty="0">
                <a:uFillTx/>
              </a:rPr>
              <a:t> </a:t>
            </a:r>
            <a:r>
              <a:rPr lang="en-US" dirty="0" err="1">
                <a:uFillTx/>
              </a:rPr>
              <a:t>esos</a:t>
            </a:r>
            <a:r>
              <a:rPr lang="en-US" dirty="0">
                <a:uFillTx/>
              </a:rPr>
              <a:t> </a:t>
            </a:r>
            <a:r>
              <a:rPr lang="en-US" dirty="0" err="1">
                <a:uFillTx/>
              </a:rPr>
              <a:t>valores</a:t>
            </a:r>
            <a:r>
              <a:rPr lang="en-US" dirty="0">
                <a:uFillTx/>
              </a:rPr>
              <a:t> y </a:t>
            </a:r>
            <a:r>
              <a:rPr lang="en-US" dirty="0" err="1">
                <a:uFillTx/>
              </a:rPr>
              <a:t>temas</a:t>
            </a: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endParaRPr lang="en-US" dirty="0">
              <a:uFillTx/>
            </a:endParaRPr>
          </a:p>
          <a:p>
            <a:pPr marL="342900" indent="-342900">
              <a:buSzPct val="100000"/>
              <a:buFont typeface="Arial"/>
              <a:buChar char="•"/>
              <a:defRPr sz="2400">
                <a:uFillTx/>
                <a:latin typeface="Source Sans Pro"/>
                <a:ea typeface="Source Sans Pro"/>
                <a:cs typeface="Source Sans Pro"/>
                <a:sym typeface="Source Sans Pro"/>
              </a:defRPr>
            </a:pPr>
            <a:r>
              <a:rPr lang="en-US" dirty="0" err="1"/>
              <a:t>Responda</a:t>
            </a:r>
            <a:r>
              <a:rPr lang="en-US" dirty="0"/>
              <a:t> a las </a:t>
            </a:r>
            <a:r>
              <a:rPr lang="en-US" dirty="0" err="1"/>
              <a:t>preguntas</a:t>
            </a:r>
            <a:r>
              <a:rPr lang="en-US" dirty="0"/>
              <a:t>:</a:t>
            </a:r>
            <a:r>
              <a:rPr lang="es-CO" sz="2400" dirty="0">
                <a:sym typeface="Source Sans Pro"/>
              </a:rPr>
              <a:t> "¿Qué sucederá si no elegimos al candidato X o no ganamos en nuestro tema? y ¿Cómo afectará los valores que ambos compartimos?"</a:t>
            </a:r>
            <a:endParaRPr lang="en-US" sz="2400" dirty="0">
              <a:sym typeface="Source Sans Pro"/>
            </a:endParaRPr>
          </a:p>
          <a:p>
            <a:pPr marL="342900" indent="-342900">
              <a:buSzPct val="100000"/>
              <a:buFont typeface="Arial"/>
              <a:buChar char="•"/>
              <a:defRPr sz="2400">
                <a:uFillTx/>
                <a:latin typeface="Source Sans Pro"/>
                <a:ea typeface="Source Sans Pro"/>
                <a:cs typeface="Source Sans Pro"/>
                <a:sym typeface="Source Sans Pro"/>
              </a:defRPr>
            </a:pPr>
            <a:endParaRPr dirty="0">
              <a:uFillTx/>
            </a:endParaRPr>
          </a:p>
          <a:p>
            <a:pPr>
              <a:defRPr sz="2400">
                <a:uFillTx/>
                <a:latin typeface="Source Sans Pro"/>
                <a:ea typeface="Source Sans Pro"/>
                <a:cs typeface="Source Sans Pro"/>
                <a:sym typeface="Source Sans Pro"/>
              </a:defRPr>
            </a:pPr>
            <a:endParaRPr dirty="0">
              <a:uFillTx/>
            </a:endParaRPr>
          </a:p>
          <a:p>
            <a:pPr>
              <a:defRPr sz="2400">
                <a:uFillTx/>
                <a:latin typeface="Source Sans Pro"/>
                <a:ea typeface="Source Sans Pro"/>
                <a:cs typeface="Source Sans Pro"/>
                <a:sym typeface="Source Sans Pro"/>
              </a:defRPr>
            </a:pPr>
            <a:endParaRPr dirty="0">
              <a:uFillTx/>
            </a:endParaRPr>
          </a:p>
        </p:txBody>
      </p:sp>
      <p:pic>
        <p:nvPicPr>
          <p:cNvPr id="405" name="Picture 11" descr="Picture 11"/>
          <p:cNvPicPr>
            <a:picLocks noChangeAspect="1"/>
          </p:cNvPicPr>
          <p:nvPr/>
        </p:nvPicPr>
        <p:blipFill>
          <a:blip r:embed="rId3">
            <a:alphaModFix amt="20000"/>
          </a:blip>
          <a:stretch>
            <a:fillRect/>
          </a:stretch>
        </p:blipFill>
        <p:spPr>
          <a:xfrm>
            <a:off x="11362942" y="6417000"/>
            <a:ext cx="653212" cy="253432"/>
          </a:xfrm>
          <a:prstGeom prst="rect">
            <a:avLst/>
          </a:prstGeom>
          <a:ln w="12700">
            <a:miter lim="400000"/>
          </a:ln>
        </p:spPr>
      </p:pic>
    </p:spTree>
    <p:extLst>
      <p:ext uri="{BB962C8B-B14F-4D97-AF65-F5344CB8AC3E}">
        <p14:creationId xmlns:p14="http://schemas.microsoft.com/office/powerpoint/2010/main" val="3127166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9" name="Picture 4" descr="Picture 4"/>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
        <p:nvSpPr>
          <p:cNvPr id="400" name="TextBox 3"/>
          <p:cNvSpPr txBox="1">
            <a:spLocks/>
          </p:cNvSpPr>
          <p:nvPr/>
        </p:nvSpPr>
        <p:spPr>
          <a:xfrm>
            <a:off x="1338540" y="2480240"/>
            <a:ext cx="9635239" cy="3170099"/>
          </a:xfrm>
          <a:prstGeom prst="rect">
            <a:avLst/>
          </a:prstGeom>
          <a:solidFill>
            <a:schemeClr val="accent4"/>
          </a:solidFill>
          <a:ln w="12700">
            <a:miter lim="400000"/>
          </a:ln>
        </p:spPr>
        <p:txBody>
          <a:bodyPr wrap="square" lIns="45719" rIns="45719">
            <a:spAutoFit/>
          </a:bodyPr>
          <a:lstStyle>
            <a:lvl1pPr algn="ctr" defTabSz="457200">
              <a:lnSpc>
                <a:spcPct val="80000"/>
              </a:lnSpc>
              <a:defRPr sz="13000" b="1">
                <a:solidFill>
                  <a:srgbClr val="FFFFFF"/>
                </a:solidFill>
                <a:uFillTx/>
                <a:latin typeface="Gilroy ExtraBold"/>
                <a:ea typeface="Gilroy ExtraBold"/>
                <a:cs typeface="Gilroy ExtraBold"/>
                <a:sym typeface="Gilroy ExtraBold"/>
              </a:defRPr>
            </a:lvl1pPr>
          </a:lstStyle>
          <a:p>
            <a:pPr algn="l">
              <a:lnSpc>
                <a:spcPct val="100000"/>
              </a:lnSpc>
            </a:pPr>
            <a:r>
              <a:rPr lang="en-US" sz="5000" dirty="0"/>
              <a:t>1. </a:t>
            </a:r>
            <a:r>
              <a:rPr lang="en-US" sz="5000" dirty="0" err="1"/>
              <a:t>Reconocer</a:t>
            </a:r>
            <a:r>
              <a:rPr lang="en-US" sz="5000" dirty="0"/>
              <a:t> y </a:t>
            </a:r>
            <a:r>
              <a:rPr lang="en-US" sz="5000" dirty="0" err="1"/>
              <a:t>relacionar</a:t>
            </a:r>
            <a:endParaRPr lang="en-US" sz="5000" dirty="0"/>
          </a:p>
          <a:p>
            <a:pPr algn="l">
              <a:lnSpc>
                <a:spcPct val="100000"/>
              </a:lnSpc>
            </a:pPr>
            <a:r>
              <a:rPr lang="en-US" sz="5000" dirty="0"/>
              <a:t>2. </a:t>
            </a:r>
            <a:r>
              <a:rPr lang="en-US" sz="5000" dirty="0" err="1"/>
              <a:t>Conectar</a:t>
            </a:r>
            <a:r>
              <a:rPr lang="en-US" sz="5000" dirty="0"/>
              <a:t> con </a:t>
            </a:r>
            <a:r>
              <a:rPr lang="en-US" sz="5000" dirty="0" err="1"/>
              <a:t>los</a:t>
            </a:r>
            <a:r>
              <a:rPr lang="en-US" sz="5000" dirty="0"/>
              <a:t> </a:t>
            </a:r>
            <a:r>
              <a:rPr lang="en-US" sz="5000" dirty="0" err="1"/>
              <a:t>valores</a:t>
            </a:r>
            <a:endParaRPr lang="en-US" sz="5000" dirty="0"/>
          </a:p>
          <a:p>
            <a:pPr algn="l">
              <a:lnSpc>
                <a:spcPct val="100000"/>
              </a:lnSpc>
            </a:pPr>
            <a:r>
              <a:rPr lang="en-US" sz="5000" dirty="0"/>
              <a:t>3. </a:t>
            </a:r>
            <a:r>
              <a:rPr lang="en-US" sz="5000" dirty="0" err="1"/>
              <a:t>Pase</a:t>
            </a:r>
            <a:r>
              <a:rPr lang="en-US" sz="5000" dirty="0"/>
              <a:t> al </a:t>
            </a:r>
            <a:r>
              <a:rPr lang="en-US" sz="5000" dirty="0" err="1"/>
              <a:t>lenguaje</a:t>
            </a:r>
            <a:r>
              <a:rPr lang="en-US" sz="5000" dirty="0"/>
              <a:t> </a:t>
            </a:r>
            <a:r>
              <a:rPr lang="en-US" sz="5000" dirty="0" err="1"/>
              <a:t>persuasivo</a:t>
            </a:r>
            <a:endParaRPr lang="en-US" sz="5000" dirty="0"/>
          </a:p>
          <a:p>
            <a:pPr algn="l">
              <a:lnSpc>
                <a:spcPct val="100000"/>
              </a:lnSpc>
            </a:pPr>
            <a:r>
              <a:rPr lang="en-US" sz="5000" dirty="0"/>
              <a:t>4. </a:t>
            </a:r>
            <a:r>
              <a:rPr lang="en-US" sz="5000" dirty="0" err="1"/>
              <a:t>Contraste</a:t>
            </a:r>
            <a:endParaRPr sz="5000" dirty="0"/>
          </a:p>
        </p:txBody>
      </p:sp>
      <p:sp>
        <p:nvSpPr>
          <p:cNvPr id="5" name="Rectangle 5"/>
          <p:cNvSpPr txBox="1">
            <a:spLocks/>
          </p:cNvSpPr>
          <p:nvPr/>
        </p:nvSpPr>
        <p:spPr>
          <a:xfrm>
            <a:off x="3409693" y="1270468"/>
            <a:ext cx="5372624" cy="420564"/>
          </a:xfrm>
          <a:prstGeom prst="rect">
            <a:avLst/>
          </a:prstGeom>
          <a:ln w="12700">
            <a:miter lim="400000"/>
          </a:ln>
        </p:spPr>
        <p:txBody>
          <a:bodyPr wrap="none" lIns="45719" rIns="45719">
            <a:spAutoFit/>
          </a:bodyPr>
          <a:lstStyle>
            <a:lvl1pPr algn="ctr" defTabSz="457200">
              <a:lnSpc>
                <a:spcPct val="80000"/>
              </a:lnSpc>
              <a:defRPr sz="2600" b="1" spc="300">
                <a:uFillTx/>
                <a:latin typeface="Gilroy ExtraBold"/>
                <a:ea typeface="Gilroy ExtraBold"/>
                <a:cs typeface="Gilroy ExtraBold"/>
                <a:sym typeface="Gilroy ExtraBold"/>
              </a:defRPr>
            </a:lvl1pPr>
          </a:lstStyle>
          <a:p>
            <a:r>
              <a:rPr lang="en-US" dirty="0">
                <a:solidFill>
                  <a:schemeClr val="tx1"/>
                </a:solidFill>
                <a:uFillTx/>
              </a:rPr>
              <a:t>UN MARCO DE PERSUASIÓN:</a:t>
            </a:r>
            <a:endParaRPr dirty="0">
              <a:solidFill>
                <a:schemeClr val="tx1"/>
              </a:solidFill>
              <a:uFillTx/>
            </a:endParaRPr>
          </a:p>
        </p:txBody>
      </p:sp>
    </p:spTree>
    <p:extLst>
      <p:ext uri="{BB962C8B-B14F-4D97-AF65-F5344CB8AC3E}">
        <p14:creationId xmlns:p14="http://schemas.microsoft.com/office/powerpoint/2010/main" val="908681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5" name="Seeing it in Action - How to Knock on Doors- Persuasion Canvass.mp4">
            <a:hlinkClick r:id="" action="ppaction://media"/>
            <a:extLst>
              <a:ext uri="{FF2B5EF4-FFF2-40B4-BE49-F238E27FC236}">
                <a16:creationId xmlns:a16="http://schemas.microsoft.com/office/drawing/2014/main" id="{C456CC7B-94E4-4C4D-BE29-FDA43D178E9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36029" y="618426"/>
            <a:ext cx="10119942" cy="5692468"/>
          </a:xfrm>
          <a:prstGeom prst="rect">
            <a:avLst/>
          </a:prstGeom>
        </p:spPr>
      </p:pic>
    </p:spTree>
    <p:extLst>
      <p:ext uri="{BB962C8B-B14F-4D97-AF65-F5344CB8AC3E}">
        <p14:creationId xmlns:p14="http://schemas.microsoft.com/office/powerpoint/2010/main" val="11486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480DBD-AD23-F349-BE9D-9802C0ADD19B}"/>
              </a:ext>
            </a:extLst>
          </p:cNvPr>
          <p:cNvSpPr txBox="1"/>
          <p:nvPr/>
        </p:nvSpPr>
        <p:spPr>
          <a:xfrm>
            <a:off x="5053831" y="1421583"/>
            <a:ext cx="4172937" cy="461665"/>
          </a:xfrm>
          <a:prstGeom prst="rect">
            <a:avLst/>
          </a:prstGeom>
          <a:noFill/>
        </p:spPr>
        <p:txBody>
          <a:bodyPr wrap="none" rtlCol="0">
            <a:spAutoFit/>
          </a:bodyPr>
          <a:lstStyle/>
          <a:p>
            <a:r>
              <a:rPr lang="en-US" sz="2400" b="1" dirty="0">
                <a:solidFill>
                  <a:schemeClr val="tx1"/>
                </a:solidFill>
                <a:latin typeface="Gilroy ExtraBold" pitchFamily="2" charset="77"/>
              </a:rPr>
              <a:t>COMPARTIR COMO GRUPO:</a:t>
            </a:r>
          </a:p>
        </p:txBody>
      </p:sp>
      <p:sp>
        <p:nvSpPr>
          <p:cNvPr id="3" name="TextBox 2">
            <a:extLst>
              <a:ext uri="{FF2B5EF4-FFF2-40B4-BE49-F238E27FC236}">
                <a16:creationId xmlns:a16="http://schemas.microsoft.com/office/drawing/2014/main" id="{E239BCF7-9C37-314B-94BE-D73C4B40172B}"/>
              </a:ext>
            </a:extLst>
          </p:cNvPr>
          <p:cNvSpPr txBox="1"/>
          <p:nvPr/>
        </p:nvSpPr>
        <p:spPr>
          <a:xfrm>
            <a:off x="1351643" y="1918255"/>
            <a:ext cx="9564914" cy="4370427"/>
          </a:xfrm>
          <a:prstGeom prst="rect">
            <a:avLst/>
          </a:prstGeom>
          <a:noFill/>
        </p:spPr>
        <p:txBody>
          <a:bodyPr wrap="square" rtlCol="0">
            <a:spAutoFit/>
          </a:bodyPr>
          <a:lstStyle/>
          <a:p>
            <a:pPr algn="ctr"/>
            <a:r>
              <a:rPr lang="en-US" sz="5000" b="1" dirty="0">
                <a:solidFill>
                  <a:schemeClr val="bg1"/>
                </a:solidFill>
                <a:latin typeface="Gilroy ExtraBold" pitchFamily="2" charset="77"/>
              </a:rPr>
              <a:t>¿</a:t>
            </a:r>
            <a:r>
              <a:rPr lang="en-US" sz="5000" b="1" dirty="0" err="1">
                <a:solidFill>
                  <a:schemeClr val="bg1"/>
                </a:solidFill>
                <a:latin typeface="Gilroy ExtraBold" pitchFamily="2" charset="77"/>
              </a:rPr>
              <a:t>Cuales</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partes</a:t>
            </a:r>
            <a:r>
              <a:rPr lang="en-US" sz="5000" b="1" dirty="0">
                <a:solidFill>
                  <a:schemeClr val="bg1"/>
                </a:solidFill>
                <a:latin typeface="Gilroy ExtraBold" pitchFamily="2" charset="77"/>
              </a:rPr>
              <a:t> del </a:t>
            </a:r>
            <a:r>
              <a:rPr lang="en-US" sz="5000" b="1" dirty="0" err="1">
                <a:solidFill>
                  <a:schemeClr val="bg1"/>
                </a:solidFill>
                <a:latin typeface="Gilroy ExtraBold" pitchFamily="2" charset="77"/>
              </a:rPr>
              <a:t>marco</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usted</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vio</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utilizados</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en</a:t>
            </a:r>
            <a:r>
              <a:rPr lang="en-US" sz="5000" b="1" dirty="0">
                <a:solidFill>
                  <a:schemeClr val="bg1"/>
                </a:solidFill>
                <a:latin typeface="Gilroy ExtraBold" pitchFamily="2" charset="77"/>
              </a:rPr>
              <a:t> el video?</a:t>
            </a:r>
          </a:p>
          <a:p>
            <a:pPr algn="ctr"/>
            <a:endParaRPr lang="en-US" sz="2800" b="1" dirty="0">
              <a:solidFill>
                <a:schemeClr val="bg1"/>
              </a:solidFill>
              <a:latin typeface="Gilroy ExtraBold" pitchFamily="2" charset="77"/>
            </a:endParaRPr>
          </a:p>
          <a:p>
            <a:pPr algn="ctr"/>
            <a:r>
              <a:rPr lang="en-US" sz="5000" b="1" dirty="0">
                <a:solidFill>
                  <a:schemeClr val="bg1"/>
                </a:solidFill>
                <a:latin typeface="Gilroy ExtraBold" pitchFamily="2" charset="77"/>
              </a:rPr>
              <a:t>¿Que </a:t>
            </a:r>
            <a:r>
              <a:rPr lang="en-US" sz="5000" b="1" dirty="0" err="1">
                <a:solidFill>
                  <a:schemeClr val="bg1"/>
                </a:solidFill>
                <a:latin typeface="Gilroy ExtraBold" pitchFamily="2" charset="77"/>
              </a:rPr>
              <a:t>usted</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hubiese</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hecho</a:t>
            </a:r>
            <a:r>
              <a:rPr lang="en-US" sz="5000" b="1" dirty="0">
                <a:solidFill>
                  <a:schemeClr val="bg1"/>
                </a:solidFill>
                <a:latin typeface="Gilroy ExtraBold" pitchFamily="2" charset="77"/>
              </a:rPr>
              <a:t> </a:t>
            </a:r>
            <a:r>
              <a:rPr lang="en-US" sz="5000" b="1" dirty="0" err="1">
                <a:solidFill>
                  <a:schemeClr val="bg1"/>
                </a:solidFill>
                <a:latin typeface="Gilroy ExtraBold" pitchFamily="2" charset="77"/>
              </a:rPr>
              <a:t>diferente</a:t>
            </a:r>
            <a:r>
              <a:rPr lang="en-US" sz="5000" b="1" dirty="0">
                <a:solidFill>
                  <a:schemeClr val="bg1"/>
                </a:solidFill>
                <a:latin typeface="Gilroy ExtraBold" pitchFamily="2" charset="77"/>
              </a:rPr>
              <a:t>?</a:t>
            </a:r>
          </a:p>
        </p:txBody>
      </p:sp>
      <p:sp>
        <p:nvSpPr>
          <p:cNvPr id="6" name="Rounded Rectangle 5">
            <a:extLst>
              <a:ext uri="{FF2B5EF4-FFF2-40B4-BE49-F238E27FC236}">
                <a16:creationId xmlns:a16="http://schemas.microsoft.com/office/drawing/2014/main" id="{DE00F2EB-2086-5D49-B2FB-C4DE9871DE9B}"/>
              </a:ext>
            </a:extLst>
          </p:cNvPr>
          <p:cNvSpPr/>
          <p:nvPr/>
        </p:nvSpPr>
        <p:spPr>
          <a:xfrm>
            <a:off x="4373225" y="1396227"/>
            <a:ext cx="680606" cy="52202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D18CE18-B71F-0C4F-853F-7A8AB9F05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084" y="1467864"/>
            <a:ext cx="560887" cy="377562"/>
          </a:xfrm>
          <a:prstGeom prst="rect">
            <a:avLst/>
          </a:prstGeom>
        </p:spPr>
      </p:pic>
      <p:pic>
        <p:nvPicPr>
          <p:cNvPr id="8" name="Picture 4" descr="Picture 4">
            <a:extLst>
              <a:ext uri="{FF2B5EF4-FFF2-40B4-BE49-F238E27FC236}">
                <a16:creationId xmlns:a16="http://schemas.microsoft.com/office/drawing/2014/main" id="{B5BBD70D-EF54-6045-A837-83BE8D5F261C}"/>
              </a:ext>
            </a:extLst>
          </p:cNvPr>
          <p:cNvPicPr>
            <a:picLocks noChangeAspect="1"/>
          </p:cNvPicPr>
          <p:nvPr/>
        </p:nvPicPr>
        <p:blipFill>
          <a:blip r:embed="rId3">
            <a:alphaModFix amt="35000"/>
          </a:blip>
          <a:stretch>
            <a:fillRect/>
          </a:stretch>
        </p:blipFill>
        <p:spPr>
          <a:xfrm>
            <a:off x="11362942" y="6417000"/>
            <a:ext cx="653213" cy="253433"/>
          </a:xfrm>
          <a:prstGeom prst="rect">
            <a:avLst/>
          </a:prstGeom>
          <a:ln w="12700">
            <a:miter lim="400000"/>
          </a:ln>
        </p:spPr>
      </p:pic>
    </p:spTree>
    <p:extLst>
      <p:ext uri="{BB962C8B-B14F-4D97-AF65-F5344CB8AC3E}">
        <p14:creationId xmlns:p14="http://schemas.microsoft.com/office/powerpoint/2010/main" val="1464321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5F7297-D27B-D540-ACEC-8B492CB422D8}"/>
              </a:ext>
            </a:extLst>
          </p:cNvPr>
          <p:cNvSpPr/>
          <p:nvPr/>
        </p:nvSpPr>
        <p:spPr>
          <a:xfrm>
            <a:off x="6705601" y="2736209"/>
            <a:ext cx="4280452" cy="4714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09873" y="1284784"/>
            <a:ext cx="5161529" cy="2677656"/>
          </a:xfrm>
          <a:prstGeom prst="rect">
            <a:avLst/>
          </a:prstGeom>
          <a:noFill/>
        </p:spPr>
        <p:txBody>
          <a:bodyPr wrap="square" rtlCol="0">
            <a:spAutoFit/>
          </a:bodyPr>
          <a:lstStyle/>
          <a:p>
            <a:pPr fontAlgn="ctr"/>
            <a:r>
              <a:rPr lang="en-US" sz="2400" dirty="0">
                <a:solidFill>
                  <a:schemeClr val="accent3"/>
                </a:solidFill>
                <a:latin typeface="Source Sans Pro" charset="0"/>
                <a:ea typeface="Source Sans Pro" charset="0"/>
                <a:cs typeface="Source Sans Pro" charset="0"/>
              </a:rPr>
              <a:t>Por </a:t>
            </a:r>
            <a:r>
              <a:rPr lang="en-US" sz="2400" dirty="0" err="1">
                <a:solidFill>
                  <a:schemeClr val="accent3"/>
                </a:solidFill>
                <a:latin typeface="Source Sans Pro" charset="0"/>
                <a:ea typeface="Source Sans Pro" charset="0"/>
                <a:cs typeface="Source Sans Pro" charset="0"/>
              </a:rPr>
              <a:t>qué</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persuasión</a:t>
            </a:r>
            <a:r>
              <a:rPr lang="en-US" sz="2400" dirty="0">
                <a:solidFill>
                  <a:schemeClr val="accent3"/>
                </a:solidFill>
                <a:latin typeface="Source Sans Pro" charset="0"/>
                <a:ea typeface="Source Sans Pro" charset="0"/>
                <a:cs typeface="Source Sans Pro" charset="0"/>
              </a:rPr>
              <a:t>?</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Marco de </a:t>
            </a:r>
            <a:r>
              <a:rPr lang="en-US" sz="2400" dirty="0" err="1">
                <a:solidFill>
                  <a:schemeClr val="accent3"/>
                </a:solidFill>
                <a:latin typeface="Source Sans Pro" charset="0"/>
                <a:ea typeface="Source Sans Pro" charset="0"/>
                <a:cs typeface="Source Sans Pro" charset="0"/>
              </a:rPr>
              <a:t>persuasión</a:t>
            </a:r>
            <a:endParaRPr lang="en-US" sz="2400" dirty="0">
              <a:solidFill>
                <a:schemeClr val="accent3"/>
              </a:solidFill>
              <a:latin typeface="Source Sans Pro" charset="0"/>
              <a:ea typeface="Source Sans Pro" charset="0"/>
              <a:cs typeface="Source Sans Pro" charset="0"/>
            </a:endParaRP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err="1">
                <a:solidFill>
                  <a:schemeClr val="bg1"/>
                </a:solidFill>
                <a:latin typeface="Source Sans Pro" charset="0"/>
                <a:ea typeface="Source Sans Pro" charset="0"/>
                <a:cs typeface="Source Sans Pro" charset="0"/>
              </a:rPr>
              <a:t>Practica</a:t>
            </a:r>
            <a:r>
              <a:rPr lang="en-US" sz="2400" dirty="0">
                <a:solidFill>
                  <a:schemeClr val="accent3"/>
                </a:solidFill>
                <a:latin typeface="Source Sans Pro" charset="0"/>
                <a:ea typeface="Source Sans Pro" charset="0"/>
                <a:cs typeface="Source Sans Pro" charset="0"/>
              </a:rPr>
              <a:t>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err="1">
                <a:solidFill>
                  <a:schemeClr val="accent3"/>
                </a:solidFill>
                <a:latin typeface="Source Sans Pro" charset="0"/>
                <a:ea typeface="Source Sans Pro" charset="0"/>
                <a:cs typeface="Source Sans Pro" charset="0"/>
              </a:rPr>
              <a:t>Interrogatorio</a:t>
            </a:r>
            <a:r>
              <a:rPr lang="en-US" sz="2400" dirty="0">
                <a:solidFill>
                  <a:schemeClr val="accent3"/>
                </a:solidFill>
                <a:latin typeface="Source Sans Pro" charset="0"/>
                <a:ea typeface="Source Sans Pro" charset="0"/>
                <a:cs typeface="Source Sans Pro" charset="0"/>
              </a:rPr>
              <a:t> y </a:t>
            </a:r>
            <a:r>
              <a:rPr lang="en-US" sz="2400" dirty="0" err="1">
                <a:solidFill>
                  <a:schemeClr val="accent3"/>
                </a:solidFill>
                <a:latin typeface="Source Sans Pro" charset="0"/>
                <a:ea typeface="Source Sans Pro" charset="0"/>
                <a:cs typeface="Source Sans Pro" charset="0"/>
              </a:rPr>
              <a:t>cierre</a:t>
            </a:r>
            <a:endParaRPr lang="en-US" sz="2400" dirty="0">
              <a:solidFill>
                <a:schemeClr val="accent3"/>
              </a:solidFill>
              <a:latin typeface="Source Sans Pro" charset="0"/>
              <a:ea typeface="Source Sans Pro" charset="0"/>
              <a:cs typeface="Source Sans Pro" charset="0"/>
            </a:endParaRPr>
          </a:p>
        </p:txBody>
      </p:sp>
      <p:sp>
        <p:nvSpPr>
          <p:cNvPr id="2" name="TextBox 1"/>
          <p:cNvSpPr txBox="1"/>
          <p:nvPr/>
        </p:nvSpPr>
        <p:spPr>
          <a:xfrm>
            <a:off x="1143000" y="1229920"/>
            <a:ext cx="4251960"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122330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194172"/>
            <a:ext cx="12192000" cy="277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7200" b="1" dirty="0">
                <a:solidFill>
                  <a:schemeClr val="bg2"/>
                </a:solidFill>
                <a:latin typeface="Gilroy ExtraBold" charset="0"/>
                <a:ea typeface="Gilroy ExtraBold" charset="0"/>
                <a:cs typeface="Gilroy ExtraBold" charset="0"/>
              </a:rPr>
              <a:t>¡</a:t>
            </a:r>
            <a:r>
              <a:rPr lang="en-US" sz="7200" b="1" dirty="0" err="1">
                <a:solidFill>
                  <a:schemeClr val="bg2"/>
                </a:solidFill>
                <a:latin typeface="Gilroy ExtraBold" charset="0"/>
                <a:ea typeface="Gilroy ExtraBold" charset="0"/>
                <a:cs typeface="Gilroy ExtraBold" charset="0"/>
              </a:rPr>
              <a:t>Ahora</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es</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su</a:t>
            </a:r>
            <a:r>
              <a:rPr lang="en-US" sz="7200" b="1" dirty="0">
                <a:solidFill>
                  <a:schemeClr val="bg2"/>
                </a:solidFill>
                <a:latin typeface="Gilroy ExtraBold" charset="0"/>
                <a:ea typeface="Gilroy ExtraBold" charset="0"/>
                <a:cs typeface="Gilroy ExtraBold" charset="0"/>
              </a:rPr>
              <a:t> </a:t>
            </a:r>
            <a:r>
              <a:rPr lang="en-US" sz="7200" b="1" dirty="0" err="1">
                <a:solidFill>
                  <a:schemeClr val="bg2"/>
                </a:solidFill>
                <a:latin typeface="Gilroy ExtraBold" charset="0"/>
                <a:ea typeface="Gilroy ExtraBold" charset="0"/>
                <a:cs typeface="Gilroy ExtraBold" charset="0"/>
              </a:rPr>
              <a:t>turno</a:t>
            </a:r>
            <a:r>
              <a:rPr lang="en-US" sz="7200" b="1" dirty="0">
                <a:solidFill>
                  <a:schemeClr val="bg2"/>
                </a:solidFill>
                <a:latin typeface="Gilroy ExtraBold" charset="0"/>
                <a:ea typeface="Gilroy ExtraBold" charset="0"/>
                <a:cs typeface="Gilroy ExtraBold" charset="0"/>
              </a:rPr>
              <a:t> de </a:t>
            </a:r>
            <a:r>
              <a:rPr lang="en-US" sz="7200" b="1" dirty="0" err="1">
                <a:solidFill>
                  <a:schemeClr val="bg2"/>
                </a:solidFill>
                <a:latin typeface="Gilroy ExtraBold" charset="0"/>
                <a:ea typeface="Gilroy ExtraBold" charset="0"/>
                <a:cs typeface="Gilroy ExtraBold" charset="0"/>
              </a:rPr>
              <a:t>practicar</a:t>
            </a:r>
            <a:r>
              <a:rPr lang="en-US" sz="7200" b="1" dirty="0">
                <a:solidFill>
                  <a:schemeClr val="bg2"/>
                </a:solidFill>
                <a:latin typeface="Gilroy ExtraBold" charset="0"/>
                <a:ea typeface="Gilroy ExtraBold" charset="0"/>
                <a:cs typeface="Gilroy ExtraBold" charset="0"/>
              </a:rPr>
              <a:t> el </a:t>
            </a:r>
            <a:r>
              <a:rPr lang="en-US" sz="7200" b="1" dirty="0" err="1">
                <a:solidFill>
                  <a:schemeClr val="bg2"/>
                </a:solidFill>
                <a:latin typeface="Gilroy ExtraBold" charset="0"/>
                <a:ea typeface="Gilroy ExtraBold" charset="0"/>
                <a:cs typeface="Gilroy ExtraBold" charset="0"/>
              </a:rPr>
              <a:t>marco</a:t>
            </a:r>
            <a:r>
              <a:rPr lang="en-US" sz="7200" b="1" dirty="0">
                <a:solidFill>
                  <a:schemeClr val="bg2"/>
                </a:solidFill>
                <a:latin typeface="Gilroy ExtraBold" charset="0"/>
                <a:ea typeface="Gilroy ExtraBold" charset="0"/>
                <a:cs typeface="Gilroy ExtraBold" charset="0"/>
              </a:rPr>
              <a:t> de persuasion!</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490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9"/>
        <p:cNvGrpSpPr/>
        <p:nvPr/>
      </p:nvGrpSpPr>
      <p:grpSpPr>
        <a:xfrm>
          <a:off x="0" y="0"/>
          <a:ext cx="0" cy="0"/>
          <a:chOff x="0" y="0"/>
          <a:chExt cx="0" cy="0"/>
        </a:xfrm>
      </p:grpSpPr>
      <p:sp>
        <p:nvSpPr>
          <p:cNvPr id="151" name="Shape 151"/>
          <p:cNvSpPr/>
          <p:nvPr/>
        </p:nvSpPr>
        <p:spPr>
          <a:xfrm>
            <a:off x="0" y="2439857"/>
            <a:ext cx="12191999" cy="2079884"/>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8000" b="1" dirty="0" err="1">
                <a:solidFill>
                  <a:schemeClr val="lt1"/>
                </a:solidFill>
                <a:latin typeface="Gilroy ExtraBold" charset="0"/>
                <a:ea typeface="Gilroy ExtraBold" charset="0"/>
                <a:cs typeface="Gilroy ExtraBold" charset="0"/>
                <a:sym typeface="Arial"/>
              </a:rPr>
              <a:t>Hoja</a:t>
            </a:r>
            <a:r>
              <a:rPr lang="en-US" sz="8000" b="1" dirty="0">
                <a:solidFill>
                  <a:schemeClr val="lt1"/>
                </a:solidFill>
                <a:latin typeface="Gilroy ExtraBold" charset="0"/>
                <a:ea typeface="Gilroy ExtraBold" charset="0"/>
                <a:cs typeface="Gilroy ExtraBold" charset="0"/>
                <a:sym typeface="Arial"/>
              </a:rPr>
              <a:t> de </a:t>
            </a:r>
            <a:r>
              <a:rPr lang="en-US" sz="8000" b="1" dirty="0" err="1">
                <a:solidFill>
                  <a:schemeClr val="lt1"/>
                </a:solidFill>
                <a:latin typeface="Gilroy ExtraBold" charset="0"/>
                <a:ea typeface="Gilroy ExtraBold" charset="0"/>
                <a:cs typeface="Gilroy ExtraBold" charset="0"/>
                <a:sym typeface="Arial"/>
              </a:rPr>
              <a:t>trabajo</a:t>
            </a:r>
            <a:r>
              <a:rPr lang="en-US" sz="8000" b="1" dirty="0">
                <a:solidFill>
                  <a:schemeClr val="lt1"/>
                </a:solidFill>
                <a:latin typeface="Gilroy ExtraBold" charset="0"/>
                <a:ea typeface="Gilroy ExtraBold" charset="0"/>
                <a:cs typeface="Gilroy ExtraBold" charset="0"/>
                <a:sym typeface="Arial"/>
              </a:rPr>
              <a:t>:</a:t>
            </a:r>
          </a:p>
          <a:p>
            <a:pPr marL="0" marR="0" lvl="0" indent="0" algn="ctr" rtl="0">
              <a:lnSpc>
                <a:spcPct val="80000"/>
              </a:lnSpc>
              <a:spcBef>
                <a:spcPts val="0"/>
              </a:spcBef>
              <a:buSzPct val="25000"/>
              <a:buNone/>
            </a:pPr>
            <a:endParaRPr lang="en-US" sz="2000" b="1" dirty="0">
              <a:solidFill>
                <a:schemeClr val="lt1"/>
              </a:solidFill>
              <a:latin typeface="Gilroy ExtraBold" charset="0"/>
              <a:ea typeface="Gilroy ExtraBold" charset="0"/>
              <a:cs typeface="Gilroy ExtraBold" charset="0"/>
              <a:sym typeface="Arial"/>
            </a:endParaRPr>
          </a:p>
          <a:p>
            <a:pPr lvl="0" algn="ctr">
              <a:lnSpc>
                <a:spcPct val="80000"/>
              </a:lnSpc>
              <a:buSzPct val="25000"/>
            </a:pPr>
            <a:r>
              <a:rPr lang="en-US" sz="8000" b="1" dirty="0">
                <a:solidFill>
                  <a:schemeClr val="lt1"/>
                </a:solidFill>
                <a:latin typeface="Gilroy ExtraBold" charset="0"/>
                <a:ea typeface="Gilroy ExtraBold" charset="0"/>
                <a:cs typeface="Gilroy ExtraBold" charset="0"/>
              </a:rPr>
              <a:t>http://</a:t>
            </a:r>
            <a:r>
              <a:rPr lang="en-US" sz="8000" b="1" dirty="0" err="1">
                <a:solidFill>
                  <a:schemeClr val="lt1"/>
                </a:solidFill>
                <a:latin typeface="Gilroy ExtraBold" charset="0"/>
                <a:ea typeface="Gilroy ExtraBold" charset="0"/>
                <a:cs typeface="Gilroy ExtraBold" charset="0"/>
              </a:rPr>
              <a:t>bit.ly</a:t>
            </a:r>
            <a:r>
              <a:rPr lang="en-US" sz="8000" b="1" dirty="0">
                <a:solidFill>
                  <a:schemeClr val="lt1"/>
                </a:solidFill>
                <a:latin typeface="Gilroy ExtraBold" charset="0"/>
                <a:ea typeface="Gilroy ExtraBold" charset="0"/>
                <a:cs typeface="Gilroy ExtraBold" charset="0"/>
              </a:rPr>
              <a:t>/</a:t>
            </a:r>
            <a:r>
              <a:rPr lang="en-US" sz="8000" b="1" dirty="0" err="1">
                <a:solidFill>
                  <a:schemeClr val="lt1"/>
                </a:solidFill>
                <a:latin typeface="Gilroy ExtraBold" charset="0"/>
                <a:ea typeface="Gilroy ExtraBold" charset="0"/>
                <a:cs typeface="Gilroy ExtraBold" charset="0"/>
              </a:rPr>
              <a:t>EOCpcsp</a:t>
            </a:r>
            <a:endParaRPr lang="en-US" sz="8000" b="1" dirty="0">
              <a:solidFill>
                <a:schemeClr val="lt1"/>
              </a:solidFill>
              <a:latin typeface="Gilroy ExtraBold" charset="0"/>
              <a:ea typeface="Gilroy ExtraBold" charset="0"/>
              <a:cs typeface="Gilroy ExtraBold" charset="0"/>
              <a:sym typeface="Arial"/>
            </a:endParaRP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761606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a:spLocks/>
          </p:cNvSpPr>
          <p:nvPr/>
        </p:nvSpPr>
        <p:spPr>
          <a:xfrm>
            <a:off x="0" y="400664"/>
            <a:ext cx="12191999" cy="923330"/>
          </a:xfrm>
          <a:prstGeom prst="rect">
            <a:avLst/>
          </a:prstGeom>
          <a:noFill/>
        </p:spPr>
        <p:txBody>
          <a:bodyPr wrap="square" rtlCol="0">
            <a:spAutoFit/>
          </a:bodyPr>
          <a:lstStyle/>
          <a:p>
            <a:pPr algn="ctr">
              <a:lnSpc>
                <a:spcPct val="90000"/>
              </a:lnSpc>
            </a:pPr>
            <a:r>
              <a:rPr lang="en-US" sz="6000" b="1" dirty="0">
                <a:solidFill>
                  <a:schemeClr val="bg1"/>
                </a:solidFill>
                <a:latin typeface="Gilroy ExtraBold" charset="0"/>
                <a:ea typeface="Gilroy ExtraBold" charset="0"/>
                <a:cs typeface="Gilroy ExtraBold" charset="0"/>
              </a:rPr>
              <a:t> </a:t>
            </a:r>
            <a:r>
              <a:rPr lang="en-US" sz="6000" b="1" dirty="0" err="1">
                <a:solidFill>
                  <a:schemeClr val="bg1"/>
                </a:solidFill>
                <a:latin typeface="Gilroy ExtraBold" charset="0"/>
                <a:ea typeface="Gilroy ExtraBold" charset="0"/>
                <a:cs typeface="Gilroy ExtraBold" charset="0"/>
              </a:rPr>
              <a:t>Es</a:t>
            </a:r>
            <a:r>
              <a:rPr lang="en-US" sz="6000" b="1" dirty="0" err="1">
                <a:solidFill>
                  <a:schemeClr val="bg1"/>
                </a:solidFill>
                <a:uFillTx/>
                <a:latin typeface="Gilroy ExtraBold" charset="0"/>
                <a:ea typeface="Gilroy ExtraBold" charset="0"/>
                <a:cs typeface="Gilroy ExtraBold" charset="0"/>
              </a:rPr>
              <a:t>cenario</a:t>
            </a:r>
            <a:r>
              <a:rPr lang="en-US" sz="6000" b="1" dirty="0">
                <a:solidFill>
                  <a:schemeClr val="bg1"/>
                </a:solidFill>
                <a:uFillTx/>
                <a:latin typeface="Gilroy ExtraBold" charset="0"/>
                <a:ea typeface="Gilroy ExtraBold" charset="0"/>
                <a:cs typeface="Gilroy ExtraBold" charset="0"/>
              </a:rPr>
              <a:t> 1:  </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6553535" y="1731805"/>
            <a:ext cx="4071702" cy="4105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400" dirty="0">
                <a:solidFill>
                  <a:schemeClr val="bg1"/>
                </a:solidFill>
                <a:latin typeface="Source Sans Pro" panose="020B0503030403020204" pitchFamily="34" charset="77"/>
                <a:ea typeface="Source Sans Pro" charset="0"/>
                <a:cs typeface="Source Sans Pro" charset="0"/>
              </a:rPr>
              <a:t>“</a:t>
            </a:r>
            <a:r>
              <a:rPr lang="es-ES" sz="2400" dirty="0">
                <a:solidFill>
                  <a:schemeClr val="bg1"/>
                </a:solidFill>
                <a:latin typeface="Source Sans Pro" panose="020B0503030403020204" pitchFamily="34" charset="77"/>
              </a:rPr>
              <a:t>Estoy escuchando todo lo que me estas diciendo... Y realmente no me gusta lo que está pasando, pero la economía parece estar bien. Después de la crisis económica del 2008 en la cual perdí todo, esta es la primera vez que me siento que me esta </a:t>
            </a:r>
            <a:r>
              <a:rPr lang="es-ES" sz="2400" dirty="0" err="1">
                <a:solidFill>
                  <a:schemeClr val="bg1"/>
                </a:solidFill>
                <a:latin typeface="Source Sans Pro" panose="020B0503030403020204" pitchFamily="34" charset="77"/>
              </a:rPr>
              <a:t>llendo</a:t>
            </a:r>
            <a:r>
              <a:rPr lang="es-ES" sz="2400" dirty="0">
                <a:solidFill>
                  <a:schemeClr val="bg1"/>
                </a:solidFill>
                <a:latin typeface="Source Sans Pro" panose="020B0503030403020204" pitchFamily="34" charset="77"/>
              </a:rPr>
              <a:t> bien. Me siento que es una decisión difícil.” </a:t>
            </a:r>
            <a:endParaRPr lang="en-US" altLang="en-US" sz="2400" dirty="0">
              <a:solidFill>
                <a:schemeClr val="bg1"/>
              </a:solidFill>
              <a:latin typeface="Source Sans Pro" panose="020B0503030403020204" pitchFamily="34" charset="77"/>
              <a:ea typeface="Source Sans Pro" charset="0"/>
              <a:cs typeface="Source Sans Pro" charset="0"/>
            </a:endParaRPr>
          </a:p>
        </p:txBody>
      </p:sp>
      <p:cxnSp>
        <p:nvCxnSpPr>
          <p:cNvPr id="9" name="Straight Connector 8"/>
          <p:cNvCxnSpPr/>
          <p:nvPr/>
        </p:nvCxnSpPr>
        <p:spPr>
          <a:xfrm>
            <a:off x="6098054" y="1432997"/>
            <a:ext cx="0" cy="4702629"/>
          </a:xfrm>
          <a:prstGeom prst="line">
            <a:avLst/>
          </a:prstGeom>
          <a:ln>
            <a:solidFill>
              <a:schemeClr val="tx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0" name="Up-Down Arrow 9"/>
          <p:cNvSpPr/>
          <p:nvPr/>
        </p:nvSpPr>
        <p:spPr>
          <a:xfrm>
            <a:off x="836085" y="1830214"/>
            <a:ext cx="734787" cy="3603399"/>
          </a:xfrm>
          <a:prstGeom prst="up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MARCO</a:t>
            </a:r>
          </a:p>
        </p:txBody>
      </p:sp>
      <p:sp>
        <p:nvSpPr>
          <p:cNvPr id="11" name="TextBox 10"/>
          <p:cNvSpPr txBox="1"/>
          <p:nvPr/>
        </p:nvSpPr>
        <p:spPr>
          <a:xfrm>
            <a:off x="2035248" y="2246960"/>
            <a:ext cx="3710699" cy="2523768"/>
          </a:xfrm>
          <a:prstGeom prst="rect">
            <a:avLst/>
          </a:prstGeom>
          <a:noFill/>
        </p:spPr>
        <p:txBody>
          <a:bodyPr wrap="square" rtlCol="0">
            <a:spAutoFit/>
          </a:bodyPr>
          <a:lstStyle/>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Reconocer</a:t>
            </a:r>
            <a:endParaRPr lang="en-US" sz="3200" b="1" dirty="0">
              <a:solidFill>
                <a:schemeClr val="bg1"/>
              </a:solidFill>
              <a:latin typeface="Source Sans Pro" charset="0"/>
              <a:ea typeface="Source Sans Pro" charset="0"/>
              <a:cs typeface="Source Sans Pro" charset="0"/>
            </a:endParaRPr>
          </a:p>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Valores</a:t>
            </a:r>
            <a:endParaRPr lang="en-US" sz="3200" b="1" dirty="0">
              <a:solidFill>
                <a:schemeClr val="bg1"/>
              </a:solidFill>
              <a:latin typeface="Source Sans Pro" charset="0"/>
              <a:ea typeface="Source Sans Pro" charset="0"/>
              <a:cs typeface="Source Sans Pro" charset="0"/>
            </a:endParaRPr>
          </a:p>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Logros</a:t>
            </a:r>
            <a:endParaRPr lang="en-US" sz="3200" b="1" dirty="0">
              <a:solidFill>
                <a:schemeClr val="bg1"/>
              </a:solidFill>
              <a:latin typeface="Source Sans Pro" charset="0"/>
              <a:ea typeface="Source Sans Pro" charset="0"/>
              <a:cs typeface="Source Sans Pro" charset="0"/>
            </a:endParaRPr>
          </a:p>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Contraste</a:t>
            </a:r>
            <a:endParaRPr lang="en-US" sz="3200" b="1" dirty="0">
              <a:solidFill>
                <a:schemeClr val="bg1"/>
              </a:solidFill>
              <a:latin typeface="Source Sans Pro" charset="0"/>
              <a:ea typeface="Source Sans Pro" charset="0"/>
              <a:cs typeface="Source Sans Pro" charset="0"/>
            </a:endParaRPr>
          </a:p>
        </p:txBody>
      </p:sp>
      <p:sp>
        <p:nvSpPr>
          <p:cNvPr id="13" name="Rounded Rectangle 12">
            <a:extLst>
              <a:ext uri="{FF2B5EF4-FFF2-40B4-BE49-F238E27FC236}">
                <a16:creationId xmlns:a16="http://schemas.microsoft.com/office/drawing/2014/main" id="{32E9E7B3-9BEB-AD4A-8E98-0CF5732F6CA3}"/>
              </a:ext>
            </a:extLst>
          </p:cNvPr>
          <p:cNvSpPr/>
          <p:nvPr/>
        </p:nvSpPr>
        <p:spPr>
          <a:xfrm>
            <a:off x="3283103" y="568950"/>
            <a:ext cx="680606" cy="5220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312671B-E4DF-6B47-9C9C-FC4572D06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962" y="640587"/>
            <a:ext cx="560887" cy="377562"/>
          </a:xfrm>
          <a:prstGeom prst="rect">
            <a:avLst/>
          </a:prstGeom>
        </p:spPr>
      </p:pic>
    </p:spTree>
    <p:extLst>
      <p:ext uri="{BB962C8B-B14F-4D97-AF65-F5344CB8AC3E}">
        <p14:creationId xmlns:p14="http://schemas.microsoft.com/office/powerpoint/2010/main" val="3796100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a:spLocks/>
          </p:cNvSpPr>
          <p:nvPr/>
        </p:nvSpPr>
        <p:spPr>
          <a:xfrm>
            <a:off x="0" y="400664"/>
            <a:ext cx="12191999" cy="923330"/>
          </a:xfrm>
          <a:prstGeom prst="rect">
            <a:avLst/>
          </a:prstGeom>
          <a:noFill/>
        </p:spPr>
        <p:txBody>
          <a:bodyPr wrap="square" rtlCol="0">
            <a:spAutoFit/>
          </a:bodyPr>
          <a:lstStyle/>
          <a:p>
            <a:pPr algn="ctr">
              <a:lnSpc>
                <a:spcPct val="90000"/>
              </a:lnSpc>
            </a:pPr>
            <a:r>
              <a:rPr lang="en-US" sz="6000" b="1" dirty="0">
                <a:solidFill>
                  <a:srgbClr val="FFFFFF"/>
                </a:solidFill>
                <a:latin typeface="Gilroy ExtraBold" charset="0"/>
                <a:ea typeface="Gilroy ExtraBold" charset="0"/>
                <a:cs typeface="Gilroy ExtraBold" charset="0"/>
              </a:rPr>
              <a:t> </a:t>
            </a:r>
            <a:r>
              <a:rPr lang="en-US" sz="6000" b="1" dirty="0" err="1">
                <a:solidFill>
                  <a:srgbClr val="FFFFFF"/>
                </a:solidFill>
                <a:latin typeface="Gilroy ExtraBold" charset="0"/>
                <a:ea typeface="Gilroy ExtraBold" charset="0"/>
                <a:cs typeface="Gilroy ExtraBold" charset="0"/>
              </a:rPr>
              <a:t>Escenario</a:t>
            </a:r>
            <a:r>
              <a:rPr lang="en-US" sz="6000" b="1" dirty="0">
                <a:solidFill>
                  <a:srgbClr val="FFFFFF"/>
                </a:solidFill>
                <a:latin typeface="Gilroy ExtraBold" charset="0"/>
                <a:ea typeface="Gilroy ExtraBold" charset="0"/>
                <a:cs typeface="Gilroy ExtraBold" charset="0"/>
              </a:rPr>
              <a:t> 2:  </a:t>
            </a: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6566360" y="1811438"/>
            <a:ext cx="4054769" cy="39203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s-ES" sz="2800" dirty="0">
                <a:solidFill>
                  <a:schemeClr val="bg1"/>
                </a:solidFill>
                <a:latin typeface="Source Sans Pro" panose="020B0503030403020204" pitchFamily="34" charset="77"/>
              </a:rPr>
              <a:t>”No soporto esta administración o este Congreso en absoluto. Pero realmente no entiendo cómo tu candidato va a mejorar la situación</a:t>
            </a:r>
            <a:r>
              <a:rPr lang="en-US" altLang="en-US" sz="2800" dirty="0">
                <a:solidFill>
                  <a:schemeClr val="bg1"/>
                </a:solidFill>
                <a:latin typeface="Source Sans Pro" panose="020B0503030403020204" pitchFamily="34" charset="77"/>
                <a:ea typeface="Source Sans Pro" charset="0"/>
                <a:cs typeface="Source Sans Pro" charset="0"/>
              </a:rPr>
              <a:t>—</a:t>
            </a:r>
            <a:r>
              <a:rPr lang="es-ES" sz="2800" dirty="0">
                <a:solidFill>
                  <a:schemeClr val="bg1"/>
                </a:solidFill>
                <a:latin typeface="Source Sans Pro" panose="020B0503030403020204" pitchFamily="34" charset="77"/>
              </a:rPr>
              <a:t> no parece tener ningún </a:t>
            </a:r>
            <a:r>
              <a:rPr lang="en-US" sz="2800" dirty="0" err="1">
                <a:solidFill>
                  <a:schemeClr val="bg1"/>
                </a:solidFill>
                <a:latin typeface="Source Sans Pro" panose="020B0503030403020204" pitchFamily="34" charset="77"/>
              </a:rPr>
              <a:t>mensaje</a:t>
            </a:r>
            <a:r>
              <a:rPr lang="en-US" sz="2800" dirty="0">
                <a:solidFill>
                  <a:schemeClr val="bg1"/>
                </a:solidFill>
                <a:latin typeface="Source Sans Pro" panose="020B0503030403020204" pitchFamily="34" charset="77"/>
              </a:rPr>
              <a:t> </a:t>
            </a:r>
            <a:r>
              <a:rPr lang="en-US" sz="2800" dirty="0" err="1">
                <a:solidFill>
                  <a:schemeClr val="bg1"/>
                </a:solidFill>
                <a:latin typeface="Source Sans Pro" panose="020B0503030403020204" pitchFamily="34" charset="77"/>
              </a:rPr>
              <a:t>resonante</a:t>
            </a:r>
            <a:r>
              <a:rPr lang="en-US" sz="2800" dirty="0">
                <a:solidFill>
                  <a:schemeClr val="bg1"/>
                </a:solidFill>
                <a:latin typeface="Source Sans Pro" panose="020B0503030403020204" pitchFamily="34" charset="77"/>
              </a:rPr>
              <a:t>.”</a:t>
            </a:r>
            <a:endParaRPr lang="en-US" altLang="en-US" sz="2800" dirty="0">
              <a:solidFill>
                <a:schemeClr val="bg1"/>
              </a:solidFill>
              <a:latin typeface="Source Sans Pro" panose="020B0503030403020204" pitchFamily="34" charset="77"/>
              <a:ea typeface="Source Sans Pro" charset="0"/>
              <a:cs typeface="Source Sans Pro" charset="0"/>
            </a:endParaRPr>
          </a:p>
        </p:txBody>
      </p:sp>
      <p:sp>
        <p:nvSpPr>
          <p:cNvPr id="7" name="Up-Down Arrow 6"/>
          <p:cNvSpPr/>
          <p:nvPr/>
        </p:nvSpPr>
        <p:spPr>
          <a:xfrm>
            <a:off x="836085" y="1830214"/>
            <a:ext cx="734787" cy="3603399"/>
          </a:xfrm>
          <a:prstGeom prst="upDown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Source Sans Pro" charset="0"/>
                <a:ea typeface="Source Sans Pro" charset="0"/>
                <a:cs typeface="Source Sans Pro" charset="0"/>
              </a:rPr>
              <a:t>MARCO</a:t>
            </a:r>
          </a:p>
        </p:txBody>
      </p:sp>
      <p:sp>
        <p:nvSpPr>
          <p:cNvPr id="8" name="TextBox 7"/>
          <p:cNvSpPr txBox="1"/>
          <p:nvPr/>
        </p:nvSpPr>
        <p:spPr>
          <a:xfrm>
            <a:off x="2035248" y="2246960"/>
            <a:ext cx="3710699" cy="2523768"/>
          </a:xfrm>
          <a:prstGeom prst="rect">
            <a:avLst/>
          </a:prstGeom>
          <a:noFill/>
        </p:spPr>
        <p:txBody>
          <a:bodyPr wrap="square" rtlCol="0">
            <a:spAutoFit/>
          </a:bodyPr>
          <a:lstStyle/>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Reconocer</a:t>
            </a:r>
            <a:endParaRPr lang="en-US" sz="3200" b="1" dirty="0">
              <a:solidFill>
                <a:schemeClr val="bg1"/>
              </a:solidFill>
              <a:latin typeface="Source Sans Pro" charset="0"/>
              <a:ea typeface="Source Sans Pro" charset="0"/>
              <a:cs typeface="Source Sans Pro" charset="0"/>
            </a:endParaRPr>
          </a:p>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Valores</a:t>
            </a:r>
            <a:endParaRPr lang="en-US" sz="3200" b="1" dirty="0">
              <a:solidFill>
                <a:schemeClr val="bg1"/>
              </a:solidFill>
              <a:latin typeface="Source Sans Pro" charset="0"/>
              <a:ea typeface="Source Sans Pro" charset="0"/>
              <a:cs typeface="Source Sans Pro" charset="0"/>
            </a:endParaRPr>
          </a:p>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Logros</a:t>
            </a:r>
            <a:endParaRPr lang="en-US" sz="3200" b="1" dirty="0">
              <a:solidFill>
                <a:schemeClr val="bg1"/>
              </a:solidFill>
              <a:latin typeface="Source Sans Pro" charset="0"/>
              <a:ea typeface="Source Sans Pro" charset="0"/>
              <a:cs typeface="Source Sans Pro" charset="0"/>
            </a:endParaRPr>
          </a:p>
          <a:p>
            <a:pPr marL="285750" indent="-285750">
              <a:spcAft>
                <a:spcPts val="1200"/>
              </a:spcAft>
              <a:buFont typeface="Arial" pitchFamily="34" charset="0"/>
              <a:buChar char="•"/>
            </a:pPr>
            <a:r>
              <a:rPr lang="en-US" sz="3200" b="1" dirty="0" err="1">
                <a:solidFill>
                  <a:schemeClr val="bg1"/>
                </a:solidFill>
                <a:latin typeface="Source Sans Pro" charset="0"/>
                <a:ea typeface="Source Sans Pro" charset="0"/>
                <a:cs typeface="Source Sans Pro" charset="0"/>
              </a:rPr>
              <a:t>Contraste</a:t>
            </a:r>
            <a:endParaRPr lang="en-US" sz="3200" b="1" dirty="0">
              <a:solidFill>
                <a:schemeClr val="bg1"/>
              </a:solidFill>
              <a:latin typeface="Source Sans Pro" charset="0"/>
              <a:ea typeface="Source Sans Pro" charset="0"/>
              <a:cs typeface="Source Sans Pro" charset="0"/>
            </a:endParaRPr>
          </a:p>
        </p:txBody>
      </p:sp>
      <p:sp>
        <p:nvSpPr>
          <p:cNvPr id="9" name="Rounded Rectangle 8">
            <a:extLst>
              <a:ext uri="{FF2B5EF4-FFF2-40B4-BE49-F238E27FC236}">
                <a16:creationId xmlns:a16="http://schemas.microsoft.com/office/drawing/2014/main" id="{82884371-826C-C641-B427-98374F00FDEC}"/>
              </a:ext>
            </a:extLst>
          </p:cNvPr>
          <p:cNvSpPr/>
          <p:nvPr/>
        </p:nvSpPr>
        <p:spPr>
          <a:xfrm>
            <a:off x="3283103" y="568950"/>
            <a:ext cx="680606" cy="5220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A185A4-8E68-E348-B12C-1E7FD56EC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962" y="640587"/>
            <a:ext cx="560887" cy="377562"/>
          </a:xfrm>
          <a:prstGeom prst="rect">
            <a:avLst/>
          </a:prstGeom>
        </p:spPr>
      </p:pic>
      <p:cxnSp>
        <p:nvCxnSpPr>
          <p:cNvPr id="12" name="Straight Connector 11">
            <a:extLst>
              <a:ext uri="{FF2B5EF4-FFF2-40B4-BE49-F238E27FC236}">
                <a16:creationId xmlns:a16="http://schemas.microsoft.com/office/drawing/2014/main" id="{D32B30C1-35ED-3A43-8BF2-B0FB53DA196A}"/>
              </a:ext>
            </a:extLst>
          </p:cNvPr>
          <p:cNvCxnSpPr/>
          <p:nvPr/>
        </p:nvCxnSpPr>
        <p:spPr>
          <a:xfrm>
            <a:off x="6096000" y="1420297"/>
            <a:ext cx="0" cy="4702629"/>
          </a:xfrm>
          <a:prstGeom prst="line">
            <a:avLst/>
          </a:prstGeom>
          <a:ln>
            <a:solidFill>
              <a:schemeClr val="tx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94767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5F7297-D27B-D540-ACEC-8B492CB422D8}"/>
              </a:ext>
            </a:extLst>
          </p:cNvPr>
          <p:cNvSpPr/>
          <p:nvPr/>
        </p:nvSpPr>
        <p:spPr>
          <a:xfrm>
            <a:off x="6705601" y="3505470"/>
            <a:ext cx="4280452" cy="4714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09873" y="1284784"/>
            <a:ext cx="5161529" cy="2677656"/>
          </a:xfrm>
          <a:prstGeom prst="rect">
            <a:avLst/>
          </a:prstGeom>
          <a:noFill/>
        </p:spPr>
        <p:txBody>
          <a:bodyPr wrap="square" rtlCol="0">
            <a:spAutoFit/>
          </a:bodyPr>
          <a:lstStyle/>
          <a:p>
            <a:pPr fontAlgn="ctr"/>
            <a:r>
              <a:rPr lang="en-US" sz="2400" dirty="0">
                <a:solidFill>
                  <a:schemeClr val="accent3"/>
                </a:solidFill>
                <a:latin typeface="Source Sans Pro" charset="0"/>
                <a:ea typeface="Source Sans Pro" charset="0"/>
                <a:cs typeface="Source Sans Pro" charset="0"/>
              </a:rPr>
              <a:t>Por </a:t>
            </a:r>
            <a:r>
              <a:rPr lang="en-US" sz="2400" dirty="0" err="1">
                <a:solidFill>
                  <a:schemeClr val="accent3"/>
                </a:solidFill>
                <a:latin typeface="Source Sans Pro" charset="0"/>
                <a:ea typeface="Source Sans Pro" charset="0"/>
                <a:cs typeface="Source Sans Pro" charset="0"/>
              </a:rPr>
              <a:t>qué</a:t>
            </a:r>
            <a:r>
              <a:rPr lang="en-US" sz="2400" dirty="0">
                <a:solidFill>
                  <a:schemeClr val="accent3"/>
                </a:solidFill>
                <a:latin typeface="Source Sans Pro" charset="0"/>
                <a:ea typeface="Source Sans Pro" charset="0"/>
                <a:cs typeface="Source Sans Pro" charset="0"/>
              </a:rPr>
              <a:t> </a:t>
            </a:r>
            <a:r>
              <a:rPr lang="en-US" sz="2400" dirty="0" err="1">
                <a:solidFill>
                  <a:schemeClr val="accent3"/>
                </a:solidFill>
                <a:latin typeface="Source Sans Pro" charset="0"/>
                <a:ea typeface="Source Sans Pro" charset="0"/>
                <a:cs typeface="Source Sans Pro" charset="0"/>
              </a:rPr>
              <a:t>persuasión</a:t>
            </a:r>
            <a:r>
              <a:rPr lang="en-US" sz="2400" dirty="0">
                <a:solidFill>
                  <a:schemeClr val="accent3"/>
                </a:solidFill>
                <a:latin typeface="Source Sans Pro" charset="0"/>
                <a:ea typeface="Source Sans Pro" charset="0"/>
                <a:cs typeface="Source Sans Pro" charset="0"/>
              </a:rPr>
              <a:t>?</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a:solidFill>
                  <a:schemeClr val="accent3"/>
                </a:solidFill>
                <a:latin typeface="Source Sans Pro" charset="0"/>
                <a:ea typeface="Source Sans Pro" charset="0"/>
                <a:cs typeface="Source Sans Pro" charset="0"/>
              </a:rPr>
              <a:t>Marco de </a:t>
            </a:r>
            <a:r>
              <a:rPr lang="en-US" sz="2400" dirty="0" err="1">
                <a:solidFill>
                  <a:schemeClr val="accent3"/>
                </a:solidFill>
                <a:latin typeface="Source Sans Pro" charset="0"/>
                <a:ea typeface="Source Sans Pro" charset="0"/>
                <a:cs typeface="Source Sans Pro" charset="0"/>
              </a:rPr>
              <a:t>persuasión</a:t>
            </a:r>
            <a:endParaRPr lang="en-US" sz="2400" dirty="0">
              <a:solidFill>
                <a:schemeClr val="accent3"/>
              </a:solidFill>
              <a:latin typeface="Source Sans Pro" charset="0"/>
              <a:ea typeface="Source Sans Pro" charset="0"/>
              <a:cs typeface="Source Sans Pro" charset="0"/>
            </a:endParaRPr>
          </a:p>
          <a:p>
            <a:pPr fontAlgn="ctr"/>
            <a:endParaRPr lang="en-US" sz="2400" dirty="0">
              <a:solidFill>
                <a:schemeClr val="accent3"/>
              </a:solidFill>
              <a:latin typeface="Source Sans Pro" charset="0"/>
              <a:ea typeface="Source Sans Pro" charset="0"/>
              <a:cs typeface="Source Sans Pro" charset="0"/>
            </a:endParaRPr>
          </a:p>
          <a:p>
            <a:pPr fontAlgn="ctr"/>
            <a:r>
              <a:rPr lang="en-US" sz="2400" dirty="0" err="1">
                <a:solidFill>
                  <a:schemeClr val="accent3"/>
                </a:solidFill>
                <a:latin typeface="Source Sans Pro" charset="0"/>
                <a:ea typeface="Source Sans Pro" charset="0"/>
                <a:cs typeface="Source Sans Pro" charset="0"/>
              </a:rPr>
              <a:t>Practica</a:t>
            </a:r>
            <a:r>
              <a:rPr lang="en-US" sz="2400" dirty="0">
                <a:solidFill>
                  <a:schemeClr val="accent3"/>
                </a:solidFill>
                <a:latin typeface="Source Sans Pro" charset="0"/>
                <a:ea typeface="Source Sans Pro" charset="0"/>
                <a:cs typeface="Source Sans Pro" charset="0"/>
              </a:rPr>
              <a:t> </a:t>
            </a:r>
          </a:p>
          <a:p>
            <a:pPr fontAlgn="ctr"/>
            <a:endParaRPr lang="en-US" sz="2400" dirty="0">
              <a:solidFill>
                <a:schemeClr val="accent3"/>
              </a:solidFill>
              <a:latin typeface="Source Sans Pro" charset="0"/>
              <a:ea typeface="Source Sans Pro" charset="0"/>
              <a:cs typeface="Source Sans Pro" charset="0"/>
            </a:endParaRPr>
          </a:p>
          <a:p>
            <a:pPr fontAlgn="ctr"/>
            <a:r>
              <a:rPr lang="en-US" sz="2400" b="1" dirty="0" err="1">
                <a:solidFill>
                  <a:schemeClr val="bg1"/>
                </a:solidFill>
                <a:latin typeface="Source Sans Pro" charset="0"/>
                <a:ea typeface="Source Sans Pro" charset="0"/>
                <a:cs typeface="Source Sans Pro" charset="0"/>
              </a:rPr>
              <a:t>Interrogatorio</a:t>
            </a:r>
            <a:r>
              <a:rPr lang="en-US" sz="2400" b="1" dirty="0">
                <a:solidFill>
                  <a:schemeClr val="bg1"/>
                </a:solidFill>
                <a:latin typeface="Source Sans Pro" charset="0"/>
                <a:ea typeface="Source Sans Pro" charset="0"/>
                <a:cs typeface="Source Sans Pro" charset="0"/>
              </a:rPr>
              <a:t> y </a:t>
            </a:r>
            <a:r>
              <a:rPr lang="en-US" sz="2400" b="1" dirty="0" err="1">
                <a:solidFill>
                  <a:schemeClr val="bg1"/>
                </a:solidFill>
                <a:latin typeface="Source Sans Pro" charset="0"/>
                <a:ea typeface="Source Sans Pro" charset="0"/>
                <a:cs typeface="Source Sans Pro" charset="0"/>
              </a:rPr>
              <a:t>cierre</a:t>
            </a:r>
            <a:endParaRPr lang="en-US" sz="2400" b="1" dirty="0">
              <a:solidFill>
                <a:schemeClr val="bg1"/>
              </a:solidFill>
              <a:latin typeface="Source Sans Pro" charset="0"/>
              <a:ea typeface="Source Sans Pro" charset="0"/>
              <a:cs typeface="Source Sans Pro" charset="0"/>
            </a:endParaRPr>
          </a:p>
        </p:txBody>
      </p:sp>
      <p:sp>
        <p:nvSpPr>
          <p:cNvPr id="2" name="TextBox 1"/>
          <p:cNvSpPr txBox="1"/>
          <p:nvPr/>
        </p:nvSpPr>
        <p:spPr>
          <a:xfrm>
            <a:off x="1143000" y="1229920"/>
            <a:ext cx="4251960" cy="698333"/>
          </a:xfrm>
          <a:prstGeom prst="rect">
            <a:avLst/>
          </a:prstGeom>
          <a:noFill/>
        </p:spPr>
        <p:txBody>
          <a:bodyPr wrap="square" rtlCol="0">
            <a:spAutoFit/>
          </a:bodyPr>
          <a:lstStyle/>
          <a:p>
            <a:pPr>
              <a:lnSpc>
                <a:spcPct val="80000"/>
              </a:lnSpc>
            </a:pPr>
            <a:r>
              <a:rPr lang="en-US" sz="4800" b="1" dirty="0">
                <a:solidFill>
                  <a:srgbClr val="00B4DC"/>
                </a:solidFill>
                <a:latin typeface="Gilroy ExtraBold" charset="0"/>
                <a:ea typeface="Gilroy ExtraBold" charset="0"/>
                <a:cs typeface="Gilroy ExtraBold" charset="0"/>
              </a:rPr>
              <a:t>Agenda</a:t>
            </a:r>
          </a:p>
        </p:txBody>
      </p:sp>
      <p:pic>
        <p:nvPicPr>
          <p:cNvPr id="6" name="Picture 5">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19999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8"/>
            <a:ext cx="12192000" cy="2851832"/>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436630"/>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err="1">
                <a:solidFill>
                  <a:schemeClr val="bg1"/>
                </a:solidFill>
                <a:latin typeface="Gilroy ExtraBold" charset="0"/>
                <a:ea typeface="Gilroy ExtraBold" charset="0"/>
                <a:cs typeface="Gilroy ExtraBold" charset="0"/>
              </a:rPr>
              <a:t>Interrogatorio</a:t>
            </a:r>
            <a:endParaRPr lang="en-US" sz="12000" b="1" dirty="0">
              <a:solidFill>
                <a:schemeClr val="bg1"/>
              </a:solidFill>
              <a:latin typeface="Gilroy ExtraBold" charset="0"/>
              <a:ea typeface="Gilroy ExtraBold" charset="0"/>
              <a:cs typeface="Gilroy ExtraBold" charset="0"/>
            </a:endParaRPr>
          </a:p>
        </p:txBody>
      </p:sp>
      <p:sp>
        <p:nvSpPr>
          <p:cNvPr id="5" name="Rectangle 4"/>
          <p:cNvSpPr>
            <a:spLocks noChangeArrowheads="1"/>
          </p:cNvSpPr>
          <p:nvPr/>
        </p:nvSpPr>
        <p:spPr bwMode="auto">
          <a:xfrm>
            <a:off x="1646428" y="3383050"/>
            <a:ext cx="8899143" cy="2036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lvl="1" algn="ctr" fontAlgn="base">
              <a:lnSpc>
                <a:spcPct val="90000"/>
              </a:lnSpc>
            </a:pPr>
            <a:endParaRPr lang="es-ES" sz="2400" dirty="0">
              <a:solidFill>
                <a:schemeClr val="accent3"/>
              </a:solidFill>
              <a:latin typeface="Source Sans Pro" panose="020B0503030403020204" pitchFamily="34" charset="77"/>
            </a:endParaRPr>
          </a:p>
          <a:p>
            <a:pPr lvl="1" algn="ctr" fontAlgn="base">
              <a:lnSpc>
                <a:spcPct val="90000"/>
              </a:lnSpc>
            </a:pPr>
            <a:r>
              <a:rPr lang="es-ES" sz="2400" dirty="0">
                <a:solidFill>
                  <a:schemeClr val="accent3"/>
                </a:solidFill>
                <a:latin typeface="Source Sans Pro" panose="020B0503030403020204" pitchFamily="34" charset="77"/>
              </a:rPr>
              <a:t>¿Cómo usted adaptará su estilo de comunicación cuando este hablando con votantes?</a:t>
            </a:r>
            <a:endParaRPr lang="en-US" sz="2400" dirty="0">
              <a:solidFill>
                <a:schemeClr val="accent3"/>
              </a:solidFill>
              <a:latin typeface="Source Sans Pro" panose="020B0503030403020204" pitchFamily="34" charset="77"/>
              <a:ea typeface="Source Sans Pro" charset="0"/>
              <a:cs typeface="Source Sans Pro" charset="0"/>
            </a:endParaRPr>
          </a:p>
          <a:p>
            <a:pPr lvl="1" algn="ctr" fontAlgn="base">
              <a:lnSpc>
                <a:spcPct val="90000"/>
              </a:lnSpc>
            </a:pPr>
            <a:endParaRPr lang="es-ES" sz="2400" dirty="0">
              <a:solidFill>
                <a:schemeClr val="accent3"/>
              </a:solidFill>
              <a:latin typeface="Source Sans Pro" panose="020B0503030403020204" pitchFamily="34" charset="77"/>
            </a:endParaRPr>
          </a:p>
          <a:p>
            <a:pPr lvl="1" algn="ctr" fontAlgn="base">
              <a:lnSpc>
                <a:spcPct val="90000"/>
              </a:lnSpc>
            </a:pPr>
            <a:r>
              <a:rPr lang="es-ES" sz="2400" dirty="0">
                <a:solidFill>
                  <a:schemeClr val="accent3"/>
                </a:solidFill>
                <a:latin typeface="Source Sans Pro" panose="020B0503030403020204" pitchFamily="34" charset="77"/>
              </a:rPr>
              <a:t>¿Qué usted pronostica que será lo mas difícil en implementar este marco de persuasión?</a:t>
            </a:r>
            <a:endParaRPr lang="en-US" sz="2400" dirty="0">
              <a:solidFill>
                <a:schemeClr val="tx1"/>
              </a:solidFill>
              <a:latin typeface="Source Sans Pro" charset="0"/>
              <a:ea typeface="Source Sans Pro" charset="0"/>
              <a:cs typeface="Source Sans Pro" charset="0"/>
            </a:endParaRPr>
          </a:p>
        </p:txBody>
      </p:sp>
      <p:pic>
        <p:nvPicPr>
          <p:cNvPr id="6" name="Shape 90" descr="SwingLeft_Logo_White.png"/>
          <p:cNvPicPr preferRelativeResize="0"/>
          <p:nvPr/>
        </p:nvPicPr>
        <p:blipFill>
          <a:blip r:embed="rId3">
            <a:alphaModFix amt="50000"/>
          </a:blip>
          <a:stretch>
            <a:fillRect/>
          </a:stretch>
        </p:blipFill>
        <p:spPr>
          <a:xfrm>
            <a:off x="301735" y="6147718"/>
            <a:ext cx="1594300" cy="512638"/>
          </a:xfrm>
          <a:prstGeom prst="rect">
            <a:avLst/>
          </a:prstGeom>
          <a:noFill/>
          <a:ln>
            <a:noFill/>
          </a:ln>
        </p:spPr>
      </p:pic>
      <p:pic>
        <p:nvPicPr>
          <p:cNvPr id="7" name="Picture 6">
            <a:extLst>
              <a:ext uri="{FF2B5EF4-FFF2-40B4-BE49-F238E27FC236}">
                <a16:creationId xmlns:a16="http://schemas.microsoft.com/office/drawing/2014/main" id="{4DE2E35F-4B51-6A47-B1E5-4B45820BC68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0" name="TextBox 9">
            <a:extLst>
              <a:ext uri="{FF2B5EF4-FFF2-40B4-BE49-F238E27FC236}">
                <a16:creationId xmlns:a16="http://schemas.microsoft.com/office/drawing/2014/main" id="{FA17D983-290B-154A-AA29-B64FEE509A5F}"/>
              </a:ext>
            </a:extLst>
          </p:cNvPr>
          <p:cNvSpPr txBox="1"/>
          <p:nvPr/>
        </p:nvSpPr>
        <p:spPr>
          <a:xfrm>
            <a:off x="4950842" y="3026852"/>
            <a:ext cx="3722494" cy="523220"/>
          </a:xfrm>
          <a:prstGeom prst="rect">
            <a:avLst/>
          </a:prstGeom>
          <a:noFill/>
        </p:spPr>
        <p:txBody>
          <a:bodyPr wrap="none" rtlCol="0">
            <a:spAutoFit/>
          </a:bodyPr>
          <a:lstStyle/>
          <a:p>
            <a:r>
              <a:rPr lang="en-US" sz="2800" b="1" dirty="0">
                <a:latin typeface="Gilroy ExtraBold" pitchFamily="2" charset="77"/>
              </a:rPr>
              <a:t>ESCRIBA EN EL CHAT:</a:t>
            </a:r>
          </a:p>
        </p:txBody>
      </p:sp>
      <p:pic>
        <p:nvPicPr>
          <p:cNvPr id="14" name="Picture 13">
            <a:extLst>
              <a:ext uri="{FF2B5EF4-FFF2-40B4-BE49-F238E27FC236}">
                <a16:creationId xmlns:a16="http://schemas.microsoft.com/office/drawing/2014/main" id="{19848A45-8E88-F244-A4CF-CA96B18AA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955" y="3100561"/>
            <a:ext cx="560887" cy="377562"/>
          </a:xfrm>
          <a:prstGeom prst="rect">
            <a:avLst/>
          </a:prstGeom>
        </p:spPr>
      </p:pic>
    </p:spTree>
    <p:extLst>
      <p:ext uri="{BB962C8B-B14F-4D97-AF65-F5344CB8AC3E}">
        <p14:creationId xmlns:p14="http://schemas.microsoft.com/office/powerpoint/2010/main" val="539971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p:nvPr/>
        </p:nvSpPr>
        <p:spPr>
          <a:xfrm>
            <a:off x="6523456" y="1470205"/>
            <a:ext cx="4677947" cy="4741909"/>
          </a:xfrm>
          <a:prstGeom prst="rect">
            <a:avLst/>
          </a:prstGeom>
          <a:noFill/>
          <a:ln>
            <a:noFill/>
          </a:ln>
        </p:spPr>
        <p:txBody>
          <a:bodyPr spcFirstLastPara="1" wrap="square" lIns="91425" tIns="45700" rIns="91425" bIns="45700" anchor="t" anchorCtr="0">
            <a:noAutofit/>
          </a:bodyPr>
          <a:lstStyle/>
          <a:p>
            <a:pPr marL="457200" lvl="1"/>
            <a:r>
              <a:rPr lang="es-ES_tradnl" sz="2200" dirty="0">
                <a:solidFill>
                  <a:schemeClr val="dk1"/>
                </a:solidFill>
                <a:latin typeface="Source Sans Pro"/>
                <a:ea typeface="Source Sans Pro"/>
                <a:cs typeface="Source Sans Pro"/>
                <a:sym typeface="Source Sans Pro"/>
              </a:rPr>
              <a:t>Continúe practicando el marco de persuasión</a:t>
            </a:r>
          </a:p>
          <a:p>
            <a:pPr marL="457200" lvl="1"/>
            <a:endParaRPr lang="es-ES_tradnl" sz="2400" dirty="0"/>
          </a:p>
          <a:p>
            <a:pPr marL="457200" lvl="1"/>
            <a:br>
              <a:rPr lang="es-ES_tradnl" sz="2400" dirty="0"/>
            </a:br>
            <a:r>
              <a:rPr lang="es-ES_tradnl" sz="2200" dirty="0">
                <a:solidFill>
                  <a:schemeClr val="accent3"/>
                </a:solidFill>
                <a:latin typeface="Source Sans Pro" panose="020B0503030403020204" pitchFamily="34" charset="77"/>
              </a:rPr>
              <a:t>Ensaye con otras dos personas como conectar con valores compartidos y solicite sus opiniones</a:t>
            </a:r>
          </a:p>
          <a:p>
            <a:pPr marL="457200" lvl="1"/>
            <a:endParaRPr lang="es-ES_tradnl" sz="2200" b="0" i="0" u="none" strike="noStrike" cap="none" dirty="0">
              <a:solidFill>
                <a:schemeClr val="accent3"/>
              </a:solidFill>
              <a:latin typeface="Source Sans Pro" panose="020B0503030403020204" pitchFamily="34" charset="77"/>
              <a:ea typeface="Source Sans Pro"/>
              <a:cs typeface="Source Sans Pro"/>
              <a:sym typeface="Source Sans Pro"/>
            </a:endParaRPr>
          </a:p>
          <a:p>
            <a:pPr marL="457200" lvl="1"/>
            <a:endParaRPr lang="es-ES_tradnl" sz="2200" b="0" i="0" u="none" strike="noStrike" cap="none" dirty="0">
              <a:solidFill>
                <a:schemeClr val="accent3"/>
              </a:solidFill>
              <a:latin typeface="Source Sans Pro" panose="020B0503030403020204" pitchFamily="34" charset="77"/>
              <a:ea typeface="Source Sans Pro"/>
              <a:cs typeface="Source Sans Pro"/>
              <a:sym typeface="Source Sans Pro"/>
            </a:endParaRPr>
          </a:p>
          <a:p>
            <a:pPr marL="457200" marR="0" lvl="1" indent="0" algn="l" rtl="0">
              <a:spcBef>
                <a:spcPts val="0"/>
              </a:spcBef>
              <a:spcAft>
                <a:spcPts val="0"/>
              </a:spcAft>
              <a:buNone/>
            </a:pPr>
            <a:r>
              <a:rPr lang="es-ES_tradnl" sz="2200" dirty="0">
                <a:solidFill>
                  <a:schemeClr val="dk1"/>
                </a:solidFill>
                <a:latin typeface="Source Sans Pro"/>
                <a:ea typeface="Source Sans Pro"/>
                <a:cs typeface="Source Sans Pro"/>
                <a:sym typeface="Source Sans Pro"/>
              </a:rPr>
              <a:t>Aplique sus habilidades de persuadir a ser un voluntario en una campaña</a:t>
            </a:r>
            <a:endParaRPr lang="es-ES_tradnl" sz="2200" b="0" i="0" u="none" strike="noStrike" cap="none" dirty="0">
              <a:solidFill>
                <a:schemeClr val="dk1"/>
              </a:solidFill>
              <a:latin typeface="Source Sans Pro"/>
              <a:ea typeface="Source Sans Pro"/>
              <a:cs typeface="Source Sans Pro"/>
              <a:sym typeface="Source Sans Pro"/>
            </a:endParaRPr>
          </a:p>
        </p:txBody>
      </p:sp>
      <p:sp>
        <p:nvSpPr>
          <p:cNvPr id="402" name="Google Shape;402;p50"/>
          <p:cNvSpPr/>
          <p:nvPr/>
        </p:nvSpPr>
        <p:spPr>
          <a:xfrm>
            <a:off x="6393606" y="1482788"/>
            <a:ext cx="457200" cy="457200"/>
          </a:xfrm>
          <a:prstGeom prst="ellipse">
            <a:avLst/>
          </a:prstGeom>
          <a:solidFill>
            <a:srgbClr val="00B4DC"/>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chemeClr val="lt1"/>
              </a:solidFill>
              <a:latin typeface="Gilroy ExtraBold" charset="0"/>
              <a:ea typeface="Gilroy ExtraBold" charset="0"/>
              <a:cs typeface="Gilroy ExtraBold" charset="0"/>
              <a:sym typeface="Arial"/>
            </a:endParaRPr>
          </a:p>
        </p:txBody>
      </p:sp>
      <p:sp>
        <p:nvSpPr>
          <p:cNvPr id="404" name="Google Shape;404;p50"/>
          <p:cNvSpPr/>
          <p:nvPr/>
        </p:nvSpPr>
        <p:spPr>
          <a:xfrm>
            <a:off x="6391112" y="4894321"/>
            <a:ext cx="457200" cy="457200"/>
          </a:xfrm>
          <a:prstGeom prst="ellipse">
            <a:avLst/>
          </a:prstGeom>
          <a:solidFill>
            <a:srgbClr val="00B4DC"/>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chemeClr val="lt1"/>
              </a:solidFill>
              <a:latin typeface="Gilroy ExtraBold" charset="0"/>
              <a:ea typeface="Gilroy ExtraBold" charset="0"/>
              <a:cs typeface="Gilroy ExtraBold" charset="0"/>
              <a:sym typeface="Arial"/>
            </a:endParaRPr>
          </a:p>
        </p:txBody>
      </p:sp>
      <p:sp>
        <p:nvSpPr>
          <p:cNvPr id="405" name="Google Shape;405;p50"/>
          <p:cNvSpPr txBox="1"/>
          <p:nvPr/>
        </p:nvSpPr>
        <p:spPr>
          <a:xfrm>
            <a:off x="6475371" y="1507519"/>
            <a:ext cx="293671"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a:solidFill>
                  <a:schemeClr val="lt1"/>
                </a:solidFill>
                <a:latin typeface="Gilroy ExtraBold" charset="0"/>
                <a:ea typeface="Gilroy ExtraBold" charset="0"/>
                <a:cs typeface="Gilroy ExtraBold" charset="0"/>
                <a:sym typeface="Arial"/>
              </a:rPr>
              <a:t>1</a:t>
            </a:r>
            <a:endParaRPr b="1">
              <a:latin typeface="Gilroy ExtraBold" charset="0"/>
              <a:ea typeface="Gilroy ExtraBold" charset="0"/>
              <a:cs typeface="Gilroy ExtraBold" charset="0"/>
            </a:endParaRPr>
          </a:p>
        </p:txBody>
      </p:sp>
      <p:sp>
        <p:nvSpPr>
          <p:cNvPr id="406" name="Google Shape;406;p50"/>
          <p:cNvSpPr txBox="1"/>
          <p:nvPr/>
        </p:nvSpPr>
        <p:spPr>
          <a:xfrm>
            <a:off x="6475371" y="2916176"/>
            <a:ext cx="328936"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a:solidFill>
                  <a:schemeClr val="lt1"/>
                </a:solidFill>
                <a:latin typeface="Gilroy ExtraBold" charset="0"/>
                <a:ea typeface="Gilroy ExtraBold" charset="0"/>
                <a:cs typeface="Gilroy ExtraBold" charset="0"/>
                <a:sym typeface="Arial"/>
              </a:rPr>
              <a:t>2</a:t>
            </a:r>
            <a:endParaRPr b="1">
              <a:latin typeface="Gilroy ExtraBold" charset="0"/>
              <a:ea typeface="Gilroy ExtraBold" charset="0"/>
              <a:cs typeface="Gilroy ExtraBold" charset="0"/>
            </a:endParaRPr>
          </a:p>
        </p:txBody>
      </p:sp>
      <p:sp>
        <p:nvSpPr>
          <p:cNvPr id="407" name="Google Shape;407;p50"/>
          <p:cNvSpPr txBox="1"/>
          <p:nvPr/>
        </p:nvSpPr>
        <p:spPr>
          <a:xfrm>
            <a:off x="6463295" y="4919052"/>
            <a:ext cx="332143"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a:solidFill>
                  <a:schemeClr val="lt1"/>
                </a:solidFill>
                <a:latin typeface="Gilroy ExtraBold" charset="0"/>
                <a:ea typeface="Gilroy ExtraBold" charset="0"/>
                <a:cs typeface="Gilroy ExtraBold" charset="0"/>
                <a:sym typeface="Arial"/>
              </a:rPr>
              <a:t>3</a:t>
            </a:r>
            <a:endParaRPr b="1">
              <a:latin typeface="Gilroy ExtraBold" charset="0"/>
              <a:ea typeface="Gilroy ExtraBold" charset="0"/>
              <a:cs typeface="Gilroy ExtraBold" charset="0"/>
            </a:endParaRPr>
          </a:p>
        </p:txBody>
      </p:sp>
      <p:sp>
        <p:nvSpPr>
          <p:cNvPr id="408" name="Google Shape;408;p50"/>
          <p:cNvSpPr txBox="1"/>
          <p:nvPr/>
        </p:nvSpPr>
        <p:spPr>
          <a:xfrm>
            <a:off x="1202592" y="1374224"/>
            <a:ext cx="3370825" cy="6604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4500" b="1" dirty="0" err="1">
                <a:solidFill>
                  <a:schemeClr val="dk2"/>
                </a:solidFill>
                <a:latin typeface="Gilroy ExtraBold" charset="0"/>
                <a:ea typeface="Gilroy ExtraBold" charset="0"/>
                <a:cs typeface="Gilroy ExtraBold" charset="0"/>
                <a:sym typeface="Arial"/>
              </a:rPr>
              <a:t>Proximos</a:t>
            </a:r>
            <a:r>
              <a:rPr lang="en-US" sz="4500" b="1" dirty="0">
                <a:solidFill>
                  <a:schemeClr val="dk2"/>
                </a:solidFill>
                <a:latin typeface="Gilroy ExtraBold" charset="0"/>
                <a:ea typeface="Gilroy ExtraBold" charset="0"/>
                <a:cs typeface="Gilroy ExtraBold" charset="0"/>
                <a:sym typeface="Arial"/>
              </a:rPr>
              <a:t> </a:t>
            </a:r>
            <a:r>
              <a:rPr lang="en-US" sz="4500" b="1" dirty="0" err="1">
                <a:solidFill>
                  <a:schemeClr val="dk2"/>
                </a:solidFill>
                <a:latin typeface="Gilroy ExtraBold" charset="0"/>
                <a:ea typeface="Gilroy ExtraBold" charset="0"/>
                <a:cs typeface="Gilroy ExtraBold" charset="0"/>
                <a:sym typeface="Arial"/>
              </a:rPr>
              <a:t>pasos</a:t>
            </a:r>
            <a:endParaRPr sz="4500" b="1" dirty="0">
              <a:solidFill>
                <a:schemeClr val="accent2"/>
              </a:solidFill>
              <a:latin typeface="Gilroy ExtraBold" charset="0"/>
              <a:ea typeface="Gilroy ExtraBold" charset="0"/>
              <a:cs typeface="Gilroy ExtraBold" charset="0"/>
              <a:sym typeface="Arial"/>
            </a:endParaRPr>
          </a:p>
        </p:txBody>
      </p:sp>
      <p:sp>
        <p:nvSpPr>
          <p:cNvPr id="10" name="Google Shape;402;p50"/>
          <p:cNvSpPr/>
          <p:nvPr/>
        </p:nvSpPr>
        <p:spPr>
          <a:xfrm>
            <a:off x="6359183" y="2874474"/>
            <a:ext cx="457200" cy="457200"/>
          </a:xfrm>
          <a:prstGeom prst="ellipse">
            <a:avLst/>
          </a:prstGeom>
          <a:solidFill>
            <a:srgbClr val="00B4DC"/>
          </a:solid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b="1">
              <a:solidFill>
                <a:schemeClr val="lt1"/>
              </a:solidFill>
              <a:latin typeface="Gilroy ExtraBold" charset="0"/>
              <a:ea typeface="Gilroy ExtraBold" charset="0"/>
              <a:cs typeface="Gilroy ExtraBold" charset="0"/>
              <a:sym typeface="Arial"/>
            </a:endParaRPr>
          </a:p>
        </p:txBody>
      </p:sp>
      <p:sp>
        <p:nvSpPr>
          <p:cNvPr id="11" name="Google Shape;405;p50"/>
          <p:cNvSpPr txBox="1"/>
          <p:nvPr/>
        </p:nvSpPr>
        <p:spPr>
          <a:xfrm>
            <a:off x="6463295" y="2899205"/>
            <a:ext cx="293671" cy="415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a:solidFill>
                  <a:schemeClr val="lt1"/>
                </a:solidFill>
                <a:latin typeface="Gilroy ExtraBold" charset="0"/>
                <a:ea typeface="Gilroy ExtraBold" charset="0"/>
                <a:cs typeface="Gilroy ExtraBold" charset="0"/>
                <a:sym typeface="Arial"/>
              </a:rPr>
              <a:t>2</a:t>
            </a:r>
            <a:endParaRPr b="1" dirty="0">
              <a:latin typeface="Gilroy ExtraBold" charset="0"/>
              <a:ea typeface="Gilroy ExtraBold" charset="0"/>
              <a:cs typeface="Gilroy ExtraBold" charset="0"/>
            </a:endParaRPr>
          </a:p>
        </p:txBody>
      </p:sp>
      <p:pic>
        <p:nvPicPr>
          <p:cNvPr id="12" name="Picture 11">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53198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7D0E34-0B22-D147-9918-029E1F780C8C}"/>
              </a:ext>
            </a:extLst>
          </p:cNvPr>
          <p:cNvSpPr txBox="1"/>
          <p:nvPr/>
        </p:nvSpPr>
        <p:spPr>
          <a:xfrm>
            <a:off x="1" y="2189827"/>
            <a:ext cx="12191999" cy="2554545"/>
          </a:xfrm>
          <a:prstGeom prst="rect">
            <a:avLst/>
          </a:prstGeom>
          <a:noFill/>
        </p:spPr>
        <p:txBody>
          <a:bodyPr wrap="square" rtlCol="0">
            <a:spAutoFit/>
          </a:bodyPr>
          <a:lstStyle/>
          <a:p>
            <a:pPr algn="ctr"/>
            <a:r>
              <a:rPr lang="en-US" sz="8000" b="1" dirty="0" err="1">
                <a:solidFill>
                  <a:schemeClr val="bg1"/>
                </a:solidFill>
                <a:latin typeface="Gilroy ExtraBold" pitchFamily="2" charset="77"/>
              </a:rPr>
              <a:t>Encuesta</a:t>
            </a:r>
            <a:r>
              <a:rPr lang="en-US" sz="8000" b="1" dirty="0">
                <a:solidFill>
                  <a:schemeClr val="bg1"/>
                </a:solidFill>
                <a:latin typeface="Gilroy ExtraBold" pitchFamily="2" charset="77"/>
              </a:rPr>
              <a:t>:</a:t>
            </a:r>
          </a:p>
          <a:p>
            <a:pPr algn="ctr"/>
            <a:r>
              <a:rPr lang="en-US" sz="8000" b="1" dirty="0">
                <a:solidFill>
                  <a:schemeClr val="bg1"/>
                </a:solidFill>
                <a:latin typeface="Gilroy ExtraBold" pitchFamily="2" charset="77"/>
              </a:rPr>
              <a:t>http://</a:t>
            </a:r>
            <a:r>
              <a:rPr lang="en-US" sz="8000" b="1" dirty="0" err="1">
                <a:solidFill>
                  <a:schemeClr val="bg1"/>
                </a:solidFill>
                <a:latin typeface="Gilroy ExtraBold" pitchFamily="2" charset="77"/>
              </a:rPr>
              <a:t>bit.ly</a:t>
            </a:r>
            <a:r>
              <a:rPr lang="en-US" sz="8000" b="1" dirty="0">
                <a:solidFill>
                  <a:schemeClr val="bg1"/>
                </a:solidFill>
                <a:latin typeface="Gilroy ExtraBold" pitchFamily="2" charset="77"/>
              </a:rPr>
              <a:t>/</a:t>
            </a:r>
            <a:r>
              <a:rPr lang="en-US" sz="8000" b="1" dirty="0" err="1">
                <a:solidFill>
                  <a:schemeClr val="bg1"/>
                </a:solidFill>
                <a:latin typeface="Gilroy ExtraBold" pitchFamily="2" charset="77"/>
              </a:rPr>
              <a:t>EOCpcsps</a:t>
            </a:r>
            <a:endParaRPr lang="en-US" sz="8000" b="1" dirty="0">
              <a:solidFill>
                <a:schemeClr val="bg1"/>
              </a:solidFill>
              <a:latin typeface="Gilroy ExtraBold" pitchFamily="2" charset="77"/>
            </a:endParaRPr>
          </a:p>
        </p:txBody>
      </p:sp>
      <p:pic>
        <p:nvPicPr>
          <p:cNvPr id="3" name="Picture 2">
            <a:extLst>
              <a:ext uri="{FF2B5EF4-FFF2-40B4-BE49-F238E27FC236}">
                <a16:creationId xmlns:a16="http://schemas.microsoft.com/office/drawing/2014/main" id="{157D4F6B-94AE-2C46-BB35-D9D58DC2DAC6}"/>
              </a:ext>
            </a:extLst>
          </p:cNvPr>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6867004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20000"/>
            <a:extLst>
              <a:ext uri="{28A0092B-C50C-407E-A947-70E740481C1C}">
                <a14:useLocalDpi xmlns:a14="http://schemas.microsoft.com/office/drawing/2010/main" val="0"/>
              </a:ext>
            </a:extLst>
          </a:blip>
          <a:srcRect t="11020" r="12294" b="10369"/>
          <a:stretch/>
        </p:blipFill>
        <p:spPr>
          <a:xfrm>
            <a:off x="-1" y="0"/>
            <a:ext cx="12192001" cy="6858000"/>
          </a:xfrm>
          <a:prstGeom prst="rect">
            <a:avLst/>
          </a:prstGeom>
          <a:solidFill>
            <a:schemeClr val="tx1"/>
          </a:solidFill>
          <a:ln>
            <a:noFill/>
          </a:ln>
        </p:spPr>
      </p:pic>
      <p:sp>
        <p:nvSpPr>
          <p:cNvPr id="6" name="Shape 133"/>
          <p:cNvSpPr txBox="1"/>
          <p:nvPr/>
        </p:nvSpPr>
        <p:spPr>
          <a:xfrm>
            <a:off x="201891" y="2008756"/>
            <a:ext cx="11788215" cy="912188"/>
          </a:xfrm>
          <a:prstGeom prst="rect">
            <a:avLst/>
          </a:prstGeom>
          <a:noFill/>
          <a:ln>
            <a:noFill/>
          </a:ln>
        </p:spPr>
        <p:txBody>
          <a:bodyPr lIns="91425" tIns="45700" rIns="91425" bIns="45700" anchor="t" anchorCtr="0">
            <a:noAutofit/>
          </a:bodyPr>
          <a:lstStyle/>
          <a:p>
            <a:pPr algn="ctr">
              <a:lnSpc>
                <a:spcPct val="90000"/>
              </a:lnSpc>
              <a:buSzPct val="25000"/>
            </a:pPr>
            <a:r>
              <a:rPr lang="en-US" sz="2400" b="1" spc="300" dirty="0">
                <a:solidFill>
                  <a:srgbClr val="00B3DC"/>
                </a:solidFill>
                <a:latin typeface="Gilroy ExtraBold" charset="0"/>
                <a:ea typeface="Gilroy ExtraBold" charset="0"/>
                <a:cs typeface="Gilroy ExtraBold" charset="0"/>
              </a:rPr>
              <a:t>ENTRENAMIENTO DE ORGANIZACIÓN DE CAMPAÑAS</a:t>
            </a:r>
          </a:p>
          <a:p>
            <a:pPr algn="ctr">
              <a:lnSpc>
                <a:spcPct val="90000"/>
              </a:lnSpc>
              <a:buSzPct val="25000"/>
            </a:pPr>
            <a:r>
              <a:rPr lang="en-US" sz="6000" b="1" dirty="0" err="1">
                <a:solidFill>
                  <a:srgbClr val="FFFFFF"/>
                </a:solidFill>
                <a:latin typeface="Gilroy ExtraBold" charset="0"/>
                <a:ea typeface="Gilroy ExtraBold" charset="0"/>
                <a:cs typeface="Gilroy ExtraBold" charset="0"/>
              </a:rPr>
              <a:t>Conversaciones</a:t>
            </a:r>
            <a:r>
              <a:rPr lang="en-US" sz="6000" b="1" dirty="0">
                <a:solidFill>
                  <a:srgbClr val="FFFFFF"/>
                </a:solidFill>
                <a:latin typeface="Gilroy ExtraBold" charset="0"/>
                <a:ea typeface="Gilroy ExtraBold" charset="0"/>
                <a:cs typeface="Gilroy ExtraBold" charset="0"/>
              </a:rPr>
              <a:t> de </a:t>
            </a:r>
            <a:r>
              <a:rPr lang="en-US" sz="6000" b="1" dirty="0" err="1">
                <a:solidFill>
                  <a:srgbClr val="FFFFFF"/>
                </a:solidFill>
                <a:latin typeface="Gilroy ExtraBold" charset="0"/>
                <a:ea typeface="Gilroy ExtraBold" charset="0"/>
                <a:cs typeface="Gilroy ExtraBold" charset="0"/>
              </a:rPr>
              <a:t>participación</a:t>
            </a:r>
            <a:r>
              <a:rPr lang="en-US" sz="6000" b="1" dirty="0">
                <a:solidFill>
                  <a:srgbClr val="FFFFFF"/>
                </a:solidFill>
                <a:latin typeface="Gilroy ExtraBold" charset="0"/>
                <a:ea typeface="Gilroy ExtraBold" charset="0"/>
                <a:cs typeface="Gilroy ExtraBold" charset="0"/>
              </a:rPr>
              <a:t> electoral (GOTV)</a:t>
            </a:r>
          </a:p>
          <a:p>
            <a:pPr algn="ctr">
              <a:lnSpc>
                <a:spcPct val="90000"/>
              </a:lnSpc>
              <a:buSzPct val="25000"/>
            </a:pPr>
            <a:r>
              <a:rPr lang="en-US" sz="5000" b="1" dirty="0">
                <a:solidFill>
                  <a:srgbClr val="FFFFFF"/>
                </a:solidFill>
                <a:latin typeface="Gilroy ExtraBold" charset="0"/>
                <a:ea typeface="Gilroy ExtraBold" charset="0"/>
                <a:cs typeface="Gilroy ExtraBold" charset="0"/>
              </a:rPr>
              <a:t>9/20 @ 7pm CST</a:t>
            </a:r>
          </a:p>
        </p:txBody>
      </p:sp>
      <p:sp>
        <p:nvSpPr>
          <p:cNvPr id="7" name="Shape 133"/>
          <p:cNvSpPr txBox="1"/>
          <p:nvPr/>
        </p:nvSpPr>
        <p:spPr>
          <a:xfrm>
            <a:off x="526249" y="4929699"/>
            <a:ext cx="11163300" cy="832901"/>
          </a:xfrm>
          <a:prstGeom prst="rect">
            <a:avLst/>
          </a:prstGeom>
          <a:noFill/>
          <a:ln>
            <a:noFill/>
          </a:ln>
        </p:spPr>
        <p:txBody>
          <a:bodyPr lIns="91425" tIns="45700" rIns="91425" bIns="45700" anchor="t" anchorCtr="0">
            <a:noAutofit/>
          </a:bodyPr>
          <a:lstStyle/>
          <a:p>
            <a:pPr algn="ctr">
              <a:buSzPct val="25000"/>
            </a:pPr>
            <a:r>
              <a:rPr lang="en-US" sz="2400" b="1" dirty="0">
                <a:solidFill>
                  <a:srgbClr val="FFFFFF"/>
                </a:solidFill>
                <a:latin typeface="Source Sans Pro" charset="0"/>
                <a:ea typeface="Source Sans Pro" charset="0"/>
                <a:cs typeface="Source Sans Pro" charset="0"/>
              </a:rPr>
              <a:t>Alex </a:t>
            </a:r>
            <a:r>
              <a:rPr lang="en-US" sz="2400" b="1" dirty="0" err="1">
                <a:solidFill>
                  <a:srgbClr val="FFFFFF"/>
                </a:solidFill>
                <a:latin typeface="Source Sans Pro" charset="0"/>
                <a:ea typeface="Source Sans Pro" charset="0"/>
                <a:cs typeface="Source Sans Pro" charset="0"/>
              </a:rPr>
              <a:t>Tornato</a:t>
            </a:r>
            <a:r>
              <a:rPr lang="en-US" sz="2400" dirty="0">
                <a:solidFill>
                  <a:srgbClr val="00C4FF"/>
                </a:solidFill>
                <a:latin typeface="Source Sans Pro" charset="0"/>
                <a:ea typeface="Source Sans Pro" charset="0"/>
                <a:cs typeface="Source Sans Pro" charset="0"/>
              </a:rPr>
              <a:t>/ OFA Training Manager / @</a:t>
            </a:r>
            <a:r>
              <a:rPr lang="en-US" sz="2400" dirty="0" err="1">
                <a:solidFill>
                  <a:srgbClr val="00C4FF"/>
                </a:solidFill>
                <a:latin typeface="Source Sans Pro" charset="0"/>
                <a:ea typeface="Source Sans Pro" charset="0"/>
                <a:cs typeface="Source Sans Pro" charset="0"/>
              </a:rPr>
              <a:t>atornato</a:t>
            </a:r>
            <a:endParaRPr lang="en-US" sz="2400" dirty="0">
              <a:solidFill>
                <a:srgbClr val="00C4FF"/>
              </a:solidFill>
              <a:latin typeface="Source Sans Pro" charset="0"/>
              <a:ea typeface="Source Sans Pro" charset="0"/>
              <a:cs typeface="Source Sans Pro" charset="0"/>
            </a:endParaRPr>
          </a:p>
        </p:txBody>
      </p:sp>
      <p:pic>
        <p:nvPicPr>
          <p:cNvPr id="10" name="Picture 9"/>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52882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459504"/>
            <a:ext cx="12192000" cy="1938992"/>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Gracias!</a:t>
            </a:r>
          </a:p>
        </p:txBody>
      </p:sp>
      <p:pic>
        <p:nvPicPr>
          <p:cNvPr id="8" name="Picture 7">
            <a:extLst>
              <a:ext uri="{FF2B5EF4-FFF2-40B4-BE49-F238E27FC236}">
                <a16:creationId xmlns:a16="http://schemas.microsoft.com/office/drawing/2014/main" id="{8C526AEC-C4CB-7A44-B7E7-A5708744EF6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218130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9"/>
        <p:cNvGrpSpPr/>
        <p:nvPr/>
      </p:nvGrpSpPr>
      <p:grpSpPr>
        <a:xfrm>
          <a:off x="0" y="0"/>
          <a:ext cx="0" cy="0"/>
          <a:chOff x="0" y="0"/>
          <a:chExt cx="0" cy="0"/>
        </a:xfrm>
      </p:grpSpPr>
      <p:sp>
        <p:nvSpPr>
          <p:cNvPr id="151" name="Shape 151"/>
          <p:cNvSpPr/>
          <p:nvPr/>
        </p:nvSpPr>
        <p:spPr>
          <a:xfrm>
            <a:off x="0" y="2756628"/>
            <a:ext cx="12191999" cy="1420943"/>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2000" b="1" dirty="0">
                <a:solidFill>
                  <a:schemeClr val="lt1"/>
                </a:solidFill>
                <a:latin typeface="Gilroy ExtraBold" charset="0"/>
                <a:ea typeface="Gilroy ExtraBold" charset="0"/>
                <a:cs typeface="Gilroy ExtraBold" charset="0"/>
                <a:sym typeface="Arial"/>
              </a:rPr>
              <a:t>#</a:t>
            </a:r>
            <a:r>
              <a:rPr lang="en-US" sz="12000" b="1" dirty="0" err="1">
                <a:solidFill>
                  <a:schemeClr val="lt1"/>
                </a:solidFill>
                <a:latin typeface="Gilroy ExtraBold" charset="0"/>
                <a:ea typeface="Gilroy ExtraBold" charset="0"/>
                <a:cs typeface="Gilroy ExtraBold" charset="0"/>
                <a:sym typeface="Arial"/>
              </a:rPr>
              <a:t>OFAction</a:t>
            </a:r>
            <a:endParaRPr lang="en-US" sz="12000" b="1" dirty="0">
              <a:solidFill>
                <a:schemeClr val="lt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5413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080662" y="1006600"/>
            <a:ext cx="6792684" cy="46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1: </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Conozca</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su</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por</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qué</a:t>
            </a:r>
            <a:r>
              <a:rPr lang="en-US" altLang="en-US" sz="2500" dirty="0">
                <a:solidFill>
                  <a:schemeClr val="tx1"/>
                </a:solidFill>
                <a:latin typeface="Source Sans Pro" charset="0"/>
                <a:ea typeface="Source Sans Pro" charset="0"/>
                <a:cs typeface="Source Sans Pro" charset="0"/>
              </a:rPr>
              <a:t>: Historia 			personal</a:t>
            </a:r>
          </a:p>
          <a:p>
            <a:endParaRPr lang="en-US" altLang="en-US" sz="2500" dirty="0">
              <a:solidFill>
                <a:schemeClr val="tx1"/>
              </a:solidFill>
              <a:latin typeface="Source Sans Pro" charset="0"/>
              <a:ea typeface="Source Sans Pro" charset="0"/>
              <a:cs typeface="Source Sans Pro" charset="0"/>
            </a:endParaRPr>
          </a:p>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2: </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Conversaciones</a:t>
            </a:r>
            <a:r>
              <a:rPr lang="en-US" altLang="en-US" sz="2500" dirty="0">
                <a:solidFill>
                  <a:schemeClr val="tx1"/>
                </a:solidFill>
                <a:latin typeface="Source Sans Pro" charset="0"/>
                <a:ea typeface="Source Sans Pro" charset="0"/>
                <a:cs typeface="Source Sans Pro" charset="0"/>
              </a:rPr>
              <a:t> de </a:t>
            </a:r>
            <a:r>
              <a:rPr lang="en-US" altLang="en-US" sz="2500" dirty="0" err="1">
                <a:solidFill>
                  <a:schemeClr val="tx1"/>
                </a:solidFill>
                <a:latin typeface="Source Sans Pro" charset="0"/>
                <a:ea typeface="Source Sans Pro" charset="0"/>
                <a:cs typeface="Source Sans Pro" charset="0"/>
              </a:rPr>
              <a:t>persuasión</a:t>
            </a:r>
            <a:endParaRPr lang="en-US" altLang="en-US" sz="2500" dirty="0">
              <a:solidFill>
                <a:schemeClr val="tx1"/>
              </a:solidFill>
              <a:latin typeface="Source Sans Pro" charset="0"/>
              <a:ea typeface="Source Sans Pro" charset="0"/>
              <a:cs typeface="Source Sans Pro" charset="0"/>
            </a:endParaRPr>
          </a:p>
          <a:p>
            <a:endParaRPr lang="en-US" altLang="en-US" sz="2500" dirty="0">
              <a:solidFill>
                <a:schemeClr val="tx1"/>
              </a:solidFill>
              <a:latin typeface="Source Sans Pro" charset="0"/>
              <a:ea typeface="Source Sans Pro" charset="0"/>
              <a:cs typeface="Source Sans Pro" charset="0"/>
            </a:endParaRPr>
          </a:p>
          <a:p>
            <a:endParaRPr lang="en-US" altLang="en-US" sz="2500" dirty="0">
              <a:solidFill>
                <a:schemeClr val="tx1"/>
              </a:solidFill>
              <a:latin typeface="Source Sans Pro" charset="0"/>
              <a:ea typeface="Source Sans Pro" charset="0"/>
              <a:cs typeface="Source Sans Pro" charset="0"/>
            </a:endParaRPr>
          </a:p>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3:</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Conversaciones</a:t>
            </a:r>
            <a:r>
              <a:rPr lang="en-US" altLang="en-US" sz="2500" dirty="0">
                <a:solidFill>
                  <a:schemeClr val="tx1"/>
                </a:solidFill>
                <a:latin typeface="Source Sans Pro" charset="0"/>
                <a:ea typeface="Source Sans Pro" charset="0"/>
                <a:cs typeface="Source Sans Pro" charset="0"/>
              </a:rPr>
              <a:t> de </a:t>
            </a:r>
            <a:r>
              <a:rPr lang="en-US" altLang="en-US" sz="2500" dirty="0" err="1">
                <a:solidFill>
                  <a:schemeClr val="tx1"/>
                </a:solidFill>
                <a:latin typeface="Source Sans Pro" charset="0"/>
                <a:ea typeface="Source Sans Pro" charset="0"/>
                <a:cs typeface="Source Sans Pro" charset="0"/>
              </a:rPr>
              <a:t>participación</a:t>
            </a:r>
            <a:r>
              <a:rPr lang="en-US" altLang="en-US" sz="2500" dirty="0">
                <a:solidFill>
                  <a:schemeClr val="tx1"/>
                </a:solidFill>
                <a:latin typeface="Source Sans Pro" charset="0"/>
                <a:ea typeface="Source Sans Pro" charset="0"/>
                <a:cs typeface="Source Sans Pro" charset="0"/>
              </a:rPr>
              <a:t> 			electoral (GOTV)</a:t>
            </a:r>
          </a:p>
          <a:p>
            <a:endParaRPr lang="en-US" altLang="en-US" sz="2500" dirty="0">
              <a:solidFill>
                <a:schemeClr val="tx1"/>
              </a:solidFill>
              <a:latin typeface="Source Sans Pro" charset="0"/>
              <a:ea typeface="Source Sans Pro" charset="0"/>
              <a:cs typeface="Source Sans Pro" charset="0"/>
            </a:endParaRPr>
          </a:p>
          <a:p>
            <a:r>
              <a:rPr lang="en-US" altLang="en-US" sz="2500" b="1" dirty="0" err="1">
                <a:solidFill>
                  <a:schemeClr val="tx1"/>
                </a:solidFill>
                <a:latin typeface="Source Sans Pro" charset="0"/>
                <a:ea typeface="Source Sans Pro" charset="0"/>
                <a:cs typeface="Source Sans Pro" charset="0"/>
              </a:rPr>
              <a:t>Semana</a:t>
            </a:r>
            <a:r>
              <a:rPr lang="en-US" altLang="en-US" sz="2500" b="1" dirty="0">
                <a:solidFill>
                  <a:schemeClr val="tx1"/>
                </a:solidFill>
                <a:latin typeface="Source Sans Pro" charset="0"/>
                <a:ea typeface="Source Sans Pro" charset="0"/>
                <a:cs typeface="Source Sans Pro" charset="0"/>
              </a:rPr>
              <a:t> 4:</a:t>
            </a:r>
            <a:r>
              <a:rPr lang="en-US" altLang="en-US" sz="2500" dirty="0">
                <a:solidFill>
                  <a:schemeClr val="tx1"/>
                </a:solidFill>
                <a:latin typeface="Source Sans Pro" charset="0"/>
                <a:ea typeface="Source Sans Pro" charset="0"/>
                <a:cs typeface="Source Sans Pro" charset="0"/>
              </a:rPr>
              <a:t>	</a:t>
            </a:r>
            <a:r>
              <a:rPr lang="en-US" altLang="en-US" sz="2500" dirty="0" err="1">
                <a:solidFill>
                  <a:schemeClr val="tx1"/>
                </a:solidFill>
                <a:latin typeface="Source Sans Pro" charset="0"/>
                <a:ea typeface="Source Sans Pro" charset="0"/>
                <a:cs typeface="Source Sans Pro" charset="0"/>
              </a:rPr>
              <a:t>Organización</a:t>
            </a:r>
            <a:r>
              <a:rPr lang="en-US" altLang="en-US" sz="2500" dirty="0">
                <a:solidFill>
                  <a:schemeClr val="tx1"/>
                </a:solidFill>
                <a:latin typeface="Source Sans Pro" charset="0"/>
                <a:ea typeface="Source Sans Pro" charset="0"/>
                <a:cs typeface="Source Sans Pro" charset="0"/>
              </a:rPr>
              <a:t> digital</a:t>
            </a: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13290" y="1006600"/>
            <a:ext cx="3550891"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Nuestra </a:t>
            </a:r>
            <a:r>
              <a:rPr lang="en-US" sz="4000" b="1" dirty="0" err="1">
                <a:solidFill>
                  <a:schemeClr val="accent1"/>
                </a:solidFill>
                <a:latin typeface="Gilroy ExtraBold" charset="0"/>
                <a:ea typeface="Gilroy ExtraBold" charset="0"/>
                <a:cs typeface="Gilroy ExtraBold" charset="0"/>
              </a:rPr>
              <a:t>trayectoria</a:t>
            </a:r>
            <a:r>
              <a:rPr lang="en-US" sz="4000" b="1" dirty="0">
                <a:solidFill>
                  <a:schemeClr val="accent1"/>
                </a:solidFill>
                <a:latin typeface="Gilroy ExtraBold" charset="0"/>
                <a:ea typeface="Gilroy ExtraBold" charset="0"/>
                <a:cs typeface="Gilroy ExtraBold" charset="0"/>
              </a:rPr>
              <a:t> de </a:t>
            </a:r>
            <a:r>
              <a:rPr lang="en-US" sz="4000" b="1" dirty="0" err="1">
                <a:solidFill>
                  <a:schemeClr val="accent1"/>
                </a:solidFill>
                <a:latin typeface="Gilroy ExtraBold" charset="0"/>
                <a:ea typeface="Gilroy ExtraBold" charset="0"/>
                <a:cs typeface="Gilroy ExtraBold" charset="0"/>
              </a:rPr>
              <a:t>aprendizaje</a:t>
            </a:r>
            <a:endParaRPr lang="en-US" sz="4000" b="1" dirty="0">
              <a:solidFill>
                <a:schemeClr val="accent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697740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71928" y="2672844"/>
            <a:ext cx="11524343" cy="158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s-ES_tradnl" sz="6000" b="1" dirty="0">
                <a:solidFill>
                  <a:srgbClr val="00B4DC"/>
                </a:solidFill>
                <a:latin typeface="Gilroy ExtraBold" charset="0"/>
                <a:ea typeface="Gilroy ExtraBold" charset="0"/>
                <a:cs typeface="Gilroy ExtraBold" charset="0"/>
              </a:rPr>
              <a:t>Por qué porcentaje gano George W. Bush en el 2004? </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539977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2853167"/>
            <a:ext cx="12192000" cy="135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s-ES_tradnl" sz="10000" b="1" dirty="0">
                <a:solidFill>
                  <a:schemeClr val="bg1"/>
                </a:solidFill>
                <a:latin typeface="Gilroy ExtraBold" charset="0"/>
                <a:ea typeface="Gilroy ExtraBold" charset="0"/>
                <a:cs typeface="Gilroy ExtraBold" charset="0"/>
              </a:rPr>
              <a:t>Adivine</a:t>
            </a:r>
          </a:p>
        </p:txBody>
      </p:sp>
      <p:pic>
        <p:nvPicPr>
          <p:cNvPr id="3" name="Picture 2"/>
          <p:cNvPicPr>
            <a:picLocks noChangeAspect="1"/>
          </p:cNvPicPr>
          <p:nvPr/>
        </p:nvPicPr>
        <p:blipFill>
          <a:blip r:embed="rId3">
            <a:alphaModFix amt="35000"/>
          </a:blip>
          <a:stretch>
            <a:fillRect/>
          </a:stretch>
        </p:blipFill>
        <p:spPr>
          <a:xfrm>
            <a:off x="11362943" y="6417000"/>
            <a:ext cx="653212" cy="253432"/>
          </a:xfrm>
          <a:prstGeom prst="rect">
            <a:avLst/>
          </a:prstGeom>
          <a:effectLst/>
        </p:spPr>
      </p:pic>
      <p:sp>
        <p:nvSpPr>
          <p:cNvPr id="4" name="Shape 195">
            <a:extLst>
              <a:ext uri="{FF2B5EF4-FFF2-40B4-BE49-F238E27FC236}">
                <a16:creationId xmlns:a16="http://schemas.microsoft.com/office/drawing/2014/main" id="{FAF64A9A-EB9C-8442-B9AE-BA5F570F008A}"/>
              </a:ext>
            </a:extLst>
          </p:cNvPr>
          <p:cNvSpPr txBox="1"/>
          <p:nvPr/>
        </p:nvSpPr>
        <p:spPr>
          <a:xfrm>
            <a:off x="5180873" y="2283880"/>
            <a:ext cx="2714898" cy="41098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dirty="0">
                <a:solidFill>
                  <a:schemeClr val="bg2"/>
                </a:solidFill>
                <a:latin typeface="Gilroy ExtraBold" pitchFamily="2" charset="77"/>
                <a:ea typeface="Source Sans Pro"/>
                <a:cs typeface="Source Sans Pro"/>
                <a:sym typeface="Source Sans Pro"/>
              </a:rPr>
              <a:t>EN EL CHAT:</a:t>
            </a:r>
          </a:p>
        </p:txBody>
      </p:sp>
      <p:sp>
        <p:nvSpPr>
          <p:cNvPr id="8" name="Rounded Rectangle 7">
            <a:extLst>
              <a:ext uri="{FF2B5EF4-FFF2-40B4-BE49-F238E27FC236}">
                <a16:creationId xmlns:a16="http://schemas.microsoft.com/office/drawing/2014/main" id="{E9E15743-1BE8-0B43-A204-B127BCB54D1F}"/>
              </a:ext>
            </a:extLst>
          </p:cNvPr>
          <p:cNvSpPr/>
          <p:nvPr/>
        </p:nvSpPr>
        <p:spPr>
          <a:xfrm>
            <a:off x="4500267" y="2283880"/>
            <a:ext cx="680606" cy="5220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E3FD0C2-CB20-E84D-82B4-4F5B104A1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126" y="2355517"/>
            <a:ext cx="560887" cy="377562"/>
          </a:xfrm>
          <a:prstGeom prst="rect">
            <a:avLst/>
          </a:prstGeom>
        </p:spPr>
      </p:pic>
    </p:spTree>
    <p:extLst>
      <p:ext uri="{BB962C8B-B14F-4D97-AF65-F5344CB8AC3E}">
        <p14:creationId xmlns:p14="http://schemas.microsoft.com/office/powerpoint/2010/main" val="214343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961159" y="2520160"/>
            <a:ext cx="10269682" cy="1986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1pPr>
            <a:lvl2pPr marL="742950" indent="-28575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2pPr>
            <a:lvl3pPr marL="11430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3pPr>
            <a:lvl4pPr marL="16002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4pPr>
            <a:lvl5pPr marL="2057400" indent="-228600">
              <a:spcBef>
                <a:spcPts val="3800"/>
              </a:spcBef>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5pPr>
            <a:lvl6pPr marL="25146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6pPr>
            <a:lvl7pPr marL="29718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7pPr>
            <a:lvl8pPr marL="34290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8pPr>
            <a:lvl9pPr marL="3886200" indent="-228600" eaLnBrk="0" fontAlgn="base" hangingPunct="0">
              <a:spcBef>
                <a:spcPts val="3800"/>
              </a:spcBef>
              <a:spcAft>
                <a:spcPct val="0"/>
              </a:spcAft>
              <a:buSzPct val="171000"/>
              <a:buFont typeface="Gill Sans" charset="0"/>
              <a:buChar char="•"/>
              <a:defRPr sz="2800">
                <a:solidFill>
                  <a:srgbClr val="56565A"/>
                </a:solidFill>
                <a:latin typeface="Arial" panose="020B0604020202020204" pitchFamily="34" charset="0"/>
                <a:ea typeface="MS PGothic" panose="020B0600070205080204" pitchFamily="34" charset="-128"/>
                <a:sym typeface="Gill Sans" charset="0"/>
              </a:defRPr>
            </a:lvl9pPr>
          </a:lstStyle>
          <a:p>
            <a:pPr algn="ctr">
              <a:lnSpc>
                <a:spcPct val="80000"/>
              </a:lnSpc>
              <a:spcBef>
                <a:spcPts val="0"/>
              </a:spcBef>
              <a:buNone/>
            </a:pPr>
            <a:r>
              <a:rPr lang="en-US" sz="15000" b="1" dirty="0">
                <a:solidFill>
                  <a:srgbClr val="00B4DC"/>
                </a:solidFill>
                <a:latin typeface="Gilroy ExtraBold" charset="0"/>
                <a:ea typeface="Gilroy ExtraBold" charset="0"/>
                <a:cs typeface="Gilroy ExtraBold" charset="0"/>
              </a:rPr>
              <a:t>2.46%</a:t>
            </a:r>
          </a:p>
        </p:txBody>
      </p:sp>
      <p:pic>
        <p:nvPicPr>
          <p:cNvPr id="3" name="Picture 2">
            <a:extLst>
              <a:ext uri="{FF2B5EF4-FFF2-40B4-BE49-F238E27FC236}">
                <a16:creationId xmlns:a16="http://schemas.microsoft.com/office/drawing/2014/main" id="{4DE2E35F-4B51-6A47-B1E5-4B45820BC6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51384194"/>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33077</TotalTime>
  <Words>4893</Words>
  <Application>Microsoft Macintosh PowerPoint</Application>
  <PresentationFormat>Widescreen</PresentationFormat>
  <Paragraphs>372</Paragraphs>
  <Slides>47</Slides>
  <Notes>45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ArialMT</vt:lpstr>
      <vt:lpstr>Calibri</vt:lpstr>
      <vt:lpstr>Gill Sans</vt:lpstr>
      <vt:lpstr>Gilroy</vt:lpstr>
      <vt:lpstr>Gilroy ExtraBold</vt:lpstr>
      <vt:lpstr>Helvetica Neue</vt:lpstr>
      <vt:lpstr>Open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427</cp:revision>
  <cp:lastPrinted>2018-09-13T23:31:52Z</cp:lastPrinted>
  <dcterms:modified xsi:type="dcterms:W3CDTF">2019-06-24T18:45:44Z</dcterms:modified>
</cp:coreProperties>
</file>