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s" ContentType="video/unknown"/>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 id="2147483693" r:id="rId3"/>
    <p:sldMasterId id="2147483700" r:id="rId4"/>
    <p:sldMasterId id="2147483708" r:id="rId5"/>
    <p:sldMasterId id="2147483715" r:id="rId6"/>
  </p:sldMasterIdLst>
  <p:notesMasterIdLst>
    <p:notesMasterId r:id="rId61"/>
  </p:notesMasterIdLst>
  <p:sldIdLst>
    <p:sldId id="371" r:id="rId7"/>
    <p:sldId id="435" r:id="rId8"/>
    <p:sldId id="436" r:id="rId9"/>
    <p:sldId id="372" r:id="rId10"/>
    <p:sldId id="437" r:id="rId11"/>
    <p:sldId id="373" r:id="rId12"/>
    <p:sldId id="374" r:id="rId13"/>
    <p:sldId id="438" r:id="rId14"/>
    <p:sldId id="419" r:id="rId15"/>
    <p:sldId id="420" r:id="rId16"/>
    <p:sldId id="423" r:id="rId17"/>
    <p:sldId id="439" r:id="rId18"/>
    <p:sldId id="424" r:id="rId19"/>
    <p:sldId id="425" r:id="rId20"/>
    <p:sldId id="426" r:id="rId21"/>
    <p:sldId id="427" r:id="rId22"/>
    <p:sldId id="428" r:id="rId23"/>
    <p:sldId id="429" r:id="rId24"/>
    <p:sldId id="430" r:id="rId25"/>
    <p:sldId id="389" r:id="rId26"/>
    <p:sldId id="378" r:id="rId27"/>
    <p:sldId id="377" r:id="rId28"/>
    <p:sldId id="379" r:id="rId29"/>
    <p:sldId id="380" r:id="rId30"/>
    <p:sldId id="381" r:id="rId31"/>
    <p:sldId id="382" r:id="rId32"/>
    <p:sldId id="383" r:id="rId33"/>
    <p:sldId id="431" r:id="rId34"/>
    <p:sldId id="444" r:id="rId35"/>
    <p:sldId id="385" r:id="rId36"/>
    <p:sldId id="386" r:id="rId37"/>
    <p:sldId id="387" r:id="rId38"/>
    <p:sldId id="445" r:id="rId39"/>
    <p:sldId id="388" r:id="rId40"/>
    <p:sldId id="390" r:id="rId41"/>
    <p:sldId id="400" r:id="rId42"/>
    <p:sldId id="440" r:id="rId43"/>
    <p:sldId id="401" r:id="rId44"/>
    <p:sldId id="402" r:id="rId45"/>
    <p:sldId id="403" r:id="rId46"/>
    <p:sldId id="404" r:id="rId47"/>
    <p:sldId id="405" r:id="rId48"/>
    <p:sldId id="406" r:id="rId49"/>
    <p:sldId id="407" r:id="rId50"/>
    <p:sldId id="432" r:id="rId51"/>
    <p:sldId id="433" r:id="rId52"/>
    <p:sldId id="413" r:id="rId53"/>
    <p:sldId id="414" r:id="rId54"/>
    <p:sldId id="441" r:id="rId55"/>
    <p:sldId id="442" r:id="rId56"/>
    <p:sldId id="416" r:id="rId57"/>
    <p:sldId id="417" r:id="rId58"/>
    <p:sldId id="293" r:id="rId59"/>
    <p:sldId id="44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100F"/>
    <a:srgbClr val="0E0F0E"/>
    <a:srgbClr val="000000"/>
    <a:srgbClr val="3100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8399"/>
  </p:normalViewPr>
  <p:slideViewPr>
    <p:cSldViewPr snapToGrid="0" snapToObjects="1">
      <p:cViewPr varScale="1">
        <p:scale>
          <a:sx n="82" d="100"/>
          <a:sy n="82" d="100"/>
        </p:scale>
        <p:origin x="592" y="176"/>
      </p:cViewPr>
      <p:guideLst>
        <p:guide orient="horz" pos="2160"/>
        <p:guide pos="3840"/>
      </p:guideLst>
    </p:cSldViewPr>
  </p:slideViewPr>
  <p:outlineViewPr>
    <p:cViewPr>
      <p:scale>
        <a:sx n="33" d="100"/>
        <a:sy n="33" d="100"/>
      </p:scale>
      <p:origin x="0" y="0"/>
    </p:cViewPr>
  </p:outlineViewPr>
  <p:notesTextViewPr>
    <p:cViewPr>
      <p:scale>
        <a:sx n="55" d="100"/>
        <a:sy n="55" d="100"/>
      </p:scale>
      <p:origin x="0" y="0"/>
    </p:cViewPr>
  </p:notesTextViewPr>
  <p:notesViewPr>
    <p:cSldViewPr snapToGrid="0" snapToObjects="1" showGuides="1">
      <p:cViewPr>
        <p:scale>
          <a:sx n="90" d="100"/>
          <a:sy n="90" d="100"/>
        </p:scale>
        <p:origin x="376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33B00-849F-3245-8377-FA8133F4C6E7}" type="datetimeFigureOut">
              <a:rPr lang="en-US" smtClean="0"/>
              <a:t>6/24/19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C4B64-BDA6-634E-BD2A-D5BD70F96A9C}" type="slidenum">
              <a:rPr lang="en-US" smtClean="0"/>
              <a:t>‹#›</a:t>
            </a:fld>
            <a:endParaRPr lang="en-US"/>
          </a:p>
        </p:txBody>
      </p:sp>
    </p:spTree>
    <p:extLst>
      <p:ext uri="{BB962C8B-B14F-4D97-AF65-F5344CB8AC3E}">
        <p14:creationId xmlns:p14="http://schemas.microsoft.com/office/powerpoint/2010/main" val="15773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Digital organizing as</a:t>
            </a:r>
            <a:r>
              <a:rPr lang="en-US" baseline="0" dirty="0"/>
              <a:t> an </a:t>
            </a:r>
            <a:r>
              <a:rPr lang="en-US" dirty="0"/>
              <a:t>extension of your community organizing </a:t>
            </a:r>
            <a:r>
              <a:rPr lang="mr-IN" dirty="0"/>
              <a:t>–</a:t>
            </a:r>
            <a:r>
              <a:rPr lang="en-US" dirty="0"/>
              <a:t> we’ll dig best practices, including some tips and tricks, to powerfully</a:t>
            </a:r>
            <a:r>
              <a:rPr lang="en-US" baseline="0" dirty="0"/>
              <a:t> tell</a:t>
            </a:r>
            <a:r>
              <a:rPr lang="en-US" dirty="0"/>
              <a:t> your story online</a:t>
            </a:r>
          </a:p>
          <a:p>
            <a:endParaRPr lang="en-US" dirty="0"/>
          </a:p>
          <a:p>
            <a:r>
              <a:rPr lang="en-US" sz="1200" b="0" i="0" kern="1200" dirty="0">
                <a:solidFill>
                  <a:schemeClr val="tx1"/>
                </a:solidFill>
                <a:effectLst/>
                <a:latin typeface="+mn-lt"/>
                <a:ea typeface="+mn-ea"/>
                <a:cs typeface="+mn-cs"/>
              </a:rPr>
              <a:t>This work is licensed under the Creative Commons Attribution-</a:t>
            </a:r>
            <a:r>
              <a:rPr lang="en-US" sz="1200" b="0" i="0" kern="1200" dirty="0" err="1">
                <a:solidFill>
                  <a:schemeClr val="tx1"/>
                </a:solidFill>
                <a:effectLst/>
                <a:latin typeface="+mn-lt"/>
                <a:ea typeface="+mn-ea"/>
                <a:cs typeface="+mn-cs"/>
              </a:rPr>
              <a:t>NonCommercial</a:t>
            </a:r>
            <a:r>
              <a:rPr lang="en-US" sz="1200" b="0" i="0" kern="1200" dirty="0">
                <a:solidFill>
                  <a:schemeClr val="tx1"/>
                </a:solidFill>
                <a:effectLst/>
                <a:latin typeface="+mn-lt"/>
                <a:ea typeface="+mn-ea"/>
                <a:cs typeface="+mn-cs"/>
              </a:rPr>
              <a:t> 4.0 International License. To view a copy of this license, visit http://</a:t>
            </a:r>
            <a:r>
              <a:rPr lang="en-US" sz="1200" b="0" i="0" kern="1200" dirty="0" err="1">
                <a:solidFill>
                  <a:schemeClr val="tx1"/>
                </a:solidFill>
                <a:effectLst/>
                <a:latin typeface="+mn-lt"/>
                <a:ea typeface="+mn-ea"/>
                <a:cs typeface="+mn-cs"/>
              </a:rPr>
              <a:t>creativecommons.org</a:t>
            </a:r>
            <a:r>
              <a:rPr lang="en-US" sz="1200" b="0" i="0" kern="1200" dirty="0">
                <a:solidFill>
                  <a:schemeClr val="tx1"/>
                </a:solidFill>
                <a:effectLst/>
                <a:latin typeface="+mn-lt"/>
                <a:ea typeface="+mn-ea"/>
                <a:cs typeface="+mn-cs"/>
              </a:rPr>
              <a:t>/licenses/by-</a:t>
            </a:r>
            <a:r>
              <a:rPr lang="en-US" sz="1200" b="0" i="0" kern="1200" dirty="0" err="1">
                <a:solidFill>
                  <a:schemeClr val="tx1"/>
                </a:solidFill>
                <a:effectLst/>
                <a:latin typeface="+mn-lt"/>
                <a:ea typeface="+mn-ea"/>
                <a:cs typeface="+mn-cs"/>
              </a:rPr>
              <a:t>nc</a:t>
            </a:r>
            <a:r>
              <a:rPr lang="en-US" sz="1200" b="0" i="0" kern="1200">
                <a:solidFill>
                  <a:schemeClr val="tx1"/>
                </a:solidFill>
                <a:effectLst/>
                <a:latin typeface="+mn-lt"/>
                <a:ea typeface="+mn-ea"/>
                <a:cs typeface="+mn-cs"/>
              </a:rPr>
              <a:t>/4.0/ or send a letter to Creative Commons, PO Box 1866, Mountain View, CA 94042, USA.</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a:t>
            </a:fld>
            <a:endParaRPr lang="en-US"/>
          </a:p>
        </p:txBody>
      </p:sp>
    </p:spTree>
    <p:extLst>
      <p:ext uri="{BB962C8B-B14F-4D97-AF65-F5344CB8AC3E}">
        <p14:creationId xmlns:p14="http://schemas.microsoft.com/office/powerpoint/2010/main" val="145641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So this is the </a:t>
            </a:r>
            <a:r>
              <a:rPr lang="en-US" baseline="0" dirty="0"/>
              <a:t>AP Style Book’s definition: Social media refers to tools that allow the sharing of information and content and the formation of communities through online and mobile networks of people. </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baseline="0" dirty="0"/>
              <a:t>Why is this perfect for organizers? Because they’re built almost specifically with the tasks of organizers in mind. As organizers, as activists, as community leaders, we’re here to build and strengthen communities, develop relationships, and expand our networks. The larger our networks and the stronger our relationships, the more power we have to mobilize together and effect real, lasting change. </a:t>
            </a: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995381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can be isolating but it can</a:t>
            </a:r>
            <a:r>
              <a:rPr lang="en-US" baseline="0" dirty="0"/>
              <a:t> also serve as a way of finding your people </a:t>
            </a:r>
            <a:r>
              <a:rPr lang="mr-IN" baseline="0" dirty="0"/>
              <a:t>–</a:t>
            </a:r>
            <a:r>
              <a:rPr lang="en-US" baseline="0" dirty="0"/>
              <a:t> share as a group how you use social media</a:t>
            </a:r>
          </a:p>
          <a:p>
            <a:endParaRPr lang="en-US" baseline="0" dirty="0"/>
          </a:p>
          <a:p>
            <a:r>
              <a:rPr lang="en-US" baseline="0" dirty="0"/>
              <a:t>What's important here is that we don't want you to use social media in a way that feels inauthentic but instead, </a:t>
            </a:r>
            <a:r>
              <a:rPr lang="en-US" baseline="0" dirty="0" err="1"/>
              <a:t>incoperate</a:t>
            </a:r>
            <a:r>
              <a:rPr lang="en-US" baseline="0" dirty="0"/>
              <a:t> best practices in your practice</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95931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0931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a:t>
            </a:r>
            <a:r>
              <a:rPr lang="en-US" dirty="0"/>
              <a:t>ome of you may have hear the term “ladder of engagement”</a:t>
            </a:r>
            <a:r>
              <a:rPr lang="en-US" baseline="0" dirty="0"/>
              <a:t> before in reference to organizing. For those who haven’t, it’s essentially referring to the spectrum of engagement that a person can have within the work of organizing, with a non-participant, unengaged person on one end and a fully-engaged community leader on the other. </a:t>
            </a:r>
          </a:p>
          <a:p>
            <a:endParaRPr lang="en-US" baseline="0" dirty="0"/>
          </a:p>
          <a:p>
            <a:r>
              <a:rPr lang="en-US" baseline="0" dirty="0"/>
              <a:t>We like to imagine the ladder as concentric circles or rings, with the lowest level on the ladder—the lowest level of engagement—as the farthest ring and the most engaged advocates and organizers at the center. Those organizers, those community leaders, those folks running for office.</a:t>
            </a:r>
          </a:p>
          <a:p>
            <a:endParaRPr lang="en-US" baseline="0" dirty="0"/>
          </a:p>
          <a:p>
            <a:r>
              <a:rPr lang="en-US" baseline="0" dirty="0"/>
              <a:t>Our job, as advocates and organizers, is to bring folks closer to the center—to get that casual observer who may potentially be passionate about an issue to start engaging on that issue. </a:t>
            </a:r>
          </a:p>
          <a:p>
            <a:endParaRPr lang="en-US" baseline="0" dirty="0"/>
          </a:p>
          <a:p>
            <a:r>
              <a:rPr lang="en-US" dirty="0"/>
              <a:t>And</a:t>
            </a:r>
            <a:r>
              <a:rPr lang="en-US" baseline="0" dirty="0"/>
              <a:t> while s</a:t>
            </a:r>
            <a:r>
              <a:rPr lang="en-US" dirty="0"/>
              <a:t>ocial media can</a:t>
            </a:r>
            <a:r>
              <a:rPr lang="en-US" baseline="0" dirty="0"/>
              <a:t> play a role on EVERY ring</a:t>
            </a:r>
            <a:r>
              <a:rPr lang="mr-IN" baseline="0" dirty="0"/>
              <a:t>…</a:t>
            </a:r>
            <a:endParaRPr lang="en-US" baseline="0" dirty="0"/>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82985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dirty="0"/>
              <a:t> </a:t>
            </a:r>
            <a:r>
              <a:rPr lang="en-US" baseline="0" dirty="0"/>
              <a:t>it has a UNIQUE role on the outer rings. Why? Because that’s where the most people are located and that’s where social media’s strength comes in—millions of people are already there. Just as you want to go fishing where the fishes are, we want to use social media as a tool to connect where our potential audiences are—people who are watching what’s going on, but may not know exactly what’s happening or what the next steps should be. But you do! You, as organizers, know the next steps for getting involved.</a:t>
            </a:r>
          </a:p>
          <a:p>
            <a:endParaRPr lang="en-US" baseline="0" dirty="0"/>
          </a:p>
          <a:p>
            <a:r>
              <a:rPr lang="en-US" dirty="0"/>
              <a:t>So</a:t>
            </a:r>
            <a:r>
              <a:rPr lang="en-US" baseline="0" dirty="0"/>
              <a:t> w</a:t>
            </a:r>
            <a:r>
              <a:rPr lang="en-US" dirty="0"/>
              <a:t>e</a:t>
            </a:r>
            <a:r>
              <a:rPr lang="en-US" baseline="0" dirty="0"/>
              <a:t> use social media not only to stay informed and to connect with others, but to organize. To bring people in and, when the time comes, mobilize them to take action.</a:t>
            </a:r>
          </a:p>
          <a:p>
            <a:endParaRPr lang="en-US" baseline="0" dirty="0"/>
          </a:p>
          <a:p>
            <a:r>
              <a:rPr lang="en-US" baseline="0" dirty="0"/>
              <a:t>Think for a </a:t>
            </a:r>
            <a:r>
              <a:rPr lang="en-US" baseline="0" dirty="0" err="1"/>
              <a:t>scedond</a:t>
            </a:r>
            <a:r>
              <a:rPr lang="en-US" baseline="0" dirty="0"/>
              <a:t>: Which ring do folks think email would fall on this illustration?</a:t>
            </a:r>
          </a:p>
          <a:p>
            <a:endParaRPr lang="en-US" baseline="0"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05830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ASNWER: Closer to the center. </a:t>
            </a:r>
            <a:endParaRPr lang="en-US" baseline="0" dirty="0"/>
          </a:p>
          <a:p>
            <a:endParaRPr lang="en-US" baseline="0" dirty="0"/>
          </a:p>
          <a:p>
            <a:r>
              <a:rPr lang="en-US" dirty="0"/>
              <a:t>EMAIL, as an organizing platform,</a:t>
            </a:r>
            <a:r>
              <a:rPr lang="en-US" baseline="0" dirty="0"/>
              <a:t> plays a larger role closer towards the center. Why? Because it requires a little more engagement. People have invited you into their personal email. It feels more like a one-on-one conversation. And there’s more room for your message—to explain, persuade, and inspire. Also, instead of just hoping that your followers scroll by your social media post, with email, people can choose to open your note at their convenience.</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574323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b="0" i="0" u="none" strike="noStrike" kern="1200" dirty="0">
                <a:solidFill>
                  <a:schemeClr val="tx1"/>
                </a:solidFill>
                <a:effectLst/>
                <a:latin typeface="+mn-lt"/>
                <a:ea typeface="+mn-ea"/>
                <a:cs typeface="+mn-cs"/>
              </a:rPr>
              <a:t>Social</a:t>
            </a:r>
            <a:r>
              <a:rPr lang="en-US" sz="1200" b="0" i="0" u="none" strike="noStrike" kern="1200" baseline="0" dirty="0">
                <a:solidFill>
                  <a:schemeClr val="tx1"/>
                </a:solidFill>
                <a:effectLst/>
                <a:latin typeface="+mn-lt"/>
                <a:ea typeface="+mn-ea"/>
                <a:cs typeface="+mn-cs"/>
              </a:rPr>
              <a:t> media is a tool or a set of tools ready-made for grassroots advocacy. So, as organizers, we should try to view it that way. View it as a way to tell our stories, our values, our message. View it as a way to organize AND mobilize.</a:t>
            </a:r>
            <a:endParaRPr lang="en-US" b="0" dirty="0"/>
          </a:p>
          <a:p>
            <a:pPr marL="0" indent="0">
              <a:buFont typeface="Arial" charset="0"/>
              <a:buNone/>
            </a:pPr>
            <a:endParaRPr lang="en-US" b="0" dirty="0"/>
          </a:p>
          <a:p>
            <a:pPr marL="0" indent="0">
              <a:buFont typeface="Arial" charset="0"/>
              <a:buNone/>
            </a:pPr>
            <a:r>
              <a:rPr lang="en-US" b="0" dirty="0"/>
              <a:t>So</a:t>
            </a:r>
            <a:r>
              <a:rPr lang="mr-IN" b="0" dirty="0"/>
              <a:t>…</a:t>
            </a:r>
            <a:r>
              <a:rPr lang="en-US" b="0" dirty="0"/>
              <a:t> even on social media</a:t>
            </a:r>
          </a:p>
          <a:p>
            <a:pPr marL="0" indent="0">
              <a:buFont typeface="Arial" charset="0"/>
              <a:buNone/>
            </a:pPr>
            <a:endParaRPr lang="en-US" b="0" dirty="0"/>
          </a:p>
          <a:p>
            <a:pPr marL="171450" indent="-171450">
              <a:buFont typeface="Arial" charset="0"/>
              <a:buChar char="•"/>
            </a:pPr>
            <a:r>
              <a:rPr lang="en-US" b="1" dirty="0"/>
              <a:t>On the ladder of engagement</a:t>
            </a:r>
            <a:r>
              <a:rPr lang="en-US" b="1" baseline="0" dirty="0"/>
              <a:t>, participation is low on the level of difficulty. It’s </a:t>
            </a:r>
            <a:r>
              <a:rPr lang="en-US" b="1" dirty="0"/>
              <a:t>easy</a:t>
            </a:r>
            <a:r>
              <a:rPr lang="en-US" b="1" baseline="0" dirty="0"/>
              <a:t> to sign up, it’s easy to follow, like, comment, share. organizers, w</a:t>
            </a:r>
            <a:r>
              <a:rPr lang="en-US" b="1" dirty="0"/>
              <a:t>e</a:t>
            </a:r>
            <a:r>
              <a:rPr lang="en-US" b="1" baseline="0" dirty="0"/>
              <a:t> s</a:t>
            </a:r>
            <a:r>
              <a:rPr lang="en-US" b="1" dirty="0"/>
              <a:t>how up on social media </a:t>
            </a:r>
            <a:r>
              <a:rPr lang="mr-IN" b="1" dirty="0"/>
              <a:t>–</a:t>
            </a:r>
            <a:r>
              <a:rPr lang="en-US" b="1" dirty="0"/>
              <a:t> and social media provides a public forum for you to do just that. To tell your personal story.</a:t>
            </a:r>
            <a:r>
              <a:rPr lang="en-US" b="1" baseline="0" dirty="0"/>
              <a:t> To tell truths. To make arguments. For millions of people, social media is one of the best entry points into organizing, into supporting your cause. Let’s use that entry point to our advantage.</a:t>
            </a:r>
          </a:p>
          <a:p>
            <a:pPr marL="171450" indent="-171450">
              <a:buFont typeface="Arial" charset="0"/>
              <a:buChar char="•"/>
            </a:pPr>
            <a:endParaRPr lang="en-US" b="1" dirty="0"/>
          </a:p>
          <a:p>
            <a:pPr marL="171450" indent="-171450">
              <a:buFont typeface="Arial" charset="0"/>
              <a:buChar char="•"/>
            </a:pPr>
            <a:r>
              <a:rPr lang="en-US" dirty="0"/>
              <a:t>Connect </a:t>
            </a:r>
            <a:r>
              <a:rPr lang="mr-IN" dirty="0"/>
              <a:t>–</a:t>
            </a:r>
            <a:r>
              <a:rPr lang="en-US" baseline="0" dirty="0"/>
              <a:t> build out your networks, connect with other passionate people, form groups, create lists</a:t>
            </a:r>
          </a:p>
          <a:p>
            <a:pPr marL="171450" indent="-171450">
              <a:buFont typeface="Arial" charset="0"/>
              <a:buChar char="•"/>
            </a:pPr>
            <a:endParaRPr lang="en-US" dirty="0"/>
          </a:p>
          <a:p>
            <a:pPr marL="171450" indent="-171450">
              <a:buFont typeface="Arial" charset="0"/>
              <a:buChar char="•"/>
            </a:pPr>
            <a:r>
              <a:rPr lang="en-US" dirty="0"/>
              <a:t>Lift each other up </a:t>
            </a:r>
            <a:r>
              <a:rPr lang="mr-IN" dirty="0"/>
              <a:t>–</a:t>
            </a:r>
            <a:r>
              <a:rPr lang="en-US" dirty="0"/>
              <a:t> be a good</a:t>
            </a:r>
            <a:r>
              <a:rPr lang="en-US" baseline="0" dirty="0"/>
              <a:t> leader by being a good follower. Give other an excuse to join in and help build that momentum. FB and Twitter both have ways to share</a:t>
            </a:r>
          </a:p>
          <a:p>
            <a:pPr marL="171450" indent="-171450">
              <a:buFont typeface="Arial" charset="0"/>
              <a:buChar char="•"/>
            </a:pPr>
            <a:endParaRPr lang="en-US" baseline="0" dirty="0"/>
          </a:p>
          <a:p>
            <a:pPr marL="171450" indent="-171450">
              <a:buFont typeface="Arial"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16457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b="0" dirty="0"/>
              <a:t>We</a:t>
            </a:r>
            <a:r>
              <a:rPr lang="en-US" b="0" baseline="0" dirty="0"/>
              <a:t> s</a:t>
            </a:r>
            <a:r>
              <a:rPr lang="en-US" b="0" dirty="0"/>
              <a:t>how up </a:t>
            </a:r>
            <a:r>
              <a:rPr lang="mr-IN" b="0" dirty="0"/>
              <a:t>–</a:t>
            </a:r>
            <a:r>
              <a:rPr lang="en-US" b="0" dirty="0"/>
              <a:t> social media provides a public forum for you to do just that. To tell your personal story.</a:t>
            </a:r>
            <a:r>
              <a:rPr lang="en-US" b="0" baseline="0" dirty="0"/>
              <a:t> To tell truths. To make arguments</a:t>
            </a:r>
          </a:p>
          <a:p>
            <a:pPr marL="171450" indent="-171450">
              <a:buFont typeface="Arial" charset="0"/>
              <a:buChar char="•"/>
            </a:pPr>
            <a:endParaRPr lang="en-US" b="1" dirty="0"/>
          </a:p>
          <a:p>
            <a:pPr marL="171450" indent="-171450">
              <a:buFont typeface="Arial" charset="0"/>
              <a:buChar char="•"/>
            </a:pPr>
            <a:r>
              <a:rPr lang="en-US" b="1" dirty="0"/>
              <a:t>Connect </a:t>
            </a:r>
            <a:r>
              <a:rPr lang="mr-IN" b="1" dirty="0"/>
              <a:t>–</a:t>
            </a:r>
            <a:r>
              <a:rPr lang="en-US" b="1" baseline="0" dirty="0"/>
              <a:t> we use social media not only as a way to complain about airlines, but as a tool to build out our networks, connect with other passionate people, form groups, create lists. One of the best features about Twitter is that you can easily reach people who are not in your immediate network like other platforms. There are millions of conversations happening, gaining momentum, trending. Use these conversations, where folks are discussing issues they care about to engage, connect, share resources, and</a:t>
            </a:r>
            <a:r>
              <a:rPr lang="mr-IN" b="1" baseline="0" dirty="0"/>
              <a:t>…</a:t>
            </a:r>
            <a:endParaRPr lang="en-US" b="1" baseline="0" dirty="0"/>
          </a:p>
          <a:p>
            <a:pPr marL="171450" indent="-171450">
              <a:buFont typeface="Arial" charset="0"/>
              <a:buChar char="•"/>
            </a:pPr>
            <a:endParaRPr lang="en-US" dirty="0"/>
          </a:p>
          <a:p>
            <a:pPr marL="171450" indent="-171450">
              <a:buFont typeface="Arial" charset="0"/>
              <a:buChar char="•"/>
            </a:pPr>
            <a:r>
              <a:rPr lang="en-US" dirty="0"/>
              <a:t>Lift each other up </a:t>
            </a:r>
            <a:r>
              <a:rPr lang="mr-IN" dirty="0"/>
              <a:t>–</a:t>
            </a:r>
            <a:r>
              <a:rPr lang="en-US" dirty="0"/>
              <a:t> be a good</a:t>
            </a:r>
            <a:r>
              <a:rPr lang="en-US" baseline="0" dirty="0"/>
              <a:t> leader by being a good follower. Give other an excuse to join in and help build that momentum. FB and Twitter both have ways to share</a:t>
            </a:r>
          </a:p>
          <a:p>
            <a:pPr marL="171450" indent="-171450">
              <a:buFont typeface="Arial"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48998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b="0" dirty="0"/>
              <a:t>We</a:t>
            </a:r>
            <a:r>
              <a:rPr lang="en-US" b="0" baseline="0" dirty="0"/>
              <a:t> s</a:t>
            </a:r>
            <a:r>
              <a:rPr lang="en-US" b="0" dirty="0"/>
              <a:t>how up </a:t>
            </a:r>
            <a:r>
              <a:rPr lang="mr-IN" b="0" dirty="0"/>
              <a:t>–</a:t>
            </a:r>
            <a:r>
              <a:rPr lang="en-US" b="0" dirty="0"/>
              <a:t> social media provides a public forum for you to do just that. To tell your personal story.</a:t>
            </a:r>
            <a:r>
              <a:rPr lang="en-US" b="0" baseline="0" dirty="0"/>
              <a:t> To tell truths. To make arguments</a:t>
            </a:r>
          </a:p>
          <a:p>
            <a:pPr marL="171450" indent="-171450">
              <a:buFont typeface="Arial" charset="0"/>
              <a:buChar char="•"/>
            </a:pPr>
            <a:endParaRPr lang="en-US" b="1" dirty="0"/>
          </a:p>
          <a:p>
            <a:pPr marL="171450" indent="-171450">
              <a:buFont typeface="Arial" charset="0"/>
              <a:buChar char="•"/>
            </a:pPr>
            <a:r>
              <a:rPr lang="en-US" b="0" dirty="0"/>
              <a:t>Connect </a:t>
            </a:r>
            <a:r>
              <a:rPr lang="mr-IN" b="0" dirty="0"/>
              <a:t>–</a:t>
            </a:r>
            <a:r>
              <a:rPr lang="en-US" b="0" baseline="0" dirty="0"/>
              <a:t> we use social media not only as a way to complain about airlines, but as a tool to build out our networks, connect with other passionate people, form groups, create lists</a:t>
            </a:r>
          </a:p>
          <a:p>
            <a:pPr marL="171450" indent="-171450">
              <a:buFont typeface="Arial" charset="0"/>
              <a:buChar char="•"/>
            </a:pPr>
            <a:endParaRPr lang="en-US" b="0"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1" dirty="0"/>
              <a:t>Lift each other up </a:t>
            </a:r>
            <a:r>
              <a:rPr lang="mr-IN" b="1" dirty="0"/>
              <a:t>–</a:t>
            </a:r>
            <a:r>
              <a:rPr lang="en-US" b="1" dirty="0"/>
              <a:t> </a:t>
            </a:r>
            <a:r>
              <a:rPr lang="en-US" b="1" baseline="0" dirty="0"/>
              <a:t>You can </a:t>
            </a:r>
            <a:r>
              <a:rPr lang="en-US" b="1" dirty="0"/>
              <a:t>be a good</a:t>
            </a:r>
            <a:r>
              <a:rPr lang="en-US" b="1" baseline="0" dirty="0"/>
              <a:t> leader by being a good follower. Participate. See something you like? Like it, share it, tag others—get your networks involved. Be an excuse for your friends to join in and help build that momentum. The thing about social media is that it’s super easy to share and most platforms have built in algorithms that will increase the visibility of posts with more engagements. So engage!</a:t>
            </a:r>
            <a:endParaRPr lang="en-US" sz="1200" b="1" i="0" kern="1200" baseline="0" dirty="0">
              <a:solidFill>
                <a:schemeClr val="tx1"/>
              </a:solidFill>
              <a:effectLst/>
              <a:latin typeface="+mn-lt"/>
              <a:ea typeface="+mn-ea"/>
              <a:cs typeface="+mn-cs"/>
            </a:endParaRPr>
          </a:p>
          <a:p>
            <a:pPr marL="171450" indent="-171450">
              <a:buFont typeface="Arial" charset="0"/>
              <a:buChar char="•"/>
            </a:pPr>
            <a:endParaRPr lang="en-US" b="1" baseline="0" dirty="0"/>
          </a:p>
          <a:p>
            <a:pPr marL="171450" indent="-171450">
              <a:buFont typeface="Arial" charset="0"/>
              <a:buChar char="•"/>
            </a:pPr>
            <a:endParaRPr lang="en-US" dirty="0"/>
          </a:p>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563690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en-US" dirty="0"/>
              <a:t>In review</a:t>
            </a:r>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429502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a:t>
            </a:r>
            <a:r>
              <a:rPr lang="en-US" baseline="0" dirty="0"/>
              <a:t> facts </a:t>
            </a:r>
            <a:r>
              <a:rPr lang="mr-IN" baseline="0" dirty="0"/>
              <a:t>–</a:t>
            </a:r>
            <a:endParaRPr lang="en-US" baseline="0" dirty="0"/>
          </a:p>
          <a:p>
            <a:endParaRPr lang="en-US" baseline="0" dirty="0"/>
          </a:p>
          <a:p>
            <a:r>
              <a:rPr lang="en-US" baseline="0" dirty="0"/>
              <a:t>I’m from Jupiter Florida </a:t>
            </a:r>
          </a:p>
          <a:p>
            <a:r>
              <a:rPr lang="en-US" baseline="0" dirty="0"/>
              <a:t>Master’s in WGS </a:t>
            </a:r>
            <a:r>
              <a:rPr lang="mr-IN" baseline="0" dirty="0"/>
              <a:t>–</a:t>
            </a:r>
            <a:r>
              <a:rPr lang="en-US" baseline="0" dirty="0"/>
              <a:t> I’m really passionate about trying to create a more equitable world</a:t>
            </a:r>
          </a:p>
          <a:p>
            <a:r>
              <a:rPr lang="en-US" baseline="0" dirty="0"/>
              <a:t>Before coming to OFA </a:t>
            </a:r>
            <a:r>
              <a:rPr lang="mr-IN" baseline="0" dirty="0"/>
              <a:t>–</a:t>
            </a:r>
            <a:r>
              <a:rPr lang="en-US" baseline="0" dirty="0"/>
              <a:t> I organized young people in CPS; worked in the education </a:t>
            </a:r>
            <a:r>
              <a:rPr lang="en-US" baseline="0" dirty="0" err="1"/>
              <a:t>dept</a:t>
            </a:r>
            <a:r>
              <a:rPr lang="en-US" baseline="0" dirty="0"/>
              <a:t> of IHMEC; worked as a researcher for DePaul university </a:t>
            </a:r>
          </a:p>
          <a:p>
            <a:r>
              <a:rPr lang="en-US" baseline="0" dirty="0"/>
              <a:t>Now I teach a pop culture class at one of the community colleges in Chicago</a:t>
            </a:r>
          </a:p>
          <a:p>
            <a:endParaRPr lang="en-US" baseline="0" dirty="0"/>
          </a:p>
          <a:p>
            <a:r>
              <a:rPr lang="en-US" baseline="0" dirty="0"/>
              <a:t>I come from a family of park rangers and teachers and it has fueled my passion for learning and teaching. </a:t>
            </a:r>
          </a:p>
          <a:p>
            <a:endParaRPr lang="en-US" baseline="0" dirty="0"/>
          </a:p>
          <a:p>
            <a:r>
              <a:rPr lang="en-US" baseline="0" dirty="0"/>
              <a:t>I was born in key west. </a:t>
            </a:r>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2</a:t>
            </a:fld>
            <a:endParaRPr lang="en-US"/>
          </a:p>
        </p:txBody>
      </p:sp>
    </p:spTree>
    <p:extLst>
      <p:ext uri="{BB962C8B-B14F-4D97-AF65-F5344CB8AC3E}">
        <p14:creationId xmlns:p14="http://schemas.microsoft.com/office/powerpoint/2010/main" val="1350568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let’s dig into how to produce content </a:t>
            </a:r>
            <a:r>
              <a:rPr lang="mr-IN" baseline="0" dirty="0"/>
              <a:t>–</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CB909D58-CE17-5F49-889D-9F08C930C319}"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262983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Mobilizing is all about turning important</a:t>
            </a:r>
            <a:r>
              <a:rPr lang="en-US" baseline="0" dirty="0"/>
              <a:t> moments into action. You’ve seen this around Obamacare– Along with other organizations working locally an nationally, OFA will bring in new people to take action when it’s most needed, ask them to take meaningful action, train them on how to do it well. These organizing moments are important to winning on the issues. </a:t>
            </a:r>
            <a:endParaRPr lang="en-US" dirty="0"/>
          </a:p>
        </p:txBody>
      </p:sp>
      <p:sp>
        <p:nvSpPr>
          <p:cNvPr id="4" name="Slide Number Placeholder 3"/>
          <p:cNvSpPr>
            <a:spLocks noGrp="1"/>
          </p:cNvSpPr>
          <p:nvPr>
            <p:ph type="sldNum" sz="quarter" idx="10"/>
          </p:nvPr>
        </p:nvSpPr>
        <p:spPr/>
        <p:txBody>
          <a:bodyPr/>
          <a:lstStyle/>
          <a:p>
            <a:fld id="{4354A47C-ECB0-9A47-A238-4EB575FBA44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67471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0" dirty="0"/>
              <a:t> key principles of digital organizing</a:t>
            </a:r>
            <a:endParaRPr lang="en-US" dirty="0"/>
          </a:p>
          <a:p>
            <a:pPr marL="228600" indent="-228600">
              <a:buAutoNum type="arabicParenR"/>
            </a:pPr>
            <a:r>
              <a:rPr lang="en-US" dirty="0"/>
              <a:t>authenticity: as an example, whenever I’m training new employees or volunteers on “tone of voice” for social media, I always say “Speak like a human, tweet like a human.” Which is to say: than an authentic voice (i.e. your voice) is essential. People will tune out if what you’re talking about doesn’t feel genuine. But that should not a problem for </a:t>
            </a:r>
            <a:r>
              <a:rPr lang="en-US" dirty="0" err="1"/>
              <a:t>y’all</a:t>
            </a:r>
            <a:r>
              <a:rPr lang="en-US" dirty="0"/>
              <a:t>, because you wouldn’t be</a:t>
            </a:r>
            <a:r>
              <a:rPr lang="en-US" baseline="0" dirty="0"/>
              <a:t> in this training </a:t>
            </a:r>
            <a:r>
              <a:rPr lang="en-US" dirty="0"/>
              <a:t>if you didn’t genuinely care about the work you’re doing.</a:t>
            </a:r>
          </a:p>
          <a:p>
            <a:pPr marL="228600" indent="-228600">
              <a:buAutoNum type="arabicParenR"/>
            </a:pPr>
            <a:r>
              <a:rPr lang="en-US" dirty="0"/>
              <a:t>Relevance: I can tell you that if you want to make an impact, you have to meet the moment. this doesn't</a:t>
            </a:r>
            <a:r>
              <a:rPr lang="en-US" baseline="0" dirty="0"/>
              <a:t> mean </a:t>
            </a:r>
            <a:r>
              <a:rPr lang="en-US" dirty="0"/>
              <a:t>that you should be tweet-ready constantly, but you should stay as well-informed as possible and plugged into the issues that are happening.</a:t>
            </a:r>
          </a:p>
          <a:p>
            <a:pPr marL="228600" indent="-228600">
              <a:buAutoNum type="arabicParenR"/>
            </a:pPr>
            <a:r>
              <a:rPr lang="en-US" dirty="0"/>
              <a:t>Call-to-action: research shows that progressives feel bogged down and hopeless – OFA tries to always to offer a glimmer of hope through action --</a:t>
            </a:r>
            <a:r>
              <a:rPr lang="en-US" baseline="0" dirty="0"/>
              <a:t> folks want to feel efficacy </a:t>
            </a:r>
            <a:endParaRPr lang="en-US" dirty="0"/>
          </a:p>
          <a:p>
            <a:pPr marL="228600" indent="-228600">
              <a:buAutoNum type="arabicParenR"/>
            </a:pPr>
            <a:endParaRPr lang="en-US" dirty="0"/>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22</a:t>
            </a:fld>
            <a:endParaRPr lang="en-US"/>
          </a:p>
        </p:txBody>
      </p:sp>
    </p:spTree>
    <p:extLst>
      <p:ext uri="{BB962C8B-B14F-4D97-AF65-F5344CB8AC3E}">
        <p14:creationId xmlns:p14="http://schemas.microsoft.com/office/powerpoint/2010/main" val="76197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876271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568415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know this instinctually </a:t>
            </a:r>
            <a:r>
              <a:rPr lang="mr-IN" dirty="0"/>
              <a:t>–</a:t>
            </a:r>
            <a:r>
              <a:rPr lang="en-US" dirty="0"/>
              <a:t> we need trust in</a:t>
            </a:r>
            <a:r>
              <a:rPr lang="en-US" baseline="0" dirty="0"/>
              <a:t> a relationship. This is true on social media as well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Keep the principles of Authenticity/Relevance/Impact in mind while crafting your message, because the online relationships you have are built on trust.</a:t>
            </a:r>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1714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033305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very important for</a:t>
            </a:r>
            <a:r>
              <a:rPr lang="en-US" baseline="0" dirty="0"/>
              <a:t> community organizers </a:t>
            </a:r>
            <a:r>
              <a:rPr lang="mr-IN" baseline="0" dirty="0"/>
              <a:t>–</a:t>
            </a:r>
            <a:r>
              <a:rPr lang="en-US" baseline="0" dirty="0"/>
              <a:t> we want to see folks talking action in their community and seeing the efficacy of their efforts. </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99687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can be isolating but it can</a:t>
            </a:r>
            <a:r>
              <a:rPr lang="en-US" baseline="0" dirty="0"/>
              <a:t> also serve as a way of finding your people</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30188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r>
              <a:rPr lang="en-US" dirty="0"/>
              <a:t>Pause here to share</a:t>
            </a:r>
            <a:r>
              <a:rPr lang="en-US" baseline="0" dirty="0"/>
              <a:t> what’s worked and what’s been challenging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703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 we go through this training, don’t be shy and tweet throughout the</a:t>
            </a:r>
            <a:r>
              <a:rPr lang="en-US" sz="1200" b="0" i="0" u="none" strike="noStrike" cap="none" baseline="0" dirty="0">
                <a:solidFill>
                  <a:schemeClr val="dk1"/>
                </a:solidFill>
                <a:latin typeface="Calibri"/>
                <a:ea typeface="Calibri"/>
                <a:cs typeface="Calibri"/>
                <a:sym typeface="Calibri"/>
              </a:rPr>
              <a:t> session using our hashtag. Let us know </a:t>
            </a:r>
            <a:r>
              <a:rPr lang="en-US" sz="1200" b="0" i="0" u="none" strike="noStrike" cap="none" dirty="0">
                <a:solidFill>
                  <a:schemeClr val="dk1"/>
                </a:solidFill>
                <a:latin typeface="Calibri"/>
                <a:ea typeface="Calibri"/>
                <a:cs typeface="Calibri"/>
                <a:sym typeface="Calibri"/>
              </a:rPr>
              <a:t>what you are taking away from this training, what is</a:t>
            </a:r>
            <a:r>
              <a:rPr lang="en-US" sz="1200" b="0" i="0" u="none" strike="noStrike" cap="none" baseline="0" dirty="0">
                <a:solidFill>
                  <a:schemeClr val="dk1"/>
                </a:solidFill>
                <a:latin typeface="Calibri"/>
                <a:ea typeface="Calibri"/>
                <a:cs typeface="Calibri"/>
                <a:sym typeface="Calibri"/>
              </a:rPr>
              <a:t> motivating you to organize, and follow me on twitter at @</a:t>
            </a:r>
            <a:r>
              <a:rPr lang="en-US" sz="1200" b="0" i="0" u="none" strike="noStrike" cap="none" baseline="0" dirty="0" err="1">
                <a:solidFill>
                  <a:schemeClr val="dk1"/>
                </a:solidFill>
                <a:latin typeface="Calibri"/>
                <a:ea typeface="Calibri"/>
                <a:cs typeface="Calibri"/>
                <a:sym typeface="Calibri"/>
              </a:rPr>
              <a:t>GriffenSaul</a:t>
            </a:r>
            <a:r>
              <a:rPr lang="en-US" sz="1200" b="0" i="0" u="none" strike="noStrike" cap="none" baseline="0"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3</a:t>
            </a:fld>
            <a:endParaRPr lang="en-US" sz="1200">
              <a:latin typeface="Calibri"/>
              <a:ea typeface="Calibri"/>
              <a:cs typeface="Calibri"/>
              <a:sym typeface="Calibri"/>
            </a:endParaRPr>
          </a:p>
        </p:txBody>
      </p:sp>
    </p:spTree>
    <p:extLst>
      <p:ext uri="{BB962C8B-B14F-4D97-AF65-F5344CB8AC3E}">
        <p14:creationId xmlns:p14="http://schemas.microsoft.com/office/powerpoint/2010/main" val="107328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can feel frivolous, but organizing and sharing your personal story is important work. Here’s someone who does it really well.</a:t>
            </a:r>
          </a:p>
          <a:p>
            <a:endParaRPr lang="en-US" dirty="0"/>
          </a:p>
          <a:p>
            <a:r>
              <a:rPr lang="en-US" dirty="0"/>
              <a:t>We’re about to watch a video featuring Kendall Brow and someone who’s incredibly talented at telling her story on social media. </a:t>
            </a:r>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022979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881386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447724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368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a:t>
            </a:r>
            <a:r>
              <a:rPr lang="en-US" baseline="0" dirty="0"/>
              <a:t> is Kendall describing the impact of social media for her, in her life. </a:t>
            </a:r>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solidFill>
                  <a:prstClr val="black"/>
                </a:solidFill>
                <a:ea typeface="Calibri"/>
                <a:cs typeface="Calibri"/>
                <a:sym typeface="Calibri"/>
              </a:rPr>
              <a:pPr>
                <a:buSzPct val="25000"/>
              </a:pPr>
              <a:t>34</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1585997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but how do</a:t>
            </a:r>
            <a:r>
              <a:rPr lang="en-US" baseline="0" dirty="0"/>
              <a:t> you create powerful content and cut through the noise of social media? </a:t>
            </a:r>
          </a:p>
          <a:p>
            <a:endParaRPr lang="en-US" baseline="0" dirty="0"/>
          </a:p>
          <a:p>
            <a:pPr marL="228600" indent="-228600">
              <a:buAutoNum type="arabicParenR"/>
            </a:pPr>
            <a:r>
              <a:rPr lang="en-US" dirty="0"/>
              <a:t>Generally people don’t hop onto Twitter or FB looking to do something else like call their Congressperson – </a:t>
            </a:r>
            <a:r>
              <a:rPr lang="en-US" dirty="0" err="1"/>
              <a:t>ppl</a:t>
            </a:r>
            <a:r>
              <a:rPr lang="en-US" dirty="0"/>
              <a:t> are looking to scroll through. So big blocks of text maybe aren’t always the best. Like when you see a 20-sentence long text message, you get alarmed.</a:t>
            </a:r>
          </a:p>
          <a:p>
            <a:pPr marL="228600" indent="-228600">
              <a:buAutoNum type="arabicParenR"/>
            </a:pPr>
            <a:r>
              <a:rPr lang="en-US" dirty="0"/>
              <a:t>We’ll dig into this a bit more later, but photo and video content have been shown to majorly increase engagement on your posts  -- 300% and up on Twitter and I think even more on FB. Not just because </a:t>
            </a:r>
            <a:r>
              <a:rPr lang="en-US" dirty="0" err="1"/>
              <a:t>ppl</a:t>
            </a:r>
            <a:r>
              <a:rPr lang="en-US" dirty="0"/>
              <a:t> will stop and look, but because those platforms KNOW when </a:t>
            </a:r>
            <a:r>
              <a:rPr lang="en-US" dirty="0" err="1"/>
              <a:t>ppl</a:t>
            </a:r>
            <a:r>
              <a:rPr lang="en-US" dirty="0"/>
              <a:t> stop and look, and they want you to stay on their platforms so they promote photo/video/catchy content purposely. Asking </a:t>
            </a:r>
            <a:r>
              <a:rPr lang="en-US" dirty="0" err="1"/>
              <a:t>ppl</a:t>
            </a:r>
            <a:r>
              <a:rPr lang="en-US" dirty="0"/>
              <a:t> to get involved is a big ask, but showing pics makes it far more accessible. Even if YOU don’t think that phone-banking is sexy enough for a photo, I do. ;-)</a:t>
            </a:r>
          </a:p>
          <a:p>
            <a:pPr marL="228600" indent="-228600">
              <a:buAutoNum type="arabicParenR"/>
            </a:pPr>
            <a:r>
              <a:rPr lang="en-US" dirty="0"/>
              <a:t>So we went over the ”ask” or providing-of-resources portion a few slides ago, but including a hashtag is of course another great way to insert yourself into the conversations that are happening and be the signal in the noise</a:t>
            </a:r>
          </a:p>
          <a:p>
            <a:pPr marL="228600" indent="-228600">
              <a:buAutoNum type="arabicParenR"/>
            </a:pPr>
            <a:endParaRPr lang="en-US" dirty="0"/>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35</a:t>
            </a:fld>
            <a:endParaRPr lang="en-US"/>
          </a:p>
        </p:txBody>
      </p:sp>
    </p:spTree>
    <p:extLst>
      <p:ext uri="{BB962C8B-B14F-4D97-AF65-F5344CB8AC3E}">
        <p14:creationId xmlns:p14="http://schemas.microsoft.com/office/powerpoint/2010/main" val="1332601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this 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 you are at this action planning meeting. Write a tweet that is short and that shows what is happening at the meeting.</a:t>
            </a:r>
          </a:p>
        </p:txBody>
      </p:sp>
      <p:sp>
        <p:nvSpPr>
          <p:cNvPr id="4" name="Slide Number Placeholder 3"/>
          <p:cNvSpPr>
            <a:spLocks noGrp="1"/>
          </p:cNvSpPr>
          <p:nvPr>
            <p:ph type="sldNum" sz="quarter" idx="10"/>
          </p:nvPr>
        </p:nvSpPr>
        <p:spPr/>
        <p:txBody>
          <a:bodyPr/>
          <a:lstStyle/>
          <a:p>
            <a:fld id="{A56C4B64-BDA6-634E-BD2A-D5BD70F96A9C}" type="slidenum">
              <a:rPr lang="en-US" smtClean="0"/>
              <a:t>36</a:t>
            </a:fld>
            <a:endParaRPr lang="en-US"/>
          </a:p>
        </p:txBody>
      </p:sp>
    </p:spTree>
    <p:extLst>
      <p:ext uri="{BB962C8B-B14F-4D97-AF65-F5344CB8AC3E}">
        <p14:creationId xmlns:p14="http://schemas.microsoft.com/office/powerpoint/2010/main" val="126770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you’ll walk through the example</a:t>
            </a:r>
            <a:r>
              <a:rPr lang="en-US" baseline="0" dirty="0"/>
              <a:t> of social media posts </a:t>
            </a:r>
            <a:r>
              <a:rPr lang="mr-IN" baseline="0" dirty="0"/>
              <a:t>–</a:t>
            </a:r>
            <a:r>
              <a:rPr lang="en-US" baseline="0" dirty="0"/>
              <a:t> what do you see operating; what stands out to you</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37</a:t>
            </a:fld>
            <a:endParaRPr lang="en-US" sz="1200">
              <a:latin typeface="Calibri"/>
              <a:ea typeface="Calibri"/>
              <a:cs typeface="Calibri"/>
              <a:sym typeface="Calibri"/>
            </a:endParaRPr>
          </a:p>
        </p:txBody>
      </p:sp>
    </p:spTree>
    <p:extLst>
      <p:ext uri="{BB962C8B-B14F-4D97-AF65-F5344CB8AC3E}">
        <p14:creationId xmlns:p14="http://schemas.microsoft.com/office/powerpoint/2010/main" val="1352595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not be a professional photographer, but you can be a good photographer—and you don’t need a fancy camera. Combined with free apps, today’s camera phones are convenient enough and perform well enough to capture excellent photos. Our phones make this so easy! Also we fully have a toolkit on this so check it out.</a:t>
            </a:r>
          </a:p>
        </p:txBody>
      </p:sp>
      <p:sp>
        <p:nvSpPr>
          <p:cNvPr id="4" name="Slide Number Placeholder 3"/>
          <p:cNvSpPr>
            <a:spLocks noGrp="1"/>
          </p:cNvSpPr>
          <p:nvPr>
            <p:ph type="sldNum" sz="quarter" idx="10"/>
          </p:nvPr>
        </p:nvSpPr>
        <p:spPr/>
        <p:txBody>
          <a:bodyPr/>
          <a:lstStyle/>
          <a:p>
            <a:fld id="{4BD93216-BC50-744F-9422-411E30A57A2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52534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These three rules</a:t>
            </a:r>
            <a:r>
              <a:rPr lang="en-US" baseline="0" dirty="0"/>
              <a:t> should guide the photos you take</a:t>
            </a:r>
            <a:endParaRPr lang="en-US" dirty="0"/>
          </a:p>
          <a:p>
            <a:pPr marL="171450" indent="-171450">
              <a:buFont typeface="Arial" charset="0"/>
              <a:buChar char="•"/>
            </a:pPr>
            <a:r>
              <a:rPr lang="en-US" dirty="0"/>
              <a:t>Make sure the frame (what you see through your viewfinder or on your phone screen) is filled with the elements you want a viewer to see. If an element doesn’t need to be in the photo, make sure it’s out of the frame</a:t>
            </a: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455454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two simple goals for today</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Think of Digital organizing as</a:t>
            </a:r>
            <a:r>
              <a:rPr lang="en-US" baseline="0" dirty="0"/>
              <a:t> an </a:t>
            </a:r>
            <a:r>
              <a:rPr lang="en-US" dirty="0"/>
              <a:t>extension of your community organizing </a:t>
            </a:r>
            <a:r>
              <a:rPr lang="mr-IN" dirty="0"/>
              <a:t>–</a:t>
            </a:r>
            <a:r>
              <a:rPr lang="en-US" dirty="0"/>
              <a:t> we’ll dig best practices, including some tips and tricks, to powerfully</a:t>
            </a:r>
            <a:r>
              <a:rPr lang="en-US" baseline="0" dirty="0"/>
              <a:t> tell</a:t>
            </a:r>
            <a:r>
              <a:rPr lang="en-US" dirty="0"/>
              <a:t> your story online</a:t>
            </a:r>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a:t>
            </a:fld>
            <a:endParaRPr lang="en-US"/>
          </a:p>
        </p:txBody>
      </p:sp>
    </p:spTree>
    <p:extLst>
      <p:ext uri="{BB962C8B-B14F-4D97-AF65-F5344CB8AC3E}">
        <p14:creationId xmlns:p14="http://schemas.microsoft.com/office/powerpoint/2010/main" val="893791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Make sure the background doesn’t distract from the message you’re trying to convey in the image. The background should enhance the image—it should provide a viewer with more information about the place, time, story, or emotion of the scene.</a:t>
            </a: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17636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Once your frame is filled and the background is controlled, wait to take the perfect shot. This could be when a crowd erupts in cheers, when two people hug, or when a speaker passionately raises their arms. If there’s a lot of action in your frame, take multiple shots—or bursts of photos—to increase your chances of catching that perfect freeze-frame.</a:t>
            </a: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1903362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If they’re in front of a window or lamp they’ll come out dark. Move to the side to another angle where they will be better lit. If they’re in front of a window or lamp—or the sun—they’ll come out dark. So you should move to get another angle where they will be better lit. The number one reason by photos turn out blurry is because there isn’t enough light. So if your photos are blurry see what you can do to get where there is more light.</a:t>
            </a: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9214428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“Crop with your feet” </a:t>
            </a:r>
            <a:endParaRPr lang="en-US" dirty="0"/>
          </a:p>
          <a:p>
            <a:r>
              <a:rPr lang="en-US" sz="1200" kern="1200" dirty="0">
                <a:solidFill>
                  <a:schemeClr val="tx1"/>
                </a:solidFill>
                <a:effectLst/>
                <a:latin typeface="+mn-lt"/>
                <a:ea typeface="+mn-ea"/>
                <a:cs typeface="+mn-cs"/>
              </a:rPr>
              <a:t>Instead of using the zoom functionality of your camera—which can result in grainy or blurry photos—move your feet to get closer to your subject. If there’s something distracting on the side of the frame or in the background, move yourself up, down, le , or right to try to eliminate the distracting element. </a:t>
            </a:r>
          </a:p>
          <a:p>
            <a:endParaRPr lang="en-US" dirty="0"/>
          </a:p>
          <a:p>
            <a:r>
              <a:rPr lang="en-US" sz="1200" b="1" kern="1200" dirty="0">
                <a:solidFill>
                  <a:schemeClr val="tx1"/>
                </a:solidFill>
                <a:effectLst/>
                <a:latin typeface="+mn-lt"/>
                <a:ea typeface="+mn-ea"/>
                <a:cs typeface="+mn-cs"/>
              </a:rPr>
              <a:t>Change your angles </a:t>
            </a:r>
            <a:endParaRPr lang="en-US" dirty="0"/>
          </a:p>
          <a:p>
            <a:r>
              <a:rPr lang="en-US" sz="1200" kern="1200" dirty="0">
                <a:solidFill>
                  <a:schemeClr val="tx1"/>
                </a:solidFill>
                <a:effectLst/>
                <a:latin typeface="+mn-lt"/>
                <a:ea typeface="+mn-ea"/>
                <a:cs typeface="+mn-cs"/>
              </a:rPr>
              <a:t>Take photos from different heights and different angles. Get low and photograph a crowd of protesters from below. Get up high to show all the contents on a table of letter-writers during a letter-writing event.</a:t>
            </a:r>
          </a:p>
          <a:p>
            <a:r>
              <a:rPr lang="en-US" sz="1200" kern="1200" dirty="0">
                <a:solidFill>
                  <a:schemeClr val="tx1"/>
                </a:solidFill>
                <a:effectLst/>
                <a:latin typeface="+mn-lt"/>
                <a:ea typeface="+mn-ea"/>
                <a:cs typeface="+mn-cs"/>
              </a:rPr>
              <a:t> </a:t>
            </a:r>
            <a:endParaRPr lang="en-US" dirty="0"/>
          </a:p>
          <a:p>
            <a:r>
              <a:rPr lang="en-US" sz="1200" b="1" kern="1200" dirty="0">
                <a:solidFill>
                  <a:schemeClr val="tx1"/>
                </a:solidFill>
                <a:effectLst/>
                <a:latin typeface="+mn-lt"/>
                <a:ea typeface="+mn-ea"/>
                <a:cs typeface="+mn-cs"/>
              </a:rPr>
              <a:t>Vary your head sizes </a:t>
            </a:r>
            <a:endParaRPr lang="en-US" dirty="0"/>
          </a:p>
          <a:p>
            <a:r>
              <a:rPr lang="en-US" sz="1200" kern="1200" dirty="0">
                <a:solidFill>
                  <a:schemeClr val="tx1"/>
                </a:solidFill>
                <a:effectLst/>
                <a:latin typeface="+mn-lt"/>
                <a:ea typeface="+mn-ea"/>
                <a:cs typeface="+mn-cs"/>
              </a:rPr>
              <a:t>One good indicator of photo variety is if head sizes are different between your shots. Focus on getting a mix of detail, medium, and wide shots, crop with your feet, and change your angles to allow for more variety.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50592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 of photo you take can speak volumes</a:t>
            </a:r>
            <a:r>
              <a:rPr lang="en-US" baseline="0" dirty="0"/>
              <a:t> about the action you’re documenting</a:t>
            </a: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737037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4BD93216-BC50-744F-9422-411E30A57A25}" type="slidenum">
              <a:rPr lang="en-US" smtClean="0"/>
              <a:t>45</a:t>
            </a:fld>
            <a:endParaRPr lang="en-US"/>
          </a:p>
        </p:txBody>
      </p:sp>
    </p:spTree>
    <p:extLst>
      <p:ext uri="{BB962C8B-B14F-4D97-AF65-F5344CB8AC3E}">
        <p14:creationId xmlns:p14="http://schemas.microsoft.com/office/powerpoint/2010/main" val="577787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More resources available here to make your work even better – we think about these things a lot, okay?</a:t>
            </a:r>
          </a:p>
        </p:txBody>
      </p:sp>
      <p:sp>
        <p:nvSpPr>
          <p:cNvPr id="4" name="Slide Number Placeholder 3"/>
          <p:cNvSpPr>
            <a:spLocks noGrp="1"/>
          </p:cNvSpPr>
          <p:nvPr>
            <p:ph type="sldNum" sz="quarter" idx="10"/>
          </p:nvPr>
        </p:nvSpPr>
        <p:spPr/>
        <p:txBody>
          <a:bodyPr/>
          <a:lstStyle/>
          <a:p>
            <a:fld id="{4BD93216-BC50-744F-9422-411E30A57A25}" type="slidenum">
              <a:rPr lang="en-US" smtClean="0"/>
              <a:t>46</a:t>
            </a:fld>
            <a:endParaRPr lang="en-US"/>
          </a:p>
        </p:txBody>
      </p:sp>
    </p:spTree>
    <p:extLst>
      <p:ext uri="{BB962C8B-B14F-4D97-AF65-F5344CB8AC3E}">
        <p14:creationId xmlns:p14="http://schemas.microsoft.com/office/powerpoint/2010/main" val="959280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a:t>
            </a:r>
            <a:r>
              <a:rPr lang="en-US" baseline="0" dirty="0"/>
              <a:t> let’s try putting all that together! </a:t>
            </a:r>
            <a:endParaRPr lang="en-US" dirty="0"/>
          </a:p>
        </p:txBody>
      </p:sp>
      <p:sp>
        <p:nvSpPr>
          <p:cNvPr id="4" name="Slide Number Placeholder 3"/>
          <p:cNvSpPr>
            <a:spLocks noGrp="1"/>
          </p:cNvSpPr>
          <p:nvPr>
            <p:ph type="sldNum" sz="quarter" idx="10"/>
          </p:nvPr>
        </p:nvSpPr>
        <p:spPr/>
        <p:txBody>
          <a:bodyPr/>
          <a:lstStyle/>
          <a:p>
            <a:pPr>
              <a:defRPr/>
            </a:pPr>
            <a:fld id="{CB909D58-CE17-5F49-889D-9F08C930C319}"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10838070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you’ll walk through the example</a:t>
            </a:r>
            <a:r>
              <a:rPr lang="en-US" baseline="0" dirty="0"/>
              <a:t> of social media posts </a:t>
            </a:r>
            <a:r>
              <a:rPr lang="mr-IN" baseline="0" dirty="0"/>
              <a:t>–</a:t>
            </a:r>
            <a:r>
              <a:rPr lang="en-US" baseline="0" dirty="0"/>
              <a:t> what do you see operating; what stands out to you</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49</a:t>
            </a:fld>
            <a:endParaRPr lang="en-US" sz="1200">
              <a:latin typeface="Calibri"/>
              <a:ea typeface="Calibri"/>
              <a:cs typeface="Calibri"/>
              <a:sym typeface="Calibri"/>
            </a:endParaRPr>
          </a:p>
        </p:txBody>
      </p:sp>
    </p:spTree>
    <p:extLst>
      <p:ext uri="{BB962C8B-B14F-4D97-AF65-F5344CB8AC3E}">
        <p14:creationId xmlns:p14="http://schemas.microsoft.com/office/powerpoint/2010/main" val="1827615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Take some time to share your draft</a:t>
            </a:r>
            <a:r>
              <a:rPr lang="en-US" sz="1200" b="0" i="0" u="none" strike="noStrike" cap="none" baseline="0" dirty="0">
                <a:solidFill>
                  <a:schemeClr val="dk1"/>
                </a:solidFill>
                <a:latin typeface="Arial"/>
                <a:ea typeface="Arial"/>
                <a:cs typeface="Arial"/>
                <a:sym typeface="Arial"/>
              </a:rPr>
              <a:t> and get feedback! </a:t>
            </a:r>
            <a:endParaRPr lang="en-US" sz="1200" b="0" i="0" u="none" strike="noStrike" cap="none" dirty="0">
              <a:solidFill>
                <a:schemeClr val="dk1"/>
              </a:solidFill>
              <a:latin typeface="Arial"/>
              <a:ea typeface="Arial"/>
              <a:cs typeface="Arial"/>
              <a:sym typeface="Arial"/>
            </a:endParaRPr>
          </a:p>
        </p:txBody>
      </p:sp>
      <p:sp>
        <p:nvSpPr>
          <p:cNvPr id="191" name="Shape 1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50</a:t>
            </a:fld>
            <a:endParaRPr lang="en-US" sz="1200">
              <a:latin typeface="Calibri"/>
              <a:ea typeface="Calibri"/>
              <a:cs typeface="Calibri"/>
              <a:sym typeface="Calibri"/>
            </a:endParaRPr>
          </a:p>
        </p:txBody>
      </p:sp>
    </p:spTree>
    <p:extLst>
      <p:ext uri="{BB962C8B-B14F-4D97-AF65-F5344CB8AC3E}">
        <p14:creationId xmlns:p14="http://schemas.microsoft.com/office/powerpoint/2010/main" val="207364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you to walk away</a:t>
            </a:r>
            <a:r>
              <a:rPr lang="en-US" baseline="0" dirty="0"/>
              <a:t> with the tools you need to tell the story of your organizing work on social media. </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5</a:t>
            </a:fld>
            <a:endParaRPr lang="en-US"/>
          </a:p>
        </p:txBody>
      </p:sp>
    </p:spTree>
    <p:extLst>
      <p:ext uri="{BB962C8B-B14F-4D97-AF65-F5344CB8AC3E}">
        <p14:creationId xmlns:p14="http://schemas.microsoft.com/office/powerpoint/2010/main" val="877037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909D58-CE17-5F49-889D-9F08C930C319}"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1589371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3 MINUTES</a:t>
            </a:r>
          </a:p>
          <a:p>
            <a:endParaRPr lang="en-US" dirty="0"/>
          </a:p>
          <a:p>
            <a:r>
              <a:rPr lang="en-US" dirty="0"/>
              <a:t>ADRIENNE</a:t>
            </a:r>
          </a:p>
          <a:p>
            <a:endParaRPr lang="en-US" dirty="0"/>
          </a:p>
          <a:p>
            <a:r>
              <a:rPr lang="en-US" dirty="0"/>
              <a:t>[TRACI pulls</a:t>
            </a:r>
            <a:r>
              <a:rPr lang="en-US" baseline="0" dirty="0"/>
              <a:t> out some responses from the chat box]</a:t>
            </a:r>
            <a:endParaRPr lang="en-US" dirty="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52</a:t>
            </a:fld>
            <a:endParaRPr lang="en-US"/>
          </a:p>
        </p:txBody>
      </p:sp>
    </p:spTree>
    <p:extLst>
      <p:ext uri="{BB962C8B-B14F-4D97-AF65-F5344CB8AC3E}">
        <p14:creationId xmlns:p14="http://schemas.microsoft.com/office/powerpoint/2010/main" val="1770486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your new skills</a:t>
            </a:r>
          </a:p>
        </p:txBody>
      </p:sp>
      <p:sp>
        <p:nvSpPr>
          <p:cNvPr id="4" name="Slide Number Placeholder 3"/>
          <p:cNvSpPr>
            <a:spLocks noGrp="1"/>
          </p:cNvSpPr>
          <p:nvPr>
            <p:ph type="sldNum" sz="quarter" idx="10"/>
          </p:nvPr>
        </p:nvSpPr>
        <p:spPr/>
        <p:txBody>
          <a:bodyPr/>
          <a:lstStyle/>
          <a:p>
            <a:fld id="{A56C4B64-BDA6-634E-BD2A-D5BD70F96A9C}" type="slidenum">
              <a:rPr lang="en-US" smtClean="0"/>
              <a:t>53</a:t>
            </a:fld>
            <a:endParaRPr lang="en-US"/>
          </a:p>
        </p:txBody>
      </p:sp>
    </p:spTree>
    <p:extLst>
      <p:ext uri="{BB962C8B-B14F-4D97-AF65-F5344CB8AC3E}">
        <p14:creationId xmlns:p14="http://schemas.microsoft.com/office/powerpoint/2010/main" val="9882773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Calibri"/>
                <a:ea typeface="Calibri"/>
                <a:cs typeface="Calibri"/>
                <a:sym typeface="Calibri"/>
              </a:rPr>
              <a:t>Thank you so much! See you on twitter!</a:t>
            </a:r>
          </a:p>
        </p:txBody>
      </p:sp>
      <p:sp>
        <p:nvSpPr>
          <p:cNvPr id="4" name="Slide Number Placeholder 3"/>
          <p:cNvSpPr>
            <a:spLocks noGrp="1"/>
          </p:cNvSpPr>
          <p:nvPr>
            <p:ph type="sldNum" sz="quarter" idx="10"/>
          </p:nvPr>
        </p:nvSpPr>
        <p:spPr/>
        <p:txBody>
          <a:bodyPr/>
          <a:lstStyle/>
          <a:p>
            <a:fld id="{4BD93216-BC50-744F-9422-411E30A57A25}" type="slidenum">
              <a:rPr lang="en-US" smtClean="0"/>
              <a:t>54</a:t>
            </a:fld>
            <a:endParaRPr lang="en-US"/>
          </a:p>
        </p:txBody>
      </p:sp>
    </p:spTree>
    <p:extLst>
      <p:ext uri="{BB962C8B-B14F-4D97-AF65-F5344CB8AC3E}">
        <p14:creationId xmlns:p14="http://schemas.microsoft.com/office/powerpoint/2010/main" val="30389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our agenda for the day! It will help us to accomplish the goals we laid out in the previous slide. First, we’ll talk about what social media is and how organizers can use it to support and amplify their work. Next, we’ll dive into a few best practices for actually creating content. And then we’ll spend some time putting it into practice, giving feedback, and then wrap up and close. </a:t>
            </a:r>
          </a:p>
          <a:p>
            <a:endParaRPr lang="en-US" dirty="0"/>
          </a:p>
        </p:txBody>
      </p:sp>
      <p:sp>
        <p:nvSpPr>
          <p:cNvPr id="4" name="Slide Number Placeholder 3"/>
          <p:cNvSpPr>
            <a:spLocks noGrp="1"/>
          </p:cNvSpPr>
          <p:nvPr>
            <p:ph type="sldNum" sz="quarter" idx="10"/>
          </p:nvPr>
        </p:nvSpPr>
        <p:spPr/>
        <p:txBody>
          <a:bodyPr/>
          <a:lstStyle/>
          <a:p>
            <a:pPr>
              <a:defRPr/>
            </a:pPr>
            <a:fld id="{CB909D58-CE17-5F49-889D-9F08C930C319}"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08062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can be isolating but it can</a:t>
            </a:r>
            <a:r>
              <a:rPr lang="en-US" baseline="0" dirty="0"/>
              <a:t> also serve as a way of finding your people</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86451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31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OK, so maybe it would be helpful to take a step back and actually define what social media is</a:t>
            </a:r>
            <a:r>
              <a:rPr lang="mr-IN" baseline="0" dirty="0"/>
              <a:t>…</a:t>
            </a:r>
            <a:r>
              <a:rPr lang="en-US" baseline="0" dirty="0"/>
              <a:t> we all probably have an idea of what it is, but let’s just take a minute to break it down so we can have a starting place for how to use it</a:t>
            </a: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209143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t>6/24/19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6/24/19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6/24/19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996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321674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54473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07692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62133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81993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61187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0027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6/24/19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915014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299418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753767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D9D9D9"/>
                </a:solidFill>
                <a:latin typeface="Open Sans"/>
                <a:ea typeface="Open Sans"/>
                <a:cs typeface="Open Sans"/>
                <a:sym typeface="Open Sans"/>
              </a:rPr>
              <a:t>February 12, 2017  |  </a:t>
            </a:r>
            <a:fld id="{00000000-1234-1234-1234-123412341234}" type="slidenum">
              <a:rPr lang="en-US" sz="1200">
                <a:solidFill>
                  <a:srgbClr val="D9D9D9"/>
                </a:solidFill>
                <a:latin typeface="Open Sans"/>
                <a:ea typeface="Open Sans"/>
                <a:cs typeface="Open Sans"/>
                <a:sym typeface="Open Sans"/>
              </a:rPr>
              <a:pPr algn="r">
                <a:buSzPct val="25000"/>
              </a:pPr>
              <a:t>‹#›</a:t>
            </a:fld>
            <a:endParaRPr lang="en-US" sz="1200">
              <a:solidFill>
                <a:srgbClr val="D9D9D9"/>
              </a:solidFill>
              <a:latin typeface="Open Sans"/>
              <a:ea typeface="Open Sans"/>
              <a:cs typeface="Open Sans"/>
              <a:sym typeface="Open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t>6/24/19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D9D9D9"/>
                </a:solidFill>
                <a:latin typeface="Open Sans"/>
                <a:ea typeface="Open Sans"/>
                <a:cs typeface="Open Sans"/>
                <a:sym typeface="Open Sans"/>
              </a:rPr>
              <a:t>February 12, 2017  |  </a:t>
            </a:r>
            <a:fld id="{00000000-1234-1234-1234-123412341234}" type="slidenum">
              <a:rPr lang="en-US" sz="1200">
                <a:solidFill>
                  <a:srgbClr val="D9D9D9"/>
                </a:solidFill>
                <a:latin typeface="Open Sans"/>
                <a:ea typeface="Open Sans"/>
                <a:cs typeface="Open Sans"/>
                <a:sym typeface="Open Sans"/>
              </a:rPr>
              <a:pPr algn="r">
                <a:buSzPct val="25000"/>
              </a:pPr>
              <a:t>‹#›</a:t>
            </a:fld>
            <a:endParaRPr lang="en-US" sz="1200">
              <a:solidFill>
                <a:srgbClr val="D9D9D9"/>
              </a:solidFill>
              <a:latin typeface="Open Sans"/>
              <a:ea typeface="Open Sans"/>
              <a:cs typeface="Open Sans"/>
              <a:sym typeface="Open San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D9D9D9"/>
                </a:solidFill>
                <a:latin typeface="Open Sans"/>
                <a:ea typeface="Open Sans"/>
                <a:cs typeface="Open Sans"/>
                <a:sym typeface="Open Sans"/>
              </a:rPr>
              <a:t>February 12, 2017  |  </a:t>
            </a:r>
            <a:fld id="{00000000-1234-1234-1234-123412341234}" type="slidenum">
              <a:rPr lang="en-US" sz="1200">
                <a:solidFill>
                  <a:srgbClr val="D9D9D9"/>
                </a:solidFill>
                <a:latin typeface="Open Sans"/>
                <a:ea typeface="Open Sans"/>
                <a:cs typeface="Open Sans"/>
                <a:sym typeface="Open Sans"/>
              </a:rPr>
              <a:pPr algn="r">
                <a:buSzPct val="25000"/>
              </a:pPr>
              <a:t>‹#›</a:t>
            </a:fld>
            <a:endParaRPr lang="en-US" sz="1200">
              <a:solidFill>
                <a:srgbClr val="D9D9D9"/>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t>6/24/19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D9D9D9"/>
                </a:solidFill>
                <a:latin typeface="Open Sans"/>
                <a:ea typeface="Open Sans"/>
                <a:cs typeface="Open Sans"/>
                <a:sym typeface="Open Sans"/>
              </a:rPr>
              <a:t>February 12, 2017  |  </a:t>
            </a:r>
            <a:fld id="{00000000-1234-1234-1234-123412341234}" type="slidenum">
              <a:rPr lang="en-US" sz="1200">
                <a:solidFill>
                  <a:srgbClr val="D9D9D9"/>
                </a:solidFill>
                <a:latin typeface="Open Sans"/>
                <a:ea typeface="Open Sans"/>
                <a:cs typeface="Open Sans"/>
                <a:sym typeface="Open Sans"/>
              </a:rPr>
              <a:pPr algn="r">
                <a:buSzPct val="25000"/>
              </a:pPr>
              <a:t>‹#›</a:t>
            </a:fld>
            <a:endParaRPr lang="en-US" sz="1200">
              <a:solidFill>
                <a:srgbClr val="D9D9D9"/>
              </a:solidFill>
              <a:latin typeface="Open Sans"/>
              <a:ea typeface="Open Sans"/>
              <a:cs typeface="Open Sans"/>
              <a:sym typeface="Open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F9194"/>
                </a:solidFill>
                <a:latin typeface="Calibri"/>
                <a:ea typeface="Calibri"/>
                <a:cs typeface="Calibri"/>
                <a:sym typeface="Calibri"/>
              </a:rPr>
              <a:pPr algn="r">
                <a:buSzPct val="25000"/>
              </a:p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D9D9D9"/>
                </a:solidFill>
                <a:latin typeface="Open Sans"/>
                <a:ea typeface="Open Sans"/>
                <a:cs typeface="Open Sans"/>
                <a:sym typeface="Open Sans"/>
              </a:rPr>
              <a:t>February 12, 2017  |  </a:t>
            </a:r>
            <a:fld id="{00000000-1234-1234-1234-123412341234}" type="slidenum">
              <a:rPr lang="en-US" sz="1200">
                <a:solidFill>
                  <a:srgbClr val="D9D9D9"/>
                </a:solidFill>
                <a:latin typeface="Open Sans"/>
                <a:ea typeface="Open Sans"/>
                <a:cs typeface="Open Sans"/>
                <a:sym typeface="Open Sans"/>
              </a:rPr>
              <a:pPr algn="r">
                <a:buSzPct val="25000"/>
              </a:pPr>
              <a:t>‹#›</a:t>
            </a:fld>
            <a:endParaRPr lang="en-US" sz="1200">
              <a:solidFill>
                <a:srgbClr val="D9D9D9"/>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t>6/24/19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t>6/24/19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t>6/24/19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6/24/19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6/24/19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t>6/24/19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706" r:id="rId20"/>
    <p:sldLayoutId id="2147483707" r:id="rId21"/>
    <p:sldLayoutId id="214748371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167820673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908354226"/>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193778972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1192095776"/>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kern="0"/>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kern="0">
                <a:solidFill>
                  <a:srgbClr val="8F9194"/>
                </a:solidFill>
                <a:latin typeface="Calibri"/>
                <a:ea typeface="Calibri"/>
                <a:cs typeface="Calibri"/>
                <a:sym typeface="Calibri"/>
              </a:rPr>
              <a:pPr algn="r">
                <a:buSzPct val="25000"/>
              </a:pPr>
              <a:t>‹#›</a:t>
            </a:fld>
            <a:endParaRPr lang="en-US" sz="1200" kern="0">
              <a:solidFill>
                <a:srgbClr val="8F9194"/>
              </a:solidFill>
              <a:latin typeface="Calibri"/>
              <a:ea typeface="Calibri"/>
              <a:cs typeface="Calibri"/>
              <a:sym typeface="Calibri"/>
            </a:endParaRPr>
          </a:p>
        </p:txBody>
      </p:sp>
    </p:spTree>
    <p:extLst>
      <p:ext uri="{BB962C8B-B14F-4D97-AF65-F5344CB8AC3E}">
        <p14:creationId xmlns:p14="http://schemas.microsoft.com/office/powerpoint/2010/main" val="1998793637"/>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tiff"/></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ts"/><Relationship Id="rId1" Type="http://schemas.microsoft.com/office/2007/relationships/media" Target="../media/media1.ts"/><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10.tiff"/></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tiff"/><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9.xml"/><Relationship Id="rId1" Type="http://schemas.openxmlformats.org/officeDocument/2006/relationships/slideLayout" Target="../slideLayouts/slideLayout47.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15000"/>
            <a:extLst>
              <a:ext uri="{28A0092B-C50C-407E-A947-70E740481C1C}">
                <a14:useLocalDpi xmlns:a14="http://schemas.microsoft.com/office/drawing/2010/main" val="0"/>
              </a:ext>
            </a:extLst>
          </a:blip>
          <a:srcRect t="17042" r="1556"/>
          <a:stretch/>
        </p:blipFill>
        <p:spPr>
          <a:xfrm>
            <a:off x="0" y="0"/>
            <a:ext cx="12192000" cy="6858000"/>
          </a:xfrm>
          <a:prstGeom prst="rect">
            <a:avLst/>
          </a:prstGeom>
        </p:spPr>
      </p:pic>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6" name="Shape 133"/>
          <p:cNvSpPr txBox="1"/>
          <p:nvPr/>
        </p:nvSpPr>
        <p:spPr>
          <a:xfrm>
            <a:off x="514349" y="2717229"/>
            <a:ext cx="11163300" cy="912188"/>
          </a:xfrm>
          <a:prstGeom prst="rect">
            <a:avLst/>
          </a:prstGeom>
          <a:noFill/>
          <a:ln>
            <a:noFill/>
          </a:ln>
        </p:spPr>
        <p:txBody>
          <a:bodyPr lIns="91425" tIns="45700" rIns="91425" bIns="45700" anchor="t" anchorCtr="0">
            <a:noAutofit/>
          </a:bodyPr>
          <a:lstStyle/>
          <a:p>
            <a:pPr algn="ctr">
              <a:lnSpc>
                <a:spcPct val="90000"/>
              </a:lnSpc>
              <a:buSzPct val="25000"/>
            </a:pPr>
            <a:r>
              <a:rPr lang="en-US" sz="2400" b="1" kern="0" spc="300" dirty="0">
                <a:solidFill>
                  <a:srgbClr val="00B3DC"/>
                </a:solidFill>
                <a:latin typeface="Gilroy ExtraBold" charset="0"/>
                <a:ea typeface="Gilroy ExtraBold" charset="0"/>
                <a:cs typeface="Gilroy ExtraBold" charset="0"/>
                <a:sym typeface="Arial"/>
              </a:rPr>
              <a:t>CAMPAIGN ORGANIZING BOOT CAMP</a:t>
            </a:r>
          </a:p>
          <a:p>
            <a:pPr algn="ctr">
              <a:lnSpc>
                <a:spcPct val="90000"/>
              </a:lnSpc>
              <a:buSzPct val="25000"/>
            </a:pPr>
            <a:r>
              <a:rPr lang="en-US" sz="6500" b="1" kern="0" dirty="0">
                <a:solidFill>
                  <a:srgbClr val="FFFFFF"/>
                </a:solidFill>
                <a:latin typeface="Gilroy ExtraBold" charset="0"/>
                <a:ea typeface="Gilroy ExtraBold" charset="0"/>
                <a:cs typeface="Gilroy ExtraBold" charset="0"/>
                <a:sym typeface="Arial"/>
              </a:rPr>
              <a:t>Digital organizing</a:t>
            </a:r>
          </a:p>
        </p:txBody>
      </p:sp>
      <p:sp>
        <p:nvSpPr>
          <p:cNvPr id="7" name="Shape 133"/>
          <p:cNvSpPr txBox="1"/>
          <p:nvPr/>
        </p:nvSpPr>
        <p:spPr>
          <a:xfrm>
            <a:off x="514350" y="5117628"/>
            <a:ext cx="11163300" cy="832901"/>
          </a:xfrm>
          <a:prstGeom prst="rect">
            <a:avLst/>
          </a:prstGeom>
          <a:noFill/>
          <a:ln>
            <a:noFill/>
          </a:ln>
        </p:spPr>
        <p:txBody>
          <a:bodyPr lIns="91425" tIns="45700" rIns="91425" bIns="45700" anchor="t" anchorCtr="0">
            <a:noAutofit/>
          </a:bodyPr>
          <a:lstStyle/>
          <a:p>
            <a:pPr algn="ctr">
              <a:buSzPct val="25000"/>
            </a:pPr>
            <a:r>
              <a:rPr lang="en-US" sz="2400" b="1" kern="0" dirty="0">
                <a:solidFill>
                  <a:srgbClr val="FFFFFF"/>
                </a:solidFill>
                <a:latin typeface="Source Sans Pro" charset="0"/>
                <a:ea typeface="Source Sans Pro" charset="0"/>
                <a:cs typeface="Source Sans Pro" charset="0"/>
                <a:sym typeface="Arial"/>
              </a:rPr>
              <a:t>Alexis </a:t>
            </a:r>
            <a:r>
              <a:rPr lang="en-US" sz="2400" b="1" kern="0" dirty="0" err="1">
                <a:solidFill>
                  <a:srgbClr val="FFFFFF"/>
                </a:solidFill>
                <a:latin typeface="Source Sans Pro" charset="0"/>
                <a:ea typeface="Source Sans Pro" charset="0"/>
                <a:cs typeface="Source Sans Pro" charset="0"/>
                <a:sym typeface="Arial"/>
              </a:rPr>
              <a:t>Conavay</a:t>
            </a:r>
            <a:r>
              <a:rPr lang="en-US" sz="2400" b="1" kern="0" dirty="0">
                <a:solidFill>
                  <a:srgbClr val="FFFFFF"/>
                </a:solidFill>
                <a:latin typeface="Source Sans Pro" charset="0"/>
                <a:ea typeface="Source Sans Pro" charset="0"/>
                <a:cs typeface="Source Sans Pro" charset="0"/>
                <a:sym typeface="Arial"/>
              </a:rPr>
              <a:t> </a:t>
            </a:r>
            <a:r>
              <a:rPr lang="en-US" sz="2400" kern="0" dirty="0">
                <a:solidFill>
                  <a:srgbClr val="00C4FF"/>
                </a:solidFill>
                <a:latin typeface="Source Sans Pro" charset="0"/>
                <a:ea typeface="Source Sans Pro" charset="0"/>
                <a:cs typeface="Source Sans Pro" charset="0"/>
                <a:sym typeface="Arial"/>
              </a:rPr>
              <a:t>/ OFA Deputy Training Director / @</a:t>
            </a:r>
            <a:r>
              <a:rPr lang="en-US" sz="2400" kern="0" dirty="0" err="1">
                <a:solidFill>
                  <a:srgbClr val="00C4FF"/>
                </a:solidFill>
                <a:latin typeface="Source Sans Pro" charset="0"/>
                <a:ea typeface="Source Sans Pro" charset="0"/>
                <a:cs typeface="Source Sans Pro" charset="0"/>
                <a:sym typeface="Arial"/>
              </a:rPr>
              <a:t>AlexConavay</a:t>
            </a:r>
            <a:endParaRPr lang="en-US" sz="2400" kern="0" dirty="0">
              <a:solidFill>
                <a:srgbClr val="00C4FF"/>
              </a:solidFill>
              <a:latin typeface="Source Sans Pro" charset="0"/>
              <a:ea typeface="Source Sans Pro" charset="0"/>
              <a:cs typeface="Source Sans Pro" charset="0"/>
              <a:sym typeface="Arial"/>
            </a:endParaRPr>
          </a:p>
        </p:txBody>
      </p:sp>
      <p:pic>
        <p:nvPicPr>
          <p:cNvPr id="8" name="Picture 7" descr="A drawing of a face&#10;&#10;Description automatically generated">
            <a:extLst>
              <a:ext uri="{FF2B5EF4-FFF2-40B4-BE49-F238E27FC236}">
                <a16:creationId xmlns:a16="http://schemas.microsoft.com/office/drawing/2014/main" id="{08A1B77B-97E6-6045-BE91-401525CF040E}"/>
              </a:ext>
            </a:extLst>
          </p:cNvPr>
          <p:cNvPicPr>
            <a:picLocks noChangeAspect="1"/>
          </p:cNvPicPr>
          <p:nvPr/>
        </p:nvPicPr>
        <p:blipFill>
          <a:blip r:embed="rId5"/>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1615319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1833716" y="1526699"/>
            <a:ext cx="9026324" cy="3760004"/>
          </a:xfrm>
          <a:prstGeom prst="rect">
            <a:avLst/>
          </a:prstGeom>
          <a:noFill/>
        </p:spPr>
        <p:txBody>
          <a:bodyPr wrap="square" rtlCol="0">
            <a:spAutoFit/>
          </a:bodyPr>
          <a:lstStyle/>
          <a:p>
            <a:pPr>
              <a:lnSpc>
                <a:spcPct val="90000"/>
              </a:lnSpc>
            </a:pPr>
            <a:r>
              <a:rPr lang="en-US" sz="4400" dirty="0">
                <a:solidFill>
                  <a:srgbClr val="00B0F0"/>
                </a:solidFill>
                <a:latin typeface="Gilroy ExtraBold" charset="0"/>
                <a:ea typeface="Gilroy ExtraBold" charset="0"/>
                <a:cs typeface="Gilroy ExtraBold" charset="0"/>
              </a:rPr>
              <a:t>Social media </a:t>
            </a:r>
            <a:r>
              <a:rPr lang="en-US" sz="4400" dirty="0">
                <a:solidFill>
                  <a:srgbClr val="FFFFFF"/>
                </a:solidFill>
                <a:latin typeface="Gilroy ExtraBold" charset="0"/>
                <a:ea typeface="Gilroy ExtraBold" charset="0"/>
                <a:cs typeface="Gilroy ExtraBold" charset="0"/>
              </a:rPr>
              <a:t>are</a:t>
            </a:r>
            <a:r>
              <a:rPr lang="en-US" sz="4400" dirty="0">
                <a:solidFill>
                  <a:srgbClr val="C6D0D7"/>
                </a:solidFill>
                <a:latin typeface="Gilroy ExtraBold" charset="0"/>
                <a:ea typeface="Gilroy ExtraBold" charset="0"/>
                <a:cs typeface="Gilroy ExtraBold" charset="0"/>
              </a:rPr>
              <a:t> </a:t>
            </a:r>
            <a:r>
              <a:rPr lang="en-US" sz="4400" dirty="0">
                <a:solidFill>
                  <a:srgbClr val="FFFFFF"/>
                </a:solidFill>
                <a:latin typeface="Gilroy ExtraBold" charset="0"/>
                <a:ea typeface="Gilroy ExtraBold" charset="0"/>
                <a:cs typeface="Gilroy ExtraBold" charset="0"/>
              </a:rPr>
              <a:t>tools or platforms that allow the sharing of information and content and </a:t>
            </a:r>
            <a:r>
              <a:rPr lang="en-US" sz="4400" dirty="0">
                <a:solidFill>
                  <a:srgbClr val="F6DC31">
                    <a:lumMod val="40000"/>
                    <a:lumOff val="60000"/>
                  </a:srgbClr>
                </a:solidFill>
                <a:latin typeface="Gilroy ExtraBold" charset="0"/>
                <a:ea typeface="Gilroy ExtraBold" charset="0"/>
                <a:cs typeface="Gilroy ExtraBold" charset="0"/>
              </a:rPr>
              <a:t>the formation of communities </a:t>
            </a:r>
            <a:r>
              <a:rPr lang="en-US" sz="4400" dirty="0">
                <a:solidFill>
                  <a:srgbClr val="FFFFFF"/>
                </a:solidFill>
                <a:latin typeface="Gilroy ExtraBold" charset="0"/>
                <a:ea typeface="Gilroy ExtraBold" charset="0"/>
                <a:cs typeface="Gilroy ExtraBold" charset="0"/>
              </a:rPr>
              <a:t>through</a:t>
            </a:r>
            <a:r>
              <a:rPr lang="en-US" sz="4400" dirty="0">
                <a:solidFill>
                  <a:srgbClr val="00B0F0"/>
                </a:solidFill>
                <a:latin typeface="Gilroy ExtraBold" charset="0"/>
                <a:ea typeface="Gilroy ExtraBold" charset="0"/>
                <a:cs typeface="Gilroy ExtraBold" charset="0"/>
              </a:rPr>
              <a:t> </a:t>
            </a:r>
            <a:r>
              <a:rPr lang="en-US" sz="4400" dirty="0">
                <a:solidFill>
                  <a:srgbClr val="FFFFFF"/>
                </a:solidFill>
                <a:latin typeface="Gilroy ExtraBold" charset="0"/>
                <a:ea typeface="Gilroy ExtraBold" charset="0"/>
                <a:cs typeface="Gilroy ExtraBold" charset="0"/>
              </a:rPr>
              <a:t>online and mobile </a:t>
            </a:r>
            <a:r>
              <a:rPr lang="en-US" sz="4400" dirty="0">
                <a:solidFill>
                  <a:srgbClr val="EE2F4B">
                    <a:lumMod val="40000"/>
                    <a:lumOff val="60000"/>
                  </a:srgbClr>
                </a:solidFill>
                <a:latin typeface="Gilroy ExtraBold" charset="0"/>
                <a:ea typeface="Gilroy ExtraBold" charset="0"/>
                <a:cs typeface="Gilroy ExtraBold" charset="0"/>
              </a:rPr>
              <a:t>networks of people</a:t>
            </a:r>
            <a:r>
              <a:rPr lang="en-US" sz="4400" dirty="0">
                <a:solidFill>
                  <a:srgbClr val="FFFFFF"/>
                </a:solidFill>
                <a:latin typeface="Gilroy ExtraBold" charset="0"/>
                <a:ea typeface="Gilroy ExtraBold" charset="0"/>
                <a:cs typeface="Gilroy ExtraBold" charset="0"/>
              </a:rPr>
              <a:t>.</a:t>
            </a:r>
          </a:p>
        </p:txBody>
      </p:sp>
    </p:spTree>
    <p:extLst>
      <p:ext uri="{BB962C8B-B14F-4D97-AF65-F5344CB8AC3E}">
        <p14:creationId xmlns:p14="http://schemas.microsoft.com/office/powerpoint/2010/main" val="438380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a:spLocks noChangeArrowheads="1"/>
          </p:cNvSpPr>
          <p:nvPr/>
        </p:nvSpPr>
        <p:spPr bwMode="auto">
          <a:xfrm>
            <a:off x="799961" y="3044102"/>
            <a:ext cx="10592078" cy="75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FFFFFF"/>
                </a:solidFill>
                <a:latin typeface="Gilroy ExtraBold" charset="0"/>
                <a:ea typeface="Gilroy ExtraBold" charset="0"/>
                <a:cs typeface="Gilroy ExtraBold" charset="0"/>
              </a:rPr>
              <a:t>But why do *you* use social media?</a:t>
            </a:r>
          </a:p>
        </p:txBody>
      </p:sp>
      <p:sp>
        <p:nvSpPr>
          <p:cNvPr id="4" name="Rectangle 5"/>
          <p:cNvSpPr txBox="1">
            <a:spLocks/>
          </p:cNvSpPr>
          <p:nvPr/>
        </p:nvSpPr>
        <p:spPr>
          <a:xfrm>
            <a:off x="4737776" y="2077361"/>
            <a:ext cx="2716447" cy="395365"/>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sz="2400" kern="0">
                <a:solidFill>
                  <a:srgbClr val="000000"/>
                </a:solidFill>
              </a:rPr>
              <a:t>GROUP SHARE:</a:t>
            </a:r>
            <a:endParaRPr sz="2400" kern="0" dirty="0">
              <a:solidFill>
                <a:srgbClr val="000000"/>
              </a:solidFill>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62609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3004076"/>
            <a:ext cx="11036968" cy="849848"/>
          </a:xfrm>
          <a:prstGeom prst="rect">
            <a:avLst/>
          </a:prstGeom>
          <a:noFill/>
        </p:spPr>
        <p:txBody>
          <a:bodyPr wrap="square" rtlCol="0">
            <a:spAutoFit/>
          </a:bodyPr>
          <a:lstStyle/>
          <a:p>
            <a:pPr algn="ctr">
              <a:lnSpc>
                <a:spcPct val="80000"/>
              </a:lnSpc>
            </a:pPr>
            <a:r>
              <a:rPr lang="en-US" sz="6000" b="1" dirty="0">
                <a:solidFill>
                  <a:srgbClr val="00B4DC"/>
                </a:solidFill>
                <a:latin typeface="Gilroy ExtraBold" charset="0"/>
                <a:ea typeface="Gilroy ExtraBold" charset="0"/>
                <a:cs typeface="Gilroy ExtraBold" charset="0"/>
              </a:rPr>
              <a:t>Pause for group share</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79737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2" name="Picture 1"/>
          <p:cNvPicPr>
            <a:picLocks noChangeAspect="1"/>
          </p:cNvPicPr>
          <p:nvPr/>
        </p:nvPicPr>
        <p:blipFill>
          <a:blip r:embed="rId4"/>
          <a:stretch>
            <a:fillRect/>
          </a:stretch>
        </p:blipFill>
        <p:spPr>
          <a:xfrm>
            <a:off x="0" y="0"/>
            <a:ext cx="12192000" cy="6879672"/>
          </a:xfrm>
          <a:prstGeom prst="rect">
            <a:avLst/>
          </a:prstGeom>
        </p:spPr>
      </p:pic>
      <p:pic>
        <p:nvPicPr>
          <p:cNvPr id="4" name="Picture 3"/>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a:extLst>
              <a:ext uri="{FF2B5EF4-FFF2-40B4-BE49-F238E27FC236}">
                <a16:creationId xmlns:a16="http://schemas.microsoft.com/office/drawing/2014/main" id="{23B07723-E9F7-6344-B1E7-8472414E4B4B}"/>
              </a:ext>
            </a:extLst>
          </p:cNvPr>
          <p:cNvSpPr txBox="1"/>
          <p:nvPr/>
        </p:nvSpPr>
        <p:spPr>
          <a:xfrm>
            <a:off x="545690" y="2150572"/>
            <a:ext cx="4517136" cy="1289264"/>
          </a:xfrm>
          <a:prstGeom prst="rect">
            <a:avLst/>
          </a:prstGeom>
          <a:noFill/>
        </p:spPr>
        <p:txBody>
          <a:bodyPr wrap="square" rtlCol="0">
            <a:spAutoFit/>
          </a:bodyPr>
          <a:lstStyle/>
          <a:p>
            <a:pPr>
              <a:lnSpc>
                <a:spcPct val="80000"/>
              </a:lnSpc>
              <a:defRPr/>
            </a:pPr>
            <a:r>
              <a:rPr lang="en-US" sz="4800" b="1" kern="0" dirty="0">
                <a:solidFill>
                  <a:srgbClr val="00B4DC"/>
                </a:solidFill>
                <a:latin typeface="Gilroy ExtraBold" charset="0"/>
                <a:ea typeface="Gilroy ExtraBold" charset="0"/>
                <a:cs typeface="Gilroy ExtraBold" charset="0"/>
                <a:sym typeface="Arial"/>
              </a:rPr>
              <a:t>Rings of engagement</a:t>
            </a:r>
          </a:p>
        </p:txBody>
      </p:sp>
    </p:spTree>
    <p:extLst>
      <p:ext uri="{BB962C8B-B14F-4D97-AF65-F5344CB8AC3E}">
        <p14:creationId xmlns:p14="http://schemas.microsoft.com/office/powerpoint/2010/main" val="2104470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79672"/>
          </a:xfrm>
          <a:prstGeom prst="rect">
            <a:avLst/>
          </a:prstGeom>
        </p:spPr>
      </p:pic>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4" name="Oval 3"/>
          <p:cNvSpPr/>
          <p:nvPr/>
        </p:nvSpPr>
        <p:spPr>
          <a:xfrm>
            <a:off x="3255092" y="569373"/>
            <a:ext cx="5532218" cy="5532218"/>
          </a:xfrm>
          <a:prstGeom prst="ellipse">
            <a:avLst/>
          </a:prstGeom>
          <a:noFill/>
          <a:ln w="762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216162" y="2108170"/>
            <a:ext cx="3861154" cy="523220"/>
          </a:xfrm>
          <a:prstGeom prst="rect">
            <a:avLst/>
          </a:prstGeom>
        </p:spPr>
        <p:txBody>
          <a:bodyPr wrap="square">
            <a:spAutoFit/>
          </a:bodyPr>
          <a:lstStyle/>
          <a:p>
            <a:pPr algn="ctr"/>
            <a:r>
              <a:rPr lang="en-US" sz="2800" b="1" dirty="0">
                <a:solidFill>
                  <a:srgbClr val="EE2F4B"/>
                </a:solidFill>
                <a:latin typeface="Gilroy ExtraBold" charset="0"/>
                <a:ea typeface="Gilroy ExtraBold" charset="0"/>
                <a:cs typeface="Gilroy ExtraBold" charset="0"/>
              </a:rPr>
              <a:t>Social Media</a:t>
            </a:r>
          </a:p>
        </p:txBody>
      </p:sp>
    </p:spTree>
    <p:extLst>
      <p:ext uri="{BB962C8B-B14F-4D97-AF65-F5344CB8AC3E}">
        <p14:creationId xmlns:p14="http://schemas.microsoft.com/office/powerpoint/2010/main" val="2004018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79672"/>
          </a:xfrm>
          <a:prstGeom prst="rect">
            <a:avLst/>
          </a:prstGeom>
        </p:spPr>
      </p:pic>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4" name="Oval 3"/>
          <p:cNvSpPr/>
          <p:nvPr/>
        </p:nvSpPr>
        <p:spPr>
          <a:xfrm>
            <a:off x="4334256" y="1682496"/>
            <a:ext cx="3456432" cy="3456432"/>
          </a:xfrm>
          <a:prstGeom prst="ellipse">
            <a:avLst/>
          </a:prstGeom>
          <a:noFill/>
          <a:ln w="762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1715778" y="2656810"/>
            <a:ext cx="3861154" cy="523220"/>
          </a:xfrm>
          <a:prstGeom prst="rect">
            <a:avLst/>
          </a:prstGeom>
        </p:spPr>
        <p:txBody>
          <a:bodyPr wrap="square">
            <a:spAutoFit/>
          </a:bodyPr>
          <a:lstStyle/>
          <a:p>
            <a:pPr algn="ctr"/>
            <a:r>
              <a:rPr lang="en-US" sz="2800" b="1">
                <a:solidFill>
                  <a:srgbClr val="EE2F4B"/>
                </a:solidFill>
                <a:latin typeface="Gilroy ExtraBold" charset="0"/>
                <a:ea typeface="Gilroy ExtraBold" charset="0"/>
                <a:cs typeface="Gilroy ExtraBold" charset="0"/>
              </a:rPr>
              <a:t>Email</a:t>
            </a:r>
          </a:p>
        </p:txBody>
      </p:sp>
    </p:spTree>
    <p:extLst>
      <p:ext uri="{BB962C8B-B14F-4D97-AF65-F5344CB8AC3E}">
        <p14:creationId xmlns:p14="http://schemas.microsoft.com/office/powerpoint/2010/main" val="378881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extBox 7"/>
          <p:cNvSpPr txBox="1"/>
          <p:nvPr/>
        </p:nvSpPr>
        <p:spPr>
          <a:xfrm>
            <a:off x="908116" y="1041515"/>
            <a:ext cx="4916020" cy="1214435"/>
          </a:xfrm>
          <a:prstGeom prst="rect">
            <a:avLst/>
          </a:prstGeom>
          <a:noFill/>
        </p:spPr>
        <p:txBody>
          <a:bodyPr wrap="square" rtlCol="0">
            <a:spAutoFit/>
          </a:bodyPr>
          <a:lstStyle/>
          <a:p>
            <a:pPr>
              <a:lnSpc>
                <a:spcPct val="80000"/>
              </a:lnSpc>
            </a:pPr>
            <a:r>
              <a:rPr lang="en-US" sz="4500" b="1" dirty="0">
                <a:solidFill>
                  <a:srgbClr val="FFFFFF"/>
                </a:solidFill>
                <a:latin typeface="Gilroy ExtraBold" charset="0"/>
                <a:ea typeface="Gilroy ExtraBold" charset="0"/>
                <a:cs typeface="Gilroy ExtraBold" charset="0"/>
              </a:rPr>
              <a:t>Social media </a:t>
            </a:r>
          </a:p>
          <a:p>
            <a:pPr>
              <a:lnSpc>
                <a:spcPct val="80000"/>
              </a:lnSpc>
            </a:pPr>
            <a:r>
              <a:rPr lang="en-US" sz="4500" b="1" dirty="0">
                <a:solidFill>
                  <a:srgbClr val="FFFFFF"/>
                </a:solidFill>
                <a:latin typeface="Gilroy ExtraBold" charset="0"/>
                <a:ea typeface="Gilroy ExtraBold" charset="0"/>
                <a:cs typeface="Gilroy ExtraBold" charset="0"/>
              </a:rPr>
              <a:t>strengths</a:t>
            </a:r>
          </a:p>
        </p:txBody>
      </p:sp>
      <p:sp>
        <p:nvSpPr>
          <p:cNvPr id="9" name="Rectangle 8"/>
          <p:cNvSpPr/>
          <p:nvPr/>
        </p:nvSpPr>
        <p:spPr>
          <a:xfrm>
            <a:off x="6296647" y="1217306"/>
            <a:ext cx="4967113" cy="818444"/>
          </a:xfrm>
          <a:prstGeom prst="rect">
            <a:avLst/>
          </a:prstGeom>
          <a:solidFill>
            <a:srgbClr val="FFFFF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B3DC"/>
                </a:solidFill>
                <a:latin typeface="Source Sans Pro" charset="0"/>
                <a:ea typeface="Source Sans Pro" charset="0"/>
                <a:cs typeface="Source Sans Pro" charset="0"/>
              </a:rPr>
              <a:t>Point of entry</a:t>
            </a:r>
          </a:p>
        </p:txBody>
      </p:sp>
      <p:sp>
        <p:nvSpPr>
          <p:cNvPr id="10" name="Rectangle 9"/>
          <p:cNvSpPr/>
          <p:nvPr/>
        </p:nvSpPr>
        <p:spPr>
          <a:xfrm>
            <a:off x="6296647" y="2341491"/>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Connect with others</a:t>
            </a:r>
          </a:p>
        </p:txBody>
      </p:sp>
      <p:sp>
        <p:nvSpPr>
          <p:cNvPr id="11" name="Rectangle 10"/>
          <p:cNvSpPr/>
          <p:nvPr/>
        </p:nvSpPr>
        <p:spPr>
          <a:xfrm>
            <a:off x="6296647" y="3465676"/>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Lift each other up</a:t>
            </a:r>
          </a:p>
        </p:txBody>
      </p:sp>
      <p:sp>
        <p:nvSpPr>
          <p:cNvPr id="13" name="Rectangle 12"/>
          <p:cNvSpPr/>
          <p:nvPr/>
        </p:nvSpPr>
        <p:spPr>
          <a:xfrm>
            <a:off x="908116" y="2341491"/>
            <a:ext cx="3756213" cy="830997"/>
          </a:xfrm>
          <a:prstGeom prst="rect">
            <a:avLst/>
          </a:prstGeom>
        </p:spPr>
        <p:txBody>
          <a:bodyPr wrap="square">
            <a:spAutoFit/>
          </a:bodyPr>
          <a:lstStyle/>
          <a:p>
            <a:r>
              <a:rPr lang="en-US" sz="2400" b="1" dirty="0">
                <a:solidFill>
                  <a:srgbClr val="3B444D"/>
                </a:solidFill>
                <a:latin typeface="Gilroy ExtraBold" charset="0"/>
                <a:ea typeface="Gilroy ExtraBold" charset="0"/>
                <a:cs typeface="Gilroy ExtraBold" charset="0"/>
              </a:rPr>
              <a:t>Ready-made tools for grassroots advocacy</a:t>
            </a:r>
            <a:endParaRPr lang="en-US" sz="2400" dirty="0">
              <a:solidFill>
                <a:srgbClr val="3B444D"/>
              </a:solidFill>
            </a:endParaRP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64630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extBox 7"/>
          <p:cNvSpPr txBox="1"/>
          <p:nvPr/>
        </p:nvSpPr>
        <p:spPr>
          <a:xfrm>
            <a:off x="908116" y="1041515"/>
            <a:ext cx="4916020" cy="1214435"/>
          </a:xfrm>
          <a:prstGeom prst="rect">
            <a:avLst/>
          </a:prstGeom>
          <a:noFill/>
        </p:spPr>
        <p:txBody>
          <a:bodyPr wrap="square" rtlCol="0">
            <a:spAutoFit/>
          </a:bodyPr>
          <a:lstStyle/>
          <a:p>
            <a:pPr>
              <a:lnSpc>
                <a:spcPct val="80000"/>
              </a:lnSpc>
            </a:pPr>
            <a:r>
              <a:rPr lang="en-US" sz="4500" b="1" dirty="0">
                <a:solidFill>
                  <a:srgbClr val="FFFFFF"/>
                </a:solidFill>
                <a:latin typeface="Gilroy ExtraBold" charset="0"/>
                <a:ea typeface="Gilroy ExtraBold" charset="0"/>
                <a:cs typeface="Gilroy ExtraBold" charset="0"/>
              </a:rPr>
              <a:t>Social media </a:t>
            </a:r>
          </a:p>
          <a:p>
            <a:pPr>
              <a:lnSpc>
                <a:spcPct val="80000"/>
              </a:lnSpc>
            </a:pPr>
            <a:r>
              <a:rPr lang="en-US" sz="4500" b="1" dirty="0">
                <a:solidFill>
                  <a:srgbClr val="FFFFFF"/>
                </a:solidFill>
                <a:latin typeface="Gilroy ExtraBold" charset="0"/>
                <a:ea typeface="Gilroy ExtraBold" charset="0"/>
                <a:cs typeface="Gilroy ExtraBold" charset="0"/>
              </a:rPr>
              <a:t>strengths</a:t>
            </a:r>
          </a:p>
        </p:txBody>
      </p:sp>
      <p:sp>
        <p:nvSpPr>
          <p:cNvPr id="9" name="Rectangle 8"/>
          <p:cNvSpPr/>
          <p:nvPr/>
        </p:nvSpPr>
        <p:spPr>
          <a:xfrm>
            <a:off x="6296647" y="1217306"/>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Point of entry</a:t>
            </a:r>
          </a:p>
        </p:txBody>
      </p:sp>
      <p:sp>
        <p:nvSpPr>
          <p:cNvPr id="10" name="Rectangle 9"/>
          <p:cNvSpPr/>
          <p:nvPr/>
        </p:nvSpPr>
        <p:spPr>
          <a:xfrm>
            <a:off x="6296647" y="2341491"/>
            <a:ext cx="4967113" cy="818444"/>
          </a:xfrm>
          <a:prstGeom prst="rect">
            <a:avLst/>
          </a:prstGeom>
          <a:solidFill>
            <a:srgbClr val="FFFFFF"/>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B0F0"/>
                </a:solidFill>
                <a:latin typeface="Source Sans Pro" charset="0"/>
                <a:ea typeface="Source Sans Pro" charset="0"/>
                <a:cs typeface="Source Sans Pro" charset="0"/>
              </a:rPr>
              <a:t>Connect with others</a:t>
            </a:r>
          </a:p>
        </p:txBody>
      </p:sp>
      <p:sp>
        <p:nvSpPr>
          <p:cNvPr id="11" name="Rectangle 10"/>
          <p:cNvSpPr/>
          <p:nvPr/>
        </p:nvSpPr>
        <p:spPr>
          <a:xfrm>
            <a:off x="6296647" y="3465676"/>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Lift each other up</a:t>
            </a:r>
          </a:p>
        </p:txBody>
      </p:sp>
      <p:sp>
        <p:nvSpPr>
          <p:cNvPr id="12" name="Rectangle 11"/>
          <p:cNvSpPr/>
          <p:nvPr/>
        </p:nvSpPr>
        <p:spPr>
          <a:xfrm>
            <a:off x="908116" y="2341491"/>
            <a:ext cx="3756213" cy="830997"/>
          </a:xfrm>
          <a:prstGeom prst="rect">
            <a:avLst/>
          </a:prstGeom>
        </p:spPr>
        <p:txBody>
          <a:bodyPr wrap="square">
            <a:spAutoFit/>
          </a:bodyPr>
          <a:lstStyle/>
          <a:p>
            <a:r>
              <a:rPr lang="en-US" sz="2400" b="1" dirty="0">
                <a:solidFill>
                  <a:srgbClr val="3B444D"/>
                </a:solidFill>
                <a:latin typeface="Gilroy ExtraBold" charset="0"/>
                <a:ea typeface="Gilroy ExtraBold" charset="0"/>
                <a:cs typeface="Gilroy ExtraBold" charset="0"/>
              </a:rPr>
              <a:t>Ready-made tools for grassroots advocacy</a:t>
            </a:r>
            <a:endParaRPr lang="en-US" sz="2400" dirty="0">
              <a:solidFill>
                <a:srgbClr val="3B444D"/>
              </a:solidFill>
            </a:endParaRP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32341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extBox 7"/>
          <p:cNvSpPr txBox="1"/>
          <p:nvPr/>
        </p:nvSpPr>
        <p:spPr>
          <a:xfrm>
            <a:off x="908116" y="1041515"/>
            <a:ext cx="4916020" cy="1214435"/>
          </a:xfrm>
          <a:prstGeom prst="rect">
            <a:avLst/>
          </a:prstGeom>
          <a:noFill/>
        </p:spPr>
        <p:txBody>
          <a:bodyPr wrap="square" rtlCol="0">
            <a:spAutoFit/>
          </a:bodyPr>
          <a:lstStyle/>
          <a:p>
            <a:pPr>
              <a:lnSpc>
                <a:spcPct val="80000"/>
              </a:lnSpc>
            </a:pPr>
            <a:r>
              <a:rPr lang="en-US" sz="4500" b="1" dirty="0">
                <a:solidFill>
                  <a:srgbClr val="FFFFFF"/>
                </a:solidFill>
                <a:latin typeface="Gilroy ExtraBold" charset="0"/>
                <a:ea typeface="Gilroy ExtraBold" charset="0"/>
                <a:cs typeface="Gilroy ExtraBold" charset="0"/>
              </a:rPr>
              <a:t>Social media </a:t>
            </a:r>
          </a:p>
          <a:p>
            <a:pPr>
              <a:lnSpc>
                <a:spcPct val="80000"/>
              </a:lnSpc>
            </a:pPr>
            <a:r>
              <a:rPr lang="en-US" sz="4500" b="1" dirty="0">
                <a:solidFill>
                  <a:srgbClr val="FFFFFF"/>
                </a:solidFill>
                <a:latin typeface="Gilroy ExtraBold" charset="0"/>
                <a:ea typeface="Gilroy ExtraBold" charset="0"/>
                <a:cs typeface="Gilroy ExtraBold" charset="0"/>
              </a:rPr>
              <a:t>strengths</a:t>
            </a:r>
          </a:p>
        </p:txBody>
      </p:sp>
      <p:sp>
        <p:nvSpPr>
          <p:cNvPr id="9" name="Rectangle 8"/>
          <p:cNvSpPr/>
          <p:nvPr/>
        </p:nvSpPr>
        <p:spPr>
          <a:xfrm>
            <a:off x="6296647" y="1217306"/>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Point of entry</a:t>
            </a:r>
          </a:p>
        </p:txBody>
      </p:sp>
      <p:sp>
        <p:nvSpPr>
          <p:cNvPr id="10" name="Rectangle 9"/>
          <p:cNvSpPr/>
          <p:nvPr/>
        </p:nvSpPr>
        <p:spPr>
          <a:xfrm>
            <a:off x="6296647" y="2341491"/>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Connect with others</a:t>
            </a:r>
          </a:p>
        </p:txBody>
      </p:sp>
      <p:sp>
        <p:nvSpPr>
          <p:cNvPr id="11" name="Rectangle 10"/>
          <p:cNvSpPr/>
          <p:nvPr/>
        </p:nvSpPr>
        <p:spPr>
          <a:xfrm>
            <a:off x="6296647" y="3465676"/>
            <a:ext cx="4967113"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B0F0"/>
                </a:solidFill>
                <a:latin typeface="Source Sans Pro" charset="0"/>
                <a:ea typeface="Source Sans Pro" charset="0"/>
                <a:cs typeface="Source Sans Pro" charset="0"/>
              </a:rPr>
              <a:t>Lift each other up</a:t>
            </a:r>
          </a:p>
        </p:txBody>
      </p:sp>
      <p:sp>
        <p:nvSpPr>
          <p:cNvPr id="13" name="Rectangle 12"/>
          <p:cNvSpPr/>
          <p:nvPr/>
        </p:nvSpPr>
        <p:spPr>
          <a:xfrm>
            <a:off x="908116" y="2341491"/>
            <a:ext cx="3756213" cy="830997"/>
          </a:xfrm>
          <a:prstGeom prst="rect">
            <a:avLst/>
          </a:prstGeom>
        </p:spPr>
        <p:txBody>
          <a:bodyPr wrap="square">
            <a:spAutoFit/>
          </a:bodyPr>
          <a:lstStyle/>
          <a:p>
            <a:r>
              <a:rPr lang="en-US" sz="2400" b="1" dirty="0">
                <a:solidFill>
                  <a:srgbClr val="3B444D"/>
                </a:solidFill>
                <a:latin typeface="Gilroy ExtraBold" charset="0"/>
                <a:ea typeface="Gilroy ExtraBold" charset="0"/>
                <a:cs typeface="Gilroy ExtraBold" charset="0"/>
              </a:rPr>
              <a:t>Ready-made tools for grassroots advocacy</a:t>
            </a:r>
            <a:endParaRPr lang="en-US" sz="2400" dirty="0">
              <a:solidFill>
                <a:srgbClr val="3B444D"/>
              </a:solidFill>
            </a:endParaRP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30489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78071" y="-47104"/>
            <a:ext cx="6113929" cy="6905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0" y="-49668"/>
            <a:ext cx="6078071" cy="69051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6D0D7"/>
              </a:solidFill>
            </a:endParaRPr>
          </a:p>
        </p:txBody>
      </p:sp>
      <p:sp>
        <p:nvSpPr>
          <p:cNvPr id="8" name="Rectangle 7"/>
          <p:cNvSpPr>
            <a:spLocks noChangeArrowheads="1"/>
          </p:cNvSpPr>
          <p:nvPr/>
        </p:nvSpPr>
        <p:spPr bwMode="auto">
          <a:xfrm>
            <a:off x="6096000" y="598851"/>
            <a:ext cx="6060142" cy="118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4500" b="1" dirty="0">
                <a:solidFill>
                  <a:srgbClr val="FFFFFF"/>
                </a:solidFill>
                <a:latin typeface="Gilroy ExtraBold" charset="0"/>
                <a:ea typeface="Gilroy ExtraBold" charset="0"/>
                <a:cs typeface="Gilroy ExtraBold" charset="0"/>
              </a:rPr>
              <a:t>Uses for </a:t>
            </a:r>
          </a:p>
          <a:p>
            <a:pPr algn="ctr">
              <a:lnSpc>
                <a:spcPct val="80000"/>
              </a:lnSpc>
            </a:pPr>
            <a:r>
              <a:rPr lang="en-US" sz="4500" b="1" dirty="0">
                <a:solidFill>
                  <a:srgbClr val="FFFFFF"/>
                </a:solidFill>
                <a:latin typeface="Gilroy ExtraBold" charset="0"/>
                <a:ea typeface="Gilroy ExtraBold" charset="0"/>
                <a:cs typeface="Gilroy ExtraBold" charset="0"/>
              </a:rPr>
              <a:t>Organizers</a:t>
            </a:r>
          </a:p>
        </p:txBody>
      </p:sp>
      <p:sp>
        <p:nvSpPr>
          <p:cNvPr id="12" name="Rectangle 11"/>
          <p:cNvSpPr>
            <a:spLocks noChangeArrowheads="1"/>
          </p:cNvSpPr>
          <p:nvPr/>
        </p:nvSpPr>
        <p:spPr bwMode="auto">
          <a:xfrm>
            <a:off x="6662949" y="2213099"/>
            <a:ext cx="4944172" cy="3735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indent="-457200">
              <a:buFont typeface="Arial" charset="0"/>
              <a:buChar char="•"/>
            </a:pPr>
            <a:r>
              <a:rPr lang="en-US" altLang="en-US" sz="2400" dirty="0">
                <a:solidFill>
                  <a:srgbClr val="FFFFFF"/>
                </a:solidFill>
                <a:latin typeface="Source Sans Pro" charset="0"/>
                <a:ea typeface="Source Sans Pro" charset="0"/>
                <a:cs typeface="Source Sans Pro" charset="0"/>
              </a:rPr>
              <a:t>An easy point-of-entry for potential supporters.</a:t>
            </a:r>
          </a:p>
          <a:p>
            <a:pPr marL="457200" indent="-457200">
              <a:buFont typeface="Arial" charset="0"/>
              <a:buChar char="•"/>
            </a:pPr>
            <a:endParaRPr lang="en-US" altLang="en-US" sz="2400" dirty="0">
              <a:solidFill>
                <a:srgbClr val="FFFFFF"/>
              </a:solidFill>
              <a:latin typeface="Source Sans Pro" charset="0"/>
              <a:ea typeface="Source Sans Pro" charset="0"/>
              <a:cs typeface="Source Sans Pro" charset="0"/>
            </a:endParaRPr>
          </a:p>
          <a:p>
            <a:pPr marL="457200" indent="-457200">
              <a:buFont typeface="Arial" charset="0"/>
              <a:buChar char="•"/>
            </a:pPr>
            <a:r>
              <a:rPr lang="en-US" altLang="en-US" sz="2400" dirty="0">
                <a:solidFill>
                  <a:srgbClr val="FFFFFF"/>
                </a:solidFill>
                <a:latin typeface="Source Sans Pro" charset="0"/>
                <a:ea typeface="Source Sans Pro" charset="0"/>
                <a:cs typeface="Source Sans Pro" charset="0"/>
              </a:rPr>
              <a:t>Gives organizers a platform to tell our stories, make our case, and find shared values.</a:t>
            </a:r>
          </a:p>
          <a:p>
            <a:pPr marL="457200" indent="-457200">
              <a:buFont typeface="Arial" charset="0"/>
              <a:buChar char="•"/>
            </a:pPr>
            <a:endParaRPr lang="en-US" altLang="en-US" sz="2400" dirty="0">
              <a:solidFill>
                <a:srgbClr val="FFFFFF"/>
              </a:solidFill>
              <a:latin typeface="Source Sans Pro" charset="0"/>
              <a:ea typeface="Source Sans Pro" charset="0"/>
              <a:cs typeface="Source Sans Pro" charset="0"/>
            </a:endParaRPr>
          </a:p>
          <a:p>
            <a:pPr marL="457200" indent="-457200">
              <a:buFont typeface="Arial" charset="0"/>
              <a:buChar char="•"/>
            </a:pPr>
            <a:r>
              <a:rPr lang="en-US" altLang="en-US" sz="2400" dirty="0">
                <a:solidFill>
                  <a:srgbClr val="FFFFFF"/>
                </a:solidFill>
                <a:latin typeface="Source Sans Pro" charset="0"/>
                <a:ea typeface="Source Sans Pro" charset="0"/>
                <a:cs typeface="Source Sans Pro" charset="0"/>
              </a:rPr>
              <a:t>Connect with folks, build networks, lift each other up, share resources, organize.</a:t>
            </a:r>
          </a:p>
        </p:txBody>
      </p:sp>
      <p:sp>
        <p:nvSpPr>
          <p:cNvPr id="9" name="Rectangle 8"/>
          <p:cNvSpPr>
            <a:spLocks noChangeArrowheads="1"/>
          </p:cNvSpPr>
          <p:nvPr/>
        </p:nvSpPr>
        <p:spPr bwMode="auto">
          <a:xfrm>
            <a:off x="494327" y="2213099"/>
            <a:ext cx="5161825" cy="3366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indent="-457200">
              <a:buFont typeface="Arial" charset="0"/>
              <a:buChar char="•"/>
            </a:pPr>
            <a:r>
              <a:rPr lang="en-US" altLang="en-US" sz="2400" dirty="0">
                <a:solidFill>
                  <a:srgbClr val="FFFFFF"/>
                </a:solidFill>
                <a:latin typeface="Source Sans Pro" charset="0"/>
                <a:ea typeface="Source Sans Pro" charset="0"/>
                <a:cs typeface="Source Sans Pro" charset="0"/>
              </a:rPr>
              <a:t>Millions of people communicating, sharing, ready to engage. </a:t>
            </a:r>
          </a:p>
          <a:p>
            <a:pPr marL="457200" indent="-457200">
              <a:buFont typeface="Arial" charset="0"/>
              <a:buChar char="•"/>
            </a:pPr>
            <a:endParaRPr lang="en-US" altLang="en-US" sz="2400" dirty="0">
              <a:solidFill>
                <a:srgbClr val="FFFFFF"/>
              </a:solidFill>
              <a:latin typeface="Source Sans Pro" charset="0"/>
              <a:ea typeface="Source Sans Pro" charset="0"/>
              <a:cs typeface="Source Sans Pro" charset="0"/>
            </a:endParaRPr>
          </a:p>
          <a:p>
            <a:pPr marL="457200" indent="-457200">
              <a:buFont typeface="Arial" charset="0"/>
              <a:buChar char="•"/>
            </a:pPr>
            <a:r>
              <a:rPr lang="en-US" altLang="en-US" sz="2400" dirty="0">
                <a:solidFill>
                  <a:srgbClr val="FFFFFF"/>
                </a:solidFill>
                <a:latin typeface="Source Sans Pro" charset="0"/>
                <a:ea typeface="Source Sans Pro" charset="0"/>
                <a:cs typeface="Source Sans Pro" charset="0"/>
              </a:rPr>
              <a:t>Public forum, real-time conversations, trending topics, and breaking news.</a:t>
            </a:r>
          </a:p>
          <a:p>
            <a:pPr marL="457200" indent="-457200">
              <a:buFont typeface="Arial" charset="0"/>
              <a:buChar char="•"/>
            </a:pPr>
            <a:endParaRPr lang="en-US" altLang="en-US" sz="2400" dirty="0">
              <a:solidFill>
                <a:srgbClr val="FFFFFF"/>
              </a:solidFill>
              <a:latin typeface="Source Sans Pro" charset="0"/>
              <a:ea typeface="Source Sans Pro" charset="0"/>
              <a:cs typeface="Source Sans Pro" charset="0"/>
            </a:endParaRPr>
          </a:p>
          <a:p>
            <a:pPr marL="457200" indent="-457200">
              <a:buFont typeface="Arial" charset="0"/>
              <a:buChar char="•"/>
            </a:pPr>
            <a:r>
              <a:rPr lang="en-US" altLang="en-US" sz="2400" dirty="0">
                <a:solidFill>
                  <a:srgbClr val="FFFFFF"/>
                </a:solidFill>
                <a:latin typeface="Source Sans Pro" charset="0"/>
                <a:ea typeface="Source Sans Pro" charset="0"/>
                <a:cs typeface="Source Sans Pro" charset="0"/>
              </a:rPr>
              <a:t>Low-level engagement like sharing and liking is easy.</a:t>
            </a:r>
          </a:p>
        </p:txBody>
      </p:sp>
      <p:sp>
        <p:nvSpPr>
          <p:cNvPr id="10" name="Rectangle 9"/>
          <p:cNvSpPr>
            <a:spLocks noChangeArrowheads="1"/>
          </p:cNvSpPr>
          <p:nvPr/>
        </p:nvSpPr>
        <p:spPr bwMode="auto">
          <a:xfrm>
            <a:off x="0" y="598851"/>
            <a:ext cx="6096000" cy="118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4500" b="1" dirty="0">
                <a:solidFill>
                  <a:srgbClr val="FFFFFF"/>
                </a:solidFill>
                <a:latin typeface="Gilroy ExtraBold" charset="0"/>
                <a:ea typeface="Gilroy ExtraBold" charset="0"/>
                <a:cs typeface="Gilroy ExtraBold" charset="0"/>
              </a:rPr>
              <a:t>Strengths of </a:t>
            </a:r>
          </a:p>
          <a:p>
            <a:pPr algn="ctr">
              <a:lnSpc>
                <a:spcPct val="80000"/>
              </a:lnSpc>
            </a:pPr>
            <a:r>
              <a:rPr lang="en-US" sz="4500" b="1" dirty="0">
                <a:solidFill>
                  <a:srgbClr val="FFFFFF"/>
                </a:solidFill>
                <a:latin typeface="Gilroy ExtraBold" charset="0"/>
                <a:ea typeface="Gilroy ExtraBold" charset="0"/>
                <a:cs typeface="Gilroy ExtraBold" charset="0"/>
              </a:rPr>
              <a:t>Social Media</a:t>
            </a:r>
          </a:p>
        </p:txBody>
      </p:sp>
      <p:pic>
        <p:nvPicPr>
          <p:cNvPr id="13" name="Picture 1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9869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 y="-812801"/>
            <a:ext cx="12414250" cy="8276167"/>
          </a:xfrm>
          <a:prstGeom prst="rect">
            <a:avLst/>
          </a:prstGeom>
        </p:spPr>
      </p:pic>
      <p:sp>
        <p:nvSpPr>
          <p:cNvPr id="7" name="TextBox 6"/>
          <p:cNvSpPr txBox="1"/>
          <p:nvPr/>
        </p:nvSpPr>
        <p:spPr>
          <a:xfrm>
            <a:off x="763924" y="5152269"/>
            <a:ext cx="6204034" cy="597343"/>
          </a:xfrm>
          <a:prstGeom prst="rect">
            <a:avLst/>
          </a:prstGeom>
          <a:noFill/>
        </p:spPr>
        <p:txBody>
          <a:bodyPr wrap="square" rtlCol="0">
            <a:spAutoFit/>
          </a:bodyPr>
          <a:lstStyle/>
          <a:p>
            <a:pPr>
              <a:lnSpc>
                <a:spcPct val="80000"/>
              </a:lnSpc>
            </a:pPr>
            <a:r>
              <a:rPr lang="en-US" sz="4000" b="1" dirty="0">
                <a:solidFill>
                  <a:schemeClr val="bg1"/>
                </a:solidFill>
                <a:latin typeface="Gilroy ExtraBold" charset="0"/>
                <a:ea typeface="Gilroy ExtraBold" charset="0"/>
                <a:cs typeface="Gilroy ExtraBold" charset="0"/>
              </a:rPr>
              <a:t>Alexis </a:t>
            </a:r>
            <a:r>
              <a:rPr lang="en-US" sz="4000" b="1" dirty="0" err="1">
                <a:solidFill>
                  <a:schemeClr val="bg1"/>
                </a:solidFill>
                <a:latin typeface="Gilroy ExtraBold" charset="0"/>
                <a:ea typeface="Gilroy ExtraBold" charset="0"/>
                <a:cs typeface="Gilroy ExtraBold" charset="0"/>
              </a:rPr>
              <a:t>Conavay</a:t>
            </a:r>
            <a:endParaRPr lang="en-US" sz="4000" b="1" dirty="0">
              <a:solidFill>
                <a:schemeClr val="bg1"/>
              </a:solidFill>
              <a:latin typeface="Gilroy ExtraBold" charset="0"/>
              <a:ea typeface="Gilroy ExtraBold" charset="0"/>
              <a:cs typeface="Gilroy ExtraBold" charset="0"/>
            </a:endParaRPr>
          </a:p>
        </p:txBody>
      </p:sp>
      <p:sp>
        <p:nvSpPr>
          <p:cNvPr id="8" name="TextBox 7"/>
          <p:cNvSpPr txBox="1"/>
          <p:nvPr/>
        </p:nvSpPr>
        <p:spPr>
          <a:xfrm>
            <a:off x="767302" y="5603798"/>
            <a:ext cx="5069715" cy="769441"/>
          </a:xfrm>
          <a:prstGeom prst="rect">
            <a:avLst/>
          </a:prstGeom>
          <a:noFill/>
        </p:spPr>
        <p:txBody>
          <a:bodyPr wrap="square" rtlCol="0">
            <a:spAutoFit/>
          </a:bodyPr>
          <a:lstStyle/>
          <a:p>
            <a:r>
              <a:rPr lang="en-US" sz="2200" b="1" dirty="0">
                <a:solidFill>
                  <a:schemeClr val="tx2"/>
                </a:solidFill>
                <a:latin typeface="Gilroy" charset="0"/>
                <a:ea typeface="Gilroy" charset="0"/>
                <a:cs typeface="Gilroy" charset="0"/>
              </a:rPr>
              <a:t>@</a:t>
            </a:r>
            <a:r>
              <a:rPr lang="en-US" sz="2200" b="1" dirty="0" err="1">
                <a:solidFill>
                  <a:schemeClr val="tx2"/>
                </a:solidFill>
                <a:latin typeface="Gilroy" charset="0"/>
                <a:ea typeface="Gilroy" charset="0"/>
                <a:cs typeface="Gilroy" charset="0"/>
              </a:rPr>
              <a:t>AlexConavay</a:t>
            </a:r>
            <a:endParaRPr lang="en-US" sz="2200" b="1" dirty="0">
              <a:solidFill>
                <a:schemeClr val="tx2"/>
              </a:solidFill>
              <a:latin typeface="Gilroy" charset="0"/>
              <a:ea typeface="Gilroy" charset="0"/>
              <a:cs typeface="Gilroy" charset="0"/>
            </a:endParaRPr>
          </a:p>
          <a:p>
            <a:r>
              <a:rPr lang="en-US" sz="2200" b="1" dirty="0">
                <a:solidFill>
                  <a:schemeClr val="tx2"/>
                </a:solidFill>
                <a:latin typeface="Gilroy" charset="0"/>
                <a:ea typeface="Gilroy" charset="0"/>
                <a:cs typeface="Gilroy" charset="0"/>
              </a:rPr>
              <a:t>OFA Deputy Training Director</a:t>
            </a: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51369" y="6972585"/>
            <a:ext cx="653212" cy="253432"/>
          </a:xfrm>
          <a:prstGeom prst="rect">
            <a:avLst/>
          </a:prstGeom>
          <a:effectLst/>
        </p:spPr>
      </p:pic>
    </p:spTree>
    <p:extLst>
      <p:ext uri="{BB962C8B-B14F-4D97-AF65-F5344CB8AC3E}">
        <p14:creationId xmlns:p14="http://schemas.microsoft.com/office/powerpoint/2010/main" val="155124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defRPr/>
            </a:pPr>
            <a:r>
              <a:rPr lang="en-US" sz="4800" b="1" kern="0" dirty="0">
                <a:solidFill>
                  <a:srgbClr val="00B4DC"/>
                </a:solidFill>
                <a:latin typeface="Gilroy ExtraBold" charset="0"/>
                <a:ea typeface="Gilroy ExtraBold" charset="0"/>
                <a:cs typeface="Gilroy ExtraBold" charset="0"/>
                <a:sym typeface="Arial"/>
              </a:rPr>
              <a:t>Agenda</a:t>
            </a:r>
          </a:p>
        </p:txBody>
      </p:sp>
      <p:sp>
        <p:nvSpPr>
          <p:cNvPr id="3" name="Rectangle 2"/>
          <p:cNvSpPr/>
          <p:nvPr/>
        </p:nvSpPr>
        <p:spPr>
          <a:xfrm>
            <a:off x="5548383" y="1939828"/>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kern="0">
              <a:solidFill>
                <a:srgbClr val="FFFFFF"/>
              </a:solidFill>
              <a:sym typeface="Arial"/>
            </a:endParaRPr>
          </a:p>
        </p:txBody>
      </p:sp>
      <p:sp>
        <p:nvSpPr>
          <p:cNvPr id="5" name="TextBox 4"/>
          <p:cNvSpPr txBox="1"/>
          <p:nvPr/>
        </p:nvSpPr>
        <p:spPr>
          <a:xfrm>
            <a:off x="5577841" y="1284784"/>
            <a:ext cx="5785102" cy="2677656"/>
          </a:xfrm>
          <a:prstGeom prst="rect">
            <a:avLst/>
          </a:prstGeom>
          <a:noFill/>
        </p:spPr>
        <p:txBody>
          <a:bodyPr wrap="square" rtlCol="0">
            <a:spAutoFit/>
          </a:bodyPr>
          <a:lstStyle/>
          <a:p>
            <a:pPr fontAlgn="ctr">
              <a:defRPr/>
            </a:pPr>
            <a:r>
              <a:rPr lang="en-US" sz="2400" kern="0" dirty="0">
                <a:solidFill>
                  <a:srgbClr val="3B444D"/>
                </a:solidFill>
                <a:latin typeface="Source Sans Pro" charset="0"/>
                <a:ea typeface="Source Sans Pro" charset="0"/>
                <a:cs typeface="Source Sans Pro" charset="0"/>
                <a:sym typeface="Arial"/>
              </a:rPr>
              <a:t>Why digital?</a:t>
            </a:r>
          </a:p>
          <a:p>
            <a:pPr fontAlgn="ctr">
              <a:defRPr/>
            </a:pPr>
            <a:endParaRPr lang="en-US" sz="2400" b="1" kern="0" dirty="0">
              <a:solidFill>
                <a:srgbClr val="233031"/>
              </a:solidFill>
              <a:latin typeface="Source Sans Pro" charset="0"/>
              <a:ea typeface="Source Sans Pro" charset="0"/>
              <a:cs typeface="Source Sans Pro" charset="0"/>
              <a:sym typeface="Arial"/>
            </a:endParaRPr>
          </a:p>
          <a:p>
            <a:pPr fontAlgn="ctr">
              <a:defRPr/>
            </a:pPr>
            <a:r>
              <a:rPr lang="en-US" sz="2400" b="1" kern="0" dirty="0">
                <a:solidFill>
                  <a:srgbClr val="FFFFFF"/>
                </a:solidFill>
                <a:latin typeface="Source Sans Pro" charset="0"/>
                <a:ea typeface="Source Sans Pro" charset="0"/>
                <a:cs typeface="Source Sans Pro" charset="0"/>
                <a:sym typeface="Arial"/>
              </a:rPr>
              <a:t>Producing content</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Peer review</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Debrief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296972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1943" y="901481"/>
            <a:ext cx="6237605" cy="738664"/>
          </a:xfrm>
          <a:prstGeom prst="rect">
            <a:avLst/>
          </a:prstGeom>
          <a:noFill/>
        </p:spPr>
        <p:txBody>
          <a:bodyPr wrap="square" rtlCol="0">
            <a:spAutoFit/>
          </a:bodyPr>
          <a:lstStyle/>
          <a:p>
            <a:r>
              <a:rPr lang="en-US" sz="4200" b="1" dirty="0">
                <a:solidFill>
                  <a:srgbClr val="00B4DC"/>
                </a:solidFill>
                <a:latin typeface="Gilroy ExtraBold" charset="0"/>
                <a:ea typeface="Gilroy ExtraBold" charset="0"/>
                <a:cs typeface="Gilroy ExtraBold" charset="0"/>
              </a:rPr>
              <a:t>Messaging &amp; Mobilizing</a:t>
            </a:r>
          </a:p>
        </p:txBody>
      </p:sp>
      <p:sp>
        <p:nvSpPr>
          <p:cNvPr id="3" name="TextBox 2"/>
          <p:cNvSpPr txBox="1"/>
          <p:nvPr/>
        </p:nvSpPr>
        <p:spPr>
          <a:xfrm>
            <a:off x="5451942" y="1640145"/>
            <a:ext cx="6237605" cy="4154984"/>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As organizers, your strongest asset is the number of people you can mobilize to advocate your message.</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To mobilize effectively, we need a dependable and large list of people highly willing to take action with us. </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Digital organizing allows you to a grow a vast list of supporters so that you can mobilize to broadcast your message.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9205" t="1170" r="29840" b="-169"/>
          <a:stretch/>
        </p:blipFill>
        <p:spPr>
          <a:xfrm>
            <a:off x="0" y="0"/>
            <a:ext cx="4664990" cy="6869575"/>
          </a:xfrm>
          <a:prstGeom prst="rect">
            <a:avLst/>
          </a:prstGeom>
        </p:spPr>
      </p:pic>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22189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2257204" y="2666457"/>
            <a:ext cx="7969881" cy="3433376"/>
          </a:xfrm>
          <a:prstGeom prst="rect">
            <a:avLst/>
          </a:prstGeom>
          <a:noFill/>
        </p:spPr>
        <p:txBody>
          <a:bodyPr wrap="square" rtlCol="0">
            <a:spAutoFit/>
          </a:bodyPr>
          <a:lstStyle/>
          <a:p>
            <a:pPr marL="914400" indent="-914400">
              <a:lnSpc>
                <a:spcPct val="110000"/>
              </a:lnSpc>
              <a:buFont typeface="+mj-lt"/>
              <a:buAutoNum type="arabicPeriod"/>
            </a:pPr>
            <a:r>
              <a:rPr lang="en-US" sz="5000" dirty="0">
                <a:solidFill>
                  <a:srgbClr val="FFFFFF"/>
                </a:solidFill>
                <a:latin typeface="Source Sans Pro" charset="0"/>
                <a:ea typeface="Source Sans Pro" charset="0"/>
                <a:cs typeface="Source Sans Pro" charset="0"/>
              </a:rPr>
              <a:t>Authenticity </a:t>
            </a:r>
          </a:p>
          <a:p>
            <a:pPr marL="914400" indent="-914400">
              <a:lnSpc>
                <a:spcPct val="110000"/>
              </a:lnSpc>
              <a:buFont typeface="+mj-lt"/>
              <a:buAutoNum type="arabicPeriod"/>
            </a:pPr>
            <a:r>
              <a:rPr lang="en-US" sz="5000" dirty="0">
                <a:solidFill>
                  <a:srgbClr val="FFFFFF"/>
                </a:solidFill>
                <a:latin typeface="Source Sans Pro" charset="0"/>
                <a:ea typeface="Source Sans Pro" charset="0"/>
                <a:cs typeface="Source Sans Pro" charset="0"/>
              </a:rPr>
              <a:t>Relevance </a:t>
            </a:r>
          </a:p>
          <a:p>
            <a:pPr marL="914400" indent="-914400">
              <a:lnSpc>
                <a:spcPct val="110000"/>
              </a:lnSpc>
              <a:buFont typeface="+mj-lt"/>
              <a:buAutoNum type="arabicPeriod"/>
            </a:pPr>
            <a:r>
              <a:rPr lang="en-US" sz="5000" dirty="0">
                <a:solidFill>
                  <a:srgbClr val="FFFFFF"/>
                </a:solidFill>
                <a:latin typeface="Source Sans Pro" charset="0"/>
                <a:ea typeface="Source Sans Pro" charset="0"/>
                <a:cs typeface="Source Sans Pro" charset="0"/>
              </a:rPr>
              <a:t>Impact</a:t>
            </a:r>
          </a:p>
          <a:p>
            <a:pPr marL="914400" indent="-914400">
              <a:lnSpc>
                <a:spcPct val="110000"/>
              </a:lnSpc>
              <a:buFont typeface="+mj-lt"/>
              <a:buAutoNum type="arabicPeriod"/>
            </a:pPr>
            <a:endParaRPr lang="en-US" sz="5000" dirty="0">
              <a:solidFill>
                <a:srgbClr val="FFFFFF"/>
              </a:solidFill>
              <a:latin typeface="Source Sans Pro" charset="0"/>
              <a:ea typeface="Source Sans Pro" charset="0"/>
              <a:cs typeface="Source Sans Pro" charset="0"/>
            </a:endParaRPr>
          </a:p>
        </p:txBody>
      </p:sp>
      <p:sp>
        <p:nvSpPr>
          <p:cNvPr id="11" name="TextBox 10"/>
          <p:cNvSpPr txBox="1"/>
          <p:nvPr/>
        </p:nvSpPr>
        <p:spPr>
          <a:xfrm>
            <a:off x="0" y="1079665"/>
            <a:ext cx="12192000" cy="496354"/>
          </a:xfrm>
          <a:prstGeom prst="rect">
            <a:avLst/>
          </a:prstGeom>
          <a:noFill/>
        </p:spPr>
        <p:txBody>
          <a:bodyPr wrap="square" rtlCol="0">
            <a:spAutoFit/>
          </a:bodyPr>
          <a:lstStyle/>
          <a:p>
            <a:pPr algn="ctr">
              <a:lnSpc>
                <a:spcPct val="80000"/>
              </a:lnSpc>
            </a:pPr>
            <a:r>
              <a:rPr lang="en-US" sz="3200" b="1" spc="300" dirty="0">
                <a:solidFill>
                  <a:srgbClr val="00B3DC"/>
                </a:solidFill>
                <a:latin typeface="Gilroy ExtraBold" charset="0"/>
                <a:ea typeface="Gilroy ExtraBold" charset="0"/>
                <a:cs typeface="Gilroy ExtraBold" charset="0"/>
              </a:rPr>
              <a:t>KEY PRINCIPLES OF DIGITAL ORGANIZING</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898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57817" y="3013501"/>
            <a:ext cx="8676366" cy="830997"/>
          </a:xfrm>
          <a:prstGeom prst="rect">
            <a:avLst/>
          </a:prstGeom>
          <a:noFill/>
        </p:spPr>
        <p:txBody>
          <a:bodyPr wrap="square" rtlCol="0">
            <a:spAutoFit/>
          </a:bodyPr>
          <a:lstStyle/>
          <a:p>
            <a:pPr algn="ctr" defTabSz="457200">
              <a:lnSpc>
                <a:spcPct val="80000"/>
              </a:lnSpc>
            </a:pPr>
            <a:r>
              <a:rPr lang="en-US" sz="6000" b="1" dirty="0">
                <a:solidFill>
                  <a:srgbClr val="FFFFFF"/>
                </a:solidFill>
                <a:latin typeface="Gilroy ExtraBold" charset="0"/>
                <a:ea typeface="Gilroy ExtraBold" charset="0"/>
                <a:cs typeface="Gilroy ExtraBold" charset="0"/>
              </a:rPr>
              <a:t>Crafting your message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08613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264239" y="2269028"/>
            <a:ext cx="9923489" cy="2308324"/>
          </a:xfrm>
          <a:prstGeom prst="rect">
            <a:avLst/>
          </a:prstGeom>
          <a:noFill/>
        </p:spPr>
        <p:txBody>
          <a:bodyPr wrap="square" rtlCol="0">
            <a:spAutoFit/>
          </a:bodyPr>
          <a:lstStyle/>
          <a:p>
            <a:pPr defTabSz="457200">
              <a:lnSpc>
                <a:spcPct val="80000"/>
              </a:lnSpc>
            </a:pPr>
            <a:r>
              <a:rPr lang="en-US" sz="6000" b="1" dirty="0">
                <a:solidFill>
                  <a:srgbClr val="FFFFFF"/>
                </a:solidFill>
                <a:latin typeface="Gilroy ExtraBold" charset="0"/>
                <a:ea typeface="Gilroy ExtraBold" charset="0"/>
                <a:cs typeface="Gilroy ExtraBold" charset="0"/>
              </a:rPr>
              <a:t>At the core of any relationship is one thing: </a:t>
            </a:r>
          </a:p>
          <a:p>
            <a:pPr defTabSz="457200">
              <a:lnSpc>
                <a:spcPct val="80000"/>
              </a:lnSpc>
            </a:pPr>
            <a:endParaRPr lang="en-US" sz="6000" b="1" dirty="0">
              <a:solidFill>
                <a:srgbClr val="FFFFFF"/>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53362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264239" y="2269028"/>
            <a:ext cx="9923489" cy="3046988"/>
          </a:xfrm>
          <a:prstGeom prst="rect">
            <a:avLst/>
          </a:prstGeom>
          <a:noFill/>
        </p:spPr>
        <p:txBody>
          <a:bodyPr wrap="square" rtlCol="0">
            <a:spAutoFit/>
          </a:bodyPr>
          <a:lstStyle/>
          <a:p>
            <a:pPr defTabSz="457200">
              <a:lnSpc>
                <a:spcPct val="80000"/>
              </a:lnSpc>
            </a:pPr>
            <a:r>
              <a:rPr lang="en-US" sz="6000" b="1" dirty="0">
                <a:solidFill>
                  <a:srgbClr val="FFFFFF"/>
                </a:solidFill>
                <a:latin typeface="Gilroy ExtraBold" charset="0"/>
                <a:ea typeface="Gilroy ExtraBold" charset="0"/>
                <a:cs typeface="Gilroy ExtraBold" charset="0"/>
              </a:rPr>
              <a:t>At the core of any relationship is one thing: </a:t>
            </a:r>
          </a:p>
          <a:p>
            <a:pPr defTabSz="457200">
              <a:lnSpc>
                <a:spcPct val="80000"/>
              </a:lnSpc>
            </a:pPr>
            <a:endParaRPr lang="en-US" sz="6000" b="1" dirty="0">
              <a:solidFill>
                <a:srgbClr val="FFFFFF"/>
              </a:solidFill>
              <a:latin typeface="Gilroy ExtraBold" charset="0"/>
              <a:ea typeface="Gilroy ExtraBold" charset="0"/>
              <a:cs typeface="Gilroy ExtraBold" charset="0"/>
            </a:endParaRPr>
          </a:p>
          <a:p>
            <a:pPr defTabSz="457200">
              <a:lnSpc>
                <a:spcPct val="80000"/>
              </a:lnSpc>
            </a:pPr>
            <a:r>
              <a:rPr lang="en-US" sz="6000" b="1" dirty="0">
                <a:solidFill>
                  <a:srgbClr val="F6DC31"/>
                </a:solidFill>
                <a:latin typeface="Gilroy ExtraBold" charset="0"/>
                <a:ea typeface="Gilroy ExtraBold" charset="0"/>
                <a:cs typeface="Gilroy ExtraBold" charset="0"/>
              </a:rPr>
              <a:t>Trust. </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138537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6" name="TextBox 5"/>
          <p:cNvSpPr txBox="1"/>
          <p:nvPr/>
        </p:nvSpPr>
        <p:spPr>
          <a:xfrm>
            <a:off x="1264239" y="2269028"/>
            <a:ext cx="9923489" cy="3065839"/>
          </a:xfrm>
          <a:prstGeom prst="rect">
            <a:avLst/>
          </a:prstGeom>
          <a:noFill/>
        </p:spPr>
        <p:txBody>
          <a:bodyPr wrap="square" rtlCol="0">
            <a:spAutoFit/>
          </a:bodyPr>
          <a:lstStyle/>
          <a:p>
            <a:pPr defTabSz="457200">
              <a:lnSpc>
                <a:spcPct val="80000"/>
              </a:lnSpc>
            </a:pPr>
            <a:r>
              <a:rPr lang="en-US" sz="6000" b="1" dirty="0">
                <a:solidFill>
                  <a:srgbClr val="FFFFFF"/>
                </a:solidFill>
                <a:latin typeface="Gilroy ExtraBold" charset="0"/>
                <a:ea typeface="Gilroy ExtraBold" charset="0"/>
                <a:cs typeface="Gilroy ExtraBold" charset="0"/>
              </a:rPr>
              <a:t>If you do not trust a brand, or organization, you are likely </a:t>
            </a:r>
            <a:r>
              <a:rPr lang="en-US" sz="6000" b="1" dirty="0">
                <a:solidFill>
                  <a:srgbClr val="F6DC31"/>
                </a:solidFill>
                <a:latin typeface="Gilroy ExtraBold" charset="0"/>
                <a:ea typeface="Gilroy ExtraBold" charset="0"/>
                <a:cs typeface="Gilroy ExtraBold" charset="0"/>
              </a:rPr>
              <a:t>not going to take action or respond.</a:t>
            </a:r>
          </a:p>
        </p:txBody>
      </p:sp>
    </p:spTree>
    <p:extLst>
      <p:ext uri="{BB962C8B-B14F-4D97-AF65-F5344CB8AC3E}">
        <p14:creationId xmlns:p14="http://schemas.microsoft.com/office/powerpoint/2010/main" val="1180106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264239" y="2269028"/>
            <a:ext cx="9923489" cy="3065839"/>
          </a:xfrm>
          <a:prstGeom prst="rect">
            <a:avLst/>
          </a:prstGeom>
          <a:noFill/>
        </p:spPr>
        <p:txBody>
          <a:bodyPr wrap="square" rtlCol="0">
            <a:spAutoFit/>
          </a:bodyPr>
          <a:lstStyle/>
          <a:p>
            <a:pPr defTabSz="457200">
              <a:lnSpc>
                <a:spcPct val="80000"/>
              </a:lnSpc>
            </a:pPr>
            <a:r>
              <a:rPr lang="en-US" sz="6000" b="1" dirty="0">
                <a:solidFill>
                  <a:srgbClr val="FFFFFF"/>
                </a:solidFill>
                <a:latin typeface="Gilroy ExtraBold" charset="0"/>
                <a:ea typeface="Gilroy ExtraBold" charset="0"/>
                <a:cs typeface="Gilroy ExtraBold" charset="0"/>
              </a:rPr>
              <a:t>And if your list does not trust you, you have </a:t>
            </a:r>
            <a:r>
              <a:rPr lang="en-US" sz="6000" b="1" dirty="0">
                <a:solidFill>
                  <a:srgbClr val="F6DC31"/>
                </a:solidFill>
                <a:latin typeface="Gilroy ExtraBold" charset="0"/>
                <a:ea typeface="Gilroy ExtraBold" charset="0"/>
                <a:cs typeface="Gilroy ExtraBold" charset="0"/>
              </a:rPr>
              <a:t>no chance at mobilizing them to action. </a:t>
            </a:r>
          </a:p>
        </p:txBody>
      </p:sp>
    </p:spTree>
    <p:extLst>
      <p:ext uri="{BB962C8B-B14F-4D97-AF65-F5344CB8AC3E}">
        <p14:creationId xmlns:p14="http://schemas.microsoft.com/office/powerpoint/2010/main" val="861726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a:spLocks noChangeArrowheads="1"/>
          </p:cNvSpPr>
          <p:nvPr/>
        </p:nvSpPr>
        <p:spPr bwMode="auto">
          <a:xfrm>
            <a:off x="2219815" y="2938811"/>
            <a:ext cx="7752368" cy="144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FFFFFF"/>
                </a:solidFill>
                <a:latin typeface="Gilroy ExtraBold" charset="0"/>
                <a:ea typeface="Gilroy ExtraBold" charset="0"/>
                <a:cs typeface="Gilroy ExtraBold" charset="0"/>
              </a:rPr>
              <a:t>What’s worked</a:t>
            </a:r>
            <a:r>
              <a:rPr lang="en-US" sz="4500" b="1">
                <a:solidFill>
                  <a:srgbClr val="FFFFFF"/>
                </a:solidFill>
                <a:latin typeface="Gilroy ExtraBold" charset="0"/>
                <a:ea typeface="Gilroy ExtraBold" charset="0"/>
                <a:cs typeface="Gilroy ExtraBold" charset="0"/>
              </a:rPr>
              <a:t>? </a:t>
            </a:r>
          </a:p>
          <a:p>
            <a:pPr algn="ctr"/>
            <a:r>
              <a:rPr lang="en-US" sz="4500" b="1" dirty="0">
                <a:solidFill>
                  <a:srgbClr val="FFFFFF"/>
                </a:solidFill>
                <a:latin typeface="Gilroy ExtraBold" charset="0"/>
                <a:ea typeface="Gilroy ExtraBold" charset="0"/>
                <a:cs typeface="Gilroy ExtraBold" charset="0"/>
              </a:rPr>
              <a:t>What’s been challenging?</a:t>
            </a:r>
          </a:p>
        </p:txBody>
      </p:sp>
      <p:sp>
        <p:nvSpPr>
          <p:cNvPr id="4" name="Rectangle 5"/>
          <p:cNvSpPr txBox="1">
            <a:spLocks/>
          </p:cNvSpPr>
          <p:nvPr/>
        </p:nvSpPr>
        <p:spPr>
          <a:xfrm>
            <a:off x="4737776" y="2077361"/>
            <a:ext cx="2716447" cy="395365"/>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sz="2400" kern="0">
                <a:solidFill>
                  <a:srgbClr val="000000"/>
                </a:solidFill>
              </a:rPr>
              <a:t>GROUP SHARE:</a:t>
            </a:r>
            <a:endParaRPr sz="2400" kern="0" dirty="0">
              <a:solidFill>
                <a:srgbClr val="000000"/>
              </a:solidFill>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20157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3004076"/>
            <a:ext cx="11036968" cy="849848"/>
          </a:xfrm>
          <a:prstGeom prst="rect">
            <a:avLst/>
          </a:prstGeom>
          <a:noFill/>
        </p:spPr>
        <p:txBody>
          <a:bodyPr wrap="square" rtlCol="0">
            <a:spAutoFit/>
          </a:bodyPr>
          <a:lstStyle/>
          <a:p>
            <a:pPr algn="ctr">
              <a:lnSpc>
                <a:spcPct val="80000"/>
              </a:lnSpc>
            </a:pPr>
            <a:r>
              <a:rPr lang="en-US" sz="6000" b="1" dirty="0">
                <a:solidFill>
                  <a:srgbClr val="00B4DC"/>
                </a:solidFill>
                <a:latin typeface="Gilroy ExtraBold" charset="0"/>
                <a:ea typeface="Gilroy ExtraBold" charset="0"/>
                <a:cs typeface="Gilroy ExtraBold" charset="0"/>
              </a:rPr>
              <a:t>Pause for group share</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59821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9"/>
        <p:cNvGrpSpPr/>
        <p:nvPr/>
      </p:nvGrpSpPr>
      <p:grpSpPr>
        <a:xfrm>
          <a:off x="0" y="0"/>
          <a:ext cx="0" cy="0"/>
          <a:chOff x="0" y="0"/>
          <a:chExt cx="0" cy="0"/>
        </a:xfrm>
      </p:grpSpPr>
      <p:sp>
        <p:nvSpPr>
          <p:cNvPr id="151" name="Shape 151"/>
          <p:cNvSpPr/>
          <p:nvPr/>
        </p:nvSpPr>
        <p:spPr>
          <a:xfrm>
            <a:off x="0" y="2439857"/>
            <a:ext cx="12191999" cy="2079884"/>
          </a:xfrm>
          <a:prstGeom prst="rect">
            <a:avLst/>
          </a:prstGeom>
          <a:noFill/>
          <a:ln>
            <a:noFill/>
          </a:ln>
        </p:spPr>
        <p:txBody>
          <a:bodyPr lIns="64275" tIns="32125" rIns="64275" bIns="32125" anchor="t" anchorCtr="0">
            <a:noAutofit/>
          </a:bodyPr>
          <a:lstStyle/>
          <a:p>
            <a:pPr algn="ctr">
              <a:lnSpc>
                <a:spcPct val="80000"/>
              </a:lnSpc>
              <a:buSzPct val="25000"/>
            </a:pPr>
            <a:r>
              <a:rPr lang="en-US" sz="8000" b="1" kern="0" dirty="0">
                <a:solidFill>
                  <a:srgbClr val="FFFFFF"/>
                </a:solidFill>
                <a:latin typeface="Gilroy ExtraBold" charset="0"/>
                <a:ea typeface="Gilroy ExtraBold" charset="0"/>
                <a:cs typeface="Gilroy ExtraBold" charset="0"/>
                <a:sym typeface="Arial"/>
              </a:rPr>
              <a:t>#</a:t>
            </a:r>
            <a:r>
              <a:rPr lang="en-US" sz="8000" b="1" kern="0" dirty="0" err="1">
                <a:solidFill>
                  <a:srgbClr val="FFFFFF"/>
                </a:solidFill>
                <a:latin typeface="Gilroy ExtraBold" charset="0"/>
                <a:ea typeface="Gilroy ExtraBold" charset="0"/>
                <a:cs typeface="Gilroy ExtraBold" charset="0"/>
                <a:sym typeface="Arial"/>
              </a:rPr>
              <a:t>OFAction</a:t>
            </a:r>
            <a:endParaRPr lang="en-US" sz="8000" b="1" kern="0" dirty="0">
              <a:solidFill>
                <a:srgbClr val="FFFFFF"/>
              </a:solidFill>
              <a:latin typeface="Gilroy ExtraBold" charset="0"/>
              <a:ea typeface="Gilroy ExtraBold" charset="0"/>
              <a:cs typeface="Gilroy ExtraBold" charset="0"/>
              <a:sym typeface="Arial"/>
            </a:endParaRPr>
          </a:p>
          <a:p>
            <a:pPr algn="ctr">
              <a:lnSpc>
                <a:spcPct val="80000"/>
              </a:lnSpc>
              <a:buSzPct val="25000"/>
            </a:pPr>
            <a:r>
              <a:rPr lang="en-US" sz="8000" b="1" kern="0" dirty="0">
                <a:solidFill>
                  <a:srgbClr val="FFFFFF"/>
                </a:solidFill>
                <a:latin typeface="Gilroy ExtraBold" charset="0"/>
                <a:ea typeface="Gilroy ExtraBold" charset="0"/>
                <a:cs typeface="Gilroy ExtraBold" charset="0"/>
                <a:sym typeface="Arial"/>
              </a:rPr>
              <a:t>#OrganizingFor18</a:t>
            </a: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42367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342663" y="3013501"/>
            <a:ext cx="9276715" cy="830997"/>
          </a:xfrm>
          <a:prstGeom prst="rect">
            <a:avLst/>
          </a:prstGeom>
          <a:noFill/>
        </p:spPr>
        <p:txBody>
          <a:bodyPr wrap="square" rtlCol="0">
            <a:spAutoFit/>
          </a:bodyPr>
          <a:lstStyle/>
          <a:p>
            <a:pPr algn="ctr" defTabSz="457200">
              <a:lnSpc>
                <a:spcPct val="80000"/>
              </a:lnSpc>
            </a:pPr>
            <a:r>
              <a:rPr lang="en-US" sz="6000" b="1" dirty="0">
                <a:solidFill>
                  <a:srgbClr val="FFFFFF"/>
                </a:solidFill>
                <a:latin typeface="Gilroy ExtraBold" charset="0"/>
                <a:ea typeface="Gilroy ExtraBold" charset="0"/>
                <a:cs typeface="Gilroy ExtraBold" charset="0"/>
              </a:rPr>
              <a:t>Let’s dig into </a:t>
            </a:r>
            <a:r>
              <a:rPr lang="en-US" sz="6000" b="1">
                <a:solidFill>
                  <a:srgbClr val="FFFFFF"/>
                </a:solidFill>
                <a:latin typeface="Gilroy ExtraBold" charset="0"/>
                <a:ea typeface="Gilroy ExtraBold" charset="0"/>
                <a:cs typeface="Gilroy ExtraBold" charset="0"/>
              </a:rPr>
              <a:t>an example</a:t>
            </a:r>
            <a:endParaRPr lang="en-US" sz="6000" b="1" dirty="0">
              <a:solidFill>
                <a:srgbClr val="FFFFFF"/>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18030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3" name="Online Media 2" descr="media1.sm.ts">
            <a:hlinkClick r:id="" action="ppaction://media"/>
            <a:extLst>
              <a:ext uri="{FF2B5EF4-FFF2-40B4-BE49-F238E27FC236}">
                <a16:creationId xmlns:a16="http://schemas.microsoft.com/office/drawing/2014/main" id="{AC6A3E91-7A47-CE49-A1CC-CAC077939F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9594" y="469308"/>
            <a:ext cx="10523349" cy="5919384"/>
          </a:xfrm>
          <a:prstGeom prst="rect">
            <a:avLst/>
          </a:prstGeom>
        </p:spPr>
      </p:pic>
    </p:spTree>
    <p:extLst>
      <p:ext uri="{BB962C8B-B14F-4D97-AF65-F5344CB8AC3E}">
        <p14:creationId xmlns:p14="http://schemas.microsoft.com/office/powerpoint/2010/main" val="125734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57817" y="3013501"/>
            <a:ext cx="8676366" cy="830997"/>
          </a:xfrm>
          <a:prstGeom prst="rect">
            <a:avLst/>
          </a:prstGeom>
          <a:noFill/>
        </p:spPr>
        <p:txBody>
          <a:bodyPr wrap="square" rtlCol="0">
            <a:spAutoFit/>
          </a:bodyPr>
          <a:lstStyle/>
          <a:p>
            <a:pPr algn="ctr" defTabSz="457200">
              <a:lnSpc>
                <a:spcPct val="80000"/>
              </a:lnSpc>
            </a:pPr>
            <a:r>
              <a:rPr lang="en-US" sz="6000" b="1">
                <a:solidFill>
                  <a:srgbClr val="FFFFFF"/>
                </a:solidFill>
                <a:latin typeface="Gilroy ExtraBold" charset="0"/>
                <a:ea typeface="Gilroy ExtraBold" charset="0"/>
                <a:cs typeface="Gilroy ExtraBold" charset="0"/>
              </a:rPr>
              <a:t>What stands out?</a:t>
            </a:r>
            <a:endParaRPr lang="en-US" sz="6000" b="1" dirty="0">
              <a:solidFill>
                <a:srgbClr val="FFFFFF"/>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3548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3004076"/>
            <a:ext cx="11036968" cy="849848"/>
          </a:xfrm>
          <a:prstGeom prst="rect">
            <a:avLst/>
          </a:prstGeom>
          <a:noFill/>
        </p:spPr>
        <p:txBody>
          <a:bodyPr wrap="square" rtlCol="0">
            <a:spAutoFit/>
          </a:bodyPr>
          <a:lstStyle/>
          <a:p>
            <a:pPr algn="ctr">
              <a:lnSpc>
                <a:spcPct val="80000"/>
              </a:lnSpc>
            </a:pPr>
            <a:r>
              <a:rPr lang="en-US" sz="6000" b="1" dirty="0">
                <a:solidFill>
                  <a:srgbClr val="00B4DC"/>
                </a:solidFill>
                <a:latin typeface="Gilroy ExtraBold" charset="0"/>
                <a:ea typeface="Gilroy ExtraBold" charset="0"/>
                <a:cs typeface="Gilroy ExtraBold" charset="0"/>
              </a:rPr>
              <a:t>Pause for group share</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59653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1" name="Rectangle 5"/>
          <p:cNvSpPr txBox="1">
            <a:spLocks/>
          </p:cNvSpPr>
          <p:nvPr/>
        </p:nvSpPr>
        <p:spPr>
          <a:xfrm>
            <a:off x="3298279" y="1700843"/>
            <a:ext cx="5595440" cy="395365"/>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sz="2400" kern="0" dirty="0">
                <a:solidFill>
                  <a:srgbClr val="000000"/>
                </a:solidFill>
              </a:rPr>
              <a:t>THE IMPACT OF SOCIAL MEDIA:</a:t>
            </a:r>
            <a:endParaRPr sz="2400" kern="0" dirty="0">
              <a:solidFill>
                <a:srgbClr val="000000"/>
              </a:solidFill>
            </a:endParaRPr>
          </a:p>
        </p:txBody>
      </p:sp>
      <p:sp>
        <p:nvSpPr>
          <p:cNvPr id="4" name="TextBox 3"/>
          <p:cNvSpPr txBox="1">
            <a:spLocks/>
          </p:cNvSpPr>
          <p:nvPr/>
        </p:nvSpPr>
        <p:spPr>
          <a:xfrm>
            <a:off x="1106994" y="2848181"/>
            <a:ext cx="9978012" cy="2319609"/>
          </a:xfrm>
          <a:prstGeom prst="rect">
            <a:avLst/>
          </a:prstGeom>
          <a:solidFill>
            <a:schemeClr val="accent4"/>
          </a:solidFill>
          <a:ln w="12700">
            <a:miter lim="400000"/>
          </a:ln>
        </p:spPr>
        <p:txBody>
          <a:bodyPr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r>
              <a:rPr lang="en-US" sz="3600" b="0" dirty="0"/>
              <a:t>“Using the internet and social media to try to effect change, it really started because I felt like I had...a countdown. I had roughly six months to live. And if they didn’t change their minds in that amount of time, that was it.”</a:t>
            </a:r>
            <a:endParaRPr sz="3600" b="0" kern="0" dirty="0"/>
          </a:p>
        </p:txBody>
      </p:sp>
    </p:spTree>
    <p:extLst>
      <p:ext uri="{BB962C8B-B14F-4D97-AF65-F5344CB8AC3E}">
        <p14:creationId xmlns:p14="http://schemas.microsoft.com/office/powerpoint/2010/main" val="248229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2257204" y="2666457"/>
            <a:ext cx="7969881" cy="2765181"/>
          </a:xfrm>
          <a:prstGeom prst="rect">
            <a:avLst/>
          </a:prstGeom>
          <a:noFill/>
        </p:spPr>
        <p:txBody>
          <a:bodyPr wrap="square" rtlCol="0">
            <a:spAutoFit/>
          </a:bodyPr>
          <a:lstStyle/>
          <a:p>
            <a:pPr marL="914400" indent="-914400">
              <a:lnSpc>
                <a:spcPct val="110000"/>
              </a:lnSpc>
              <a:buFont typeface="+mj-lt"/>
              <a:buAutoNum type="arabicPeriod"/>
            </a:pPr>
            <a:r>
              <a:rPr lang="en-US" sz="4000" b="1" dirty="0">
                <a:solidFill>
                  <a:srgbClr val="FFFFFF"/>
                </a:solidFill>
                <a:latin typeface="Source Sans Pro" charset="0"/>
                <a:ea typeface="Source Sans Pro" charset="0"/>
                <a:cs typeface="Source Sans Pro" charset="0"/>
              </a:rPr>
              <a:t>Keep it short</a:t>
            </a:r>
          </a:p>
          <a:p>
            <a:pPr marL="914400" indent="-914400">
              <a:lnSpc>
                <a:spcPct val="110000"/>
              </a:lnSpc>
              <a:buFont typeface="+mj-lt"/>
              <a:buAutoNum type="arabicPeriod"/>
            </a:pPr>
            <a:r>
              <a:rPr lang="en-US" sz="4000" b="1" dirty="0">
                <a:solidFill>
                  <a:srgbClr val="FFFFFF"/>
                </a:solidFill>
                <a:latin typeface="Source Sans Pro" charset="0"/>
                <a:ea typeface="Source Sans Pro" charset="0"/>
                <a:cs typeface="Source Sans Pro" charset="0"/>
              </a:rPr>
              <a:t>Show, don’t tell </a:t>
            </a:r>
          </a:p>
          <a:p>
            <a:pPr marL="914400" indent="-914400">
              <a:lnSpc>
                <a:spcPct val="110000"/>
              </a:lnSpc>
              <a:buFont typeface="+mj-lt"/>
              <a:buAutoNum type="arabicPeriod"/>
            </a:pPr>
            <a:r>
              <a:rPr lang="en-US" sz="4000" b="1" dirty="0">
                <a:solidFill>
                  <a:srgbClr val="FFFFFF"/>
                </a:solidFill>
                <a:latin typeface="Source Sans Pro" charset="0"/>
                <a:ea typeface="Source Sans Pro" charset="0"/>
                <a:cs typeface="Source Sans Pro" charset="0"/>
              </a:rPr>
              <a:t>Interact with your networks</a:t>
            </a:r>
          </a:p>
          <a:p>
            <a:pPr marL="914400" indent="-914400">
              <a:lnSpc>
                <a:spcPct val="110000"/>
              </a:lnSpc>
              <a:buFont typeface="+mj-lt"/>
              <a:buAutoNum type="arabicPeriod"/>
            </a:pPr>
            <a:endParaRPr lang="en-US" sz="4000" b="1" dirty="0">
              <a:solidFill>
                <a:srgbClr val="FFFFFF"/>
              </a:solidFill>
              <a:latin typeface="Source Sans Pro" charset="0"/>
              <a:ea typeface="Source Sans Pro" charset="0"/>
              <a:cs typeface="Source Sans Pro" charset="0"/>
            </a:endParaRPr>
          </a:p>
        </p:txBody>
      </p:sp>
      <p:sp>
        <p:nvSpPr>
          <p:cNvPr id="11" name="TextBox 10"/>
          <p:cNvSpPr txBox="1"/>
          <p:nvPr/>
        </p:nvSpPr>
        <p:spPr>
          <a:xfrm>
            <a:off x="0" y="1079665"/>
            <a:ext cx="12192000" cy="496354"/>
          </a:xfrm>
          <a:prstGeom prst="rect">
            <a:avLst/>
          </a:prstGeom>
          <a:noFill/>
        </p:spPr>
        <p:txBody>
          <a:bodyPr wrap="square" rtlCol="0">
            <a:spAutoFit/>
          </a:bodyPr>
          <a:lstStyle/>
          <a:p>
            <a:pPr algn="ctr">
              <a:lnSpc>
                <a:spcPct val="80000"/>
              </a:lnSpc>
            </a:pPr>
            <a:r>
              <a:rPr lang="en-US" sz="3200" b="1" spc="300" dirty="0">
                <a:solidFill>
                  <a:schemeClr val="tx2"/>
                </a:solidFill>
                <a:latin typeface="Gilroy ExtraBold" charset="0"/>
                <a:ea typeface="Gilroy ExtraBold" charset="0"/>
                <a:cs typeface="Gilroy ExtraBold" charset="0"/>
              </a:rPr>
              <a:t>KEY PRINCIPLES OF DIGITAL CONTENT</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40578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568877"/>
            <a:ext cx="12192000" cy="1196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457200" indent="-457200" algn="ctr">
              <a:buFont typeface="+mj-lt"/>
              <a:buNone/>
              <a:defRPr/>
            </a:pPr>
            <a:r>
              <a:rPr lang="en-US" altLang="en-US" sz="2500" b="1" dirty="0">
                <a:solidFill>
                  <a:srgbClr val="3B444D"/>
                </a:solidFill>
                <a:latin typeface="Source Sans Pro" charset="0"/>
                <a:ea typeface="Source Sans Pro" charset="0"/>
                <a:cs typeface="Source Sans Pro" charset="0"/>
              </a:rPr>
              <a:t>You are at this action planning meeting. Write a tweet that is </a:t>
            </a:r>
          </a:p>
          <a:p>
            <a:pPr marL="457200" indent="-457200" algn="ctr">
              <a:buFont typeface="+mj-lt"/>
              <a:buNone/>
              <a:defRPr/>
            </a:pPr>
            <a:r>
              <a:rPr lang="en-US" altLang="en-US" sz="2500" b="1" dirty="0">
                <a:solidFill>
                  <a:srgbClr val="3B444D"/>
                </a:solidFill>
                <a:latin typeface="Source Sans Pro" charset="0"/>
                <a:ea typeface="Source Sans Pro" charset="0"/>
                <a:cs typeface="Source Sans Pro" charset="0"/>
              </a:rPr>
              <a:t>short and that shows what is happening at the meeting. </a:t>
            </a:r>
            <a:endParaRPr lang="en-US" altLang="en-US" sz="2500" dirty="0">
              <a:solidFill>
                <a:srgbClr val="3B444D"/>
              </a:solidFill>
              <a:latin typeface="Source Sans Pro" charset="0"/>
              <a:ea typeface="Source Sans Pro" charset="0"/>
              <a:cs typeface="Source Sans Pro" charset="0"/>
            </a:endParaRPr>
          </a:p>
          <a:p>
            <a:pPr marL="457200" indent="-457200" algn="ctr">
              <a:buFont typeface="+mj-lt"/>
              <a:buNone/>
              <a:defRPr/>
            </a:pPr>
            <a:endParaRPr lang="en-US" altLang="en-US" sz="2500" dirty="0">
              <a:solidFill>
                <a:srgbClr val="3B444D"/>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0" y="391949"/>
            <a:ext cx="12191999"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000" b="1" dirty="0">
                <a:solidFill>
                  <a:srgbClr val="EE2F4B"/>
                </a:solidFill>
                <a:latin typeface="Gilroy ExtraBold" charset="0"/>
                <a:ea typeface="Gilroy ExtraBold" charset="0"/>
                <a:cs typeface="Gilroy ExtraBold" charset="0"/>
              </a:rPr>
              <a:t>5 minutes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260" y="1292794"/>
            <a:ext cx="9284343" cy="3904729"/>
          </a:xfrm>
          <a:prstGeom prst="rect">
            <a:avLst/>
          </a:prstGeom>
        </p:spPr>
      </p:pic>
    </p:spTree>
    <p:extLst>
      <p:ext uri="{BB962C8B-B14F-4D97-AF65-F5344CB8AC3E}">
        <p14:creationId xmlns:p14="http://schemas.microsoft.com/office/powerpoint/2010/main" val="261057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2651591"/>
            <a:ext cx="12192000" cy="188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Font typeface="Gill Sans" charset="0"/>
              <a:buNone/>
            </a:pPr>
            <a:r>
              <a:rPr lang="en-US" sz="7200" b="1" kern="0" dirty="0">
                <a:solidFill>
                  <a:srgbClr val="00B3DC"/>
                </a:solidFill>
                <a:latin typeface="Gilroy ExtraBold" charset="0"/>
                <a:ea typeface="Gilroy ExtraBold" charset="0"/>
                <a:cs typeface="Gilroy ExtraBold" charset="0"/>
              </a:rPr>
              <a:t>Pause for activity 1: </a:t>
            </a:r>
          </a:p>
          <a:p>
            <a:pPr algn="ctr">
              <a:lnSpc>
                <a:spcPct val="80000"/>
              </a:lnSpc>
              <a:spcBef>
                <a:spcPts val="0"/>
              </a:spcBef>
              <a:buFont typeface="Gill Sans" charset="0"/>
              <a:buNone/>
            </a:pPr>
            <a:r>
              <a:rPr lang="en-US" sz="7200" b="1" kern="0" dirty="0">
                <a:solidFill>
                  <a:srgbClr val="00B3DC"/>
                </a:solidFill>
                <a:latin typeface="Gilroy ExtraBold" charset="0"/>
                <a:ea typeface="Gilroy ExtraBold" charset="0"/>
                <a:cs typeface="Gilroy ExtraBold" charset="0"/>
              </a:rPr>
              <a:t>Draft tweet</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678764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0" y="2365490"/>
            <a:ext cx="12192000" cy="1588512"/>
          </a:xfrm>
          <a:prstGeom prst="rect">
            <a:avLst/>
          </a:prstGeom>
          <a:noFill/>
        </p:spPr>
        <p:txBody>
          <a:bodyPr wrap="square" rtlCol="0">
            <a:spAutoFit/>
          </a:bodyPr>
          <a:lstStyle/>
          <a:p>
            <a:pPr algn="ctr">
              <a:lnSpc>
                <a:spcPct val="80000"/>
              </a:lnSpc>
            </a:pPr>
            <a:r>
              <a:rPr lang="en-US" sz="6000" b="1" dirty="0">
                <a:solidFill>
                  <a:srgbClr val="FFFFFF"/>
                </a:solidFill>
                <a:latin typeface="Gilroy ExtraBold" charset="0"/>
                <a:ea typeface="Gilroy ExtraBold" charset="0"/>
                <a:cs typeface="Gilroy ExtraBold" charset="0"/>
              </a:rPr>
              <a:t>You might not be a </a:t>
            </a:r>
          </a:p>
          <a:p>
            <a:pPr algn="ctr">
              <a:lnSpc>
                <a:spcPct val="80000"/>
              </a:lnSpc>
            </a:pPr>
            <a:r>
              <a:rPr lang="en-US" sz="6000" b="1" dirty="0">
                <a:solidFill>
                  <a:srgbClr val="FFFFFF"/>
                </a:solidFill>
                <a:latin typeface="Gilroy ExtraBold" charset="0"/>
                <a:ea typeface="Gilroy ExtraBold" charset="0"/>
                <a:cs typeface="Gilroy ExtraBold" charset="0"/>
              </a:rPr>
              <a:t>professional photographer</a:t>
            </a: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Rectangle 4"/>
          <p:cNvSpPr/>
          <p:nvPr/>
        </p:nvSpPr>
        <p:spPr>
          <a:xfrm>
            <a:off x="3593552" y="4115290"/>
            <a:ext cx="5004896" cy="553998"/>
          </a:xfrm>
          <a:prstGeom prst="rect">
            <a:avLst/>
          </a:prstGeom>
        </p:spPr>
        <p:txBody>
          <a:bodyPr wrap="none">
            <a:spAutoFit/>
          </a:bodyPr>
          <a:lstStyle/>
          <a:p>
            <a:pPr algn="ctr"/>
            <a:r>
              <a:rPr lang="en-US" sz="3000" b="1" dirty="0">
                <a:solidFill>
                  <a:srgbClr val="00B4DC"/>
                </a:solidFill>
                <a:latin typeface="Gilroy ExtraBold" charset="0"/>
                <a:ea typeface="Gilroy ExtraBold" charset="0"/>
                <a:cs typeface="Gilroy ExtraBold" charset="0"/>
              </a:rPr>
              <a:t>But you can be a good one</a:t>
            </a:r>
          </a:p>
        </p:txBody>
      </p:sp>
    </p:spTree>
    <p:extLst>
      <p:ext uri="{BB962C8B-B14F-4D97-AF65-F5344CB8AC3E}">
        <p14:creationId xmlns:p14="http://schemas.microsoft.com/office/powerpoint/2010/main" val="277051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3" name="TextBox 12"/>
          <p:cNvSpPr txBox="1"/>
          <p:nvPr/>
        </p:nvSpPr>
        <p:spPr>
          <a:xfrm>
            <a:off x="1085088" y="1117152"/>
            <a:ext cx="4194048" cy="1432765"/>
          </a:xfrm>
          <a:prstGeom prst="rect">
            <a:avLst/>
          </a:prstGeom>
          <a:noFill/>
        </p:spPr>
        <p:txBody>
          <a:bodyPr wrap="square" rtlCol="0">
            <a:spAutoFit/>
          </a:bodyPr>
          <a:lstStyle/>
          <a:p>
            <a:pPr>
              <a:lnSpc>
                <a:spcPct val="80000"/>
              </a:lnSpc>
            </a:pPr>
            <a:r>
              <a:rPr lang="en-US" sz="3600" b="1" dirty="0">
                <a:solidFill>
                  <a:srgbClr val="00B4DC"/>
                </a:solidFill>
                <a:latin typeface="Gilroy ExtraBold" charset="0"/>
                <a:ea typeface="Gilroy ExtraBold" charset="0"/>
                <a:cs typeface="Gilroy ExtraBold" charset="0"/>
              </a:rPr>
              <a:t>The photographer’s mantra</a:t>
            </a:r>
          </a:p>
        </p:txBody>
      </p:sp>
      <p:sp>
        <p:nvSpPr>
          <p:cNvPr id="16" name="TextBox 15"/>
          <p:cNvSpPr txBox="1"/>
          <p:nvPr/>
        </p:nvSpPr>
        <p:spPr>
          <a:xfrm>
            <a:off x="6266688" y="1141536"/>
            <a:ext cx="5331754" cy="430887"/>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Fill the frame</a:t>
            </a:r>
          </a:p>
        </p:txBody>
      </p:sp>
      <p:sp>
        <p:nvSpPr>
          <p:cNvPr id="17" name="Oval 16"/>
          <p:cNvSpPr/>
          <p:nvPr/>
        </p:nvSpPr>
        <p:spPr>
          <a:xfrm>
            <a:off x="5818770" y="118897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Tree>
    <p:extLst>
      <p:ext uri="{BB962C8B-B14F-4D97-AF65-F5344CB8AC3E}">
        <p14:creationId xmlns:p14="http://schemas.microsoft.com/office/powerpoint/2010/main" val="2099016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5088" y="1063364"/>
            <a:ext cx="4194048" cy="1214435"/>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Goals for today</a:t>
            </a:r>
          </a:p>
        </p:txBody>
      </p:sp>
      <p:sp>
        <p:nvSpPr>
          <p:cNvPr id="8" name="TextBox 7"/>
          <p:cNvSpPr txBox="1"/>
          <p:nvPr/>
        </p:nvSpPr>
        <p:spPr>
          <a:xfrm>
            <a:off x="6266688" y="1141536"/>
            <a:ext cx="4547617" cy="1200329"/>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Understand the unique role social media can play in sharing the story of your organizing online.</a:t>
            </a:r>
          </a:p>
        </p:txBody>
      </p:sp>
      <p:sp>
        <p:nvSpPr>
          <p:cNvPr id="9" name="Oval 8"/>
          <p:cNvSpPr/>
          <p:nvPr/>
        </p:nvSpPr>
        <p:spPr>
          <a:xfrm>
            <a:off x="5829993" y="124598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pic>
        <p:nvPicPr>
          <p:cNvPr id="12" name="Picture 11"/>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5882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3" name="TextBox 12"/>
          <p:cNvSpPr txBox="1"/>
          <p:nvPr/>
        </p:nvSpPr>
        <p:spPr>
          <a:xfrm>
            <a:off x="1085088" y="1117152"/>
            <a:ext cx="4194048" cy="1432765"/>
          </a:xfrm>
          <a:prstGeom prst="rect">
            <a:avLst/>
          </a:prstGeom>
          <a:noFill/>
        </p:spPr>
        <p:txBody>
          <a:bodyPr wrap="square" rtlCol="0">
            <a:spAutoFit/>
          </a:bodyPr>
          <a:lstStyle/>
          <a:p>
            <a:pPr>
              <a:lnSpc>
                <a:spcPct val="80000"/>
              </a:lnSpc>
            </a:pPr>
            <a:r>
              <a:rPr lang="en-US" sz="3600" b="1" dirty="0">
                <a:solidFill>
                  <a:srgbClr val="00B4DC"/>
                </a:solidFill>
                <a:latin typeface="Gilroy ExtraBold" charset="0"/>
                <a:ea typeface="Gilroy ExtraBold" charset="0"/>
                <a:cs typeface="Gilroy ExtraBold" charset="0"/>
              </a:rPr>
              <a:t>The photographer’s mantra</a:t>
            </a:r>
          </a:p>
        </p:txBody>
      </p:sp>
      <p:sp>
        <p:nvSpPr>
          <p:cNvPr id="16" name="TextBox 15"/>
          <p:cNvSpPr txBox="1"/>
          <p:nvPr/>
        </p:nvSpPr>
        <p:spPr>
          <a:xfrm>
            <a:off x="6266688" y="1141536"/>
            <a:ext cx="5331754" cy="430887"/>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Fill the frame</a:t>
            </a:r>
          </a:p>
        </p:txBody>
      </p:sp>
      <p:sp>
        <p:nvSpPr>
          <p:cNvPr id="17" name="Oval 16"/>
          <p:cNvSpPr/>
          <p:nvPr/>
        </p:nvSpPr>
        <p:spPr>
          <a:xfrm>
            <a:off x="5818770" y="118897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8" name="TextBox 17"/>
          <p:cNvSpPr txBox="1"/>
          <p:nvPr/>
        </p:nvSpPr>
        <p:spPr>
          <a:xfrm>
            <a:off x="6266688" y="2143183"/>
            <a:ext cx="5331754" cy="430887"/>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Control the background</a:t>
            </a:r>
          </a:p>
        </p:txBody>
      </p:sp>
      <p:sp>
        <p:nvSpPr>
          <p:cNvPr id="19" name="Oval 18"/>
          <p:cNvSpPr/>
          <p:nvPr/>
        </p:nvSpPr>
        <p:spPr>
          <a:xfrm>
            <a:off x="5818770" y="2189563"/>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Tree>
    <p:extLst>
      <p:ext uri="{BB962C8B-B14F-4D97-AF65-F5344CB8AC3E}">
        <p14:creationId xmlns:p14="http://schemas.microsoft.com/office/powerpoint/2010/main" val="1987025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3" name="TextBox 12"/>
          <p:cNvSpPr txBox="1"/>
          <p:nvPr/>
        </p:nvSpPr>
        <p:spPr>
          <a:xfrm>
            <a:off x="1085088" y="1117152"/>
            <a:ext cx="4194048" cy="1432765"/>
          </a:xfrm>
          <a:prstGeom prst="rect">
            <a:avLst/>
          </a:prstGeom>
          <a:noFill/>
        </p:spPr>
        <p:txBody>
          <a:bodyPr wrap="square" rtlCol="0">
            <a:spAutoFit/>
          </a:bodyPr>
          <a:lstStyle/>
          <a:p>
            <a:pPr>
              <a:lnSpc>
                <a:spcPct val="80000"/>
              </a:lnSpc>
            </a:pPr>
            <a:r>
              <a:rPr lang="en-US" sz="3600" b="1" dirty="0">
                <a:solidFill>
                  <a:srgbClr val="00B4DC"/>
                </a:solidFill>
                <a:latin typeface="Gilroy ExtraBold" charset="0"/>
                <a:ea typeface="Gilroy ExtraBold" charset="0"/>
                <a:cs typeface="Gilroy ExtraBold" charset="0"/>
              </a:rPr>
              <a:t>The photographer’s mantra</a:t>
            </a:r>
          </a:p>
        </p:txBody>
      </p:sp>
      <p:sp>
        <p:nvSpPr>
          <p:cNvPr id="16" name="TextBox 15"/>
          <p:cNvSpPr txBox="1"/>
          <p:nvPr/>
        </p:nvSpPr>
        <p:spPr>
          <a:xfrm>
            <a:off x="6266688" y="1141536"/>
            <a:ext cx="5331754" cy="430887"/>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Fill the frame</a:t>
            </a:r>
          </a:p>
        </p:txBody>
      </p:sp>
      <p:sp>
        <p:nvSpPr>
          <p:cNvPr id="17" name="Oval 16"/>
          <p:cNvSpPr/>
          <p:nvPr/>
        </p:nvSpPr>
        <p:spPr>
          <a:xfrm>
            <a:off x="5818770" y="118897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8" name="TextBox 17"/>
          <p:cNvSpPr txBox="1"/>
          <p:nvPr/>
        </p:nvSpPr>
        <p:spPr>
          <a:xfrm>
            <a:off x="6266688" y="2143183"/>
            <a:ext cx="5331754" cy="430887"/>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Control the background</a:t>
            </a:r>
          </a:p>
        </p:txBody>
      </p:sp>
      <p:sp>
        <p:nvSpPr>
          <p:cNvPr id="19" name="Oval 18"/>
          <p:cNvSpPr/>
          <p:nvPr/>
        </p:nvSpPr>
        <p:spPr>
          <a:xfrm>
            <a:off x="5818770" y="2189563"/>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20" name="TextBox 19"/>
          <p:cNvSpPr txBox="1"/>
          <p:nvPr/>
        </p:nvSpPr>
        <p:spPr>
          <a:xfrm>
            <a:off x="6266688" y="3144830"/>
            <a:ext cx="5331754" cy="430887"/>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Wait for moments</a:t>
            </a:r>
          </a:p>
        </p:txBody>
      </p:sp>
      <p:sp>
        <p:nvSpPr>
          <p:cNvPr id="21" name="Oval 20"/>
          <p:cNvSpPr/>
          <p:nvPr/>
        </p:nvSpPr>
        <p:spPr>
          <a:xfrm>
            <a:off x="5818770" y="319014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Tree>
    <p:extLst>
      <p:ext uri="{BB962C8B-B14F-4D97-AF65-F5344CB8AC3E}">
        <p14:creationId xmlns:p14="http://schemas.microsoft.com/office/powerpoint/2010/main" val="1232954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Box 23"/>
          <p:cNvSpPr txBox="1"/>
          <p:nvPr/>
        </p:nvSpPr>
        <p:spPr>
          <a:xfrm>
            <a:off x="1" y="2447962"/>
            <a:ext cx="6095999" cy="1962076"/>
          </a:xfrm>
          <a:prstGeom prst="rect">
            <a:avLst/>
          </a:prstGeom>
          <a:noFill/>
        </p:spPr>
        <p:txBody>
          <a:bodyPr wrap="square" rtlCol="0">
            <a:spAutoFit/>
          </a:bodyPr>
          <a:lstStyle/>
          <a:p>
            <a:pPr algn="ctr">
              <a:lnSpc>
                <a:spcPct val="90000"/>
              </a:lnSpc>
            </a:pPr>
            <a:r>
              <a:rPr lang="en-US" sz="4500" b="1" dirty="0">
                <a:solidFill>
                  <a:srgbClr val="FFFFFF"/>
                </a:solidFill>
                <a:latin typeface="Gilroy ExtraBold" charset="0"/>
                <a:ea typeface="Gilroy ExtraBold" charset="0"/>
                <a:cs typeface="Gilroy ExtraBold" charset="0"/>
              </a:rPr>
              <a:t>Adjust for the</a:t>
            </a:r>
          </a:p>
          <a:p>
            <a:pPr algn="ctr">
              <a:lnSpc>
                <a:spcPct val="90000"/>
              </a:lnSpc>
            </a:pPr>
            <a:r>
              <a:rPr lang="en-US" sz="4500" b="1" dirty="0">
                <a:solidFill>
                  <a:srgbClr val="FFFFFF"/>
                </a:solidFill>
                <a:latin typeface="Gilroy ExtraBold" charset="0"/>
                <a:ea typeface="Gilroy ExtraBold" charset="0"/>
                <a:cs typeface="Gilroy ExtraBold" charset="0"/>
              </a:rPr>
              <a:t>lighting in your surroundings.</a:t>
            </a:r>
          </a:p>
        </p:txBody>
      </p:sp>
      <p:sp>
        <p:nvSpPr>
          <p:cNvPr id="25" name="Rectangle 24"/>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2857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6266688"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p:nvSpPr>
        <p:spPr>
          <a:xfrm>
            <a:off x="5925313" y="2447962"/>
            <a:ext cx="6266687" cy="1962076"/>
          </a:xfrm>
          <a:prstGeom prst="rect">
            <a:avLst/>
          </a:prstGeom>
          <a:noFill/>
        </p:spPr>
        <p:txBody>
          <a:bodyPr wrap="square" rtlCol="0">
            <a:spAutoFit/>
          </a:bodyPr>
          <a:lstStyle/>
          <a:p>
            <a:pPr algn="ctr">
              <a:lnSpc>
                <a:spcPct val="90000"/>
              </a:lnSpc>
            </a:pPr>
            <a:r>
              <a:rPr lang="en-US" sz="4500" b="1" dirty="0">
                <a:solidFill>
                  <a:srgbClr val="FFFFFF"/>
                </a:solidFill>
                <a:latin typeface="Gilroy ExtraBold" charset="0"/>
                <a:ea typeface="Gilroy ExtraBold" charset="0"/>
                <a:cs typeface="Gilroy ExtraBold" charset="0"/>
              </a:rPr>
              <a:t>Move yourself to </a:t>
            </a:r>
          </a:p>
          <a:p>
            <a:pPr algn="ctr">
              <a:lnSpc>
                <a:spcPct val="90000"/>
              </a:lnSpc>
            </a:pPr>
            <a:r>
              <a:rPr lang="en-US" sz="4500" b="1" dirty="0">
                <a:solidFill>
                  <a:srgbClr val="FFFFFF"/>
                </a:solidFill>
                <a:latin typeface="Gilroy ExtraBold" charset="0"/>
                <a:ea typeface="Gilroy ExtraBold" charset="0"/>
                <a:cs typeface="Gilroy ExtraBold" charset="0"/>
              </a:rPr>
              <a:t>get varied shots or compose a scene.</a:t>
            </a:r>
          </a:p>
        </p:txBody>
      </p:sp>
      <p:sp>
        <p:nvSpPr>
          <p:cNvPr id="6" name="TextBox 5"/>
          <p:cNvSpPr txBox="1"/>
          <p:nvPr/>
        </p:nvSpPr>
        <p:spPr>
          <a:xfrm>
            <a:off x="1" y="2447962"/>
            <a:ext cx="6095999" cy="1962076"/>
          </a:xfrm>
          <a:prstGeom prst="rect">
            <a:avLst/>
          </a:prstGeom>
          <a:noFill/>
        </p:spPr>
        <p:txBody>
          <a:bodyPr wrap="square" rtlCol="0">
            <a:spAutoFit/>
          </a:bodyPr>
          <a:lstStyle/>
          <a:p>
            <a:pPr algn="ctr">
              <a:lnSpc>
                <a:spcPct val="90000"/>
              </a:lnSpc>
            </a:pPr>
            <a:r>
              <a:rPr lang="en-US" sz="4500" b="1" dirty="0">
                <a:solidFill>
                  <a:srgbClr val="FFFFFF"/>
                </a:solidFill>
                <a:latin typeface="Gilroy ExtraBold" charset="0"/>
                <a:ea typeface="Gilroy ExtraBold" charset="0"/>
                <a:cs typeface="Gilroy ExtraBold" charset="0"/>
              </a:rPr>
              <a:t>Adjust for the</a:t>
            </a:r>
          </a:p>
          <a:p>
            <a:pPr algn="ctr">
              <a:lnSpc>
                <a:spcPct val="90000"/>
              </a:lnSpc>
            </a:pPr>
            <a:r>
              <a:rPr lang="en-US" sz="4500" b="1" dirty="0">
                <a:solidFill>
                  <a:srgbClr val="FFFFFF"/>
                </a:solidFill>
                <a:latin typeface="Gilroy ExtraBold" charset="0"/>
                <a:ea typeface="Gilroy ExtraBold" charset="0"/>
                <a:cs typeface="Gilroy ExtraBold" charset="0"/>
              </a:rPr>
              <a:t>lighting in your surroundings.</a:t>
            </a: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78716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0" y="2998113"/>
            <a:ext cx="12192000" cy="861774"/>
          </a:xfrm>
          <a:prstGeom prst="rect">
            <a:avLst/>
          </a:prstGeom>
          <a:noFill/>
        </p:spPr>
        <p:txBody>
          <a:bodyPr wrap="square" rtlCol="0">
            <a:spAutoFit/>
          </a:bodyPr>
          <a:lstStyle/>
          <a:p>
            <a:pPr algn="ctr"/>
            <a:r>
              <a:rPr lang="en-US" sz="5000" b="1" dirty="0">
                <a:solidFill>
                  <a:srgbClr val="FFFFFF"/>
                </a:solidFill>
                <a:latin typeface="Gilroy ExtraBold" charset="0"/>
                <a:ea typeface="Gilroy ExtraBold" charset="0"/>
                <a:cs typeface="Gilroy ExtraBold" charset="0"/>
              </a:rPr>
              <a:t>Take your best shot</a:t>
            </a: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59075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3" name="TextBox 12"/>
          <p:cNvSpPr txBox="1"/>
          <p:nvPr/>
        </p:nvSpPr>
        <p:spPr>
          <a:xfrm>
            <a:off x="1085088" y="1117152"/>
            <a:ext cx="4194048" cy="1976182"/>
          </a:xfrm>
          <a:prstGeom prst="rect">
            <a:avLst/>
          </a:prstGeom>
          <a:noFill/>
        </p:spPr>
        <p:txBody>
          <a:bodyPr wrap="square" rtlCol="0">
            <a:spAutoFit/>
          </a:bodyPr>
          <a:lstStyle/>
          <a:p>
            <a:pPr>
              <a:lnSpc>
                <a:spcPct val="80000"/>
              </a:lnSpc>
            </a:pPr>
            <a:r>
              <a:rPr lang="en-US" sz="2400" b="1" dirty="0">
                <a:solidFill>
                  <a:schemeClr val="bg2">
                    <a:lumMod val="90000"/>
                  </a:schemeClr>
                </a:solidFill>
                <a:latin typeface="Gilroy ExtraBold" charset="0"/>
                <a:ea typeface="Gilroy ExtraBold" charset="0"/>
                <a:cs typeface="Gilroy ExtraBold" charset="0"/>
              </a:rPr>
              <a:t>Need more? </a:t>
            </a:r>
          </a:p>
          <a:p>
            <a:pPr>
              <a:lnSpc>
                <a:spcPct val="80000"/>
              </a:lnSpc>
            </a:pPr>
            <a:endParaRPr lang="en-US" sz="800" b="1" dirty="0">
              <a:solidFill>
                <a:srgbClr val="00B4DC"/>
              </a:solidFill>
              <a:latin typeface="Gilroy ExtraBold" charset="0"/>
              <a:ea typeface="Gilroy ExtraBold" charset="0"/>
              <a:cs typeface="Gilroy ExtraBold" charset="0"/>
            </a:endParaRPr>
          </a:p>
          <a:p>
            <a:pPr>
              <a:lnSpc>
                <a:spcPct val="80000"/>
              </a:lnSpc>
            </a:pPr>
            <a:r>
              <a:rPr lang="en-US" sz="4000" b="1" dirty="0">
                <a:solidFill>
                  <a:srgbClr val="00B4DC"/>
                </a:solidFill>
                <a:latin typeface="Gilroy ExtraBold" charset="0"/>
                <a:ea typeface="Gilroy ExtraBold" charset="0"/>
                <a:cs typeface="Gilroy ExtraBold" charset="0"/>
              </a:rPr>
              <a:t>Check out OFA’s Toolkits &amp; Resources</a:t>
            </a:r>
          </a:p>
        </p:txBody>
      </p:sp>
      <p:sp>
        <p:nvSpPr>
          <p:cNvPr id="20" name="TextBox 19"/>
          <p:cNvSpPr txBox="1"/>
          <p:nvPr/>
        </p:nvSpPr>
        <p:spPr>
          <a:xfrm>
            <a:off x="1085088" y="3290311"/>
            <a:ext cx="6348100" cy="430887"/>
          </a:xfrm>
          <a:prstGeom prst="rect">
            <a:avLst/>
          </a:prstGeom>
          <a:noFill/>
        </p:spPr>
        <p:txBody>
          <a:bodyPr wrap="square" rtlCol="0">
            <a:spAutoFit/>
          </a:bodyPr>
          <a:lstStyle/>
          <a:p>
            <a:r>
              <a:rPr lang="en-US" sz="2200" b="1" dirty="0" err="1">
                <a:latin typeface="Source Sans Pro" charset="0"/>
                <a:ea typeface="Source Sans Pro" charset="0"/>
                <a:cs typeface="Source Sans Pro" charset="0"/>
              </a:rPr>
              <a:t>ofa.us</a:t>
            </a:r>
            <a:r>
              <a:rPr lang="en-US" sz="2200" b="1" dirty="0">
                <a:latin typeface="Source Sans Pro" charset="0"/>
                <a:ea typeface="Source Sans Pro" charset="0"/>
                <a:cs typeface="Source Sans Pro" charset="0"/>
              </a:rPr>
              <a:t>/resources</a:t>
            </a:r>
          </a:p>
        </p:txBody>
      </p:sp>
      <p:pic>
        <p:nvPicPr>
          <p:cNvPr id="2" name="Picture 1">
            <a:extLst>
              <a:ext uri="{FF2B5EF4-FFF2-40B4-BE49-F238E27FC236}">
                <a16:creationId xmlns:a16="http://schemas.microsoft.com/office/drawing/2014/main" id="{BCB65356-CB46-AE40-9752-BF1AFCEEB789}"/>
              </a:ext>
            </a:extLst>
          </p:cNvPr>
          <p:cNvPicPr>
            <a:picLocks noChangeAspect="1"/>
          </p:cNvPicPr>
          <p:nvPr/>
        </p:nvPicPr>
        <p:blipFill>
          <a:blip r:embed="rId4"/>
          <a:stretch>
            <a:fillRect/>
          </a:stretch>
        </p:blipFill>
        <p:spPr>
          <a:xfrm>
            <a:off x="6669606" y="1117152"/>
            <a:ext cx="4461215" cy="4900190"/>
          </a:xfrm>
          <a:prstGeom prst="rect">
            <a:avLst/>
          </a:prstGeom>
        </p:spPr>
      </p:pic>
    </p:spTree>
    <p:extLst>
      <p:ext uri="{BB962C8B-B14F-4D97-AF65-F5344CB8AC3E}">
        <p14:creationId xmlns:p14="http://schemas.microsoft.com/office/powerpoint/2010/main" val="1646391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0" name="TextBox 19"/>
          <p:cNvSpPr txBox="1"/>
          <p:nvPr/>
        </p:nvSpPr>
        <p:spPr>
          <a:xfrm>
            <a:off x="499361" y="627273"/>
            <a:ext cx="6348100" cy="430887"/>
          </a:xfrm>
          <a:prstGeom prst="rect">
            <a:avLst/>
          </a:prstGeom>
          <a:noFill/>
        </p:spPr>
        <p:txBody>
          <a:bodyPr wrap="square" rtlCol="0">
            <a:spAutoFit/>
          </a:bodyPr>
          <a:lstStyle/>
          <a:p>
            <a:r>
              <a:rPr lang="en-US" sz="2200" b="1" dirty="0" err="1">
                <a:latin typeface="Source Sans Pro" charset="0"/>
                <a:ea typeface="Source Sans Pro" charset="0"/>
                <a:cs typeface="Source Sans Pro" charset="0"/>
              </a:rPr>
              <a:t>ofa.us</a:t>
            </a:r>
            <a:r>
              <a:rPr lang="en-US" sz="2200" b="1" dirty="0">
                <a:latin typeface="Source Sans Pro" charset="0"/>
                <a:ea typeface="Source Sans Pro" charset="0"/>
                <a:cs typeface="Source Sans Pro" charset="0"/>
              </a:rPr>
              <a:t>/resources</a:t>
            </a:r>
          </a:p>
        </p:txBody>
      </p:sp>
      <p:pic>
        <p:nvPicPr>
          <p:cNvPr id="8" name="Picture 7">
            <a:extLst>
              <a:ext uri="{FF2B5EF4-FFF2-40B4-BE49-F238E27FC236}">
                <a16:creationId xmlns:a16="http://schemas.microsoft.com/office/drawing/2014/main" id="{24631219-C0EE-9448-8CF9-959B9D9EE8EF}"/>
              </a:ext>
            </a:extLst>
          </p:cNvPr>
          <p:cNvPicPr>
            <a:picLocks noChangeAspect="1"/>
          </p:cNvPicPr>
          <p:nvPr/>
        </p:nvPicPr>
        <p:blipFill>
          <a:blip r:embed="rId4"/>
          <a:stretch>
            <a:fillRect/>
          </a:stretch>
        </p:blipFill>
        <p:spPr>
          <a:xfrm>
            <a:off x="573101" y="1117152"/>
            <a:ext cx="2770804" cy="4940710"/>
          </a:xfrm>
          <a:prstGeom prst="rect">
            <a:avLst/>
          </a:prstGeom>
        </p:spPr>
      </p:pic>
      <p:pic>
        <p:nvPicPr>
          <p:cNvPr id="7" name="Picture 6">
            <a:extLst>
              <a:ext uri="{FF2B5EF4-FFF2-40B4-BE49-F238E27FC236}">
                <a16:creationId xmlns:a16="http://schemas.microsoft.com/office/drawing/2014/main" id="{BDC05694-DEAD-6744-B734-187D2980FED8}"/>
              </a:ext>
            </a:extLst>
          </p:cNvPr>
          <p:cNvPicPr>
            <a:picLocks noChangeAspect="1"/>
          </p:cNvPicPr>
          <p:nvPr/>
        </p:nvPicPr>
        <p:blipFill>
          <a:blip r:embed="rId5"/>
          <a:stretch>
            <a:fillRect/>
          </a:stretch>
        </p:blipFill>
        <p:spPr>
          <a:xfrm>
            <a:off x="3434964" y="1117152"/>
            <a:ext cx="2775492" cy="4940710"/>
          </a:xfrm>
          <a:prstGeom prst="rect">
            <a:avLst/>
          </a:prstGeom>
        </p:spPr>
      </p:pic>
      <p:pic>
        <p:nvPicPr>
          <p:cNvPr id="6" name="Picture 5">
            <a:extLst>
              <a:ext uri="{FF2B5EF4-FFF2-40B4-BE49-F238E27FC236}">
                <a16:creationId xmlns:a16="http://schemas.microsoft.com/office/drawing/2014/main" id="{5B083FCD-0782-3C47-8F40-B12071FC5225}"/>
              </a:ext>
            </a:extLst>
          </p:cNvPr>
          <p:cNvPicPr>
            <a:picLocks noChangeAspect="1"/>
          </p:cNvPicPr>
          <p:nvPr/>
        </p:nvPicPr>
        <p:blipFill>
          <a:blip r:embed="rId6"/>
          <a:stretch>
            <a:fillRect/>
          </a:stretch>
        </p:blipFill>
        <p:spPr>
          <a:xfrm>
            <a:off x="6301515" y="1117152"/>
            <a:ext cx="2770804" cy="4940710"/>
          </a:xfrm>
          <a:prstGeom prst="rect">
            <a:avLst/>
          </a:prstGeom>
        </p:spPr>
      </p:pic>
      <p:pic>
        <p:nvPicPr>
          <p:cNvPr id="9" name="Picture 8">
            <a:extLst>
              <a:ext uri="{FF2B5EF4-FFF2-40B4-BE49-F238E27FC236}">
                <a16:creationId xmlns:a16="http://schemas.microsoft.com/office/drawing/2014/main" id="{0D91E9D9-9151-C542-AA49-F06B9023F30A}"/>
              </a:ext>
            </a:extLst>
          </p:cNvPr>
          <p:cNvPicPr>
            <a:picLocks noChangeAspect="1"/>
          </p:cNvPicPr>
          <p:nvPr/>
        </p:nvPicPr>
        <p:blipFill>
          <a:blip r:embed="rId7"/>
          <a:stretch>
            <a:fillRect/>
          </a:stretch>
        </p:blipFill>
        <p:spPr>
          <a:xfrm>
            <a:off x="9072319" y="1117152"/>
            <a:ext cx="2749468" cy="4940710"/>
          </a:xfrm>
          <a:prstGeom prst="rect">
            <a:avLst/>
          </a:prstGeom>
        </p:spPr>
      </p:pic>
    </p:spTree>
    <p:extLst>
      <p:ext uri="{BB962C8B-B14F-4D97-AF65-F5344CB8AC3E}">
        <p14:creationId xmlns:p14="http://schemas.microsoft.com/office/powerpoint/2010/main" val="2102692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defRPr/>
            </a:pPr>
            <a:r>
              <a:rPr lang="en-US" sz="4800" b="1" kern="0" dirty="0">
                <a:solidFill>
                  <a:srgbClr val="00B4DC"/>
                </a:solidFill>
                <a:latin typeface="Gilroy ExtraBold" charset="0"/>
                <a:ea typeface="Gilroy ExtraBold" charset="0"/>
                <a:cs typeface="Gilroy ExtraBold" charset="0"/>
                <a:sym typeface="Arial"/>
              </a:rPr>
              <a:t>Agenda</a:t>
            </a:r>
          </a:p>
        </p:txBody>
      </p:sp>
      <p:sp>
        <p:nvSpPr>
          <p:cNvPr id="3" name="Rectangle 2"/>
          <p:cNvSpPr/>
          <p:nvPr/>
        </p:nvSpPr>
        <p:spPr>
          <a:xfrm>
            <a:off x="5564068" y="2711370"/>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kern="0">
              <a:solidFill>
                <a:srgbClr val="FFFFFF"/>
              </a:solidFill>
              <a:sym typeface="Arial"/>
            </a:endParaRPr>
          </a:p>
        </p:txBody>
      </p:sp>
      <p:sp>
        <p:nvSpPr>
          <p:cNvPr id="5" name="TextBox 4"/>
          <p:cNvSpPr txBox="1"/>
          <p:nvPr/>
        </p:nvSpPr>
        <p:spPr>
          <a:xfrm>
            <a:off x="5577841" y="1284784"/>
            <a:ext cx="5785102" cy="2677656"/>
          </a:xfrm>
          <a:prstGeom prst="rect">
            <a:avLst/>
          </a:prstGeom>
          <a:noFill/>
        </p:spPr>
        <p:txBody>
          <a:bodyPr wrap="square" rtlCol="0">
            <a:spAutoFit/>
          </a:bodyPr>
          <a:lstStyle/>
          <a:p>
            <a:pPr fontAlgn="ctr">
              <a:defRPr/>
            </a:pPr>
            <a:r>
              <a:rPr lang="en-US" sz="2400" kern="0" dirty="0">
                <a:solidFill>
                  <a:srgbClr val="3B444D"/>
                </a:solidFill>
                <a:latin typeface="Source Sans Pro" charset="0"/>
                <a:ea typeface="Source Sans Pro" charset="0"/>
                <a:cs typeface="Source Sans Pro" charset="0"/>
                <a:sym typeface="Arial"/>
              </a:rPr>
              <a:t>Why digital?</a:t>
            </a:r>
          </a:p>
          <a:p>
            <a:pPr fontAlgn="ctr">
              <a:defRPr/>
            </a:pPr>
            <a:endParaRPr lang="en-US" sz="2400" b="1"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Producing content</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b="1" kern="0" dirty="0">
                <a:solidFill>
                  <a:srgbClr val="FFFFFF"/>
                </a:solidFill>
                <a:latin typeface="Source Sans Pro" charset="0"/>
                <a:ea typeface="Source Sans Pro" charset="0"/>
                <a:cs typeface="Source Sans Pro" charset="0"/>
                <a:sym typeface="Arial"/>
              </a:rPr>
              <a:t>Peer review</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Debrief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41473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018572" y="1236904"/>
            <a:ext cx="4201610"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5 minutes</a:t>
            </a:r>
          </a:p>
        </p:txBody>
      </p:sp>
      <p:pic>
        <p:nvPicPr>
          <p:cNvPr id="8" name="Picture 7"/>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391" y="1299829"/>
            <a:ext cx="674609" cy="554619"/>
          </a:xfrm>
          <a:prstGeom prst="rect">
            <a:avLst/>
          </a:prstGeom>
        </p:spPr>
      </p:pic>
      <p:sp>
        <p:nvSpPr>
          <p:cNvPr id="10" name="Rectangle 9"/>
          <p:cNvSpPr>
            <a:spLocks noChangeArrowheads="1"/>
          </p:cNvSpPr>
          <p:nvPr/>
        </p:nvSpPr>
        <p:spPr bwMode="auto">
          <a:xfrm>
            <a:off x="5335047" y="1917375"/>
            <a:ext cx="6250329" cy="3477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457200">
              <a:lnSpc>
                <a:spcPct val="110000"/>
              </a:lnSpc>
            </a:pPr>
            <a:r>
              <a:rPr lang="en-US" sz="2400" b="1" dirty="0">
                <a:solidFill>
                  <a:srgbClr val="344047"/>
                </a:solidFill>
                <a:latin typeface="Source Sans Pro" charset="0"/>
                <a:ea typeface="Source Sans Pro" charset="0"/>
                <a:cs typeface="Source Sans Pro" charset="0"/>
              </a:rPr>
              <a:t>For this activity,</a:t>
            </a:r>
            <a:r>
              <a:rPr lang="en-US" sz="2400" dirty="0">
                <a:solidFill>
                  <a:srgbClr val="344047"/>
                </a:solidFill>
                <a:latin typeface="Source Sans Pro" charset="0"/>
                <a:ea typeface="Source Sans Pro" charset="0"/>
                <a:cs typeface="Source Sans Pro" charset="0"/>
              </a:rPr>
              <a:t> </a:t>
            </a:r>
            <a:r>
              <a:rPr lang="en-US" sz="2400" b="1" dirty="0">
                <a:solidFill>
                  <a:srgbClr val="3B444D"/>
                </a:solidFill>
                <a:latin typeface="Source Sans Pro" charset="0"/>
                <a:ea typeface="Source Sans Pro" charset="0"/>
                <a:cs typeface="Source Sans Pro" charset="0"/>
              </a:rPr>
              <a:t>w</a:t>
            </a:r>
            <a:r>
              <a:rPr lang="en-US" altLang="en-US" sz="2400" b="1" dirty="0">
                <a:solidFill>
                  <a:srgbClr val="3B444D"/>
                </a:solidFill>
                <a:latin typeface="Source Sans Pro" charset="0"/>
                <a:ea typeface="Source Sans Pro" charset="0"/>
                <a:cs typeface="Source Sans Pro" charset="0"/>
              </a:rPr>
              <a:t>e are going to craft the story of our training using the digital skills we just learned. </a:t>
            </a:r>
          </a:p>
          <a:p>
            <a:endParaRPr lang="en-US" altLang="en-US" sz="2400" dirty="0">
              <a:solidFill>
                <a:srgbClr val="3B444D"/>
              </a:solidFill>
              <a:latin typeface="Source Sans Pro" charset="0"/>
              <a:ea typeface="Source Sans Pro" charset="0"/>
              <a:cs typeface="Source Sans Pro" charset="0"/>
            </a:endParaRPr>
          </a:p>
          <a:p>
            <a:r>
              <a:rPr lang="en-US" altLang="en-US" sz="2400" dirty="0">
                <a:solidFill>
                  <a:srgbClr val="3B444D"/>
                </a:solidFill>
                <a:latin typeface="Source Sans Pro" charset="0"/>
                <a:ea typeface="Source Sans Pro" charset="0"/>
                <a:cs typeface="Source Sans Pro" charset="0"/>
              </a:rPr>
              <a:t>Spend the next 5 minutes taking photos and crafting tweets and a Facebook post about today’s training. </a:t>
            </a:r>
          </a:p>
          <a:p>
            <a:endParaRPr lang="en-US" altLang="en-US" sz="2400" dirty="0">
              <a:solidFill>
                <a:srgbClr val="3B444D"/>
              </a:solidFill>
              <a:latin typeface="Source Sans Pro" charset="0"/>
              <a:ea typeface="Source Sans Pro" charset="0"/>
              <a:cs typeface="Source Sans Pro" charset="0"/>
            </a:endParaRPr>
          </a:p>
          <a:p>
            <a:r>
              <a:rPr lang="en-US" altLang="en-US" sz="2400" dirty="0">
                <a:solidFill>
                  <a:srgbClr val="3B444D"/>
                </a:solidFill>
                <a:latin typeface="Source Sans Pro" charset="0"/>
                <a:ea typeface="Source Sans Pro" charset="0"/>
                <a:cs typeface="Source Sans Pro" charset="0"/>
              </a:rPr>
              <a:t>Remember to use #</a:t>
            </a:r>
            <a:r>
              <a:rPr lang="en-US" altLang="en-US" sz="2400" dirty="0" err="1">
                <a:solidFill>
                  <a:srgbClr val="3B444D"/>
                </a:solidFill>
                <a:latin typeface="Source Sans Pro" charset="0"/>
                <a:ea typeface="Source Sans Pro" charset="0"/>
                <a:cs typeface="Source Sans Pro" charset="0"/>
              </a:rPr>
              <a:t>OFAction</a:t>
            </a:r>
            <a:endParaRPr lang="en-US" altLang="en-US" sz="2400" dirty="0">
              <a:solidFill>
                <a:srgbClr val="3B444D"/>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588072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2651591"/>
            <a:ext cx="12192000" cy="188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Font typeface="Gill Sans" charset="0"/>
              <a:buNone/>
            </a:pPr>
            <a:r>
              <a:rPr lang="en-US" sz="7200" b="1" kern="0" dirty="0">
                <a:solidFill>
                  <a:srgbClr val="00B3DC"/>
                </a:solidFill>
                <a:latin typeface="Gilroy ExtraBold" charset="0"/>
                <a:ea typeface="Gilroy ExtraBold" charset="0"/>
                <a:cs typeface="Gilroy ExtraBold" charset="0"/>
              </a:rPr>
              <a:t>Pause for activity 2: </a:t>
            </a:r>
          </a:p>
          <a:p>
            <a:pPr algn="ctr">
              <a:lnSpc>
                <a:spcPct val="80000"/>
              </a:lnSpc>
              <a:spcBef>
                <a:spcPts val="0"/>
              </a:spcBef>
              <a:buFont typeface="Gill Sans" charset="0"/>
              <a:buNone/>
            </a:pPr>
            <a:r>
              <a:rPr lang="en-US" sz="7200" b="1" kern="0" dirty="0">
                <a:solidFill>
                  <a:srgbClr val="00B3DC"/>
                </a:solidFill>
                <a:latin typeface="Gilroy ExtraBold" charset="0"/>
                <a:ea typeface="Gilroy ExtraBold" charset="0"/>
                <a:cs typeface="Gilroy ExtraBold" charset="0"/>
              </a:rPr>
              <a:t>Draft tweet</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6627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5088" y="1063364"/>
            <a:ext cx="4194048" cy="1214435"/>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Goals for today</a:t>
            </a:r>
          </a:p>
        </p:txBody>
      </p:sp>
      <p:sp>
        <p:nvSpPr>
          <p:cNvPr id="8" name="TextBox 7"/>
          <p:cNvSpPr txBox="1"/>
          <p:nvPr/>
        </p:nvSpPr>
        <p:spPr>
          <a:xfrm>
            <a:off x="6266688" y="1141536"/>
            <a:ext cx="4547617" cy="2308324"/>
          </a:xfrm>
          <a:prstGeom prst="rect">
            <a:avLst/>
          </a:prstGeom>
          <a:noFill/>
        </p:spPr>
        <p:txBody>
          <a:bodyPr wrap="square" rtlCol="0">
            <a:spAutoFit/>
          </a:bodyPr>
          <a:lstStyle/>
          <a:p>
            <a:r>
              <a:rPr lang="en-US" sz="2400" dirty="0">
                <a:solidFill>
                  <a:schemeClr val="bg2">
                    <a:lumMod val="50000"/>
                  </a:schemeClr>
                </a:solidFill>
                <a:latin typeface="Source Sans Pro" charset="0"/>
                <a:ea typeface="Source Sans Pro" charset="0"/>
                <a:cs typeface="Source Sans Pro" charset="0"/>
              </a:rPr>
              <a:t>Understand the unique role social media can play in sharing the story of your organizing online.</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Be able to tell the story of your work on social media.</a:t>
            </a:r>
          </a:p>
        </p:txBody>
      </p:sp>
      <p:sp>
        <p:nvSpPr>
          <p:cNvPr id="9" name="Oval 8"/>
          <p:cNvSpPr/>
          <p:nvPr/>
        </p:nvSpPr>
        <p:spPr>
          <a:xfrm>
            <a:off x="5829993" y="1245985"/>
            <a:ext cx="344495" cy="344495"/>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0" name="Oval 9"/>
          <p:cNvSpPr/>
          <p:nvPr/>
        </p:nvSpPr>
        <p:spPr>
          <a:xfrm>
            <a:off x="5841565" y="2694494"/>
            <a:ext cx="344495" cy="3125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pic>
        <p:nvPicPr>
          <p:cNvPr id="12" name="Picture 11"/>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1550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l="27716" r="18761"/>
          <a:stretch/>
        </p:blipFill>
        <p:spPr>
          <a:xfrm>
            <a:off x="0" y="0"/>
            <a:ext cx="5498432" cy="6858000"/>
          </a:xfrm>
          <a:prstGeom prst="rect">
            <a:avLst/>
          </a:prstGeom>
          <a:noFill/>
          <a:ln>
            <a:noFill/>
          </a:ln>
        </p:spPr>
      </p:pic>
      <p:sp>
        <p:nvSpPr>
          <p:cNvPr id="194" name="Shape 194"/>
          <p:cNvSpPr txBox="1"/>
          <p:nvPr/>
        </p:nvSpPr>
        <p:spPr>
          <a:xfrm>
            <a:off x="6508552" y="1723101"/>
            <a:ext cx="6099732" cy="1879635"/>
          </a:xfrm>
          <a:prstGeom prst="rect">
            <a:avLst/>
          </a:prstGeom>
          <a:noFill/>
          <a:ln>
            <a:noFill/>
          </a:ln>
        </p:spPr>
        <p:txBody>
          <a:bodyPr lIns="91425" tIns="45700" rIns="91425" bIns="45700" anchor="t" anchorCtr="0">
            <a:noAutofit/>
          </a:bodyPr>
          <a:lstStyle/>
          <a:p>
            <a:pPr>
              <a:lnSpc>
                <a:spcPct val="70000"/>
              </a:lnSpc>
              <a:buSzPct val="25000"/>
            </a:pPr>
            <a:r>
              <a:rPr lang="en-US" sz="7200" b="1" kern="0" dirty="0">
                <a:solidFill>
                  <a:srgbClr val="3B444D"/>
                </a:solidFill>
                <a:latin typeface="Gilroy ExtraBold" charset="0"/>
                <a:ea typeface="Gilroy ExtraBold" charset="0"/>
                <a:cs typeface="Gilroy ExtraBold" charset="0"/>
                <a:sym typeface="Arial"/>
              </a:rPr>
              <a:t>What </a:t>
            </a:r>
          </a:p>
          <a:p>
            <a:pPr>
              <a:lnSpc>
                <a:spcPct val="70000"/>
              </a:lnSpc>
              <a:buSzPct val="25000"/>
            </a:pPr>
            <a:r>
              <a:rPr lang="en-US" sz="7200" b="1" kern="0" dirty="0">
                <a:solidFill>
                  <a:srgbClr val="3B444D"/>
                </a:solidFill>
                <a:latin typeface="Gilroy ExtraBold" charset="0"/>
                <a:ea typeface="Gilroy ExtraBold" charset="0"/>
                <a:cs typeface="Gilroy ExtraBold" charset="0"/>
                <a:sym typeface="Arial"/>
              </a:rPr>
              <a:t>did you </a:t>
            </a:r>
          </a:p>
          <a:p>
            <a:pPr>
              <a:lnSpc>
                <a:spcPct val="70000"/>
              </a:lnSpc>
              <a:buSzPct val="25000"/>
            </a:pPr>
            <a:r>
              <a:rPr lang="en-US" sz="7200" b="1" kern="0" dirty="0">
                <a:solidFill>
                  <a:srgbClr val="3B444D"/>
                </a:solidFill>
                <a:latin typeface="Gilroy ExtraBold" charset="0"/>
                <a:ea typeface="Gilroy ExtraBold" charset="0"/>
                <a:cs typeface="Gilroy ExtraBold" charset="0"/>
                <a:sym typeface="Arial"/>
              </a:rPr>
              <a:t>come up </a:t>
            </a:r>
          </a:p>
          <a:p>
            <a:pPr>
              <a:lnSpc>
                <a:spcPct val="70000"/>
              </a:lnSpc>
              <a:buSzPct val="25000"/>
            </a:pPr>
            <a:r>
              <a:rPr lang="en-US" sz="7200" b="1" kern="0" dirty="0">
                <a:solidFill>
                  <a:srgbClr val="3B444D"/>
                </a:solidFill>
                <a:latin typeface="Gilroy ExtraBold" charset="0"/>
                <a:ea typeface="Gilroy ExtraBold" charset="0"/>
                <a:cs typeface="Gilroy ExtraBold" charset="0"/>
                <a:sym typeface="Arial"/>
              </a:rPr>
              <a:t>with?</a:t>
            </a:r>
          </a:p>
        </p:txBody>
      </p:sp>
      <p:sp>
        <p:nvSpPr>
          <p:cNvPr id="195" name="Shape 195"/>
          <p:cNvSpPr txBox="1"/>
          <p:nvPr/>
        </p:nvSpPr>
        <p:spPr>
          <a:xfrm>
            <a:off x="6567599" y="5149516"/>
            <a:ext cx="6040685" cy="1811526"/>
          </a:xfrm>
          <a:prstGeom prst="rect">
            <a:avLst/>
          </a:prstGeom>
          <a:noFill/>
          <a:ln>
            <a:noFill/>
          </a:ln>
        </p:spPr>
        <p:txBody>
          <a:bodyPr lIns="91425" tIns="45700" rIns="91425" bIns="45700" anchor="t" anchorCtr="0">
            <a:noAutofit/>
          </a:bodyPr>
          <a:lstStyle/>
          <a:p>
            <a:pPr>
              <a:buSzPct val="25000"/>
            </a:pPr>
            <a:r>
              <a:rPr lang="en-US" sz="2000" kern="0" dirty="0">
                <a:solidFill>
                  <a:srgbClr val="3B444D"/>
                </a:solidFill>
                <a:latin typeface="Source Sans Pro"/>
                <a:ea typeface="Source Sans Pro"/>
                <a:cs typeface="Source Sans Pro"/>
                <a:sym typeface="Source Sans Pro"/>
              </a:rPr>
              <a:t>Share your thoughts out loud! </a:t>
            </a:r>
          </a:p>
        </p:txBody>
      </p:sp>
      <p:sp>
        <p:nvSpPr>
          <p:cNvPr id="2" name="Rectangle 1"/>
          <p:cNvSpPr/>
          <p:nvPr/>
        </p:nvSpPr>
        <p:spPr>
          <a:xfrm>
            <a:off x="6508552" y="892818"/>
            <a:ext cx="3790288" cy="477054"/>
          </a:xfrm>
          <a:prstGeom prst="rect">
            <a:avLst/>
          </a:prstGeom>
        </p:spPr>
        <p:txBody>
          <a:bodyPr wrap="square">
            <a:spAutoFit/>
          </a:bodyPr>
          <a:lstStyle/>
          <a:p>
            <a:r>
              <a:rPr lang="en-US" sz="2500" b="1" kern="0" spc="300" dirty="0">
                <a:solidFill>
                  <a:srgbClr val="00B3DC"/>
                </a:solidFill>
                <a:latin typeface="Gilroy ExtraBold" charset="0"/>
                <a:ea typeface="Gilroy ExtraBold" charset="0"/>
                <a:cs typeface="Gilroy ExtraBold" charset="0"/>
                <a:sym typeface="Arial"/>
              </a:rPr>
              <a:t>REPORT-BACK: </a:t>
            </a:r>
            <a:endParaRPr lang="en-US" sz="2500" kern="0" spc="300" dirty="0">
              <a:solidFill>
                <a:srgbClr val="000000"/>
              </a:solidFill>
              <a:ea typeface="Arial"/>
              <a:cs typeface="Arial"/>
              <a:sym typeface="Arial"/>
            </a:endParaRPr>
          </a:p>
        </p:txBody>
      </p:sp>
      <p:pic>
        <p:nvPicPr>
          <p:cNvPr id="6" name="Picture 5">
            <a:extLst>
              <a:ext uri="{FF2B5EF4-FFF2-40B4-BE49-F238E27FC236}">
                <a16:creationId xmlns:a16="http://schemas.microsoft.com/office/drawing/2014/main" id="{D6B1E8F5-A0D9-6542-9B83-BFF12DEA463C}"/>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37967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defRPr/>
            </a:pPr>
            <a:r>
              <a:rPr lang="en-US" sz="4800" b="1" kern="0" dirty="0">
                <a:solidFill>
                  <a:srgbClr val="00B4DC"/>
                </a:solidFill>
                <a:latin typeface="Gilroy ExtraBold" charset="0"/>
                <a:ea typeface="Gilroy ExtraBold" charset="0"/>
                <a:cs typeface="Gilroy ExtraBold" charset="0"/>
                <a:sym typeface="Arial"/>
              </a:rPr>
              <a:t>Agenda</a:t>
            </a:r>
          </a:p>
        </p:txBody>
      </p:sp>
      <p:sp>
        <p:nvSpPr>
          <p:cNvPr id="3" name="Rectangle 2"/>
          <p:cNvSpPr/>
          <p:nvPr/>
        </p:nvSpPr>
        <p:spPr>
          <a:xfrm>
            <a:off x="5518926" y="3429000"/>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kern="0">
              <a:solidFill>
                <a:srgbClr val="FFFFFF"/>
              </a:solidFill>
              <a:sym typeface="Arial"/>
            </a:endParaRPr>
          </a:p>
        </p:txBody>
      </p:sp>
      <p:sp>
        <p:nvSpPr>
          <p:cNvPr id="5" name="TextBox 4"/>
          <p:cNvSpPr txBox="1"/>
          <p:nvPr/>
        </p:nvSpPr>
        <p:spPr>
          <a:xfrm>
            <a:off x="5577841" y="1284784"/>
            <a:ext cx="5785102" cy="2677656"/>
          </a:xfrm>
          <a:prstGeom prst="rect">
            <a:avLst/>
          </a:prstGeom>
          <a:noFill/>
        </p:spPr>
        <p:txBody>
          <a:bodyPr wrap="square" rtlCol="0">
            <a:spAutoFit/>
          </a:bodyPr>
          <a:lstStyle/>
          <a:p>
            <a:pPr fontAlgn="ctr">
              <a:defRPr/>
            </a:pPr>
            <a:r>
              <a:rPr lang="en-US" sz="2400" kern="0" dirty="0">
                <a:solidFill>
                  <a:srgbClr val="3B444D"/>
                </a:solidFill>
                <a:latin typeface="Source Sans Pro" charset="0"/>
                <a:ea typeface="Source Sans Pro" charset="0"/>
                <a:cs typeface="Source Sans Pro" charset="0"/>
                <a:sym typeface="Arial"/>
              </a:rPr>
              <a:t>Why digital?</a:t>
            </a:r>
          </a:p>
          <a:p>
            <a:pPr fontAlgn="ctr">
              <a:defRPr/>
            </a:pPr>
            <a:endParaRPr lang="en-US" sz="2400" b="1"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Producing content</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Peer review</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b="1" kern="0" dirty="0">
                <a:solidFill>
                  <a:srgbClr val="FFFFFF"/>
                </a:solidFill>
                <a:latin typeface="Source Sans Pro" charset="0"/>
                <a:ea typeface="Source Sans Pro" charset="0"/>
                <a:cs typeface="Source Sans Pro" charset="0"/>
                <a:sym typeface="Arial"/>
              </a:rPr>
              <a:t>Debrief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49344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1005922" y="4531362"/>
            <a:ext cx="10180155" cy="1076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altLang="en-US" sz="2800" dirty="0">
                <a:solidFill>
                  <a:schemeClr val="tx1"/>
                </a:solidFill>
                <a:latin typeface="Source Sans Pro" charset="0"/>
                <a:ea typeface="Source Sans Pro" charset="0"/>
                <a:cs typeface="Source Sans Pro" charset="0"/>
              </a:rPr>
              <a:t>How do you see digital organizing fitting into your organizing work?</a:t>
            </a:r>
          </a:p>
          <a:p>
            <a:pPr algn="ctr">
              <a:lnSpc>
                <a:spcPct val="80000"/>
              </a:lnSpc>
            </a:pPr>
            <a:endParaRPr lang="en-US" altLang="en-US" sz="2800" dirty="0">
              <a:solidFill>
                <a:schemeClr val="tx1"/>
              </a:solidFill>
              <a:latin typeface="Source Sans Pro" charset="0"/>
              <a:ea typeface="Source Sans Pro" charset="0"/>
              <a:cs typeface="Source Sans Pro" charset="0"/>
            </a:endParaRPr>
          </a:p>
          <a:p>
            <a:pPr algn="ctr">
              <a:lnSpc>
                <a:spcPct val="80000"/>
              </a:lnSpc>
            </a:pPr>
            <a:r>
              <a:rPr lang="en-US" altLang="en-US" sz="2800" dirty="0">
                <a:solidFill>
                  <a:schemeClr val="tx1"/>
                </a:solidFill>
                <a:latin typeface="Source Sans Pro" charset="0"/>
                <a:ea typeface="Source Sans Pro" charset="0"/>
                <a:cs typeface="Source Sans Pro" charset="0"/>
              </a:rPr>
              <a:t>What are you excited to try going forward?</a:t>
            </a:r>
          </a:p>
        </p:txBody>
      </p:sp>
      <p:pic>
        <p:nvPicPr>
          <p:cNvPr id="6" name="Shape 90" descr="SwingLeft_Logo_White.png"/>
          <p:cNvPicPr preferRelativeResize="0"/>
          <p:nvPr/>
        </p:nvPicPr>
        <p:blipFill>
          <a:blip r:embed="rId3">
            <a:alphaModFix amt="50000"/>
          </a:blip>
          <a:stretch>
            <a:fillRect/>
          </a:stretch>
        </p:blipFill>
        <p:spPr>
          <a:xfrm>
            <a:off x="301735" y="6147718"/>
            <a:ext cx="1594300" cy="512638"/>
          </a:xfrm>
          <a:prstGeom prst="rect">
            <a:avLst/>
          </a:prstGeom>
          <a:noFill/>
          <a:ln>
            <a:noFill/>
          </a:ln>
        </p:spPr>
      </p:pic>
      <p:pic>
        <p:nvPicPr>
          <p:cNvPr id="7" name="Picture 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01033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a:spLocks noChangeArrowheads="1"/>
          </p:cNvSpPr>
          <p:nvPr/>
        </p:nvSpPr>
        <p:spPr bwMode="auto">
          <a:xfrm>
            <a:off x="671332" y="2357795"/>
            <a:ext cx="10691611" cy="2142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chemeClr val="tx2"/>
                </a:solidFill>
                <a:latin typeface="Gilroy ExtraBold" charset="0"/>
                <a:ea typeface="Gilroy ExtraBold" charset="0"/>
                <a:cs typeface="Gilroy ExtraBold" charset="0"/>
              </a:rPr>
              <a:t>Remember: using your Twitter account, </a:t>
            </a:r>
          </a:p>
          <a:p>
            <a:pPr algn="ctr"/>
            <a:r>
              <a:rPr lang="en-US" sz="4500" b="1" dirty="0">
                <a:solidFill>
                  <a:schemeClr val="tx2"/>
                </a:solidFill>
                <a:latin typeface="Gilroy ExtraBold" charset="0"/>
                <a:ea typeface="Gilroy ExtraBold" charset="0"/>
                <a:cs typeface="Gilroy ExtraBold" charset="0"/>
              </a:rPr>
              <a:t>tweet your biggest takeaways using #</a:t>
            </a:r>
            <a:r>
              <a:rPr lang="en-US" sz="4500" b="1" dirty="0" err="1">
                <a:solidFill>
                  <a:schemeClr val="tx2"/>
                </a:solidFill>
                <a:latin typeface="Gilroy ExtraBold" charset="0"/>
                <a:ea typeface="Gilroy ExtraBold" charset="0"/>
                <a:cs typeface="Gilroy ExtraBold" charset="0"/>
              </a:rPr>
              <a:t>OFAction</a:t>
            </a:r>
            <a:r>
              <a:rPr lang="en-US" sz="4500" b="1" dirty="0">
                <a:solidFill>
                  <a:schemeClr val="tx2"/>
                </a:solidFill>
                <a:latin typeface="Gilroy ExtraBold" charset="0"/>
                <a:ea typeface="Gilroy ExtraBold" charset="0"/>
                <a:cs typeface="Gilroy ExtraBold" charset="0"/>
              </a:rPr>
              <a:t> &amp; #OrganizingFor18</a:t>
            </a:r>
          </a:p>
        </p:txBody>
      </p:sp>
    </p:spTree>
    <p:extLst>
      <p:ext uri="{BB962C8B-B14F-4D97-AF65-F5344CB8AC3E}">
        <p14:creationId xmlns:p14="http://schemas.microsoft.com/office/powerpoint/2010/main" val="578183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459504"/>
            <a:ext cx="12192000" cy="1938992"/>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Thank you!</a:t>
            </a:r>
          </a:p>
        </p:txBody>
      </p:sp>
      <p:pic>
        <p:nvPicPr>
          <p:cNvPr id="8" name="Picture 7">
            <a:extLst>
              <a:ext uri="{FF2B5EF4-FFF2-40B4-BE49-F238E27FC236}">
                <a16:creationId xmlns:a16="http://schemas.microsoft.com/office/drawing/2014/main" id="{8C526AEC-C4CB-7A44-B7E7-A5708744EF6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39522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defRPr/>
            </a:pPr>
            <a:r>
              <a:rPr lang="en-US" sz="4800" b="1" kern="0" dirty="0">
                <a:solidFill>
                  <a:srgbClr val="00B4DC"/>
                </a:solidFill>
                <a:latin typeface="Gilroy ExtraBold" charset="0"/>
                <a:ea typeface="Gilroy ExtraBold" charset="0"/>
                <a:cs typeface="Gilroy ExtraBold" charset="0"/>
                <a:sym typeface="Arial"/>
              </a:rPr>
              <a:t>Agenda</a:t>
            </a:r>
          </a:p>
        </p:txBody>
      </p:sp>
      <p:sp>
        <p:nvSpPr>
          <p:cNvPr id="3" name="Rectangle 2"/>
          <p:cNvSpPr/>
          <p:nvPr/>
        </p:nvSpPr>
        <p:spPr>
          <a:xfrm>
            <a:off x="5518926" y="1229920"/>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kern="0">
              <a:solidFill>
                <a:srgbClr val="FFFFFF"/>
              </a:solidFill>
              <a:sym typeface="Arial"/>
            </a:endParaRPr>
          </a:p>
        </p:txBody>
      </p:sp>
      <p:sp>
        <p:nvSpPr>
          <p:cNvPr id="5" name="TextBox 4"/>
          <p:cNvSpPr txBox="1"/>
          <p:nvPr/>
        </p:nvSpPr>
        <p:spPr>
          <a:xfrm>
            <a:off x="5577841" y="1284784"/>
            <a:ext cx="5785102" cy="2677656"/>
          </a:xfrm>
          <a:prstGeom prst="rect">
            <a:avLst/>
          </a:prstGeom>
          <a:noFill/>
        </p:spPr>
        <p:txBody>
          <a:bodyPr wrap="square" rtlCol="0">
            <a:spAutoFit/>
          </a:bodyPr>
          <a:lstStyle/>
          <a:p>
            <a:pPr fontAlgn="ctr">
              <a:defRPr/>
            </a:pPr>
            <a:r>
              <a:rPr lang="en-US" sz="2400" b="1" kern="0" dirty="0">
                <a:solidFill>
                  <a:srgbClr val="FFFFFF"/>
                </a:solidFill>
                <a:latin typeface="Source Sans Pro" charset="0"/>
                <a:ea typeface="Source Sans Pro" charset="0"/>
                <a:cs typeface="Source Sans Pro" charset="0"/>
                <a:sym typeface="Arial"/>
              </a:rPr>
              <a:t>Why digital?</a:t>
            </a:r>
          </a:p>
          <a:p>
            <a:pPr fontAlgn="ctr">
              <a:defRPr/>
            </a:pPr>
            <a:endParaRPr lang="en-US" sz="2400" b="1"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Producing content</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Peer review</a:t>
            </a:r>
          </a:p>
          <a:p>
            <a:pPr fontAlgn="ctr">
              <a:defRPr/>
            </a:pPr>
            <a:endParaRPr lang="en-US" sz="2400" kern="0" dirty="0">
              <a:solidFill>
                <a:srgbClr val="233031"/>
              </a:solidFill>
              <a:latin typeface="Source Sans Pro" charset="0"/>
              <a:ea typeface="Source Sans Pro" charset="0"/>
              <a:cs typeface="Source Sans Pro" charset="0"/>
              <a:sym typeface="Arial"/>
            </a:endParaRPr>
          </a:p>
          <a:p>
            <a:pPr fontAlgn="ctr">
              <a:defRPr/>
            </a:pPr>
            <a:r>
              <a:rPr lang="en-US" sz="2400" kern="0" dirty="0">
                <a:solidFill>
                  <a:srgbClr val="3B444D"/>
                </a:solidFill>
                <a:latin typeface="Source Sans Pro" charset="0"/>
                <a:ea typeface="Source Sans Pro" charset="0"/>
                <a:cs typeface="Source Sans Pro" charset="0"/>
                <a:sym typeface="Arial"/>
              </a:rPr>
              <a:t>Debrief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70375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a:spLocks noChangeArrowheads="1"/>
          </p:cNvSpPr>
          <p:nvPr/>
        </p:nvSpPr>
        <p:spPr bwMode="auto">
          <a:xfrm>
            <a:off x="799961" y="3044102"/>
            <a:ext cx="10592078" cy="803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800" b="1" dirty="0">
                <a:solidFill>
                  <a:srgbClr val="FFFFFF"/>
                </a:solidFill>
                <a:latin typeface="Gilroy ExtraBold" charset="0"/>
                <a:ea typeface="Gilroy ExtraBold" charset="0"/>
                <a:cs typeface="Gilroy ExtraBold" charset="0"/>
              </a:rPr>
              <a:t>What’s the power of social media?</a:t>
            </a:r>
          </a:p>
        </p:txBody>
      </p:sp>
      <p:sp>
        <p:nvSpPr>
          <p:cNvPr id="4" name="Rectangle 5"/>
          <p:cNvSpPr txBox="1">
            <a:spLocks/>
          </p:cNvSpPr>
          <p:nvPr/>
        </p:nvSpPr>
        <p:spPr>
          <a:xfrm>
            <a:off x="4737776" y="2077361"/>
            <a:ext cx="2716447" cy="395365"/>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sz="2400" kern="0" dirty="0">
                <a:solidFill>
                  <a:srgbClr val="000000"/>
                </a:solidFill>
              </a:rPr>
              <a:t>GROUP SHARE:</a:t>
            </a:r>
            <a:endParaRPr sz="2400" kern="0" dirty="0">
              <a:solidFill>
                <a:srgbClr val="000000"/>
              </a:solidFill>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23746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3004076"/>
            <a:ext cx="11036968" cy="849848"/>
          </a:xfrm>
          <a:prstGeom prst="rect">
            <a:avLst/>
          </a:prstGeom>
          <a:noFill/>
        </p:spPr>
        <p:txBody>
          <a:bodyPr wrap="square" rtlCol="0">
            <a:spAutoFit/>
          </a:bodyPr>
          <a:lstStyle/>
          <a:p>
            <a:pPr algn="ctr">
              <a:lnSpc>
                <a:spcPct val="80000"/>
              </a:lnSpc>
            </a:pPr>
            <a:r>
              <a:rPr lang="en-US" sz="6000" b="1" dirty="0">
                <a:solidFill>
                  <a:srgbClr val="00B4DC"/>
                </a:solidFill>
                <a:latin typeface="Gilroy ExtraBold" charset="0"/>
                <a:ea typeface="Gilroy ExtraBold" charset="0"/>
                <a:cs typeface="Gilroy ExtraBold" charset="0"/>
              </a:rPr>
              <a:t>Pause for group share</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21465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3DC"/>
              </a:solidFill>
            </a:endParaRPr>
          </a:p>
        </p:txBody>
      </p:sp>
      <p:sp>
        <p:nvSpPr>
          <p:cNvPr id="2" name="TextBox 1"/>
          <p:cNvSpPr txBox="1"/>
          <p:nvPr/>
        </p:nvSpPr>
        <p:spPr>
          <a:xfrm>
            <a:off x="0" y="2626699"/>
            <a:ext cx="12192000" cy="1738105"/>
          </a:xfrm>
          <a:prstGeom prst="rect">
            <a:avLst/>
          </a:prstGeom>
          <a:noFill/>
        </p:spPr>
        <p:txBody>
          <a:bodyPr wrap="square" rtlCol="0">
            <a:spAutoFit/>
          </a:bodyPr>
          <a:lstStyle/>
          <a:p>
            <a:pPr algn="ctr">
              <a:lnSpc>
                <a:spcPct val="80000"/>
              </a:lnSpc>
            </a:pPr>
            <a:r>
              <a:rPr lang="en-US" sz="6600" b="1" dirty="0">
                <a:solidFill>
                  <a:srgbClr val="FFFFFF"/>
                </a:solidFill>
                <a:latin typeface="Gilroy ExtraBold" charset="0"/>
                <a:ea typeface="Gilroy ExtraBold" charset="0"/>
                <a:cs typeface="Gilroy ExtraBold" charset="0"/>
              </a:rPr>
              <a:t>So what </a:t>
            </a:r>
            <a:r>
              <a:rPr lang="en-US" sz="6600" b="1" i="1" dirty="0">
                <a:solidFill>
                  <a:srgbClr val="FFFFFF"/>
                </a:solidFill>
                <a:latin typeface="Gilroy ExtraBold" charset="0"/>
                <a:ea typeface="Gilroy ExtraBold" charset="0"/>
                <a:cs typeface="Gilroy ExtraBold" charset="0"/>
              </a:rPr>
              <a:t>is</a:t>
            </a:r>
            <a:r>
              <a:rPr lang="en-US" sz="6600" b="1" dirty="0">
                <a:solidFill>
                  <a:srgbClr val="FFFFFF"/>
                </a:solidFill>
                <a:latin typeface="Gilroy ExtraBold" charset="0"/>
                <a:ea typeface="Gilroy ExtraBold" charset="0"/>
                <a:cs typeface="Gilroy ExtraBold" charset="0"/>
              </a:rPr>
              <a:t> </a:t>
            </a:r>
          </a:p>
          <a:p>
            <a:pPr algn="ctr">
              <a:lnSpc>
                <a:spcPct val="80000"/>
              </a:lnSpc>
            </a:pPr>
            <a:r>
              <a:rPr lang="en-US" sz="6600" b="1" dirty="0">
                <a:solidFill>
                  <a:srgbClr val="FFFFFF"/>
                </a:solidFill>
                <a:latin typeface="Gilroy ExtraBold" charset="0"/>
                <a:ea typeface="Gilroy ExtraBold" charset="0"/>
                <a:cs typeface="Gilroy ExtraBold" charset="0"/>
              </a:rPr>
              <a:t>“social media”?</a:t>
            </a: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10409379"/>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20193</TotalTime>
  <Words>3666</Words>
  <Application>Microsoft Macintosh PowerPoint</Application>
  <PresentationFormat>Widescreen</PresentationFormat>
  <Paragraphs>348</Paragraphs>
  <Slides>54</Slides>
  <Notes>53</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54</vt:i4>
      </vt:variant>
    </vt:vector>
  </HeadingPairs>
  <TitlesOfParts>
    <vt:vector size="68" baseType="lpstr">
      <vt:lpstr>Arial</vt:lpstr>
      <vt:lpstr>Calibri</vt:lpstr>
      <vt:lpstr>Calibri Light</vt:lpstr>
      <vt:lpstr>Gill Sans</vt:lpstr>
      <vt:lpstr>Gilroy</vt:lpstr>
      <vt:lpstr>Gilroy ExtraBold</vt:lpstr>
      <vt:lpstr>Open Sans</vt:lpstr>
      <vt:lpstr>Source Sans Pro</vt:lpstr>
      <vt:lpstr>Office Theme</vt:lpstr>
      <vt:lpstr>5_Office Theme</vt:lpstr>
      <vt:lpstr>6_Office Theme</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Miller</dc:creator>
  <cp:lastModifiedBy>Microsoft Office User</cp:lastModifiedBy>
  <cp:revision>117</cp:revision>
  <cp:lastPrinted>2017-10-25T19:11:45Z</cp:lastPrinted>
  <dcterms:created xsi:type="dcterms:W3CDTF">2017-01-24T22:12:49Z</dcterms:created>
  <dcterms:modified xsi:type="dcterms:W3CDTF">2019-06-25T00:20:23Z</dcterms:modified>
</cp:coreProperties>
</file>