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3B444D"/>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3B444D"/>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3B444D"/>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3B444D"/>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3B444D"/>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3B444D"/>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3B444D"/>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3B444D"/>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3B444D"/>
        </a:solidFill>
        <a:effectLst/>
        <a:uFillTx/>
        <a:latin typeface="+mj-lt"/>
        <a:ea typeface="+mj-ea"/>
        <a:cs typeface="+mj-cs"/>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3B444D"/>
        </a:fontRef>
        <a:srgbClr val="3B444D"/>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8CCCE"/>
          </a:solidFill>
        </a:fill>
      </a:tcStyle>
    </a:wholeTbl>
    <a:band2H>
      <a:tcTxStyle/>
      <a:tcStyle>
        <a:tcBdr/>
        <a:fill>
          <a:solidFill>
            <a:srgbClr val="FCE7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3B444D"/>
        </a:fontRef>
        <a:srgbClr val="3B444D"/>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CCCC"/>
          </a:solidFill>
        </a:fill>
      </a:tcStyle>
    </a:wholeTbl>
    <a:band2H>
      <a:tcTxStyle/>
      <a:tcStyle>
        <a:tcBdr/>
        <a:fill>
          <a:solidFill>
            <a:srgbClr val="E7E7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3B444D"/>
        </a:fontRef>
        <a:srgbClr val="3B444D"/>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2F2CE"/>
          </a:solidFill>
        </a:fill>
      </a:tcStyle>
    </a:wholeTbl>
    <a:band2H>
      <a:tcTxStyle/>
      <a:tcStyle>
        <a:tcBdr/>
        <a:fill>
          <a:solidFill>
            <a:srgbClr val="F1F9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3B444D"/>
        </a:fontRef>
        <a:srgbClr val="3B444D"/>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7E8E8"/>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3B444D"/>
        </a:fontRef>
        <a:srgbClr val="3B444D"/>
      </a:tcTxStyle>
      <a:tcStyle>
        <a:tcBdr>
          <a:left>
            <a:ln w="12700" cap="flat">
              <a:noFill/>
              <a:miter lim="400000"/>
            </a:ln>
          </a:left>
          <a:right>
            <a:ln w="12700" cap="flat">
              <a:noFill/>
              <a:miter lim="400000"/>
            </a:ln>
          </a:right>
          <a:top>
            <a:ln w="50800" cap="flat">
              <a:solidFill>
                <a:srgbClr val="3B444D"/>
              </a:solidFill>
              <a:prstDash val="solid"/>
              <a:round/>
            </a:ln>
          </a:top>
          <a:bottom>
            <a:ln w="25400" cap="flat">
              <a:solidFill>
                <a:srgbClr val="3B444D"/>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3B444D"/>
              </a:solidFill>
              <a:prstDash val="solid"/>
              <a:round/>
            </a:ln>
          </a:top>
          <a:bottom>
            <a:ln w="25400" cap="flat">
              <a:solidFill>
                <a:srgbClr val="3B444D"/>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3B444D"/>
        </a:fontRef>
        <a:srgbClr val="3B444D"/>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CDCF"/>
          </a:solidFill>
        </a:fill>
      </a:tcStyle>
    </a:wholeTbl>
    <a:band2H>
      <a:tcTxStyle/>
      <a:tcStyle>
        <a:tcBdr/>
        <a:fill>
          <a:solidFill>
            <a:srgbClr val="E7E8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3B444D"/>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3B444D"/>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3B444D"/>
          </a:solidFill>
        </a:fill>
      </a:tcStyle>
    </a:firstRow>
  </a:tblStyle>
  <a:tblStyle styleId="{2708684C-4D16-4618-839F-0558EEFCDFE6}" styleName="">
    <a:tblBg/>
    <a:wholeTbl>
      <a:tcTxStyle b="off" i="off">
        <a:fontRef idx="major">
          <a:srgbClr val="3B444D"/>
        </a:fontRef>
        <a:srgbClr val="3B444D"/>
      </a:tcTxStyle>
      <a:tcStyle>
        <a:tcBdr>
          <a:left>
            <a:ln w="12700" cap="flat">
              <a:solidFill>
                <a:srgbClr val="3B444D"/>
              </a:solidFill>
              <a:prstDash val="solid"/>
              <a:round/>
            </a:ln>
          </a:left>
          <a:right>
            <a:ln w="12700" cap="flat">
              <a:solidFill>
                <a:srgbClr val="3B444D"/>
              </a:solidFill>
              <a:prstDash val="solid"/>
              <a:round/>
            </a:ln>
          </a:right>
          <a:top>
            <a:ln w="12700" cap="flat">
              <a:solidFill>
                <a:srgbClr val="3B444D"/>
              </a:solidFill>
              <a:prstDash val="solid"/>
              <a:round/>
            </a:ln>
          </a:top>
          <a:bottom>
            <a:ln w="12700" cap="flat">
              <a:solidFill>
                <a:srgbClr val="3B444D"/>
              </a:solidFill>
              <a:prstDash val="solid"/>
              <a:round/>
            </a:ln>
          </a:bottom>
          <a:insideH>
            <a:ln w="12700" cap="flat">
              <a:solidFill>
                <a:srgbClr val="3B444D"/>
              </a:solidFill>
              <a:prstDash val="solid"/>
              <a:round/>
            </a:ln>
          </a:insideH>
          <a:insideV>
            <a:ln w="12700" cap="flat">
              <a:solidFill>
                <a:srgbClr val="3B444D"/>
              </a:solidFill>
              <a:prstDash val="solid"/>
              <a:round/>
            </a:ln>
          </a:insideV>
        </a:tcBdr>
        <a:fill>
          <a:solidFill>
            <a:srgbClr val="3B444D">
              <a:alpha val="20000"/>
            </a:srgbClr>
          </a:solidFill>
        </a:fill>
      </a:tcStyle>
    </a:wholeTbl>
    <a:band2H>
      <a:tcTxStyle/>
      <a:tcStyle>
        <a:tcBdr/>
        <a:fill>
          <a:solidFill>
            <a:srgbClr val="FFFFFF"/>
          </a:solidFill>
        </a:fill>
      </a:tcStyle>
    </a:band2H>
    <a:firstCol>
      <a:tcTxStyle b="on" i="off">
        <a:fontRef idx="major">
          <a:srgbClr val="3B444D"/>
        </a:fontRef>
        <a:srgbClr val="3B444D"/>
      </a:tcTxStyle>
      <a:tcStyle>
        <a:tcBdr>
          <a:left>
            <a:ln w="12700" cap="flat">
              <a:solidFill>
                <a:srgbClr val="3B444D"/>
              </a:solidFill>
              <a:prstDash val="solid"/>
              <a:round/>
            </a:ln>
          </a:left>
          <a:right>
            <a:ln w="12700" cap="flat">
              <a:solidFill>
                <a:srgbClr val="3B444D"/>
              </a:solidFill>
              <a:prstDash val="solid"/>
              <a:round/>
            </a:ln>
          </a:right>
          <a:top>
            <a:ln w="12700" cap="flat">
              <a:solidFill>
                <a:srgbClr val="3B444D"/>
              </a:solidFill>
              <a:prstDash val="solid"/>
              <a:round/>
            </a:ln>
          </a:top>
          <a:bottom>
            <a:ln w="12700" cap="flat">
              <a:solidFill>
                <a:srgbClr val="3B444D"/>
              </a:solidFill>
              <a:prstDash val="solid"/>
              <a:round/>
            </a:ln>
          </a:bottom>
          <a:insideH>
            <a:ln w="12700" cap="flat">
              <a:solidFill>
                <a:srgbClr val="3B444D"/>
              </a:solidFill>
              <a:prstDash val="solid"/>
              <a:round/>
            </a:ln>
          </a:insideH>
          <a:insideV>
            <a:ln w="12700" cap="flat">
              <a:solidFill>
                <a:srgbClr val="3B444D"/>
              </a:solidFill>
              <a:prstDash val="solid"/>
              <a:round/>
            </a:ln>
          </a:insideV>
        </a:tcBdr>
        <a:fill>
          <a:solidFill>
            <a:srgbClr val="3B444D">
              <a:alpha val="20000"/>
            </a:srgbClr>
          </a:solidFill>
        </a:fill>
      </a:tcStyle>
    </a:firstCol>
    <a:lastRow>
      <a:tcTxStyle b="on" i="off">
        <a:fontRef idx="major">
          <a:srgbClr val="3B444D"/>
        </a:fontRef>
        <a:srgbClr val="3B444D"/>
      </a:tcTxStyle>
      <a:tcStyle>
        <a:tcBdr>
          <a:left>
            <a:ln w="12700" cap="flat">
              <a:solidFill>
                <a:srgbClr val="3B444D"/>
              </a:solidFill>
              <a:prstDash val="solid"/>
              <a:round/>
            </a:ln>
          </a:left>
          <a:right>
            <a:ln w="12700" cap="flat">
              <a:solidFill>
                <a:srgbClr val="3B444D"/>
              </a:solidFill>
              <a:prstDash val="solid"/>
              <a:round/>
            </a:ln>
          </a:right>
          <a:top>
            <a:ln w="50800" cap="flat">
              <a:solidFill>
                <a:srgbClr val="3B444D"/>
              </a:solidFill>
              <a:prstDash val="solid"/>
              <a:round/>
            </a:ln>
          </a:top>
          <a:bottom>
            <a:ln w="12700" cap="flat">
              <a:solidFill>
                <a:srgbClr val="3B444D"/>
              </a:solidFill>
              <a:prstDash val="solid"/>
              <a:round/>
            </a:ln>
          </a:bottom>
          <a:insideH>
            <a:ln w="12700" cap="flat">
              <a:solidFill>
                <a:srgbClr val="3B444D"/>
              </a:solidFill>
              <a:prstDash val="solid"/>
              <a:round/>
            </a:ln>
          </a:insideH>
          <a:insideV>
            <a:ln w="12700" cap="flat">
              <a:solidFill>
                <a:srgbClr val="3B444D"/>
              </a:solidFill>
              <a:prstDash val="solid"/>
              <a:round/>
            </a:ln>
          </a:insideV>
        </a:tcBdr>
        <a:fill>
          <a:noFill/>
        </a:fill>
      </a:tcStyle>
    </a:lastRow>
    <a:firstRow>
      <a:tcTxStyle b="on" i="off">
        <a:fontRef idx="major">
          <a:srgbClr val="3B444D"/>
        </a:fontRef>
        <a:srgbClr val="3B444D"/>
      </a:tcTxStyle>
      <a:tcStyle>
        <a:tcBdr>
          <a:left>
            <a:ln w="12700" cap="flat">
              <a:solidFill>
                <a:srgbClr val="3B444D"/>
              </a:solidFill>
              <a:prstDash val="solid"/>
              <a:round/>
            </a:ln>
          </a:left>
          <a:right>
            <a:ln w="12700" cap="flat">
              <a:solidFill>
                <a:srgbClr val="3B444D"/>
              </a:solidFill>
              <a:prstDash val="solid"/>
              <a:round/>
            </a:ln>
          </a:right>
          <a:top>
            <a:ln w="12700" cap="flat">
              <a:solidFill>
                <a:srgbClr val="3B444D"/>
              </a:solidFill>
              <a:prstDash val="solid"/>
              <a:round/>
            </a:ln>
          </a:top>
          <a:bottom>
            <a:ln w="25400" cap="flat">
              <a:solidFill>
                <a:srgbClr val="3B444D"/>
              </a:solidFill>
              <a:prstDash val="solid"/>
              <a:round/>
            </a:ln>
          </a:bottom>
          <a:insideH>
            <a:ln w="12700" cap="flat">
              <a:solidFill>
                <a:srgbClr val="3B444D"/>
              </a:solidFill>
              <a:prstDash val="solid"/>
              <a:round/>
            </a:ln>
          </a:insideH>
          <a:insideV>
            <a:ln w="12700" cap="flat">
              <a:solidFill>
                <a:srgbClr val="3B444D"/>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63"/>
  </p:normalViewPr>
  <p:slideViewPr>
    <p:cSldViewPr snapToGrid="0" snapToObjects="1" showGuides="1">
      <p:cViewPr varScale="1">
        <p:scale>
          <a:sx n="117" d="100"/>
          <a:sy n="117" d="100"/>
        </p:scale>
        <p:origin x="360" y="1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4" name="Shape 144"/>
          <p:cNvSpPr>
            <a:spLocks noGrp="1" noRot="1" noChangeAspect="1"/>
          </p:cNvSpPr>
          <p:nvPr>
            <p:ph type="sldImg"/>
          </p:nvPr>
        </p:nvSpPr>
        <p:spPr>
          <a:xfrm>
            <a:off x="1143000" y="685800"/>
            <a:ext cx="4572000" cy="3429000"/>
          </a:xfrm>
          <a:prstGeom prst="rect">
            <a:avLst/>
          </a:prstGeom>
        </p:spPr>
        <p:txBody>
          <a:bodyPr/>
          <a:lstStyle/>
          <a:p>
            <a:endParaRPr/>
          </a:p>
        </p:txBody>
      </p:sp>
      <p:sp>
        <p:nvSpPr>
          <p:cNvPr id="145" name="Shape 145"/>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Arial"/>
      </a:defRPr>
    </a:lvl1pPr>
    <a:lvl2pPr indent="228600" latinLnBrk="0">
      <a:defRPr sz="1200">
        <a:latin typeface="+mj-lt"/>
        <a:ea typeface="+mj-ea"/>
        <a:cs typeface="+mj-cs"/>
        <a:sym typeface="Arial"/>
      </a:defRPr>
    </a:lvl2pPr>
    <a:lvl3pPr indent="457200" latinLnBrk="0">
      <a:defRPr sz="1200">
        <a:latin typeface="+mj-lt"/>
        <a:ea typeface="+mj-ea"/>
        <a:cs typeface="+mj-cs"/>
        <a:sym typeface="Arial"/>
      </a:defRPr>
    </a:lvl3pPr>
    <a:lvl4pPr indent="685800" latinLnBrk="0">
      <a:defRPr sz="1200">
        <a:latin typeface="+mj-lt"/>
        <a:ea typeface="+mj-ea"/>
        <a:cs typeface="+mj-cs"/>
        <a:sym typeface="Arial"/>
      </a:defRPr>
    </a:lvl4pPr>
    <a:lvl5pPr indent="914400" latinLnBrk="0">
      <a:defRPr sz="1200">
        <a:latin typeface="+mj-lt"/>
        <a:ea typeface="+mj-ea"/>
        <a:cs typeface="+mj-cs"/>
        <a:sym typeface="Arial"/>
      </a:defRPr>
    </a:lvl5pPr>
    <a:lvl6pPr indent="1143000" latinLnBrk="0">
      <a:defRPr sz="1200">
        <a:latin typeface="+mj-lt"/>
        <a:ea typeface="+mj-ea"/>
        <a:cs typeface="+mj-cs"/>
        <a:sym typeface="Arial"/>
      </a:defRPr>
    </a:lvl6pPr>
    <a:lvl7pPr indent="1371600" latinLnBrk="0">
      <a:defRPr sz="1200">
        <a:latin typeface="+mj-lt"/>
        <a:ea typeface="+mj-ea"/>
        <a:cs typeface="+mj-cs"/>
        <a:sym typeface="Arial"/>
      </a:defRPr>
    </a:lvl7pPr>
    <a:lvl8pPr indent="1600200" latinLnBrk="0">
      <a:defRPr sz="1200">
        <a:latin typeface="+mj-lt"/>
        <a:ea typeface="+mj-ea"/>
        <a:cs typeface="+mj-cs"/>
        <a:sym typeface="Arial"/>
      </a:defRPr>
    </a:lvl8pPr>
    <a:lvl9pPr indent="1828800" latinLnBrk="0">
      <a:defRPr sz="1200">
        <a:latin typeface="+mj-lt"/>
        <a:ea typeface="+mj-ea"/>
        <a:cs typeface="+mj-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Shape 152"/>
          <p:cNvSpPr>
            <a:spLocks noGrp="1" noRot="1" noChangeAspect="1"/>
          </p:cNvSpPr>
          <p:nvPr>
            <p:ph type="sldImg"/>
          </p:nvPr>
        </p:nvSpPr>
        <p:spPr>
          <a:prstGeom prst="rect">
            <a:avLst/>
          </a:prstGeom>
        </p:spPr>
        <p:txBody>
          <a:bodyPr/>
          <a:lstStyle/>
          <a:p>
            <a:endParaRPr/>
          </a:p>
        </p:txBody>
      </p:sp>
      <p:sp>
        <p:nvSpPr>
          <p:cNvPr id="153" name="Shape 153"/>
          <p:cNvSpPr>
            <a:spLocks noGrp="1"/>
          </p:cNvSpPr>
          <p:nvPr>
            <p:ph type="body" sz="quarter" idx="1"/>
          </p:nvPr>
        </p:nvSpPr>
        <p:spPr>
          <a:prstGeom prst="rect">
            <a:avLst/>
          </a:prstGeom>
        </p:spPr>
        <p:txBody>
          <a:bodyPr/>
          <a:lstStyle/>
          <a:p>
            <a:pPr>
              <a:defRPr>
                <a:latin typeface="Calibri"/>
                <a:ea typeface="Calibri"/>
                <a:cs typeface="Calibri"/>
                <a:sym typeface="Calibri"/>
              </a:defRPr>
            </a:pPr>
            <a:r>
              <a:t>This work is licensed under the Creative Commons Attribution-NonCommercial 4.0 International License. To view a copy of this license, visit http://creativecommons.org/licenses/by-nc/4.0/ or send a letter to Creative Commons, PO Box 1866, Mountain View, CA 94042, USA.</a:t>
            </a:r>
          </a:p>
          <a:p>
            <a:pPr>
              <a:defRPr>
                <a:latin typeface="Calibri"/>
                <a:ea typeface="Calibri"/>
                <a:cs typeface="Calibri"/>
                <a:sym typeface="Calibri"/>
              </a:defRPr>
            </a:pPr>
            <a:b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Shape 390"/>
          <p:cNvSpPr>
            <a:spLocks noGrp="1" noRot="1" noChangeAspect="1"/>
          </p:cNvSpPr>
          <p:nvPr>
            <p:ph type="sldImg"/>
          </p:nvPr>
        </p:nvSpPr>
        <p:spPr>
          <a:prstGeom prst="rect">
            <a:avLst/>
          </a:prstGeom>
        </p:spPr>
        <p:txBody>
          <a:bodyPr/>
          <a:lstStyle/>
          <a:p>
            <a:endParaRPr/>
          </a:p>
        </p:txBody>
      </p:sp>
      <p:sp>
        <p:nvSpPr>
          <p:cNvPr id="391" name="Shape 391"/>
          <p:cNvSpPr>
            <a:spLocks noGrp="1"/>
          </p:cNvSpPr>
          <p:nvPr>
            <p:ph type="body" sz="quarter" idx="1"/>
          </p:nvPr>
        </p:nvSpPr>
        <p:spPr>
          <a:prstGeom prst="rect">
            <a:avLst/>
          </a:prstGeom>
        </p:spPr>
        <p:txBody>
          <a:bodyPr/>
          <a:lstStyle/>
          <a:p>
            <a:pPr>
              <a:defRPr>
                <a:latin typeface="Calibri"/>
                <a:ea typeface="Calibri"/>
                <a:cs typeface="Calibri"/>
                <a:sym typeface="Calibri"/>
              </a:defRPr>
            </a:pPr>
            <a:r>
              <a:t>7:10- 7:11 (1 MINUTE)</a:t>
            </a:r>
          </a:p>
          <a:p>
            <a:pPr>
              <a:defRPr>
                <a:latin typeface="Calibri"/>
                <a:ea typeface="Calibri"/>
                <a:cs typeface="Calibri"/>
                <a:sym typeface="Calibri"/>
              </a:defRPr>
            </a:pPr>
            <a:endParaRPr/>
          </a:p>
          <a:p>
            <a:pPr>
              <a:defRPr>
                <a:latin typeface="Calibri"/>
                <a:ea typeface="Calibri"/>
                <a:cs typeface="Calibri"/>
                <a:sym typeface="Calibri"/>
              </a:defRPr>
            </a:pPr>
            <a:r>
              <a:t>This is our agenda for the day! It will help us to accomplish the goals we laid out in the previous slide. First, we’ll talk about what makes persuasion difficult and the challenges we face in having effective conversations. Next, we’ll begin to learn how to speak from our values using the “why, how, what” framework. We’ll then look at a few case studies and examples to see how this plays out in different areas of our life (not just politics!). Lastly, We’ll spend some time practicing and giving feedback, and then wrap up and close.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Shape 403"/>
          <p:cNvSpPr>
            <a:spLocks noGrp="1" noRot="1" noChangeAspect="1"/>
          </p:cNvSpPr>
          <p:nvPr>
            <p:ph type="sldImg"/>
          </p:nvPr>
        </p:nvSpPr>
        <p:spPr>
          <a:prstGeom prst="rect">
            <a:avLst/>
          </a:prstGeom>
        </p:spPr>
        <p:txBody>
          <a:bodyPr/>
          <a:lstStyle/>
          <a:p>
            <a:endParaRPr/>
          </a:p>
        </p:txBody>
      </p:sp>
      <p:sp>
        <p:nvSpPr>
          <p:cNvPr id="404" name="Shape 404"/>
          <p:cNvSpPr>
            <a:spLocks noGrp="1"/>
          </p:cNvSpPr>
          <p:nvPr>
            <p:ph type="body" sz="quarter" idx="1"/>
          </p:nvPr>
        </p:nvSpPr>
        <p:spPr>
          <a:prstGeom prst="rect">
            <a:avLst/>
          </a:prstGeom>
        </p:spPr>
        <p:txBody>
          <a:bodyPr/>
          <a:lstStyle>
            <a:lvl1pPr>
              <a:defRPr sz="1800">
                <a:latin typeface="Helvetica Neue"/>
                <a:ea typeface="Helvetica Neue"/>
                <a:cs typeface="Helvetica Neue"/>
                <a:sym typeface="Helvetica Neue"/>
              </a:defRPr>
            </a:lvl1pPr>
          </a:lstStyle>
          <a:p>
            <a:r>
              <a:t>Moving forward I hope you continue to practice this persuasion framework and work on connecting on shared values. It is always helpful to rehearse with a partner or small group and ask for feedback. And I hope you will work to apply your persuasion skills on the different campaigns you volunteer for.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Shape 162"/>
          <p:cNvSpPr>
            <a:spLocks noGrp="1" noRot="1" noChangeAspect="1"/>
          </p:cNvSpPr>
          <p:nvPr>
            <p:ph type="sldImg"/>
          </p:nvPr>
        </p:nvSpPr>
        <p:spPr>
          <a:prstGeom prst="rect">
            <a:avLst/>
          </a:prstGeom>
        </p:spPr>
        <p:txBody>
          <a:bodyPr/>
          <a:lstStyle/>
          <a:p>
            <a:endParaRPr/>
          </a:p>
        </p:txBody>
      </p:sp>
      <p:sp>
        <p:nvSpPr>
          <p:cNvPr id="163" name="Shape 163"/>
          <p:cNvSpPr>
            <a:spLocks noGrp="1"/>
          </p:cNvSpPr>
          <p:nvPr>
            <p:ph type="body" sz="quarter" idx="1"/>
          </p:nvPr>
        </p:nvSpPr>
        <p:spPr>
          <a:prstGeom prst="rect">
            <a:avLst/>
          </a:prstGeom>
        </p:spPr>
        <p:txBody>
          <a:bodyPr/>
          <a:lstStyle>
            <a:lvl1pPr>
              <a:defRPr>
                <a:latin typeface="Calibri"/>
                <a:ea typeface="Calibri"/>
                <a:cs typeface="Calibri"/>
                <a:sym typeface="Calibri"/>
              </a:defRPr>
            </a:lvl1pPr>
          </a:lstStyle>
          <a:p>
            <a:r>
              <a:t>As we go through this training, don’t be shy and tweet throughout the session using our hashtag. Let us know what you are taking away from this training, what is motivating you to organize, and follow me on twitter at @GriffenSaul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Shape 171"/>
          <p:cNvSpPr>
            <a:spLocks noGrp="1" noRot="1" noChangeAspect="1"/>
          </p:cNvSpPr>
          <p:nvPr>
            <p:ph type="sldImg"/>
          </p:nvPr>
        </p:nvSpPr>
        <p:spPr>
          <a:prstGeom prst="rect">
            <a:avLst/>
          </a:prstGeom>
        </p:spPr>
        <p:txBody>
          <a:bodyPr/>
          <a:lstStyle/>
          <a:p>
            <a:endParaRPr/>
          </a:p>
        </p:txBody>
      </p:sp>
      <p:sp>
        <p:nvSpPr>
          <p:cNvPr id="172" name="Shape 172"/>
          <p:cNvSpPr>
            <a:spLocks noGrp="1"/>
          </p:cNvSpPr>
          <p:nvPr>
            <p:ph type="body" sz="quarter" idx="1"/>
          </p:nvPr>
        </p:nvSpPr>
        <p:spPr>
          <a:prstGeom prst="rect">
            <a:avLst/>
          </a:prstGeom>
        </p:spPr>
        <p:txBody>
          <a:bodyPr/>
          <a:lstStyle>
            <a:lvl1pPr>
              <a:defRPr>
                <a:latin typeface="Calibri"/>
                <a:ea typeface="Calibri"/>
                <a:cs typeface="Calibri"/>
                <a:sym typeface="Calibri"/>
              </a:defRPr>
            </a:lvl1pPr>
          </a:lstStyle>
          <a:p>
            <a:r>
              <a:t>Reformat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hape 183"/>
          <p:cNvSpPr>
            <a:spLocks noGrp="1" noRot="1" noChangeAspect="1"/>
          </p:cNvSpPr>
          <p:nvPr>
            <p:ph type="sldImg"/>
          </p:nvPr>
        </p:nvSpPr>
        <p:spPr>
          <a:prstGeom prst="rect">
            <a:avLst/>
          </a:prstGeom>
        </p:spPr>
        <p:txBody>
          <a:bodyPr/>
          <a:lstStyle/>
          <a:p>
            <a:endParaRPr/>
          </a:p>
        </p:txBody>
      </p:sp>
      <p:sp>
        <p:nvSpPr>
          <p:cNvPr id="184" name="Shape 184"/>
          <p:cNvSpPr>
            <a:spLocks noGrp="1"/>
          </p:cNvSpPr>
          <p:nvPr>
            <p:ph type="body" sz="quarter" idx="1"/>
          </p:nvPr>
        </p:nvSpPr>
        <p:spPr>
          <a:prstGeom prst="rect">
            <a:avLst/>
          </a:prstGeom>
        </p:spPr>
        <p:txBody>
          <a:bodyPr/>
          <a:lstStyle>
            <a:lvl1pPr>
              <a:defRPr>
                <a:latin typeface="Calibri"/>
                <a:ea typeface="Calibri"/>
                <a:cs typeface="Calibri"/>
                <a:sym typeface="Calibri"/>
              </a:defRPr>
            </a:lvl1pPr>
          </a:lstStyle>
          <a:p>
            <a:r>
              <a:t>Reformat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Shape 198"/>
          <p:cNvSpPr>
            <a:spLocks noGrp="1" noRot="1" noChangeAspect="1"/>
          </p:cNvSpPr>
          <p:nvPr>
            <p:ph type="sldImg"/>
          </p:nvPr>
        </p:nvSpPr>
        <p:spPr>
          <a:prstGeom prst="rect">
            <a:avLst/>
          </a:prstGeom>
        </p:spPr>
        <p:txBody>
          <a:bodyPr/>
          <a:lstStyle/>
          <a:p>
            <a:endParaRPr/>
          </a:p>
        </p:txBody>
      </p:sp>
      <p:sp>
        <p:nvSpPr>
          <p:cNvPr id="199" name="Shape 199"/>
          <p:cNvSpPr>
            <a:spLocks noGrp="1"/>
          </p:cNvSpPr>
          <p:nvPr>
            <p:ph type="body" sz="quarter" idx="1"/>
          </p:nvPr>
        </p:nvSpPr>
        <p:spPr>
          <a:prstGeom prst="rect">
            <a:avLst/>
          </a:prstGeom>
        </p:spPr>
        <p:txBody>
          <a:bodyPr/>
          <a:lstStyle>
            <a:lvl1pPr>
              <a:defRPr>
                <a:latin typeface="Calibri"/>
                <a:ea typeface="Calibri"/>
                <a:cs typeface="Calibri"/>
                <a:sym typeface="Calibri"/>
              </a:defRPr>
            </a:lvl1pPr>
          </a:lstStyle>
          <a:p>
            <a:r>
              <a:t>Reformat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Shape 214"/>
          <p:cNvSpPr>
            <a:spLocks noGrp="1" noRot="1" noChangeAspect="1"/>
          </p:cNvSpPr>
          <p:nvPr>
            <p:ph type="sldImg"/>
          </p:nvPr>
        </p:nvSpPr>
        <p:spPr>
          <a:prstGeom prst="rect">
            <a:avLst/>
          </a:prstGeom>
        </p:spPr>
        <p:txBody>
          <a:bodyPr/>
          <a:lstStyle/>
          <a:p>
            <a:endParaRPr/>
          </a:p>
        </p:txBody>
      </p:sp>
      <p:sp>
        <p:nvSpPr>
          <p:cNvPr id="215" name="Shape 215"/>
          <p:cNvSpPr>
            <a:spLocks noGrp="1"/>
          </p:cNvSpPr>
          <p:nvPr>
            <p:ph type="body" sz="quarter" idx="1"/>
          </p:nvPr>
        </p:nvSpPr>
        <p:spPr>
          <a:prstGeom prst="rect">
            <a:avLst/>
          </a:prstGeom>
        </p:spPr>
        <p:txBody>
          <a:bodyPr/>
          <a:lstStyle/>
          <a:p>
            <a:pPr>
              <a:defRPr>
                <a:latin typeface="Calibri"/>
                <a:ea typeface="Calibri"/>
                <a:cs typeface="Calibri"/>
                <a:sym typeface="Calibri"/>
              </a:defRPr>
            </a:pPr>
            <a:endParaRPr/>
          </a:p>
          <a:p>
            <a:pPr>
              <a:defRPr>
                <a:latin typeface="Calibri"/>
                <a:ea typeface="Calibri"/>
                <a:cs typeface="Calibri"/>
                <a:sym typeface="Calibri"/>
              </a:defRPr>
            </a:pPr>
            <a:r>
              <a:t>Pause here to share what’s worked and what’s been challenging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Shape 344"/>
          <p:cNvSpPr>
            <a:spLocks noGrp="1" noRot="1" noChangeAspect="1"/>
          </p:cNvSpPr>
          <p:nvPr>
            <p:ph type="sldImg"/>
          </p:nvPr>
        </p:nvSpPr>
        <p:spPr>
          <a:prstGeom prst="rect">
            <a:avLst/>
          </a:prstGeom>
        </p:spPr>
        <p:txBody>
          <a:bodyPr/>
          <a:lstStyle/>
          <a:p>
            <a:endParaRPr/>
          </a:p>
        </p:txBody>
      </p:sp>
      <p:sp>
        <p:nvSpPr>
          <p:cNvPr id="345" name="Shape 345"/>
          <p:cNvSpPr>
            <a:spLocks noGrp="1"/>
          </p:cNvSpPr>
          <p:nvPr>
            <p:ph type="body" sz="quarter" idx="1"/>
          </p:nvPr>
        </p:nvSpPr>
        <p:spPr>
          <a:prstGeom prst="rect">
            <a:avLst/>
          </a:prstGeom>
        </p:spPr>
        <p:txBody>
          <a:bodyPr/>
          <a:lstStyle/>
          <a:p>
            <a:r>
              <a:t>Take some time to share your thoughts with the group. What did you come up with? What was challenging? What did you or your partner do well? </a:t>
            </a:r>
            <a:endParaRPr>
              <a:latin typeface="Calibri"/>
              <a:ea typeface="Calibri"/>
              <a:cs typeface="Calibri"/>
              <a:sym typeface="Calibri"/>
            </a:endParaRPr>
          </a:p>
          <a:p>
            <a:endParaRPr>
              <a:latin typeface="Calibri"/>
              <a:ea typeface="Calibri"/>
              <a:cs typeface="Calibri"/>
              <a:sym typeface="Calibri"/>
            </a:endParaRPr>
          </a:p>
          <a:p>
            <a:r>
              <a:t>What parts of the framework are they not following?</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Shape 357"/>
          <p:cNvSpPr>
            <a:spLocks noGrp="1" noRot="1" noChangeAspect="1"/>
          </p:cNvSpPr>
          <p:nvPr>
            <p:ph type="sldImg"/>
          </p:nvPr>
        </p:nvSpPr>
        <p:spPr>
          <a:prstGeom prst="rect">
            <a:avLst/>
          </a:prstGeom>
        </p:spPr>
        <p:txBody>
          <a:bodyPr/>
          <a:lstStyle/>
          <a:p>
            <a:endParaRPr/>
          </a:p>
        </p:txBody>
      </p:sp>
      <p:sp>
        <p:nvSpPr>
          <p:cNvPr id="358" name="Shape 358"/>
          <p:cNvSpPr>
            <a:spLocks noGrp="1"/>
          </p:cNvSpPr>
          <p:nvPr>
            <p:ph type="body" sz="quarter" idx="1"/>
          </p:nvPr>
        </p:nvSpPr>
        <p:spPr>
          <a:prstGeom prst="rect">
            <a:avLst/>
          </a:prstGeom>
        </p:spPr>
        <p:txBody>
          <a:bodyPr/>
          <a:lstStyle/>
          <a:p>
            <a:r>
              <a:t>Take some time to share your thoughts with the group. What did you come up with? What was challenging? What did you or your partner do well?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3" name="Shape 383"/>
          <p:cNvSpPr>
            <a:spLocks noGrp="1" noRot="1" noChangeAspect="1"/>
          </p:cNvSpPr>
          <p:nvPr>
            <p:ph type="sldImg"/>
          </p:nvPr>
        </p:nvSpPr>
        <p:spPr>
          <a:prstGeom prst="rect">
            <a:avLst/>
          </a:prstGeom>
        </p:spPr>
        <p:txBody>
          <a:bodyPr/>
          <a:lstStyle/>
          <a:p>
            <a:endParaRPr/>
          </a:p>
        </p:txBody>
      </p:sp>
      <p:sp>
        <p:nvSpPr>
          <p:cNvPr id="384" name="Shape 384"/>
          <p:cNvSpPr>
            <a:spLocks noGrp="1"/>
          </p:cNvSpPr>
          <p:nvPr>
            <p:ph type="body" sz="quarter" idx="1"/>
          </p:nvPr>
        </p:nvSpPr>
        <p:spPr>
          <a:prstGeom prst="rect">
            <a:avLst/>
          </a:prstGeom>
        </p:spPr>
        <p:txBody>
          <a:bodyPr/>
          <a:lstStyle/>
          <a:p>
            <a:r>
              <a:t>Take some time to share your thoughts with the group. What did you come up with? What was challenging? What did you or your partner do well?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84" name="Title Text"/>
          <p:cNvSpPr txBox="1">
            <a:spLocks noGrp="1"/>
          </p:cNvSpPr>
          <p:nvPr>
            <p:ph type="title"/>
          </p:nvPr>
        </p:nvSpPr>
        <p:spPr>
          <a:xfrm>
            <a:off x="838200" y="365125"/>
            <a:ext cx="10515600" cy="1325563"/>
          </a:xfrm>
          <a:prstGeom prst="rect">
            <a:avLst/>
          </a:prstGeom>
        </p:spPr>
        <p:txBody>
          <a:bodyPr lIns="45719" tIns="45719" rIns="45719" bIns="45719">
            <a:normAutofit/>
          </a:bodyPr>
          <a:lstStyle>
            <a:lvl1pPr>
              <a:defRPr>
                <a:latin typeface="Calibri Light"/>
                <a:ea typeface="Calibri Light"/>
                <a:cs typeface="Calibri Light"/>
                <a:sym typeface="Calibri Light"/>
              </a:defRPr>
            </a:lvl1pPr>
          </a:lstStyle>
          <a:p>
            <a:r>
              <a:t>Title Text</a:t>
            </a:r>
          </a:p>
        </p:txBody>
      </p:sp>
      <p:sp>
        <p:nvSpPr>
          <p:cNvPr id="85" name="Body Level One…"/>
          <p:cNvSpPr txBox="1">
            <a:spLocks noGrp="1"/>
          </p:cNvSpPr>
          <p:nvPr>
            <p:ph type="body" sz="half" idx="1"/>
          </p:nvPr>
        </p:nvSpPr>
        <p:spPr>
          <a:xfrm>
            <a:off x="838200" y="1825625"/>
            <a:ext cx="5181600" cy="4351338"/>
          </a:xfrm>
          <a:prstGeom prst="rect">
            <a:avLst/>
          </a:prstGeom>
        </p:spPr>
        <p:txBody>
          <a:bodyPr lIns="45719" tIns="45719" rIns="45719" bIns="45719">
            <a:normAutofit/>
          </a:bodyPr>
          <a:lstStyle>
            <a:lvl1pPr indent="-228600">
              <a:buClrTx/>
            </a:lvl1pPr>
            <a:lvl2pPr marL="723900" indent="-266700">
              <a:buClrTx/>
            </a:lvl2pPr>
            <a:lvl3pPr marL="1234439" indent="-320039">
              <a:buClrTx/>
            </a:lvl3pPr>
            <a:lvl4pPr marL="1727200" indent="-355600">
              <a:buClrTx/>
            </a:lvl4pPr>
            <a:lvl5pPr marL="2184400" indent="-355600">
              <a:buClrTx/>
            </a:lvl5pPr>
          </a:lstStyle>
          <a:p>
            <a:r>
              <a:t>Body Level One</a:t>
            </a:r>
          </a:p>
          <a:p>
            <a:pPr lvl="1"/>
            <a:r>
              <a:t>Body Level Two</a:t>
            </a:r>
          </a:p>
          <a:p>
            <a:pPr lvl="2"/>
            <a:r>
              <a:t>Body Level Three</a:t>
            </a:r>
          </a:p>
          <a:p>
            <a:pPr lvl="3"/>
            <a:r>
              <a:t>Body Level Four</a:t>
            </a:r>
          </a:p>
          <a:p>
            <a:pPr lvl="4"/>
            <a:r>
              <a:t>Body Level Five</a:t>
            </a:r>
          </a:p>
        </p:txBody>
      </p:sp>
      <p:sp>
        <p:nvSpPr>
          <p:cNvPr id="86"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a:latin typeface="+mj-lt"/>
                <a:ea typeface="+mj-ea"/>
                <a:cs typeface="+mj-cs"/>
                <a:sym typeface="Arial"/>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93" name="Title Text"/>
          <p:cNvSpPr txBox="1">
            <a:spLocks noGrp="1"/>
          </p:cNvSpPr>
          <p:nvPr>
            <p:ph type="title"/>
          </p:nvPr>
        </p:nvSpPr>
        <p:spPr>
          <a:xfrm>
            <a:off x="839787" y="365125"/>
            <a:ext cx="10515601" cy="1325563"/>
          </a:xfrm>
          <a:prstGeom prst="rect">
            <a:avLst/>
          </a:prstGeom>
        </p:spPr>
        <p:txBody>
          <a:bodyPr lIns="45719" tIns="45719" rIns="45719" bIns="45719">
            <a:normAutofit/>
          </a:bodyPr>
          <a:lstStyle>
            <a:lvl1pPr>
              <a:defRPr>
                <a:latin typeface="Calibri Light"/>
                <a:ea typeface="Calibri Light"/>
                <a:cs typeface="Calibri Light"/>
                <a:sym typeface="Calibri Light"/>
              </a:defRPr>
            </a:lvl1pPr>
          </a:lstStyle>
          <a:p>
            <a:r>
              <a:t>Title Text</a:t>
            </a:r>
          </a:p>
        </p:txBody>
      </p:sp>
      <p:sp>
        <p:nvSpPr>
          <p:cNvPr id="94" name="Body Level One…"/>
          <p:cNvSpPr txBox="1">
            <a:spLocks noGrp="1"/>
          </p:cNvSpPr>
          <p:nvPr>
            <p:ph type="body" sz="quarter" idx="1"/>
          </p:nvPr>
        </p:nvSpPr>
        <p:spPr>
          <a:xfrm>
            <a:off x="839787" y="1681163"/>
            <a:ext cx="5157789" cy="823913"/>
          </a:xfrm>
          <a:prstGeom prst="rect">
            <a:avLst/>
          </a:prstGeom>
        </p:spPr>
        <p:txBody>
          <a:bodyPr lIns="45719" tIns="45719" rIns="45719" bIns="45719" anchor="b">
            <a:normAutofit/>
          </a:bodyPr>
          <a:lstStyle>
            <a:lvl1pPr marL="0" indent="0">
              <a:buClrTx/>
              <a:buSzTx/>
              <a:buFontTx/>
              <a:buNone/>
              <a:defRPr sz="2400" b="1"/>
            </a:lvl1pPr>
            <a:lvl2pPr marL="0" indent="457200">
              <a:buClrTx/>
              <a:buSzTx/>
              <a:buFontTx/>
              <a:buNone/>
              <a:defRPr sz="2400" b="1"/>
            </a:lvl2pPr>
            <a:lvl3pPr marL="0" indent="914400">
              <a:buClrTx/>
              <a:buSzTx/>
              <a:buFontTx/>
              <a:buNone/>
              <a:defRPr sz="2400" b="1"/>
            </a:lvl3pPr>
            <a:lvl4pPr marL="0" indent="1371600">
              <a:buClrTx/>
              <a:buSzTx/>
              <a:buFontTx/>
              <a:buNone/>
              <a:defRPr sz="2400" b="1"/>
            </a:lvl4pPr>
            <a:lvl5pPr marL="0" indent="1828800">
              <a:buClrTx/>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95" name="Text Placeholder 4"/>
          <p:cNvSpPr>
            <a:spLocks noGrp="1"/>
          </p:cNvSpPr>
          <p:nvPr>
            <p:ph type="body" sz="quarter" idx="13"/>
          </p:nvPr>
        </p:nvSpPr>
        <p:spPr>
          <a:xfrm>
            <a:off x="6172200" y="1681163"/>
            <a:ext cx="5183188" cy="823913"/>
          </a:xfrm>
          <a:prstGeom prst="rect">
            <a:avLst/>
          </a:prstGeom>
        </p:spPr>
        <p:txBody>
          <a:bodyPr lIns="45719" tIns="45719" rIns="45719" bIns="45719" anchor="b">
            <a:normAutofit/>
          </a:bodyPr>
          <a:lstStyle/>
          <a:p>
            <a:pPr marL="0" indent="0">
              <a:buClrTx/>
              <a:buSzTx/>
              <a:buFontTx/>
              <a:buNone/>
              <a:defRPr sz="2400" b="1"/>
            </a:pPr>
            <a:endParaRPr/>
          </a:p>
        </p:txBody>
      </p:sp>
      <p:sp>
        <p:nvSpPr>
          <p:cNvPr id="96"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a:latin typeface="+mj-lt"/>
                <a:ea typeface="+mj-ea"/>
                <a:cs typeface="+mj-cs"/>
                <a:sym typeface="Arial"/>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03" name="Title Text"/>
          <p:cNvSpPr txBox="1">
            <a:spLocks noGrp="1"/>
          </p:cNvSpPr>
          <p:nvPr>
            <p:ph type="title"/>
          </p:nvPr>
        </p:nvSpPr>
        <p:spPr>
          <a:xfrm>
            <a:off x="838200" y="365125"/>
            <a:ext cx="10515600" cy="1325563"/>
          </a:xfrm>
          <a:prstGeom prst="rect">
            <a:avLst/>
          </a:prstGeom>
        </p:spPr>
        <p:txBody>
          <a:bodyPr lIns="45719" tIns="45719" rIns="45719" bIns="45719">
            <a:normAutofit/>
          </a:bodyPr>
          <a:lstStyle>
            <a:lvl1pPr>
              <a:defRPr>
                <a:latin typeface="Calibri Light"/>
                <a:ea typeface="Calibri Light"/>
                <a:cs typeface="Calibri Light"/>
                <a:sym typeface="Calibri Light"/>
              </a:defRPr>
            </a:lvl1pPr>
          </a:lstStyle>
          <a:p>
            <a:r>
              <a:t>Title Text</a:t>
            </a:r>
          </a:p>
        </p:txBody>
      </p:sp>
      <p:sp>
        <p:nvSpPr>
          <p:cNvPr id="104"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a:latin typeface="+mj-lt"/>
                <a:ea typeface="+mj-ea"/>
                <a:cs typeface="+mj-cs"/>
                <a:sym typeface="Arial"/>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1"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a:latin typeface="+mj-lt"/>
                <a:ea typeface="+mj-ea"/>
                <a:cs typeface="+mj-cs"/>
                <a:sym typeface="Arial"/>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118" name="Title Text"/>
          <p:cNvSpPr txBox="1">
            <a:spLocks noGrp="1"/>
          </p:cNvSpPr>
          <p:nvPr>
            <p:ph type="title"/>
          </p:nvPr>
        </p:nvSpPr>
        <p:spPr>
          <a:xfrm>
            <a:off x="839787" y="457200"/>
            <a:ext cx="3932239" cy="1600200"/>
          </a:xfrm>
          <a:prstGeom prst="rect">
            <a:avLst/>
          </a:prstGeom>
        </p:spPr>
        <p:txBody>
          <a:bodyPr lIns="45719" tIns="45719" rIns="45719" bIns="45719" anchor="b">
            <a:normAutofit/>
          </a:bodyPr>
          <a:lstStyle>
            <a:lvl1pPr>
              <a:defRPr sz="3200">
                <a:latin typeface="Calibri Light"/>
                <a:ea typeface="Calibri Light"/>
                <a:cs typeface="Calibri Light"/>
                <a:sym typeface="Calibri Light"/>
              </a:defRPr>
            </a:lvl1pPr>
          </a:lstStyle>
          <a:p>
            <a:r>
              <a:t>Title Text</a:t>
            </a:r>
          </a:p>
        </p:txBody>
      </p:sp>
      <p:sp>
        <p:nvSpPr>
          <p:cNvPr id="119" name="Body Level One…"/>
          <p:cNvSpPr txBox="1">
            <a:spLocks noGrp="1"/>
          </p:cNvSpPr>
          <p:nvPr>
            <p:ph type="body" sz="half" idx="1"/>
          </p:nvPr>
        </p:nvSpPr>
        <p:spPr>
          <a:xfrm>
            <a:off x="5183187" y="987425"/>
            <a:ext cx="6172201" cy="4873625"/>
          </a:xfrm>
          <a:prstGeom prst="rect">
            <a:avLst/>
          </a:prstGeom>
        </p:spPr>
        <p:txBody>
          <a:bodyPr lIns="45719" tIns="45719" rIns="45719" bIns="45719">
            <a:normAutofit/>
          </a:bodyPr>
          <a:lstStyle>
            <a:lvl1pPr indent="-228600">
              <a:buClrTx/>
              <a:defRPr sz="3200"/>
            </a:lvl1pPr>
            <a:lvl2pPr marL="718457" indent="-261257">
              <a:buClrTx/>
              <a:defRPr sz="3200"/>
            </a:lvl2pPr>
            <a:lvl3pPr marL="1219200" indent="-304800">
              <a:buClrTx/>
              <a:defRPr sz="3200"/>
            </a:lvl3pPr>
            <a:lvl4pPr marL="1737360" indent="-365760">
              <a:buClrTx/>
              <a:defRPr sz="3200"/>
            </a:lvl4pPr>
            <a:lvl5pPr marL="2194560" indent="-365760">
              <a:buClrTx/>
              <a:defRPr sz="3200"/>
            </a:lvl5pPr>
          </a:lstStyle>
          <a:p>
            <a:r>
              <a:t>Body Level One</a:t>
            </a:r>
          </a:p>
          <a:p>
            <a:pPr lvl="1"/>
            <a:r>
              <a:t>Body Level Two</a:t>
            </a:r>
          </a:p>
          <a:p>
            <a:pPr lvl="2"/>
            <a:r>
              <a:t>Body Level Three</a:t>
            </a:r>
          </a:p>
          <a:p>
            <a:pPr lvl="3"/>
            <a:r>
              <a:t>Body Level Four</a:t>
            </a:r>
          </a:p>
          <a:p>
            <a:pPr lvl="4"/>
            <a:r>
              <a:t>Body Level Five</a:t>
            </a:r>
          </a:p>
        </p:txBody>
      </p:sp>
      <p:sp>
        <p:nvSpPr>
          <p:cNvPr id="120" name="Text Placeholder 3"/>
          <p:cNvSpPr>
            <a:spLocks noGrp="1"/>
          </p:cNvSpPr>
          <p:nvPr>
            <p:ph type="body" sz="quarter" idx="13"/>
          </p:nvPr>
        </p:nvSpPr>
        <p:spPr>
          <a:xfrm>
            <a:off x="839787" y="2057400"/>
            <a:ext cx="3932239" cy="3811588"/>
          </a:xfrm>
          <a:prstGeom prst="rect">
            <a:avLst/>
          </a:prstGeom>
        </p:spPr>
        <p:txBody>
          <a:bodyPr lIns="45719" tIns="45719" rIns="45719" bIns="45719">
            <a:normAutofit/>
          </a:bodyPr>
          <a:lstStyle/>
          <a:p>
            <a:pPr marL="0" indent="0">
              <a:buClrTx/>
              <a:buSzTx/>
              <a:buFontTx/>
              <a:buNone/>
              <a:defRPr sz="1600"/>
            </a:pPr>
            <a:endParaRPr/>
          </a:p>
        </p:txBody>
      </p:sp>
      <p:sp>
        <p:nvSpPr>
          <p:cNvPr id="121"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a:latin typeface="+mj-lt"/>
                <a:ea typeface="+mj-ea"/>
                <a:cs typeface="+mj-cs"/>
                <a:sym typeface="Arial"/>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128" name="Title Text"/>
          <p:cNvSpPr txBox="1">
            <a:spLocks noGrp="1"/>
          </p:cNvSpPr>
          <p:nvPr>
            <p:ph type="title"/>
          </p:nvPr>
        </p:nvSpPr>
        <p:spPr>
          <a:xfrm>
            <a:off x="839787" y="457200"/>
            <a:ext cx="3932239" cy="1600200"/>
          </a:xfrm>
          <a:prstGeom prst="rect">
            <a:avLst/>
          </a:prstGeom>
        </p:spPr>
        <p:txBody>
          <a:bodyPr lIns="45719" tIns="45719" rIns="45719" bIns="45719" anchor="b">
            <a:normAutofit/>
          </a:bodyPr>
          <a:lstStyle>
            <a:lvl1pPr>
              <a:defRPr sz="3200">
                <a:latin typeface="Calibri Light"/>
                <a:ea typeface="Calibri Light"/>
                <a:cs typeface="Calibri Light"/>
                <a:sym typeface="Calibri Light"/>
              </a:defRPr>
            </a:lvl1pPr>
          </a:lstStyle>
          <a:p>
            <a:r>
              <a:t>Title Text</a:t>
            </a:r>
          </a:p>
        </p:txBody>
      </p:sp>
      <p:sp>
        <p:nvSpPr>
          <p:cNvPr id="129" name="Picture Placeholder 2"/>
          <p:cNvSpPr>
            <a:spLocks noGrp="1"/>
          </p:cNvSpPr>
          <p:nvPr>
            <p:ph type="pic" sz="half" idx="13"/>
          </p:nvPr>
        </p:nvSpPr>
        <p:spPr>
          <a:xfrm>
            <a:off x="5183187" y="987425"/>
            <a:ext cx="6172201" cy="4873625"/>
          </a:xfrm>
          <a:prstGeom prst="rect">
            <a:avLst/>
          </a:prstGeom>
        </p:spPr>
        <p:txBody>
          <a:bodyPr lIns="91439" tIns="45719" rIns="91439" bIns="45719"/>
          <a:lstStyle/>
          <a:p>
            <a:endParaRPr/>
          </a:p>
        </p:txBody>
      </p:sp>
      <p:sp>
        <p:nvSpPr>
          <p:cNvPr id="130" name="Body Level One…"/>
          <p:cNvSpPr txBox="1">
            <a:spLocks noGrp="1"/>
          </p:cNvSpPr>
          <p:nvPr>
            <p:ph type="body" sz="quarter" idx="1"/>
          </p:nvPr>
        </p:nvSpPr>
        <p:spPr>
          <a:xfrm>
            <a:off x="839787" y="2057400"/>
            <a:ext cx="3932239" cy="3811588"/>
          </a:xfrm>
          <a:prstGeom prst="rect">
            <a:avLst/>
          </a:prstGeom>
        </p:spPr>
        <p:txBody>
          <a:bodyPr lIns="45719" tIns="45719" rIns="45719" bIns="45719">
            <a:normAutofit/>
          </a:bodyPr>
          <a:lstStyle>
            <a:lvl1pPr marL="0" indent="0">
              <a:buClrTx/>
              <a:buSzTx/>
              <a:buFontTx/>
              <a:buNone/>
              <a:defRPr sz="1600"/>
            </a:lvl1pPr>
            <a:lvl2pPr marL="0" indent="457200">
              <a:buClrTx/>
              <a:buSzTx/>
              <a:buFontTx/>
              <a:buNone/>
              <a:defRPr sz="1600"/>
            </a:lvl2pPr>
            <a:lvl3pPr marL="0" indent="914400">
              <a:buClrTx/>
              <a:buSzTx/>
              <a:buFontTx/>
              <a:buNone/>
              <a:defRPr sz="1600"/>
            </a:lvl3pPr>
            <a:lvl4pPr marL="0" indent="1371600">
              <a:buClrTx/>
              <a:buSzTx/>
              <a:buFontTx/>
              <a:buNone/>
              <a:defRPr sz="1600"/>
            </a:lvl4pPr>
            <a:lvl5pPr marL="0" indent="1828800">
              <a:buClrTx/>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131"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a:latin typeface="+mj-lt"/>
                <a:ea typeface="+mj-ea"/>
                <a:cs typeface="+mj-cs"/>
                <a:sym typeface="Arial"/>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2_Title and Content">
    <p:spTree>
      <p:nvGrpSpPr>
        <p:cNvPr id="1" name=""/>
        <p:cNvGrpSpPr/>
        <p:nvPr/>
      </p:nvGrpSpPr>
      <p:grpSpPr>
        <a:xfrm>
          <a:off x="0" y="0"/>
          <a:ext cx="0" cy="0"/>
          <a:chOff x="0" y="0"/>
          <a:chExt cx="0" cy="0"/>
        </a:xfrm>
      </p:grpSpPr>
      <p:sp>
        <p:nvSpPr>
          <p:cNvPr id="13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18" name="Title Text"/>
          <p:cNvSpPr txBox="1">
            <a:spLocks noGrp="1"/>
          </p:cNvSpPr>
          <p:nvPr>
            <p:ph type="title"/>
          </p:nvPr>
        </p:nvSpPr>
        <p:spPr>
          <a:xfrm>
            <a:off x="1524000" y="1122362"/>
            <a:ext cx="9144000" cy="2387601"/>
          </a:xfrm>
          <a:prstGeom prst="rect">
            <a:avLst/>
          </a:prstGeom>
        </p:spPr>
        <p:txBody>
          <a:bodyPr anchor="b">
            <a:normAutofit/>
          </a:bodyPr>
          <a:lstStyle>
            <a:lvl1pPr algn="ctr">
              <a:defRPr sz="6000"/>
            </a:lvl1pPr>
          </a:lstStyle>
          <a:p>
            <a:r>
              <a:t>Title Text</a:t>
            </a:r>
          </a:p>
        </p:txBody>
      </p:sp>
      <p:sp>
        <p:nvSpPr>
          <p:cNvPr id="19" name="Body Level One…"/>
          <p:cNvSpPr txBox="1">
            <a:spLocks noGrp="1"/>
          </p:cNvSpPr>
          <p:nvPr>
            <p:ph type="body" sz="quarter" idx="1"/>
          </p:nvPr>
        </p:nvSpPr>
        <p:spPr>
          <a:xfrm>
            <a:off x="1524000" y="3602037"/>
            <a:ext cx="9144000" cy="1655762"/>
          </a:xfrm>
          <a:prstGeom prst="rect">
            <a:avLst/>
          </a:prstGeom>
        </p:spPr>
        <p:txBody>
          <a:bodyPr>
            <a:normAutofit/>
          </a:bodyPr>
          <a:lstStyle>
            <a:lvl1pPr marL="0" indent="0" algn="ctr">
              <a:buClrTx/>
              <a:buSzTx/>
              <a:buFontTx/>
              <a:buNone/>
              <a:defRPr sz="2400"/>
            </a:lvl1pPr>
            <a:lvl2pPr marL="0" indent="457200" algn="ctr">
              <a:buClrTx/>
              <a:buSzTx/>
              <a:buFontTx/>
              <a:buNone/>
              <a:defRPr sz="2400"/>
            </a:lvl2pPr>
            <a:lvl3pPr marL="0" indent="914400" algn="ctr">
              <a:buClrTx/>
              <a:buSzTx/>
              <a:buFontTx/>
              <a:buNone/>
              <a:defRPr sz="2400"/>
            </a:lvl3pPr>
            <a:lvl4pPr marL="0" indent="1371600" algn="ctr">
              <a:buClrTx/>
              <a:buSzTx/>
              <a:buFontTx/>
              <a:buNone/>
              <a:defRPr sz="2400"/>
            </a:lvl4pPr>
            <a:lvl5pPr marL="0" indent="1828800" algn="ctr">
              <a:buClrTx/>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20" name="Slide Number"/>
          <p:cNvSpPr txBox="1">
            <a:spLocks noGrp="1"/>
          </p:cNvSpPr>
          <p:nvPr>
            <p:ph type="sldNum" sz="quarter" idx="2"/>
          </p:nvPr>
        </p:nvSpPr>
        <p:spPr>
          <a:xfrm>
            <a:off x="11089857" y="6404312"/>
            <a:ext cx="263943" cy="2692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7_Title and Content">
    <p:spTree>
      <p:nvGrpSpPr>
        <p:cNvPr id="1" name=""/>
        <p:cNvGrpSpPr/>
        <p:nvPr/>
      </p:nvGrpSpPr>
      <p:grpSpPr>
        <a:xfrm>
          <a:off x="0" y="0"/>
          <a:ext cx="0" cy="0"/>
          <a:chOff x="0" y="0"/>
          <a:chExt cx="0" cy="0"/>
        </a:xfrm>
      </p:grpSpPr>
      <p:sp>
        <p:nvSpPr>
          <p:cNvPr id="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41" name="Title Text"/>
          <p:cNvSpPr txBox="1">
            <a:spLocks noGrp="1"/>
          </p:cNvSpPr>
          <p:nvPr>
            <p:ph type="title"/>
          </p:nvPr>
        </p:nvSpPr>
        <p:spPr>
          <a:xfrm>
            <a:off x="609600" y="274636"/>
            <a:ext cx="10972800" cy="1143301"/>
          </a:xfrm>
          <a:prstGeom prst="rect">
            <a:avLst/>
          </a:prstGeom>
        </p:spPr>
        <p:txBody>
          <a:bodyPr lIns="121899" tIns="121899" rIns="121899" bIns="121899">
            <a:normAutofit/>
          </a:bodyPr>
          <a:lstStyle>
            <a:lvl1pPr algn="ctr">
              <a:defRPr sz="5900"/>
            </a:lvl1pPr>
          </a:lstStyle>
          <a:p>
            <a:r>
              <a:t>Title Text</a:t>
            </a:r>
          </a:p>
        </p:txBody>
      </p:sp>
      <p:sp>
        <p:nvSpPr>
          <p:cNvPr id="42" name="Body Level One…"/>
          <p:cNvSpPr txBox="1">
            <a:spLocks noGrp="1"/>
          </p:cNvSpPr>
          <p:nvPr>
            <p:ph type="body" idx="1"/>
          </p:nvPr>
        </p:nvSpPr>
        <p:spPr>
          <a:xfrm>
            <a:off x="609600" y="1600200"/>
            <a:ext cx="10972800" cy="4526101"/>
          </a:xfrm>
          <a:prstGeom prst="rect">
            <a:avLst/>
          </a:prstGeom>
        </p:spPr>
        <p:txBody>
          <a:bodyPr lIns="121899" tIns="121899" rIns="121899" bIns="121899">
            <a:normAutofit/>
          </a:bodyPr>
          <a:lstStyle>
            <a:lvl1pPr marL="457200" indent="-190500">
              <a:spcBef>
                <a:spcPts val="900"/>
              </a:spcBef>
              <a:defRPr sz="4300"/>
            </a:lvl1pPr>
            <a:lvl2pPr marL="1013254" indent="-162354">
              <a:spcBef>
                <a:spcPts val="900"/>
              </a:spcBef>
              <a:buChar char="–"/>
              <a:defRPr sz="4300"/>
            </a:lvl2pPr>
            <a:lvl3pPr marL="1558925" indent="-136525">
              <a:spcBef>
                <a:spcPts val="900"/>
              </a:spcBef>
              <a:defRPr sz="4300"/>
            </a:lvl3pPr>
            <a:lvl4pPr marL="2216385" indent="-222485">
              <a:spcBef>
                <a:spcPts val="900"/>
              </a:spcBef>
              <a:buChar char="–"/>
              <a:defRPr sz="4300"/>
            </a:lvl4pPr>
            <a:lvl5pPr marL="2825985" indent="-222485">
              <a:spcBef>
                <a:spcPts val="900"/>
              </a:spcBef>
              <a:buChar char="»"/>
              <a:defRPr sz="4300"/>
            </a:lvl5pPr>
          </a:lstStyle>
          <a:p>
            <a:r>
              <a:t>Body Level One</a:t>
            </a:r>
          </a:p>
          <a:p>
            <a:pPr lvl="1"/>
            <a:r>
              <a:t>Body Level Two</a:t>
            </a:r>
          </a:p>
          <a:p>
            <a:pPr lvl="2"/>
            <a:r>
              <a:t>Body Level Three</a:t>
            </a:r>
          </a:p>
          <a:p>
            <a:pPr lvl="3"/>
            <a:r>
              <a:t>Body Level Four</a:t>
            </a:r>
          </a:p>
          <a:p>
            <a:pPr lvl="4"/>
            <a:r>
              <a:t>Body Level Five</a:t>
            </a:r>
          </a:p>
        </p:txBody>
      </p:sp>
      <p:sp>
        <p:nvSpPr>
          <p:cNvPr id="43" name="Slide Number"/>
          <p:cNvSpPr txBox="1">
            <a:spLocks noGrp="1"/>
          </p:cNvSpPr>
          <p:nvPr>
            <p:ph type="sldNum" sz="quarter" idx="2"/>
          </p:nvPr>
        </p:nvSpPr>
        <p:spPr>
          <a:xfrm>
            <a:off x="11753208" y="1501228"/>
            <a:ext cx="294392" cy="299651"/>
          </a:xfrm>
          <a:prstGeom prst="rect">
            <a:avLst/>
          </a:prstGeom>
        </p:spPr>
        <p:txBody>
          <a:bodyPr lIns="60924" tIns="60924" rIns="60924" bIns="60924"/>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15_Title and Content">
    <p:spTree>
      <p:nvGrpSpPr>
        <p:cNvPr id="1" name=""/>
        <p:cNvGrpSpPr/>
        <p:nvPr/>
      </p:nvGrpSpPr>
      <p:grpSpPr>
        <a:xfrm>
          <a:off x="0" y="0"/>
          <a:ext cx="0" cy="0"/>
          <a:chOff x="0" y="0"/>
          <a:chExt cx="0" cy="0"/>
        </a:xfrm>
      </p:grpSpPr>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57" name="Title Text"/>
          <p:cNvSpPr txBox="1">
            <a:spLocks noGrp="1"/>
          </p:cNvSpPr>
          <p:nvPr>
            <p:ph type="title"/>
          </p:nvPr>
        </p:nvSpPr>
        <p:spPr>
          <a:xfrm>
            <a:off x="1524000" y="1122362"/>
            <a:ext cx="9144000" cy="2387601"/>
          </a:xfrm>
          <a:prstGeom prst="rect">
            <a:avLst/>
          </a:prstGeom>
        </p:spPr>
        <p:txBody>
          <a:bodyPr lIns="45719" tIns="45719" rIns="45719" bIns="45719" anchor="b">
            <a:normAutofit/>
          </a:bodyPr>
          <a:lstStyle>
            <a:lvl1pPr algn="ctr">
              <a:defRPr sz="6000">
                <a:latin typeface="Calibri Light"/>
                <a:ea typeface="Calibri Light"/>
                <a:cs typeface="Calibri Light"/>
                <a:sym typeface="Calibri Light"/>
              </a:defRPr>
            </a:lvl1pPr>
          </a:lstStyle>
          <a:p>
            <a:r>
              <a:t>Title Text</a:t>
            </a:r>
          </a:p>
        </p:txBody>
      </p:sp>
      <p:sp>
        <p:nvSpPr>
          <p:cNvPr id="58" name="Body Level One…"/>
          <p:cNvSpPr txBox="1">
            <a:spLocks noGrp="1"/>
          </p:cNvSpPr>
          <p:nvPr>
            <p:ph type="body" sz="quarter" idx="1"/>
          </p:nvPr>
        </p:nvSpPr>
        <p:spPr>
          <a:xfrm>
            <a:off x="1524000" y="3602037"/>
            <a:ext cx="9144000" cy="1655763"/>
          </a:xfrm>
          <a:prstGeom prst="rect">
            <a:avLst/>
          </a:prstGeom>
        </p:spPr>
        <p:txBody>
          <a:bodyPr lIns="45719" tIns="45719" rIns="45719" bIns="45719">
            <a:normAutofit/>
          </a:bodyPr>
          <a:lstStyle>
            <a:lvl1pPr marL="0" indent="0" algn="ctr">
              <a:buClrTx/>
              <a:buSzTx/>
              <a:buFontTx/>
              <a:buNone/>
              <a:defRPr sz="2400"/>
            </a:lvl1pPr>
            <a:lvl2pPr marL="0" indent="457200" algn="ctr">
              <a:buClrTx/>
              <a:buSzTx/>
              <a:buFontTx/>
              <a:buNone/>
              <a:defRPr sz="2400"/>
            </a:lvl2pPr>
            <a:lvl3pPr marL="0" indent="914400" algn="ctr">
              <a:buClrTx/>
              <a:buSzTx/>
              <a:buFontTx/>
              <a:buNone/>
              <a:defRPr sz="2400"/>
            </a:lvl3pPr>
            <a:lvl4pPr marL="0" indent="1371600" algn="ctr">
              <a:buClrTx/>
              <a:buSzTx/>
              <a:buFontTx/>
              <a:buNone/>
              <a:defRPr sz="2400"/>
            </a:lvl4pPr>
            <a:lvl5pPr marL="0" indent="1828800" algn="ctr">
              <a:buClrTx/>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59"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a:latin typeface="+mj-lt"/>
                <a:ea typeface="+mj-ea"/>
                <a:cs typeface="+mj-cs"/>
                <a:sym typeface="Arial"/>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66" name="Title Text"/>
          <p:cNvSpPr txBox="1">
            <a:spLocks noGrp="1"/>
          </p:cNvSpPr>
          <p:nvPr>
            <p:ph type="title"/>
          </p:nvPr>
        </p:nvSpPr>
        <p:spPr>
          <a:xfrm>
            <a:off x="838200" y="365125"/>
            <a:ext cx="10515600" cy="1325563"/>
          </a:xfrm>
          <a:prstGeom prst="rect">
            <a:avLst/>
          </a:prstGeom>
        </p:spPr>
        <p:txBody>
          <a:bodyPr lIns="45719" tIns="45719" rIns="45719" bIns="45719">
            <a:normAutofit/>
          </a:bodyPr>
          <a:lstStyle>
            <a:lvl1pPr>
              <a:defRPr>
                <a:latin typeface="Calibri Light"/>
                <a:ea typeface="Calibri Light"/>
                <a:cs typeface="Calibri Light"/>
                <a:sym typeface="Calibri Light"/>
              </a:defRPr>
            </a:lvl1pPr>
          </a:lstStyle>
          <a:p>
            <a:r>
              <a:t>Title Text</a:t>
            </a:r>
          </a:p>
        </p:txBody>
      </p:sp>
      <p:sp>
        <p:nvSpPr>
          <p:cNvPr id="67" name="Body Level One…"/>
          <p:cNvSpPr txBox="1">
            <a:spLocks noGrp="1"/>
          </p:cNvSpPr>
          <p:nvPr>
            <p:ph type="body" idx="1"/>
          </p:nvPr>
        </p:nvSpPr>
        <p:spPr>
          <a:xfrm>
            <a:off x="838200" y="1825625"/>
            <a:ext cx="10515600" cy="4351338"/>
          </a:xfrm>
          <a:prstGeom prst="rect">
            <a:avLst/>
          </a:prstGeom>
        </p:spPr>
        <p:txBody>
          <a:bodyPr lIns="45719" tIns="45719" rIns="45719" bIns="45719">
            <a:normAutofit/>
          </a:bodyPr>
          <a:lstStyle>
            <a:lvl1pPr indent="-228600">
              <a:buClrTx/>
            </a:lvl1pPr>
            <a:lvl2pPr marL="723900" indent="-266700">
              <a:buClrTx/>
            </a:lvl2pPr>
            <a:lvl3pPr marL="1234439" indent="-320039">
              <a:buClrTx/>
            </a:lvl3pPr>
            <a:lvl4pPr marL="1727200" indent="-355600">
              <a:buClrTx/>
            </a:lvl4pPr>
            <a:lvl5pPr marL="2184400" indent="-355600">
              <a:buClrTx/>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a:latin typeface="+mj-lt"/>
                <a:ea typeface="+mj-ea"/>
                <a:cs typeface="+mj-cs"/>
                <a:sym typeface="Arial"/>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75" name="Title Text"/>
          <p:cNvSpPr txBox="1">
            <a:spLocks noGrp="1"/>
          </p:cNvSpPr>
          <p:nvPr>
            <p:ph type="title"/>
          </p:nvPr>
        </p:nvSpPr>
        <p:spPr>
          <a:xfrm>
            <a:off x="831850" y="1709738"/>
            <a:ext cx="10515600" cy="2852737"/>
          </a:xfrm>
          <a:prstGeom prst="rect">
            <a:avLst/>
          </a:prstGeom>
        </p:spPr>
        <p:txBody>
          <a:bodyPr lIns="45719" tIns="45719" rIns="45719" bIns="45719" anchor="b">
            <a:normAutofit/>
          </a:bodyPr>
          <a:lstStyle>
            <a:lvl1pPr>
              <a:defRPr sz="6000">
                <a:latin typeface="Calibri Light"/>
                <a:ea typeface="Calibri Light"/>
                <a:cs typeface="Calibri Light"/>
                <a:sym typeface="Calibri Light"/>
              </a:defRPr>
            </a:lvl1pPr>
          </a:lstStyle>
          <a:p>
            <a:r>
              <a:t>Title Text</a:t>
            </a:r>
          </a:p>
        </p:txBody>
      </p:sp>
      <p:sp>
        <p:nvSpPr>
          <p:cNvPr id="76" name="Body Level One…"/>
          <p:cNvSpPr txBox="1">
            <a:spLocks noGrp="1"/>
          </p:cNvSpPr>
          <p:nvPr>
            <p:ph type="body" sz="quarter" idx="1"/>
          </p:nvPr>
        </p:nvSpPr>
        <p:spPr>
          <a:xfrm>
            <a:off x="831850" y="4589462"/>
            <a:ext cx="10515600" cy="1500188"/>
          </a:xfrm>
          <a:prstGeom prst="rect">
            <a:avLst/>
          </a:prstGeom>
        </p:spPr>
        <p:txBody>
          <a:bodyPr lIns="45719" tIns="45719" rIns="45719" bIns="45719">
            <a:normAutofit/>
          </a:bodyPr>
          <a:lstStyle>
            <a:lvl1pPr marL="0" indent="0">
              <a:buClrTx/>
              <a:buSzTx/>
              <a:buFontTx/>
              <a:buNone/>
              <a:defRPr sz="2400">
                <a:solidFill>
                  <a:srgbClr val="8F9194"/>
                </a:solidFill>
              </a:defRPr>
            </a:lvl1pPr>
            <a:lvl2pPr marL="0" indent="457200">
              <a:buClrTx/>
              <a:buSzTx/>
              <a:buFontTx/>
              <a:buNone/>
              <a:defRPr sz="2400">
                <a:solidFill>
                  <a:srgbClr val="8F9194"/>
                </a:solidFill>
              </a:defRPr>
            </a:lvl2pPr>
            <a:lvl3pPr marL="0" indent="914400">
              <a:buClrTx/>
              <a:buSzTx/>
              <a:buFontTx/>
              <a:buNone/>
              <a:defRPr sz="2400">
                <a:solidFill>
                  <a:srgbClr val="8F9194"/>
                </a:solidFill>
              </a:defRPr>
            </a:lvl3pPr>
            <a:lvl4pPr marL="0" indent="1371600">
              <a:buClrTx/>
              <a:buSzTx/>
              <a:buFontTx/>
              <a:buNone/>
              <a:defRPr sz="2400">
                <a:solidFill>
                  <a:srgbClr val="8F9194"/>
                </a:solidFill>
              </a:defRPr>
            </a:lvl4pPr>
            <a:lvl5pPr marL="0" indent="1828800">
              <a:buClrTx/>
              <a:buSzTx/>
              <a:buFontTx/>
              <a:buNone/>
              <a:defRPr sz="2400">
                <a:solidFill>
                  <a:srgbClr val="8F9194"/>
                </a:solidFill>
              </a:defRPr>
            </a:lvl5pPr>
          </a:lstStyle>
          <a:p>
            <a:r>
              <a:t>Body Level One</a:t>
            </a:r>
          </a:p>
          <a:p>
            <a:pPr lvl="1"/>
            <a:r>
              <a:t>Body Level Two</a:t>
            </a:r>
          </a:p>
          <a:p>
            <a:pPr lvl="2"/>
            <a:r>
              <a:t>Body Level Three</a:t>
            </a:r>
          </a:p>
          <a:p>
            <a:pPr lvl="3"/>
            <a:r>
              <a:t>Body Level Four</a:t>
            </a:r>
          </a:p>
          <a:p>
            <a:pPr lvl="4"/>
            <a:r>
              <a:t>Body Level Five</a:t>
            </a:r>
          </a:p>
        </p:txBody>
      </p:sp>
      <p:sp>
        <p:nvSpPr>
          <p:cNvPr id="77"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a:latin typeface="+mj-lt"/>
                <a:ea typeface="+mj-ea"/>
                <a:cs typeface="+mj-cs"/>
                <a:sym typeface="Arial"/>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09600" y="92074"/>
            <a:ext cx="10972800" cy="15081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lstStyle/>
          <a:p>
            <a:r>
              <a:t>Title Text</a:t>
            </a:r>
          </a:p>
        </p:txBody>
      </p:sp>
      <p:sp>
        <p:nvSpPr>
          <p:cNvPr id="3"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5892800" y="6172200"/>
            <a:ext cx="2844800" cy="368301"/>
          </a:xfrm>
          <a:prstGeom prst="rect">
            <a:avLst/>
          </a:prstGeom>
          <a:ln w="12700">
            <a:miter lim="400000"/>
          </a:ln>
        </p:spPr>
        <p:txBody>
          <a:bodyPr wrap="none" lIns="45699" tIns="45699" rIns="45699" bIns="45699" anchor="ctr">
            <a:spAutoFit/>
          </a:bodyPr>
          <a:lstStyle>
            <a:lvl1pPr algn="r">
              <a:defRPr sz="1200">
                <a:solidFill>
                  <a:srgbClr val="8F9194"/>
                </a:solidFill>
                <a:latin typeface="Calibri"/>
                <a:ea typeface="Calibri"/>
                <a:cs typeface="Calibri"/>
                <a:sym typeface="Calibri"/>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3B444D"/>
          </a:solidFill>
          <a:uFillTx/>
          <a:latin typeface="Calibri"/>
          <a:ea typeface="Calibri"/>
          <a:cs typeface="Calibri"/>
          <a:sym typeface="Calibri"/>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3B444D"/>
          </a:solidFill>
          <a:uFillTx/>
          <a:latin typeface="Calibri"/>
          <a:ea typeface="Calibri"/>
          <a:cs typeface="Calibri"/>
          <a:sym typeface="Calibri"/>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3B444D"/>
          </a:solidFill>
          <a:uFillTx/>
          <a:latin typeface="Calibri"/>
          <a:ea typeface="Calibri"/>
          <a:cs typeface="Calibri"/>
          <a:sym typeface="Calibri"/>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3B444D"/>
          </a:solidFill>
          <a:uFillTx/>
          <a:latin typeface="Calibri"/>
          <a:ea typeface="Calibri"/>
          <a:cs typeface="Calibri"/>
          <a:sym typeface="Calibri"/>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3B444D"/>
          </a:solidFill>
          <a:uFillTx/>
          <a:latin typeface="Calibri"/>
          <a:ea typeface="Calibri"/>
          <a:cs typeface="Calibri"/>
          <a:sym typeface="Calibri"/>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3B444D"/>
          </a:solidFill>
          <a:uFillTx/>
          <a:latin typeface="Calibri"/>
          <a:ea typeface="Calibri"/>
          <a:cs typeface="Calibri"/>
          <a:sym typeface="Calibri"/>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3B444D"/>
          </a:solidFill>
          <a:uFillTx/>
          <a:latin typeface="Calibri"/>
          <a:ea typeface="Calibri"/>
          <a:cs typeface="Calibri"/>
          <a:sym typeface="Calibri"/>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3B444D"/>
          </a:solidFill>
          <a:uFillTx/>
          <a:latin typeface="Calibri"/>
          <a:ea typeface="Calibri"/>
          <a:cs typeface="Calibri"/>
          <a:sym typeface="Calibri"/>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3B444D"/>
          </a:solidFill>
          <a:uFillTx/>
          <a:latin typeface="Calibri"/>
          <a:ea typeface="Calibri"/>
          <a:cs typeface="Calibri"/>
          <a:sym typeface="Calibri"/>
        </a:defRPr>
      </a:lvl9pPr>
    </p:titleStyle>
    <p:bodyStyle>
      <a:lvl1pPr marL="228600" marR="0" indent="-50800" algn="l" defTabSz="914400" rtl="0" latinLnBrk="0">
        <a:lnSpc>
          <a:spcPct val="90000"/>
        </a:lnSpc>
        <a:spcBef>
          <a:spcPts val="1000"/>
        </a:spcBef>
        <a:spcAft>
          <a:spcPts val="0"/>
        </a:spcAft>
        <a:buClr>
          <a:srgbClr val="3B444D"/>
        </a:buClr>
        <a:buSzPct val="100000"/>
        <a:buFont typeface="Arial"/>
        <a:buChar char="•"/>
        <a:tabLst/>
        <a:defRPr sz="2800" b="0" i="0" u="none" strike="noStrike" cap="none" spc="0" baseline="0">
          <a:ln>
            <a:noFill/>
          </a:ln>
          <a:solidFill>
            <a:srgbClr val="3B444D"/>
          </a:solidFill>
          <a:uFillTx/>
          <a:latin typeface="Calibri"/>
          <a:ea typeface="Calibri"/>
          <a:cs typeface="Calibri"/>
          <a:sym typeface="Calibri"/>
        </a:defRPr>
      </a:lvl1pPr>
      <a:lvl2pPr marL="698500" marR="0" indent="-88900" algn="l" defTabSz="914400" rtl="0" latinLnBrk="0">
        <a:lnSpc>
          <a:spcPct val="90000"/>
        </a:lnSpc>
        <a:spcBef>
          <a:spcPts val="1000"/>
        </a:spcBef>
        <a:spcAft>
          <a:spcPts val="0"/>
        </a:spcAft>
        <a:buClr>
          <a:srgbClr val="3B444D"/>
        </a:buClr>
        <a:buSzPct val="100000"/>
        <a:buFont typeface="Arial"/>
        <a:buChar char="•"/>
        <a:tabLst/>
        <a:defRPr sz="2800" b="0" i="0" u="none" strike="noStrike" cap="none" spc="0" baseline="0">
          <a:ln>
            <a:noFill/>
          </a:ln>
          <a:solidFill>
            <a:srgbClr val="3B444D"/>
          </a:solidFill>
          <a:uFillTx/>
          <a:latin typeface="Calibri"/>
          <a:ea typeface="Calibri"/>
          <a:cs typeface="Calibri"/>
          <a:sym typeface="Calibri"/>
        </a:defRPr>
      </a:lvl2pPr>
      <a:lvl3pPr marL="1183639" marR="0" indent="-142239" algn="l" defTabSz="914400" rtl="0" latinLnBrk="0">
        <a:lnSpc>
          <a:spcPct val="90000"/>
        </a:lnSpc>
        <a:spcBef>
          <a:spcPts val="1000"/>
        </a:spcBef>
        <a:spcAft>
          <a:spcPts val="0"/>
        </a:spcAft>
        <a:buClr>
          <a:srgbClr val="3B444D"/>
        </a:buClr>
        <a:buSzPct val="100000"/>
        <a:buFont typeface="Arial"/>
        <a:buChar char="•"/>
        <a:tabLst/>
        <a:defRPr sz="2800" b="0" i="0" u="none" strike="noStrike" cap="none" spc="0" baseline="0">
          <a:ln>
            <a:noFill/>
          </a:ln>
          <a:solidFill>
            <a:srgbClr val="3B444D"/>
          </a:solidFill>
          <a:uFillTx/>
          <a:latin typeface="Calibri"/>
          <a:ea typeface="Calibri"/>
          <a:cs typeface="Calibri"/>
          <a:sym typeface="Calibri"/>
        </a:defRPr>
      </a:lvl3pPr>
      <a:lvl4pPr marL="1663700" marR="0" indent="-177800" algn="l" defTabSz="914400" rtl="0" latinLnBrk="0">
        <a:lnSpc>
          <a:spcPct val="90000"/>
        </a:lnSpc>
        <a:spcBef>
          <a:spcPts val="1000"/>
        </a:spcBef>
        <a:spcAft>
          <a:spcPts val="0"/>
        </a:spcAft>
        <a:buClr>
          <a:srgbClr val="3B444D"/>
        </a:buClr>
        <a:buSzPct val="100000"/>
        <a:buFont typeface="Arial"/>
        <a:buChar char="•"/>
        <a:tabLst/>
        <a:defRPr sz="2800" b="0" i="0" u="none" strike="noStrike" cap="none" spc="0" baseline="0">
          <a:ln>
            <a:noFill/>
          </a:ln>
          <a:solidFill>
            <a:srgbClr val="3B444D"/>
          </a:solidFill>
          <a:uFillTx/>
          <a:latin typeface="Calibri"/>
          <a:ea typeface="Calibri"/>
          <a:cs typeface="Calibri"/>
          <a:sym typeface="Calibri"/>
        </a:defRPr>
      </a:lvl4pPr>
      <a:lvl5pPr marL="2120900" marR="0" indent="-177800" algn="l" defTabSz="914400" rtl="0" latinLnBrk="0">
        <a:lnSpc>
          <a:spcPct val="90000"/>
        </a:lnSpc>
        <a:spcBef>
          <a:spcPts val="1000"/>
        </a:spcBef>
        <a:spcAft>
          <a:spcPts val="0"/>
        </a:spcAft>
        <a:buClr>
          <a:srgbClr val="3B444D"/>
        </a:buClr>
        <a:buSzPct val="100000"/>
        <a:buFont typeface="Arial"/>
        <a:buChar char="•"/>
        <a:tabLst/>
        <a:defRPr sz="2800" b="0" i="0" u="none" strike="noStrike" cap="none" spc="0" baseline="0">
          <a:ln>
            <a:noFill/>
          </a:ln>
          <a:solidFill>
            <a:srgbClr val="3B444D"/>
          </a:solidFill>
          <a:uFillTx/>
          <a:latin typeface="Calibri"/>
          <a:ea typeface="Calibri"/>
          <a:cs typeface="Calibri"/>
          <a:sym typeface="Calibri"/>
        </a:defRPr>
      </a:lvl5pPr>
      <a:lvl6pPr marL="2578100" marR="0" indent="-177800" algn="l" defTabSz="914400" rtl="0" latinLnBrk="0">
        <a:lnSpc>
          <a:spcPct val="90000"/>
        </a:lnSpc>
        <a:spcBef>
          <a:spcPts val="1000"/>
        </a:spcBef>
        <a:spcAft>
          <a:spcPts val="0"/>
        </a:spcAft>
        <a:buClr>
          <a:srgbClr val="3B444D"/>
        </a:buClr>
        <a:buSzPct val="100000"/>
        <a:buFont typeface="Arial"/>
        <a:buChar char="•"/>
        <a:tabLst/>
        <a:defRPr sz="2800" b="0" i="0" u="none" strike="noStrike" cap="none" spc="0" baseline="0">
          <a:ln>
            <a:noFill/>
          </a:ln>
          <a:solidFill>
            <a:srgbClr val="3B444D"/>
          </a:solidFill>
          <a:uFillTx/>
          <a:latin typeface="Calibri"/>
          <a:ea typeface="Calibri"/>
          <a:cs typeface="Calibri"/>
          <a:sym typeface="Calibri"/>
        </a:defRPr>
      </a:lvl6pPr>
      <a:lvl7pPr marL="3035300" marR="0" indent="-177800" algn="l" defTabSz="914400" rtl="0" latinLnBrk="0">
        <a:lnSpc>
          <a:spcPct val="90000"/>
        </a:lnSpc>
        <a:spcBef>
          <a:spcPts val="1000"/>
        </a:spcBef>
        <a:spcAft>
          <a:spcPts val="0"/>
        </a:spcAft>
        <a:buClr>
          <a:srgbClr val="3B444D"/>
        </a:buClr>
        <a:buSzPct val="100000"/>
        <a:buFont typeface="Arial"/>
        <a:buChar char="•"/>
        <a:tabLst/>
        <a:defRPr sz="2800" b="0" i="0" u="none" strike="noStrike" cap="none" spc="0" baseline="0">
          <a:ln>
            <a:noFill/>
          </a:ln>
          <a:solidFill>
            <a:srgbClr val="3B444D"/>
          </a:solidFill>
          <a:uFillTx/>
          <a:latin typeface="Calibri"/>
          <a:ea typeface="Calibri"/>
          <a:cs typeface="Calibri"/>
          <a:sym typeface="Calibri"/>
        </a:defRPr>
      </a:lvl7pPr>
      <a:lvl8pPr marL="3492500" marR="0" indent="-177800" algn="l" defTabSz="914400" rtl="0" latinLnBrk="0">
        <a:lnSpc>
          <a:spcPct val="90000"/>
        </a:lnSpc>
        <a:spcBef>
          <a:spcPts val="1000"/>
        </a:spcBef>
        <a:spcAft>
          <a:spcPts val="0"/>
        </a:spcAft>
        <a:buClr>
          <a:srgbClr val="3B444D"/>
        </a:buClr>
        <a:buSzPct val="100000"/>
        <a:buFont typeface="Arial"/>
        <a:buChar char="•"/>
        <a:tabLst/>
        <a:defRPr sz="2800" b="0" i="0" u="none" strike="noStrike" cap="none" spc="0" baseline="0">
          <a:ln>
            <a:noFill/>
          </a:ln>
          <a:solidFill>
            <a:srgbClr val="3B444D"/>
          </a:solidFill>
          <a:uFillTx/>
          <a:latin typeface="Calibri"/>
          <a:ea typeface="Calibri"/>
          <a:cs typeface="Calibri"/>
          <a:sym typeface="Calibri"/>
        </a:defRPr>
      </a:lvl8pPr>
      <a:lvl9pPr marL="3949700" marR="0" indent="-177800" algn="l" defTabSz="914400" rtl="0" latinLnBrk="0">
        <a:lnSpc>
          <a:spcPct val="90000"/>
        </a:lnSpc>
        <a:spcBef>
          <a:spcPts val="1000"/>
        </a:spcBef>
        <a:spcAft>
          <a:spcPts val="0"/>
        </a:spcAft>
        <a:buClr>
          <a:srgbClr val="3B444D"/>
        </a:buClr>
        <a:buSzPct val="100000"/>
        <a:buFont typeface="Arial"/>
        <a:buChar char="•"/>
        <a:tabLst/>
        <a:defRPr sz="2800" b="0" i="0" u="none" strike="noStrike" cap="none" spc="0" baseline="0">
          <a:ln>
            <a:noFill/>
          </a:ln>
          <a:solidFill>
            <a:srgbClr val="3B444D"/>
          </a:solidFill>
          <a:uFillTx/>
          <a:latin typeface="Calibri"/>
          <a:ea typeface="Calibri"/>
          <a:cs typeface="Calibri"/>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1.png"/><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13.png"/><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B444D"/>
        </a:solidFill>
        <a:effectLst/>
      </p:bgPr>
    </p:bg>
    <p:spTree>
      <p:nvGrpSpPr>
        <p:cNvPr id="1" name=""/>
        <p:cNvGrpSpPr/>
        <p:nvPr/>
      </p:nvGrpSpPr>
      <p:grpSpPr>
        <a:xfrm>
          <a:off x="0" y="0"/>
          <a:ext cx="0" cy="0"/>
          <a:chOff x="0" y="0"/>
          <a:chExt cx="0" cy="0"/>
        </a:xfrm>
      </p:grpSpPr>
      <p:pic>
        <p:nvPicPr>
          <p:cNvPr id="147" name="Picture 6" descr="Picture 6"/>
          <p:cNvPicPr>
            <a:picLocks noChangeAspect="1"/>
          </p:cNvPicPr>
          <p:nvPr/>
        </p:nvPicPr>
        <p:blipFill>
          <a:blip r:embed="rId3">
            <a:alphaModFix amt="18000"/>
          </a:blip>
          <a:srcRect l="9950" t="23249" r="5421" b="5090"/>
          <a:stretch>
            <a:fillRect/>
          </a:stretch>
        </p:blipFill>
        <p:spPr>
          <a:xfrm>
            <a:off x="-2" y="-1"/>
            <a:ext cx="12192002" cy="6858002"/>
          </a:xfrm>
          <a:prstGeom prst="rect">
            <a:avLst/>
          </a:prstGeom>
          <a:ln w="12700">
            <a:miter lim="400000"/>
          </a:ln>
        </p:spPr>
      </p:pic>
      <p:sp>
        <p:nvSpPr>
          <p:cNvPr id="148" name="Shape 133"/>
          <p:cNvSpPr txBox="1"/>
          <p:nvPr/>
        </p:nvSpPr>
        <p:spPr>
          <a:xfrm>
            <a:off x="514348" y="2717228"/>
            <a:ext cx="11163301" cy="12737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p>
            <a:pPr algn="ctr">
              <a:lnSpc>
                <a:spcPct val="90000"/>
              </a:lnSpc>
              <a:defRPr sz="2400" b="1" spc="300">
                <a:solidFill>
                  <a:schemeClr val="accent4"/>
                </a:solidFill>
                <a:latin typeface="Gilroy ExtraBold"/>
                <a:ea typeface="Gilroy ExtraBold"/>
                <a:cs typeface="Gilroy ExtraBold"/>
                <a:sym typeface="Gilroy ExtraBold"/>
              </a:defRPr>
            </a:pPr>
            <a:r>
              <a:t>CAMPAIGN ORGANIZING BOOT CAMP</a:t>
            </a:r>
            <a:endParaRPr>
              <a:solidFill>
                <a:srgbClr val="000000"/>
              </a:solidFill>
            </a:endParaRPr>
          </a:p>
          <a:p>
            <a:pPr algn="ctr">
              <a:lnSpc>
                <a:spcPct val="90000"/>
              </a:lnSpc>
              <a:defRPr sz="5400" b="1">
                <a:solidFill>
                  <a:srgbClr val="FFFFFF"/>
                </a:solidFill>
                <a:latin typeface="Gilroy ExtraBold"/>
                <a:ea typeface="Gilroy ExtraBold"/>
                <a:cs typeface="Gilroy ExtraBold"/>
                <a:sym typeface="Gilroy ExtraBold"/>
              </a:defRPr>
            </a:pPr>
            <a:r>
              <a:t>GOTV turnout conversations</a:t>
            </a:r>
          </a:p>
        </p:txBody>
      </p:sp>
      <p:sp>
        <p:nvSpPr>
          <p:cNvPr id="149" name="Shape 133"/>
          <p:cNvSpPr txBox="1"/>
          <p:nvPr/>
        </p:nvSpPr>
        <p:spPr>
          <a:xfrm>
            <a:off x="514350" y="5117627"/>
            <a:ext cx="11163300" cy="485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p>
            <a:pPr algn="ctr">
              <a:defRPr sz="2400" b="1">
                <a:solidFill>
                  <a:srgbClr val="FFFFFF"/>
                </a:solidFill>
                <a:latin typeface="Source Sans Pro"/>
                <a:ea typeface="Source Sans Pro"/>
                <a:cs typeface="Source Sans Pro"/>
                <a:sym typeface="Source Sans Pro"/>
              </a:defRPr>
            </a:pPr>
            <a:r>
              <a:t>Alex Tornato </a:t>
            </a:r>
            <a:r>
              <a:rPr b="0">
                <a:solidFill>
                  <a:srgbClr val="00C4FF"/>
                </a:solidFill>
              </a:rPr>
              <a:t>/ OFA Training Manager / @atornato</a:t>
            </a:r>
          </a:p>
        </p:txBody>
      </p:sp>
      <p:pic>
        <p:nvPicPr>
          <p:cNvPr id="150" name="Shape 16" descr="Shape 16"/>
          <p:cNvPicPr>
            <a:picLocks noChangeAspect="1"/>
          </p:cNvPicPr>
          <p:nvPr/>
        </p:nvPicPr>
        <p:blipFill>
          <a:blip r:embed="rId4">
            <a:alphaModFix amt="63000"/>
          </a:blip>
          <a:stretch>
            <a:fillRect/>
          </a:stretch>
        </p:blipFill>
        <p:spPr>
          <a:xfrm>
            <a:off x="11093822" y="6323022"/>
            <a:ext cx="869467" cy="337335"/>
          </a:xfrm>
          <a:prstGeom prst="rect">
            <a:avLst/>
          </a:prstGeom>
          <a:ln w="12700">
            <a:miter lim="400000"/>
          </a:ln>
        </p:spPr>
      </p:pic>
      <p:pic>
        <p:nvPicPr>
          <p:cNvPr id="151" name="Picture 5" descr="Picture 5"/>
          <p:cNvPicPr>
            <a:picLocks noChangeAspect="1"/>
          </p:cNvPicPr>
          <p:nvPr/>
        </p:nvPicPr>
        <p:blipFill>
          <a:blip r:embed="rId5"/>
          <a:stretch>
            <a:fillRect/>
          </a:stretch>
        </p:blipFill>
        <p:spPr>
          <a:xfrm>
            <a:off x="514348" y="6251331"/>
            <a:ext cx="1219201" cy="419101"/>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TextBox 1"/>
          <p:cNvSpPr txBox="1"/>
          <p:nvPr/>
        </p:nvSpPr>
        <p:spPr>
          <a:xfrm>
            <a:off x="577515" y="3004075"/>
            <a:ext cx="11036970" cy="1018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lnSpc>
                <a:spcPct val="80000"/>
              </a:lnSpc>
              <a:defRPr sz="6000" b="1">
                <a:solidFill>
                  <a:srgbClr val="00B4DC"/>
                </a:solidFill>
                <a:latin typeface="Gilroy ExtraBold"/>
                <a:ea typeface="Gilroy ExtraBold"/>
                <a:cs typeface="Gilroy ExtraBold"/>
                <a:sym typeface="Gilroy ExtraBold"/>
              </a:defRPr>
            </a:lvl1pPr>
          </a:lstStyle>
          <a:p>
            <a:r>
              <a:t>Pause for group share</a:t>
            </a:r>
          </a:p>
        </p:txBody>
      </p:sp>
      <p:pic>
        <p:nvPicPr>
          <p:cNvPr id="213" name="Picture 2" descr="Picture 2"/>
          <p:cNvPicPr>
            <a:picLocks noChangeAspect="1"/>
          </p:cNvPicPr>
          <p:nvPr/>
        </p:nvPicPr>
        <p:blipFill>
          <a:blip r:embed="rId3">
            <a:alphaModFix amt="20000"/>
          </a:blip>
          <a:stretch>
            <a:fillRect/>
          </a:stretch>
        </p:blipFill>
        <p:spPr>
          <a:xfrm>
            <a:off x="11362942" y="6417000"/>
            <a:ext cx="653212" cy="253432"/>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B444D"/>
        </a:solidFill>
        <a:effectLst/>
      </p:bgPr>
    </p:bg>
    <p:spTree>
      <p:nvGrpSpPr>
        <p:cNvPr id="1" name=""/>
        <p:cNvGrpSpPr/>
        <p:nvPr/>
      </p:nvGrpSpPr>
      <p:grpSpPr>
        <a:xfrm>
          <a:off x="0" y="0"/>
          <a:ext cx="0" cy="0"/>
          <a:chOff x="0" y="0"/>
          <a:chExt cx="0" cy="0"/>
        </a:xfrm>
      </p:grpSpPr>
      <p:sp>
        <p:nvSpPr>
          <p:cNvPr id="217" name="TextBox 1"/>
          <p:cNvSpPr txBox="1"/>
          <p:nvPr/>
        </p:nvSpPr>
        <p:spPr>
          <a:xfrm>
            <a:off x="644071" y="2329071"/>
            <a:ext cx="10827657" cy="2148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6600" b="1">
                <a:solidFill>
                  <a:srgbClr val="FFFFFF"/>
                </a:solidFill>
                <a:latin typeface="Gilroy ExtraBold"/>
                <a:ea typeface="Gilroy ExtraBold"/>
                <a:cs typeface="Gilroy ExtraBold"/>
                <a:sym typeface="Gilroy ExtraBold"/>
              </a:defRPr>
            </a:lvl1pPr>
          </a:lstStyle>
          <a:p>
            <a:r>
              <a:t>When more people vote our democracy is stronger. </a:t>
            </a:r>
          </a:p>
        </p:txBody>
      </p:sp>
      <p:pic>
        <p:nvPicPr>
          <p:cNvPr id="218" name="Picture 4" descr="Picture 4"/>
          <p:cNvPicPr>
            <a:picLocks noChangeAspect="1"/>
          </p:cNvPicPr>
          <p:nvPr/>
        </p:nvPicPr>
        <p:blipFill>
          <a:blip r:embed="rId2">
            <a:alphaModFix amt="35000"/>
          </a:blip>
          <a:stretch>
            <a:fillRect/>
          </a:stretch>
        </p:blipFill>
        <p:spPr>
          <a:xfrm>
            <a:off x="11362942" y="6417000"/>
            <a:ext cx="653214" cy="253434"/>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B444D"/>
        </a:solidFill>
        <a:effectLst/>
      </p:bgPr>
    </p:bg>
    <p:spTree>
      <p:nvGrpSpPr>
        <p:cNvPr id="1" name=""/>
        <p:cNvGrpSpPr/>
        <p:nvPr/>
      </p:nvGrpSpPr>
      <p:grpSpPr>
        <a:xfrm>
          <a:off x="0" y="0"/>
          <a:ext cx="0" cy="0"/>
          <a:chOff x="0" y="0"/>
          <a:chExt cx="0" cy="0"/>
        </a:xfrm>
      </p:grpSpPr>
      <p:sp>
        <p:nvSpPr>
          <p:cNvPr id="220" name="TextBox 1"/>
          <p:cNvSpPr txBox="1"/>
          <p:nvPr/>
        </p:nvSpPr>
        <p:spPr>
          <a:xfrm>
            <a:off x="759424" y="2343585"/>
            <a:ext cx="10596951" cy="2148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6600" b="1">
                <a:solidFill>
                  <a:srgbClr val="FFFFFF"/>
                </a:solidFill>
                <a:latin typeface="Gilroy ExtraBold"/>
                <a:ea typeface="Gilroy ExtraBold"/>
                <a:cs typeface="Gilroy ExtraBold"/>
                <a:sym typeface="Gilroy ExtraBold"/>
              </a:defRPr>
            </a:lvl1pPr>
          </a:lstStyle>
          <a:p>
            <a:r>
              <a:t>Why do turnout conversations work?</a:t>
            </a:r>
          </a:p>
        </p:txBody>
      </p:sp>
      <p:pic>
        <p:nvPicPr>
          <p:cNvPr id="221" name="Picture 4" descr="Picture 4"/>
          <p:cNvPicPr>
            <a:picLocks noChangeAspect="1"/>
          </p:cNvPicPr>
          <p:nvPr/>
        </p:nvPicPr>
        <p:blipFill>
          <a:blip r:embed="rId2">
            <a:alphaModFix amt="35000"/>
          </a:blip>
          <a:stretch>
            <a:fillRect/>
          </a:stretch>
        </p:blipFill>
        <p:spPr>
          <a:xfrm>
            <a:off x="11362942" y="6417000"/>
            <a:ext cx="653214" cy="253434"/>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B444D"/>
        </a:solidFill>
        <a:effectLst/>
      </p:bgPr>
    </p:bg>
    <p:spTree>
      <p:nvGrpSpPr>
        <p:cNvPr id="1" name=""/>
        <p:cNvGrpSpPr/>
        <p:nvPr/>
      </p:nvGrpSpPr>
      <p:grpSpPr>
        <a:xfrm>
          <a:off x="0" y="0"/>
          <a:ext cx="0" cy="0"/>
          <a:chOff x="0" y="0"/>
          <a:chExt cx="0" cy="0"/>
        </a:xfrm>
      </p:grpSpPr>
      <p:pic>
        <p:nvPicPr>
          <p:cNvPr id="223" name="Picture 4" descr="Picture 4"/>
          <p:cNvPicPr>
            <a:picLocks noChangeAspect="1"/>
          </p:cNvPicPr>
          <p:nvPr/>
        </p:nvPicPr>
        <p:blipFill>
          <a:blip r:embed="rId2">
            <a:alphaModFix amt="20000"/>
          </a:blip>
          <a:stretch>
            <a:fillRect/>
          </a:stretch>
        </p:blipFill>
        <p:spPr>
          <a:xfrm>
            <a:off x="11362942" y="6417000"/>
            <a:ext cx="653212" cy="253432"/>
          </a:xfrm>
          <a:prstGeom prst="rect">
            <a:avLst/>
          </a:prstGeom>
          <a:ln w="12700">
            <a:miter lim="400000"/>
          </a:ln>
        </p:spPr>
      </p:pic>
      <p:sp>
        <p:nvSpPr>
          <p:cNvPr id="224" name="TextBox 7"/>
          <p:cNvSpPr txBox="1"/>
          <p:nvPr/>
        </p:nvSpPr>
        <p:spPr>
          <a:xfrm>
            <a:off x="638613" y="897923"/>
            <a:ext cx="4289855" cy="17094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80000"/>
              </a:lnSpc>
              <a:defRPr sz="4000" b="1">
                <a:solidFill>
                  <a:srgbClr val="FFFFFF"/>
                </a:solidFill>
                <a:latin typeface="Gilroy ExtraBold"/>
                <a:ea typeface="Gilroy ExtraBold"/>
                <a:cs typeface="Gilroy ExtraBold"/>
                <a:sym typeface="Gilroy ExtraBold"/>
              </a:defRPr>
            </a:lvl1pPr>
          </a:lstStyle>
          <a:p>
            <a:r>
              <a:t>Why do turnout conversations work?</a:t>
            </a:r>
          </a:p>
        </p:txBody>
      </p:sp>
      <p:sp>
        <p:nvSpPr>
          <p:cNvPr id="225" name="TextBox 6"/>
          <p:cNvSpPr txBox="1"/>
          <p:nvPr/>
        </p:nvSpPr>
        <p:spPr>
          <a:xfrm>
            <a:off x="638613" y="2759039"/>
            <a:ext cx="3505201" cy="396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80000"/>
              </a:lnSpc>
              <a:defRPr sz="2000" b="1">
                <a:solidFill>
                  <a:srgbClr val="FFFFFF"/>
                </a:solidFill>
                <a:latin typeface="Gilroy ExtraBold"/>
                <a:ea typeface="Gilroy ExtraBold"/>
                <a:cs typeface="Gilroy ExtraBold"/>
                <a:sym typeface="Gilroy ExtraBold"/>
              </a:defRPr>
            </a:lvl1pPr>
          </a:lstStyle>
          <a:p>
            <a:r>
              <a:t>*Source- Analyst Institute</a:t>
            </a:r>
          </a:p>
        </p:txBody>
      </p:sp>
      <p:sp>
        <p:nvSpPr>
          <p:cNvPr id="226" name="TextBox 2"/>
          <p:cNvSpPr txBox="1"/>
          <p:nvPr/>
        </p:nvSpPr>
        <p:spPr>
          <a:xfrm>
            <a:off x="6212113" y="744020"/>
            <a:ext cx="5477436" cy="1310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3200" b="1">
                <a:solidFill>
                  <a:schemeClr val="accent4"/>
                </a:solidFill>
                <a:latin typeface="Gilroy ExtraBold"/>
                <a:ea typeface="Gilroy ExtraBold"/>
                <a:cs typeface="Gilroy ExtraBold"/>
                <a:sym typeface="Gilroy ExtraBold"/>
              </a:defRPr>
            </a:pPr>
            <a:r>
              <a:t>Accountability to vote</a:t>
            </a:r>
            <a:endParaRPr>
              <a:solidFill>
                <a:srgbClr val="000000"/>
              </a:solidFill>
            </a:endParaRPr>
          </a:p>
          <a:p>
            <a:pPr marL="342900" indent="-342900">
              <a:buSzPct val="100000"/>
              <a:buFont typeface="Arial"/>
              <a:buChar char="•"/>
              <a:defRPr sz="2200">
                <a:solidFill>
                  <a:srgbClr val="FFFFFF"/>
                </a:solidFill>
                <a:latin typeface="Source Sans Pro"/>
                <a:ea typeface="Source Sans Pro"/>
                <a:cs typeface="Source Sans Pro"/>
                <a:sym typeface="Source Sans Pro"/>
              </a:defRPr>
            </a:pPr>
            <a:r>
              <a:t>Creates social pressure </a:t>
            </a:r>
            <a:endParaRPr>
              <a:solidFill>
                <a:srgbClr val="000000"/>
              </a:solidFill>
            </a:endParaRPr>
          </a:p>
        </p:txBody>
      </p:sp>
      <p:pic>
        <p:nvPicPr>
          <p:cNvPr id="227" name="Picture 4" descr="Picture 4"/>
          <p:cNvPicPr>
            <a:picLocks noChangeAspect="1"/>
          </p:cNvPicPr>
          <p:nvPr/>
        </p:nvPicPr>
        <p:blipFill>
          <a:blip r:embed="rId3">
            <a:alphaModFix amt="35000"/>
          </a:blip>
          <a:stretch>
            <a:fillRect/>
          </a:stretch>
        </p:blipFill>
        <p:spPr>
          <a:xfrm>
            <a:off x="11362942" y="6417000"/>
            <a:ext cx="653214" cy="253434"/>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B444D"/>
        </a:solidFill>
        <a:effectLst/>
      </p:bgPr>
    </p:bg>
    <p:spTree>
      <p:nvGrpSpPr>
        <p:cNvPr id="1" name=""/>
        <p:cNvGrpSpPr/>
        <p:nvPr/>
      </p:nvGrpSpPr>
      <p:grpSpPr>
        <a:xfrm>
          <a:off x="0" y="0"/>
          <a:ext cx="0" cy="0"/>
          <a:chOff x="0" y="0"/>
          <a:chExt cx="0" cy="0"/>
        </a:xfrm>
      </p:grpSpPr>
      <p:pic>
        <p:nvPicPr>
          <p:cNvPr id="229" name="Picture 4" descr="Picture 4"/>
          <p:cNvPicPr>
            <a:picLocks noChangeAspect="1"/>
          </p:cNvPicPr>
          <p:nvPr/>
        </p:nvPicPr>
        <p:blipFill>
          <a:blip r:embed="rId2">
            <a:alphaModFix amt="20000"/>
          </a:blip>
          <a:stretch>
            <a:fillRect/>
          </a:stretch>
        </p:blipFill>
        <p:spPr>
          <a:xfrm>
            <a:off x="11362942" y="6417000"/>
            <a:ext cx="653212" cy="253432"/>
          </a:xfrm>
          <a:prstGeom prst="rect">
            <a:avLst/>
          </a:prstGeom>
          <a:ln w="12700">
            <a:miter lim="400000"/>
          </a:ln>
        </p:spPr>
      </p:pic>
      <p:sp>
        <p:nvSpPr>
          <p:cNvPr id="230" name="TextBox 7"/>
          <p:cNvSpPr txBox="1"/>
          <p:nvPr/>
        </p:nvSpPr>
        <p:spPr>
          <a:xfrm>
            <a:off x="638613" y="897923"/>
            <a:ext cx="4289855" cy="17094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80000"/>
              </a:lnSpc>
              <a:defRPr sz="4000" b="1">
                <a:solidFill>
                  <a:srgbClr val="FFFFFF"/>
                </a:solidFill>
                <a:latin typeface="Gilroy ExtraBold"/>
                <a:ea typeface="Gilroy ExtraBold"/>
                <a:cs typeface="Gilroy ExtraBold"/>
                <a:sym typeface="Gilroy ExtraBold"/>
              </a:defRPr>
            </a:lvl1pPr>
          </a:lstStyle>
          <a:p>
            <a:r>
              <a:t>Why do turnout conversations work?</a:t>
            </a:r>
          </a:p>
        </p:txBody>
      </p:sp>
      <p:sp>
        <p:nvSpPr>
          <p:cNvPr id="231" name="TextBox 2"/>
          <p:cNvSpPr txBox="1"/>
          <p:nvPr/>
        </p:nvSpPr>
        <p:spPr>
          <a:xfrm>
            <a:off x="6212113" y="744021"/>
            <a:ext cx="5477436" cy="3241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3200" b="1">
                <a:solidFill>
                  <a:schemeClr val="accent4"/>
                </a:solidFill>
                <a:latin typeface="Gilroy ExtraBold"/>
                <a:ea typeface="Gilroy ExtraBold"/>
                <a:cs typeface="Gilroy ExtraBold"/>
                <a:sym typeface="Gilroy ExtraBold"/>
              </a:defRPr>
            </a:pPr>
            <a:r>
              <a:t>Accountability to vote</a:t>
            </a:r>
            <a:endParaRPr>
              <a:solidFill>
                <a:srgbClr val="000000"/>
              </a:solidFill>
            </a:endParaRPr>
          </a:p>
          <a:p>
            <a:pPr marL="342900" indent="-342900">
              <a:buSzPct val="100000"/>
              <a:buFont typeface="Arial"/>
              <a:buChar char="•"/>
              <a:defRPr sz="2200">
                <a:solidFill>
                  <a:srgbClr val="FFFFFF"/>
                </a:solidFill>
                <a:latin typeface="Source Sans Pro"/>
                <a:ea typeface="Source Sans Pro"/>
                <a:cs typeface="Source Sans Pro"/>
                <a:sym typeface="Source Sans Pro"/>
              </a:defRPr>
            </a:pPr>
            <a:r>
              <a:t>Creates social pressure </a:t>
            </a:r>
            <a:endParaRPr>
              <a:solidFill>
                <a:srgbClr val="000000"/>
              </a:solidFill>
            </a:endParaRPr>
          </a:p>
          <a:p>
            <a:pPr marL="342900" indent="-342900">
              <a:buSzPct val="100000"/>
              <a:buFont typeface="Arial"/>
              <a:buChar char="•"/>
              <a:defRPr sz="2200">
                <a:solidFill>
                  <a:srgbClr val="FFFFFF"/>
                </a:solidFill>
                <a:latin typeface="Source Sans Pro"/>
                <a:ea typeface="Source Sans Pro"/>
                <a:cs typeface="Source Sans Pro"/>
                <a:sym typeface="Source Sans Pro"/>
              </a:defRPr>
            </a:pPr>
            <a:endParaRPr>
              <a:solidFill>
                <a:srgbClr val="000000"/>
              </a:solidFill>
            </a:endParaRPr>
          </a:p>
          <a:p>
            <a:pPr>
              <a:defRPr sz="3200" b="1">
                <a:solidFill>
                  <a:schemeClr val="accent4"/>
                </a:solidFill>
                <a:latin typeface="Gilroy ExtraBold"/>
                <a:ea typeface="Gilroy ExtraBold"/>
                <a:cs typeface="Gilroy ExtraBold"/>
                <a:sym typeface="Gilroy ExtraBold"/>
              </a:defRPr>
            </a:pPr>
            <a:r>
              <a:t>Pledging to vote</a:t>
            </a:r>
            <a:endParaRPr>
              <a:solidFill>
                <a:srgbClr val="000000"/>
              </a:solidFill>
            </a:endParaRPr>
          </a:p>
          <a:p>
            <a:pPr marL="342900" indent="-342900">
              <a:buSzPct val="100000"/>
              <a:buFont typeface="Arial"/>
              <a:buChar char="•"/>
              <a:defRPr sz="2200">
                <a:solidFill>
                  <a:srgbClr val="FFFFFF"/>
                </a:solidFill>
                <a:latin typeface="Source Sans Pro"/>
                <a:ea typeface="Source Sans Pro"/>
                <a:cs typeface="Source Sans Pro"/>
                <a:sym typeface="Source Sans Pro"/>
              </a:defRPr>
            </a:pPr>
            <a:r>
              <a:t>Reminds voters of the norm of voting</a:t>
            </a:r>
            <a:endParaRPr>
              <a:solidFill>
                <a:srgbClr val="000000"/>
              </a:solidFill>
            </a:endParaRPr>
          </a:p>
          <a:p>
            <a:pPr marL="342900" indent="-342900">
              <a:buSzPct val="100000"/>
              <a:buFont typeface="Arial"/>
              <a:buChar char="•"/>
              <a:defRPr sz="2200">
                <a:solidFill>
                  <a:srgbClr val="FFFFFF"/>
                </a:solidFill>
                <a:latin typeface="Source Sans Pro"/>
                <a:ea typeface="Source Sans Pro"/>
                <a:cs typeface="Source Sans Pro"/>
                <a:sym typeface="Source Sans Pro"/>
              </a:defRPr>
            </a:pPr>
            <a:r>
              <a:t>Voters who pledge to vote are more likely to turnout than those who don’t</a:t>
            </a:r>
            <a:endParaRPr>
              <a:solidFill>
                <a:srgbClr val="000000"/>
              </a:solidFill>
            </a:endParaRPr>
          </a:p>
        </p:txBody>
      </p:sp>
      <p:pic>
        <p:nvPicPr>
          <p:cNvPr id="232" name="Picture 4" descr="Picture 4"/>
          <p:cNvPicPr>
            <a:picLocks noChangeAspect="1"/>
          </p:cNvPicPr>
          <p:nvPr/>
        </p:nvPicPr>
        <p:blipFill>
          <a:blip r:embed="rId3">
            <a:alphaModFix amt="35000"/>
          </a:blip>
          <a:stretch>
            <a:fillRect/>
          </a:stretch>
        </p:blipFill>
        <p:spPr>
          <a:xfrm>
            <a:off x="11362942" y="6417000"/>
            <a:ext cx="653214" cy="253434"/>
          </a:xfrm>
          <a:prstGeom prst="rect">
            <a:avLst/>
          </a:prstGeom>
          <a:ln w="12700">
            <a:miter lim="400000"/>
          </a:ln>
        </p:spPr>
      </p:pic>
      <p:sp>
        <p:nvSpPr>
          <p:cNvPr id="233" name="TextBox 9"/>
          <p:cNvSpPr txBox="1"/>
          <p:nvPr/>
        </p:nvSpPr>
        <p:spPr>
          <a:xfrm>
            <a:off x="638613" y="2759039"/>
            <a:ext cx="3505201" cy="396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80000"/>
              </a:lnSpc>
              <a:defRPr sz="2000" b="1">
                <a:solidFill>
                  <a:srgbClr val="FFFFFF"/>
                </a:solidFill>
                <a:latin typeface="Gilroy ExtraBold"/>
                <a:ea typeface="Gilroy ExtraBold"/>
                <a:cs typeface="Gilroy ExtraBold"/>
                <a:sym typeface="Gilroy ExtraBold"/>
              </a:defRPr>
            </a:lvl1pPr>
          </a:lstStyle>
          <a:p>
            <a:r>
              <a:t>*Source- Analyst Institute</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B444D"/>
        </a:solidFill>
        <a:effectLst/>
      </p:bgPr>
    </p:bg>
    <p:spTree>
      <p:nvGrpSpPr>
        <p:cNvPr id="1" name=""/>
        <p:cNvGrpSpPr/>
        <p:nvPr/>
      </p:nvGrpSpPr>
      <p:grpSpPr>
        <a:xfrm>
          <a:off x="0" y="0"/>
          <a:ext cx="0" cy="0"/>
          <a:chOff x="0" y="0"/>
          <a:chExt cx="0" cy="0"/>
        </a:xfrm>
      </p:grpSpPr>
      <p:pic>
        <p:nvPicPr>
          <p:cNvPr id="235" name="Picture 4" descr="Picture 4"/>
          <p:cNvPicPr>
            <a:picLocks noChangeAspect="1"/>
          </p:cNvPicPr>
          <p:nvPr/>
        </p:nvPicPr>
        <p:blipFill>
          <a:blip r:embed="rId2">
            <a:alphaModFix amt="20000"/>
          </a:blip>
          <a:stretch>
            <a:fillRect/>
          </a:stretch>
        </p:blipFill>
        <p:spPr>
          <a:xfrm>
            <a:off x="11362942" y="6417000"/>
            <a:ext cx="653212" cy="253432"/>
          </a:xfrm>
          <a:prstGeom prst="rect">
            <a:avLst/>
          </a:prstGeom>
          <a:ln w="12700">
            <a:miter lim="400000"/>
          </a:ln>
        </p:spPr>
      </p:pic>
      <p:sp>
        <p:nvSpPr>
          <p:cNvPr id="236" name="TextBox 7"/>
          <p:cNvSpPr txBox="1"/>
          <p:nvPr/>
        </p:nvSpPr>
        <p:spPr>
          <a:xfrm>
            <a:off x="638613" y="897923"/>
            <a:ext cx="4289855" cy="17094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80000"/>
              </a:lnSpc>
              <a:defRPr sz="4000" b="1">
                <a:solidFill>
                  <a:srgbClr val="FFFFFF"/>
                </a:solidFill>
                <a:latin typeface="Gilroy ExtraBold"/>
                <a:ea typeface="Gilroy ExtraBold"/>
                <a:cs typeface="Gilroy ExtraBold"/>
                <a:sym typeface="Gilroy ExtraBold"/>
              </a:defRPr>
            </a:lvl1pPr>
          </a:lstStyle>
          <a:p>
            <a:r>
              <a:t>Why do turnout conversations work?</a:t>
            </a:r>
          </a:p>
        </p:txBody>
      </p:sp>
      <p:sp>
        <p:nvSpPr>
          <p:cNvPr id="237" name="TextBox 2"/>
          <p:cNvSpPr txBox="1"/>
          <p:nvPr/>
        </p:nvSpPr>
        <p:spPr>
          <a:xfrm>
            <a:off x="6212113" y="744020"/>
            <a:ext cx="5477436" cy="4815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3200" b="1">
                <a:solidFill>
                  <a:schemeClr val="accent4"/>
                </a:solidFill>
                <a:latin typeface="Gilroy ExtraBold"/>
                <a:ea typeface="Gilroy ExtraBold"/>
                <a:cs typeface="Gilroy ExtraBold"/>
                <a:sym typeface="Gilroy ExtraBold"/>
              </a:defRPr>
            </a:pPr>
            <a:r>
              <a:t>Accountability to vote</a:t>
            </a:r>
            <a:endParaRPr>
              <a:solidFill>
                <a:srgbClr val="000000"/>
              </a:solidFill>
            </a:endParaRPr>
          </a:p>
          <a:p>
            <a:pPr marL="342900" indent="-342900">
              <a:buSzPct val="100000"/>
              <a:buFont typeface="Arial"/>
              <a:buChar char="•"/>
              <a:defRPr sz="2200">
                <a:solidFill>
                  <a:srgbClr val="FFFFFF"/>
                </a:solidFill>
                <a:latin typeface="Source Sans Pro"/>
                <a:ea typeface="Source Sans Pro"/>
                <a:cs typeface="Source Sans Pro"/>
                <a:sym typeface="Source Sans Pro"/>
              </a:defRPr>
            </a:pPr>
            <a:r>
              <a:t>Creates social pressure </a:t>
            </a:r>
            <a:endParaRPr>
              <a:solidFill>
                <a:srgbClr val="000000"/>
              </a:solidFill>
            </a:endParaRPr>
          </a:p>
          <a:p>
            <a:pPr marL="342900" indent="-342900">
              <a:buSzPct val="100000"/>
              <a:buFont typeface="Arial"/>
              <a:buChar char="•"/>
              <a:defRPr sz="2200">
                <a:solidFill>
                  <a:srgbClr val="FFFFFF"/>
                </a:solidFill>
                <a:latin typeface="Source Sans Pro"/>
                <a:ea typeface="Source Sans Pro"/>
                <a:cs typeface="Source Sans Pro"/>
                <a:sym typeface="Source Sans Pro"/>
              </a:defRPr>
            </a:pPr>
            <a:endParaRPr>
              <a:solidFill>
                <a:srgbClr val="000000"/>
              </a:solidFill>
            </a:endParaRPr>
          </a:p>
          <a:p>
            <a:pPr>
              <a:defRPr sz="3200" b="1">
                <a:solidFill>
                  <a:schemeClr val="accent4"/>
                </a:solidFill>
                <a:latin typeface="Gilroy ExtraBold"/>
                <a:ea typeface="Gilroy ExtraBold"/>
                <a:cs typeface="Gilroy ExtraBold"/>
                <a:sym typeface="Gilroy ExtraBold"/>
              </a:defRPr>
            </a:pPr>
            <a:r>
              <a:t>Pledging to vote</a:t>
            </a:r>
            <a:endParaRPr>
              <a:solidFill>
                <a:srgbClr val="000000"/>
              </a:solidFill>
            </a:endParaRPr>
          </a:p>
          <a:p>
            <a:pPr marL="342900" indent="-342900">
              <a:buSzPct val="100000"/>
              <a:buFont typeface="Arial"/>
              <a:buChar char="•"/>
              <a:defRPr sz="2200">
                <a:solidFill>
                  <a:srgbClr val="FFFFFF"/>
                </a:solidFill>
                <a:latin typeface="Source Sans Pro"/>
                <a:ea typeface="Source Sans Pro"/>
                <a:cs typeface="Source Sans Pro"/>
                <a:sym typeface="Source Sans Pro"/>
              </a:defRPr>
            </a:pPr>
            <a:r>
              <a:t>Reminds voters of the norm of voting</a:t>
            </a:r>
            <a:endParaRPr>
              <a:solidFill>
                <a:srgbClr val="000000"/>
              </a:solidFill>
            </a:endParaRPr>
          </a:p>
          <a:p>
            <a:pPr marL="342900" indent="-342900">
              <a:buSzPct val="100000"/>
              <a:buFont typeface="Arial"/>
              <a:buChar char="•"/>
              <a:defRPr sz="2200">
                <a:solidFill>
                  <a:srgbClr val="FFFFFF"/>
                </a:solidFill>
                <a:latin typeface="Source Sans Pro"/>
                <a:ea typeface="Source Sans Pro"/>
                <a:cs typeface="Source Sans Pro"/>
                <a:sym typeface="Source Sans Pro"/>
              </a:defRPr>
            </a:pPr>
            <a:r>
              <a:t>Voters who pledge to vote are more likely to turnout than those who don’t</a:t>
            </a:r>
            <a:endParaRPr>
              <a:solidFill>
                <a:srgbClr val="000000"/>
              </a:solidFill>
            </a:endParaRPr>
          </a:p>
          <a:p>
            <a:pPr>
              <a:defRPr sz="2200">
                <a:solidFill>
                  <a:srgbClr val="FFFFFF"/>
                </a:solidFill>
                <a:latin typeface="Source Sans Pro"/>
                <a:ea typeface="Source Sans Pro"/>
                <a:cs typeface="Source Sans Pro"/>
                <a:sym typeface="Source Sans Pro"/>
              </a:defRPr>
            </a:pPr>
            <a:endParaRPr>
              <a:solidFill>
                <a:srgbClr val="000000"/>
              </a:solidFill>
            </a:endParaRPr>
          </a:p>
          <a:p>
            <a:pPr>
              <a:defRPr sz="3200" b="1">
                <a:solidFill>
                  <a:schemeClr val="accent4"/>
                </a:solidFill>
                <a:latin typeface="Gilroy ExtraBold"/>
                <a:ea typeface="Gilroy ExtraBold"/>
                <a:cs typeface="Gilroy ExtraBold"/>
                <a:sym typeface="Gilroy ExtraBold"/>
              </a:defRPr>
            </a:pPr>
            <a:r>
              <a:t>Vote planning</a:t>
            </a:r>
            <a:endParaRPr>
              <a:solidFill>
                <a:srgbClr val="000000"/>
              </a:solidFill>
            </a:endParaRPr>
          </a:p>
          <a:p>
            <a:pPr marL="342900" indent="-342900">
              <a:buSzPct val="100000"/>
              <a:buFont typeface="Arial"/>
              <a:buChar char="•"/>
              <a:defRPr sz="2200">
                <a:solidFill>
                  <a:srgbClr val="FFFFFF"/>
                </a:solidFill>
                <a:latin typeface="Source Sans Pro"/>
                <a:ea typeface="Source Sans Pro"/>
                <a:cs typeface="Source Sans Pro"/>
                <a:sym typeface="Source Sans Pro"/>
              </a:defRPr>
            </a:pPr>
            <a:r>
              <a:t>Vote planning effectively cuts through the quick yes/no responses you might get from voters</a:t>
            </a:r>
          </a:p>
        </p:txBody>
      </p:sp>
      <p:pic>
        <p:nvPicPr>
          <p:cNvPr id="238" name="Picture 4" descr="Picture 4"/>
          <p:cNvPicPr>
            <a:picLocks noChangeAspect="1"/>
          </p:cNvPicPr>
          <p:nvPr/>
        </p:nvPicPr>
        <p:blipFill>
          <a:blip r:embed="rId3">
            <a:alphaModFix amt="35000"/>
          </a:blip>
          <a:stretch>
            <a:fillRect/>
          </a:stretch>
        </p:blipFill>
        <p:spPr>
          <a:xfrm>
            <a:off x="11362942" y="6417000"/>
            <a:ext cx="653214" cy="253434"/>
          </a:xfrm>
          <a:prstGeom prst="rect">
            <a:avLst/>
          </a:prstGeom>
          <a:ln w="12700">
            <a:miter lim="400000"/>
          </a:ln>
        </p:spPr>
      </p:pic>
      <p:sp>
        <p:nvSpPr>
          <p:cNvPr id="239" name="TextBox 9"/>
          <p:cNvSpPr txBox="1"/>
          <p:nvPr/>
        </p:nvSpPr>
        <p:spPr>
          <a:xfrm>
            <a:off x="638613" y="2759039"/>
            <a:ext cx="3505201" cy="396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80000"/>
              </a:lnSpc>
              <a:defRPr sz="2000" b="1">
                <a:solidFill>
                  <a:srgbClr val="FFFFFF"/>
                </a:solidFill>
                <a:latin typeface="Gilroy ExtraBold"/>
                <a:ea typeface="Gilroy ExtraBold"/>
                <a:cs typeface="Gilroy ExtraBold"/>
                <a:sym typeface="Gilroy ExtraBold"/>
              </a:defRPr>
            </a:lvl1pPr>
          </a:lstStyle>
          <a:p>
            <a:r>
              <a:t>*Source- Analyst Institute</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Rectangle 2"/>
          <p:cNvSpPr/>
          <p:nvPr/>
        </p:nvSpPr>
        <p:spPr>
          <a:xfrm>
            <a:off x="6057900" y="1895843"/>
            <a:ext cx="5844017" cy="591798"/>
          </a:xfrm>
          <a:prstGeom prst="rect">
            <a:avLst/>
          </a:prstGeom>
          <a:solidFill>
            <a:schemeClr val="accent4"/>
          </a:solidFill>
          <a:ln w="12700">
            <a:miter lim="400000"/>
          </a:ln>
        </p:spPr>
        <p:txBody>
          <a:bodyPr lIns="45719" rIns="45719" anchor="ctr"/>
          <a:lstStyle/>
          <a:p>
            <a:pPr algn="ctr">
              <a:defRPr>
                <a:solidFill>
                  <a:srgbClr val="FFFFFF"/>
                </a:solidFill>
              </a:defRPr>
            </a:pPr>
            <a:endParaRPr/>
          </a:p>
        </p:txBody>
      </p:sp>
      <p:sp>
        <p:nvSpPr>
          <p:cNvPr id="242" name="TextBox 4"/>
          <p:cNvSpPr txBox="1"/>
          <p:nvPr/>
        </p:nvSpPr>
        <p:spPr>
          <a:xfrm>
            <a:off x="6095999" y="1229919"/>
            <a:ext cx="6393564" cy="3634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400">
                <a:latin typeface="Source Sans Pro"/>
                <a:ea typeface="Source Sans Pro"/>
                <a:cs typeface="Source Sans Pro"/>
                <a:sym typeface="Source Sans Pro"/>
              </a:defRPr>
            </a:pPr>
            <a:r>
              <a:t>Introduction</a:t>
            </a:r>
            <a:endParaRPr>
              <a:solidFill>
                <a:srgbClr val="000000"/>
              </a:solidFill>
            </a:endParaRPr>
          </a:p>
          <a:p>
            <a:pPr>
              <a:defRPr sz="2400">
                <a:latin typeface="Source Sans Pro"/>
                <a:ea typeface="Source Sans Pro"/>
                <a:cs typeface="Source Sans Pro"/>
                <a:sym typeface="Source Sans Pro"/>
              </a:defRPr>
            </a:pPr>
            <a:endParaRPr>
              <a:solidFill>
                <a:srgbClr val="000000"/>
              </a:solidFill>
            </a:endParaRPr>
          </a:p>
          <a:p>
            <a:pPr>
              <a:defRPr sz="2400">
                <a:ln w="9525">
                  <a:solidFill>
                    <a:srgbClr val="FFFFFF"/>
                  </a:solidFill>
                </a:ln>
                <a:solidFill>
                  <a:srgbClr val="FFFFFF"/>
                </a:solidFill>
                <a:latin typeface="Source Sans Pro"/>
                <a:ea typeface="Source Sans Pro"/>
                <a:cs typeface="Source Sans Pro"/>
                <a:sym typeface="Source Sans Pro"/>
              </a:defRPr>
            </a:pPr>
            <a:r>
              <a:t>Voter universe</a:t>
            </a:r>
            <a:endParaRPr>
              <a:solidFill>
                <a:srgbClr val="000000"/>
              </a:solidFill>
            </a:endParaRPr>
          </a:p>
          <a:p>
            <a:pPr>
              <a:defRPr sz="2400">
                <a:latin typeface="Source Sans Pro"/>
                <a:ea typeface="Source Sans Pro"/>
                <a:cs typeface="Source Sans Pro"/>
                <a:sym typeface="Source Sans Pro"/>
              </a:defRPr>
            </a:pPr>
            <a:endParaRPr>
              <a:solidFill>
                <a:srgbClr val="000000"/>
              </a:solidFill>
            </a:endParaRPr>
          </a:p>
          <a:p>
            <a:pPr>
              <a:defRPr sz="2400">
                <a:latin typeface="Source Sans Pro"/>
                <a:ea typeface="Source Sans Pro"/>
                <a:cs typeface="Source Sans Pro"/>
                <a:sym typeface="Source Sans Pro"/>
              </a:defRPr>
            </a:pPr>
            <a:r>
              <a:t>Elements of GOTV conversation</a:t>
            </a:r>
            <a:endParaRPr>
              <a:solidFill>
                <a:srgbClr val="000000"/>
              </a:solidFill>
            </a:endParaRPr>
          </a:p>
          <a:p>
            <a:pPr>
              <a:defRPr sz="2400">
                <a:latin typeface="Source Sans Pro"/>
                <a:ea typeface="Source Sans Pro"/>
                <a:cs typeface="Source Sans Pro"/>
                <a:sym typeface="Source Sans Pro"/>
              </a:defRPr>
            </a:pPr>
            <a:endParaRPr>
              <a:solidFill>
                <a:srgbClr val="000000"/>
              </a:solidFill>
            </a:endParaRPr>
          </a:p>
          <a:p>
            <a:pPr>
              <a:defRPr sz="2400">
                <a:latin typeface="Source Sans Pro"/>
                <a:ea typeface="Source Sans Pro"/>
                <a:cs typeface="Source Sans Pro"/>
                <a:sym typeface="Source Sans Pro"/>
              </a:defRPr>
            </a:pPr>
            <a:r>
              <a:t>GOTV conversation framework</a:t>
            </a:r>
            <a:endParaRPr>
              <a:solidFill>
                <a:srgbClr val="000000"/>
              </a:solidFill>
            </a:endParaRPr>
          </a:p>
          <a:p>
            <a:pPr>
              <a:defRPr sz="2400">
                <a:latin typeface="Source Sans Pro"/>
                <a:ea typeface="Source Sans Pro"/>
                <a:cs typeface="Source Sans Pro"/>
                <a:sym typeface="Source Sans Pro"/>
              </a:defRPr>
            </a:pPr>
            <a:endParaRPr>
              <a:solidFill>
                <a:srgbClr val="000000"/>
              </a:solidFill>
            </a:endParaRPr>
          </a:p>
          <a:p>
            <a:pPr>
              <a:defRPr sz="2400">
                <a:latin typeface="Source Sans Pro"/>
                <a:ea typeface="Source Sans Pro"/>
                <a:cs typeface="Source Sans Pro"/>
                <a:sym typeface="Source Sans Pro"/>
              </a:defRPr>
            </a:pPr>
            <a:r>
              <a:t>Next steps and close</a:t>
            </a:r>
          </a:p>
        </p:txBody>
      </p:sp>
      <p:sp>
        <p:nvSpPr>
          <p:cNvPr id="243" name="TextBox 1"/>
          <p:cNvSpPr txBox="1"/>
          <p:nvPr/>
        </p:nvSpPr>
        <p:spPr>
          <a:xfrm>
            <a:off x="877824" y="1229919"/>
            <a:ext cx="4517136" cy="840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80000"/>
              </a:lnSpc>
              <a:defRPr sz="4800" b="1">
                <a:solidFill>
                  <a:srgbClr val="00B4DC"/>
                </a:solidFill>
                <a:latin typeface="Gilroy ExtraBold"/>
                <a:ea typeface="Gilroy ExtraBold"/>
                <a:cs typeface="Gilroy ExtraBold"/>
                <a:sym typeface="Gilroy ExtraBold"/>
              </a:defRPr>
            </a:lvl1pPr>
          </a:lstStyle>
          <a:p>
            <a:r>
              <a:t>Agenda</a:t>
            </a:r>
          </a:p>
        </p:txBody>
      </p:sp>
      <p:pic>
        <p:nvPicPr>
          <p:cNvPr id="244" name="Picture 5" descr="Picture 5"/>
          <p:cNvPicPr>
            <a:picLocks noChangeAspect="1"/>
          </p:cNvPicPr>
          <p:nvPr/>
        </p:nvPicPr>
        <p:blipFill>
          <a:blip r:embed="rId2">
            <a:alphaModFix amt="20000"/>
          </a:blip>
          <a:stretch>
            <a:fillRect/>
          </a:stretch>
        </p:blipFill>
        <p:spPr>
          <a:xfrm>
            <a:off x="11362942" y="6417000"/>
            <a:ext cx="653212" cy="253432"/>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B444D"/>
        </a:solidFill>
        <a:effectLst/>
      </p:bgPr>
    </p:bg>
    <p:spTree>
      <p:nvGrpSpPr>
        <p:cNvPr id="1" name=""/>
        <p:cNvGrpSpPr/>
        <p:nvPr/>
      </p:nvGrpSpPr>
      <p:grpSpPr>
        <a:xfrm>
          <a:off x="0" y="0"/>
          <a:ext cx="0" cy="0"/>
          <a:chOff x="0" y="0"/>
          <a:chExt cx="0" cy="0"/>
        </a:xfrm>
      </p:grpSpPr>
      <p:pic>
        <p:nvPicPr>
          <p:cNvPr id="246" name="Picture 2" descr="Picture 2"/>
          <p:cNvPicPr>
            <a:picLocks noChangeAspect="1"/>
          </p:cNvPicPr>
          <p:nvPr/>
        </p:nvPicPr>
        <p:blipFill>
          <a:blip r:embed="rId2">
            <a:alphaModFix amt="20000"/>
          </a:blip>
          <a:srcRect l="13669" t="13669" b="13562"/>
          <a:stretch>
            <a:fillRect/>
          </a:stretch>
        </p:blipFill>
        <p:spPr>
          <a:xfrm>
            <a:off x="0" y="-2"/>
            <a:ext cx="12192000" cy="6858002"/>
          </a:xfrm>
          <a:prstGeom prst="rect">
            <a:avLst/>
          </a:prstGeom>
          <a:ln w="12700">
            <a:miter lim="400000"/>
          </a:ln>
        </p:spPr>
      </p:pic>
      <p:sp>
        <p:nvSpPr>
          <p:cNvPr id="247" name="TextBox 8"/>
          <p:cNvSpPr txBox="1"/>
          <p:nvPr/>
        </p:nvSpPr>
        <p:spPr>
          <a:xfrm>
            <a:off x="0" y="2759586"/>
            <a:ext cx="12192000" cy="13360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lnSpc>
                <a:spcPct val="90000"/>
              </a:lnSpc>
              <a:defRPr sz="8000" b="1">
                <a:solidFill>
                  <a:srgbClr val="FFFFFF"/>
                </a:solidFill>
                <a:latin typeface="Gilroy ExtraBold"/>
                <a:ea typeface="Gilroy ExtraBold"/>
                <a:cs typeface="Gilroy ExtraBold"/>
                <a:sym typeface="Gilroy ExtraBold"/>
              </a:defRPr>
            </a:lvl1pPr>
          </a:lstStyle>
          <a:p>
            <a:r>
              <a:t>Voter universe</a:t>
            </a:r>
          </a:p>
        </p:txBody>
      </p:sp>
      <p:pic>
        <p:nvPicPr>
          <p:cNvPr id="248" name="Picture 4" descr="Picture 4"/>
          <p:cNvPicPr>
            <a:picLocks noChangeAspect="1"/>
          </p:cNvPicPr>
          <p:nvPr/>
        </p:nvPicPr>
        <p:blipFill>
          <a:blip r:embed="rId3">
            <a:alphaModFix amt="35000"/>
          </a:blip>
          <a:stretch>
            <a:fillRect/>
          </a:stretch>
        </p:blipFill>
        <p:spPr>
          <a:xfrm>
            <a:off x="11362942" y="6417000"/>
            <a:ext cx="653214" cy="253434"/>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 name="Picture 2" descr="Picture 2"/>
          <p:cNvPicPr>
            <a:picLocks noChangeAspect="1"/>
          </p:cNvPicPr>
          <p:nvPr/>
        </p:nvPicPr>
        <p:blipFill>
          <a:blip r:embed="rId2">
            <a:alphaModFix amt="20000"/>
          </a:blip>
          <a:stretch>
            <a:fillRect/>
          </a:stretch>
        </p:blipFill>
        <p:spPr>
          <a:xfrm>
            <a:off x="11362942" y="6417000"/>
            <a:ext cx="653212" cy="253432"/>
          </a:xfrm>
          <a:prstGeom prst="rect">
            <a:avLst/>
          </a:prstGeom>
          <a:ln w="12700">
            <a:miter lim="400000"/>
          </a:ln>
        </p:spPr>
      </p:pic>
      <p:pic>
        <p:nvPicPr>
          <p:cNvPr id="251" name="Picture 6" descr="Picture 6"/>
          <p:cNvPicPr>
            <a:picLocks noChangeAspect="1"/>
          </p:cNvPicPr>
          <p:nvPr/>
        </p:nvPicPr>
        <p:blipFill>
          <a:blip r:embed="rId3"/>
          <a:srcRect r="7363"/>
          <a:stretch>
            <a:fillRect/>
          </a:stretch>
        </p:blipFill>
        <p:spPr>
          <a:xfrm>
            <a:off x="1479452" y="646968"/>
            <a:ext cx="9156896" cy="5487863"/>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 name="Picture 2" descr="Picture 2"/>
          <p:cNvPicPr>
            <a:picLocks noChangeAspect="1"/>
          </p:cNvPicPr>
          <p:nvPr/>
        </p:nvPicPr>
        <p:blipFill>
          <a:blip r:embed="rId2">
            <a:alphaModFix amt="20000"/>
          </a:blip>
          <a:stretch>
            <a:fillRect/>
          </a:stretch>
        </p:blipFill>
        <p:spPr>
          <a:xfrm>
            <a:off x="11362942" y="6417000"/>
            <a:ext cx="653212" cy="253432"/>
          </a:xfrm>
          <a:prstGeom prst="rect">
            <a:avLst/>
          </a:prstGeom>
          <a:ln w="12700">
            <a:miter lim="400000"/>
          </a:ln>
        </p:spPr>
      </p:pic>
      <p:pic>
        <p:nvPicPr>
          <p:cNvPr id="254" name="Picture 3" descr="Picture 3"/>
          <p:cNvPicPr>
            <a:picLocks noChangeAspect="1"/>
          </p:cNvPicPr>
          <p:nvPr/>
        </p:nvPicPr>
        <p:blipFill>
          <a:blip r:embed="rId3"/>
          <a:srcRect r="7374"/>
          <a:stretch>
            <a:fillRect/>
          </a:stretch>
        </p:blipFill>
        <p:spPr>
          <a:xfrm>
            <a:off x="1481259" y="647700"/>
            <a:ext cx="9153281" cy="5486400"/>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 name="Picture 4" descr="Picture 4"/>
          <p:cNvPicPr>
            <a:picLocks noChangeAspect="1"/>
          </p:cNvPicPr>
          <p:nvPr/>
        </p:nvPicPr>
        <p:blipFill>
          <a:blip r:embed="rId2"/>
          <a:srcRect l="19888" t="21769" r="15100" b="29471"/>
          <a:stretch>
            <a:fillRect/>
          </a:stretch>
        </p:blipFill>
        <p:spPr>
          <a:xfrm>
            <a:off x="-1" y="-1"/>
            <a:ext cx="12192002" cy="6858002"/>
          </a:xfrm>
          <a:prstGeom prst="rect">
            <a:avLst/>
          </a:prstGeom>
          <a:ln w="12700">
            <a:miter lim="400000"/>
          </a:ln>
        </p:spPr>
      </p:pic>
      <p:sp>
        <p:nvSpPr>
          <p:cNvPr id="156" name="TextBox 8"/>
          <p:cNvSpPr txBox="1"/>
          <p:nvPr/>
        </p:nvSpPr>
        <p:spPr>
          <a:xfrm>
            <a:off x="311822" y="4794244"/>
            <a:ext cx="5548132" cy="561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000" b="1">
                <a:solidFill>
                  <a:srgbClr val="FFFFFF"/>
                </a:solidFill>
                <a:latin typeface="Gilroy ExtraBold"/>
                <a:ea typeface="Gilroy ExtraBold"/>
                <a:cs typeface="Gilroy ExtraBold"/>
                <a:sym typeface="Gilroy ExtraBold"/>
              </a:defRPr>
            </a:lvl1pPr>
          </a:lstStyle>
          <a:p>
            <a:r>
              <a:t>Alex Tornato</a:t>
            </a:r>
          </a:p>
        </p:txBody>
      </p:sp>
      <p:sp>
        <p:nvSpPr>
          <p:cNvPr id="157" name="TextBox 3"/>
          <p:cNvSpPr txBox="1"/>
          <p:nvPr/>
        </p:nvSpPr>
        <p:spPr>
          <a:xfrm>
            <a:off x="311822" y="5244439"/>
            <a:ext cx="5548132" cy="726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000">
                <a:solidFill>
                  <a:schemeClr val="accent4"/>
                </a:solidFill>
                <a:latin typeface="Source Sans Pro"/>
                <a:ea typeface="Source Sans Pro"/>
                <a:cs typeface="Source Sans Pro"/>
                <a:sym typeface="Source Sans Pro"/>
              </a:defRPr>
            </a:pPr>
            <a:r>
              <a:t>OFA Training Manager</a:t>
            </a:r>
            <a:endParaRPr>
              <a:solidFill>
                <a:srgbClr val="000000"/>
              </a:solidFill>
            </a:endParaRPr>
          </a:p>
          <a:p>
            <a:pPr>
              <a:defRPr sz="2000">
                <a:solidFill>
                  <a:schemeClr val="accent4"/>
                </a:solidFill>
                <a:latin typeface="Source Sans Pro"/>
                <a:ea typeface="Source Sans Pro"/>
                <a:cs typeface="Source Sans Pro"/>
                <a:sym typeface="Source Sans Pro"/>
              </a:defRPr>
            </a:pPr>
            <a:r>
              <a:t>@atornato</a:t>
            </a:r>
          </a:p>
        </p:txBody>
      </p:sp>
      <p:pic>
        <p:nvPicPr>
          <p:cNvPr id="158" name="Picture 6" descr="Picture 6"/>
          <p:cNvPicPr>
            <a:picLocks noChangeAspect="1"/>
          </p:cNvPicPr>
          <p:nvPr/>
        </p:nvPicPr>
        <p:blipFill>
          <a:blip r:embed="rId3">
            <a:alphaModFix amt="35000"/>
          </a:blip>
          <a:stretch>
            <a:fillRect/>
          </a:stretch>
        </p:blipFill>
        <p:spPr>
          <a:xfrm>
            <a:off x="11362942" y="6417000"/>
            <a:ext cx="653213" cy="253433"/>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Title 1"/>
          <p:cNvSpPr txBox="1">
            <a:spLocks noGrp="1"/>
          </p:cNvSpPr>
          <p:nvPr>
            <p:ph type="title"/>
          </p:nvPr>
        </p:nvSpPr>
        <p:spPr>
          <a:xfrm>
            <a:off x="1102658" y="2819250"/>
            <a:ext cx="9910483" cy="1143300"/>
          </a:xfrm>
          <a:prstGeom prst="rect">
            <a:avLst/>
          </a:prstGeom>
        </p:spPr>
        <p:txBody>
          <a:bodyPr/>
          <a:lstStyle/>
          <a:p>
            <a:pPr defTabSz="420623">
              <a:defRPr sz="3036" b="1">
                <a:latin typeface="Gilroy ExtraBold"/>
                <a:ea typeface="Gilroy ExtraBold"/>
                <a:cs typeface="Gilroy ExtraBold"/>
                <a:sym typeface="Gilroy ExtraBold"/>
              </a:defRPr>
            </a:pPr>
            <a:r>
              <a:t>Focusing on these voters increases impact by </a:t>
            </a:r>
            <a:r>
              <a:rPr>
                <a:solidFill>
                  <a:schemeClr val="accent4"/>
                </a:solidFill>
              </a:rPr>
              <a:t>THIS</a:t>
            </a:r>
            <a:r>
              <a:t> much…</a:t>
            </a:r>
          </a:p>
        </p:txBody>
      </p:sp>
      <p:pic>
        <p:nvPicPr>
          <p:cNvPr id="257" name="Picture 2" descr="Picture 2"/>
          <p:cNvPicPr>
            <a:picLocks noChangeAspect="1"/>
          </p:cNvPicPr>
          <p:nvPr/>
        </p:nvPicPr>
        <p:blipFill>
          <a:blip r:embed="rId2">
            <a:alphaModFix amt="20000"/>
          </a:blip>
          <a:stretch>
            <a:fillRect/>
          </a:stretch>
        </p:blipFill>
        <p:spPr>
          <a:xfrm>
            <a:off x="11362942" y="6417000"/>
            <a:ext cx="653212" cy="253432"/>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6D0D7"/>
        </a:solidFill>
        <a:effectLst/>
      </p:bgPr>
    </p:bg>
    <p:spTree>
      <p:nvGrpSpPr>
        <p:cNvPr id="1" name=""/>
        <p:cNvGrpSpPr/>
        <p:nvPr/>
      </p:nvGrpSpPr>
      <p:grpSpPr>
        <a:xfrm>
          <a:off x="0" y="0"/>
          <a:ext cx="0" cy="0"/>
          <a:chOff x="0" y="0"/>
          <a:chExt cx="0" cy="0"/>
        </a:xfrm>
      </p:grpSpPr>
      <p:grpSp>
        <p:nvGrpSpPr>
          <p:cNvPr id="261" name="Picture 1"/>
          <p:cNvGrpSpPr/>
          <p:nvPr/>
        </p:nvGrpSpPr>
        <p:grpSpPr>
          <a:xfrm>
            <a:off x="1843312" y="2406549"/>
            <a:ext cx="8461831" cy="4249057"/>
            <a:chOff x="0" y="0"/>
            <a:chExt cx="8461830" cy="4249056"/>
          </a:xfrm>
        </p:grpSpPr>
        <p:sp>
          <p:nvSpPr>
            <p:cNvPr id="259" name="Rectangle"/>
            <p:cNvSpPr/>
            <p:nvPr/>
          </p:nvSpPr>
          <p:spPr>
            <a:xfrm>
              <a:off x="0" y="0"/>
              <a:ext cx="8461830" cy="4249057"/>
            </a:xfrm>
            <a:prstGeom prst="rect">
              <a:avLst/>
            </a:prstGeom>
            <a:solidFill>
              <a:srgbClr val="C6D0D7"/>
            </a:solidFill>
            <a:ln w="12700" cap="flat">
              <a:noFill/>
              <a:miter lim="400000"/>
            </a:ln>
            <a:effectLst/>
          </p:spPr>
          <p:txBody>
            <a:bodyPr wrap="square" lIns="45719" tIns="45719" rIns="45719" bIns="45719" numCol="1" anchor="ctr">
              <a:noAutofit/>
            </a:bodyPr>
            <a:lstStyle/>
            <a:p>
              <a:endParaRPr/>
            </a:p>
          </p:txBody>
        </p:sp>
        <p:pic>
          <p:nvPicPr>
            <p:cNvPr id="260" name="image10.png" descr="image10.png"/>
            <p:cNvPicPr>
              <a:picLocks noChangeAspect="1"/>
            </p:cNvPicPr>
            <p:nvPr/>
          </p:nvPicPr>
          <p:blipFill>
            <a:blip r:embed="rId2"/>
            <a:srcRect l="4671" t="29266" r="4320"/>
            <a:stretch>
              <a:fillRect/>
            </a:stretch>
          </p:blipFill>
          <p:spPr>
            <a:xfrm>
              <a:off x="-1" y="0"/>
              <a:ext cx="8461831" cy="4249057"/>
            </a:xfrm>
            <a:prstGeom prst="rect">
              <a:avLst/>
            </a:prstGeom>
            <a:ln w="12700" cap="flat">
              <a:noFill/>
              <a:miter lim="400000"/>
            </a:ln>
            <a:effectLst/>
          </p:spPr>
        </p:pic>
      </p:grpSp>
      <p:pic>
        <p:nvPicPr>
          <p:cNvPr id="262" name="Picture 4" descr="Picture 4"/>
          <p:cNvPicPr>
            <a:picLocks noChangeAspect="1"/>
          </p:cNvPicPr>
          <p:nvPr/>
        </p:nvPicPr>
        <p:blipFill>
          <a:blip r:embed="rId3">
            <a:alphaModFix amt="35000"/>
          </a:blip>
          <a:stretch>
            <a:fillRect/>
          </a:stretch>
        </p:blipFill>
        <p:spPr>
          <a:xfrm>
            <a:off x="11353435" y="6402173"/>
            <a:ext cx="653214" cy="253434"/>
          </a:xfrm>
          <a:prstGeom prst="rect">
            <a:avLst/>
          </a:prstGeom>
          <a:ln w="12700">
            <a:miter lim="400000"/>
          </a:ln>
        </p:spPr>
      </p:pic>
      <p:sp>
        <p:nvSpPr>
          <p:cNvPr id="263" name="TextBox 4"/>
          <p:cNvSpPr txBox="1"/>
          <p:nvPr/>
        </p:nvSpPr>
        <p:spPr>
          <a:xfrm>
            <a:off x="-38100" y="128148"/>
            <a:ext cx="12192000" cy="2263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4800" b="1">
                <a:solidFill>
                  <a:schemeClr val="accent3"/>
                </a:solidFill>
                <a:latin typeface="Gilroy ExtraBold"/>
                <a:ea typeface="Gilroy ExtraBold"/>
                <a:cs typeface="Gilroy ExtraBold"/>
                <a:sym typeface="Gilroy ExtraBold"/>
              </a:defRPr>
            </a:pPr>
            <a:r>
              <a:t>Impact was concentrated on more sporadic voters</a:t>
            </a:r>
            <a:endParaRPr>
              <a:solidFill>
                <a:srgbClr val="000000"/>
              </a:solidFill>
            </a:endParaRPr>
          </a:p>
          <a:p>
            <a:pPr algn="ctr">
              <a:defRPr sz="2000" b="1">
                <a:solidFill>
                  <a:schemeClr val="accent3"/>
                </a:solidFill>
                <a:latin typeface="Gilroy ExtraBold"/>
                <a:ea typeface="Gilroy ExtraBold"/>
                <a:cs typeface="Gilroy ExtraBold"/>
                <a:sym typeface="Gilroy ExtraBold"/>
              </a:defRPr>
            </a:pPr>
            <a:endParaRPr>
              <a:solidFill>
                <a:srgbClr val="000000"/>
              </a:solidFill>
            </a:endParaRPr>
          </a:p>
          <a:p>
            <a:pPr algn="ctr">
              <a:defRPr sz="2400" b="1">
                <a:solidFill>
                  <a:schemeClr val="accent3"/>
                </a:solidFill>
                <a:latin typeface="Gilroy ExtraBold"/>
                <a:ea typeface="Gilroy ExtraBold"/>
                <a:cs typeface="Gilroy ExtraBold"/>
                <a:sym typeface="Gilroy ExtraBold"/>
              </a:defRPr>
            </a:pPr>
            <a:r>
              <a:t>Percentage pt. increase in turnout per attempt by vote history</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Rectangle 2"/>
          <p:cNvSpPr/>
          <p:nvPr/>
        </p:nvSpPr>
        <p:spPr>
          <a:xfrm>
            <a:off x="6057900" y="2642180"/>
            <a:ext cx="5844017" cy="591799"/>
          </a:xfrm>
          <a:prstGeom prst="rect">
            <a:avLst/>
          </a:prstGeom>
          <a:solidFill>
            <a:schemeClr val="accent4"/>
          </a:solidFill>
          <a:ln w="12700">
            <a:miter lim="400000"/>
          </a:ln>
        </p:spPr>
        <p:txBody>
          <a:bodyPr lIns="45719" rIns="45719" anchor="ctr"/>
          <a:lstStyle/>
          <a:p>
            <a:pPr algn="ctr">
              <a:defRPr>
                <a:solidFill>
                  <a:srgbClr val="FFFFFF"/>
                </a:solidFill>
              </a:defRPr>
            </a:pPr>
            <a:endParaRPr/>
          </a:p>
        </p:txBody>
      </p:sp>
      <p:sp>
        <p:nvSpPr>
          <p:cNvPr id="266" name="TextBox 4"/>
          <p:cNvSpPr txBox="1"/>
          <p:nvPr/>
        </p:nvSpPr>
        <p:spPr>
          <a:xfrm>
            <a:off x="6095999" y="1229919"/>
            <a:ext cx="6393564" cy="3634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400">
                <a:latin typeface="Source Sans Pro"/>
                <a:ea typeface="Source Sans Pro"/>
                <a:cs typeface="Source Sans Pro"/>
                <a:sym typeface="Source Sans Pro"/>
              </a:defRPr>
            </a:pPr>
            <a:r>
              <a:t>Introduction</a:t>
            </a:r>
            <a:endParaRPr>
              <a:solidFill>
                <a:srgbClr val="000000"/>
              </a:solidFill>
            </a:endParaRPr>
          </a:p>
          <a:p>
            <a:pPr>
              <a:defRPr sz="2400">
                <a:latin typeface="Source Sans Pro"/>
                <a:ea typeface="Source Sans Pro"/>
                <a:cs typeface="Source Sans Pro"/>
                <a:sym typeface="Source Sans Pro"/>
              </a:defRPr>
            </a:pPr>
            <a:endParaRPr>
              <a:solidFill>
                <a:srgbClr val="000000"/>
              </a:solidFill>
            </a:endParaRPr>
          </a:p>
          <a:p>
            <a:pPr>
              <a:defRPr sz="2400">
                <a:latin typeface="Source Sans Pro"/>
                <a:ea typeface="Source Sans Pro"/>
                <a:cs typeface="Source Sans Pro"/>
                <a:sym typeface="Source Sans Pro"/>
              </a:defRPr>
            </a:pPr>
            <a:r>
              <a:t>Voter universe</a:t>
            </a:r>
            <a:endParaRPr>
              <a:solidFill>
                <a:srgbClr val="000000"/>
              </a:solidFill>
            </a:endParaRPr>
          </a:p>
          <a:p>
            <a:pPr>
              <a:defRPr sz="2400">
                <a:latin typeface="Source Sans Pro"/>
                <a:ea typeface="Source Sans Pro"/>
                <a:cs typeface="Source Sans Pro"/>
                <a:sym typeface="Source Sans Pro"/>
              </a:defRPr>
            </a:pPr>
            <a:endParaRPr>
              <a:solidFill>
                <a:srgbClr val="000000"/>
              </a:solidFill>
            </a:endParaRPr>
          </a:p>
          <a:p>
            <a:pPr>
              <a:defRPr sz="2400">
                <a:ln w="9525">
                  <a:solidFill>
                    <a:srgbClr val="FFFFFF"/>
                  </a:solidFill>
                </a:ln>
                <a:solidFill>
                  <a:srgbClr val="FFFFFF"/>
                </a:solidFill>
                <a:latin typeface="Source Sans Pro"/>
                <a:ea typeface="Source Sans Pro"/>
                <a:cs typeface="Source Sans Pro"/>
                <a:sym typeface="Source Sans Pro"/>
              </a:defRPr>
            </a:pPr>
            <a:r>
              <a:t>Elements of GOTV conversation</a:t>
            </a:r>
            <a:endParaRPr>
              <a:solidFill>
                <a:srgbClr val="000000"/>
              </a:solidFill>
            </a:endParaRPr>
          </a:p>
          <a:p>
            <a:pPr>
              <a:defRPr sz="2400">
                <a:latin typeface="Source Sans Pro"/>
                <a:ea typeface="Source Sans Pro"/>
                <a:cs typeface="Source Sans Pro"/>
                <a:sym typeface="Source Sans Pro"/>
              </a:defRPr>
            </a:pPr>
            <a:endParaRPr>
              <a:solidFill>
                <a:srgbClr val="000000"/>
              </a:solidFill>
            </a:endParaRPr>
          </a:p>
          <a:p>
            <a:pPr>
              <a:defRPr sz="2400">
                <a:latin typeface="Source Sans Pro"/>
                <a:ea typeface="Source Sans Pro"/>
                <a:cs typeface="Source Sans Pro"/>
                <a:sym typeface="Source Sans Pro"/>
              </a:defRPr>
            </a:pPr>
            <a:r>
              <a:t>GOTV conversation framework</a:t>
            </a:r>
            <a:endParaRPr>
              <a:solidFill>
                <a:srgbClr val="000000"/>
              </a:solidFill>
            </a:endParaRPr>
          </a:p>
          <a:p>
            <a:pPr>
              <a:defRPr sz="2400">
                <a:latin typeface="Source Sans Pro"/>
                <a:ea typeface="Source Sans Pro"/>
                <a:cs typeface="Source Sans Pro"/>
                <a:sym typeface="Source Sans Pro"/>
              </a:defRPr>
            </a:pPr>
            <a:endParaRPr>
              <a:solidFill>
                <a:srgbClr val="000000"/>
              </a:solidFill>
            </a:endParaRPr>
          </a:p>
          <a:p>
            <a:pPr>
              <a:defRPr sz="2400">
                <a:latin typeface="Source Sans Pro"/>
                <a:ea typeface="Source Sans Pro"/>
                <a:cs typeface="Source Sans Pro"/>
                <a:sym typeface="Source Sans Pro"/>
              </a:defRPr>
            </a:pPr>
            <a:r>
              <a:t>Next steps and close</a:t>
            </a:r>
          </a:p>
        </p:txBody>
      </p:sp>
      <p:sp>
        <p:nvSpPr>
          <p:cNvPr id="267" name="TextBox 1"/>
          <p:cNvSpPr txBox="1"/>
          <p:nvPr/>
        </p:nvSpPr>
        <p:spPr>
          <a:xfrm>
            <a:off x="877824" y="1229919"/>
            <a:ext cx="4517136" cy="840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80000"/>
              </a:lnSpc>
              <a:defRPr sz="4800" b="1">
                <a:solidFill>
                  <a:srgbClr val="00B4DC"/>
                </a:solidFill>
                <a:latin typeface="Gilroy ExtraBold"/>
                <a:ea typeface="Gilroy ExtraBold"/>
                <a:cs typeface="Gilroy ExtraBold"/>
                <a:sym typeface="Gilroy ExtraBold"/>
              </a:defRPr>
            </a:lvl1pPr>
          </a:lstStyle>
          <a:p>
            <a:r>
              <a:t>Agenda</a:t>
            </a:r>
          </a:p>
        </p:txBody>
      </p:sp>
      <p:pic>
        <p:nvPicPr>
          <p:cNvPr id="268" name="Picture 5" descr="Picture 5"/>
          <p:cNvPicPr>
            <a:picLocks noChangeAspect="1"/>
          </p:cNvPicPr>
          <p:nvPr/>
        </p:nvPicPr>
        <p:blipFill>
          <a:blip r:embed="rId2">
            <a:alphaModFix amt="20000"/>
          </a:blip>
          <a:stretch>
            <a:fillRect/>
          </a:stretch>
        </p:blipFill>
        <p:spPr>
          <a:xfrm>
            <a:off x="11362942" y="6417000"/>
            <a:ext cx="653212" cy="253432"/>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3B444D"/>
        </a:solidFill>
        <a:effectLst/>
      </p:bgPr>
    </p:bg>
    <p:spTree>
      <p:nvGrpSpPr>
        <p:cNvPr id="1" name=""/>
        <p:cNvGrpSpPr/>
        <p:nvPr/>
      </p:nvGrpSpPr>
      <p:grpSpPr>
        <a:xfrm>
          <a:off x="0" y="0"/>
          <a:ext cx="0" cy="0"/>
          <a:chOff x="0" y="0"/>
          <a:chExt cx="0" cy="0"/>
        </a:xfrm>
      </p:grpSpPr>
      <p:pic>
        <p:nvPicPr>
          <p:cNvPr id="270" name="Picture 2" descr="Picture 2"/>
          <p:cNvPicPr>
            <a:picLocks noChangeAspect="1"/>
          </p:cNvPicPr>
          <p:nvPr/>
        </p:nvPicPr>
        <p:blipFill>
          <a:blip r:embed="rId2">
            <a:alphaModFix amt="20000"/>
          </a:blip>
          <a:srcRect l="13669" t="13669" b="13562"/>
          <a:stretch>
            <a:fillRect/>
          </a:stretch>
        </p:blipFill>
        <p:spPr>
          <a:xfrm>
            <a:off x="0" y="-2"/>
            <a:ext cx="12192000" cy="6858002"/>
          </a:xfrm>
          <a:prstGeom prst="rect">
            <a:avLst/>
          </a:prstGeom>
          <a:ln w="12700">
            <a:miter lim="400000"/>
          </a:ln>
        </p:spPr>
      </p:pic>
      <p:sp>
        <p:nvSpPr>
          <p:cNvPr id="271" name="TextBox 8"/>
          <p:cNvSpPr txBox="1"/>
          <p:nvPr/>
        </p:nvSpPr>
        <p:spPr>
          <a:xfrm>
            <a:off x="0" y="2274836"/>
            <a:ext cx="12192000" cy="24561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lnSpc>
                <a:spcPct val="90000"/>
              </a:lnSpc>
              <a:defRPr sz="8000" b="1">
                <a:solidFill>
                  <a:srgbClr val="FFFFFF"/>
                </a:solidFill>
                <a:latin typeface="Gilroy ExtraBold"/>
                <a:ea typeface="Gilroy ExtraBold"/>
                <a:cs typeface="Gilroy ExtraBold"/>
                <a:sym typeface="Gilroy ExtraBold"/>
              </a:defRPr>
            </a:lvl1pPr>
          </a:lstStyle>
          <a:p>
            <a:r>
              <a:t>Elements of GOTV conversations</a:t>
            </a:r>
          </a:p>
        </p:txBody>
      </p:sp>
      <p:pic>
        <p:nvPicPr>
          <p:cNvPr id="272" name="Picture 4" descr="Picture 4"/>
          <p:cNvPicPr>
            <a:picLocks noChangeAspect="1"/>
          </p:cNvPicPr>
          <p:nvPr/>
        </p:nvPicPr>
        <p:blipFill>
          <a:blip r:embed="rId3">
            <a:alphaModFix amt="35000"/>
          </a:blip>
          <a:stretch>
            <a:fillRect/>
          </a:stretch>
        </p:blipFill>
        <p:spPr>
          <a:xfrm>
            <a:off x="11362942" y="6417000"/>
            <a:ext cx="653214" cy="253434"/>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TextBox 1"/>
          <p:cNvSpPr txBox="1"/>
          <p:nvPr/>
        </p:nvSpPr>
        <p:spPr>
          <a:xfrm>
            <a:off x="914399" y="1102657"/>
            <a:ext cx="4572003" cy="1336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4000" b="1">
                <a:solidFill>
                  <a:schemeClr val="accent4"/>
                </a:solidFill>
                <a:latin typeface="Gilroy ExtraBold"/>
                <a:ea typeface="Gilroy ExtraBold"/>
                <a:cs typeface="Gilroy ExtraBold"/>
                <a:sym typeface="Gilroy ExtraBold"/>
              </a:defRPr>
            </a:lvl1pPr>
          </a:lstStyle>
          <a:p>
            <a:r>
              <a:t>Elements of GOTV conversations</a:t>
            </a:r>
          </a:p>
        </p:txBody>
      </p:sp>
      <p:sp>
        <p:nvSpPr>
          <p:cNvPr id="275" name="TextBox 2"/>
          <p:cNvSpPr txBox="1"/>
          <p:nvPr/>
        </p:nvSpPr>
        <p:spPr>
          <a:xfrm>
            <a:off x="7113492" y="1102657"/>
            <a:ext cx="4639238" cy="510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600">
                <a:latin typeface="Source Sans Pro"/>
                <a:ea typeface="Source Sans Pro"/>
                <a:cs typeface="Source Sans Pro"/>
                <a:sym typeface="Source Sans Pro"/>
              </a:defRPr>
            </a:lvl1pPr>
          </a:lstStyle>
          <a:p>
            <a:r>
              <a:t>Getting a commitment to vote</a:t>
            </a:r>
          </a:p>
        </p:txBody>
      </p:sp>
      <p:grpSp>
        <p:nvGrpSpPr>
          <p:cNvPr id="278" name="Oval 3"/>
          <p:cNvGrpSpPr/>
          <p:nvPr/>
        </p:nvGrpSpPr>
        <p:grpSpPr>
          <a:xfrm>
            <a:off x="6643861" y="1166214"/>
            <a:ext cx="344497" cy="396241"/>
            <a:chOff x="0" y="0"/>
            <a:chExt cx="344496" cy="396240"/>
          </a:xfrm>
        </p:grpSpPr>
        <p:sp>
          <p:nvSpPr>
            <p:cNvPr id="276" name="Circle"/>
            <p:cNvSpPr/>
            <p:nvPr/>
          </p:nvSpPr>
          <p:spPr>
            <a:xfrm>
              <a:off x="0" y="25872"/>
              <a:ext cx="344497" cy="344497"/>
            </a:xfrm>
            <a:prstGeom prst="ellipse">
              <a:avLst/>
            </a:prstGeom>
            <a:solidFill>
              <a:srgbClr val="00B4D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77" name="1"/>
            <p:cNvSpPr txBox="1"/>
            <p:nvPr/>
          </p:nvSpPr>
          <p:spPr>
            <a:xfrm>
              <a:off x="50449" y="0"/>
              <a:ext cx="243597" cy="396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2000" b="1">
                  <a:solidFill>
                    <a:srgbClr val="FFFFFF"/>
                  </a:solidFill>
                  <a:latin typeface="Gilroy ExtraBold"/>
                  <a:ea typeface="Gilroy ExtraBold"/>
                  <a:cs typeface="Gilroy ExtraBold"/>
                  <a:sym typeface="Gilroy ExtraBold"/>
                </a:defRPr>
              </a:lvl1pPr>
            </a:lstStyle>
            <a:p>
              <a:r>
                <a:t>1</a:t>
              </a:r>
            </a:p>
          </p:txBody>
        </p:sp>
      </p:grpSp>
      <p:pic>
        <p:nvPicPr>
          <p:cNvPr id="279" name="Picture 5" descr="Picture 5"/>
          <p:cNvPicPr>
            <a:picLocks noChangeAspect="1"/>
          </p:cNvPicPr>
          <p:nvPr/>
        </p:nvPicPr>
        <p:blipFill>
          <a:blip r:embed="rId2">
            <a:alphaModFix amt="20000"/>
          </a:blip>
          <a:stretch>
            <a:fillRect/>
          </a:stretch>
        </p:blipFill>
        <p:spPr>
          <a:xfrm>
            <a:off x="11362942" y="6417000"/>
            <a:ext cx="653212" cy="253432"/>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TextBox 1"/>
          <p:cNvSpPr txBox="1"/>
          <p:nvPr/>
        </p:nvSpPr>
        <p:spPr>
          <a:xfrm>
            <a:off x="914399" y="1102657"/>
            <a:ext cx="4572003" cy="1336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4000" b="1">
                <a:solidFill>
                  <a:schemeClr val="accent4"/>
                </a:solidFill>
                <a:latin typeface="Gilroy ExtraBold"/>
                <a:ea typeface="Gilroy ExtraBold"/>
                <a:cs typeface="Gilroy ExtraBold"/>
                <a:sym typeface="Gilroy ExtraBold"/>
              </a:defRPr>
            </a:lvl1pPr>
          </a:lstStyle>
          <a:p>
            <a:r>
              <a:t>Elements of GOTV conversations</a:t>
            </a:r>
          </a:p>
        </p:txBody>
      </p:sp>
      <p:sp>
        <p:nvSpPr>
          <p:cNvPr id="282" name="TextBox 2"/>
          <p:cNvSpPr txBox="1"/>
          <p:nvPr/>
        </p:nvSpPr>
        <p:spPr>
          <a:xfrm>
            <a:off x="7113492" y="1102657"/>
            <a:ext cx="4639238" cy="1348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600">
                <a:latin typeface="Source Sans Pro"/>
                <a:ea typeface="Source Sans Pro"/>
                <a:cs typeface="Source Sans Pro"/>
                <a:sym typeface="Source Sans Pro"/>
              </a:defRPr>
            </a:pPr>
            <a:r>
              <a:t>Getting a commitment to vote</a:t>
            </a:r>
            <a:endParaRPr>
              <a:solidFill>
                <a:srgbClr val="000000"/>
              </a:solidFill>
            </a:endParaRPr>
          </a:p>
          <a:p>
            <a:pPr>
              <a:defRPr sz="2600">
                <a:latin typeface="Source Sans Pro"/>
                <a:ea typeface="Source Sans Pro"/>
                <a:cs typeface="Source Sans Pro"/>
                <a:sym typeface="Source Sans Pro"/>
              </a:defRPr>
            </a:pPr>
            <a:endParaRPr>
              <a:solidFill>
                <a:srgbClr val="000000"/>
              </a:solidFill>
            </a:endParaRPr>
          </a:p>
          <a:p>
            <a:pPr>
              <a:defRPr sz="2600">
                <a:latin typeface="Source Sans Pro"/>
                <a:ea typeface="Source Sans Pro"/>
                <a:cs typeface="Source Sans Pro"/>
                <a:sym typeface="Source Sans Pro"/>
              </a:defRPr>
            </a:pPr>
            <a:r>
              <a:t>Making a plan to vote</a:t>
            </a:r>
          </a:p>
        </p:txBody>
      </p:sp>
      <p:grpSp>
        <p:nvGrpSpPr>
          <p:cNvPr id="285" name="Oval 3"/>
          <p:cNvGrpSpPr/>
          <p:nvPr/>
        </p:nvGrpSpPr>
        <p:grpSpPr>
          <a:xfrm>
            <a:off x="6643861" y="1166214"/>
            <a:ext cx="344497" cy="396241"/>
            <a:chOff x="0" y="0"/>
            <a:chExt cx="344496" cy="396240"/>
          </a:xfrm>
        </p:grpSpPr>
        <p:sp>
          <p:nvSpPr>
            <p:cNvPr id="283" name="Circle"/>
            <p:cNvSpPr/>
            <p:nvPr/>
          </p:nvSpPr>
          <p:spPr>
            <a:xfrm>
              <a:off x="0" y="25872"/>
              <a:ext cx="344497" cy="344497"/>
            </a:xfrm>
            <a:prstGeom prst="ellipse">
              <a:avLst/>
            </a:prstGeom>
            <a:solidFill>
              <a:srgbClr val="00B4D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84" name="1"/>
            <p:cNvSpPr txBox="1"/>
            <p:nvPr/>
          </p:nvSpPr>
          <p:spPr>
            <a:xfrm>
              <a:off x="50449" y="0"/>
              <a:ext cx="243597" cy="396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2000" b="1">
                  <a:solidFill>
                    <a:srgbClr val="FFFFFF"/>
                  </a:solidFill>
                  <a:latin typeface="Gilroy ExtraBold"/>
                  <a:ea typeface="Gilroy ExtraBold"/>
                  <a:cs typeface="Gilroy ExtraBold"/>
                  <a:sym typeface="Gilroy ExtraBold"/>
                </a:defRPr>
              </a:lvl1pPr>
            </a:lstStyle>
            <a:p>
              <a:r>
                <a:t>1</a:t>
              </a:r>
            </a:p>
          </p:txBody>
        </p:sp>
      </p:grpSp>
      <p:grpSp>
        <p:nvGrpSpPr>
          <p:cNvPr id="288" name="Oval 4"/>
          <p:cNvGrpSpPr/>
          <p:nvPr/>
        </p:nvGrpSpPr>
        <p:grpSpPr>
          <a:xfrm>
            <a:off x="6643860" y="1970855"/>
            <a:ext cx="344497" cy="396241"/>
            <a:chOff x="0" y="0"/>
            <a:chExt cx="344496" cy="396240"/>
          </a:xfrm>
        </p:grpSpPr>
        <p:sp>
          <p:nvSpPr>
            <p:cNvPr id="286" name="Circle"/>
            <p:cNvSpPr/>
            <p:nvPr/>
          </p:nvSpPr>
          <p:spPr>
            <a:xfrm>
              <a:off x="0" y="25872"/>
              <a:ext cx="344497" cy="344497"/>
            </a:xfrm>
            <a:prstGeom prst="ellipse">
              <a:avLst/>
            </a:prstGeom>
            <a:solidFill>
              <a:srgbClr val="00B4D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87" name="2"/>
            <p:cNvSpPr txBox="1"/>
            <p:nvPr/>
          </p:nvSpPr>
          <p:spPr>
            <a:xfrm>
              <a:off x="50449" y="0"/>
              <a:ext cx="243597" cy="396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2000" b="1">
                  <a:solidFill>
                    <a:srgbClr val="FFFFFF"/>
                  </a:solidFill>
                  <a:latin typeface="Gilroy ExtraBold"/>
                  <a:ea typeface="Gilroy ExtraBold"/>
                  <a:cs typeface="Gilroy ExtraBold"/>
                  <a:sym typeface="Gilroy ExtraBold"/>
                </a:defRPr>
              </a:lvl1pPr>
            </a:lstStyle>
            <a:p>
              <a:r>
                <a:t>2</a:t>
              </a:r>
            </a:p>
          </p:txBody>
        </p:sp>
      </p:grpSp>
      <p:pic>
        <p:nvPicPr>
          <p:cNvPr id="289" name="Picture 5" descr="Picture 5"/>
          <p:cNvPicPr>
            <a:picLocks noChangeAspect="1"/>
          </p:cNvPicPr>
          <p:nvPr/>
        </p:nvPicPr>
        <p:blipFill>
          <a:blip r:embed="rId2">
            <a:alphaModFix amt="20000"/>
          </a:blip>
          <a:stretch>
            <a:fillRect/>
          </a:stretch>
        </p:blipFill>
        <p:spPr>
          <a:xfrm>
            <a:off x="11362942" y="6417000"/>
            <a:ext cx="653212" cy="253432"/>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Rectangle 2"/>
          <p:cNvSpPr/>
          <p:nvPr/>
        </p:nvSpPr>
        <p:spPr>
          <a:xfrm>
            <a:off x="6057900" y="3354894"/>
            <a:ext cx="5844017" cy="591799"/>
          </a:xfrm>
          <a:prstGeom prst="rect">
            <a:avLst/>
          </a:prstGeom>
          <a:solidFill>
            <a:schemeClr val="accent4"/>
          </a:solidFill>
          <a:ln w="12700">
            <a:miter lim="400000"/>
          </a:ln>
        </p:spPr>
        <p:txBody>
          <a:bodyPr lIns="45719" rIns="45719" anchor="ctr"/>
          <a:lstStyle/>
          <a:p>
            <a:pPr algn="ctr">
              <a:defRPr>
                <a:solidFill>
                  <a:srgbClr val="FFFFFF"/>
                </a:solidFill>
              </a:defRPr>
            </a:pPr>
            <a:endParaRPr/>
          </a:p>
        </p:txBody>
      </p:sp>
      <p:sp>
        <p:nvSpPr>
          <p:cNvPr id="292" name="TextBox 4"/>
          <p:cNvSpPr txBox="1"/>
          <p:nvPr/>
        </p:nvSpPr>
        <p:spPr>
          <a:xfrm>
            <a:off x="6095999" y="1229919"/>
            <a:ext cx="6393564" cy="3634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400">
                <a:latin typeface="Source Sans Pro"/>
                <a:ea typeface="Source Sans Pro"/>
                <a:cs typeface="Source Sans Pro"/>
                <a:sym typeface="Source Sans Pro"/>
              </a:defRPr>
            </a:pPr>
            <a:r>
              <a:t>Introduction</a:t>
            </a:r>
            <a:endParaRPr>
              <a:solidFill>
                <a:srgbClr val="000000"/>
              </a:solidFill>
            </a:endParaRPr>
          </a:p>
          <a:p>
            <a:pPr>
              <a:defRPr sz="2400">
                <a:latin typeface="Source Sans Pro"/>
                <a:ea typeface="Source Sans Pro"/>
                <a:cs typeface="Source Sans Pro"/>
                <a:sym typeface="Source Sans Pro"/>
              </a:defRPr>
            </a:pPr>
            <a:endParaRPr>
              <a:solidFill>
                <a:srgbClr val="000000"/>
              </a:solidFill>
            </a:endParaRPr>
          </a:p>
          <a:p>
            <a:pPr>
              <a:defRPr sz="2400">
                <a:latin typeface="Source Sans Pro"/>
                <a:ea typeface="Source Sans Pro"/>
                <a:cs typeface="Source Sans Pro"/>
                <a:sym typeface="Source Sans Pro"/>
              </a:defRPr>
            </a:pPr>
            <a:r>
              <a:t>Voter universe</a:t>
            </a:r>
            <a:endParaRPr>
              <a:solidFill>
                <a:srgbClr val="000000"/>
              </a:solidFill>
            </a:endParaRPr>
          </a:p>
          <a:p>
            <a:pPr>
              <a:defRPr sz="2400">
                <a:latin typeface="Source Sans Pro"/>
                <a:ea typeface="Source Sans Pro"/>
                <a:cs typeface="Source Sans Pro"/>
                <a:sym typeface="Source Sans Pro"/>
              </a:defRPr>
            </a:pPr>
            <a:endParaRPr>
              <a:solidFill>
                <a:srgbClr val="000000"/>
              </a:solidFill>
            </a:endParaRPr>
          </a:p>
          <a:p>
            <a:pPr>
              <a:defRPr sz="2400">
                <a:latin typeface="Source Sans Pro"/>
                <a:ea typeface="Source Sans Pro"/>
                <a:cs typeface="Source Sans Pro"/>
                <a:sym typeface="Source Sans Pro"/>
              </a:defRPr>
            </a:pPr>
            <a:r>
              <a:t>Elements of GOTV conversation</a:t>
            </a:r>
            <a:endParaRPr>
              <a:solidFill>
                <a:srgbClr val="000000"/>
              </a:solidFill>
            </a:endParaRPr>
          </a:p>
          <a:p>
            <a:pPr>
              <a:defRPr sz="2400">
                <a:latin typeface="Source Sans Pro"/>
                <a:ea typeface="Source Sans Pro"/>
                <a:cs typeface="Source Sans Pro"/>
                <a:sym typeface="Source Sans Pro"/>
              </a:defRPr>
            </a:pPr>
            <a:endParaRPr>
              <a:solidFill>
                <a:srgbClr val="000000"/>
              </a:solidFill>
            </a:endParaRPr>
          </a:p>
          <a:p>
            <a:pPr>
              <a:defRPr sz="2400">
                <a:ln w="9525">
                  <a:solidFill>
                    <a:srgbClr val="FFFFFF"/>
                  </a:solidFill>
                </a:ln>
                <a:solidFill>
                  <a:srgbClr val="FFFFFF"/>
                </a:solidFill>
                <a:latin typeface="Source Sans Pro"/>
                <a:ea typeface="Source Sans Pro"/>
                <a:cs typeface="Source Sans Pro"/>
                <a:sym typeface="Source Sans Pro"/>
              </a:defRPr>
            </a:pPr>
            <a:r>
              <a:t>GOTV conversation framework</a:t>
            </a:r>
            <a:endParaRPr>
              <a:solidFill>
                <a:srgbClr val="000000"/>
              </a:solidFill>
            </a:endParaRPr>
          </a:p>
          <a:p>
            <a:pPr>
              <a:defRPr sz="2400">
                <a:latin typeface="Source Sans Pro"/>
                <a:ea typeface="Source Sans Pro"/>
                <a:cs typeface="Source Sans Pro"/>
                <a:sym typeface="Source Sans Pro"/>
              </a:defRPr>
            </a:pPr>
            <a:endParaRPr>
              <a:solidFill>
                <a:srgbClr val="000000"/>
              </a:solidFill>
            </a:endParaRPr>
          </a:p>
          <a:p>
            <a:pPr>
              <a:defRPr sz="2400">
                <a:latin typeface="Source Sans Pro"/>
                <a:ea typeface="Source Sans Pro"/>
                <a:cs typeface="Source Sans Pro"/>
                <a:sym typeface="Source Sans Pro"/>
              </a:defRPr>
            </a:pPr>
            <a:r>
              <a:t>Next steps and close</a:t>
            </a:r>
          </a:p>
        </p:txBody>
      </p:sp>
      <p:sp>
        <p:nvSpPr>
          <p:cNvPr id="293" name="TextBox 1"/>
          <p:cNvSpPr txBox="1"/>
          <p:nvPr/>
        </p:nvSpPr>
        <p:spPr>
          <a:xfrm>
            <a:off x="877824" y="1229919"/>
            <a:ext cx="4517136" cy="840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80000"/>
              </a:lnSpc>
              <a:defRPr sz="4800" b="1">
                <a:solidFill>
                  <a:srgbClr val="00B4DC"/>
                </a:solidFill>
                <a:latin typeface="Gilroy ExtraBold"/>
                <a:ea typeface="Gilroy ExtraBold"/>
                <a:cs typeface="Gilroy ExtraBold"/>
                <a:sym typeface="Gilroy ExtraBold"/>
              </a:defRPr>
            </a:lvl1pPr>
          </a:lstStyle>
          <a:p>
            <a:r>
              <a:t>Agenda</a:t>
            </a:r>
          </a:p>
        </p:txBody>
      </p:sp>
      <p:pic>
        <p:nvPicPr>
          <p:cNvPr id="294" name="Picture 5" descr="Picture 5"/>
          <p:cNvPicPr>
            <a:picLocks noChangeAspect="1"/>
          </p:cNvPicPr>
          <p:nvPr/>
        </p:nvPicPr>
        <p:blipFill>
          <a:blip r:embed="rId2">
            <a:alphaModFix amt="20000"/>
          </a:blip>
          <a:stretch>
            <a:fillRect/>
          </a:stretch>
        </p:blipFill>
        <p:spPr>
          <a:xfrm>
            <a:off x="11362942" y="6417000"/>
            <a:ext cx="653212" cy="253432"/>
          </a:xfrm>
          <a:prstGeom prst="rect">
            <a:avLst/>
          </a:prstGeom>
          <a:ln w="127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3B444D"/>
        </a:solidFill>
        <a:effectLst/>
      </p:bgPr>
    </p:bg>
    <p:spTree>
      <p:nvGrpSpPr>
        <p:cNvPr id="1" name=""/>
        <p:cNvGrpSpPr/>
        <p:nvPr/>
      </p:nvGrpSpPr>
      <p:grpSpPr>
        <a:xfrm>
          <a:off x="0" y="0"/>
          <a:ext cx="0" cy="0"/>
          <a:chOff x="0" y="0"/>
          <a:chExt cx="0" cy="0"/>
        </a:xfrm>
      </p:grpSpPr>
      <p:pic>
        <p:nvPicPr>
          <p:cNvPr id="296" name="Picture 2" descr="Picture 2"/>
          <p:cNvPicPr>
            <a:picLocks noChangeAspect="1"/>
          </p:cNvPicPr>
          <p:nvPr/>
        </p:nvPicPr>
        <p:blipFill>
          <a:blip r:embed="rId2">
            <a:alphaModFix amt="20000"/>
          </a:blip>
          <a:srcRect l="13669" t="13669" b="13562"/>
          <a:stretch>
            <a:fillRect/>
          </a:stretch>
        </p:blipFill>
        <p:spPr>
          <a:xfrm>
            <a:off x="0" y="-2"/>
            <a:ext cx="12192000" cy="6858002"/>
          </a:xfrm>
          <a:prstGeom prst="rect">
            <a:avLst/>
          </a:prstGeom>
          <a:ln w="12700">
            <a:miter lim="400000"/>
          </a:ln>
        </p:spPr>
      </p:pic>
      <p:sp>
        <p:nvSpPr>
          <p:cNvPr id="297" name="TextBox 8"/>
          <p:cNvSpPr txBox="1"/>
          <p:nvPr/>
        </p:nvSpPr>
        <p:spPr>
          <a:xfrm>
            <a:off x="0" y="2236738"/>
            <a:ext cx="12192000" cy="24561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lnSpc>
                <a:spcPct val="90000"/>
              </a:lnSpc>
              <a:defRPr sz="8000" b="1">
                <a:solidFill>
                  <a:srgbClr val="FFFFFF"/>
                </a:solidFill>
                <a:latin typeface="Gilroy ExtraBold"/>
                <a:ea typeface="Gilroy ExtraBold"/>
                <a:cs typeface="Gilroy ExtraBold"/>
                <a:sym typeface="Gilroy ExtraBold"/>
              </a:defRPr>
            </a:lvl1pPr>
          </a:lstStyle>
          <a:p>
            <a:r>
              <a:t>GOTV conversation framework</a:t>
            </a:r>
          </a:p>
        </p:txBody>
      </p:sp>
      <p:pic>
        <p:nvPicPr>
          <p:cNvPr id="298" name="Picture 4" descr="Picture 4"/>
          <p:cNvPicPr>
            <a:picLocks noChangeAspect="1"/>
          </p:cNvPicPr>
          <p:nvPr/>
        </p:nvPicPr>
        <p:blipFill>
          <a:blip r:embed="rId3">
            <a:alphaModFix amt="35000"/>
          </a:blip>
          <a:stretch>
            <a:fillRect/>
          </a:stretch>
        </p:blipFill>
        <p:spPr>
          <a:xfrm>
            <a:off x="11362942" y="6417000"/>
            <a:ext cx="653214" cy="253434"/>
          </a:xfrm>
          <a:prstGeom prst="rect">
            <a:avLst/>
          </a:prstGeom>
          <a:ln w="12700">
            <a:miter lim="400000"/>
          </a:ln>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300" name="Picture 4" descr="Picture 4"/>
          <p:cNvPicPr>
            <a:picLocks noChangeAspect="1"/>
          </p:cNvPicPr>
          <p:nvPr/>
        </p:nvPicPr>
        <p:blipFill>
          <a:blip r:embed="rId2">
            <a:alphaModFix amt="35000"/>
          </a:blip>
          <a:stretch>
            <a:fillRect/>
          </a:stretch>
        </p:blipFill>
        <p:spPr>
          <a:xfrm>
            <a:off x="11362942" y="6417000"/>
            <a:ext cx="653214" cy="253434"/>
          </a:xfrm>
          <a:prstGeom prst="rect">
            <a:avLst/>
          </a:prstGeom>
          <a:ln w="12700">
            <a:miter lim="400000"/>
          </a:ln>
        </p:spPr>
      </p:pic>
      <p:sp>
        <p:nvSpPr>
          <p:cNvPr id="301" name="TextBox 3"/>
          <p:cNvSpPr txBox="1"/>
          <p:nvPr/>
        </p:nvSpPr>
        <p:spPr>
          <a:xfrm>
            <a:off x="1106994" y="2345459"/>
            <a:ext cx="9978012" cy="1005839"/>
          </a:xfrm>
          <a:prstGeom prst="rect">
            <a:avLst/>
          </a:prstGeom>
          <a:solidFill>
            <a:schemeClr val="accent4"/>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marL="914400" indent="-914400" defTabSz="457200">
              <a:lnSpc>
                <a:spcPct val="80000"/>
              </a:lnSpc>
              <a:buSzPct val="100000"/>
              <a:buAutoNum type="arabicPeriod"/>
              <a:defRPr sz="3200" b="1">
                <a:solidFill>
                  <a:srgbClr val="FFFFFF"/>
                </a:solidFill>
                <a:latin typeface="Gilroy ExtraBold"/>
                <a:ea typeface="Gilroy ExtraBold"/>
                <a:cs typeface="Gilroy ExtraBold"/>
                <a:sym typeface="Gilroy ExtraBold"/>
              </a:defRPr>
            </a:lvl1pPr>
          </a:lstStyle>
          <a:p>
            <a:r>
              <a:t>Confirm their support for your cause and remind them of key voting deadlines</a:t>
            </a:r>
          </a:p>
        </p:txBody>
      </p:sp>
      <p:sp>
        <p:nvSpPr>
          <p:cNvPr id="302" name="Rectangle 5"/>
          <p:cNvSpPr txBox="1"/>
          <p:nvPr/>
        </p:nvSpPr>
        <p:spPr>
          <a:xfrm>
            <a:off x="2496009" y="1639801"/>
            <a:ext cx="7199984" cy="4978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defTabSz="457200">
              <a:lnSpc>
                <a:spcPct val="80000"/>
              </a:lnSpc>
              <a:defRPr sz="2600" b="1" spc="300">
                <a:solidFill>
                  <a:srgbClr val="000000"/>
                </a:solidFill>
                <a:latin typeface="Gilroy ExtraBold"/>
                <a:ea typeface="Gilroy ExtraBold"/>
                <a:cs typeface="Gilroy ExtraBold"/>
                <a:sym typeface="Gilroy ExtraBold"/>
              </a:defRPr>
            </a:lvl1pPr>
          </a:lstStyle>
          <a:p>
            <a:r>
              <a:t>A GOTV CONVERSATION FRAMEWORK:</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 name="Picture 2" descr="Picture 2"/>
          <p:cNvPicPr>
            <a:picLocks noChangeAspect="1"/>
          </p:cNvPicPr>
          <p:nvPr/>
        </p:nvPicPr>
        <p:blipFill>
          <a:blip r:embed="rId2">
            <a:alphaModFix amt="35000"/>
          </a:blip>
          <a:stretch>
            <a:fillRect/>
          </a:stretch>
        </p:blipFill>
        <p:spPr>
          <a:xfrm>
            <a:off x="11362942" y="6417000"/>
            <a:ext cx="653213" cy="253433"/>
          </a:xfrm>
          <a:prstGeom prst="rect">
            <a:avLst/>
          </a:prstGeom>
          <a:ln w="12700">
            <a:miter lim="400000"/>
          </a:ln>
        </p:spPr>
      </p:pic>
      <p:pic>
        <p:nvPicPr>
          <p:cNvPr id="305" name="Picture 11" descr="Picture 11"/>
          <p:cNvPicPr>
            <a:picLocks noChangeAspect="1"/>
          </p:cNvPicPr>
          <p:nvPr/>
        </p:nvPicPr>
        <p:blipFill>
          <a:blip r:embed="rId3">
            <a:alphaModFix amt="20000"/>
          </a:blip>
          <a:stretch>
            <a:fillRect/>
          </a:stretch>
        </p:blipFill>
        <p:spPr>
          <a:xfrm>
            <a:off x="11362942" y="6417000"/>
            <a:ext cx="653213" cy="253433"/>
          </a:xfrm>
          <a:prstGeom prst="rect">
            <a:avLst/>
          </a:prstGeom>
          <a:ln w="12700">
            <a:miter lim="400000"/>
          </a:ln>
        </p:spPr>
      </p:pic>
      <p:pic>
        <p:nvPicPr>
          <p:cNvPr id="306" name="Picture 6" descr="Picture 6"/>
          <p:cNvPicPr>
            <a:picLocks noChangeAspect="1"/>
          </p:cNvPicPr>
          <p:nvPr/>
        </p:nvPicPr>
        <p:blipFill>
          <a:blip r:embed="rId4"/>
          <a:srcRect r="7374"/>
          <a:stretch>
            <a:fillRect/>
          </a:stretch>
        </p:blipFill>
        <p:spPr>
          <a:xfrm>
            <a:off x="1481259" y="647700"/>
            <a:ext cx="9153281" cy="5486400"/>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160" name="Shape 151"/>
          <p:cNvSpPr txBox="1"/>
          <p:nvPr/>
        </p:nvSpPr>
        <p:spPr>
          <a:xfrm>
            <a:off x="0" y="2065783"/>
            <a:ext cx="12192001" cy="33002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2125" tIns="32125" rIns="32125" bIns="32125">
            <a:spAutoFit/>
          </a:bodyPr>
          <a:lstStyle/>
          <a:p>
            <a:pPr algn="ctr">
              <a:lnSpc>
                <a:spcPct val="80000"/>
              </a:lnSpc>
              <a:defRPr sz="8000" b="1">
                <a:solidFill>
                  <a:srgbClr val="FFFFFF"/>
                </a:solidFill>
                <a:latin typeface="Gilroy ExtraBold"/>
                <a:ea typeface="Gilroy ExtraBold"/>
                <a:cs typeface="Gilroy ExtraBold"/>
                <a:sym typeface="Gilroy ExtraBold"/>
              </a:defRPr>
            </a:pPr>
            <a:endParaRPr/>
          </a:p>
          <a:p>
            <a:pPr algn="ctr">
              <a:lnSpc>
                <a:spcPct val="80000"/>
              </a:lnSpc>
              <a:defRPr sz="8000" b="1">
                <a:solidFill>
                  <a:srgbClr val="FFFFFF"/>
                </a:solidFill>
                <a:latin typeface="Gilroy ExtraBold"/>
                <a:ea typeface="Gilroy ExtraBold"/>
                <a:cs typeface="Gilroy ExtraBold"/>
                <a:sym typeface="Gilroy ExtraBold"/>
              </a:defRPr>
            </a:pPr>
            <a:r>
              <a:t>#OFAction</a:t>
            </a:r>
          </a:p>
        </p:txBody>
      </p:sp>
      <p:pic>
        <p:nvPicPr>
          <p:cNvPr id="161" name="Picture 3" descr="Picture 3"/>
          <p:cNvPicPr>
            <a:picLocks noChangeAspect="1"/>
          </p:cNvPicPr>
          <p:nvPr/>
        </p:nvPicPr>
        <p:blipFill>
          <a:blip r:embed="rId3">
            <a:alphaModFix amt="35000"/>
          </a:blip>
          <a:stretch>
            <a:fillRect/>
          </a:stretch>
        </p:blipFill>
        <p:spPr>
          <a:xfrm>
            <a:off x="11362942" y="6417000"/>
            <a:ext cx="653213" cy="253433"/>
          </a:xfrm>
          <a:prstGeom prst="rect">
            <a:avLst/>
          </a:prstGeom>
          <a:ln w="12700">
            <a:miter lim="400000"/>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308" name="Picture 4" descr="Picture 4"/>
          <p:cNvPicPr>
            <a:picLocks noChangeAspect="1"/>
          </p:cNvPicPr>
          <p:nvPr/>
        </p:nvPicPr>
        <p:blipFill>
          <a:blip r:embed="rId2">
            <a:alphaModFix amt="35000"/>
          </a:blip>
          <a:stretch>
            <a:fillRect/>
          </a:stretch>
        </p:blipFill>
        <p:spPr>
          <a:xfrm>
            <a:off x="11362942" y="6417000"/>
            <a:ext cx="653214" cy="253434"/>
          </a:xfrm>
          <a:prstGeom prst="rect">
            <a:avLst/>
          </a:prstGeom>
          <a:ln w="12700">
            <a:miter lim="400000"/>
          </a:ln>
        </p:spPr>
      </p:pic>
      <p:sp>
        <p:nvSpPr>
          <p:cNvPr id="309" name="TextBox 3"/>
          <p:cNvSpPr txBox="1"/>
          <p:nvPr/>
        </p:nvSpPr>
        <p:spPr>
          <a:xfrm>
            <a:off x="1106994" y="2345459"/>
            <a:ext cx="9978012" cy="1825945"/>
          </a:xfrm>
          <a:prstGeom prst="rect">
            <a:avLst/>
          </a:prstGeom>
          <a:solidFill>
            <a:schemeClr val="accent4"/>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914400" indent="-914400" defTabSz="457200">
              <a:lnSpc>
                <a:spcPct val="80000"/>
              </a:lnSpc>
              <a:buSzPct val="100000"/>
              <a:buAutoNum type="arabicPeriod"/>
              <a:defRPr sz="3200" b="1">
                <a:solidFill>
                  <a:srgbClr val="FFFFFF"/>
                </a:solidFill>
                <a:latin typeface="Gilroy ExtraBold"/>
                <a:ea typeface="Gilroy ExtraBold"/>
                <a:cs typeface="Gilroy ExtraBold"/>
                <a:sym typeface="Gilroy ExtraBold"/>
              </a:defRPr>
            </a:pPr>
            <a:r>
              <a:rPr dirty="0"/>
              <a:t>Confirm their support for your cause and remind them of key voting deadlines</a:t>
            </a:r>
            <a:endParaRPr lang="en-US" sz="13000" dirty="0"/>
          </a:p>
          <a:p>
            <a:pPr marL="914400" indent="-914400" defTabSz="457200">
              <a:lnSpc>
                <a:spcPct val="80000"/>
              </a:lnSpc>
              <a:buSzPct val="100000"/>
              <a:buAutoNum type="arabicPeriod"/>
              <a:defRPr sz="3200" b="1">
                <a:solidFill>
                  <a:srgbClr val="FFFFFF"/>
                </a:solidFill>
                <a:latin typeface="Gilroy ExtraBold"/>
                <a:ea typeface="Gilroy ExtraBold"/>
                <a:cs typeface="Gilroy ExtraBold"/>
                <a:sym typeface="Gilroy ExtraBold"/>
              </a:defRPr>
            </a:pPr>
            <a:endParaRPr sz="4400" dirty="0"/>
          </a:p>
          <a:p>
            <a:pPr marL="914400" indent="-914400" defTabSz="457200">
              <a:lnSpc>
                <a:spcPct val="80000"/>
              </a:lnSpc>
              <a:buSzPct val="100000"/>
              <a:buAutoNum type="arabicPeriod" startAt="2"/>
              <a:defRPr sz="3200" b="1">
                <a:solidFill>
                  <a:srgbClr val="FFFFFF"/>
                </a:solidFill>
                <a:latin typeface="Gilroy ExtraBold"/>
                <a:ea typeface="Gilroy ExtraBold"/>
                <a:cs typeface="Gilroy ExtraBold"/>
                <a:sym typeface="Gilroy ExtraBold"/>
              </a:defRPr>
            </a:pPr>
            <a:r>
              <a:rPr dirty="0"/>
              <a:t>Make a plan with the voter</a:t>
            </a:r>
          </a:p>
        </p:txBody>
      </p:sp>
      <p:sp>
        <p:nvSpPr>
          <p:cNvPr id="310" name="Rectangle 5"/>
          <p:cNvSpPr txBox="1"/>
          <p:nvPr/>
        </p:nvSpPr>
        <p:spPr>
          <a:xfrm>
            <a:off x="2496009" y="1639801"/>
            <a:ext cx="7199984" cy="4978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defTabSz="457200">
              <a:lnSpc>
                <a:spcPct val="80000"/>
              </a:lnSpc>
              <a:defRPr sz="2600" b="1" spc="300">
                <a:solidFill>
                  <a:srgbClr val="000000"/>
                </a:solidFill>
                <a:latin typeface="Gilroy ExtraBold"/>
                <a:ea typeface="Gilroy ExtraBold"/>
                <a:cs typeface="Gilroy ExtraBold"/>
                <a:sym typeface="Gilroy ExtraBold"/>
              </a:defRPr>
            </a:lvl1pPr>
          </a:lstStyle>
          <a:p>
            <a:r>
              <a:t>A GOTV CONVERSATION FRAMEWORK:</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6D0D7"/>
        </a:solidFill>
        <a:effectLst/>
      </p:bgPr>
    </p:bg>
    <p:spTree>
      <p:nvGrpSpPr>
        <p:cNvPr id="1" name=""/>
        <p:cNvGrpSpPr/>
        <p:nvPr/>
      </p:nvGrpSpPr>
      <p:grpSpPr>
        <a:xfrm>
          <a:off x="0" y="0"/>
          <a:ext cx="0" cy="0"/>
          <a:chOff x="0" y="0"/>
          <a:chExt cx="0" cy="0"/>
        </a:xfrm>
      </p:grpSpPr>
      <p:grpSp>
        <p:nvGrpSpPr>
          <p:cNvPr id="314" name="Picture 1"/>
          <p:cNvGrpSpPr/>
          <p:nvPr/>
        </p:nvGrpSpPr>
        <p:grpSpPr>
          <a:xfrm>
            <a:off x="1843312" y="2406549"/>
            <a:ext cx="8461831" cy="4249057"/>
            <a:chOff x="0" y="0"/>
            <a:chExt cx="8461830" cy="4249056"/>
          </a:xfrm>
        </p:grpSpPr>
        <p:sp>
          <p:nvSpPr>
            <p:cNvPr id="312" name="Rectangle"/>
            <p:cNvSpPr/>
            <p:nvPr/>
          </p:nvSpPr>
          <p:spPr>
            <a:xfrm>
              <a:off x="0" y="0"/>
              <a:ext cx="8461830" cy="4249057"/>
            </a:xfrm>
            <a:prstGeom prst="rect">
              <a:avLst/>
            </a:prstGeom>
            <a:solidFill>
              <a:srgbClr val="C6D0D7"/>
            </a:solidFill>
            <a:ln w="12700" cap="flat">
              <a:noFill/>
              <a:miter lim="400000"/>
            </a:ln>
            <a:effectLst/>
          </p:spPr>
          <p:txBody>
            <a:bodyPr wrap="square" lIns="45719" tIns="45719" rIns="45719" bIns="45719" numCol="1" anchor="ctr">
              <a:noAutofit/>
            </a:bodyPr>
            <a:lstStyle/>
            <a:p>
              <a:endParaRPr/>
            </a:p>
          </p:txBody>
        </p:sp>
        <p:pic>
          <p:nvPicPr>
            <p:cNvPr id="313" name="image10.png" descr="image10.png"/>
            <p:cNvPicPr>
              <a:picLocks noChangeAspect="1"/>
            </p:cNvPicPr>
            <p:nvPr/>
          </p:nvPicPr>
          <p:blipFill>
            <a:blip r:embed="rId2"/>
            <a:srcRect l="4671" t="29266" r="4320"/>
            <a:stretch>
              <a:fillRect/>
            </a:stretch>
          </p:blipFill>
          <p:spPr>
            <a:xfrm>
              <a:off x="-1" y="0"/>
              <a:ext cx="8461831" cy="4249057"/>
            </a:xfrm>
            <a:prstGeom prst="rect">
              <a:avLst/>
            </a:prstGeom>
            <a:ln w="12700" cap="flat">
              <a:noFill/>
              <a:miter lim="400000"/>
            </a:ln>
            <a:effectLst/>
          </p:spPr>
        </p:pic>
      </p:grpSp>
      <p:pic>
        <p:nvPicPr>
          <p:cNvPr id="315" name="Picture 4" descr="Picture 4"/>
          <p:cNvPicPr>
            <a:picLocks noChangeAspect="1"/>
          </p:cNvPicPr>
          <p:nvPr/>
        </p:nvPicPr>
        <p:blipFill>
          <a:blip r:embed="rId3">
            <a:alphaModFix amt="35000"/>
          </a:blip>
          <a:stretch>
            <a:fillRect/>
          </a:stretch>
        </p:blipFill>
        <p:spPr>
          <a:xfrm>
            <a:off x="11353435" y="6402173"/>
            <a:ext cx="653214" cy="253434"/>
          </a:xfrm>
          <a:prstGeom prst="rect">
            <a:avLst/>
          </a:prstGeom>
          <a:ln w="12700">
            <a:miter lim="400000"/>
          </a:ln>
        </p:spPr>
      </p:pic>
      <p:sp>
        <p:nvSpPr>
          <p:cNvPr id="316" name="TextBox 4"/>
          <p:cNvSpPr txBox="1"/>
          <p:nvPr/>
        </p:nvSpPr>
        <p:spPr>
          <a:xfrm>
            <a:off x="-38100" y="128148"/>
            <a:ext cx="12192000" cy="2263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4800" b="1">
                <a:solidFill>
                  <a:schemeClr val="accent3"/>
                </a:solidFill>
                <a:latin typeface="Gilroy ExtraBold"/>
                <a:ea typeface="Gilroy ExtraBold"/>
                <a:cs typeface="Gilroy ExtraBold"/>
                <a:sym typeface="Gilroy ExtraBold"/>
              </a:defRPr>
            </a:pPr>
            <a:r>
              <a:t>Impact was concentrated on more sporadic voters</a:t>
            </a:r>
            <a:endParaRPr>
              <a:solidFill>
                <a:srgbClr val="000000"/>
              </a:solidFill>
            </a:endParaRPr>
          </a:p>
          <a:p>
            <a:pPr algn="ctr">
              <a:defRPr sz="2000" b="1">
                <a:solidFill>
                  <a:schemeClr val="accent3"/>
                </a:solidFill>
                <a:latin typeface="Gilroy ExtraBold"/>
                <a:ea typeface="Gilroy ExtraBold"/>
                <a:cs typeface="Gilroy ExtraBold"/>
                <a:sym typeface="Gilroy ExtraBold"/>
              </a:defRPr>
            </a:pPr>
            <a:endParaRPr>
              <a:solidFill>
                <a:srgbClr val="000000"/>
              </a:solidFill>
            </a:endParaRPr>
          </a:p>
          <a:p>
            <a:pPr algn="ctr">
              <a:defRPr sz="2400" b="1">
                <a:solidFill>
                  <a:schemeClr val="accent3"/>
                </a:solidFill>
                <a:latin typeface="Gilroy ExtraBold"/>
                <a:ea typeface="Gilroy ExtraBold"/>
                <a:cs typeface="Gilroy ExtraBold"/>
                <a:sym typeface="Gilroy ExtraBold"/>
              </a:defRPr>
            </a:pPr>
            <a:r>
              <a:t>Percentage pt. increase in turnout per attempt by vote history</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318" name="Picture 4" descr="Picture 4"/>
          <p:cNvPicPr>
            <a:picLocks noChangeAspect="1"/>
          </p:cNvPicPr>
          <p:nvPr/>
        </p:nvPicPr>
        <p:blipFill>
          <a:blip r:embed="rId2">
            <a:alphaModFix amt="35000"/>
          </a:blip>
          <a:stretch>
            <a:fillRect/>
          </a:stretch>
        </p:blipFill>
        <p:spPr>
          <a:xfrm>
            <a:off x="11362942" y="6417000"/>
            <a:ext cx="653214" cy="253434"/>
          </a:xfrm>
          <a:prstGeom prst="rect">
            <a:avLst/>
          </a:prstGeom>
          <a:ln w="12700">
            <a:miter lim="400000"/>
          </a:ln>
        </p:spPr>
      </p:pic>
      <p:sp>
        <p:nvSpPr>
          <p:cNvPr id="319" name="TextBox 3"/>
          <p:cNvSpPr txBox="1"/>
          <p:nvPr/>
        </p:nvSpPr>
        <p:spPr>
          <a:xfrm>
            <a:off x="1106994" y="2345459"/>
            <a:ext cx="9978012" cy="3155540"/>
          </a:xfrm>
          <a:prstGeom prst="rect">
            <a:avLst/>
          </a:prstGeom>
          <a:solidFill>
            <a:schemeClr val="accent4"/>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914400" indent="-914400" defTabSz="457200">
              <a:lnSpc>
                <a:spcPct val="80000"/>
              </a:lnSpc>
              <a:buSzPct val="100000"/>
              <a:buAutoNum type="arabicPeriod"/>
              <a:defRPr sz="3200" b="1">
                <a:solidFill>
                  <a:srgbClr val="FFFFFF"/>
                </a:solidFill>
                <a:latin typeface="Gilroy ExtraBold"/>
                <a:ea typeface="Gilroy ExtraBold"/>
                <a:cs typeface="Gilroy ExtraBold"/>
                <a:sym typeface="Gilroy ExtraBold"/>
              </a:defRPr>
            </a:pPr>
            <a:r>
              <a:rPr dirty="0"/>
              <a:t>Confirm their support for your cause and remind them of key voting deadlines</a:t>
            </a:r>
            <a:endParaRPr lang="en-US" dirty="0"/>
          </a:p>
          <a:p>
            <a:pPr marL="914400" indent="-914400" defTabSz="457200">
              <a:lnSpc>
                <a:spcPct val="80000"/>
              </a:lnSpc>
              <a:buSzPct val="100000"/>
              <a:buAutoNum type="arabicPeriod"/>
              <a:defRPr sz="3200" b="1">
                <a:solidFill>
                  <a:srgbClr val="FFFFFF"/>
                </a:solidFill>
                <a:latin typeface="Gilroy ExtraBold"/>
                <a:ea typeface="Gilroy ExtraBold"/>
                <a:cs typeface="Gilroy ExtraBold"/>
                <a:sym typeface="Gilroy ExtraBold"/>
              </a:defRPr>
            </a:pPr>
            <a:endParaRPr sz="4400" dirty="0"/>
          </a:p>
          <a:p>
            <a:pPr marL="914400" indent="-914400" defTabSz="457200">
              <a:lnSpc>
                <a:spcPct val="80000"/>
              </a:lnSpc>
              <a:buSzPct val="100000"/>
              <a:buAutoNum type="arabicPeriod" startAt="2"/>
              <a:defRPr sz="3200" b="1">
                <a:solidFill>
                  <a:srgbClr val="FFFFFF"/>
                </a:solidFill>
                <a:latin typeface="Gilroy ExtraBold"/>
                <a:ea typeface="Gilroy ExtraBold"/>
                <a:cs typeface="Gilroy ExtraBold"/>
                <a:sym typeface="Gilroy ExtraBold"/>
              </a:defRPr>
            </a:pPr>
            <a:r>
              <a:rPr dirty="0"/>
              <a:t>Make a plan with the voter</a:t>
            </a:r>
            <a:endParaRPr lang="en-US" dirty="0"/>
          </a:p>
          <a:p>
            <a:pPr marL="914400" indent="-914400" defTabSz="457200">
              <a:lnSpc>
                <a:spcPct val="80000"/>
              </a:lnSpc>
              <a:buSzPct val="100000"/>
              <a:buAutoNum type="arabicPeriod" startAt="2"/>
              <a:defRPr sz="3200" b="1">
                <a:solidFill>
                  <a:srgbClr val="FFFFFF"/>
                </a:solidFill>
                <a:latin typeface="Gilroy ExtraBold"/>
                <a:ea typeface="Gilroy ExtraBold"/>
                <a:cs typeface="Gilroy ExtraBold"/>
                <a:sym typeface="Gilroy ExtraBold"/>
              </a:defRPr>
            </a:pPr>
            <a:endParaRPr sz="4400" dirty="0"/>
          </a:p>
          <a:p>
            <a:pPr marL="914400" indent="-914400" defTabSz="457200">
              <a:lnSpc>
                <a:spcPct val="80000"/>
              </a:lnSpc>
              <a:buSzPct val="100000"/>
              <a:buAutoNum type="arabicPeriod" startAt="3"/>
              <a:defRPr sz="3200" b="1">
                <a:solidFill>
                  <a:srgbClr val="FFFFFF"/>
                </a:solidFill>
                <a:latin typeface="Gilroy ExtraBold"/>
                <a:ea typeface="Gilroy ExtraBold"/>
                <a:cs typeface="Gilroy ExtraBold"/>
                <a:sym typeface="Gilroy ExtraBold"/>
              </a:defRPr>
            </a:pPr>
            <a:r>
              <a:rPr dirty="0"/>
              <a:t>Get a commitment from the voter and ask them to verbalize their reasons</a:t>
            </a:r>
          </a:p>
        </p:txBody>
      </p:sp>
      <p:sp>
        <p:nvSpPr>
          <p:cNvPr id="320" name="Rectangle 5"/>
          <p:cNvSpPr txBox="1"/>
          <p:nvPr/>
        </p:nvSpPr>
        <p:spPr>
          <a:xfrm>
            <a:off x="2496009" y="1639801"/>
            <a:ext cx="7199984" cy="4978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defTabSz="457200">
              <a:lnSpc>
                <a:spcPct val="80000"/>
              </a:lnSpc>
              <a:defRPr sz="2600" b="1" spc="300">
                <a:solidFill>
                  <a:srgbClr val="000000"/>
                </a:solidFill>
                <a:latin typeface="Gilroy ExtraBold"/>
                <a:ea typeface="Gilroy ExtraBold"/>
                <a:cs typeface="Gilroy ExtraBold"/>
                <a:sym typeface="Gilroy ExtraBold"/>
              </a:defRPr>
            </a:lvl1pPr>
          </a:lstStyle>
          <a:p>
            <a:r>
              <a:t>A GOTV CONVERSATION FRAMEWORK:</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TextBox 6"/>
          <p:cNvSpPr txBox="1"/>
          <p:nvPr/>
        </p:nvSpPr>
        <p:spPr>
          <a:xfrm>
            <a:off x="1085086" y="1117150"/>
            <a:ext cx="4449441" cy="19075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nSpc>
                <a:spcPct val="80000"/>
              </a:lnSpc>
              <a:defRPr sz="4500" b="1">
                <a:solidFill>
                  <a:schemeClr val="accent4"/>
                </a:solidFill>
                <a:latin typeface="Gilroy ExtraBold"/>
                <a:ea typeface="Gilroy ExtraBold"/>
                <a:cs typeface="Gilroy ExtraBold"/>
                <a:sym typeface="Gilroy ExtraBold"/>
              </a:defRPr>
            </a:lvl1pPr>
          </a:lstStyle>
          <a:p>
            <a:r>
              <a:t>Voters commit and verbalize their reasons</a:t>
            </a:r>
          </a:p>
        </p:txBody>
      </p:sp>
      <p:sp>
        <p:nvSpPr>
          <p:cNvPr id="323" name="TextBox 7"/>
          <p:cNvSpPr txBox="1"/>
          <p:nvPr/>
        </p:nvSpPr>
        <p:spPr>
          <a:xfrm>
            <a:off x="6252171" y="1117150"/>
            <a:ext cx="5110770" cy="3634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342900" indent="-342900">
              <a:buSzPct val="100000"/>
              <a:buFont typeface="Arial"/>
              <a:buChar char="•"/>
              <a:defRPr sz="2400">
                <a:solidFill>
                  <a:srgbClr val="000000"/>
                </a:solidFill>
                <a:latin typeface="Source Sans Pro"/>
                <a:ea typeface="Source Sans Pro"/>
                <a:cs typeface="Source Sans Pro"/>
                <a:sym typeface="Source Sans Pro"/>
              </a:defRPr>
            </a:pPr>
            <a:r>
              <a:t>Get voter commitment—they should verbalize that they will vote in their vote plan or you can have them sign a commit to vote card!</a:t>
            </a:r>
          </a:p>
          <a:p>
            <a:pPr marL="342900" indent="-342900">
              <a:buSzPct val="100000"/>
              <a:buFont typeface="Arial"/>
              <a:buChar char="•"/>
              <a:defRPr sz="2400">
                <a:solidFill>
                  <a:srgbClr val="000000"/>
                </a:solidFill>
                <a:latin typeface="Source Sans Pro"/>
                <a:ea typeface="Source Sans Pro"/>
                <a:cs typeface="Source Sans Pro"/>
                <a:sym typeface="Source Sans Pro"/>
              </a:defRPr>
            </a:pPr>
            <a:endParaRPr/>
          </a:p>
          <a:p>
            <a:pPr marL="342900" indent="-342900">
              <a:buSzPct val="100000"/>
              <a:buFont typeface="Arial"/>
              <a:buChar char="•"/>
              <a:defRPr sz="2400">
                <a:solidFill>
                  <a:srgbClr val="000000"/>
                </a:solidFill>
                <a:latin typeface="Source Sans Pro"/>
                <a:ea typeface="Source Sans Pro"/>
                <a:cs typeface="Source Sans Pro"/>
                <a:sym typeface="Source Sans Pro"/>
              </a:defRPr>
            </a:pPr>
            <a:r>
              <a:t>Verbalizing reasons for voting adds purpose for the voter and increases their likelihood to turnout.</a:t>
            </a:r>
          </a:p>
        </p:txBody>
      </p:sp>
      <p:pic>
        <p:nvPicPr>
          <p:cNvPr id="324" name="Picture 11" descr="Picture 11"/>
          <p:cNvPicPr>
            <a:picLocks noChangeAspect="1"/>
          </p:cNvPicPr>
          <p:nvPr/>
        </p:nvPicPr>
        <p:blipFill>
          <a:blip r:embed="rId2">
            <a:alphaModFix amt="20000"/>
          </a:blip>
          <a:stretch>
            <a:fillRect/>
          </a:stretch>
        </p:blipFill>
        <p:spPr>
          <a:xfrm>
            <a:off x="11362942" y="6417000"/>
            <a:ext cx="653213" cy="253433"/>
          </a:xfrm>
          <a:prstGeom prst="rect">
            <a:avLst/>
          </a:prstGeom>
          <a:ln w="12700">
            <a:miter lim="400000"/>
          </a:ln>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326" name="Picture 4" descr="Picture 4"/>
          <p:cNvPicPr>
            <a:picLocks noChangeAspect="1"/>
          </p:cNvPicPr>
          <p:nvPr/>
        </p:nvPicPr>
        <p:blipFill>
          <a:blip r:embed="rId2">
            <a:alphaModFix amt="35000"/>
          </a:blip>
          <a:stretch>
            <a:fillRect/>
          </a:stretch>
        </p:blipFill>
        <p:spPr>
          <a:xfrm>
            <a:off x="11362942" y="6417000"/>
            <a:ext cx="653214" cy="253434"/>
          </a:xfrm>
          <a:prstGeom prst="rect">
            <a:avLst/>
          </a:prstGeom>
          <a:ln w="12700">
            <a:miter lim="400000"/>
          </a:ln>
        </p:spPr>
      </p:pic>
      <p:sp>
        <p:nvSpPr>
          <p:cNvPr id="327" name="TextBox 3"/>
          <p:cNvSpPr txBox="1"/>
          <p:nvPr/>
        </p:nvSpPr>
        <p:spPr>
          <a:xfrm>
            <a:off x="1106994" y="2345459"/>
            <a:ext cx="9978012" cy="4091181"/>
          </a:xfrm>
          <a:prstGeom prst="rect">
            <a:avLst/>
          </a:prstGeom>
          <a:solidFill>
            <a:schemeClr val="accent4"/>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914400" indent="-914400" defTabSz="457200">
              <a:lnSpc>
                <a:spcPct val="80000"/>
              </a:lnSpc>
              <a:buSzPct val="100000"/>
              <a:buAutoNum type="arabicPeriod"/>
              <a:defRPr sz="3200" b="1">
                <a:solidFill>
                  <a:srgbClr val="FFFFFF"/>
                </a:solidFill>
                <a:latin typeface="Gilroy ExtraBold"/>
                <a:ea typeface="Gilroy ExtraBold"/>
                <a:cs typeface="Gilroy ExtraBold"/>
                <a:sym typeface="Gilroy ExtraBold"/>
              </a:defRPr>
            </a:pPr>
            <a:r>
              <a:rPr dirty="0"/>
              <a:t>Confirm their support for your cause and remind them of key voting deadlines</a:t>
            </a:r>
            <a:endParaRPr sz="13000" dirty="0"/>
          </a:p>
          <a:p>
            <a:pPr marL="914400" indent="-914400" defTabSz="457200">
              <a:lnSpc>
                <a:spcPct val="80000"/>
              </a:lnSpc>
              <a:buSzPct val="100000"/>
              <a:buAutoNum type="arabicPeriod"/>
              <a:defRPr sz="3200" b="1">
                <a:solidFill>
                  <a:srgbClr val="FFFFFF"/>
                </a:solidFill>
                <a:latin typeface="Gilroy ExtraBold"/>
                <a:ea typeface="Gilroy ExtraBold"/>
                <a:cs typeface="Gilroy ExtraBold"/>
                <a:sym typeface="Gilroy ExtraBold"/>
              </a:defRPr>
            </a:pPr>
            <a:endParaRPr sz="4400" dirty="0"/>
          </a:p>
          <a:p>
            <a:pPr marL="914400" indent="-914400" defTabSz="457200">
              <a:lnSpc>
                <a:spcPct val="80000"/>
              </a:lnSpc>
              <a:buSzPct val="100000"/>
              <a:buAutoNum type="arabicPeriod" startAt="2"/>
              <a:defRPr sz="3200" b="1">
                <a:solidFill>
                  <a:srgbClr val="FFFFFF"/>
                </a:solidFill>
                <a:latin typeface="Gilroy ExtraBold"/>
                <a:ea typeface="Gilroy ExtraBold"/>
                <a:cs typeface="Gilroy ExtraBold"/>
                <a:sym typeface="Gilroy ExtraBold"/>
              </a:defRPr>
            </a:pPr>
            <a:r>
              <a:rPr dirty="0"/>
              <a:t>Make a plan with the voter</a:t>
            </a:r>
            <a:endParaRPr sz="13000" dirty="0"/>
          </a:p>
          <a:p>
            <a:pPr marL="914400" indent="-914400" defTabSz="457200">
              <a:lnSpc>
                <a:spcPct val="80000"/>
              </a:lnSpc>
              <a:buSzPct val="100000"/>
              <a:buAutoNum type="arabicPeriod" startAt="2"/>
              <a:defRPr sz="3200" b="1">
                <a:solidFill>
                  <a:srgbClr val="FFFFFF"/>
                </a:solidFill>
                <a:latin typeface="Gilroy ExtraBold"/>
                <a:ea typeface="Gilroy ExtraBold"/>
                <a:cs typeface="Gilroy ExtraBold"/>
                <a:sym typeface="Gilroy ExtraBold"/>
              </a:defRPr>
            </a:pPr>
            <a:endParaRPr sz="4400" dirty="0"/>
          </a:p>
          <a:p>
            <a:pPr marL="914400" indent="-914400" defTabSz="457200">
              <a:lnSpc>
                <a:spcPct val="80000"/>
              </a:lnSpc>
              <a:buSzPct val="100000"/>
              <a:buAutoNum type="arabicPeriod" startAt="3"/>
              <a:defRPr sz="3200" b="1">
                <a:solidFill>
                  <a:srgbClr val="FFFFFF"/>
                </a:solidFill>
                <a:latin typeface="Gilroy ExtraBold"/>
                <a:ea typeface="Gilroy ExtraBold"/>
                <a:cs typeface="Gilroy ExtraBold"/>
                <a:sym typeface="Gilroy ExtraBold"/>
              </a:defRPr>
            </a:pPr>
            <a:r>
              <a:rPr dirty="0"/>
              <a:t>Get a commitment from the voter and ask them to verbalize their reasons</a:t>
            </a:r>
            <a:endParaRPr sz="13000" dirty="0"/>
          </a:p>
          <a:p>
            <a:pPr marL="914400" indent="-914400" defTabSz="457200">
              <a:lnSpc>
                <a:spcPct val="80000"/>
              </a:lnSpc>
              <a:buSzPct val="100000"/>
              <a:buAutoNum type="arabicPeriod" startAt="3"/>
              <a:defRPr sz="3200" b="1">
                <a:solidFill>
                  <a:srgbClr val="FFFFFF"/>
                </a:solidFill>
                <a:latin typeface="Gilroy ExtraBold"/>
                <a:ea typeface="Gilroy ExtraBold"/>
                <a:cs typeface="Gilroy ExtraBold"/>
                <a:sym typeface="Gilroy ExtraBold"/>
              </a:defRPr>
            </a:pPr>
            <a:endParaRPr sz="4400" dirty="0"/>
          </a:p>
          <a:p>
            <a:pPr marL="914400" indent="-914400" defTabSz="457200">
              <a:lnSpc>
                <a:spcPct val="80000"/>
              </a:lnSpc>
              <a:buSzPct val="100000"/>
              <a:buAutoNum type="arabicPeriod" startAt="4"/>
              <a:defRPr sz="3200" b="1">
                <a:solidFill>
                  <a:srgbClr val="FFFFFF"/>
                </a:solidFill>
                <a:latin typeface="Gilroy ExtraBold"/>
                <a:ea typeface="Gilroy ExtraBold"/>
                <a:cs typeface="Gilroy ExtraBold"/>
                <a:sym typeface="Gilroy ExtraBold"/>
              </a:defRPr>
            </a:pPr>
            <a:r>
              <a:rPr dirty="0"/>
              <a:t>Don’t focus on issues or candidates</a:t>
            </a:r>
          </a:p>
        </p:txBody>
      </p:sp>
      <p:sp>
        <p:nvSpPr>
          <p:cNvPr id="328" name="Rectangle 5"/>
          <p:cNvSpPr txBox="1"/>
          <p:nvPr/>
        </p:nvSpPr>
        <p:spPr>
          <a:xfrm>
            <a:off x="2496009" y="1639801"/>
            <a:ext cx="7199984" cy="4978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defTabSz="457200">
              <a:lnSpc>
                <a:spcPct val="80000"/>
              </a:lnSpc>
              <a:defRPr sz="2600" b="1" spc="300">
                <a:solidFill>
                  <a:srgbClr val="000000"/>
                </a:solidFill>
                <a:latin typeface="Gilroy ExtraBold"/>
                <a:ea typeface="Gilroy ExtraBold"/>
                <a:cs typeface="Gilroy ExtraBold"/>
                <a:sym typeface="Gilroy ExtraBold"/>
              </a:defRPr>
            </a:lvl1pPr>
          </a:lstStyle>
          <a:p>
            <a:r>
              <a:t>A GOTV CONVERSATION FRAMEWORK:</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TextBox 6"/>
          <p:cNvSpPr txBox="1"/>
          <p:nvPr/>
        </p:nvSpPr>
        <p:spPr>
          <a:xfrm>
            <a:off x="1085086" y="1117150"/>
            <a:ext cx="4449441" cy="19075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nSpc>
                <a:spcPct val="80000"/>
              </a:lnSpc>
              <a:defRPr sz="4500" b="1">
                <a:solidFill>
                  <a:schemeClr val="accent4"/>
                </a:solidFill>
                <a:latin typeface="Gilroy ExtraBold"/>
                <a:ea typeface="Gilroy ExtraBold"/>
                <a:cs typeface="Gilroy ExtraBold"/>
                <a:sym typeface="Gilroy ExtraBold"/>
              </a:defRPr>
            </a:lvl1pPr>
          </a:lstStyle>
          <a:p>
            <a:r>
              <a:t>Don’t focus on candidates or issues</a:t>
            </a:r>
          </a:p>
        </p:txBody>
      </p:sp>
      <p:sp>
        <p:nvSpPr>
          <p:cNvPr id="331" name="TextBox 7"/>
          <p:cNvSpPr txBox="1"/>
          <p:nvPr/>
        </p:nvSpPr>
        <p:spPr>
          <a:xfrm>
            <a:off x="6266686" y="1102636"/>
            <a:ext cx="5257656" cy="56032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342900" indent="-342900">
              <a:buSzPct val="100000"/>
              <a:buFont typeface="Arial"/>
              <a:buChar char="•"/>
              <a:defRPr sz="2400">
                <a:solidFill>
                  <a:srgbClr val="000000"/>
                </a:solidFill>
                <a:latin typeface="Source Sans Pro"/>
                <a:ea typeface="Source Sans Pro"/>
                <a:cs typeface="Source Sans Pro"/>
                <a:sym typeface="Source Sans Pro"/>
              </a:defRPr>
            </a:pPr>
            <a:r>
              <a:t>The goal is to increase turnout.</a:t>
            </a:r>
          </a:p>
          <a:p>
            <a:pPr marL="342900" indent="-342900">
              <a:buSzPct val="100000"/>
              <a:buFont typeface="Arial"/>
              <a:buChar char="•"/>
              <a:defRPr sz="2400">
                <a:solidFill>
                  <a:srgbClr val="000000"/>
                </a:solidFill>
                <a:latin typeface="Source Sans Pro"/>
                <a:ea typeface="Source Sans Pro"/>
                <a:cs typeface="Source Sans Pro"/>
                <a:sym typeface="Source Sans Pro"/>
              </a:defRPr>
            </a:pPr>
            <a:endParaRPr/>
          </a:p>
          <a:p>
            <a:pPr marL="342900" indent="-342900">
              <a:buSzPct val="100000"/>
              <a:buFont typeface="Arial"/>
              <a:buChar char="•"/>
              <a:defRPr sz="2400">
                <a:solidFill>
                  <a:srgbClr val="000000"/>
                </a:solidFill>
                <a:latin typeface="Source Sans Pro"/>
                <a:ea typeface="Source Sans Pro"/>
                <a:cs typeface="Source Sans Pro"/>
                <a:sym typeface="Source Sans Pro"/>
              </a:defRPr>
            </a:pPr>
            <a:r>
              <a:t>The Analyst Institute has found that voters view candidate/issue information as an attempt to get them to vote in a certain way and </a:t>
            </a:r>
            <a:r>
              <a:rPr b="1"/>
              <a:t>not as a reminder to vote!</a:t>
            </a:r>
          </a:p>
          <a:p>
            <a:pPr marL="342900" indent="-342900">
              <a:buSzPct val="100000"/>
              <a:buFont typeface="Arial"/>
              <a:buChar char="•"/>
              <a:defRPr sz="2400" b="1">
                <a:solidFill>
                  <a:srgbClr val="000000"/>
                </a:solidFill>
                <a:latin typeface="Source Sans Pro"/>
                <a:ea typeface="Source Sans Pro"/>
                <a:cs typeface="Source Sans Pro"/>
                <a:sym typeface="Source Sans Pro"/>
              </a:defRPr>
            </a:pPr>
            <a:endParaRPr b="1"/>
          </a:p>
          <a:p>
            <a:pPr marL="342900" indent="-342900">
              <a:buSzPct val="100000"/>
              <a:buFont typeface="Arial"/>
              <a:buChar char="•"/>
              <a:defRPr sz="2400">
                <a:solidFill>
                  <a:srgbClr val="000000"/>
                </a:solidFill>
                <a:latin typeface="Source Sans Pro"/>
                <a:ea typeface="Source Sans Pro"/>
                <a:cs typeface="Source Sans Pro"/>
                <a:sym typeface="Source Sans Pro"/>
              </a:defRPr>
            </a:pPr>
            <a:r>
              <a:t>Easy solution - confirm that they are supporter at the beginning of the conversation.</a:t>
            </a:r>
          </a:p>
          <a:p>
            <a:pPr marL="342900" indent="-342900">
              <a:buSzPct val="100000"/>
              <a:buFont typeface="Arial"/>
              <a:buChar char="•"/>
              <a:defRPr sz="2400" b="1">
                <a:solidFill>
                  <a:srgbClr val="000000"/>
                </a:solidFill>
                <a:latin typeface="Source Sans Pro"/>
                <a:ea typeface="Source Sans Pro"/>
                <a:cs typeface="Source Sans Pro"/>
                <a:sym typeface="Source Sans Pro"/>
              </a:defRPr>
            </a:pPr>
            <a:endParaRPr/>
          </a:p>
          <a:p>
            <a:pPr marL="342900" indent="-342900">
              <a:buSzPct val="100000"/>
              <a:buFont typeface="Arial"/>
              <a:buChar char="•"/>
              <a:defRPr sz="2400">
                <a:solidFill>
                  <a:srgbClr val="000000"/>
                </a:solidFill>
                <a:latin typeface="Source Sans Pro"/>
                <a:ea typeface="Source Sans Pro"/>
                <a:cs typeface="Source Sans Pro"/>
                <a:sym typeface="Source Sans Pro"/>
              </a:defRPr>
            </a:pPr>
            <a:endParaRPr/>
          </a:p>
          <a:p>
            <a:pPr>
              <a:defRPr sz="2400">
                <a:solidFill>
                  <a:srgbClr val="000000"/>
                </a:solidFill>
                <a:latin typeface="Source Sans Pro"/>
                <a:ea typeface="Source Sans Pro"/>
                <a:cs typeface="Source Sans Pro"/>
                <a:sym typeface="Source Sans Pro"/>
              </a:defRPr>
            </a:pPr>
            <a:r>
              <a:t>	</a:t>
            </a:r>
          </a:p>
        </p:txBody>
      </p:sp>
      <p:pic>
        <p:nvPicPr>
          <p:cNvPr id="332" name="Picture 11" descr="Picture 11"/>
          <p:cNvPicPr>
            <a:picLocks noChangeAspect="1"/>
          </p:cNvPicPr>
          <p:nvPr/>
        </p:nvPicPr>
        <p:blipFill>
          <a:blip r:embed="rId2">
            <a:alphaModFix amt="20000"/>
          </a:blip>
          <a:stretch>
            <a:fillRect/>
          </a:stretch>
        </p:blipFill>
        <p:spPr>
          <a:xfrm>
            <a:off x="11362942" y="6417000"/>
            <a:ext cx="653213" cy="253433"/>
          </a:xfrm>
          <a:prstGeom prst="rect">
            <a:avLst/>
          </a:prstGeom>
          <a:ln w="12700">
            <a:miter lim="400000"/>
          </a:ln>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TextBox 3"/>
          <p:cNvSpPr txBox="1"/>
          <p:nvPr/>
        </p:nvSpPr>
        <p:spPr>
          <a:xfrm>
            <a:off x="1732084" y="2447019"/>
            <a:ext cx="8651631" cy="21031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lnSpc>
                <a:spcPct val="80000"/>
              </a:lnSpc>
              <a:defRPr sz="7200" b="1">
                <a:solidFill>
                  <a:schemeClr val="accent4"/>
                </a:solidFill>
                <a:latin typeface="Gilroy ExtraBold"/>
                <a:ea typeface="Gilroy ExtraBold"/>
                <a:cs typeface="Gilroy ExtraBold"/>
                <a:sym typeface="Gilroy ExtraBold"/>
              </a:defRPr>
            </a:lvl1pPr>
          </a:lstStyle>
          <a:p>
            <a:r>
              <a:t>Watch video 1 on next slide</a:t>
            </a:r>
          </a:p>
        </p:txBody>
      </p:sp>
      <p:pic>
        <p:nvPicPr>
          <p:cNvPr id="335" name="Picture 2" descr="Picture 2"/>
          <p:cNvPicPr>
            <a:picLocks noChangeAspect="1"/>
          </p:cNvPicPr>
          <p:nvPr/>
        </p:nvPicPr>
        <p:blipFill>
          <a:blip r:embed="rId2">
            <a:alphaModFix amt="20000"/>
          </a:blip>
          <a:stretch>
            <a:fillRect/>
          </a:stretch>
        </p:blipFill>
        <p:spPr>
          <a:xfrm>
            <a:off x="11362942" y="6417000"/>
            <a:ext cx="653212" cy="253432"/>
          </a:xfrm>
          <a:prstGeom prst="rect">
            <a:avLst/>
          </a:prstGeom>
          <a:ln w="12700">
            <a:miter lim="400000"/>
          </a:ln>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 name="Picture 2" descr="Picture 2"/>
          <p:cNvPicPr>
            <a:picLocks noChangeAspect="1"/>
          </p:cNvPicPr>
          <p:nvPr/>
        </p:nvPicPr>
        <p:blipFill>
          <a:blip r:embed="rId4">
            <a:alphaModFix amt="20000"/>
          </a:blip>
          <a:stretch>
            <a:fillRect/>
          </a:stretch>
        </p:blipFill>
        <p:spPr>
          <a:xfrm>
            <a:off x="11362942" y="6417000"/>
            <a:ext cx="653212" cy="253432"/>
          </a:xfrm>
          <a:prstGeom prst="rect">
            <a:avLst/>
          </a:prstGeom>
          <a:ln w="12700">
            <a:miter lim="400000"/>
          </a:ln>
        </p:spPr>
      </p:pic>
      <p:pic>
        <p:nvPicPr>
          <p:cNvPr id="338" name="Bad GOTV" descr="Bad GOTV"/>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11113" y="3175"/>
            <a:ext cx="12192001" cy="685800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38"/>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000" fill="hold"/>
                                        <p:tgtEl>
                                          <p:spTgt spid="33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38"/>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 name="Shape 193" descr="Shape 193"/>
          <p:cNvPicPr>
            <a:picLocks noChangeAspect="1"/>
          </p:cNvPicPr>
          <p:nvPr/>
        </p:nvPicPr>
        <p:blipFill>
          <a:blip r:embed="rId3"/>
          <a:srcRect l="27715" r="18761"/>
          <a:stretch>
            <a:fillRect/>
          </a:stretch>
        </p:blipFill>
        <p:spPr>
          <a:xfrm>
            <a:off x="0" y="0"/>
            <a:ext cx="5498432" cy="6858000"/>
          </a:xfrm>
          <a:prstGeom prst="rect">
            <a:avLst/>
          </a:prstGeom>
          <a:ln w="12700">
            <a:miter lim="400000"/>
          </a:ln>
        </p:spPr>
      </p:pic>
      <p:sp>
        <p:nvSpPr>
          <p:cNvPr id="341" name="Shape 194"/>
          <p:cNvSpPr txBox="1"/>
          <p:nvPr/>
        </p:nvSpPr>
        <p:spPr>
          <a:xfrm>
            <a:off x="5921593" y="1697538"/>
            <a:ext cx="5958256" cy="36143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lnSpc>
                <a:spcPct val="70000"/>
              </a:lnSpc>
              <a:defRPr sz="6000" b="1">
                <a:latin typeface="Gilroy ExtraBold"/>
                <a:ea typeface="Gilroy ExtraBold"/>
                <a:cs typeface="Gilroy ExtraBold"/>
                <a:sym typeface="Gilroy ExtraBold"/>
              </a:defRPr>
            </a:lvl1pPr>
          </a:lstStyle>
          <a:p>
            <a:r>
              <a:t>What is missing from the conversation you just watched?</a:t>
            </a:r>
          </a:p>
        </p:txBody>
      </p:sp>
      <p:sp>
        <p:nvSpPr>
          <p:cNvPr id="342" name="Rectangle 1"/>
          <p:cNvSpPr txBox="1"/>
          <p:nvPr/>
        </p:nvSpPr>
        <p:spPr>
          <a:xfrm>
            <a:off x="5921593" y="1122369"/>
            <a:ext cx="3790289" cy="485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500" b="1" spc="300">
                <a:solidFill>
                  <a:schemeClr val="accent4"/>
                </a:solidFill>
                <a:latin typeface="Gilroy ExtraBold"/>
                <a:ea typeface="Gilroy ExtraBold"/>
                <a:cs typeface="Gilroy ExtraBold"/>
                <a:sym typeface="Gilroy ExtraBold"/>
              </a:defRPr>
            </a:lvl1pPr>
          </a:lstStyle>
          <a:p>
            <a:r>
              <a:t>REPORT-BACK: </a:t>
            </a:r>
          </a:p>
        </p:txBody>
      </p:sp>
      <p:pic>
        <p:nvPicPr>
          <p:cNvPr id="343" name="Picture 5" descr="Picture 5"/>
          <p:cNvPicPr>
            <a:picLocks noChangeAspect="1"/>
          </p:cNvPicPr>
          <p:nvPr/>
        </p:nvPicPr>
        <p:blipFill>
          <a:blip r:embed="rId4">
            <a:alphaModFix amt="20000"/>
          </a:blip>
          <a:stretch>
            <a:fillRect/>
          </a:stretch>
        </p:blipFill>
        <p:spPr>
          <a:xfrm>
            <a:off x="11362942" y="6417000"/>
            <a:ext cx="653212" cy="253432"/>
          </a:xfrm>
          <a:prstGeom prst="rect">
            <a:avLst/>
          </a:prstGeom>
          <a:ln w="12700">
            <a:miter lim="400000"/>
          </a:ln>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TextBox 3"/>
          <p:cNvSpPr txBox="1"/>
          <p:nvPr/>
        </p:nvSpPr>
        <p:spPr>
          <a:xfrm>
            <a:off x="1732084" y="2447019"/>
            <a:ext cx="8651631" cy="21031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lnSpc>
                <a:spcPct val="80000"/>
              </a:lnSpc>
              <a:defRPr sz="7200" b="1">
                <a:solidFill>
                  <a:schemeClr val="accent4"/>
                </a:solidFill>
                <a:latin typeface="Gilroy ExtraBold"/>
                <a:ea typeface="Gilroy ExtraBold"/>
                <a:cs typeface="Gilroy ExtraBold"/>
                <a:sym typeface="Gilroy ExtraBold"/>
              </a:defRPr>
            </a:lvl1pPr>
          </a:lstStyle>
          <a:p>
            <a:r>
              <a:t>Watch video 2 on next slide</a:t>
            </a:r>
          </a:p>
        </p:txBody>
      </p:sp>
      <p:pic>
        <p:nvPicPr>
          <p:cNvPr id="348" name="Picture 2" descr="Picture 2"/>
          <p:cNvPicPr>
            <a:picLocks noChangeAspect="1"/>
          </p:cNvPicPr>
          <p:nvPr/>
        </p:nvPicPr>
        <p:blipFill>
          <a:blip r:embed="rId2">
            <a:alphaModFix amt="20000"/>
          </a:blip>
          <a:stretch>
            <a:fillRect/>
          </a:stretch>
        </p:blipFill>
        <p:spPr>
          <a:xfrm>
            <a:off x="11362942" y="6417000"/>
            <a:ext cx="653212" cy="253432"/>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TextBox 1"/>
          <p:cNvSpPr txBox="1"/>
          <p:nvPr/>
        </p:nvSpPr>
        <p:spPr>
          <a:xfrm>
            <a:off x="1122948" y="1151078"/>
            <a:ext cx="3321038" cy="1348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80000"/>
              </a:lnSpc>
              <a:defRPr sz="4500" b="1">
                <a:solidFill>
                  <a:srgbClr val="00B4DC"/>
                </a:solidFill>
                <a:latin typeface="Gilroy ExtraBold"/>
                <a:ea typeface="Gilroy ExtraBold"/>
                <a:cs typeface="Gilroy ExtraBold"/>
                <a:sym typeface="Gilroy ExtraBold"/>
              </a:defRPr>
            </a:lvl1pPr>
          </a:lstStyle>
          <a:p>
            <a:r>
              <a:t>Goals for this session</a:t>
            </a:r>
          </a:p>
        </p:txBody>
      </p:sp>
      <p:grpSp>
        <p:nvGrpSpPr>
          <p:cNvPr id="168" name="Oval 6"/>
          <p:cNvGrpSpPr/>
          <p:nvPr/>
        </p:nvGrpSpPr>
        <p:grpSpPr>
          <a:xfrm>
            <a:off x="5849847" y="1042569"/>
            <a:ext cx="344497" cy="396241"/>
            <a:chOff x="0" y="0"/>
            <a:chExt cx="344496" cy="396240"/>
          </a:xfrm>
        </p:grpSpPr>
        <p:sp>
          <p:nvSpPr>
            <p:cNvPr id="166" name="Circle"/>
            <p:cNvSpPr/>
            <p:nvPr/>
          </p:nvSpPr>
          <p:spPr>
            <a:xfrm>
              <a:off x="0" y="25872"/>
              <a:ext cx="344497" cy="344497"/>
            </a:xfrm>
            <a:prstGeom prst="ellipse">
              <a:avLst/>
            </a:prstGeom>
            <a:solidFill>
              <a:schemeClr val="accent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67" name="1"/>
            <p:cNvSpPr txBox="1"/>
            <p:nvPr/>
          </p:nvSpPr>
          <p:spPr>
            <a:xfrm>
              <a:off x="50449" y="0"/>
              <a:ext cx="243597" cy="396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2000" b="1">
                  <a:solidFill>
                    <a:srgbClr val="FFFFFF"/>
                  </a:solidFill>
                  <a:latin typeface="Gilroy ExtraBold"/>
                  <a:ea typeface="Gilroy ExtraBold"/>
                  <a:cs typeface="Gilroy ExtraBold"/>
                  <a:sym typeface="Gilroy ExtraBold"/>
                </a:defRPr>
              </a:lvl1pPr>
            </a:lstStyle>
            <a:p>
              <a:r>
                <a:t>1</a:t>
              </a:r>
            </a:p>
          </p:txBody>
        </p:sp>
      </p:grpSp>
      <p:sp>
        <p:nvSpPr>
          <p:cNvPr id="169" name="TextBox 3"/>
          <p:cNvSpPr txBox="1"/>
          <p:nvPr/>
        </p:nvSpPr>
        <p:spPr>
          <a:xfrm>
            <a:off x="6512328" y="978830"/>
            <a:ext cx="5238947" cy="1272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400">
                <a:solidFill>
                  <a:schemeClr val="accent3"/>
                </a:solidFill>
                <a:latin typeface="Source Sans Pro"/>
                <a:ea typeface="Source Sans Pro"/>
                <a:cs typeface="Source Sans Pro"/>
                <a:sym typeface="Source Sans Pro"/>
              </a:defRPr>
            </a:lvl1pPr>
          </a:lstStyle>
          <a:p>
            <a:r>
              <a:t>Internalize and apply the GOTV framework for effective conversations when talking to sporadic voters</a:t>
            </a:r>
          </a:p>
        </p:txBody>
      </p:sp>
      <p:pic>
        <p:nvPicPr>
          <p:cNvPr id="170" name="Picture 7" descr="Picture 7"/>
          <p:cNvPicPr>
            <a:picLocks noChangeAspect="1"/>
          </p:cNvPicPr>
          <p:nvPr/>
        </p:nvPicPr>
        <p:blipFill>
          <a:blip r:embed="rId3">
            <a:alphaModFix amt="20000"/>
          </a:blip>
          <a:stretch>
            <a:fillRect/>
          </a:stretch>
        </p:blipFill>
        <p:spPr>
          <a:xfrm>
            <a:off x="11362942" y="6417000"/>
            <a:ext cx="653212" cy="253432"/>
          </a:xfrm>
          <a:prstGeom prst="rect">
            <a:avLst/>
          </a:prstGeom>
          <a:ln w="12700">
            <a:miter lim="400000"/>
          </a:ln>
        </p:spPr>
      </p:pic>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 name="Picture 2" descr="Picture 2"/>
          <p:cNvPicPr>
            <a:picLocks noChangeAspect="1"/>
          </p:cNvPicPr>
          <p:nvPr/>
        </p:nvPicPr>
        <p:blipFill>
          <a:blip r:embed="rId4">
            <a:alphaModFix amt="20000"/>
          </a:blip>
          <a:stretch>
            <a:fillRect/>
          </a:stretch>
        </p:blipFill>
        <p:spPr>
          <a:xfrm>
            <a:off x="11362942" y="6417000"/>
            <a:ext cx="653212" cy="253432"/>
          </a:xfrm>
          <a:prstGeom prst="rect">
            <a:avLst/>
          </a:prstGeom>
          <a:ln w="12700">
            <a:miter lim="400000"/>
          </a:ln>
        </p:spPr>
      </p:pic>
      <p:pic>
        <p:nvPicPr>
          <p:cNvPr id="351" name="Good GOTV" descr="Good GOTV"/>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9525" y="-17010"/>
            <a:ext cx="12192000" cy="68580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51"/>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000" fill="hold"/>
                                        <p:tgtEl>
                                          <p:spTgt spid="35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51"/>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 name="Shape 193" descr="Shape 193"/>
          <p:cNvPicPr>
            <a:picLocks noChangeAspect="1"/>
          </p:cNvPicPr>
          <p:nvPr/>
        </p:nvPicPr>
        <p:blipFill>
          <a:blip r:embed="rId3"/>
          <a:srcRect l="27715" r="18761"/>
          <a:stretch>
            <a:fillRect/>
          </a:stretch>
        </p:blipFill>
        <p:spPr>
          <a:xfrm>
            <a:off x="0" y="0"/>
            <a:ext cx="5498432" cy="6858000"/>
          </a:xfrm>
          <a:prstGeom prst="rect">
            <a:avLst/>
          </a:prstGeom>
          <a:ln w="12700">
            <a:miter lim="400000"/>
          </a:ln>
        </p:spPr>
      </p:pic>
      <p:sp>
        <p:nvSpPr>
          <p:cNvPr id="354" name="Shape 194"/>
          <p:cNvSpPr txBox="1"/>
          <p:nvPr/>
        </p:nvSpPr>
        <p:spPr>
          <a:xfrm>
            <a:off x="5921594" y="1697538"/>
            <a:ext cx="5557643" cy="36143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lnSpc>
                <a:spcPct val="70000"/>
              </a:lnSpc>
              <a:defRPr sz="6000" b="1">
                <a:latin typeface="Gilroy ExtraBold"/>
                <a:ea typeface="Gilroy ExtraBold"/>
                <a:cs typeface="Gilroy ExtraBold"/>
                <a:sym typeface="Gilroy ExtraBold"/>
              </a:defRPr>
            </a:lvl1pPr>
          </a:lstStyle>
          <a:p>
            <a:r>
              <a:t>What went well in the conversation you just watched?</a:t>
            </a:r>
          </a:p>
        </p:txBody>
      </p:sp>
      <p:sp>
        <p:nvSpPr>
          <p:cNvPr id="355" name="Rectangle 1"/>
          <p:cNvSpPr txBox="1"/>
          <p:nvPr/>
        </p:nvSpPr>
        <p:spPr>
          <a:xfrm>
            <a:off x="5921593" y="1122369"/>
            <a:ext cx="3790289" cy="485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500" b="1" spc="300">
                <a:solidFill>
                  <a:schemeClr val="accent4"/>
                </a:solidFill>
                <a:latin typeface="Gilroy ExtraBold"/>
                <a:ea typeface="Gilroy ExtraBold"/>
                <a:cs typeface="Gilroy ExtraBold"/>
                <a:sym typeface="Gilroy ExtraBold"/>
              </a:defRPr>
            </a:lvl1pPr>
          </a:lstStyle>
          <a:p>
            <a:r>
              <a:t>REPORT-BACK: </a:t>
            </a:r>
          </a:p>
        </p:txBody>
      </p:sp>
      <p:pic>
        <p:nvPicPr>
          <p:cNvPr id="356" name="Picture 5" descr="Picture 5"/>
          <p:cNvPicPr>
            <a:picLocks noChangeAspect="1"/>
          </p:cNvPicPr>
          <p:nvPr/>
        </p:nvPicPr>
        <p:blipFill>
          <a:blip r:embed="rId4">
            <a:alphaModFix amt="20000"/>
          </a:blip>
          <a:stretch>
            <a:fillRect/>
          </a:stretch>
        </p:blipFill>
        <p:spPr>
          <a:xfrm>
            <a:off x="11362942" y="6417000"/>
            <a:ext cx="653212" cy="253432"/>
          </a:xfrm>
          <a:prstGeom prst="rect">
            <a:avLst/>
          </a:prstGeom>
          <a:ln w="12700">
            <a:miter lim="400000"/>
          </a:ln>
        </p:spPr>
      </p:pic>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 name="TextBox 3"/>
          <p:cNvSpPr txBox="1"/>
          <p:nvPr/>
        </p:nvSpPr>
        <p:spPr>
          <a:xfrm>
            <a:off x="0" y="2651591"/>
            <a:ext cx="12192000" cy="1209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lnSpc>
                <a:spcPct val="80000"/>
              </a:lnSpc>
              <a:defRPr sz="7200" b="1">
                <a:solidFill>
                  <a:schemeClr val="accent4"/>
                </a:solidFill>
                <a:latin typeface="Gilroy ExtraBold"/>
                <a:ea typeface="Gilroy ExtraBold"/>
                <a:cs typeface="Gilroy ExtraBold"/>
                <a:sym typeface="Gilroy ExtraBold"/>
              </a:defRPr>
            </a:lvl1pPr>
          </a:lstStyle>
          <a:p>
            <a:r>
              <a:t>Pause for activity: Scenarios</a:t>
            </a:r>
          </a:p>
        </p:txBody>
      </p:sp>
      <p:pic>
        <p:nvPicPr>
          <p:cNvPr id="361" name="Picture 2" descr="Picture 2"/>
          <p:cNvPicPr>
            <a:picLocks noChangeAspect="1"/>
          </p:cNvPicPr>
          <p:nvPr/>
        </p:nvPicPr>
        <p:blipFill>
          <a:blip r:embed="rId2">
            <a:alphaModFix amt="20000"/>
          </a:blip>
          <a:stretch>
            <a:fillRect/>
          </a:stretch>
        </p:blipFill>
        <p:spPr>
          <a:xfrm>
            <a:off x="11362942" y="6417000"/>
            <a:ext cx="653212" cy="253432"/>
          </a:xfrm>
          <a:prstGeom prst="rect">
            <a:avLst/>
          </a:prstGeom>
          <a:ln w="12700">
            <a:miter lim="400000"/>
          </a:ln>
        </p:spPr>
      </p:pic>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3B444D"/>
        </a:solidFill>
        <a:effectLst/>
      </p:bgPr>
    </p:bg>
    <p:spTree>
      <p:nvGrpSpPr>
        <p:cNvPr id="1" name=""/>
        <p:cNvGrpSpPr/>
        <p:nvPr/>
      </p:nvGrpSpPr>
      <p:grpSpPr>
        <a:xfrm>
          <a:off x="0" y="0"/>
          <a:ext cx="0" cy="0"/>
          <a:chOff x="0" y="0"/>
          <a:chExt cx="0" cy="0"/>
        </a:xfrm>
      </p:grpSpPr>
      <p:sp>
        <p:nvSpPr>
          <p:cNvPr id="363" name="TextBox 5"/>
          <p:cNvSpPr txBox="1"/>
          <p:nvPr/>
        </p:nvSpPr>
        <p:spPr>
          <a:xfrm>
            <a:off x="1858734" y="349865"/>
            <a:ext cx="8851177" cy="1018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lnSpc>
                <a:spcPct val="90000"/>
              </a:lnSpc>
              <a:defRPr sz="6000" b="1">
                <a:solidFill>
                  <a:srgbClr val="FFFFFF"/>
                </a:solidFill>
                <a:latin typeface="Gilroy ExtraBold"/>
                <a:ea typeface="Gilroy ExtraBold"/>
                <a:cs typeface="Gilroy ExtraBold"/>
                <a:sym typeface="Gilroy ExtraBold"/>
              </a:defRPr>
            </a:lvl1pPr>
          </a:lstStyle>
          <a:p>
            <a:r>
              <a:t>Scenario 1:  </a:t>
            </a:r>
          </a:p>
        </p:txBody>
      </p:sp>
      <p:pic>
        <p:nvPicPr>
          <p:cNvPr id="364" name="Picture 3" descr="Picture 3"/>
          <p:cNvPicPr>
            <a:picLocks noChangeAspect="1"/>
          </p:cNvPicPr>
          <p:nvPr/>
        </p:nvPicPr>
        <p:blipFill>
          <a:blip r:embed="rId2">
            <a:alphaModFix amt="35000"/>
          </a:blip>
          <a:stretch>
            <a:fillRect/>
          </a:stretch>
        </p:blipFill>
        <p:spPr>
          <a:xfrm>
            <a:off x="11362942" y="6417000"/>
            <a:ext cx="653213" cy="253433"/>
          </a:xfrm>
          <a:prstGeom prst="rect">
            <a:avLst/>
          </a:prstGeom>
          <a:ln w="12700">
            <a:miter lim="400000"/>
          </a:ln>
        </p:spPr>
      </p:pic>
      <p:sp>
        <p:nvSpPr>
          <p:cNvPr id="365" name="Rectangle 4"/>
          <p:cNvSpPr txBox="1"/>
          <p:nvPr/>
        </p:nvSpPr>
        <p:spPr>
          <a:xfrm>
            <a:off x="6448234" y="1941333"/>
            <a:ext cx="5241316" cy="34709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0975" tIns="20975" rIns="20975" bIns="20975">
            <a:spAutoFit/>
          </a:bodyPr>
          <a:lstStyle/>
          <a:p>
            <a:pPr marL="457200" indent="-457200">
              <a:buSzPct val="100000"/>
              <a:buFont typeface="Arial"/>
              <a:buChar char="•"/>
              <a:defRPr sz="3600">
                <a:solidFill>
                  <a:srgbClr val="FFFFFF"/>
                </a:solidFill>
                <a:latin typeface="Source Sans Pro"/>
                <a:ea typeface="Source Sans Pro"/>
                <a:cs typeface="Source Sans Pro"/>
                <a:sym typeface="Source Sans Pro"/>
              </a:defRPr>
            </a:pPr>
            <a:r>
              <a:t>Partner 1 should play the role of a hurried and busy sporadic voter</a:t>
            </a:r>
            <a:endParaRPr sz="4200">
              <a:solidFill>
                <a:srgbClr val="000000"/>
              </a:solidFill>
              <a:latin typeface="Gill Sans"/>
              <a:ea typeface="Gill Sans"/>
              <a:cs typeface="Gill Sans"/>
              <a:sym typeface="Gill Sans"/>
            </a:endParaRPr>
          </a:p>
          <a:p>
            <a:pPr marL="457200" indent="-457200">
              <a:buSzPct val="100000"/>
              <a:buFont typeface="Arial"/>
              <a:buChar char="•"/>
              <a:defRPr sz="3600">
                <a:solidFill>
                  <a:srgbClr val="FFFFFF"/>
                </a:solidFill>
                <a:latin typeface="Source Sans Pro"/>
                <a:ea typeface="Source Sans Pro"/>
                <a:cs typeface="Source Sans Pro"/>
                <a:sym typeface="Source Sans Pro"/>
              </a:defRPr>
            </a:pPr>
            <a:endParaRPr sz="4200">
              <a:solidFill>
                <a:srgbClr val="000000"/>
              </a:solidFill>
              <a:latin typeface="Gill Sans"/>
              <a:ea typeface="Gill Sans"/>
              <a:cs typeface="Gill Sans"/>
              <a:sym typeface="Gill Sans"/>
            </a:endParaRPr>
          </a:p>
          <a:p>
            <a:pPr marL="457200" indent="-457200">
              <a:buSzPct val="100000"/>
              <a:buFont typeface="Arial"/>
              <a:buChar char="•"/>
              <a:defRPr sz="3600">
                <a:solidFill>
                  <a:srgbClr val="FFFFFF"/>
                </a:solidFill>
                <a:latin typeface="Source Sans Pro"/>
                <a:ea typeface="Source Sans Pro"/>
                <a:cs typeface="Source Sans Pro"/>
                <a:sym typeface="Source Sans Pro"/>
              </a:defRPr>
            </a:pPr>
            <a:r>
              <a:t>Partner 2 should play the role of the canvasser</a:t>
            </a:r>
          </a:p>
        </p:txBody>
      </p:sp>
      <p:sp>
        <p:nvSpPr>
          <p:cNvPr id="366" name="TextBox 7"/>
          <p:cNvSpPr txBox="1"/>
          <p:nvPr/>
        </p:nvSpPr>
        <p:spPr>
          <a:xfrm>
            <a:off x="895787" y="1885571"/>
            <a:ext cx="4987254" cy="3558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85750" indent="-285750">
              <a:spcBef>
                <a:spcPts val="1200"/>
              </a:spcBef>
              <a:buSzPct val="100000"/>
              <a:buFont typeface="Arial"/>
              <a:buChar char="•"/>
              <a:defRPr sz="3600" b="1">
                <a:solidFill>
                  <a:schemeClr val="accent4"/>
                </a:solidFill>
                <a:latin typeface="Source Sans Pro"/>
                <a:ea typeface="Source Sans Pro"/>
                <a:cs typeface="Source Sans Pro"/>
                <a:sym typeface="Source Sans Pro"/>
              </a:defRPr>
            </a:pPr>
            <a:r>
              <a:t>Local touch</a:t>
            </a:r>
            <a:endParaRPr>
              <a:solidFill>
                <a:srgbClr val="000000"/>
              </a:solidFill>
            </a:endParaRPr>
          </a:p>
          <a:p>
            <a:pPr marL="285750" indent="-285750">
              <a:spcBef>
                <a:spcPts val="1200"/>
              </a:spcBef>
              <a:buSzPct val="100000"/>
              <a:buFont typeface="Arial"/>
              <a:buChar char="•"/>
              <a:defRPr sz="3600" b="1">
                <a:solidFill>
                  <a:schemeClr val="accent4"/>
                </a:solidFill>
                <a:latin typeface="Source Sans Pro"/>
                <a:ea typeface="Source Sans Pro"/>
                <a:cs typeface="Source Sans Pro"/>
                <a:sym typeface="Source Sans Pro"/>
              </a:defRPr>
            </a:pPr>
            <a:r>
              <a:t>Voter accountability</a:t>
            </a:r>
            <a:endParaRPr>
              <a:solidFill>
                <a:srgbClr val="000000"/>
              </a:solidFill>
            </a:endParaRPr>
          </a:p>
          <a:p>
            <a:pPr marL="285750" indent="-285750">
              <a:spcBef>
                <a:spcPts val="1200"/>
              </a:spcBef>
              <a:buSzPct val="100000"/>
              <a:buFont typeface="Arial"/>
              <a:buChar char="•"/>
              <a:defRPr sz="3600" b="1">
                <a:solidFill>
                  <a:schemeClr val="accent4"/>
                </a:solidFill>
                <a:latin typeface="Source Sans Pro"/>
                <a:ea typeface="Source Sans Pro"/>
                <a:cs typeface="Source Sans Pro"/>
                <a:sym typeface="Source Sans Pro"/>
              </a:defRPr>
            </a:pPr>
            <a:r>
              <a:t>Commitment to vote</a:t>
            </a:r>
            <a:endParaRPr>
              <a:solidFill>
                <a:srgbClr val="000000"/>
              </a:solidFill>
            </a:endParaRPr>
          </a:p>
          <a:p>
            <a:pPr marL="285750" indent="-285750">
              <a:spcBef>
                <a:spcPts val="1200"/>
              </a:spcBef>
              <a:buSzPct val="100000"/>
              <a:buFont typeface="Arial"/>
              <a:buChar char="•"/>
              <a:defRPr sz="3600" b="1">
                <a:solidFill>
                  <a:schemeClr val="accent4"/>
                </a:solidFill>
                <a:latin typeface="Source Sans Pro"/>
                <a:ea typeface="Source Sans Pro"/>
                <a:cs typeface="Source Sans Pro"/>
                <a:sym typeface="Source Sans Pro"/>
              </a:defRPr>
            </a:pPr>
            <a:r>
              <a:t>Plan-making</a:t>
            </a:r>
            <a:endParaRPr>
              <a:solidFill>
                <a:srgbClr val="000000"/>
              </a:solidFill>
            </a:endParaRPr>
          </a:p>
          <a:p>
            <a:pPr marL="285750" indent="-285750">
              <a:spcBef>
                <a:spcPts val="1200"/>
              </a:spcBef>
              <a:buSzPct val="100000"/>
              <a:buFont typeface="Arial"/>
              <a:buChar char="•"/>
              <a:defRPr sz="3600" b="1">
                <a:solidFill>
                  <a:schemeClr val="accent4"/>
                </a:solidFill>
                <a:latin typeface="Source Sans Pro"/>
                <a:ea typeface="Source Sans Pro"/>
                <a:cs typeface="Source Sans Pro"/>
                <a:sym typeface="Source Sans Pro"/>
              </a:defRPr>
            </a:pPr>
            <a:r>
              <a:t>Thanks for voting</a:t>
            </a:r>
          </a:p>
        </p:txBody>
      </p:sp>
      <p:sp>
        <p:nvSpPr>
          <p:cNvPr id="367" name="Straight Connector 8"/>
          <p:cNvSpPr/>
          <p:nvPr/>
        </p:nvSpPr>
        <p:spPr>
          <a:xfrm flipH="1">
            <a:off x="6057900" y="1273195"/>
            <a:ext cx="1" cy="4702629"/>
          </a:xfrm>
          <a:prstGeom prst="line">
            <a:avLst/>
          </a:prstGeom>
          <a:ln w="25400">
            <a:solidFill>
              <a:schemeClr val="accent4"/>
            </a:solidFill>
          </a:ln>
          <a:effectLst>
            <a:outerShdw blurRad="38100" dist="20000" dir="5400000" rotWithShape="0">
              <a:srgbClr val="000000">
                <a:alpha val="38000"/>
              </a:srgbClr>
            </a:outerShdw>
          </a:effectLst>
        </p:spPr>
        <p:txBody>
          <a:bodyPr lIns="45719" rIns="45719"/>
          <a:lstStyle/>
          <a:p>
            <a:endParaRP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3B444D"/>
        </a:solidFill>
        <a:effectLst/>
      </p:bgPr>
    </p:bg>
    <p:spTree>
      <p:nvGrpSpPr>
        <p:cNvPr id="1" name=""/>
        <p:cNvGrpSpPr/>
        <p:nvPr/>
      </p:nvGrpSpPr>
      <p:grpSpPr>
        <a:xfrm>
          <a:off x="0" y="0"/>
          <a:ext cx="0" cy="0"/>
          <a:chOff x="0" y="0"/>
          <a:chExt cx="0" cy="0"/>
        </a:xfrm>
      </p:grpSpPr>
      <p:sp>
        <p:nvSpPr>
          <p:cNvPr id="369" name="TextBox 5"/>
          <p:cNvSpPr txBox="1"/>
          <p:nvPr/>
        </p:nvSpPr>
        <p:spPr>
          <a:xfrm>
            <a:off x="1858734" y="349865"/>
            <a:ext cx="8851177" cy="1018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lnSpc>
                <a:spcPct val="90000"/>
              </a:lnSpc>
              <a:defRPr sz="6000" b="1">
                <a:solidFill>
                  <a:srgbClr val="FFFFFF"/>
                </a:solidFill>
                <a:latin typeface="Gilroy ExtraBold"/>
                <a:ea typeface="Gilroy ExtraBold"/>
                <a:cs typeface="Gilroy ExtraBold"/>
                <a:sym typeface="Gilroy ExtraBold"/>
              </a:defRPr>
            </a:lvl1pPr>
          </a:lstStyle>
          <a:p>
            <a:r>
              <a:t>Scenario 2:  </a:t>
            </a:r>
          </a:p>
        </p:txBody>
      </p:sp>
      <p:pic>
        <p:nvPicPr>
          <p:cNvPr id="370" name="Picture 3" descr="Picture 3"/>
          <p:cNvPicPr>
            <a:picLocks noChangeAspect="1"/>
          </p:cNvPicPr>
          <p:nvPr/>
        </p:nvPicPr>
        <p:blipFill>
          <a:blip r:embed="rId2">
            <a:alphaModFix amt="35000"/>
          </a:blip>
          <a:stretch>
            <a:fillRect/>
          </a:stretch>
        </p:blipFill>
        <p:spPr>
          <a:xfrm>
            <a:off x="11362942" y="6417000"/>
            <a:ext cx="653213" cy="253433"/>
          </a:xfrm>
          <a:prstGeom prst="rect">
            <a:avLst/>
          </a:prstGeom>
          <a:ln w="12700">
            <a:miter lim="400000"/>
          </a:ln>
        </p:spPr>
      </p:pic>
      <p:sp>
        <p:nvSpPr>
          <p:cNvPr id="371" name="Rectangle 4"/>
          <p:cNvSpPr txBox="1"/>
          <p:nvPr/>
        </p:nvSpPr>
        <p:spPr>
          <a:xfrm>
            <a:off x="6448234" y="1941334"/>
            <a:ext cx="5241316" cy="40424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0975" tIns="20975" rIns="20975" bIns="20975">
            <a:spAutoFit/>
          </a:bodyPr>
          <a:lstStyle/>
          <a:p>
            <a:pPr marL="457200" indent="-457200">
              <a:buSzPct val="100000"/>
              <a:buFont typeface="Arial"/>
              <a:buChar char="•"/>
              <a:defRPr sz="3600">
                <a:solidFill>
                  <a:srgbClr val="FFFFFF"/>
                </a:solidFill>
                <a:latin typeface="Source Sans Pro"/>
                <a:ea typeface="Source Sans Pro"/>
                <a:cs typeface="Source Sans Pro"/>
                <a:sym typeface="Source Sans Pro"/>
              </a:defRPr>
            </a:pPr>
            <a:r>
              <a:t>Partners switch off!</a:t>
            </a:r>
            <a:endParaRPr sz="4200">
              <a:solidFill>
                <a:srgbClr val="000000"/>
              </a:solidFill>
              <a:latin typeface="Gill Sans"/>
              <a:ea typeface="Gill Sans"/>
              <a:cs typeface="Gill Sans"/>
              <a:sym typeface="Gill Sans"/>
            </a:endParaRPr>
          </a:p>
          <a:p>
            <a:pPr marL="457200" indent="-457200">
              <a:buSzPct val="100000"/>
              <a:buFont typeface="Arial"/>
              <a:buChar char="•"/>
              <a:defRPr sz="3600">
                <a:solidFill>
                  <a:srgbClr val="FFFFFF"/>
                </a:solidFill>
                <a:latin typeface="Source Sans Pro"/>
                <a:ea typeface="Source Sans Pro"/>
                <a:cs typeface="Source Sans Pro"/>
                <a:sym typeface="Source Sans Pro"/>
              </a:defRPr>
            </a:pPr>
            <a:endParaRPr sz="4200">
              <a:solidFill>
                <a:srgbClr val="000000"/>
              </a:solidFill>
              <a:latin typeface="Gill Sans"/>
              <a:ea typeface="Gill Sans"/>
              <a:cs typeface="Gill Sans"/>
              <a:sym typeface="Gill Sans"/>
            </a:endParaRPr>
          </a:p>
          <a:p>
            <a:pPr marL="457200" indent="-457200">
              <a:buSzPct val="100000"/>
              <a:buFont typeface="Arial"/>
              <a:buChar char="•"/>
              <a:defRPr sz="3600">
                <a:solidFill>
                  <a:srgbClr val="FFFFFF"/>
                </a:solidFill>
                <a:latin typeface="Source Sans Pro"/>
                <a:ea typeface="Source Sans Pro"/>
                <a:cs typeface="Source Sans Pro"/>
                <a:sym typeface="Source Sans Pro"/>
              </a:defRPr>
            </a:pPr>
            <a:r>
              <a:t>Partner 1 is now the canvasser</a:t>
            </a:r>
            <a:endParaRPr sz="4200">
              <a:solidFill>
                <a:srgbClr val="000000"/>
              </a:solidFill>
              <a:latin typeface="Gill Sans"/>
              <a:ea typeface="Gill Sans"/>
              <a:cs typeface="Gill Sans"/>
              <a:sym typeface="Gill Sans"/>
            </a:endParaRPr>
          </a:p>
          <a:p>
            <a:pPr marL="457200" indent="-457200">
              <a:buSzPct val="100000"/>
              <a:buFont typeface="Arial"/>
              <a:buChar char="•"/>
              <a:defRPr sz="3600">
                <a:solidFill>
                  <a:srgbClr val="FFFFFF"/>
                </a:solidFill>
                <a:latin typeface="Source Sans Pro"/>
                <a:ea typeface="Source Sans Pro"/>
                <a:cs typeface="Source Sans Pro"/>
                <a:sym typeface="Source Sans Pro"/>
              </a:defRPr>
            </a:pPr>
            <a:endParaRPr sz="4200">
              <a:solidFill>
                <a:srgbClr val="000000"/>
              </a:solidFill>
              <a:latin typeface="Gill Sans"/>
              <a:ea typeface="Gill Sans"/>
              <a:cs typeface="Gill Sans"/>
              <a:sym typeface="Gill Sans"/>
            </a:endParaRPr>
          </a:p>
          <a:p>
            <a:pPr marL="457200" indent="-457200">
              <a:buSzPct val="100000"/>
              <a:buFont typeface="Arial"/>
              <a:buChar char="•"/>
              <a:defRPr sz="3600">
                <a:solidFill>
                  <a:srgbClr val="FFFFFF"/>
                </a:solidFill>
                <a:latin typeface="Source Sans Pro"/>
                <a:ea typeface="Source Sans Pro"/>
                <a:cs typeface="Source Sans Pro"/>
                <a:sym typeface="Source Sans Pro"/>
              </a:defRPr>
            </a:pPr>
            <a:r>
              <a:t>Partner 2 is now the sporadic voter</a:t>
            </a:r>
          </a:p>
        </p:txBody>
      </p:sp>
      <p:sp>
        <p:nvSpPr>
          <p:cNvPr id="372" name="TextBox 7"/>
          <p:cNvSpPr txBox="1"/>
          <p:nvPr/>
        </p:nvSpPr>
        <p:spPr>
          <a:xfrm>
            <a:off x="895787" y="1885571"/>
            <a:ext cx="4987254" cy="3558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85750" indent="-285750">
              <a:spcBef>
                <a:spcPts val="1200"/>
              </a:spcBef>
              <a:buSzPct val="100000"/>
              <a:buFont typeface="Arial"/>
              <a:buChar char="•"/>
              <a:defRPr sz="3600" b="1">
                <a:solidFill>
                  <a:schemeClr val="accent4"/>
                </a:solidFill>
                <a:latin typeface="Source Sans Pro"/>
                <a:ea typeface="Source Sans Pro"/>
                <a:cs typeface="Source Sans Pro"/>
                <a:sym typeface="Source Sans Pro"/>
              </a:defRPr>
            </a:pPr>
            <a:r>
              <a:t>Local touch</a:t>
            </a:r>
            <a:endParaRPr>
              <a:solidFill>
                <a:srgbClr val="000000"/>
              </a:solidFill>
            </a:endParaRPr>
          </a:p>
          <a:p>
            <a:pPr marL="285750" indent="-285750">
              <a:spcBef>
                <a:spcPts val="1200"/>
              </a:spcBef>
              <a:buSzPct val="100000"/>
              <a:buFont typeface="Arial"/>
              <a:buChar char="•"/>
              <a:defRPr sz="3600" b="1">
                <a:solidFill>
                  <a:schemeClr val="accent4"/>
                </a:solidFill>
                <a:latin typeface="Source Sans Pro"/>
                <a:ea typeface="Source Sans Pro"/>
                <a:cs typeface="Source Sans Pro"/>
                <a:sym typeface="Source Sans Pro"/>
              </a:defRPr>
            </a:pPr>
            <a:r>
              <a:t>Voter accountability</a:t>
            </a:r>
            <a:endParaRPr>
              <a:solidFill>
                <a:srgbClr val="000000"/>
              </a:solidFill>
            </a:endParaRPr>
          </a:p>
          <a:p>
            <a:pPr marL="285750" indent="-285750">
              <a:spcBef>
                <a:spcPts val="1200"/>
              </a:spcBef>
              <a:buSzPct val="100000"/>
              <a:buFont typeface="Arial"/>
              <a:buChar char="•"/>
              <a:defRPr sz="3600" b="1">
                <a:solidFill>
                  <a:schemeClr val="accent4"/>
                </a:solidFill>
                <a:latin typeface="Source Sans Pro"/>
                <a:ea typeface="Source Sans Pro"/>
                <a:cs typeface="Source Sans Pro"/>
                <a:sym typeface="Source Sans Pro"/>
              </a:defRPr>
            </a:pPr>
            <a:r>
              <a:t>Commitment to vote</a:t>
            </a:r>
            <a:endParaRPr>
              <a:solidFill>
                <a:srgbClr val="000000"/>
              </a:solidFill>
            </a:endParaRPr>
          </a:p>
          <a:p>
            <a:pPr marL="285750" indent="-285750">
              <a:spcBef>
                <a:spcPts val="1200"/>
              </a:spcBef>
              <a:buSzPct val="100000"/>
              <a:buFont typeface="Arial"/>
              <a:buChar char="•"/>
              <a:defRPr sz="3600" b="1">
                <a:solidFill>
                  <a:schemeClr val="accent4"/>
                </a:solidFill>
                <a:latin typeface="Source Sans Pro"/>
                <a:ea typeface="Source Sans Pro"/>
                <a:cs typeface="Source Sans Pro"/>
                <a:sym typeface="Source Sans Pro"/>
              </a:defRPr>
            </a:pPr>
            <a:r>
              <a:t>Plan-making</a:t>
            </a:r>
            <a:endParaRPr>
              <a:solidFill>
                <a:srgbClr val="000000"/>
              </a:solidFill>
            </a:endParaRPr>
          </a:p>
          <a:p>
            <a:pPr marL="285750" indent="-285750">
              <a:spcBef>
                <a:spcPts val="1200"/>
              </a:spcBef>
              <a:buSzPct val="100000"/>
              <a:buFont typeface="Arial"/>
              <a:buChar char="•"/>
              <a:defRPr sz="3600" b="1">
                <a:solidFill>
                  <a:schemeClr val="accent4"/>
                </a:solidFill>
                <a:latin typeface="Source Sans Pro"/>
                <a:ea typeface="Source Sans Pro"/>
                <a:cs typeface="Source Sans Pro"/>
                <a:sym typeface="Source Sans Pro"/>
              </a:defRPr>
            </a:pPr>
            <a:r>
              <a:t>Thanks for voting</a:t>
            </a:r>
          </a:p>
        </p:txBody>
      </p:sp>
      <p:sp>
        <p:nvSpPr>
          <p:cNvPr id="373" name="Straight Connector 8"/>
          <p:cNvSpPr/>
          <p:nvPr/>
        </p:nvSpPr>
        <p:spPr>
          <a:xfrm flipH="1">
            <a:off x="6057900" y="1273195"/>
            <a:ext cx="1" cy="4702629"/>
          </a:xfrm>
          <a:prstGeom prst="line">
            <a:avLst/>
          </a:prstGeom>
          <a:ln w="25400">
            <a:solidFill>
              <a:schemeClr val="accent4"/>
            </a:solidFill>
          </a:ln>
          <a:effectLst>
            <a:outerShdw blurRad="38100" dist="20000" dir="5400000" rotWithShape="0">
              <a:srgbClr val="000000">
                <a:alpha val="38000"/>
              </a:srgbClr>
            </a:outerShdw>
          </a:effectLst>
        </p:spPr>
        <p:txBody>
          <a:bodyPr lIns="45719" rIns="45719"/>
          <a:lstStyle/>
          <a:p>
            <a:endParaRP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3B444D"/>
        </a:solidFill>
        <a:effectLst/>
      </p:bgPr>
    </p:bg>
    <p:spTree>
      <p:nvGrpSpPr>
        <p:cNvPr id="1" name=""/>
        <p:cNvGrpSpPr/>
        <p:nvPr/>
      </p:nvGrpSpPr>
      <p:grpSpPr>
        <a:xfrm>
          <a:off x="0" y="0"/>
          <a:ext cx="0" cy="0"/>
          <a:chOff x="0" y="0"/>
          <a:chExt cx="0" cy="0"/>
        </a:xfrm>
      </p:grpSpPr>
      <p:sp>
        <p:nvSpPr>
          <p:cNvPr id="375" name="TextBox 2"/>
          <p:cNvSpPr txBox="1"/>
          <p:nvPr/>
        </p:nvSpPr>
        <p:spPr>
          <a:xfrm>
            <a:off x="1146940" y="2421403"/>
            <a:ext cx="9606154" cy="1958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2000" b="1">
                <a:solidFill>
                  <a:srgbClr val="FFFFFF"/>
                </a:solidFill>
                <a:latin typeface="Gilroy ExtraBold"/>
                <a:ea typeface="Gilroy ExtraBold"/>
                <a:cs typeface="Gilroy ExtraBold"/>
                <a:sym typeface="Gilroy ExtraBold"/>
              </a:defRPr>
            </a:pPr>
            <a:r>
              <a:t>Group</a:t>
            </a:r>
            <a:r>
              <a:rPr sz="11000"/>
              <a:t> debrief</a:t>
            </a:r>
          </a:p>
        </p:txBody>
      </p:sp>
      <p:pic>
        <p:nvPicPr>
          <p:cNvPr id="376" name="Picture 3" descr="Picture 3"/>
          <p:cNvPicPr>
            <a:picLocks noChangeAspect="1"/>
          </p:cNvPicPr>
          <p:nvPr/>
        </p:nvPicPr>
        <p:blipFill>
          <a:blip r:embed="rId2">
            <a:alphaModFix amt="35000"/>
          </a:blip>
          <a:stretch>
            <a:fillRect/>
          </a:stretch>
        </p:blipFill>
        <p:spPr>
          <a:xfrm>
            <a:off x="11362942" y="6417000"/>
            <a:ext cx="653213" cy="253433"/>
          </a:xfrm>
          <a:prstGeom prst="rect">
            <a:avLst/>
          </a:prstGeom>
          <a:ln w="12700">
            <a:miter lim="400000"/>
          </a:ln>
        </p:spPr>
      </p:pic>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 name="Shape 193" descr="Shape 193"/>
          <p:cNvPicPr>
            <a:picLocks noChangeAspect="1"/>
          </p:cNvPicPr>
          <p:nvPr/>
        </p:nvPicPr>
        <p:blipFill>
          <a:blip r:embed="rId3"/>
          <a:srcRect l="27715" r="18761"/>
          <a:stretch>
            <a:fillRect/>
          </a:stretch>
        </p:blipFill>
        <p:spPr>
          <a:xfrm>
            <a:off x="0" y="0"/>
            <a:ext cx="5498432" cy="6858000"/>
          </a:xfrm>
          <a:prstGeom prst="rect">
            <a:avLst/>
          </a:prstGeom>
          <a:ln w="12700">
            <a:miter lim="400000"/>
          </a:ln>
        </p:spPr>
      </p:pic>
      <p:sp>
        <p:nvSpPr>
          <p:cNvPr id="379" name="Shape 194"/>
          <p:cNvSpPr txBox="1"/>
          <p:nvPr/>
        </p:nvSpPr>
        <p:spPr>
          <a:xfrm>
            <a:off x="6508552" y="1723100"/>
            <a:ext cx="6099733" cy="35559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p>
            <a:pPr>
              <a:lnSpc>
                <a:spcPct val="70000"/>
              </a:lnSpc>
              <a:defRPr sz="7200" b="1">
                <a:latin typeface="Gilroy ExtraBold"/>
                <a:ea typeface="Gilroy ExtraBold"/>
                <a:cs typeface="Gilroy ExtraBold"/>
                <a:sym typeface="Gilroy ExtraBold"/>
              </a:defRPr>
            </a:pPr>
            <a:r>
              <a:t>What </a:t>
            </a:r>
            <a:endParaRPr>
              <a:solidFill>
                <a:srgbClr val="000000"/>
              </a:solidFill>
            </a:endParaRPr>
          </a:p>
          <a:p>
            <a:pPr>
              <a:lnSpc>
                <a:spcPct val="70000"/>
              </a:lnSpc>
              <a:defRPr sz="7200" b="1">
                <a:latin typeface="Gilroy ExtraBold"/>
                <a:ea typeface="Gilroy ExtraBold"/>
                <a:cs typeface="Gilroy ExtraBold"/>
                <a:sym typeface="Gilroy ExtraBold"/>
              </a:defRPr>
            </a:pPr>
            <a:r>
              <a:t>did you </a:t>
            </a:r>
            <a:endParaRPr>
              <a:solidFill>
                <a:srgbClr val="000000"/>
              </a:solidFill>
            </a:endParaRPr>
          </a:p>
          <a:p>
            <a:pPr>
              <a:lnSpc>
                <a:spcPct val="70000"/>
              </a:lnSpc>
              <a:defRPr sz="7200" b="1">
                <a:latin typeface="Gilroy ExtraBold"/>
                <a:ea typeface="Gilroy ExtraBold"/>
                <a:cs typeface="Gilroy ExtraBold"/>
                <a:sym typeface="Gilroy ExtraBold"/>
              </a:defRPr>
            </a:pPr>
            <a:r>
              <a:t>come up </a:t>
            </a:r>
            <a:endParaRPr>
              <a:solidFill>
                <a:srgbClr val="000000"/>
              </a:solidFill>
            </a:endParaRPr>
          </a:p>
          <a:p>
            <a:pPr>
              <a:lnSpc>
                <a:spcPct val="70000"/>
              </a:lnSpc>
              <a:defRPr sz="7200" b="1">
                <a:latin typeface="Gilroy ExtraBold"/>
                <a:ea typeface="Gilroy ExtraBold"/>
                <a:cs typeface="Gilroy ExtraBold"/>
                <a:sym typeface="Gilroy ExtraBold"/>
              </a:defRPr>
            </a:pPr>
            <a:r>
              <a:t>with?</a:t>
            </a:r>
          </a:p>
        </p:txBody>
      </p:sp>
      <p:sp>
        <p:nvSpPr>
          <p:cNvPr id="380" name="Shape 195"/>
          <p:cNvSpPr txBox="1"/>
          <p:nvPr/>
        </p:nvSpPr>
        <p:spPr>
          <a:xfrm>
            <a:off x="6567599" y="5149515"/>
            <a:ext cx="6040686" cy="408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2000">
                <a:latin typeface="Source Sans Pro"/>
                <a:ea typeface="Source Sans Pro"/>
                <a:cs typeface="Source Sans Pro"/>
                <a:sym typeface="Source Sans Pro"/>
              </a:defRPr>
            </a:lvl1pPr>
          </a:lstStyle>
          <a:p>
            <a:r>
              <a:t>Share your thoughts out loud! </a:t>
            </a:r>
          </a:p>
        </p:txBody>
      </p:sp>
      <p:sp>
        <p:nvSpPr>
          <p:cNvPr id="381" name="Rectangle 1"/>
          <p:cNvSpPr txBox="1"/>
          <p:nvPr/>
        </p:nvSpPr>
        <p:spPr>
          <a:xfrm>
            <a:off x="6508552" y="892817"/>
            <a:ext cx="3790289" cy="485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500" b="1" spc="300">
                <a:solidFill>
                  <a:schemeClr val="accent4"/>
                </a:solidFill>
                <a:latin typeface="Gilroy ExtraBold"/>
                <a:ea typeface="Gilroy ExtraBold"/>
                <a:cs typeface="Gilroy ExtraBold"/>
                <a:sym typeface="Gilroy ExtraBold"/>
              </a:defRPr>
            </a:lvl1pPr>
          </a:lstStyle>
          <a:p>
            <a:r>
              <a:t>REPORT-BACK: </a:t>
            </a:r>
          </a:p>
        </p:txBody>
      </p:sp>
      <p:pic>
        <p:nvPicPr>
          <p:cNvPr id="382" name="Picture 5" descr="Picture 5"/>
          <p:cNvPicPr>
            <a:picLocks noChangeAspect="1"/>
          </p:cNvPicPr>
          <p:nvPr/>
        </p:nvPicPr>
        <p:blipFill>
          <a:blip r:embed="rId4">
            <a:alphaModFix amt="20000"/>
          </a:blip>
          <a:stretch>
            <a:fillRect/>
          </a:stretch>
        </p:blipFill>
        <p:spPr>
          <a:xfrm>
            <a:off x="11362942" y="6417000"/>
            <a:ext cx="653212" cy="253432"/>
          </a:xfrm>
          <a:prstGeom prst="rect">
            <a:avLst/>
          </a:prstGeom>
          <a:ln w="12700">
            <a:miter lim="400000"/>
          </a:ln>
        </p:spPr>
      </p:pic>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 name="Rectangle 2"/>
          <p:cNvSpPr/>
          <p:nvPr/>
        </p:nvSpPr>
        <p:spPr>
          <a:xfrm>
            <a:off x="6057900" y="4054442"/>
            <a:ext cx="5844017" cy="591799"/>
          </a:xfrm>
          <a:prstGeom prst="rect">
            <a:avLst/>
          </a:prstGeom>
          <a:solidFill>
            <a:schemeClr val="accent4"/>
          </a:solidFill>
          <a:ln w="12700">
            <a:miter lim="400000"/>
          </a:ln>
        </p:spPr>
        <p:txBody>
          <a:bodyPr lIns="45719" rIns="45719" anchor="ctr"/>
          <a:lstStyle/>
          <a:p>
            <a:pPr algn="ctr">
              <a:defRPr>
                <a:solidFill>
                  <a:srgbClr val="FFFFFF"/>
                </a:solidFill>
              </a:defRPr>
            </a:pPr>
            <a:endParaRPr/>
          </a:p>
        </p:txBody>
      </p:sp>
      <p:sp>
        <p:nvSpPr>
          <p:cNvPr id="387" name="TextBox 4"/>
          <p:cNvSpPr txBox="1"/>
          <p:nvPr/>
        </p:nvSpPr>
        <p:spPr>
          <a:xfrm>
            <a:off x="6095999" y="1229919"/>
            <a:ext cx="6393564" cy="3634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400">
                <a:latin typeface="Source Sans Pro"/>
                <a:ea typeface="Source Sans Pro"/>
                <a:cs typeface="Source Sans Pro"/>
                <a:sym typeface="Source Sans Pro"/>
              </a:defRPr>
            </a:pPr>
            <a:r>
              <a:t>Introduction</a:t>
            </a:r>
            <a:endParaRPr>
              <a:solidFill>
                <a:srgbClr val="000000"/>
              </a:solidFill>
            </a:endParaRPr>
          </a:p>
          <a:p>
            <a:pPr>
              <a:defRPr sz="2400">
                <a:latin typeface="Source Sans Pro"/>
                <a:ea typeface="Source Sans Pro"/>
                <a:cs typeface="Source Sans Pro"/>
                <a:sym typeface="Source Sans Pro"/>
              </a:defRPr>
            </a:pPr>
            <a:endParaRPr>
              <a:solidFill>
                <a:srgbClr val="000000"/>
              </a:solidFill>
            </a:endParaRPr>
          </a:p>
          <a:p>
            <a:pPr>
              <a:defRPr sz="2400">
                <a:latin typeface="Source Sans Pro"/>
                <a:ea typeface="Source Sans Pro"/>
                <a:cs typeface="Source Sans Pro"/>
                <a:sym typeface="Source Sans Pro"/>
              </a:defRPr>
            </a:pPr>
            <a:r>
              <a:t>Voter universe</a:t>
            </a:r>
            <a:endParaRPr>
              <a:solidFill>
                <a:srgbClr val="000000"/>
              </a:solidFill>
            </a:endParaRPr>
          </a:p>
          <a:p>
            <a:pPr>
              <a:defRPr sz="2400">
                <a:latin typeface="Source Sans Pro"/>
                <a:ea typeface="Source Sans Pro"/>
                <a:cs typeface="Source Sans Pro"/>
                <a:sym typeface="Source Sans Pro"/>
              </a:defRPr>
            </a:pPr>
            <a:endParaRPr>
              <a:solidFill>
                <a:srgbClr val="000000"/>
              </a:solidFill>
            </a:endParaRPr>
          </a:p>
          <a:p>
            <a:pPr>
              <a:defRPr sz="2400">
                <a:latin typeface="Source Sans Pro"/>
                <a:ea typeface="Source Sans Pro"/>
                <a:cs typeface="Source Sans Pro"/>
                <a:sym typeface="Source Sans Pro"/>
              </a:defRPr>
            </a:pPr>
            <a:r>
              <a:t>Elements of GOTV conversation</a:t>
            </a:r>
            <a:endParaRPr>
              <a:solidFill>
                <a:srgbClr val="000000"/>
              </a:solidFill>
            </a:endParaRPr>
          </a:p>
          <a:p>
            <a:pPr>
              <a:defRPr sz="2400">
                <a:latin typeface="Source Sans Pro"/>
                <a:ea typeface="Source Sans Pro"/>
                <a:cs typeface="Source Sans Pro"/>
                <a:sym typeface="Source Sans Pro"/>
              </a:defRPr>
            </a:pPr>
            <a:endParaRPr>
              <a:solidFill>
                <a:srgbClr val="000000"/>
              </a:solidFill>
            </a:endParaRPr>
          </a:p>
          <a:p>
            <a:pPr>
              <a:defRPr sz="2400">
                <a:latin typeface="Source Sans Pro"/>
                <a:ea typeface="Source Sans Pro"/>
                <a:cs typeface="Source Sans Pro"/>
                <a:sym typeface="Source Sans Pro"/>
              </a:defRPr>
            </a:pPr>
            <a:r>
              <a:t>GOTV conversation framework</a:t>
            </a:r>
            <a:endParaRPr>
              <a:solidFill>
                <a:srgbClr val="000000"/>
              </a:solidFill>
            </a:endParaRPr>
          </a:p>
          <a:p>
            <a:pPr>
              <a:defRPr sz="2400">
                <a:latin typeface="Source Sans Pro"/>
                <a:ea typeface="Source Sans Pro"/>
                <a:cs typeface="Source Sans Pro"/>
                <a:sym typeface="Source Sans Pro"/>
              </a:defRPr>
            </a:pPr>
            <a:endParaRPr>
              <a:solidFill>
                <a:srgbClr val="000000"/>
              </a:solidFill>
            </a:endParaRPr>
          </a:p>
          <a:p>
            <a:pPr>
              <a:defRPr sz="2400">
                <a:ln w="9525">
                  <a:solidFill>
                    <a:srgbClr val="FFFFFF"/>
                  </a:solidFill>
                </a:ln>
                <a:solidFill>
                  <a:srgbClr val="FFFFFF"/>
                </a:solidFill>
                <a:latin typeface="Source Sans Pro"/>
                <a:ea typeface="Source Sans Pro"/>
                <a:cs typeface="Source Sans Pro"/>
                <a:sym typeface="Source Sans Pro"/>
              </a:defRPr>
            </a:pPr>
            <a:r>
              <a:t>Next steps and close</a:t>
            </a:r>
          </a:p>
        </p:txBody>
      </p:sp>
      <p:sp>
        <p:nvSpPr>
          <p:cNvPr id="388" name="TextBox 1"/>
          <p:cNvSpPr txBox="1"/>
          <p:nvPr/>
        </p:nvSpPr>
        <p:spPr>
          <a:xfrm>
            <a:off x="877824" y="1229919"/>
            <a:ext cx="4517136" cy="840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80000"/>
              </a:lnSpc>
              <a:defRPr sz="4800" b="1">
                <a:solidFill>
                  <a:srgbClr val="00B4DC"/>
                </a:solidFill>
                <a:latin typeface="Gilroy ExtraBold"/>
                <a:ea typeface="Gilroy ExtraBold"/>
                <a:cs typeface="Gilroy ExtraBold"/>
                <a:sym typeface="Gilroy ExtraBold"/>
              </a:defRPr>
            </a:lvl1pPr>
          </a:lstStyle>
          <a:p>
            <a:r>
              <a:t>Agenda</a:t>
            </a:r>
          </a:p>
        </p:txBody>
      </p:sp>
      <p:pic>
        <p:nvPicPr>
          <p:cNvPr id="389" name="Picture 5" descr="Picture 5"/>
          <p:cNvPicPr>
            <a:picLocks noChangeAspect="1"/>
          </p:cNvPicPr>
          <p:nvPr/>
        </p:nvPicPr>
        <p:blipFill>
          <a:blip r:embed="rId3">
            <a:alphaModFix amt="20000"/>
          </a:blip>
          <a:stretch>
            <a:fillRect/>
          </a:stretch>
        </p:blipFill>
        <p:spPr>
          <a:xfrm>
            <a:off x="11362942" y="6417000"/>
            <a:ext cx="653212" cy="253432"/>
          </a:xfrm>
          <a:prstGeom prst="rect">
            <a:avLst/>
          </a:prstGeom>
          <a:ln w="12700">
            <a:miter lim="400000"/>
          </a:ln>
        </p:spPr>
      </p:pic>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 name="Google Shape;401;p50"/>
          <p:cNvSpPr txBox="1"/>
          <p:nvPr/>
        </p:nvSpPr>
        <p:spPr>
          <a:xfrm>
            <a:off x="6523456" y="1470205"/>
            <a:ext cx="4677948" cy="3495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p>
            <a:pPr lvl="1" indent="457200">
              <a:defRPr sz="2200">
                <a:latin typeface="Source Sans Pro"/>
                <a:ea typeface="Source Sans Pro"/>
                <a:cs typeface="Source Sans Pro"/>
                <a:sym typeface="Source Sans Pro"/>
              </a:defRPr>
            </a:pPr>
            <a:r>
              <a:t>Continue to practice the GOTV framework </a:t>
            </a:r>
            <a:endParaRPr>
              <a:solidFill>
                <a:srgbClr val="000000"/>
              </a:solidFill>
            </a:endParaRPr>
          </a:p>
          <a:p>
            <a:pPr lvl="1" indent="457200">
              <a:defRPr>
                <a:solidFill>
                  <a:srgbClr val="000000"/>
                </a:solidFill>
              </a:defRPr>
            </a:pPr>
            <a:endParaRPr>
              <a:solidFill>
                <a:srgbClr val="000000"/>
              </a:solidFill>
            </a:endParaRPr>
          </a:p>
          <a:p>
            <a:pPr lvl="1" indent="457200">
              <a:defRPr sz="2200">
                <a:latin typeface="Source Sans Pro"/>
                <a:ea typeface="Source Sans Pro"/>
                <a:cs typeface="Source Sans Pro"/>
                <a:sym typeface="Source Sans Pro"/>
              </a:defRPr>
            </a:pPr>
            <a:endParaRPr>
              <a:solidFill>
                <a:srgbClr val="000000"/>
              </a:solidFill>
            </a:endParaRPr>
          </a:p>
          <a:p>
            <a:pPr lvl="1" indent="457200">
              <a:defRPr sz="2200">
                <a:latin typeface="Source Sans Pro"/>
                <a:ea typeface="Source Sans Pro"/>
                <a:cs typeface="Source Sans Pro"/>
                <a:sym typeface="Source Sans Pro"/>
              </a:defRPr>
            </a:pPr>
            <a:r>
              <a:t>Rehearse connecting on shared values with two other people and ask for feedback </a:t>
            </a:r>
          </a:p>
          <a:p>
            <a:pPr lvl="1" indent="457200">
              <a:defRPr sz="2200">
                <a:latin typeface="Source Sans Pro"/>
                <a:ea typeface="Source Sans Pro"/>
                <a:cs typeface="Source Sans Pro"/>
                <a:sym typeface="Source Sans Pro"/>
              </a:defRPr>
            </a:pPr>
            <a:endParaRPr/>
          </a:p>
          <a:p>
            <a:pPr lvl="1" indent="457200">
              <a:defRPr sz="2200">
                <a:latin typeface="Source Sans Pro"/>
                <a:ea typeface="Source Sans Pro"/>
                <a:cs typeface="Source Sans Pro"/>
                <a:sym typeface="Source Sans Pro"/>
              </a:defRPr>
            </a:pPr>
            <a:r>
              <a:t>Apply your GOTV skills to volunteering on campaigns</a:t>
            </a:r>
          </a:p>
        </p:txBody>
      </p:sp>
      <p:sp>
        <p:nvSpPr>
          <p:cNvPr id="394" name="Google Shape;402;p50"/>
          <p:cNvSpPr/>
          <p:nvPr/>
        </p:nvSpPr>
        <p:spPr>
          <a:xfrm>
            <a:off x="6381531" y="1481197"/>
            <a:ext cx="457201" cy="457201"/>
          </a:xfrm>
          <a:prstGeom prst="ellipse">
            <a:avLst/>
          </a:prstGeom>
          <a:solidFill>
            <a:srgbClr val="00B4DC"/>
          </a:solidFill>
          <a:ln w="12700">
            <a:solidFill>
              <a:srgbClr val="FFFFFF"/>
            </a:solidFill>
            <a:miter lim="8000"/>
          </a:ln>
        </p:spPr>
        <p:txBody>
          <a:bodyPr lIns="45719" rIns="45719" anchor="ctr"/>
          <a:lstStyle/>
          <a:p>
            <a:pPr algn="ctr">
              <a:defRPr sz="2100" b="1">
                <a:solidFill>
                  <a:srgbClr val="FFFFFF"/>
                </a:solidFill>
                <a:latin typeface="Gilroy ExtraBold"/>
                <a:ea typeface="Gilroy ExtraBold"/>
                <a:cs typeface="Gilroy ExtraBold"/>
                <a:sym typeface="Gilroy ExtraBold"/>
              </a:defRPr>
            </a:pPr>
            <a:endParaRPr/>
          </a:p>
        </p:txBody>
      </p:sp>
      <p:sp>
        <p:nvSpPr>
          <p:cNvPr id="395" name="Google Shape;404;p50"/>
          <p:cNvSpPr/>
          <p:nvPr/>
        </p:nvSpPr>
        <p:spPr>
          <a:xfrm>
            <a:off x="6381531" y="4019631"/>
            <a:ext cx="457201" cy="457201"/>
          </a:xfrm>
          <a:prstGeom prst="ellipse">
            <a:avLst/>
          </a:prstGeom>
          <a:solidFill>
            <a:srgbClr val="00B4DC"/>
          </a:solidFill>
          <a:ln w="12700">
            <a:solidFill>
              <a:srgbClr val="FFFFFF"/>
            </a:solidFill>
            <a:miter lim="8000"/>
          </a:ln>
        </p:spPr>
        <p:txBody>
          <a:bodyPr lIns="45719" rIns="45719" anchor="ctr"/>
          <a:lstStyle/>
          <a:p>
            <a:pPr algn="ctr">
              <a:defRPr sz="2100" b="1">
                <a:solidFill>
                  <a:srgbClr val="FFFFFF"/>
                </a:solidFill>
                <a:latin typeface="Gilroy ExtraBold"/>
                <a:ea typeface="Gilroy ExtraBold"/>
                <a:cs typeface="Gilroy ExtraBold"/>
                <a:sym typeface="Gilroy ExtraBold"/>
              </a:defRPr>
            </a:pPr>
            <a:endParaRPr/>
          </a:p>
        </p:txBody>
      </p:sp>
      <p:sp>
        <p:nvSpPr>
          <p:cNvPr id="396" name="Google Shape;405;p50"/>
          <p:cNvSpPr txBox="1"/>
          <p:nvPr/>
        </p:nvSpPr>
        <p:spPr>
          <a:xfrm>
            <a:off x="6463296" y="1505929"/>
            <a:ext cx="293672" cy="421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lgn="ctr">
              <a:defRPr sz="2100" b="1">
                <a:solidFill>
                  <a:srgbClr val="FFFFFF"/>
                </a:solidFill>
                <a:latin typeface="Gilroy ExtraBold"/>
                <a:ea typeface="Gilroy ExtraBold"/>
                <a:cs typeface="Gilroy ExtraBold"/>
                <a:sym typeface="Gilroy ExtraBold"/>
              </a:defRPr>
            </a:lvl1pPr>
          </a:lstStyle>
          <a:p>
            <a:r>
              <a:t>1</a:t>
            </a:r>
          </a:p>
        </p:txBody>
      </p:sp>
      <p:sp>
        <p:nvSpPr>
          <p:cNvPr id="397" name="Google Shape;406;p50"/>
          <p:cNvSpPr txBox="1"/>
          <p:nvPr/>
        </p:nvSpPr>
        <p:spPr>
          <a:xfrm>
            <a:off x="6498221" y="2712976"/>
            <a:ext cx="328937" cy="421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lgn="ctr">
              <a:defRPr sz="2100" b="1">
                <a:solidFill>
                  <a:srgbClr val="FFFFFF"/>
                </a:solidFill>
                <a:latin typeface="Gilroy ExtraBold"/>
                <a:ea typeface="Gilroy ExtraBold"/>
                <a:cs typeface="Gilroy ExtraBold"/>
                <a:sym typeface="Gilroy ExtraBold"/>
              </a:defRPr>
            </a:lvl1pPr>
          </a:lstStyle>
          <a:p>
            <a:r>
              <a:t>2</a:t>
            </a:r>
          </a:p>
        </p:txBody>
      </p:sp>
      <p:sp>
        <p:nvSpPr>
          <p:cNvPr id="398" name="Google Shape;407;p50"/>
          <p:cNvSpPr txBox="1"/>
          <p:nvPr/>
        </p:nvSpPr>
        <p:spPr>
          <a:xfrm>
            <a:off x="6453713" y="4044362"/>
            <a:ext cx="332144" cy="421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lgn="ctr">
              <a:defRPr sz="2100" b="1">
                <a:solidFill>
                  <a:srgbClr val="FFFFFF"/>
                </a:solidFill>
                <a:latin typeface="Gilroy ExtraBold"/>
                <a:ea typeface="Gilroy ExtraBold"/>
                <a:cs typeface="Gilroy ExtraBold"/>
                <a:sym typeface="Gilroy ExtraBold"/>
              </a:defRPr>
            </a:lvl1pPr>
          </a:lstStyle>
          <a:p>
            <a:r>
              <a:t>3</a:t>
            </a:r>
          </a:p>
        </p:txBody>
      </p:sp>
      <p:sp>
        <p:nvSpPr>
          <p:cNvPr id="399" name="Google Shape;408;p50"/>
          <p:cNvSpPr txBox="1"/>
          <p:nvPr/>
        </p:nvSpPr>
        <p:spPr>
          <a:xfrm>
            <a:off x="1202591" y="1374223"/>
            <a:ext cx="3370826" cy="78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lnSpc>
                <a:spcPct val="80000"/>
              </a:lnSpc>
              <a:defRPr sz="4500" b="1">
                <a:solidFill>
                  <a:schemeClr val="accent4"/>
                </a:solidFill>
                <a:latin typeface="Gilroy ExtraBold"/>
                <a:ea typeface="Gilroy ExtraBold"/>
                <a:cs typeface="Gilroy ExtraBold"/>
                <a:sym typeface="Gilroy ExtraBold"/>
              </a:defRPr>
            </a:lvl1pPr>
          </a:lstStyle>
          <a:p>
            <a:r>
              <a:t>Next Steps</a:t>
            </a:r>
          </a:p>
        </p:txBody>
      </p:sp>
      <p:sp>
        <p:nvSpPr>
          <p:cNvPr id="400" name="Google Shape;402;p50"/>
          <p:cNvSpPr/>
          <p:nvPr/>
        </p:nvSpPr>
        <p:spPr>
          <a:xfrm>
            <a:off x="6382032" y="2671273"/>
            <a:ext cx="457201" cy="457201"/>
          </a:xfrm>
          <a:prstGeom prst="ellipse">
            <a:avLst/>
          </a:prstGeom>
          <a:solidFill>
            <a:srgbClr val="00B4DC"/>
          </a:solidFill>
          <a:ln w="12700">
            <a:solidFill>
              <a:srgbClr val="FFFFFF"/>
            </a:solidFill>
            <a:miter lim="8000"/>
          </a:ln>
        </p:spPr>
        <p:txBody>
          <a:bodyPr lIns="45719" rIns="45719" anchor="ctr"/>
          <a:lstStyle/>
          <a:p>
            <a:pPr algn="ctr">
              <a:defRPr sz="2100" b="1">
                <a:solidFill>
                  <a:srgbClr val="FFFFFF"/>
                </a:solidFill>
                <a:latin typeface="Gilroy ExtraBold"/>
                <a:ea typeface="Gilroy ExtraBold"/>
                <a:cs typeface="Gilroy ExtraBold"/>
                <a:sym typeface="Gilroy ExtraBold"/>
              </a:defRPr>
            </a:pPr>
            <a:endParaRPr/>
          </a:p>
        </p:txBody>
      </p:sp>
      <p:sp>
        <p:nvSpPr>
          <p:cNvPr id="401" name="Google Shape;405;p50"/>
          <p:cNvSpPr txBox="1"/>
          <p:nvPr/>
        </p:nvSpPr>
        <p:spPr>
          <a:xfrm>
            <a:off x="6463798" y="2696005"/>
            <a:ext cx="293672" cy="421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lgn="ctr">
              <a:defRPr sz="2100" b="1">
                <a:solidFill>
                  <a:srgbClr val="FFFFFF"/>
                </a:solidFill>
                <a:latin typeface="Gilroy ExtraBold"/>
                <a:ea typeface="Gilroy ExtraBold"/>
                <a:cs typeface="Gilroy ExtraBold"/>
                <a:sym typeface="Gilroy ExtraBold"/>
              </a:defRPr>
            </a:lvl1pPr>
          </a:lstStyle>
          <a:p>
            <a:r>
              <a:t>2</a:t>
            </a:r>
          </a:p>
        </p:txBody>
      </p:sp>
      <p:pic>
        <p:nvPicPr>
          <p:cNvPr id="402" name="Picture 11" descr="Picture 11"/>
          <p:cNvPicPr>
            <a:picLocks noChangeAspect="1"/>
          </p:cNvPicPr>
          <p:nvPr/>
        </p:nvPicPr>
        <p:blipFill>
          <a:blip r:embed="rId3">
            <a:alphaModFix amt="20000"/>
          </a:blip>
          <a:stretch>
            <a:fillRect/>
          </a:stretch>
        </p:blipFill>
        <p:spPr>
          <a:xfrm>
            <a:off x="11362942" y="6417000"/>
            <a:ext cx="653212" cy="253432"/>
          </a:xfrm>
          <a:prstGeom prst="rect">
            <a:avLst/>
          </a:prstGeom>
          <a:ln w="12700">
            <a:miter lim="400000"/>
          </a:ln>
        </p:spPr>
      </p:pic>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 name="Rectangle 3"/>
          <p:cNvSpPr/>
          <p:nvPr/>
        </p:nvSpPr>
        <p:spPr>
          <a:xfrm>
            <a:off x="0" y="0"/>
            <a:ext cx="12192000" cy="6858000"/>
          </a:xfrm>
          <a:prstGeom prst="rect">
            <a:avLst/>
          </a:prstGeom>
          <a:solidFill>
            <a:srgbClr val="3D444D"/>
          </a:solidFill>
          <a:ln w="12700">
            <a:miter lim="400000"/>
          </a:ln>
        </p:spPr>
        <p:txBody>
          <a:bodyPr lIns="45719" rIns="45719" anchor="ctr"/>
          <a:lstStyle/>
          <a:p>
            <a:pPr algn="ctr">
              <a:defRPr>
                <a:solidFill>
                  <a:srgbClr val="FFFFFF"/>
                </a:solidFill>
              </a:defRPr>
            </a:pPr>
            <a:endParaRPr/>
          </a:p>
        </p:txBody>
      </p:sp>
      <p:sp>
        <p:nvSpPr>
          <p:cNvPr id="407" name="TextBox 5"/>
          <p:cNvSpPr txBox="1"/>
          <p:nvPr/>
        </p:nvSpPr>
        <p:spPr>
          <a:xfrm>
            <a:off x="0" y="2459503"/>
            <a:ext cx="12192000" cy="1958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12000" b="1">
                <a:solidFill>
                  <a:srgbClr val="FFFFFF"/>
                </a:solidFill>
                <a:latin typeface="Gilroy ExtraBold"/>
                <a:ea typeface="Gilroy ExtraBold"/>
                <a:cs typeface="Gilroy ExtraBold"/>
                <a:sym typeface="Gilroy ExtraBold"/>
              </a:defRPr>
            </a:lvl1pPr>
          </a:lstStyle>
          <a:p>
            <a:r>
              <a:t>Thank you!</a:t>
            </a:r>
          </a:p>
        </p:txBody>
      </p:sp>
      <p:pic>
        <p:nvPicPr>
          <p:cNvPr id="408" name="Picture 7" descr="Picture 7"/>
          <p:cNvPicPr>
            <a:picLocks noChangeAspect="1"/>
          </p:cNvPicPr>
          <p:nvPr/>
        </p:nvPicPr>
        <p:blipFill>
          <a:blip r:embed="rId2">
            <a:alphaModFix amt="35000"/>
          </a:blip>
          <a:stretch>
            <a:fillRect/>
          </a:stretch>
        </p:blipFill>
        <p:spPr>
          <a:xfrm>
            <a:off x="11362942" y="6417000"/>
            <a:ext cx="653213" cy="253433"/>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TextBox 1"/>
          <p:cNvSpPr txBox="1"/>
          <p:nvPr/>
        </p:nvSpPr>
        <p:spPr>
          <a:xfrm>
            <a:off x="1122948" y="1151078"/>
            <a:ext cx="3321038" cy="1348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80000"/>
              </a:lnSpc>
              <a:defRPr sz="4500" b="1">
                <a:solidFill>
                  <a:srgbClr val="00B4DC"/>
                </a:solidFill>
                <a:latin typeface="Gilroy ExtraBold"/>
                <a:ea typeface="Gilroy ExtraBold"/>
                <a:cs typeface="Gilroy ExtraBold"/>
                <a:sym typeface="Gilroy ExtraBold"/>
              </a:defRPr>
            </a:lvl1pPr>
          </a:lstStyle>
          <a:p>
            <a:r>
              <a:t>Goals for this session</a:t>
            </a:r>
          </a:p>
        </p:txBody>
      </p:sp>
      <p:grpSp>
        <p:nvGrpSpPr>
          <p:cNvPr id="177" name="Oval 2"/>
          <p:cNvGrpSpPr/>
          <p:nvPr/>
        </p:nvGrpSpPr>
        <p:grpSpPr>
          <a:xfrm>
            <a:off x="5849847" y="2818669"/>
            <a:ext cx="344497" cy="396241"/>
            <a:chOff x="0" y="0"/>
            <a:chExt cx="344496" cy="396240"/>
          </a:xfrm>
        </p:grpSpPr>
        <p:sp>
          <p:nvSpPr>
            <p:cNvPr id="175" name="Circle"/>
            <p:cNvSpPr/>
            <p:nvPr/>
          </p:nvSpPr>
          <p:spPr>
            <a:xfrm>
              <a:off x="0" y="25872"/>
              <a:ext cx="344497" cy="344497"/>
            </a:xfrm>
            <a:prstGeom prst="ellipse">
              <a:avLst/>
            </a:prstGeom>
            <a:solidFill>
              <a:srgbClr val="00B4D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76" name="2"/>
            <p:cNvSpPr txBox="1"/>
            <p:nvPr/>
          </p:nvSpPr>
          <p:spPr>
            <a:xfrm>
              <a:off x="50449" y="0"/>
              <a:ext cx="243597" cy="396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2000" b="1">
                  <a:solidFill>
                    <a:srgbClr val="FFFFFF"/>
                  </a:solidFill>
                  <a:latin typeface="Gilroy ExtraBold"/>
                  <a:ea typeface="Gilroy ExtraBold"/>
                  <a:cs typeface="Gilroy ExtraBold"/>
                  <a:sym typeface="Gilroy ExtraBold"/>
                </a:defRPr>
              </a:lvl1pPr>
            </a:lstStyle>
            <a:p>
              <a:r>
                <a:t>2</a:t>
              </a:r>
            </a:p>
          </p:txBody>
        </p:sp>
      </p:grpSp>
      <p:grpSp>
        <p:nvGrpSpPr>
          <p:cNvPr id="180" name="Oval 6"/>
          <p:cNvGrpSpPr/>
          <p:nvPr/>
        </p:nvGrpSpPr>
        <p:grpSpPr>
          <a:xfrm>
            <a:off x="5849847" y="1042569"/>
            <a:ext cx="344497" cy="396241"/>
            <a:chOff x="0" y="0"/>
            <a:chExt cx="344496" cy="396240"/>
          </a:xfrm>
        </p:grpSpPr>
        <p:sp>
          <p:nvSpPr>
            <p:cNvPr id="178" name="Circle"/>
            <p:cNvSpPr/>
            <p:nvPr/>
          </p:nvSpPr>
          <p:spPr>
            <a:xfrm>
              <a:off x="0" y="25872"/>
              <a:ext cx="344497" cy="344497"/>
            </a:xfrm>
            <a:prstGeom prst="ellipse">
              <a:avLst/>
            </a:prstGeom>
            <a:solidFill>
              <a:srgbClr val="556A79"/>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79" name="1"/>
            <p:cNvSpPr txBox="1"/>
            <p:nvPr/>
          </p:nvSpPr>
          <p:spPr>
            <a:xfrm>
              <a:off x="50449" y="0"/>
              <a:ext cx="243597" cy="396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2000" b="1">
                  <a:solidFill>
                    <a:srgbClr val="FFFFFF"/>
                  </a:solidFill>
                  <a:latin typeface="Gilroy ExtraBold"/>
                  <a:ea typeface="Gilroy ExtraBold"/>
                  <a:cs typeface="Gilroy ExtraBold"/>
                  <a:sym typeface="Gilroy ExtraBold"/>
                </a:defRPr>
              </a:lvl1pPr>
            </a:lstStyle>
            <a:p>
              <a:r>
                <a:t>1</a:t>
              </a:r>
            </a:p>
          </p:txBody>
        </p:sp>
      </p:grpSp>
      <p:sp>
        <p:nvSpPr>
          <p:cNvPr id="181" name="TextBox 3"/>
          <p:cNvSpPr txBox="1"/>
          <p:nvPr/>
        </p:nvSpPr>
        <p:spPr>
          <a:xfrm>
            <a:off x="6512328" y="978829"/>
            <a:ext cx="5238947" cy="2453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400">
                <a:solidFill>
                  <a:srgbClr val="556A79"/>
                </a:solidFill>
                <a:latin typeface="Source Sans Pro"/>
                <a:ea typeface="Source Sans Pro"/>
                <a:cs typeface="Source Sans Pro"/>
                <a:sym typeface="Source Sans Pro"/>
              </a:defRPr>
            </a:pPr>
            <a:r>
              <a:t>Internalize and apply the GOTV framework for effective conversations when talking to sporadic voters</a:t>
            </a:r>
            <a:endParaRPr>
              <a:solidFill>
                <a:srgbClr val="000000"/>
              </a:solidFill>
            </a:endParaRPr>
          </a:p>
          <a:p>
            <a:pPr>
              <a:defRPr sz="2400">
                <a:solidFill>
                  <a:srgbClr val="000000"/>
                </a:solidFill>
                <a:latin typeface="Source Sans Pro"/>
                <a:ea typeface="Source Sans Pro"/>
                <a:cs typeface="Source Sans Pro"/>
                <a:sym typeface="Source Sans Pro"/>
              </a:defRPr>
            </a:pPr>
            <a:endParaRPr>
              <a:solidFill>
                <a:srgbClr val="000000"/>
              </a:solidFill>
            </a:endParaRPr>
          </a:p>
          <a:p>
            <a:pPr>
              <a:defRPr sz="2400">
                <a:solidFill>
                  <a:srgbClr val="000000"/>
                </a:solidFill>
                <a:latin typeface="Source Sans Pro"/>
                <a:ea typeface="Source Sans Pro"/>
                <a:cs typeface="Source Sans Pro"/>
                <a:sym typeface="Source Sans Pro"/>
              </a:defRPr>
            </a:pPr>
            <a:endParaRPr>
              <a:solidFill>
                <a:srgbClr val="000000"/>
              </a:solidFill>
            </a:endParaRPr>
          </a:p>
          <a:p>
            <a:pPr>
              <a:defRPr sz="2400">
                <a:solidFill>
                  <a:srgbClr val="000000"/>
                </a:solidFill>
                <a:latin typeface="Source Sans Pro"/>
                <a:ea typeface="Source Sans Pro"/>
                <a:cs typeface="Source Sans Pro"/>
                <a:sym typeface="Source Sans Pro"/>
              </a:defRPr>
            </a:pPr>
            <a:r>
              <a:t>Examine GOTV best practices</a:t>
            </a:r>
          </a:p>
        </p:txBody>
      </p:sp>
      <p:pic>
        <p:nvPicPr>
          <p:cNvPr id="182" name="Picture 7" descr="Picture 7"/>
          <p:cNvPicPr>
            <a:picLocks noChangeAspect="1"/>
          </p:cNvPicPr>
          <p:nvPr/>
        </p:nvPicPr>
        <p:blipFill>
          <a:blip r:embed="rId3">
            <a:alphaModFix amt="20000"/>
          </a:blip>
          <a:stretch>
            <a:fillRect/>
          </a:stretch>
        </p:blipFill>
        <p:spPr>
          <a:xfrm>
            <a:off x="11362942" y="6417000"/>
            <a:ext cx="653212" cy="253432"/>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TextBox 1"/>
          <p:cNvSpPr txBox="1"/>
          <p:nvPr/>
        </p:nvSpPr>
        <p:spPr>
          <a:xfrm>
            <a:off x="1122948" y="1151078"/>
            <a:ext cx="3321038" cy="1348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80000"/>
              </a:lnSpc>
              <a:defRPr sz="4500" b="1">
                <a:solidFill>
                  <a:srgbClr val="00B4DC"/>
                </a:solidFill>
                <a:latin typeface="Gilroy ExtraBold"/>
                <a:ea typeface="Gilroy ExtraBold"/>
                <a:cs typeface="Gilroy ExtraBold"/>
                <a:sym typeface="Gilroy ExtraBold"/>
              </a:defRPr>
            </a:lvl1pPr>
          </a:lstStyle>
          <a:p>
            <a:r>
              <a:t>Goals for this session</a:t>
            </a:r>
          </a:p>
        </p:txBody>
      </p:sp>
      <p:grpSp>
        <p:nvGrpSpPr>
          <p:cNvPr id="189" name="Oval 2"/>
          <p:cNvGrpSpPr/>
          <p:nvPr/>
        </p:nvGrpSpPr>
        <p:grpSpPr>
          <a:xfrm>
            <a:off x="5849847" y="2818669"/>
            <a:ext cx="344497" cy="396241"/>
            <a:chOff x="0" y="0"/>
            <a:chExt cx="344496" cy="396240"/>
          </a:xfrm>
        </p:grpSpPr>
        <p:sp>
          <p:nvSpPr>
            <p:cNvPr id="187" name="Circle"/>
            <p:cNvSpPr/>
            <p:nvPr/>
          </p:nvSpPr>
          <p:spPr>
            <a:xfrm>
              <a:off x="0" y="25872"/>
              <a:ext cx="344497" cy="344497"/>
            </a:xfrm>
            <a:prstGeom prst="ellipse">
              <a:avLst/>
            </a:prstGeom>
            <a:solidFill>
              <a:srgbClr val="556A79"/>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88" name="2"/>
            <p:cNvSpPr txBox="1"/>
            <p:nvPr/>
          </p:nvSpPr>
          <p:spPr>
            <a:xfrm>
              <a:off x="50449" y="0"/>
              <a:ext cx="243597" cy="396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2000" b="1">
                  <a:solidFill>
                    <a:srgbClr val="FFFFFF"/>
                  </a:solidFill>
                  <a:latin typeface="Gilroy ExtraBold"/>
                  <a:ea typeface="Gilroy ExtraBold"/>
                  <a:cs typeface="Gilroy ExtraBold"/>
                  <a:sym typeface="Gilroy ExtraBold"/>
                </a:defRPr>
              </a:lvl1pPr>
            </a:lstStyle>
            <a:p>
              <a:r>
                <a:t>2</a:t>
              </a:r>
            </a:p>
          </p:txBody>
        </p:sp>
      </p:grpSp>
      <p:grpSp>
        <p:nvGrpSpPr>
          <p:cNvPr id="192" name="Oval 12"/>
          <p:cNvGrpSpPr/>
          <p:nvPr/>
        </p:nvGrpSpPr>
        <p:grpSpPr>
          <a:xfrm>
            <a:off x="5849847" y="3958240"/>
            <a:ext cx="344497" cy="396241"/>
            <a:chOff x="0" y="0"/>
            <a:chExt cx="344496" cy="396240"/>
          </a:xfrm>
        </p:grpSpPr>
        <p:sp>
          <p:nvSpPr>
            <p:cNvPr id="190" name="Circle"/>
            <p:cNvSpPr/>
            <p:nvPr/>
          </p:nvSpPr>
          <p:spPr>
            <a:xfrm>
              <a:off x="0" y="25872"/>
              <a:ext cx="344497" cy="344497"/>
            </a:xfrm>
            <a:prstGeom prst="ellipse">
              <a:avLst/>
            </a:prstGeom>
            <a:solidFill>
              <a:srgbClr val="00B4D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91" name="3"/>
            <p:cNvSpPr txBox="1"/>
            <p:nvPr/>
          </p:nvSpPr>
          <p:spPr>
            <a:xfrm>
              <a:off x="50449" y="0"/>
              <a:ext cx="243597" cy="396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2000" b="1">
                  <a:solidFill>
                    <a:srgbClr val="FFFFFF"/>
                  </a:solidFill>
                  <a:latin typeface="Gilroy ExtraBold"/>
                  <a:ea typeface="Gilroy ExtraBold"/>
                  <a:cs typeface="Gilroy ExtraBold"/>
                  <a:sym typeface="Gilroy ExtraBold"/>
                </a:defRPr>
              </a:lvl1pPr>
            </a:lstStyle>
            <a:p>
              <a:r>
                <a:t>3</a:t>
              </a:r>
            </a:p>
          </p:txBody>
        </p:sp>
      </p:grpSp>
      <p:grpSp>
        <p:nvGrpSpPr>
          <p:cNvPr id="195" name="Oval 6"/>
          <p:cNvGrpSpPr/>
          <p:nvPr/>
        </p:nvGrpSpPr>
        <p:grpSpPr>
          <a:xfrm>
            <a:off x="5849847" y="1042569"/>
            <a:ext cx="344497" cy="396241"/>
            <a:chOff x="0" y="0"/>
            <a:chExt cx="344496" cy="396240"/>
          </a:xfrm>
        </p:grpSpPr>
        <p:sp>
          <p:nvSpPr>
            <p:cNvPr id="193" name="Circle"/>
            <p:cNvSpPr/>
            <p:nvPr/>
          </p:nvSpPr>
          <p:spPr>
            <a:xfrm>
              <a:off x="0" y="25872"/>
              <a:ext cx="344497" cy="344497"/>
            </a:xfrm>
            <a:prstGeom prst="ellipse">
              <a:avLst/>
            </a:prstGeom>
            <a:solidFill>
              <a:srgbClr val="556A79"/>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94" name="1"/>
            <p:cNvSpPr txBox="1"/>
            <p:nvPr/>
          </p:nvSpPr>
          <p:spPr>
            <a:xfrm>
              <a:off x="50449" y="0"/>
              <a:ext cx="243597" cy="396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2000" b="1">
                  <a:solidFill>
                    <a:srgbClr val="FFFFFF"/>
                  </a:solidFill>
                  <a:latin typeface="Gilroy ExtraBold"/>
                  <a:ea typeface="Gilroy ExtraBold"/>
                  <a:cs typeface="Gilroy ExtraBold"/>
                  <a:sym typeface="Gilroy ExtraBold"/>
                </a:defRPr>
              </a:lvl1pPr>
            </a:lstStyle>
            <a:p>
              <a:r>
                <a:t>1</a:t>
              </a:r>
            </a:p>
          </p:txBody>
        </p:sp>
      </p:grpSp>
      <p:sp>
        <p:nvSpPr>
          <p:cNvPr id="196" name="TextBox 3"/>
          <p:cNvSpPr txBox="1"/>
          <p:nvPr/>
        </p:nvSpPr>
        <p:spPr>
          <a:xfrm>
            <a:off x="6512328" y="978829"/>
            <a:ext cx="5238947" cy="4028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400">
                <a:solidFill>
                  <a:srgbClr val="556A79"/>
                </a:solidFill>
                <a:latin typeface="Source Sans Pro"/>
                <a:ea typeface="Source Sans Pro"/>
                <a:cs typeface="Source Sans Pro"/>
                <a:sym typeface="Source Sans Pro"/>
              </a:defRPr>
            </a:pPr>
            <a:r>
              <a:t>Internalize and apply the GOTV framework for effective conversations when talking to sporadic voters</a:t>
            </a:r>
            <a:endParaRPr>
              <a:solidFill>
                <a:srgbClr val="000000"/>
              </a:solidFill>
            </a:endParaRPr>
          </a:p>
          <a:p>
            <a:pPr>
              <a:defRPr sz="2400">
                <a:solidFill>
                  <a:srgbClr val="556A79"/>
                </a:solidFill>
                <a:latin typeface="Source Sans Pro"/>
                <a:ea typeface="Source Sans Pro"/>
                <a:cs typeface="Source Sans Pro"/>
                <a:sym typeface="Source Sans Pro"/>
              </a:defRPr>
            </a:pPr>
            <a:endParaRPr>
              <a:solidFill>
                <a:srgbClr val="000000"/>
              </a:solidFill>
            </a:endParaRPr>
          </a:p>
          <a:p>
            <a:pPr>
              <a:defRPr sz="2400">
                <a:solidFill>
                  <a:srgbClr val="556A79"/>
                </a:solidFill>
                <a:latin typeface="Source Sans Pro"/>
                <a:ea typeface="Source Sans Pro"/>
                <a:cs typeface="Source Sans Pro"/>
                <a:sym typeface="Source Sans Pro"/>
              </a:defRPr>
            </a:pPr>
            <a:endParaRPr>
              <a:solidFill>
                <a:srgbClr val="000000"/>
              </a:solidFill>
            </a:endParaRPr>
          </a:p>
          <a:p>
            <a:pPr>
              <a:defRPr sz="2400">
                <a:solidFill>
                  <a:srgbClr val="556A79"/>
                </a:solidFill>
                <a:latin typeface="Source Sans Pro"/>
                <a:ea typeface="Source Sans Pro"/>
                <a:cs typeface="Source Sans Pro"/>
                <a:sym typeface="Source Sans Pro"/>
              </a:defRPr>
            </a:pPr>
            <a:r>
              <a:t>Examine GOTV best practices</a:t>
            </a:r>
            <a:endParaRPr>
              <a:solidFill>
                <a:srgbClr val="000000"/>
              </a:solidFill>
            </a:endParaRPr>
          </a:p>
          <a:p>
            <a:pPr>
              <a:defRPr sz="2400">
                <a:solidFill>
                  <a:srgbClr val="000000"/>
                </a:solidFill>
                <a:latin typeface="Source Sans Pro"/>
                <a:ea typeface="Source Sans Pro"/>
                <a:cs typeface="Source Sans Pro"/>
                <a:sym typeface="Source Sans Pro"/>
              </a:defRPr>
            </a:pPr>
            <a:endParaRPr>
              <a:solidFill>
                <a:srgbClr val="000000"/>
              </a:solidFill>
            </a:endParaRPr>
          </a:p>
          <a:p>
            <a:pPr>
              <a:defRPr sz="2400">
                <a:solidFill>
                  <a:srgbClr val="000000"/>
                </a:solidFill>
                <a:latin typeface="Source Sans Pro"/>
                <a:ea typeface="Source Sans Pro"/>
                <a:cs typeface="Source Sans Pro"/>
                <a:sym typeface="Source Sans Pro"/>
              </a:defRPr>
            </a:pPr>
            <a:endParaRPr>
              <a:solidFill>
                <a:srgbClr val="000000"/>
              </a:solidFill>
            </a:endParaRPr>
          </a:p>
          <a:p>
            <a:pPr>
              <a:defRPr sz="2400">
                <a:solidFill>
                  <a:srgbClr val="000000"/>
                </a:solidFill>
                <a:latin typeface="Source Sans Pro"/>
                <a:ea typeface="Source Sans Pro"/>
                <a:cs typeface="Source Sans Pro"/>
                <a:sym typeface="Source Sans Pro"/>
              </a:defRPr>
            </a:pPr>
            <a:r>
              <a:t>Feel excited to implement these practices with voters in your community</a:t>
            </a:r>
          </a:p>
        </p:txBody>
      </p:sp>
      <p:pic>
        <p:nvPicPr>
          <p:cNvPr id="197" name="Picture 7" descr="Picture 7"/>
          <p:cNvPicPr>
            <a:picLocks noChangeAspect="1"/>
          </p:cNvPicPr>
          <p:nvPr/>
        </p:nvPicPr>
        <p:blipFill>
          <a:blip r:embed="rId3">
            <a:alphaModFix amt="20000"/>
          </a:blip>
          <a:stretch>
            <a:fillRect/>
          </a:stretch>
        </p:blipFill>
        <p:spPr>
          <a:xfrm>
            <a:off x="11362942" y="6417000"/>
            <a:ext cx="653212" cy="253432"/>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Rectangle 2"/>
          <p:cNvSpPr/>
          <p:nvPr/>
        </p:nvSpPr>
        <p:spPr>
          <a:xfrm>
            <a:off x="6057900" y="1137420"/>
            <a:ext cx="5844017" cy="591799"/>
          </a:xfrm>
          <a:prstGeom prst="rect">
            <a:avLst/>
          </a:prstGeom>
          <a:solidFill>
            <a:schemeClr val="accent4"/>
          </a:solidFill>
          <a:ln w="12700">
            <a:miter lim="400000"/>
          </a:ln>
        </p:spPr>
        <p:txBody>
          <a:bodyPr lIns="45719" rIns="45719" anchor="ctr"/>
          <a:lstStyle/>
          <a:p>
            <a:pPr algn="ctr">
              <a:defRPr>
                <a:solidFill>
                  <a:srgbClr val="FFFFFF"/>
                </a:solidFill>
              </a:defRPr>
            </a:pPr>
            <a:endParaRPr/>
          </a:p>
        </p:txBody>
      </p:sp>
      <p:sp>
        <p:nvSpPr>
          <p:cNvPr id="202" name="TextBox 4"/>
          <p:cNvSpPr txBox="1"/>
          <p:nvPr/>
        </p:nvSpPr>
        <p:spPr>
          <a:xfrm>
            <a:off x="6095999" y="1229919"/>
            <a:ext cx="6393564" cy="3634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400">
                <a:ln w="9525">
                  <a:solidFill>
                    <a:srgbClr val="FFFFFF"/>
                  </a:solidFill>
                </a:ln>
                <a:solidFill>
                  <a:srgbClr val="FFFFFF"/>
                </a:solidFill>
                <a:latin typeface="Source Sans Pro"/>
                <a:ea typeface="Source Sans Pro"/>
                <a:cs typeface="Source Sans Pro"/>
                <a:sym typeface="Source Sans Pro"/>
              </a:defRPr>
            </a:pPr>
            <a:r>
              <a:t>Introduction</a:t>
            </a:r>
            <a:endParaRPr>
              <a:solidFill>
                <a:srgbClr val="000000"/>
              </a:solidFill>
            </a:endParaRPr>
          </a:p>
          <a:p>
            <a:pPr>
              <a:defRPr sz="2400">
                <a:solidFill>
                  <a:schemeClr val="accent3"/>
                </a:solidFill>
                <a:latin typeface="Source Sans Pro"/>
                <a:ea typeface="Source Sans Pro"/>
                <a:cs typeface="Source Sans Pro"/>
                <a:sym typeface="Source Sans Pro"/>
              </a:defRPr>
            </a:pPr>
            <a:endParaRPr>
              <a:solidFill>
                <a:srgbClr val="000000"/>
              </a:solidFill>
            </a:endParaRPr>
          </a:p>
          <a:p>
            <a:pPr>
              <a:defRPr sz="2400">
                <a:solidFill>
                  <a:schemeClr val="accent3"/>
                </a:solidFill>
                <a:latin typeface="Source Sans Pro"/>
                <a:ea typeface="Source Sans Pro"/>
                <a:cs typeface="Source Sans Pro"/>
                <a:sym typeface="Source Sans Pro"/>
              </a:defRPr>
            </a:pPr>
            <a:r>
              <a:t>Voter universe</a:t>
            </a:r>
            <a:endParaRPr>
              <a:solidFill>
                <a:srgbClr val="000000"/>
              </a:solidFill>
            </a:endParaRPr>
          </a:p>
          <a:p>
            <a:pPr>
              <a:defRPr sz="2400">
                <a:solidFill>
                  <a:schemeClr val="accent3"/>
                </a:solidFill>
                <a:latin typeface="Source Sans Pro"/>
                <a:ea typeface="Source Sans Pro"/>
                <a:cs typeface="Source Sans Pro"/>
                <a:sym typeface="Source Sans Pro"/>
              </a:defRPr>
            </a:pPr>
            <a:endParaRPr>
              <a:solidFill>
                <a:srgbClr val="000000"/>
              </a:solidFill>
            </a:endParaRPr>
          </a:p>
          <a:p>
            <a:pPr>
              <a:defRPr sz="2400">
                <a:solidFill>
                  <a:schemeClr val="accent3"/>
                </a:solidFill>
                <a:latin typeface="Source Sans Pro"/>
                <a:ea typeface="Source Sans Pro"/>
                <a:cs typeface="Source Sans Pro"/>
                <a:sym typeface="Source Sans Pro"/>
              </a:defRPr>
            </a:pPr>
            <a:r>
              <a:t>Elements of GOTV conversation</a:t>
            </a:r>
            <a:endParaRPr>
              <a:solidFill>
                <a:srgbClr val="000000"/>
              </a:solidFill>
            </a:endParaRPr>
          </a:p>
          <a:p>
            <a:pPr>
              <a:defRPr sz="2400">
                <a:solidFill>
                  <a:schemeClr val="accent3"/>
                </a:solidFill>
                <a:latin typeface="Source Sans Pro"/>
                <a:ea typeface="Source Sans Pro"/>
                <a:cs typeface="Source Sans Pro"/>
                <a:sym typeface="Source Sans Pro"/>
              </a:defRPr>
            </a:pPr>
            <a:endParaRPr>
              <a:solidFill>
                <a:srgbClr val="000000"/>
              </a:solidFill>
            </a:endParaRPr>
          </a:p>
          <a:p>
            <a:pPr>
              <a:defRPr sz="2400">
                <a:solidFill>
                  <a:schemeClr val="accent3"/>
                </a:solidFill>
                <a:latin typeface="Source Sans Pro"/>
                <a:ea typeface="Source Sans Pro"/>
                <a:cs typeface="Source Sans Pro"/>
                <a:sym typeface="Source Sans Pro"/>
              </a:defRPr>
            </a:pPr>
            <a:r>
              <a:t>GOTV conversation framework</a:t>
            </a:r>
            <a:endParaRPr>
              <a:solidFill>
                <a:srgbClr val="000000"/>
              </a:solidFill>
            </a:endParaRPr>
          </a:p>
          <a:p>
            <a:pPr>
              <a:defRPr sz="2400">
                <a:solidFill>
                  <a:schemeClr val="accent3"/>
                </a:solidFill>
                <a:latin typeface="Source Sans Pro"/>
                <a:ea typeface="Source Sans Pro"/>
                <a:cs typeface="Source Sans Pro"/>
                <a:sym typeface="Source Sans Pro"/>
              </a:defRPr>
            </a:pPr>
            <a:endParaRPr>
              <a:solidFill>
                <a:srgbClr val="000000"/>
              </a:solidFill>
            </a:endParaRPr>
          </a:p>
          <a:p>
            <a:pPr>
              <a:defRPr sz="2400">
                <a:solidFill>
                  <a:schemeClr val="accent3"/>
                </a:solidFill>
                <a:latin typeface="Source Sans Pro"/>
                <a:ea typeface="Source Sans Pro"/>
                <a:cs typeface="Source Sans Pro"/>
                <a:sym typeface="Source Sans Pro"/>
              </a:defRPr>
            </a:pPr>
            <a:r>
              <a:t>Next steps and close</a:t>
            </a:r>
          </a:p>
        </p:txBody>
      </p:sp>
      <p:sp>
        <p:nvSpPr>
          <p:cNvPr id="203" name="TextBox 1"/>
          <p:cNvSpPr txBox="1"/>
          <p:nvPr/>
        </p:nvSpPr>
        <p:spPr>
          <a:xfrm>
            <a:off x="877824" y="1229919"/>
            <a:ext cx="4517136" cy="840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80000"/>
              </a:lnSpc>
              <a:defRPr sz="4800" b="1">
                <a:solidFill>
                  <a:srgbClr val="00B4DC"/>
                </a:solidFill>
                <a:latin typeface="Gilroy ExtraBold"/>
                <a:ea typeface="Gilroy ExtraBold"/>
                <a:cs typeface="Gilroy ExtraBold"/>
                <a:sym typeface="Gilroy ExtraBold"/>
              </a:defRPr>
            </a:lvl1pPr>
          </a:lstStyle>
          <a:p>
            <a:r>
              <a:t>Agenda</a:t>
            </a:r>
          </a:p>
        </p:txBody>
      </p:sp>
      <p:pic>
        <p:nvPicPr>
          <p:cNvPr id="204" name="Picture 5" descr="Picture 5"/>
          <p:cNvPicPr>
            <a:picLocks noChangeAspect="1"/>
          </p:cNvPicPr>
          <p:nvPr/>
        </p:nvPicPr>
        <p:blipFill>
          <a:blip r:embed="rId2">
            <a:alphaModFix amt="20000"/>
          </a:blip>
          <a:stretch>
            <a:fillRect/>
          </a:stretch>
        </p:blipFill>
        <p:spPr>
          <a:xfrm>
            <a:off x="11362942" y="6417000"/>
            <a:ext cx="653212" cy="253432"/>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B444D"/>
        </a:solidFill>
        <a:effectLst/>
      </p:bgPr>
    </p:bg>
    <p:spTree>
      <p:nvGrpSpPr>
        <p:cNvPr id="1" name=""/>
        <p:cNvGrpSpPr/>
        <p:nvPr/>
      </p:nvGrpSpPr>
      <p:grpSpPr>
        <a:xfrm>
          <a:off x="0" y="0"/>
          <a:ext cx="0" cy="0"/>
          <a:chOff x="0" y="0"/>
          <a:chExt cx="0" cy="0"/>
        </a:xfrm>
      </p:grpSpPr>
      <p:sp>
        <p:nvSpPr>
          <p:cNvPr id="206" name="TextBox 1"/>
          <p:cNvSpPr txBox="1"/>
          <p:nvPr/>
        </p:nvSpPr>
        <p:spPr>
          <a:xfrm>
            <a:off x="470004" y="2236738"/>
            <a:ext cx="11219545" cy="2339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4800" b="1">
                <a:solidFill>
                  <a:schemeClr val="accent2"/>
                </a:solidFill>
                <a:latin typeface="Gilroy ExtraBold"/>
                <a:ea typeface="Gilroy ExtraBold"/>
                <a:cs typeface="Gilroy ExtraBold"/>
                <a:sym typeface="Gilroy ExtraBold"/>
              </a:defRPr>
            </a:pPr>
            <a:r>
              <a:t>Turnout conversations </a:t>
            </a:r>
            <a:r>
              <a:rPr>
                <a:solidFill>
                  <a:srgbClr val="FFFFFF"/>
                </a:solidFill>
              </a:rPr>
              <a:t>in a campaign are conversations focused on getting people out to vote. </a:t>
            </a:r>
          </a:p>
        </p:txBody>
      </p:sp>
      <p:pic>
        <p:nvPicPr>
          <p:cNvPr id="207" name="Picture 4" descr="Picture 4"/>
          <p:cNvPicPr>
            <a:picLocks noChangeAspect="1"/>
          </p:cNvPicPr>
          <p:nvPr/>
        </p:nvPicPr>
        <p:blipFill>
          <a:blip r:embed="rId2">
            <a:alphaModFix amt="35000"/>
          </a:blip>
          <a:stretch>
            <a:fillRect/>
          </a:stretch>
        </p:blipFill>
        <p:spPr>
          <a:xfrm>
            <a:off x="11362942" y="6417000"/>
            <a:ext cx="653214" cy="253434"/>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B444D"/>
        </a:solidFill>
        <a:effectLst/>
      </p:bgPr>
    </p:bg>
    <p:spTree>
      <p:nvGrpSpPr>
        <p:cNvPr id="1" name=""/>
        <p:cNvGrpSpPr/>
        <p:nvPr/>
      </p:nvGrpSpPr>
      <p:grpSpPr>
        <a:xfrm>
          <a:off x="0" y="0"/>
          <a:ext cx="0" cy="0"/>
          <a:chOff x="0" y="0"/>
          <a:chExt cx="0" cy="0"/>
        </a:xfrm>
      </p:grpSpPr>
      <p:sp>
        <p:nvSpPr>
          <p:cNvPr id="209" name="TextBox 1"/>
          <p:cNvSpPr txBox="1"/>
          <p:nvPr/>
        </p:nvSpPr>
        <p:spPr>
          <a:xfrm>
            <a:off x="0" y="2348833"/>
            <a:ext cx="12192000" cy="2148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6600" b="1">
                <a:solidFill>
                  <a:srgbClr val="FFFFFF"/>
                </a:solidFill>
                <a:latin typeface="Gilroy ExtraBold"/>
                <a:ea typeface="Gilroy ExtraBold"/>
                <a:cs typeface="Gilroy ExtraBold"/>
                <a:sym typeface="Gilroy ExtraBold"/>
              </a:defRPr>
            </a:lvl1pPr>
          </a:lstStyle>
          <a:p>
            <a:r>
              <a:t>Why do we have turnout conversations?</a:t>
            </a:r>
          </a:p>
        </p:txBody>
      </p:sp>
      <p:pic>
        <p:nvPicPr>
          <p:cNvPr id="210" name="Picture 4" descr="Picture 4"/>
          <p:cNvPicPr>
            <a:picLocks noChangeAspect="1"/>
          </p:cNvPicPr>
          <p:nvPr/>
        </p:nvPicPr>
        <p:blipFill>
          <a:blip r:embed="rId2">
            <a:alphaModFix amt="35000"/>
          </a:blip>
          <a:stretch>
            <a:fillRect/>
          </a:stretch>
        </p:blipFill>
        <p:spPr>
          <a:xfrm>
            <a:off x="11362942" y="6417000"/>
            <a:ext cx="653214" cy="253434"/>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Office Theme">
  <a:themeElements>
    <a:clrScheme name="Office Theme">
      <a:dk1>
        <a:srgbClr val="3B444D"/>
      </a:dk1>
      <a:lt1>
        <a:srgbClr val="FFFFFF"/>
      </a:lt1>
      <a:dk2>
        <a:srgbClr val="A7A7A7"/>
      </a:dk2>
      <a:lt2>
        <a:srgbClr val="535353"/>
      </a:lt2>
      <a:accent1>
        <a:srgbClr val="EE2F4B"/>
      </a:accent1>
      <a:accent2>
        <a:srgbClr val="F6DC31"/>
      </a:accent2>
      <a:accent3>
        <a:srgbClr val="233031"/>
      </a:accent3>
      <a:accent4>
        <a:srgbClr val="00B3DC"/>
      </a:accent4>
      <a:accent5>
        <a:srgbClr val="75D7E3"/>
      </a:accent5>
      <a:accent6>
        <a:srgbClr val="ADDD47"/>
      </a:accent6>
      <a:hlink>
        <a:srgbClr val="0000FF"/>
      </a:hlink>
      <a:folHlink>
        <a:srgbClr val="FF00FF"/>
      </a:folHlink>
    </a:clrScheme>
    <a:fontScheme name="Office Theme">
      <a:majorFont>
        <a:latin typeface="Arial"/>
        <a:ea typeface="Arial"/>
        <a:cs typeface="Arial"/>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3B444D"/>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3B444D"/>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EE2F4B"/>
      </a:accent1>
      <a:accent2>
        <a:srgbClr val="F6DC31"/>
      </a:accent2>
      <a:accent3>
        <a:srgbClr val="233031"/>
      </a:accent3>
      <a:accent4>
        <a:srgbClr val="00B3DC"/>
      </a:accent4>
      <a:accent5>
        <a:srgbClr val="75D7E3"/>
      </a:accent5>
      <a:accent6>
        <a:srgbClr val="ADDD47"/>
      </a:accent6>
      <a:hlink>
        <a:srgbClr val="0000FF"/>
      </a:hlink>
      <a:folHlink>
        <a:srgbClr val="FF00FF"/>
      </a:folHlink>
    </a:clrScheme>
    <a:fontScheme name="Office Theme">
      <a:majorFont>
        <a:latin typeface="Arial"/>
        <a:ea typeface="Arial"/>
        <a:cs typeface="Arial"/>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3B444D"/>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3B444D"/>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1150</Words>
  <Application>Microsoft Macintosh PowerPoint</Application>
  <PresentationFormat>Widescreen</PresentationFormat>
  <Paragraphs>222</Paragraphs>
  <Slides>49</Slides>
  <Notes>11</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49</vt:i4>
      </vt:variant>
    </vt:vector>
  </HeadingPairs>
  <TitlesOfParts>
    <vt:vector size="57" baseType="lpstr">
      <vt:lpstr>Arial</vt:lpstr>
      <vt:lpstr>Calibri</vt:lpstr>
      <vt:lpstr>Calibri Light</vt:lpstr>
      <vt:lpstr>Gill Sans</vt:lpstr>
      <vt:lpstr>Gilroy ExtraBold</vt:lpstr>
      <vt:lpstr>Helvetica Neue</vt:lpstr>
      <vt:lpstr>Source Sans Pro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Focusing on these voters increases impact by THIS much…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Microsoft Office User</cp:lastModifiedBy>
  <cp:revision>3</cp:revision>
  <dcterms:modified xsi:type="dcterms:W3CDTF">2019-06-24T19:23:28Z</dcterms:modified>
</cp:coreProperties>
</file>