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4" r:id="rId2"/>
  </p:sldMasterIdLst>
  <p:notesMasterIdLst>
    <p:notesMasterId r:id="rId57"/>
  </p:notesMasterIdLst>
  <p:sldIdLst>
    <p:sldId id="332" r:id="rId3"/>
    <p:sldId id="364" r:id="rId4"/>
    <p:sldId id="406" r:id="rId5"/>
    <p:sldId id="262" r:id="rId6"/>
    <p:sldId id="402" r:id="rId7"/>
    <p:sldId id="284" r:id="rId8"/>
    <p:sldId id="285" r:id="rId9"/>
    <p:sldId id="268" r:id="rId10"/>
    <p:sldId id="286" r:id="rId11"/>
    <p:sldId id="263" r:id="rId12"/>
    <p:sldId id="337" r:id="rId13"/>
    <p:sldId id="336" r:id="rId14"/>
    <p:sldId id="334" r:id="rId15"/>
    <p:sldId id="335" r:id="rId16"/>
    <p:sldId id="376" r:id="rId17"/>
    <p:sldId id="289" r:id="rId18"/>
    <p:sldId id="391" r:id="rId19"/>
    <p:sldId id="392" r:id="rId20"/>
    <p:sldId id="271" r:id="rId21"/>
    <p:sldId id="368" r:id="rId22"/>
    <p:sldId id="393" r:id="rId23"/>
    <p:sldId id="373" r:id="rId24"/>
    <p:sldId id="371" r:id="rId25"/>
    <p:sldId id="374" r:id="rId26"/>
    <p:sldId id="372" r:id="rId27"/>
    <p:sldId id="375" r:id="rId28"/>
    <p:sldId id="377" r:id="rId29"/>
    <p:sldId id="395" r:id="rId30"/>
    <p:sldId id="396" r:id="rId31"/>
    <p:sldId id="381" r:id="rId32"/>
    <p:sldId id="397" r:id="rId33"/>
    <p:sldId id="398" r:id="rId34"/>
    <p:sldId id="293" r:id="rId35"/>
    <p:sldId id="272" r:id="rId36"/>
    <p:sldId id="378" r:id="rId37"/>
    <p:sldId id="310" r:id="rId38"/>
    <p:sldId id="399" r:id="rId39"/>
    <p:sldId id="311" r:id="rId40"/>
    <p:sldId id="363" r:id="rId41"/>
    <p:sldId id="314" r:id="rId42"/>
    <p:sldId id="312" r:id="rId43"/>
    <p:sldId id="281" r:id="rId44"/>
    <p:sldId id="366" r:id="rId45"/>
    <p:sldId id="357" r:id="rId46"/>
    <p:sldId id="356" r:id="rId47"/>
    <p:sldId id="355" r:id="rId48"/>
    <p:sldId id="307" r:id="rId49"/>
    <p:sldId id="379" r:id="rId50"/>
    <p:sldId id="359" r:id="rId51"/>
    <p:sldId id="360" r:id="rId52"/>
    <p:sldId id="404" r:id="rId53"/>
    <p:sldId id="405" r:id="rId54"/>
    <p:sldId id="403" r:id="rId55"/>
    <p:sldId id="401"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3989"/>
  </p:normalViewPr>
  <p:slideViewPr>
    <p:cSldViewPr snapToGrid="0" snapToObjects="1" showGuides="1">
      <p:cViewPr varScale="1">
        <p:scale>
          <a:sx n="103" d="100"/>
          <a:sy n="103" d="100"/>
        </p:scale>
        <p:origin x="145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organizing@ofa.u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bit.ly/ofa18"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7:00- 7:05</a:t>
            </a:r>
            <a:r>
              <a:rPr lang="en-US" baseline="0" dirty="0"/>
              <a:t> (5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Give folks a few minutes to hop on the call, make sure to check </a:t>
            </a:r>
            <a:r>
              <a:rPr lang="en-US" sz="1200" b="0" i="0" u="none" strike="noStrike" cap="none" dirty="0" err="1">
                <a:solidFill>
                  <a:schemeClr val="dk1"/>
                </a:solidFill>
                <a:latin typeface="Calibri"/>
                <a:ea typeface="Calibri"/>
                <a:cs typeface="Calibri"/>
                <a:sym typeface="Calibri"/>
              </a:rPr>
              <a:t>organizing@ofa.us</a:t>
            </a:r>
            <a:r>
              <a:rPr lang="en-US" sz="1200" b="0" i="0" u="none" strike="noStrike" cap="none" dirty="0">
                <a:solidFill>
                  <a:schemeClr val="dk1"/>
                </a:solidFill>
                <a:latin typeface="Calibri"/>
                <a:ea typeface="Calibri"/>
                <a:cs typeface="Calibri"/>
                <a:sym typeface="Calibri"/>
              </a:rPr>
              <a:t> for any technology issues. Once you’re ready, introduce yourself and the topic for this training.</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2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7:15- 7:18</a:t>
            </a:r>
            <a:r>
              <a:rPr lang="en-US" sz="1200" b="0" i="0" u="none" strike="noStrike" cap="none" baseline="0" dirty="0">
                <a:solidFill>
                  <a:schemeClr val="dk1"/>
                </a:solidFill>
                <a:latin typeface="Arial"/>
                <a:ea typeface="Arial"/>
                <a:cs typeface="Arial"/>
                <a:sym typeface="Arial"/>
              </a:rPr>
              <a:t> (3 MINUTES)</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So,</a:t>
            </a:r>
            <a:r>
              <a:rPr lang="en-US" sz="1200" b="0" i="0" u="none" strike="noStrike" cap="none" baseline="0" dirty="0">
                <a:solidFill>
                  <a:schemeClr val="dk1"/>
                </a:solidFill>
                <a:latin typeface="Arial"/>
                <a:ea typeface="Arial"/>
                <a:cs typeface="Arial"/>
                <a:sym typeface="Arial"/>
              </a:rPr>
              <a:t> as Ira Glass points out, it’s really difficult, why do you think that is? Why is it so difficult to persuade someone to change?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Type your thoughts into the chat box and we will read out some of your responses.</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p:txBody>
      </p:sp>
      <p:sp>
        <p:nvSpPr>
          <p:cNvPr id="191" name="Shape 1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[0 minutes]</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In these next few slides, we’ll point out and discuss some of the major buckets we identify that makes it challenging to persuade someone to change. </a:t>
            </a:r>
            <a:endParaRPr lang="en-US" sz="1200" b="0" i="0" u="none" strike="noStrike" kern="1200" cap="none" baseline="0" dirty="0">
              <a:solidFill>
                <a:schemeClr val="dk1"/>
              </a:solidFill>
              <a:effectLst/>
              <a:latin typeface="Calibri"/>
              <a:ea typeface="Calibri"/>
              <a:cs typeface="Calibri"/>
              <a:sym typeface="Calibri"/>
            </a:endParaRP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First, is personal anxiety. </a:t>
            </a:r>
            <a:r>
              <a:rPr lang="en-US" sz="1200" b="0" i="0" u="none" strike="noStrike" kern="1200" cap="none" dirty="0">
                <a:solidFill>
                  <a:schemeClr val="dk1"/>
                </a:solidFill>
                <a:effectLst/>
                <a:latin typeface="Calibri"/>
                <a:ea typeface="Calibri"/>
                <a:cs typeface="Calibri"/>
                <a:sym typeface="Calibri"/>
              </a:rPr>
              <a:t>When</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we talk about opposing points of view, we are tapping into values and experiences that someone holds really deeply, and might be a source of anxiety to confront or change such tightly held beliefs. They are tied into our identity and the very way we walk in the world. </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493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7:18- 7:19 (1 MINUTE)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Next is “interpersonal differences” We</a:t>
            </a:r>
            <a:r>
              <a:rPr lang="en-US" sz="1200" b="0" i="0" u="none" strike="noStrike" cap="none" baseline="0" dirty="0">
                <a:solidFill>
                  <a:schemeClr val="dk1"/>
                </a:solidFill>
                <a:latin typeface="Arial"/>
                <a:ea typeface="Arial"/>
                <a:cs typeface="Arial"/>
                <a:sym typeface="Arial"/>
              </a:rPr>
              <a:t> all orient ourselves to the world differently based on our personal experiences. When conflicting values clash, because they are coming from different orientations, that makes it hard to find common ground.</a:t>
            </a: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676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7:19- 7:20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Third is a fractured political context. Particularly</a:t>
            </a:r>
            <a:r>
              <a:rPr lang="en-US" sz="1200" b="0" i="0" u="none" strike="noStrike" cap="none" baseline="0" dirty="0">
                <a:solidFill>
                  <a:schemeClr val="dk1"/>
                </a:solidFill>
                <a:latin typeface="Arial"/>
                <a:ea typeface="Arial"/>
                <a:cs typeface="Arial"/>
                <a:sym typeface="Arial"/>
              </a:rPr>
              <a:t> around politics there can be some serious challenges to persuading someone to a point of view. It’s hard to have a conversation when we don’t have shared facts or sources because then we can’t find common ground, which leads to polarization and the entrenched positions we find ourselves in today.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Feel free to give in an example </a:t>
            </a: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4712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7:20- 7:21 [1 MINUTE]</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Personally, I am always terrified</a:t>
            </a:r>
            <a:r>
              <a:rPr lang="en-US" sz="1200" b="0" i="0" u="none" strike="noStrike" kern="1200" cap="none" baseline="0" dirty="0">
                <a:solidFill>
                  <a:schemeClr val="dk1"/>
                </a:solidFill>
                <a:effectLst/>
                <a:latin typeface="Calibri"/>
                <a:ea typeface="Calibri"/>
                <a:cs typeface="Calibri"/>
                <a:sym typeface="Calibri"/>
              </a:rPr>
              <a:t> by the ask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that’s it’s going to be something I really don’t want to do, like make phone calls. Just in general I don’t really like talking on the phone, especially to strangers, so the thought of making calls is stressful for me. But that is one of the “typical” asks, so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as a personal reflection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think about what you can do to help mitigate that kind of anxiety in your conversation.</a:t>
            </a: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60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7:21 – 7:21</a:t>
            </a:r>
            <a:r>
              <a:rPr lang="en-US" baseline="0" dirty="0"/>
              <a:t> (0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that we’ve covered the challenges we face in persuasive and effective conversations. Let’s move on to how we can overcome this by speaking from our values.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15</a:t>
            </a:fld>
            <a:endParaRPr lang="en-US"/>
          </a:p>
        </p:txBody>
      </p:sp>
    </p:spTree>
    <p:extLst>
      <p:ext uri="{BB962C8B-B14F-4D97-AF65-F5344CB8AC3E}">
        <p14:creationId xmlns:p14="http://schemas.microsoft.com/office/powerpoint/2010/main" val="74613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7:21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7:22</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[1 MINUTE]</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2018 is a chance for our voice to be heard, to turn back the tide back towards progress and restore our democracy. OFA’s mission is to create a vibrant and participatory democracy, and to do that we need to have thousands of powerful conversations this year that motivate people to get involved and make a difference at the ballot box.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996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7:22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7:23</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[1 MINUTE]</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You don’t have to be an experienced policy maker and know all the ins and outs of legislation to discuss your “WHY” with your neighbor. We can cut through</a:t>
            </a:r>
            <a:r>
              <a:rPr lang="en-US" sz="1200" b="0" i="0" u="none" strike="noStrike" kern="1200" cap="none" baseline="0" dirty="0">
                <a:solidFill>
                  <a:schemeClr val="dk1"/>
                </a:solidFill>
                <a:effectLst/>
                <a:latin typeface="Calibri"/>
                <a:ea typeface="Calibri"/>
                <a:cs typeface="Calibri"/>
                <a:sym typeface="Calibri"/>
              </a:rPr>
              <a:t> the noise when we have conversations that speak to the head and the heart.</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7549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7:23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7:23</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[0 MINUTE]</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But how do we have conversations that speak to the head and to the heart?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2162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7:23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7:27</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 [4 MINUTES]</a:t>
            </a:r>
          </a:p>
          <a:p>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0:00 -</a:t>
            </a:r>
            <a:r>
              <a:rPr lang="en-US" sz="1200" b="0" i="0" u="none" strike="noStrike" cap="none" baseline="0" dirty="0">
                <a:solidFill>
                  <a:schemeClr val="dk1"/>
                </a:solidFill>
                <a:latin typeface="Calibri"/>
                <a:ea typeface="Calibri"/>
                <a:cs typeface="Calibri"/>
                <a:sym typeface="Calibri"/>
              </a:rPr>
              <a:t> 4:36: Theory of why, how, what and quick example of apple from author and marketing consultant, Simon Sinek It’s about 4 minutes long.</a:t>
            </a:r>
            <a:endParaRPr sz="1200" b="0" i="0" u="none" strike="noStrike" cap="none" dirty="0">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7:05 – 7:07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Tie together this particular session (Week 2) with the overall series and how this particular topic will help in their organizing work. Knowing your why is the first and most powerful step in being able to speak powerfully from your values and motivating people to action.</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4665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7:27- 7:27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Let’s break down the golden circle!</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2962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7:27- 7:27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Let’s start with the why</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08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7:27- 7:28 [1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Spend a little time reading through each of these key points. </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7782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7:28- 7:28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Now let’s talk about the How. </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0220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7:28 - 7:29 [1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Spend a little time reading through each of these key points.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4351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7:29- 7:29 [1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Now let’s talk about the what. </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5839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7:29 – 7:30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Spend a little time reading through each of these key points. </a:t>
            </a:r>
          </a:p>
          <a:p>
            <a:pPr marL="0" marR="0" lvl="0"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1419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7:30 - 7:30</a:t>
            </a:r>
            <a:r>
              <a:rPr lang="en-US" baseline="0" dirty="0"/>
              <a:t> (0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Now let’s move on to some case studies and examples of how to speak from our values.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09D58-CE17-5F49-889D-9F08C930C31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82016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7:30 - 7:30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Let’s look at these two examples. </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246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7:30 - 7:31 [1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Keep these things in mind as you watch. </a:t>
            </a: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270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297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7:31 – 7:33 [2 MINUTE]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Chrysler car commercial “Imported from Detroit”</a:t>
            </a:r>
          </a:p>
        </p:txBody>
      </p:sp>
      <p:sp>
        <p:nvSpPr>
          <p:cNvPr id="317" name="Shape 3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2759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7:33 - 7:35 [2 MINUTE]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Only play the first two minutes of this Chevy commercial. </a:t>
            </a:r>
          </a:p>
        </p:txBody>
      </p:sp>
      <p:sp>
        <p:nvSpPr>
          <p:cNvPr id="317" name="Shape 3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5575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7:35 - 7:38 [3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Debrief the commercials in the chat box, but don’t spend too much time on this slide!</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3341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7:38-7:40</a:t>
            </a:r>
            <a:r>
              <a:rPr lang="en-US" sz="1200" b="0" i="0" u="none" strike="noStrike" cap="none" baseline="0"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 [2 MINUTES]</a:t>
            </a:r>
          </a:p>
          <a:p>
            <a:pPr marL="0" indent="0">
              <a:buNone/>
            </a:pPr>
            <a:endParaRPr lang="en-US" dirty="0"/>
          </a:p>
          <a:p>
            <a:pPr marL="0" indent="0">
              <a:buNone/>
            </a:pPr>
            <a:r>
              <a:rPr lang="en-US" dirty="0"/>
              <a:t>Distinguish between personal story and your ‘why’: they serve different purposes!</a:t>
            </a:r>
          </a:p>
          <a:p>
            <a:pPr marL="0" indent="0">
              <a:buNone/>
            </a:pPr>
            <a:r>
              <a:rPr lang="en-US" dirty="0"/>
              <a:t>When you know your why, it enables you to reflect on your</a:t>
            </a:r>
            <a:r>
              <a:rPr lang="en-US" baseline="0" dirty="0"/>
              <a:t> values and connect with your neighbors to spark a different conversations </a:t>
            </a:r>
          </a:p>
          <a:p>
            <a:pPr marL="0" indent="0">
              <a:buNone/>
            </a:pPr>
            <a:r>
              <a:rPr lang="en-US" baseline="0" dirty="0"/>
              <a:t>We don’t assume that every conversation we have will end with an ‘ask’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1510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7:40- 7:43 [3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Persuasion: we want to understand the KEY values that drive our thinking, and why we do what we do. We want the answers to the questions, ‘What</a:t>
            </a:r>
            <a:r>
              <a:rPr lang="en-US" sz="1200" b="0" i="0" u="none" strike="noStrike" cap="none" baseline="0" dirty="0">
                <a:solidFill>
                  <a:schemeClr val="dk1"/>
                </a:solidFill>
                <a:latin typeface="Arial"/>
                <a:ea typeface="Arial"/>
                <a:cs typeface="Arial"/>
                <a:sym typeface="Arial"/>
              </a:rPr>
              <a:t> is your purpose? What is your cause? What is your belief?’ When we have the answers to these questions, we are motivated at a gut level to make a change in our society and communicate the change we so desperately wish to see as a reality.</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People often think about this in the short term, but we want to stretch that out for the long term, to people we see regularly.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Audience: our audience is your neighbors. You are not talking to someone who necessarily lives so far outside your lived experience- the challenges you see in your community are the challenges they likely see in their community as well.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How this applies to community organizing: We are not at their door to necessarily ’make an ask’ </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 we are there to spark conversation, understand our neighbors, and create space to continued conversations to come. We are going to work on our LISTENING and uncover what people care about. </a:t>
            </a:r>
            <a:endParaRPr sz="1200" b="0" i="0" u="none" strike="noStrike" cap="none" dirty="0">
              <a:solidFill>
                <a:schemeClr val="dk1"/>
              </a:solidFill>
              <a:latin typeface="Arial"/>
              <a:ea typeface="Arial"/>
              <a:cs typeface="Arial"/>
              <a:sym typeface="Arial"/>
            </a:endParaRPr>
          </a:p>
        </p:txBody>
      </p:sp>
      <p:sp>
        <p:nvSpPr>
          <p:cNvPr id="291" name="Shape 2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7:43- 7:43</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Let’s spend a few more minutes practicing!</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09D58-CE17-5F49-889D-9F08C930C31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6607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7:43- 7:43</a:t>
            </a:r>
            <a:r>
              <a:rPr lang="en-US" baseline="0" dirty="0"/>
              <a:t> (0 MINUTE)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 far we’ve seen examples of speaking from values in one way communication, but how do we have a dialogue?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06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7:43 – 7:43 (0 MINUTE)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the slide!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9850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7:43 – 7:44 (1 MINUTE)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a minute to explain what we mean by critical incident but don’t spend too much time! The practice is what matters most.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0977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7:50 – 7:53 (3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Facilitator shares their critical</a:t>
            </a:r>
            <a:r>
              <a:rPr lang="en-US" sz="1200" b="0" i="0" u="none" strike="noStrike" cap="none" baseline="0" dirty="0">
                <a:solidFill>
                  <a:schemeClr val="dk1"/>
                </a:solidFill>
                <a:latin typeface="Calibri"/>
                <a:ea typeface="Calibri"/>
                <a:cs typeface="Calibri"/>
                <a:sym typeface="Calibri"/>
              </a:rPr>
              <a:t> incident.</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82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7:07- 7:08</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Why</a:t>
            </a:r>
            <a:r>
              <a:rPr lang="en-US" sz="1200" b="0" i="0" u="none" strike="noStrike" cap="none" baseline="0" dirty="0">
                <a:solidFill>
                  <a:schemeClr val="dk1"/>
                </a:solidFill>
                <a:latin typeface="Calibri"/>
                <a:ea typeface="Calibri"/>
                <a:cs typeface="Calibri"/>
                <a:sym typeface="Calibri"/>
              </a:rPr>
              <a:t> we need to have effective conversations </a:t>
            </a:r>
            <a:r>
              <a:rPr lang="mr-IN" sz="1200" b="0" i="0" u="none" strike="noStrike" cap="none" baseline="0"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the time is NOW to understand our neighbors and understand the things that compel them, especially in 2018 as we head toward November.</a:t>
            </a:r>
            <a:endParaRPr sz="1200" b="0" i="0" u="none" strike="noStrike" cap="none" dirty="0">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7:53- 7:55 [2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Group</a:t>
            </a:r>
            <a:r>
              <a:rPr lang="en-US" sz="1200" b="0" i="0" u="none" strike="noStrike" cap="none" baseline="0" dirty="0">
                <a:solidFill>
                  <a:schemeClr val="dk1"/>
                </a:solidFill>
                <a:latin typeface="Calibri"/>
                <a:ea typeface="Calibri"/>
                <a:cs typeface="Calibri"/>
                <a:sym typeface="Calibri"/>
              </a:rPr>
              <a:t> shares underlying values- types in chat box and people press one to share</a:t>
            </a:r>
            <a:endParaRPr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9715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7:44 </a:t>
            </a:r>
            <a:r>
              <a:rPr lang="mr-IN" dirty="0"/>
              <a:t>–</a:t>
            </a:r>
            <a:r>
              <a:rPr lang="en-US" dirty="0"/>
              <a:t> 7: 45 [1 minutes]</a:t>
            </a:r>
          </a:p>
          <a:p>
            <a:endParaRPr lang="en-US" dirty="0"/>
          </a:p>
          <a:p>
            <a:r>
              <a:rPr lang="en-US" dirty="0"/>
              <a:t>Reference</a:t>
            </a:r>
            <a:r>
              <a:rPr lang="en-US" baseline="0" dirty="0"/>
              <a:t> pre-work </a:t>
            </a:r>
            <a:r>
              <a:rPr lang="mr-IN" baseline="0" dirty="0"/>
              <a:t>–</a:t>
            </a:r>
            <a:r>
              <a:rPr lang="en-US" baseline="0" dirty="0"/>
              <a:t> you can share here if you are willing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6955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25000"/>
              <a:buFont typeface="Arial"/>
              <a:buNone/>
            </a:pPr>
            <a:r>
              <a:rPr lang="en-US" sz="1100" dirty="0">
                <a:latin typeface="Source Sans Pro Regular" charset="0"/>
                <a:ea typeface="Source Sans Pro Regular" charset="0"/>
                <a:cs typeface="Source Sans Pro Regular" charset="0"/>
                <a:sym typeface="Arial"/>
              </a:rPr>
              <a:t>7:45 - 7:50</a:t>
            </a:r>
            <a:r>
              <a:rPr lang="en-US" sz="1100" baseline="0" dirty="0">
                <a:latin typeface="Source Sans Pro Regular" charset="0"/>
                <a:ea typeface="Source Sans Pro Regular" charset="0"/>
                <a:cs typeface="Source Sans Pro Regular" charset="0"/>
                <a:sym typeface="Arial"/>
              </a:rPr>
              <a:t> [5 minutes]</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It’s ok if that takes a second </a:t>
            </a:r>
            <a:r>
              <a:rPr lang="mr-IN" sz="1100" baseline="0" dirty="0">
                <a:latin typeface="Source Sans Pro Regular" charset="0"/>
                <a:ea typeface="Source Sans Pro Regular" charset="0"/>
                <a:cs typeface="Source Sans Pro Regular" charset="0"/>
                <a:sym typeface="Arial"/>
              </a:rPr>
              <a:t>–</a:t>
            </a:r>
            <a:r>
              <a:rPr lang="en-US" sz="1100" baseline="0" dirty="0">
                <a:latin typeface="Source Sans Pro Regular" charset="0"/>
                <a:ea typeface="Source Sans Pro Regular" charset="0"/>
                <a:cs typeface="Source Sans Pro Regular" charset="0"/>
                <a:sym typeface="Arial"/>
              </a:rPr>
              <a:t> this is hard! Really think about the FIRST time that happened because that was when you likely solidified your belief around a particular value.</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This is hard and takes a lot of practice, so some </a:t>
            </a:r>
          </a:p>
          <a:p>
            <a:pPr marL="171450" marR="0" lvl="0" indent="-171450" algn="l" rtl="0">
              <a:lnSpc>
                <a:spcPct val="100000"/>
              </a:lnSpc>
              <a:spcBef>
                <a:spcPts val="0"/>
              </a:spcBef>
              <a:spcAft>
                <a:spcPts val="0"/>
              </a:spcAft>
              <a:buClr>
                <a:schemeClr val="dk1"/>
              </a:buClr>
              <a:buSzPct val="25000"/>
              <a:buFont typeface="Arial"/>
              <a:buNone/>
            </a:pPr>
            <a:endParaRPr lang="en-US" sz="1100" baseline="0" dirty="0">
              <a:latin typeface="Source Sans Pro Regular" charset="0"/>
              <a:ea typeface="Source Sans Pro Regular" charset="0"/>
              <a:cs typeface="Source Sans Pro Regular" charset="0"/>
              <a:sym typeface="Arial"/>
            </a:endParaRPr>
          </a:p>
          <a:p>
            <a:pPr marL="171450" marR="0" lvl="0" indent="-171450" algn="l" rtl="0">
              <a:lnSpc>
                <a:spcPct val="100000"/>
              </a:lnSpc>
              <a:spcBef>
                <a:spcPts val="0"/>
              </a:spcBef>
              <a:spcAft>
                <a:spcPts val="0"/>
              </a:spcAft>
              <a:buClr>
                <a:schemeClr val="dk1"/>
              </a:buClr>
              <a:buSzPct val="25000"/>
              <a:buFont typeface="Arial"/>
              <a:buNone/>
            </a:pPr>
            <a:r>
              <a:rPr lang="en-US" sz="1100" baseline="0" dirty="0">
                <a:latin typeface="Source Sans Pro Regular" charset="0"/>
                <a:ea typeface="Source Sans Pro Regular" charset="0"/>
                <a:cs typeface="Source Sans Pro Regular" charset="0"/>
                <a:sym typeface="Arial"/>
              </a:rPr>
              <a:t>This is very personal, so if you feel comfortable sharing, we would love to hear.</a:t>
            </a:r>
            <a:endParaRPr lang="en-US" sz="1100" dirty="0">
              <a:latin typeface="Source Sans Pro Regular" charset="0"/>
              <a:ea typeface="Source Sans Pro Regular" charset="0"/>
              <a:cs typeface="Source Sans Pro Regular" charset="0"/>
              <a:sym typeface="Arial"/>
            </a:endParaRPr>
          </a:p>
        </p:txBody>
      </p:sp>
      <p:sp>
        <p:nvSpPr>
          <p:cNvPr id="376" name="Shape 37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0476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7:55- 7:57 [2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Group</a:t>
            </a:r>
            <a:r>
              <a:rPr lang="en-US" sz="1200" b="0" i="0" u="none" strike="noStrike" cap="none" baseline="0" dirty="0">
                <a:solidFill>
                  <a:schemeClr val="dk1"/>
                </a:solidFill>
                <a:latin typeface="Calibri"/>
                <a:ea typeface="Calibri"/>
                <a:cs typeface="Calibri"/>
                <a:sym typeface="Calibri"/>
              </a:rPr>
              <a:t> shares underlying values- types in chat box and people press one to share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707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7:57- 7:57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Very quick summary here!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653458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7:57- 7:57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Very quick summary here!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37456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7:58- 7:58 [0 minutes]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Very quick summary here!</a:t>
            </a:r>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764883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7:58 - 7:59 (0 minutes)</a:t>
            </a:r>
            <a:r>
              <a:rPr lang="en-US" sz="1200" b="1" dirty="0">
                <a:solidFill>
                  <a:schemeClr val="bg1"/>
                </a:solidFill>
                <a:latin typeface="Gilroy" charset="0"/>
                <a:ea typeface="Gilroy" charset="0"/>
                <a:cs typeface="Gilroy" charset="0"/>
              </a:rPr>
              <a:t> </a:t>
            </a:r>
          </a:p>
          <a:p>
            <a:pPr marL="0" marR="0" lvl="0" indent="0" algn="l" rtl="0">
              <a:spcBef>
                <a:spcPts val="0"/>
              </a:spcBef>
              <a:buSzPct val="25000"/>
              <a:buNone/>
            </a:pPr>
            <a:endParaRPr lang="en-US" sz="1200" b="1" dirty="0">
              <a:solidFill>
                <a:schemeClr val="bg1"/>
              </a:solidFill>
              <a:latin typeface="Gilroy" charset="0"/>
              <a:ea typeface="Gilroy" charset="0"/>
              <a:cs typeface="Gilroy" charset="0"/>
            </a:endParaRPr>
          </a:p>
          <a:p>
            <a:pPr marL="0" marR="0" lvl="0" indent="0" algn="l" rtl="0">
              <a:spcBef>
                <a:spcPts val="0"/>
              </a:spcBef>
              <a:buSzPct val="25000"/>
              <a:buNone/>
            </a:pPr>
            <a:r>
              <a:rPr lang="en-US" sz="1200" b="0" dirty="0">
                <a:solidFill>
                  <a:schemeClr val="bg1"/>
                </a:solidFill>
                <a:latin typeface="Gilroy" charset="0"/>
                <a:ea typeface="Gilroy" charset="0"/>
                <a:cs typeface="Gilroy" charset="0"/>
              </a:rPr>
              <a:t>Take a minute to answer some questions!</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3865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7:59 – 8:00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Let’s spend a couple minutes closing out!</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909D58-CE17-5F49-889D-9F08C930C31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99601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3 MINUTES</a:t>
            </a:r>
          </a:p>
          <a:p>
            <a:endParaRPr lang="en-US" dirty="0"/>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Answer questions in the chat box!</a:t>
            </a:r>
          </a:p>
        </p:txBody>
      </p:sp>
      <p:sp>
        <p:nvSpPr>
          <p:cNvPr id="4" name="Slide Number Placeholder 3"/>
          <p:cNvSpPr>
            <a:spLocks noGrp="1"/>
          </p:cNvSpPr>
          <p:nvPr>
            <p:ph type="sldNum" sz="quarter" idx="10"/>
          </p:nvPr>
        </p:nvSpPr>
        <p:spPr/>
        <p:txBody>
          <a:bodyPr/>
          <a:lstStyle/>
          <a:p>
            <a:fld id="{A56C4B64-BDA6-634E-BD2A-D5BD70F96A9C}" type="slidenum">
              <a:rPr lang="en-US" smtClean="0"/>
              <a:t>49</a:t>
            </a:fld>
            <a:endParaRPr lang="en-US"/>
          </a:p>
        </p:txBody>
      </p:sp>
    </p:spTree>
    <p:extLst>
      <p:ext uri="{BB962C8B-B14F-4D97-AF65-F5344CB8AC3E}">
        <p14:creationId xmlns:p14="http://schemas.microsoft.com/office/powerpoint/2010/main" val="1210680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2846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1 MINUTE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TRACI + ADRIENNE</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OFA -- TRACI</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Source Sans Pro" charset="0"/>
                <a:ea typeface="Source Sans Pro" charset="0"/>
                <a:cs typeface="Source Sans Pro" charset="0"/>
              </a:rPr>
              <a:t>1)</a:t>
            </a:r>
            <a:r>
              <a:rPr lang="en-US" sz="1200" baseline="0" dirty="0">
                <a:latin typeface="Source Sans Pro" charset="0"/>
                <a:ea typeface="Source Sans Pro" charset="0"/>
                <a:cs typeface="Source Sans Pro" charset="0"/>
              </a:rPr>
              <a:t> </a:t>
            </a:r>
            <a:r>
              <a:rPr lang="en-US" sz="1200" dirty="0">
                <a:latin typeface="Source Sans Pro" charset="0"/>
                <a:ea typeface="Source Sans Pro" charset="0"/>
                <a:cs typeface="Source Sans Pro" charset="0"/>
              </a:rPr>
              <a:t>December 7: Redistricting call with NDRC</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Source Sans Pro" charset="0"/>
                <a:ea typeface="Source Sans Pro" charset="0"/>
                <a:cs typeface="Source Sans Pro" charset="0"/>
              </a:rPr>
              <a:t>2)</a:t>
            </a:r>
            <a:r>
              <a:rPr lang="en-US" sz="1200" baseline="0" dirty="0">
                <a:latin typeface="Source Sans Pro" charset="0"/>
                <a:ea typeface="Source Sans Pro" charset="0"/>
                <a:cs typeface="Source Sans Pro" charset="0"/>
              </a:rPr>
              <a:t> MLK DAY OF SERVICE = VR: </a:t>
            </a:r>
            <a:r>
              <a:rPr lang="en-US" sz="1200" dirty="0">
                <a:latin typeface="Source Sans Pro" charset="0"/>
                <a:ea typeface="Source Sans Pro" charset="0"/>
                <a:cs typeface="Source Sans Pro" charset="0"/>
              </a:rPr>
              <a:t>Email </a:t>
            </a:r>
            <a:r>
              <a:rPr lang="en-US" sz="1200" dirty="0">
                <a:latin typeface="Source Sans Pro" charset="0"/>
                <a:ea typeface="Source Sans Pro" charset="0"/>
                <a:cs typeface="Source Sans Pro" charset="0"/>
                <a:hlinkClick r:id="rId3"/>
              </a:rPr>
              <a:t>organizing@ofa.us</a:t>
            </a:r>
            <a:r>
              <a:rPr lang="en-US" sz="1200" dirty="0">
                <a:latin typeface="Source Sans Pro" charset="0"/>
                <a:ea typeface="Source Sans Pro" charset="0"/>
                <a:cs typeface="Source Sans Pro" charset="0"/>
              </a:rPr>
              <a:t> if you would like to get involved with voter registration </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3) JOIN</a:t>
            </a:r>
            <a:r>
              <a:rPr lang="en-US" sz="1200" b="0" i="0" u="none" strike="noStrike" cap="none" baseline="0" dirty="0">
                <a:solidFill>
                  <a:schemeClr val="dk1"/>
                </a:solidFill>
                <a:latin typeface="Arial"/>
                <a:ea typeface="Arial"/>
                <a:cs typeface="Arial"/>
                <a:sym typeface="Arial"/>
              </a:rPr>
              <a:t> THE NEXT CALL</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Link</a:t>
            </a:r>
            <a:r>
              <a:rPr lang="en-US" sz="1200" b="0" i="0" u="none" strike="noStrike" cap="none" baseline="0" dirty="0">
                <a:solidFill>
                  <a:schemeClr val="dk1"/>
                </a:solidFill>
                <a:latin typeface="Arial"/>
                <a:ea typeface="Arial"/>
                <a:cs typeface="Arial"/>
                <a:sym typeface="Arial"/>
              </a:rPr>
              <a:t> to put in chat box: https://</a:t>
            </a:r>
            <a:r>
              <a:rPr lang="en-US" sz="1200" b="0" i="0" u="none" strike="noStrike" cap="none" baseline="0" dirty="0" err="1">
                <a:solidFill>
                  <a:schemeClr val="dk1"/>
                </a:solidFill>
                <a:latin typeface="Arial"/>
                <a:ea typeface="Arial"/>
                <a:cs typeface="Arial"/>
                <a:sym typeface="Arial"/>
              </a:rPr>
              <a:t>zoom.us</a:t>
            </a:r>
            <a:r>
              <a:rPr lang="en-US" sz="1200" b="0" i="0" u="none" strike="noStrike" cap="none" baseline="0" dirty="0">
                <a:solidFill>
                  <a:schemeClr val="dk1"/>
                </a:solidFill>
                <a:latin typeface="Arial"/>
                <a:ea typeface="Arial"/>
                <a:cs typeface="Arial"/>
                <a:sym typeface="Arial"/>
              </a:rPr>
              <a:t>/webinar/register/WN_tUkjIhBnTGSSGPhQ1MQgaQ </a:t>
            </a:r>
            <a:endParaRPr lang="en-US" sz="1200" b="0" i="0" u="none" strike="noStrike" cap="none" dirty="0">
              <a:solidFill>
                <a:schemeClr val="dk1"/>
              </a:solidFill>
              <a:latin typeface="Arial"/>
              <a:ea typeface="Arial"/>
              <a:cs typeface="Arial"/>
              <a:sym typeface="Arial"/>
            </a:endParaRPr>
          </a:p>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50</a:t>
            </a:fld>
            <a:endParaRPr lang="en-US"/>
          </a:p>
        </p:txBody>
      </p:sp>
    </p:spTree>
    <p:extLst>
      <p:ext uri="{BB962C8B-B14F-4D97-AF65-F5344CB8AC3E}">
        <p14:creationId xmlns:p14="http://schemas.microsoft.com/office/powerpoint/2010/main" val="1190781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way to make our assumptions out on the surface in a way that can be analyzed </a:t>
            </a:r>
          </a:p>
          <a:p>
            <a:pPr lvl="1" rtl="0" fontAlgn="base"/>
            <a:r>
              <a:rPr lang="en-US" sz="1200" b="0" i="0" u="none" strike="noStrike" kern="1200" cap="none" dirty="0">
                <a:solidFill>
                  <a:schemeClr val="dk1"/>
                </a:solidFill>
                <a:effectLst/>
                <a:latin typeface="Calibri"/>
                <a:ea typeface="Calibri"/>
                <a:cs typeface="Calibri"/>
                <a:sym typeface="Calibri"/>
              </a:rPr>
              <a:t>Give date/time of next training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51</a:t>
            </a:fld>
            <a:endParaRPr lang="en-US" sz="1200">
              <a:latin typeface="Calibri"/>
              <a:ea typeface="Calibri"/>
              <a:cs typeface="Calibri"/>
              <a:sym typeface="Calibri"/>
            </a:endParaRPr>
          </a:p>
        </p:txBody>
      </p:sp>
    </p:spTree>
    <p:extLst>
      <p:ext uri="{BB962C8B-B14F-4D97-AF65-F5344CB8AC3E}">
        <p14:creationId xmlns:p14="http://schemas.microsoft.com/office/powerpoint/2010/main" val="916846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We will also run a Team’ 18 Leadership program, where you will have the opportunity to build volunteer teams on behalf of OFA. You will have the opportunity to coach, mentor, and develop organizers who live in target areas.</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OFA will support you in your work by doing what we know best—providing training, coaching, and mentorship to make sure you are prepared to take on this fight.</a:t>
            </a:r>
          </a:p>
          <a:p>
            <a:br>
              <a:rPr lang="en-US" b="0" dirty="0">
                <a:effectLst/>
              </a:rPr>
            </a:br>
            <a:r>
              <a:rPr lang="en-US" sz="1200" b="0" i="0" u="none" strike="noStrike" kern="1200" cap="none" dirty="0">
                <a:solidFill>
                  <a:schemeClr val="dk1"/>
                </a:solidFill>
                <a:effectLst/>
                <a:latin typeface="Calibri"/>
                <a:ea typeface="Calibri"/>
                <a:cs typeface="Calibri"/>
                <a:sym typeface="Calibri"/>
              </a:rPr>
              <a:t>Sign-up to join Team ‘18 now!!:</a:t>
            </a:r>
            <a:r>
              <a:rPr lang="en-US" sz="1200" b="1" i="0" u="sng" strike="noStrike" kern="1200" cap="none" dirty="0">
                <a:solidFill>
                  <a:schemeClr val="dk1"/>
                </a:solidFill>
                <a:effectLst/>
                <a:latin typeface="Calibri"/>
                <a:ea typeface="Calibri"/>
                <a:cs typeface="Calibri"/>
                <a:sym typeface="Calibri"/>
                <a:hlinkClick r:id="rId3"/>
              </a:rPr>
              <a:t>http://bit.ly/ofa18</a:t>
            </a:r>
            <a:endParaRPr lang="en-US" sz="1200" b="1" i="0" u="sng" strike="noStrike" kern="1200" cap="none" dirty="0">
              <a:solidFill>
                <a:schemeClr val="dk1"/>
              </a:solidFill>
              <a:effectLst/>
              <a:latin typeface="Calibri"/>
              <a:ea typeface="Calibri"/>
              <a:cs typeface="Calibri"/>
              <a:sym typeface="Calibri"/>
            </a:endParaRPr>
          </a:p>
          <a:p>
            <a:endParaRPr lang="en-US" sz="1200" b="1" i="0" u="sng" strike="noStrike" kern="1200" cap="none" dirty="0">
              <a:solidFill>
                <a:schemeClr val="dk1"/>
              </a:solidFill>
              <a:effectLst/>
              <a:latin typeface="Calibri"/>
              <a:ea typeface="Calibri"/>
              <a:cs typeface="Calibri"/>
              <a:sym typeface="Calibri"/>
            </a:endParaRPr>
          </a:p>
          <a:p>
            <a:r>
              <a:rPr lang="en-US" sz="1200" b="1" i="0" u="sng" strike="noStrike" kern="1200" cap="none" dirty="0">
                <a:solidFill>
                  <a:schemeClr val="dk1"/>
                </a:solidFill>
                <a:effectLst/>
                <a:latin typeface="Calibri"/>
                <a:ea typeface="Calibri"/>
                <a:cs typeface="Calibri"/>
                <a:sym typeface="Calibri"/>
              </a:rPr>
              <a:t>Canvassing, phone banking, talking to family and friends </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4773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348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54</a:t>
            </a:fld>
            <a:endParaRPr lang="en-US"/>
          </a:p>
        </p:txBody>
      </p:sp>
    </p:spTree>
    <p:extLst>
      <p:ext uri="{BB962C8B-B14F-4D97-AF65-F5344CB8AC3E}">
        <p14:creationId xmlns:p14="http://schemas.microsoft.com/office/powerpoint/2010/main" val="311079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7:08- 7:10</a:t>
            </a:r>
            <a:r>
              <a:rPr lang="en-US" baseline="0"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r>
              <a:rPr lang="en-US" dirty="0"/>
              <a:t>We have three main goals for tonight! You should read the goals nearly word-for-word but also add in your talking points or way that you understand the goals as well. Don’t get caught up in spending too much time here though!</a:t>
            </a:r>
          </a:p>
          <a:p>
            <a:endParaRPr lang="en-US" dirty="0"/>
          </a:p>
          <a:p>
            <a:r>
              <a:rPr lang="en-US" dirty="0"/>
              <a:t>Connecting our values</a:t>
            </a:r>
            <a:r>
              <a:rPr lang="en-US" baseline="0" dirty="0"/>
              <a:t> to theirs</a:t>
            </a:r>
          </a:p>
          <a:p>
            <a:endParaRPr lang="en-US" baseline="0" dirty="0"/>
          </a:p>
          <a:p>
            <a:r>
              <a:rPr lang="en-US" baseline="0" dirty="0"/>
              <a:t>Sense of community </a:t>
            </a:r>
            <a:r>
              <a:rPr lang="mr-IN" baseline="0" dirty="0"/>
              <a:t>–</a:t>
            </a:r>
            <a:r>
              <a:rPr lang="en-US" baseline="0" dirty="0"/>
              <a:t> relational organizing </a:t>
            </a:r>
            <a:r>
              <a:rPr lang="mr-IN" baseline="0" dirty="0"/>
              <a:t>–</a:t>
            </a:r>
            <a:r>
              <a:rPr lang="en-US" baseline="0" dirty="0"/>
              <a:t> these are our neighbors. - research and polling shows us that the people around us are exactly the folks we need and can get involved. Warmth of contact </a:t>
            </a:r>
            <a:r>
              <a:rPr lang="mr-IN" baseline="0" dirty="0"/>
              <a:t>–</a:t>
            </a:r>
            <a:r>
              <a:rPr lang="en-US" baseline="0" dirty="0"/>
              <a:t> more of an impact on people you are closer to. RELATIONSHIP </a:t>
            </a:r>
            <a:r>
              <a:rPr lang="mr-IN" baseline="0" dirty="0"/>
              <a:t>–</a:t>
            </a:r>
            <a:r>
              <a:rPr lang="en-US" baseline="0" dirty="0"/>
              <a:t> FOLKS FEEL SEEN AND HEARD AND LOVED</a:t>
            </a:r>
          </a:p>
          <a:p>
            <a:endParaRPr lang="en-US" baseline="0" dirty="0"/>
          </a:p>
          <a:p>
            <a:r>
              <a:rPr lang="en-US" baseline="0" dirty="0"/>
              <a:t>COMPELLING OTHERS WITH A VISION OF WHAT GUIDES AND DIRECTS YOU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212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7:10- 7:11</a:t>
            </a:r>
            <a:r>
              <a:rPr lang="en-US" baseline="0"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our agenda for the day! It will help us to accomplish the goals we laid out in the previous slide. First, we’ll talk about what makes persuasion difficult and the challenges we face in having effective conversations. Next, we’ll begin to learn how to speak from our values using the “why, how, what” framework. We’ll then look at a few case studies and examples to see how this plays out in different areas of our life (not just politics!). We’ll spend some time practicing and giving feedback, and then wrap up and close.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7</a:t>
            </a:fld>
            <a:endParaRPr lang="en-US"/>
          </a:p>
        </p:txBody>
      </p:sp>
    </p:spTree>
    <p:extLst>
      <p:ext uri="{BB962C8B-B14F-4D97-AF65-F5344CB8AC3E}">
        <p14:creationId xmlns:p14="http://schemas.microsoft.com/office/powerpoint/2010/main" val="67854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7:11- 7:13 (2</a:t>
            </a:r>
            <a:r>
              <a:rPr lang="en-US" sz="1200" b="0" i="0" u="none" strike="noStrike" cap="none" baseline="0" dirty="0">
                <a:solidFill>
                  <a:schemeClr val="dk1"/>
                </a:solidFill>
                <a:latin typeface="Arial"/>
                <a:ea typeface="Arial"/>
                <a:cs typeface="Arial"/>
                <a:sym typeface="Arial"/>
              </a:rPr>
              <a:t>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err="1">
                <a:solidFill>
                  <a:schemeClr val="dk1"/>
                </a:solidFill>
                <a:latin typeface="Arial"/>
                <a:ea typeface="Arial"/>
                <a:cs typeface="Arial"/>
                <a:sym typeface="Arial"/>
              </a:rPr>
              <a:t>Iour</a:t>
            </a:r>
            <a:r>
              <a:rPr lang="en-US" sz="1200" b="0" i="0" u="none" strike="noStrike" cap="none" dirty="0">
                <a:solidFill>
                  <a:schemeClr val="dk1"/>
                </a:solidFill>
                <a:latin typeface="Arial"/>
                <a:ea typeface="Arial"/>
                <a:cs typeface="Arial"/>
                <a:sym typeface="Arial"/>
              </a:rPr>
              <a:t> work as organizers,</a:t>
            </a:r>
            <a:r>
              <a:rPr lang="en-US" sz="1200" b="0" i="0" u="none" strike="noStrike" cap="none" baseline="0" dirty="0">
                <a:solidFill>
                  <a:schemeClr val="dk1"/>
                </a:solidFill>
                <a:latin typeface="Arial"/>
                <a:ea typeface="Arial"/>
                <a:cs typeface="Arial"/>
                <a:sym typeface="Arial"/>
              </a:rPr>
              <a:t> we want to have conversations with people so we can get them to do something to make a difference. Whether convince a supporter to make phone calls, or an elected official to vote a certain way on a piece of legislation or whatever the scenario, but we aren’t always successful.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We know from experience how challenging it is to change someone’s opinion, but here we will break down why that is and how we can begin to craft strategies to be more effective in our conversations.</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Arial"/>
                <a:ea typeface="Arial"/>
                <a:cs typeface="Arial"/>
                <a:sym typeface="Arial"/>
              </a:rPr>
              <a:t>To get our minds going, we have a clip ahead from the podcast, “This American Life.” Listen to the following clips with this thought in mind: why is it so difficult to change someone’s mind?</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“Why is changing someone’s opinion so difficult?” We have all run into someone that we had trouble talking to and getting them to think about something that we really cared about. </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7:13- 7:15 (2 MINUTES)</a:t>
            </a:r>
          </a:p>
          <a:p>
            <a:pPr marL="0" marR="0" lvl="0" indent="0" algn="l" rtl="0">
              <a:spcBef>
                <a:spcPts val="0"/>
              </a:spcBef>
              <a:buSzPct val="25000"/>
              <a:buNone/>
            </a:pPr>
            <a:endParaRPr lang="en-US" sz="12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Press</a:t>
            </a:r>
            <a:r>
              <a:rPr lang="en-US" sz="1200" b="0" i="0" u="none" strike="noStrike" cap="none" baseline="0" dirty="0">
                <a:solidFill>
                  <a:schemeClr val="dk1"/>
                </a:solidFill>
                <a:latin typeface="Arial"/>
                <a:ea typeface="Arial"/>
                <a:cs typeface="Arial"/>
                <a:sym typeface="Arial"/>
              </a:rPr>
              <a:t> play on the left hand corner of the orange squares. One at a time. </a:t>
            </a:r>
            <a:endParaRPr sz="1200" b="0" i="0" u="none" strike="noStrike" cap="none" dirty="0">
              <a:solidFill>
                <a:schemeClr val="dk1"/>
              </a:solidFill>
              <a:latin typeface="Arial"/>
              <a:ea typeface="Arial"/>
              <a:cs typeface="Arial"/>
              <a:sym typeface="Arial"/>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577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48" name="Shape 48"/>
          <p:cNvSpPr txBox="1">
            <a:spLocks noGrp="1"/>
          </p:cNvSpPr>
          <p:nvPr>
            <p:ph type="body" idx="1"/>
          </p:nvPr>
        </p:nvSpPr>
        <p:spPr>
          <a:xfrm>
            <a:off x="609600" y="1600200"/>
            <a:ext cx="5384700" cy="4526100"/>
          </a:xfrm>
          <a:prstGeom prst="rect">
            <a:avLst/>
          </a:prstGeom>
          <a:noFill/>
          <a:ln>
            <a:noFill/>
          </a:ln>
        </p:spPr>
        <p:txBody>
          <a:bodyPr lIns="121900" tIns="121900" rIns="121900" bIns="121900" anchor="t" anchorCtr="0"/>
          <a:lstStyle>
            <a:lvl1pPr marL="457200" marR="0" lvl="0" indent="-2159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990600" marR="0" lvl="1" indent="-1778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524000" marR="0" lvl="2"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2133600" marR="0" lvl="3"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4pPr>
            <a:lvl5pPr marL="2743200" marR="0" lvl="4"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5pPr>
            <a:lvl6pPr marL="3352800" marR="0" lvl="5"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3962400" marR="0" lvl="6"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4572000" marR="0" lvl="7"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5181600" marR="0" lvl="8"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6197600" y="1600200"/>
            <a:ext cx="5384700" cy="4526100"/>
          </a:xfrm>
          <a:prstGeom prst="rect">
            <a:avLst/>
          </a:prstGeom>
          <a:noFill/>
          <a:ln>
            <a:noFill/>
          </a:ln>
        </p:spPr>
        <p:txBody>
          <a:bodyPr lIns="121900" tIns="121900" rIns="121900" bIns="121900" anchor="t" anchorCtr="0"/>
          <a:lstStyle>
            <a:lvl1pPr marL="457200" marR="0" lvl="0" indent="-2159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1pPr>
            <a:lvl2pPr marL="990600" marR="0" lvl="1" indent="-1778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2pPr>
            <a:lvl3pPr marL="1524000" marR="0" lvl="2"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3pPr>
            <a:lvl4pPr marL="2133600" marR="0" lvl="3"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4pPr>
            <a:lvl5pPr marL="2743200" marR="0" lvl="4"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5pPr>
            <a:lvl6pPr marL="3352800" marR="0" lvl="5"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6pPr>
            <a:lvl7pPr marL="3962400" marR="0" lvl="6"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7pPr>
            <a:lvl8pPr marL="4572000" marR="0" lvl="7"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8pPr>
            <a:lvl9pPr marL="5181600" marR="0" lvl="8"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888888"/>
                </a:solidFill>
                <a:latin typeface="Calibri"/>
                <a:ea typeface="Calibri"/>
                <a:cs typeface="Calibri"/>
                <a:sym typeface="Calibri"/>
              </a:rPr>
              <a:pPr algn="r">
                <a:buSzPct val="25000"/>
              </a:pPr>
              <a:t>‹#›</a:t>
            </a:fld>
            <a:endParaRPr lang="en-US" sz="16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55" name="Shape 55"/>
          <p:cNvSpPr txBox="1">
            <a:spLocks noGrp="1"/>
          </p:cNvSpPr>
          <p:nvPr>
            <p:ph type="body" idx="1"/>
          </p:nvPr>
        </p:nvSpPr>
        <p:spPr>
          <a:xfrm>
            <a:off x="609600" y="1535112"/>
            <a:ext cx="5386800" cy="639899"/>
          </a:xfrm>
          <a:prstGeom prst="rect">
            <a:avLst/>
          </a:prstGeom>
          <a:noFill/>
          <a:ln>
            <a:noFill/>
          </a:ln>
        </p:spPr>
        <p:txBody>
          <a:bodyPr lIns="121900" tIns="121900" rIns="121900" bIns="121900" anchor="b" anchorCtr="0"/>
          <a:lstStyle>
            <a:lvl1pPr marL="0" marR="0" lvl="0" indent="0" algn="l" rtl="0">
              <a:spcBef>
                <a:spcPts val="600"/>
              </a:spcBef>
              <a:buClr>
                <a:schemeClr val="dk1"/>
              </a:buClr>
              <a:buFont typeface="Arial"/>
              <a:buNone/>
              <a:defRPr sz="3200" b="1" i="0" u="none" strike="noStrike" cap="none">
                <a:solidFill>
                  <a:schemeClr val="dk1"/>
                </a:solidFill>
                <a:latin typeface="Calibri"/>
                <a:ea typeface="Calibri"/>
                <a:cs typeface="Calibri"/>
                <a:sym typeface="Calibri"/>
              </a:defRPr>
            </a:lvl1pPr>
            <a:lvl2pPr marL="609600" marR="0" lvl="1" indent="0" algn="l" rtl="0">
              <a:spcBef>
                <a:spcPts val="500"/>
              </a:spcBef>
              <a:buClr>
                <a:schemeClr val="dk1"/>
              </a:buClr>
              <a:buFont typeface="Arial"/>
              <a:buNone/>
              <a:defRPr sz="2700" b="1" i="0" u="none" strike="noStrike" cap="none">
                <a:solidFill>
                  <a:schemeClr val="dk1"/>
                </a:solidFill>
                <a:latin typeface="Calibri"/>
                <a:ea typeface="Calibri"/>
                <a:cs typeface="Calibri"/>
                <a:sym typeface="Calibri"/>
              </a:defRPr>
            </a:lvl2pPr>
            <a:lvl3pPr marL="1219200" marR="0" lvl="2" indent="0" algn="l" rtl="0">
              <a:spcBef>
                <a:spcPts val="500"/>
              </a:spcBef>
              <a:buClr>
                <a:schemeClr val="dk1"/>
              </a:buClr>
              <a:buFont typeface="Arial"/>
              <a:buNone/>
              <a:defRPr sz="2400" b="1" i="0" u="none" strike="noStrike" cap="none">
                <a:solidFill>
                  <a:schemeClr val="dk1"/>
                </a:solidFill>
                <a:latin typeface="Calibri"/>
                <a:ea typeface="Calibri"/>
                <a:cs typeface="Calibri"/>
                <a:sym typeface="Calibri"/>
              </a:defRPr>
            </a:lvl3pPr>
            <a:lvl4pPr marL="1828800" marR="0" lvl="3"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4pPr>
            <a:lvl5pPr marL="2438400" marR="0" lvl="4"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5pPr>
            <a:lvl6pPr marL="3048000" marR="0" lvl="5"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6pPr>
            <a:lvl7pPr marL="3657600" marR="0" lvl="6"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7pPr>
            <a:lvl8pPr marL="4267200" marR="0" lvl="7"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8pPr>
            <a:lvl9pPr marL="4876800" marR="0" lvl="8"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609600" y="2174875"/>
            <a:ext cx="5386800" cy="3951300"/>
          </a:xfrm>
          <a:prstGeom prst="rect">
            <a:avLst/>
          </a:prstGeom>
          <a:noFill/>
          <a:ln>
            <a:noFill/>
          </a:ln>
        </p:spPr>
        <p:txBody>
          <a:bodyPr lIns="121900" tIns="121900" rIns="121900" bIns="121900" anchor="t" anchorCtr="0"/>
          <a:lstStyle>
            <a:lvl1pPr marL="457200" marR="0" lvl="0" indent="-2540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90600" marR="0" lvl="1" indent="-2159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524000" marR="0" lvl="2"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2133600" marR="0" lvl="3"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743200" marR="0" lvl="4"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3352800" marR="0" lvl="5"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962400" marR="0" lvl="6"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4572000" marR="0" lvl="7"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5181600" marR="0" lvl="8"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3"/>
          </p:nvPr>
        </p:nvSpPr>
        <p:spPr>
          <a:xfrm>
            <a:off x="6193366" y="1535112"/>
            <a:ext cx="5389200" cy="639899"/>
          </a:xfrm>
          <a:prstGeom prst="rect">
            <a:avLst/>
          </a:prstGeom>
          <a:noFill/>
          <a:ln>
            <a:noFill/>
          </a:ln>
        </p:spPr>
        <p:txBody>
          <a:bodyPr lIns="121900" tIns="121900" rIns="121900" bIns="121900" anchor="b" anchorCtr="0"/>
          <a:lstStyle>
            <a:lvl1pPr marL="0" marR="0" lvl="0" indent="0" algn="l" rtl="0">
              <a:spcBef>
                <a:spcPts val="600"/>
              </a:spcBef>
              <a:buClr>
                <a:schemeClr val="dk1"/>
              </a:buClr>
              <a:buFont typeface="Arial"/>
              <a:buNone/>
              <a:defRPr sz="3200" b="1" i="0" u="none" strike="noStrike" cap="none">
                <a:solidFill>
                  <a:schemeClr val="dk1"/>
                </a:solidFill>
                <a:latin typeface="Calibri"/>
                <a:ea typeface="Calibri"/>
                <a:cs typeface="Calibri"/>
                <a:sym typeface="Calibri"/>
              </a:defRPr>
            </a:lvl1pPr>
            <a:lvl2pPr marL="609600" marR="0" lvl="1" indent="0" algn="l" rtl="0">
              <a:spcBef>
                <a:spcPts val="500"/>
              </a:spcBef>
              <a:buClr>
                <a:schemeClr val="dk1"/>
              </a:buClr>
              <a:buFont typeface="Arial"/>
              <a:buNone/>
              <a:defRPr sz="2700" b="1" i="0" u="none" strike="noStrike" cap="none">
                <a:solidFill>
                  <a:schemeClr val="dk1"/>
                </a:solidFill>
                <a:latin typeface="Calibri"/>
                <a:ea typeface="Calibri"/>
                <a:cs typeface="Calibri"/>
                <a:sym typeface="Calibri"/>
              </a:defRPr>
            </a:lvl2pPr>
            <a:lvl3pPr marL="1219200" marR="0" lvl="2" indent="0" algn="l" rtl="0">
              <a:spcBef>
                <a:spcPts val="500"/>
              </a:spcBef>
              <a:buClr>
                <a:schemeClr val="dk1"/>
              </a:buClr>
              <a:buFont typeface="Arial"/>
              <a:buNone/>
              <a:defRPr sz="2400" b="1" i="0" u="none" strike="noStrike" cap="none">
                <a:solidFill>
                  <a:schemeClr val="dk1"/>
                </a:solidFill>
                <a:latin typeface="Calibri"/>
                <a:ea typeface="Calibri"/>
                <a:cs typeface="Calibri"/>
                <a:sym typeface="Calibri"/>
              </a:defRPr>
            </a:lvl3pPr>
            <a:lvl4pPr marL="1828800" marR="0" lvl="3"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4pPr>
            <a:lvl5pPr marL="2438400" marR="0" lvl="4"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5pPr>
            <a:lvl6pPr marL="3048000" marR="0" lvl="5"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6pPr>
            <a:lvl7pPr marL="3657600" marR="0" lvl="6"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7pPr>
            <a:lvl8pPr marL="4267200" marR="0" lvl="7"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8pPr>
            <a:lvl9pPr marL="4876800" marR="0" lvl="8"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4"/>
          </p:nvPr>
        </p:nvSpPr>
        <p:spPr>
          <a:xfrm>
            <a:off x="6193366" y="2174875"/>
            <a:ext cx="5389200" cy="3951300"/>
          </a:xfrm>
          <a:prstGeom prst="rect">
            <a:avLst/>
          </a:prstGeom>
          <a:noFill/>
          <a:ln>
            <a:noFill/>
          </a:ln>
        </p:spPr>
        <p:txBody>
          <a:bodyPr lIns="121900" tIns="121900" rIns="121900" bIns="121900" anchor="t" anchorCtr="0"/>
          <a:lstStyle>
            <a:lvl1pPr marL="457200" marR="0" lvl="0" indent="-2540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90600" marR="0" lvl="1" indent="-2159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524000" marR="0" lvl="2"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2133600" marR="0" lvl="3"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743200" marR="0" lvl="4"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3352800" marR="0" lvl="5"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962400" marR="0" lvl="6"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4572000" marR="0" lvl="7"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5181600" marR="0" lvl="8"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888888"/>
                </a:solidFill>
                <a:latin typeface="Calibri"/>
                <a:ea typeface="Calibri"/>
                <a:cs typeface="Calibri"/>
                <a:sym typeface="Calibri"/>
              </a:rPr>
              <a:pPr algn="r">
                <a:buSzPct val="25000"/>
              </a:pPr>
              <a:t>‹#›</a:t>
            </a:fld>
            <a:endParaRPr lang="en-US" sz="16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64" name="Shape 64"/>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888888"/>
                </a:solidFill>
                <a:latin typeface="Calibri"/>
                <a:ea typeface="Calibri"/>
                <a:cs typeface="Calibri"/>
                <a:sym typeface="Calibri"/>
              </a:rPr>
              <a:pPr algn="r">
                <a:buSzPct val="25000"/>
              </a:pPr>
              <a:t>‹#›</a:t>
            </a:fld>
            <a:endParaRPr lang="en-US" sz="16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with footer">
    <p:spTree>
      <p:nvGrpSpPr>
        <p:cNvPr id="1" name="Shape 67"/>
        <p:cNvGrpSpPr/>
        <p:nvPr/>
      </p:nvGrpSpPr>
      <p:grpSpPr>
        <a:xfrm>
          <a:off x="0" y="0"/>
          <a:ext cx="0" cy="0"/>
          <a:chOff x="0" y="0"/>
          <a:chExt cx="0" cy="0"/>
        </a:xfrm>
      </p:grpSpPr>
      <p:cxnSp>
        <p:nvCxnSpPr>
          <p:cNvPr id="68" name="Shape 68"/>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69" name="Shape 69"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70" name="Shape 70"/>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a:solidFill>
                  <a:srgbClr val="CCCCCC"/>
                </a:solidFill>
                <a:latin typeface="Open Sans"/>
                <a:ea typeface="Open Sans"/>
                <a:cs typeface="Open Sans"/>
                <a:sym typeface="Open Sans"/>
              </a:rPr>
              <a:pPr algn="r">
                <a:buSzPct val="25000"/>
              </a:pPr>
              <a:t>‹#›</a:t>
            </a:fld>
            <a:endParaRPr lang="en-US" sz="1200">
              <a:solidFill>
                <a:srgbClr val="CCCCCC"/>
              </a:solidFill>
              <a:latin typeface="Open Sans"/>
              <a:ea typeface="Open Sans"/>
              <a:cs typeface="Open Sans"/>
              <a:sym typeface="Open Sans"/>
            </a:endParaRPr>
          </a:p>
        </p:txBody>
      </p:sp>
      <p:sp>
        <p:nvSpPr>
          <p:cNvPr id="71" name="Shape 71"/>
          <p:cNvSpPr txBox="1">
            <a:spLocks noGrp="1"/>
          </p:cNvSpPr>
          <p:nvPr>
            <p:ph type="body" idx="1"/>
          </p:nvPr>
        </p:nvSpPr>
        <p:spPr>
          <a:xfrm>
            <a:off x="6337133" y="3222825"/>
            <a:ext cx="5064000" cy="390900"/>
          </a:xfrm>
          <a:prstGeom prst="rect">
            <a:avLst/>
          </a:prstGeom>
        </p:spPr>
        <p:txBody>
          <a:bodyPr lIns="121900" tIns="121900" rIns="121900" bIns="121900" anchor="ctr" anchorCtr="0"/>
          <a:lstStyle>
            <a:lvl1pPr lvl="0" rtl="0">
              <a:spcBef>
                <a:spcPts val="0"/>
              </a:spcBef>
              <a:buFont typeface="Open Sans"/>
              <a:defRPr>
                <a:latin typeface="Open Sans"/>
                <a:ea typeface="Open Sans"/>
                <a:cs typeface="Open Sans"/>
                <a:sym typeface="Open Sans"/>
              </a:defRPr>
            </a:lvl1pPr>
            <a:lvl2pPr lvl="1" rtl="0">
              <a:spcBef>
                <a:spcPts val="0"/>
              </a:spcBef>
              <a:buFont typeface="Open Sans"/>
              <a:defRPr>
                <a:latin typeface="Open Sans"/>
                <a:ea typeface="Open Sans"/>
                <a:cs typeface="Open Sans"/>
                <a:sym typeface="Open Sans"/>
              </a:defRPr>
            </a:lvl2pPr>
            <a:lvl3pPr lvl="2" rtl="0">
              <a:spcBef>
                <a:spcPts val="0"/>
              </a:spcBef>
              <a:buFont typeface="Open Sans"/>
              <a:defRPr>
                <a:latin typeface="Open Sans"/>
                <a:ea typeface="Open Sans"/>
                <a:cs typeface="Open Sans"/>
                <a:sym typeface="Open Sans"/>
              </a:defRPr>
            </a:lvl3pPr>
            <a:lvl4pPr lvl="3" rtl="0">
              <a:spcBef>
                <a:spcPts val="0"/>
              </a:spcBef>
              <a:buFont typeface="Open Sans"/>
              <a:defRPr>
                <a:latin typeface="Open Sans"/>
                <a:ea typeface="Open Sans"/>
                <a:cs typeface="Open Sans"/>
                <a:sym typeface="Open Sans"/>
              </a:defRPr>
            </a:lvl4pPr>
            <a:lvl5pPr lvl="4" rtl="0">
              <a:spcBef>
                <a:spcPts val="0"/>
              </a:spcBef>
              <a:buFont typeface="Open Sans"/>
              <a:defRPr>
                <a:latin typeface="Open Sans"/>
                <a:ea typeface="Open Sans"/>
                <a:cs typeface="Open Sans"/>
                <a:sym typeface="Open Sans"/>
              </a:defRPr>
            </a:lvl5pPr>
            <a:lvl6pPr lvl="5" rtl="0">
              <a:spcBef>
                <a:spcPts val="0"/>
              </a:spcBef>
              <a:buFont typeface="Open Sans"/>
              <a:defRPr>
                <a:latin typeface="Open Sans"/>
                <a:ea typeface="Open Sans"/>
                <a:cs typeface="Open Sans"/>
                <a:sym typeface="Open Sans"/>
              </a:defRPr>
            </a:lvl6pPr>
            <a:lvl7pPr lvl="6" rtl="0">
              <a:spcBef>
                <a:spcPts val="0"/>
              </a:spcBef>
              <a:buFont typeface="Open Sans"/>
              <a:defRPr>
                <a:latin typeface="Open Sans"/>
                <a:ea typeface="Open Sans"/>
                <a:cs typeface="Open Sans"/>
                <a:sym typeface="Open Sans"/>
              </a:defRPr>
            </a:lvl7pPr>
            <a:lvl8pPr lvl="7" rtl="0">
              <a:spcBef>
                <a:spcPts val="0"/>
              </a:spcBef>
              <a:buFont typeface="Open Sans"/>
              <a:defRPr>
                <a:latin typeface="Open Sans"/>
                <a:ea typeface="Open Sans"/>
                <a:cs typeface="Open Sans"/>
                <a:sym typeface="Open Sans"/>
              </a:defRPr>
            </a:lvl8pPr>
            <a:lvl9pPr lvl="8" rtl="0">
              <a:spcBef>
                <a:spcPts val="0"/>
              </a:spcBef>
              <a:buFont typeface="Open Sans"/>
              <a:defRPr>
                <a:latin typeface="Open Sans"/>
                <a:ea typeface="Open Sans"/>
                <a:cs typeface="Open Sans"/>
                <a:sym typeface="Open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with white footer">
    <p:bg>
      <p:bgPr>
        <a:noFill/>
        <a:effectLst/>
      </p:bgPr>
    </p:bg>
    <p:spTree>
      <p:nvGrpSpPr>
        <p:cNvPr id="1" name="Shape 72"/>
        <p:cNvGrpSpPr/>
        <p:nvPr/>
      </p:nvGrpSpPr>
      <p:grpSpPr>
        <a:xfrm>
          <a:off x="0" y="0"/>
          <a:ext cx="0" cy="0"/>
          <a:chOff x="0" y="0"/>
          <a:chExt cx="0" cy="0"/>
        </a:xfrm>
      </p:grpSpPr>
      <p:cxnSp>
        <p:nvCxnSpPr>
          <p:cNvPr id="73" name="Shape 73"/>
          <p:cNvCxnSpPr/>
          <p:nvPr/>
        </p:nvCxnSpPr>
        <p:spPr>
          <a:xfrm>
            <a:off x="196400" y="6437525"/>
            <a:ext cx="11789100" cy="0"/>
          </a:xfrm>
          <a:prstGeom prst="straightConnector1">
            <a:avLst/>
          </a:prstGeom>
          <a:noFill/>
          <a:ln w="9525" cap="flat" cmpd="sng">
            <a:solidFill>
              <a:srgbClr val="FFFFFF"/>
            </a:solidFill>
            <a:prstDash val="solid"/>
            <a:round/>
            <a:headEnd type="none" w="lg" len="lg"/>
            <a:tailEnd type="none" w="lg" len="lg"/>
          </a:ln>
        </p:spPr>
      </p:cxnSp>
      <p:sp>
        <p:nvSpPr>
          <p:cNvPr id="74" name="Shape 74"/>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FFFFFF"/>
                </a:solidFill>
                <a:latin typeface="Open Sans"/>
                <a:ea typeface="Open Sans"/>
                <a:cs typeface="Open Sans"/>
                <a:sym typeface="Open Sans"/>
              </a:rPr>
              <a:t>Campaign Kick-Off  |  February 12, 2017  |  </a:t>
            </a:r>
            <a:fld id="{00000000-1234-1234-1234-123412341234}" type="slidenum">
              <a:rPr lang="en-US" sz="1200">
                <a:solidFill>
                  <a:srgbClr val="FFFFFF"/>
                </a:solidFill>
                <a:latin typeface="Open Sans"/>
                <a:ea typeface="Open Sans"/>
                <a:cs typeface="Open Sans"/>
                <a:sym typeface="Open Sans"/>
              </a:rPr>
              <a:pPr algn="r">
                <a:buSzPct val="25000"/>
              </a:pPr>
              <a:t>‹#›</a:t>
            </a:fld>
            <a:endParaRPr lang="en-US" sz="1200">
              <a:solidFill>
                <a:srgbClr val="FFFFFF"/>
              </a:solidFill>
              <a:latin typeface="Open Sans"/>
              <a:ea typeface="Open Sans"/>
              <a:cs typeface="Open Sans"/>
              <a:sym typeface="Open Sans"/>
            </a:endParaRPr>
          </a:p>
        </p:txBody>
      </p:sp>
      <p:pic>
        <p:nvPicPr>
          <p:cNvPr id="75" name="Shape 75" descr="SwingLeft_Logo_White.png"/>
          <p:cNvPicPr preferRelativeResize="0"/>
          <p:nvPr/>
        </p:nvPicPr>
        <p:blipFill>
          <a:blip r:embed="rId2">
            <a:alphaModFix/>
          </a:blip>
          <a:stretch>
            <a:fillRect/>
          </a:stretch>
        </p:blipFill>
        <p:spPr>
          <a:xfrm>
            <a:off x="196400" y="6485000"/>
            <a:ext cx="925219" cy="2974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rge Title">
    <p:spTree>
      <p:nvGrpSpPr>
        <p:cNvPr id="1" name="Shape 77"/>
        <p:cNvGrpSpPr/>
        <p:nvPr/>
      </p:nvGrpSpPr>
      <p:grpSpPr>
        <a:xfrm>
          <a:off x="0" y="0"/>
          <a:ext cx="0" cy="0"/>
          <a:chOff x="0" y="0"/>
          <a:chExt cx="0" cy="0"/>
        </a:xfrm>
      </p:grpSpPr>
      <p:cxnSp>
        <p:nvCxnSpPr>
          <p:cNvPr id="78" name="Shape 78"/>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79" name="Shape 79"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80" name="Shape 80"/>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a:solidFill>
                  <a:srgbClr val="CCCCCC"/>
                </a:solidFill>
                <a:latin typeface="Open Sans"/>
                <a:ea typeface="Open Sans"/>
                <a:cs typeface="Open Sans"/>
                <a:sym typeface="Open Sans"/>
              </a:rPr>
              <a:pPr algn="r">
                <a:buSzPct val="25000"/>
              </a:pPr>
              <a:t>‹#›</a:t>
            </a:fld>
            <a:endParaRPr lang="en-US" sz="1200">
              <a:solidFill>
                <a:srgbClr val="CCCCCC"/>
              </a:solidFill>
              <a:latin typeface="Open Sans"/>
              <a:ea typeface="Open Sans"/>
              <a:cs typeface="Open Sans"/>
              <a:sym typeface="Open Sans"/>
            </a:endParaRPr>
          </a:p>
        </p:txBody>
      </p:sp>
      <p:sp>
        <p:nvSpPr>
          <p:cNvPr id="81" name="Shape 81"/>
          <p:cNvSpPr txBox="1">
            <a:spLocks noGrp="1"/>
          </p:cNvSpPr>
          <p:nvPr>
            <p:ph type="title"/>
          </p:nvPr>
        </p:nvSpPr>
        <p:spPr>
          <a:xfrm>
            <a:off x="1560200" y="474150"/>
            <a:ext cx="9071700" cy="1926000"/>
          </a:xfrm>
          <a:prstGeom prst="rect">
            <a:avLst/>
          </a:prstGeom>
        </p:spPr>
        <p:txBody>
          <a:bodyPr lIns="121900" tIns="121900" rIns="121900" bIns="121900" anchor="t" anchorCtr="0"/>
          <a:lstStyle>
            <a:lvl1pPr lvl="0" rtl="0">
              <a:spcBef>
                <a:spcPts val="0"/>
              </a:spcBef>
              <a:buNone/>
              <a:defRPr sz="4700" b="1">
                <a:solidFill>
                  <a:srgbClr val="002855"/>
                </a:solidFill>
                <a:latin typeface="Bitter"/>
                <a:ea typeface="Bitter"/>
                <a:cs typeface="Bitter"/>
                <a:sym typeface="Bitter"/>
              </a:defRPr>
            </a:lvl1pPr>
            <a:lvl2pPr lvl="1" rtl="0">
              <a:spcBef>
                <a:spcPts val="0"/>
              </a:spcBef>
              <a:buNone/>
              <a:defRPr sz="4700"/>
            </a:lvl2pPr>
            <a:lvl3pPr lvl="2" rtl="0">
              <a:spcBef>
                <a:spcPts val="0"/>
              </a:spcBef>
              <a:buNone/>
              <a:defRPr sz="4700"/>
            </a:lvl3pPr>
            <a:lvl4pPr lvl="3" rtl="0">
              <a:spcBef>
                <a:spcPts val="0"/>
              </a:spcBef>
              <a:buNone/>
              <a:defRPr sz="4700"/>
            </a:lvl4pPr>
            <a:lvl5pPr lvl="4" rtl="0">
              <a:spcBef>
                <a:spcPts val="0"/>
              </a:spcBef>
              <a:buNone/>
              <a:defRPr sz="4700"/>
            </a:lvl5pPr>
            <a:lvl6pPr lvl="5" rtl="0">
              <a:spcBef>
                <a:spcPts val="0"/>
              </a:spcBef>
              <a:buNone/>
              <a:defRPr sz="4700"/>
            </a:lvl6pPr>
            <a:lvl7pPr lvl="6" rtl="0">
              <a:spcBef>
                <a:spcPts val="0"/>
              </a:spcBef>
              <a:buNone/>
              <a:defRPr sz="4700"/>
            </a:lvl7pPr>
            <a:lvl8pPr lvl="7" rtl="0">
              <a:spcBef>
                <a:spcPts val="0"/>
              </a:spcBef>
              <a:buNone/>
              <a:defRPr sz="4700"/>
            </a:lvl8pPr>
            <a:lvl9pPr lvl="8" rtl="0">
              <a:spcBef>
                <a:spcPts val="0"/>
              </a:spcBef>
              <a:buNone/>
              <a:defRPr sz="47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mall Subtitle">
    <p:spTree>
      <p:nvGrpSpPr>
        <p:cNvPr id="1" name="Shape 82"/>
        <p:cNvGrpSpPr/>
        <p:nvPr/>
      </p:nvGrpSpPr>
      <p:grpSpPr>
        <a:xfrm>
          <a:off x="0" y="0"/>
          <a:ext cx="0" cy="0"/>
          <a:chOff x="0" y="0"/>
          <a:chExt cx="0" cy="0"/>
        </a:xfrm>
      </p:grpSpPr>
      <p:cxnSp>
        <p:nvCxnSpPr>
          <p:cNvPr id="83" name="Shape 83"/>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84" name="Shape 84"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85" name="Shape 85"/>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a:solidFill>
                  <a:srgbClr val="CCCCCC"/>
                </a:solidFill>
                <a:latin typeface="Open Sans"/>
                <a:ea typeface="Open Sans"/>
                <a:cs typeface="Open Sans"/>
                <a:sym typeface="Open Sans"/>
              </a:rPr>
              <a:pPr algn="r">
                <a:buSzPct val="25000"/>
              </a:pPr>
              <a:t>‹#›</a:t>
            </a:fld>
            <a:endParaRPr lang="en-US" sz="1200">
              <a:solidFill>
                <a:srgbClr val="CCCCCC"/>
              </a:solidFill>
              <a:latin typeface="Open Sans"/>
              <a:ea typeface="Open Sans"/>
              <a:cs typeface="Open Sans"/>
              <a:sym typeface="Open Sans"/>
            </a:endParaRPr>
          </a:p>
        </p:txBody>
      </p:sp>
      <p:sp>
        <p:nvSpPr>
          <p:cNvPr id="86" name="Shape 86"/>
          <p:cNvSpPr txBox="1">
            <a:spLocks noGrp="1"/>
          </p:cNvSpPr>
          <p:nvPr>
            <p:ph type="subTitle" idx="1"/>
          </p:nvPr>
        </p:nvSpPr>
        <p:spPr>
          <a:xfrm>
            <a:off x="-175633" y="0"/>
            <a:ext cx="11220900" cy="369900"/>
          </a:xfrm>
          <a:prstGeom prst="rect">
            <a:avLst/>
          </a:prstGeom>
        </p:spPr>
        <p:txBody>
          <a:bodyPr lIns="121900" tIns="121900" rIns="121900" bIns="121900" anchor="t" anchorCtr="0"/>
          <a:lstStyle>
            <a:lvl1pPr lvl="0" rtl="0">
              <a:spcBef>
                <a:spcPts val="0"/>
              </a:spcBef>
              <a:buNone/>
              <a:defRPr sz="1900" b="1">
                <a:solidFill>
                  <a:srgbClr val="002855"/>
                </a:solidFill>
                <a:latin typeface="Bitter"/>
                <a:ea typeface="Bitter"/>
                <a:cs typeface="Bitter"/>
                <a:sym typeface="Bitter"/>
              </a:defRPr>
            </a:lvl1pPr>
            <a:lvl2pPr lvl="1" rtl="0">
              <a:spcBef>
                <a:spcPts val="0"/>
              </a:spcBef>
              <a:buNone/>
              <a:defRPr sz="1900" b="1">
                <a:solidFill>
                  <a:srgbClr val="002855"/>
                </a:solidFill>
                <a:latin typeface="Bitter"/>
                <a:ea typeface="Bitter"/>
                <a:cs typeface="Bitter"/>
                <a:sym typeface="Bitter"/>
              </a:defRPr>
            </a:lvl2pPr>
            <a:lvl3pPr lvl="2" rtl="0">
              <a:spcBef>
                <a:spcPts val="0"/>
              </a:spcBef>
              <a:buNone/>
              <a:defRPr sz="1900" b="1">
                <a:solidFill>
                  <a:srgbClr val="002855"/>
                </a:solidFill>
                <a:latin typeface="Bitter"/>
                <a:ea typeface="Bitter"/>
                <a:cs typeface="Bitter"/>
                <a:sym typeface="Bitter"/>
              </a:defRPr>
            </a:lvl3pPr>
            <a:lvl4pPr lvl="3" rtl="0">
              <a:spcBef>
                <a:spcPts val="0"/>
              </a:spcBef>
              <a:buNone/>
              <a:defRPr sz="1900" b="1">
                <a:solidFill>
                  <a:srgbClr val="002855"/>
                </a:solidFill>
                <a:latin typeface="Bitter"/>
                <a:ea typeface="Bitter"/>
                <a:cs typeface="Bitter"/>
                <a:sym typeface="Bitter"/>
              </a:defRPr>
            </a:lvl4pPr>
            <a:lvl5pPr lvl="4" rtl="0">
              <a:spcBef>
                <a:spcPts val="0"/>
              </a:spcBef>
              <a:buNone/>
              <a:defRPr sz="1900" b="1">
                <a:solidFill>
                  <a:srgbClr val="002855"/>
                </a:solidFill>
                <a:latin typeface="Bitter"/>
                <a:ea typeface="Bitter"/>
                <a:cs typeface="Bitter"/>
                <a:sym typeface="Bitter"/>
              </a:defRPr>
            </a:lvl5pPr>
            <a:lvl6pPr lvl="5" rtl="0">
              <a:spcBef>
                <a:spcPts val="0"/>
              </a:spcBef>
              <a:buNone/>
              <a:defRPr sz="1900" b="1">
                <a:solidFill>
                  <a:srgbClr val="002855"/>
                </a:solidFill>
                <a:latin typeface="Bitter"/>
                <a:ea typeface="Bitter"/>
                <a:cs typeface="Bitter"/>
                <a:sym typeface="Bitter"/>
              </a:defRPr>
            </a:lvl6pPr>
            <a:lvl7pPr lvl="6" rtl="0">
              <a:spcBef>
                <a:spcPts val="0"/>
              </a:spcBef>
              <a:buNone/>
              <a:defRPr sz="1900" b="1">
                <a:solidFill>
                  <a:srgbClr val="002855"/>
                </a:solidFill>
                <a:latin typeface="Bitter"/>
                <a:ea typeface="Bitter"/>
                <a:cs typeface="Bitter"/>
                <a:sym typeface="Bitter"/>
              </a:defRPr>
            </a:lvl7pPr>
            <a:lvl8pPr lvl="7" rtl="0">
              <a:spcBef>
                <a:spcPts val="0"/>
              </a:spcBef>
              <a:buNone/>
              <a:defRPr sz="1900" b="1">
                <a:solidFill>
                  <a:srgbClr val="002855"/>
                </a:solidFill>
                <a:latin typeface="Bitter"/>
                <a:ea typeface="Bitter"/>
                <a:cs typeface="Bitter"/>
                <a:sym typeface="Bitter"/>
              </a:defRPr>
            </a:lvl8pPr>
            <a:lvl9pPr lvl="8" rtl="0">
              <a:spcBef>
                <a:spcPts val="0"/>
              </a:spcBef>
              <a:buNone/>
              <a:defRPr sz="1900" b="1">
                <a:solidFill>
                  <a:srgbClr val="002855"/>
                </a:solidFill>
                <a:latin typeface="Bitter"/>
                <a:ea typeface="Bitter"/>
                <a:cs typeface="Bitter"/>
                <a:sym typeface="Bitte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09600" y="273050"/>
            <a:ext cx="4011300" cy="1161900"/>
          </a:xfrm>
          <a:prstGeom prst="rect">
            <a:avLst/>
          </a:prstGeom>
          <a:noFill/>
          <a:ln>
            <a:noFill/>
          </a:ln>
        </p:spPr>
        <p:txBody>
          <a:bodyPr lIns="121900" tIns="121900" rIns="121900" bIns="121900" anchor="b" anchorCtr="0"/>
          <a:lstStyle>
            <a:lvl1pPr marL="0" marR="0" lvl="0" indent="0" algn="l" rtl="0">
              <a:spcBef>
                <a:spcPts val="0"/>
              </a:spcBef>
              <a:buClr>
                <a:schemeClr val="dk1"/>
              </a:buClr>
              <a:buFont typeface="Calibri"/>
              <a:buNone/>
              <a:defRPr sz="27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93" name="Shape 93"/>
          <p:cNvSpPr txBox="1">
            <a:spLocks noGrp="1"/>
          </p:cNvSpPr>
          <p:nvPr>
            <p:ph type="body" idx="1"/>
          </p:nvPr>
        </p:nvSpPr>
        <p:spPr>
          <a:xfrm>
            <a:off x="4766733" y="273050"/>
            <a:ext cx="6815700" cy="58527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2"/>
          </p:nvPr>
        </p:nvSpPr>
        <p:spPr>
          <a:xfrm>
            <a:off x="609600" y="1435100"/>
            <a:ext cx="4011300" cy="4691100"/>
          </a:xfrm>
          <a:prstGeom prst="rect">
            <a:avLst/>
          </a:prstGeom>
          <a:noFill/>
          <a:ln>
            <a:noFill/>
          </a:ln>
        </p:spPr>
        <p:txBody>
          <a:bodyPr lIns="121900" tIns="121900" rIns="121900" bIns="121900" anchor="t" anchorCtr="0"/>
          <a:lstStyle>
            <a:lvl1pPr marL="0" marR="0" lvl="0" indent="0" algn="l" rtl="0">
              <a:spcBef>
                <a:spcPts val="400"/>
              </a:spcBef>
              <a:buClr>
                <a:schemeClr val="dk1"/>
              </a:buClr>
              <a:buFont typeface="Arial"/>
              <a:buNone/>
              <a:defRPr sz="1900" b="0" i="0" u="none" strike="noStrike" cap="none">
                <a:solidFill>
                  <a:schemeClr val="dk1"/>
                </a:solidFill>
                <a:latin typeface="Calibri"/>
                <a:ea typeface="Calibri"/>
                <a:cs typeface="Calibri"/>
                <a:sym typeface="Calibri"/>
              </a:defRPr>
            </a:lvl1pPr>
            <a:lvl2pPr marL="609600" marR="0" lvl="1" indent="0" algn="l" rtl="0">
              <a:spcBef>
                <a:spcPts val="300"/>
              </a:spcBef>
              <a:buClr>
                <a:schemeClr val="dk1"/>
              </a:buClr>
              <a:buFont typeface="Arial"/>
              <a:buNone/>
              <a:defRPr sz="1600" b="0" i="0" u="none" strike="noStrike" cap="none">
                <a:solidFill>
                  <a:schemeClr val="dk1"/>
                </a:solidFill>
                <a:latin typeface="Calibri"/>
                <a:ea typeface="Calibri"/>
                <a:cs typeface="Calibri"/>
                <a:sym typeface="Calibri"/>
              </a:defRPr>
            </a:lvl2pPr>
            <a:lvl3pPr marL="1219200" marR="0" lvl="2" indent="0" algn="l" rtl="0">
              <a:spcBef>
                <a:spcPts val="300"/>
              </a:spcBef>
              <a:buClr>
                <a:schemeClr val="dk1"/>
              </a:buClr>
              <a:buFont typeface="Arial"/>
              <a:buNone/>
              <a:defRPr sz="1300" b="0" i="0" u="none" strike="noStrike" cap="none">
                <a:solidFill>
                  <a:schemeClr val="dk1"/>
                </a:solidFill>
                <a:latin typeface="Calibri"/>
                <a:ea typeface="Calibri"/>
                <a:cs typeface="Calibri"/>
                <a:sym typeface="Calibri"/>
              </a:defRPr>
            </a:lvl3pPr>
            <a:lvl4pPr marL="1828800" marR="0" lvl="3"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4pPr>
            <a:lvl5pPr marL="2438400" marR="0" lvl="4"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5pPr>
            <a:lvl6pPr marL="3048000" marR="0" lvl="5"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6pPr>
            <a:lvl7pPr marL="3657600" marR="0" lvl="6"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7pPr>
            <a:lvl8pPr marL="4267200" marR="0" lvl="7"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8pPr>
            <a:lvl9pPr marL="4876800" marR="0" lvl="8"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9088900"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D9D9D9"/>
                </a:solidFill>
                <a:latin typeface="Bitter"/>
                <a:ea typeface="Bitter"/>
                <a:cs typeface="Bitter"/>
                <a:sym typeface="Bitter"/>
              </a:rPr>
              <a:pPr algn="r">
                <a:buSzPct val="25000"/>
              </a:pPr>
              <a:t>‹#›</a:t>
            </a:fld>
            <a:endParaRPr lang="en-US" sz="1600">
              <a:solidFill>
                <a:srgbClr val="D9D9D9"/>
              </a:solidFill>
              <a:latin typeface="Bitter"/>
              <a:ea typeface="Bitter"/>
              <a:cs typeface="Bitter"/>
              <a:sym typeface="Bit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389717" y="4800600"/>
            <a:ext cx="7315200" cy="566700"/>
          </a:xfrm>
          <a:prstGeom prst="rect">
            <a:avLst/>
          </a:prstGeom>
          <a:noFill/>
          <a:ln>
            <a:noFill/>
          </a:ln>
        </p:spPr>
        <p:txBody>
          <a:bodyPr lIns="121900" tIns="121900" rIns="121900" bIns="121900" anchor="b" anchorCtr="0"/>
          <a:lstStyle>
            <a:lvl1pPr marL="0" marR="0" lvl="0" indent="0" algn="l" rtl="0">
              <a:spcBef>
                <a:spcPts val="0"/>
              </a:spcBef>
              <a:buClr>
                <a:schemeClr val="dk1"/>
              </a:buClr>
              <a:buFont typeface="Calibri"/>
              <a:buNone/>
              <a:defRPr sz="27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00" name="Shape 100"/>
          <p:cNvSpPr>
            <a:spLocks noGrp="1"/>
          </p:cNvSpPr>
          <p:nvPr>
            <p:ph type="pic" idx="2"/>
          </p:nvPr>
        </p:nvSpPr>
        <p:spPr>
          <a:xfrm>
            <a:off x="2389717" y="612775"/>
            <a:ext cx="7315200" cy="4114800"/>
          </a:xfrm>
          <a:prstGeom prst="rect">
            <a:avLst/>
          </a:prstGeom>
          <a:noFill/>
          <a:ln>
            <a:noFill/>
          </a:ln>
        </p:spPr>
        <p:txBody>
          <a:bodyPr lIns="121900" tIns="121900" rIns="121900" bIns="121900" anchor="t" anchorCtr="0"/>
          <a:lstStyle>
            <a:lvl1pPr marL="0" marR="0" lvl="0" indent="0" algn="l" rtl="0">
              <a:spcBef>
                <a:spcPts val="900"/>
              </a:spcBef>
              <a:buClr>
                <a:schemeClr val="dk1"/>
              </a:buClr>
              <a:buSzPct val="44186"/>
              <a:buFont typeface="Arial"/>
              <a:buNone/>
              <a:defRPr sz="4300" b="0" i="0" u="none" strike="noStrike" cap="none">
                <a:solidFill>
                  <a:schemeClr val="dk1"/>
                </a:solidFill>
                <a:latin typeface="Calibri"/>
                <a:ea typeface="Calibri"/>
                <a:cs typeface="Calibri"/>
                <a:sym typeface="Calibri"/>
              </a:defRPr>
            </a:lvl1pPr>
            <a:lvl2pPr marL="609600" marR="0" lvl="1" indent="0" algn="l" rtl="0">
              <a:spcBef>
                <a:spcPts val="700"/>
              </a:spcBef>
              <a:buClr>
                <a:schemeClr val="dk1"/>
              </a:buClr>
              <a:buSzPct val="51351"/>
              <a:buFont typeface="Arial"/>
              <a:buNone/>
              <a:defRPr sz="3700" b="0" i="0" u="none" strike="noStrike" cap="none">
                <a:solidFill>
                  <a:schemeClr val="dk1"/>
                </a:solidFill>
                <a:latin typeface="Calibri"/>
                <a:ea typeface="Calibri"/>
                <a:cs typeface="Calibri"/>
                <a:sym typeface="Calibri"/>
              </a:defRPr>
            </a:lvl2pPr>
            <a:lvl3pPr marL="1219200" marR="0" lvl="2" indent="0" algn="l" rtl="0">
              <a:spcBef>
                <a:spcPts val="600"/>
              </a:spcBef>
              <a:buClr>
                <a:schemeClr val="dk1"/>
              </a:buClr>
              <a:buSzPct val="59375"/>
              <a:buFont typeface="Arial"/>
              <a:buNone/>
              <a:defRPr sz="3200" b="0" i="0" u="none" strike="noStrike" cap="none">
                <a:solidFill>
                  <a:schemeClr val="dk1"/>
                </a:solidFill>
                <a:latin typeface="Calibri"/>
                <a:ea typeface="Calibri"/>
                <a:cs typeface="Calibri"/>
                <a:sym typeface="Calibri"/>
              </a:defRPr>
            </a:lvl3pPr>
            <a:lvl4pPr marL="1828800" marR="0" lvl="3"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4pPr>
            <a:lvl5pPr marL="2438400" marR="0" lvl="4"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5pPr>
            <a:lvl6pPr marL="3048000" marR="0" lvl="5"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6pPr>
            <a:lvl7pPr marL="3657600" marR="0" lvl="6"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7pPr>
            <a:lvl8pPr marL="4267200" marR="0" lvl="7"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8pPr>
            <a:lvl9pPr marL="4876800" marR="0" lvl="8"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1"/>
          </p:nvPr>
        </p:nvSpPr>
        <p:spPr>
          <a:xfrm>
            <a:off x="2389717" y="5367337"/>
            <a:ext cx="7315200" cy="804900"/>
          </a:xfrm>
          <a:prstGeom prst="rect">
            <a:avLst/>
          </a:prstGeom>
          <a:noFill/>
          <a:ln>
            <a:noFill/>
          </a:ln>
        </p:spPr>
        <p:txBody>
          <a:bodyPr lIns="121900" tIns="121900" rIns="121900" bIns="121900" anchor="t" anchorCtr="0"/>
          <a:lstStyle>
            <a:lvl1pPr marL="0" marR="0" lvl="0" indent="0" algn="l" rtl="0">
              <a:spcBef>
                <a:spcPts val="400"/>
              </a:spcBef>
              <a:buClr>
                <a:schemeClr val="dk1"/>
              </a:buClr>
              <a:buFont typeface="Arial"/>
              <a:buNone/>
              <a:defRPr sz="1900" b="0" i="0" u="none" strike="noStrike" cap="none">
                <a:solidFill>
                  <a:schemeClr val="dk1"/>
                </a:solidFill>
                <a:latin typeface="Calibri"/>
                <a:ea typeface="Calibri"/>
                <a:cs typeface="Calibri"/>
                <a:sym typeface="Calibri"/>
              </a:defRPr>
            </a:lvl1pPr>
            <a:lvl2pPr marL="609600" marR="0" lvl="1" indent="0" algn="l" rtl="0">
              <a:spcBef>
                <a:spcPts val="300"/>
              </a:spcBef>
              <a:buClr>
                <a:schemeClr val="dk1"/>
              </a:buClr>
              <a:buFont typeface="Arial"/>
              <a:buNone/>
              <a:defRPr sz="1600" b="0" i="0" u="none" strike="noStrike" cap="none">
                <a:solidFill>
                  <a:schemeClr val="dk1"/>
                </a:solidFill>
                <a:latin typeface="Calibri"/>
                <a:ea typeface="Calibri"/>
                <a:cs typeface="Calibri"/>
                <a:sym typeface="Calibri"/>
              </a:defRPr>
            </a:lvl2pPr>
            <a:lvl3pPr marL="1219200" marR="0" lvl="2" indent="0" algn="l" rtl="0">
              <a:spcBef>
                <a:spcPts val="300"/>
              </a:spcBef>
              <a:buClr>
                <a:schemeClr val="dk1"/>
              </a:buClr>
              <a:buFont typeface="Arial"/>
              <a:buNone/>
              <a:defRPr sz="1300" b="0" i="0" u="none" strike="noStrike" cap="none">
                <a:solidFill>
                  <a:schemeClr val="dk1"/>
                </a:solidFill>
                <a:latin typeface="Calibri"/>
                <a:ea typeface="Calibri"/>
                <a:cs typeface="Calibri"/>
                <a:sym typeface="Calibri"/>
              </a:defRPr>
            </a:lvl3pPr>
            <a:lvl4pPr marL="1828800" marR="0" lvl="3"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4pPr>
            <a:lvl5pPr marL="2438400" marR="0" lvl="4"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5pPr>
            <a:lvl6pPr marL="3048000" marR="0" lvl="5"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6pPr>
            <a:lvl7pPr marL="3657600" marR="0" lvl="6"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7pPr>
            <a:lvl8pPr marL="4267200" marR="0" lvl="7"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8pPr>
            <a:lvl9pPr marL="4876800" marR="0" lvl="8"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888888"/>
                </a:solidFill>
                <a:latin typeface="Calibri"/>
                <a:ea typeface="Calibri"/>
                <a:cs typeface="Calibri"/>
                <a:sym typeface="Calibri"/>
              </a:rPr>
              <a:pPr algn="r">
                <a:buSzPct val="25000"/>
              </a:pPr>
              <a:t>‹#›</a:t>
            </a:fld>
            <a:endParaRPr lang="en-US" sz="16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07" name="Shape 107"/>
          <p:cNvSpPr txBox="1">
            <a:spLocks noGrp="1"/>
          </p:cNvSpPr>
          <p:nvPr>
            <p:ph type="body" idx="1"/>
          </p:nvPr>
        </p:nvSpPr>
        <p:spPr>
          <a:xfrm rot="5400000">
            <a:off x="3832950" y="-1623150"/>
            <a:ext cx="4526100" cy="109728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888888"/>
                </a:solidFill>
                <a:latin typeface="Calibri"/>
                <a:ea typeface="Calibri"/>
                <a:cs typeface="Calibri"/>
                <a:sym typeface="Calibri"/>
              </a:rPr>
              <a:pPr algn="r">
                <a:buSzPct val="25000"/>
              </a:pPr>
              <a:t>‹#›</a:t>
            </a:fld>
            <a:endParaRPr lang="en-US" sz="16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rot="5400000">
            <a:off x="7285050" y="1828787"/>
            <a:ext cx="5851500" cy="27432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13" name="Shape 113"/>
          <p:cNvSpPr txBox="1">
            <a:spLocks noGrp="1"/>
          </p:cNvSpPr>
          <p:nvPr>
            <p:ph type="body" idx="1"/>
          </p:nvPr>
        </p:nvSpPr>
        <p:spPr>
          <a:xfrm rot="5400000">
            <a:off x="1697000" y="-812862"/>
            <a:ext cx="5851500" cy="80265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888888"/>
                </a:solidFill>
                <a:latin typeface="Calibri"/>
                <a:ea typeface="Calibri"/>
                <a:cs typeface="Calibri"/>
                <a:sym typeface="Calibri"/>
              </a:rPr>
              <a:pPr algn="r">
                <a:buSzPct val="25000"/>
              </a:pPr>
              <a:t>‹#›</a:t>
            </a:fld>
            <a:endParaRPr lang="en-US" sz="16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Slide">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68866" y="99059"/>
            <a:ext cx="10854300" cy="571500"/>
          </a:xfrm>
          <a:prstGeom prst="rect">
            <a:avLst/>
          </a:prstGeom>
          <a:noFill/>
          <a:ln>
            <a:noFill/>
          </a:ln>
        </p:spPr>
        <p:txBody>
          <a:bodyPr lIns="121900" tIns="121900" rIns="121900" bIns="121900" anchor="ctr" anchorCtr="0"/>
          <a:lstStyle>
            <a:lvl1pPr marL="0" marR="0" lvl="0" indent="0" algn="l" rtl="0">
              <a:lnSpc>
                <a:spcPct val="75000"/>
              </a:lnSpc>
              <a:spcBef>
                <a:spcPts val="900"/>
              </a:spcBef>
              <a:spcAft>
                <a:spcPts val="0"/>
              </a:spcAft>
              <a:buClr>
                <a:srgbClr val="000000"/>
              </a:buClr>
              <a:buFont typeface="Arial"/>
              <a:buNone/>
              <a:defRPr sz="1900" b="1" i="0" u="none" strike="noStrike" cap="none">
                <a:solidFill>
                  <a:schemeClr val="accent1"/>
                </a:solidFill>
                <a:latin typeface="Arial"/>
                <a:ea typeface="Arial"/>
                <a:cs typeface="Arial"/>
                <a:sym typeface="Arial"/>
              </a:defRPr>
            </a:lvl1pPr>
            <a:lvl2pPr marL="0" marR="0" lvl="1" indent="152400" algn="l" rtl="0">
              <a:lnSpc>
                <a:spcPct val="75000"/>
              </a:lnSpc>
              <a:spcBef>
                <a:spcPts val="900"/>
              </a:spcBef>
              <a:buFont typeface="Arial"/>
              <a:buNone/>
              <a:defRPr sz="900"/>
            </a:lvl2pPr>
            <a:lvl3pPr marL="0" marR="0" lvl="2" indent="292100" algn="l" rtl="0">
              <a:lnSpc>
                <a:spcPct val="75000"/>
              </a:lnSpc>
              <a:spcBef>
                <a:spcPts val="900"/>
              </a:spcBef>
              <a:buFont typeface="Arial"/>
              <a:buNone/>
              <a:defRPr sz="900"/>
            </a:lvl3pPr>
            <a:lvl4pPr marL="0" marR="0" lvl="3" indent="444500" algn="l" rtl="0">
              <a:lnSpc>
                <a:spcPct val="75000"/>
              </a:lnSpc>
              <a:spcBef>
                <a:spcPts val="900"/>
              </a:spcBef>
              <a:buFont typeface="Arial"/>
              <a:buNone/>
              <a:defRPr sz="900"/>
            </a:lvl4pPr>
            <a:lvl5pPr marL="0" marR="0" lvl="4" indent="596900" algn="l" rtl="0">
              <a:lnSpc>
                <a:spcPct val="75000"/>
              </a:lnSpc>
              <a:spcBef>
                <a:spcPts val="900"/>
              </a:spcBef>
              <a:buFont typeface="Arial"/>
              <a:buNone/>
              <a:defRPr sz="900"/>
            </a:lvl5pPr>
            <a:lvl6pPr marL="0" marR="0" lvl="5" indent="749300" algn="l" rtl="0">
              <a:lnSpc>
                <a:spcPct val="75000"/>
              </a:lnSpc>
              <a:spcBef>
                <a:spcPts val="900"/>
              </a:spcBef>
              <a:buFont typeface="Arial"/>
              <a:buNone/>
              <a:defRPr sz="900"/>
            </a:lvl6pPr>
            <a:lvl7pPr marL="0" marR="0" lvl="6" indent="876300" algn="l" rtl="0">
              <a:lnSpc>
                <a:spcPct val="75000"/>
              </a:lnSpc>
              <a:spcBef>
                <a:spcPts val="900"/>
              </a:spcBef>
              <a:buFont typeface="Arial"/>
              <a:buNone/>
              <a:defRPr sz="900"/>
            </a:lvl7pPr>
            <a:lvl8pPr marL="0" marR="0" lvl="7" indent="1028700" algn="l" rtl="0">
              <a:lnSpc>
                <a:spcPct val="75000"/>
              </a:lnSpc>
              <a:spcBef>
                <a:spcPts val="900"/>
              </a:spcBef>
              <a:buFont typeface="Arial"/>
              <a:buNone/>
              <a:defRPr sz="900"/>
            </a:lvl8pPr>
            <a:lvl9pPr marL="0" marR="0" lvl="8" indent="1181100" algn="l" rtl="0">
              <a:lnSpc>
                <a:spcPct val="75000"/>
              </a:lnSpc>
              <a:spcBef>
                <a:spcPts val="900"/>
              </a:spcBef>
              <a:buFont typeface="Arial"/>
              <a:buNone/>
              <a:defRPr sz="900"/>
            </a:lvl9pPr>
          </a:lstStyle>
          <a:p>
            <a:endParaRPr/>
          </a:p>
        </p:txBody>
      </p:sp>
      <p:sp>
        <p:nvSpPr>
          <p:cNvPr id="119" name="Shape 119"/>
          <p:cNvSpPr/>
          <p:nvPr/>
        </p:nvSpPr>
        <p:spPr>
          <a:xfrm>
            <a:off x="3640646" y="2176489"/>
            <a:ext cx="8120100" cy="1883700"/>
          </a:xfrm>
          <a:prstGeom prst="rect">
            <a:avLst/>
          </a:prstGeom>
          <a:noFill/>
          <a:ln>
            <a:noFill/>
          </a:ln>
        </p:spPr>
        <p:txBody>
          <a:bodyPr lIns="121900" tIns="60925" rIns="121900" bIns="60925" anchor="t" anchorCtr="0">
            <a:noAutofit/>
          </a:bodyPr>
          <a:lstStyle/>
          <a:p>
            <a:pPr>
              <a:buClr>
                <a:srgbClr val="FFFFFF"/>
              </a:buClr>
              <a:buFont typeface="Arial"/>
              <a:buNone/>
            </a:pPr>
            <a:endParaRPr sz="6400" b="1">
              <a:solidFill>
                <a:srgbClr val="FFFFFF"/>
              </a:solidFill>
              <a:latin typeface="Questrial"/>
              <a:ea typeface="Questrial"/>
              <a:cs typeface="Questrial"/>
              <a:sym typeface="Questrial"/>
            </a:endParaRPr>
          </a:p>
        </p:txBody>
      </p:sp>
      <p:sp>
        <p:nvSpPr>
          <p:cNvPr id="120" name="Shape 120"/>
          <p:cNvSpPr txBox="1">
            <a:spLocks noGrp="1"/>
          </p:cNvSpPr>
          <p:nvPr>
            <p:ph type="body" idx="1"/>
          </p:nvPr>
        </p:nvSpPr>
        <p:spPr>
          <a:xfrm>
            <a:off x="668865" y="1385276"/>
            <a:ext cx="10854300" cy="3280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2400" b="0" i="0" u="none" strike="noStrike" cap="none">
                <a:solidFill>
                  <a:schemeClr val="dk1"/>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121" name="Shape 121"/>
          <p:cNvSpPr txBox="1">
            <a:spLocks noGrp="1"/>
          </p:cNvSpPr>
          <p:nvPr>
            <p:ph type="body" idx="2"/>
          </p:nvPr>
        </p:nvSpPr>
        <p:spPr>
          <a:xfrm>
            <a:off x="668865" y="769800"/>
            <a:ext cx="10854300" cy="499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3200" b="0" i="0" u="none" strike="noStrike" cap="none">
                <a:solidFill>
                  <a:schemeClr val="dk2"/>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6_Slide">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68866" y="99059"/>
            <a:ext cx="10854300" cy="571500"/>
          </a:xfrm>
          <a:prstGeom prst="rect">
            <a:avLst/>
          </a:prstGeom>
          <a:noFill/>
          <a:ln>
            <a:noFill/>
          </a:ln>
        </p:spPr>
        <p:txBody>
          <a:bodyPr lIns="121900" tIns="121900" rIns="121900" bIns="121900" anchor="ctr" anchorCtr="0"/>
          <a:lstStyle>
            <a:lvl1pPr marL="0" marR="0" lvl="0" indent="0" algn="l" rtl="0">
              <a:lnSpc>
                <a:spcPct val="75000"/>
              </a:lnSpc>
              <a:spcBef>
                <a:spcPts val="900"/>
              </a:spcBef>
              <a:spcAft>
                <a:spcPts val="0"/>
              </a:spcAft>
              <a:buClr>
                <a:srgbClr val="000000"/>
              </a:buClr>
              <a:buFont typeface="Arial"/>
              <a:buNone/>
              <a:defRPr sz="1900" b="1" i="0" u="none" strike="noStrike" cap="none">
                <a:solidFill>
                  <a:schemeClr val="accent1"/>
                </a:solidFill>
                <a:latin typeface="Arial"/>
                <a:ea typeface="Arial"/>
                <a:cs typeface="Arial"/>
                <a:sym typeface="Arial"/>
              </a:defRPr>
            </a:lvl1pPr>
            <a:lvl2pPr marL="0" marR="0" lvl="1" indent="152400" algn="l" rtl="0">
              <a:lnSpc>
                <a:spcPct val="75000"/>
              </a:lnSpc>
              <a:spcBef>
                <a:spcPts val="900"/>
              </a:spcBef>
              <a:buFont typeface="Arial"/>
              <a:buNone/>
              <a:defRPr sz="900"/>
            </a:lvl2pPr>
            <a:lvl3pPr marL="0" marR="0" lvl="2" indent="292100" algn="l" rtl="0">
              <a:lnSpc>
                <a:spcPct val="75000"/>
              </a:lnSpc>
              <a:spcBef>
                <a:spcPts val="900"/>
              </a:spcBef>
              <a:buFont typeface="Arial"/>
              <a:buNone/>
              <a:defRPr sz="900"/>
            </a:lvl3pPr>
            <a:lvl4pPr marL="0" marR="0" lvl="3" indent="444500" algn="l" rtl="0">
              <a:lnSpc>
                <a:spcPct val="75000"/>
              </a:lnSpc>
              <a:spcBef>
                <a:spcPts val="900"/>
              </a:spcBef>
              <a:buFont typeface="Arial"/>
              <a:buNone/>
              <a:defRPr sz="900"/>
            </a:lvl4pPr>
            <a:lvl5pPr marL="0" marR="0" lvl="4" indent="596900" algn="l" rtl="0">
              <a:lnSpc>
                <a:spcPct val="75000"/>
              </a:lnSpc>
              <a:spcBef>
                <a:spcPts val="900"/>
              </a:spcBef>
              <a:buFont typeface="Arial"/>
              <a:buNone/>
              <a:defRPr sz="900"/>
            </a:lvl5pPr>
            <a:lvl6pPr marL="0" marR="0" lvl="5" indent="749300" algn="l" rtl="0">
              <a:lnSpc>
                <a:spcPct val="75000"/>
              </a:lnSpc>
              <a:spcBef>
                <a:spcPts val="900"/>
              </a:spcBef>
              <a:buFont typeface="Arial"/>
              <a:buNone/>
              <a:defRPr sz="900"/>
            </a:lvl6pPr>
            <a:lvl7pPr marL="0" marR="0" lvl="6" indent="876300" algn="l" rtl="0">
              <a:lnSpc>
                <a:spcPct val="75000"/>
              </a:lnSpc>
              <a:spcBef>
                <a:spcPts val="900"/>
              </a:spcBef>
              <a:buFont typeface="Arial"/>
              <a:buNone/>
              <a:defRPr sz="900"/>
            </a:lvl7pPr>
            <a:lvl8pPr marL="0" marR="0" lvl="7" indent="1028700" algn="l" rtl="0">
              <a:lnSpc>
                <a:spcPct val="75000"/>
              </a:lnSpc>
              <a:spcBef>
                <a:spcPts val="900"/>
              </a:spcBef>
              <a:buFont typeface="Arial"/>
              <a:buNone/>
              <a:defRPr sz="900"/>
            </a:lvl8pPr>
            <a:lvl9pPr marL="0" marR="0" lvl="8" indent="1181100" algn="l" rtl="0">
              <a:lnSpc>
                <a:spcPct val="75000"/>
              </a:lnSpc>
              <a:spcBef>
                <a:spcPts val="900"/>
              </a:spcBef>
              <a:buFont typeface="Arial"/>
              <a:buNone/>
              <a:defRPr sz="900"/>
            </a:lvl9pPr>
          </a:lstStyle>
          <a:p>
            <a:endParaRPr/>
          </a:p>
        </p:txBody>
      </p:sp>
      <p:sp>
        <p:nvSpPr>
          <p:cNvPr id="124" name="Shape 124"/>
          <p:cNvSpPr/>
          <p:nvPr/>
        </p:nvSpPr>
        <p:spPr>
          <a:xfrm>
            <a:off x="3640646" y="2176489"/>
            <a:ext cx="8120100" cy="1883700"/>
          </a:xfrm>
          <a:prstGeom prst="rect">
            <a:avLst/>
          </a:prstGeom>
          <a:noFill/>
          <a:ln>
            <a:noFill/>
          </a:ln>
        </p:spPr>
        <p:txBody>
          <a:bodyPr lIns="121900" tIns="60925" rIns="121900" bIns="60925" anchor="t" anchorCtr="0">
            <a:noAutofit/>
          </a:bodyPr>
          <a:lstStyle/>
          <a:p>
            <a:pPr>
              <a:buClr>
                <a:srgbClr val="FFFFFF"/>
              </a:buClr>
              <a:buFont typeface="Arial"/>
              <a:buNone/>
            </a:pPr>
            <a:endParaRPr sz="6400" b="1">
              <a:solidFill>
                <a:srgbClr val="FFFFFF"/>
              </a:solidFill>
              <a:latin typeface="Questrial"/>
              <a:ea typeface="Questrial"/>
              <a:cs typeface="Questrial"/>
              <a:sym typeface="Questrial"/>
            </a:endParaRPr>
          </a:p>
        </p:txBody>
      </p:sp>
      <p:sp>
        <p:nvSpPr>
          <p:cNvPr id="125" name="Shape 125"/>
          <p:cNvSpPr txBox="1">
            <a:spLocks noGrp="1"/>
          </p:cNvSpPr>
          <p:nvPr>
            <p:ph type="body" idx="1"/>
          </p:nvPr>
        </p:nvSpPr>
        <p:spPr>
          <a:xfrm>
            <a:off x="668865" y="1385276"/>
            <a:ext cx="10854300" cy="3280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2400" b="0" i="0" u="none" strike="noStrike" cap="none">
                <a:solidFill>
                  <a:schemeClr val="dk1"/>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126" name="Shape 126"/>
          <p:cNvSpPr txBox="1">
            <a:spLocks noGrp="1"/>
          </p:cNvSpPr>
          <p:nvPr>
            <p:ph type="body" idx="2"/>
          </p:nvPr>
        </p:nvSpPr>
        <p:spPr>
          <a:xfrm>
            <a:off x="668865" y="769800"/>
            <a:ext cx="10854300" cy="499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3200" b="0" i="0" u="none" strike="noStrike" cap="none">
                <a:solidFill>
                  <a:schemeClr val="dk2"/>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9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570619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56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2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algn="r">
              <a:buSzPct val="25000"/>
            </a:pPr>
            <a:r>
              <a:rPr lang="en-US" sz="1200">
                <a:solidFill>
                  <a:srgbClr val="D9D9D9"/>
                </a:solidFill>
                <a:latin typeface="Open Sans"/>
                <a:ea typeface="Open Sans"/>
                <a:cs typeface="Open Sans"/>
                <a:sym typeface="Open Sans"/>
              </a:rPr>
              <a:t>February 12, 2017  |  </a:t>
            </a:r>
            <a:fld id="{00000000-1234-1234-1234-123412341234}" type="slidenum">
              <a:rPr lang="en-US" sz="1200">
                <a:solidFill>
                  <a:srgbClr val="D9D9D9"/>
                </a:solidFill>
                <a:latin typeface="Open Sans"/>
                <a:ea typeface="Open Sans"/>
                <a:cs typeface="Open Sans"/>
                <a:sym typeface="Open Sans"/>
              </a:rPr>
              <a:pPr algn="r">
                <a:buSzPct val="25000"/>
              </a:pPr>
              <a:t>‹#›</a:t>
            </a:fld>
            <a:endParaRPr lang="en-US" sz="1200">
              <a:solidFill>
                <a:srgbClr val="D9D9D9"/>
              </a:solidFill>
              <a:latin typeface="Open Sans"/>
              <a:ea typeface="Open Sans"/>
              <a:cs typeface="Open Sans"/>
              <a:sym typeface="Open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963083" y="4406900"/>
            <a:ext cx="10363200" cy="1362000"/>
          </a:xfrm>
          <a:prstGeom prst="rect">
            <a:avLst/>
          </a:prstGeom>
          <a:noFill/>
          <a:ln>
            <a:noFill/>
          </a:ln>
        </p:spPr>
        <p:txBody>
          <a:bodyPr lIns="121900" tIns="121900" rIns="121900" bIns="121900" anchor="t" anchorCtr="0"/>
          <a:lstStyle>
            <a:lvl1pPr marL="0" marR="0" lvl="0" indent="0" algn="l" rtl="0">
              <a:spcBef>
                <a:spcPts val="0"/>
              </a:spcBef>
              <a:buClr>
                <a:schemeClr val="dk1"/>
              </a:buClr>
              <a:buFont typeface="Calibri"/>
              <a:buNone/>
              <a:defRPr sz="53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42" name="Shape 42"/>
          <p:cNvSpPr txBox="1">
            <a:spLocks noGrp="1"/>
          </p:cNvSpPr>
          <p:nvPr>
            <p:ph type="body" idx="1"/>
          </p:nvPr>
        </p:nvSpPr>
        <p:spPr>
          <a:xfrm>
            <a:off x="963083" y="2906713"/>
            <a:ext cx="10363200" cy="1500300"/>
          </a:xfrm>
          <a:prstGeom prst="rect">
            <a:avLst/>
          </a:prstGeom>
          <a:noFill/>
          <a:ln>
            <a:noFill/>
          </a:ln>
        </p:spPr>
        <p:txBody>
          <a:bodyPr lIns="121900" tIns="121900" rIns="121900" bIns="121900" anchor="b" anchorCtr="0"/>
          <a:lstStyle>
            <a:lvl1pPr marL="0" marR="0" lvl="0" indent="0" algn="l" rtl="0">
              <a:spcBef>
                <a:spcPts val="500"/>
              </a:spcBef>
              <a:buClr>
                <a:srgbClr val="888888"/>
              </a:buClr>
              <a:buFont typeface="Arial"/>
              <a:buNone/>
              <a:defRPr sz="2700" b="0" i="0" u="none" strike="noStrike" cap="none">
                <a:solidFill>
                  <a:srgbClr val="888888"/>
                </a:solidFill>
                <a:latin typeface="Calibri"/>
                <a:ea typeface="Calibri"/>
                <a:cs typeface="Calibri"/>
                <a:sym typeface="Calibri"/>
              </a:defRPr>
            </a:lvl1pPr>
            <a:lvl2pPr marL="609600" marR="0" lvl="1" indent="0" algn="l" rtl="0">
              <a:spcBef>
                <a:spcPts val="500"/>
              </a:spcBef>
              <a:buClr>
                <a:srgbClr val="888888"/>
              </a:buClr>
              <a:buFont typeface="Arial"/>
              <a:buNone/>
              <a:defRPr sz="2400" b="0" i="0" u="none" strike="noStrike" cap="none">
                <a:solidFill>
                  <a:srgbClr val="888888"/>
                </a:solidFill>
                <a:latin typeface="Calibri"/>
                <a:ea typeface="Calibri"/>
                <a:cs typeface="Calibri"/>
                <a:sym typeface="Calibri"/>
              </a:defRPr>
            </a:lvl2pPr>
            <a:lvl3pPr marL="1219200" marR="0" lvl="2" indent="0" algn="l" rtl="0">
              <a:spcBef>
                <a:spcPts val="400"/>
              </a:spcBef>
              <a:buClr>
                <a:srgbClr val="888888"/>
              </a:buClr>
              <a:buFont typeface="Arial"/>
              <a:buNone/>
              <a:defRPr sz="2100" b="0" i="0" u="none" strike="noStrike" cap="none">
                <a:solidFill>
                  <a:srgbClr val="888888"/>
                </a:solidFill>
                <a:latin typeface="Calibri"/>
                <a:ea typeface="Calibri"/>
                <a:cs typeface="Calibri"/>
                <a:sym typeface="Calibri"/>
              </a:defRPr>
            </a:lvl3pPr>
            <a:lvl4pPr marL="1828800" marR="0" lvl="3"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4pPr>
            <a:lvl5pPr marL="2438400" marR="0" lvl="4"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5pPr>
            <a:lvl6pPr marL="3048000" marR="0" lvl="5"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6pPr>
            <a:lvl7pPr marL="3657600" marR="0" lvl="6"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7pPr>
            <a:lvl8pPr marL="4267200" marR="0" lvl="7"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8pPr>
            <a:lvl9pPr marL="4876800" marR="0" lvl="8"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algn="r">
              <a:buSzPct val="25000"/>
            </a:pPr>
            <a:fld id="{00000000-1234-1234-1234-123412341234}" type="slidenum">
              <a:rPr lang="en-US" sz="1600">
                <a:solidFill>
                  <a:srgbClr val="888888"/>
                </a:solidFill>
                <a:latin typeface="Calibri"/>
                <a:ea typeface="Calibri"/>
                <a:cs typeface="Calibri"/>
                <a:sym typeface="Calibri"/>
              </a:rPr>
              <a:pPr algn="r">
                <a:buSzPct val="25000"/>
              </a:pPr>
              <a:t>‹#›</a:t>
            </a:fld>
            <a:endParaRPr lang="en-US" sz="16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2" r:id="rId5"/>
    <p:sldLayoutId id="21474836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SzPct val="32203"/>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SzPct val="79166"/>
              <a:buNone/>
              <a:defRPr sz="2400"/>
            </a:lvl2pPr>
            <a:lvl3pPr lvl="2" indent="0" rtl="0">
              <a:spcBef>
                <a:spcPts val="0"/>
              </a:spcBef>
              <a:buSzPct val="79166"/>
              <a:buNone/>
              <a:defRPr sz="2400"/>
            </a:lvl3pPr>
            <a:lvl4pPr lvl="3" indent="0" rtl="0">
              <a:spcBef>
                <a:spcPts val="0"/>
              </a:spcBef>
              <a:buSzPct val="79166"/>
              <a:buNone/>
              <a:defRPr sz="2400"/>
            </a:lvl4pPr>
            <a:lvl5pPr lvl="4" indent="0" rtl="0">
              <a:spcBef>
                <a:spcPts val="0"/>
              </a:spcBef>
              <a:buSzPct val="79166"/>
              <a:buNone/>
              <a:defRPr sz="2400"/>
            </a:lvl5pPr>
            <a:lvl6pPr lvl="5" indent="0" rtl="0">
              <a:spcBef>
                <a:spcPts val="0"/>
              </a:spcBef>
              <a:buSzPct val="79166"/>
              <a:buNone/>
              <a:defRPr sz="2400"/>
            </a:lvl6pPr>
            <a:lvl7pPr lvl="6" indent="0" rtl="0">
              <a:spcBef>
                <a:spcPts val="0"/>
              </a:spcBef>
              <a:buSzPct val="79166"/>
              <a:buNone/>
              <a:defRPr sz="2400"/>
            </a:lvl7pPr>
            <a:lvl8pPr lvl="7" indent="0" rtl="0">
              <a:spcBef>
                <a:spcPts val="0"/>
              </a:spcBef>
              <a:buSzPct val="79166"/>
              <a:buNone/>
              <a:defRPr sz="2400"/>
            </a:lvl8pPr>
            <a:lvl9pPr lvl="8" indent="0" rtl="0">
              <a:spcBef>
                <a:spcPts val="0"/>
              </a:spcBef>
              <a:buSzPct val="79166"/>
              <a:buNone/>
              <a:defRPr sz="2400"/>
            </a:lvl9pPr>
          </a:lstStyle>
          <a:p>
            <a:endParaRPr/>
          </a:p>
        </p:txBody>
      </p:sp>
      <p:sp>
        <p:nvSpPr>
          <p:cNvPr id="27" name="Shape 27"/>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7665945"/>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spreadsheets/d/1XpUZyGe80mL3oh6fmvPuBBKFj55HPLqRhw8rsi4nGE0/edit#gid=1057968535"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3.xml"/><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20000"/>
            <a:extLst>
              <a:ext uri="{28A0092B-C50C-407E-A947-70E740481C1C}">
                <a14:useLocalDpi xmlns:a14="http://schemas.microsoft.com/office/drawing/2010/main" val="0"/>
              </a:ext>
            </a:extLst>
          </a:blip>
          <a:srcRect t="11020" r="12294" b="10369"/>
          <a:stretch/>
        </p:blipFill>
        <p:spPr>
          <a:xfrm>
            <a:off x="-1" y="0"/>
            <a:ext cx="12192001" cy="6858000"/>
          </a:xfrm>
          <a:prstGeom prst="rect">
            <a:avLst/>
          </a:prstGeom>
          <a:solidFill>
            <a:schemeClr val="tx1"/>
          </a:solidFill>
          <a:ln>
            <a:noFill/>
          </a:ln>
        </p:spPr>
      </p:pic>
      <p:sp>
        <p:nvSpPr>
          <p:cNvPr id="133" name="Shape 133"/>
          <p:cNvSpPr txBox="1"/>
          <p:nvPr/>
        </p:nvSpPr>
        <p:spPr>
          <a:xfrm>
            <a:off x="514350" y="2826773"/>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3000" b="1" u="none" strike="noStrike" cap="none" spc="300" dirty="0">
                <a:solidFill>
                  <a:schemeClr val="bg2"/>
                </a:solidFill>
                <a:latin typeface="Gilroy ExtraBold" charset="0"/>
                <a:ea typeface="Gilroy ExtraBold" charset="0"/>
                <a:cs typeface="Gilroy ExtraBold" charset="0"/>
                <a:sym typeface="Arial"/>
              </a:rPr>
              <a:t>EFFECTIVE CONVERSATIONS</a:t>
            </a:r>
          </a:p>
        </p:txBody>
      </p:sp>
      <p:pic>
        <p:nvPicPr>
          <p:cNvPr id="9" name="Shape 16"/>
          <p:cNvPicPr preferRelativeResize="0"/>
          <p:nvPr/>
        </p:nvPicPr>
        <p:blipFill rotWithShape="1">
          <a:blip r:embed="rId4">
            <a:alphaModFix amt="63000"/>
          </a:blip>
          <a:srcRect/>
          <a:stretch/>
        </p:blipFill>
        <p:spPr>
          <a:xfrm>
            <a:off x="11093823" y="6323022"/>
            <a:ext cx="869466" cy="337334"/>
          </a:xfrm>
          <a:prstGeom prst="rect">
            <a:avLst/>
          </a:prstGeom>
          <a:noFill/>
          <a:ln>
            <a:noFill/>
          </a:ln>
        </p:spPr>
      </p:pic>
      <p:sp>
        <p:nvSpPr>
          <p:cNvPr id="10" name="Shape 133"/>
          <p:cNvSpPr txBox="1"/>
          <p:nvPr/>
        </p:nvSpPr>
        <p:spPr>
          <a:xfrm>
            <a:off x="514350" y="3178255"/>
            <a:ext cx="11163300" cy="744144"/>
          </a:xfrm>
          <a:prstGeom prst="rect">
            <a:avLst/>
          </a:prstGeom>
          <a:noFill/>
          <a:ln>
            <a:noFill/>
          </a:ln>
        </p:spPr>
        <p:txBody>
          <a:bodyPr lIns="91425" tIns="45700" rIns="91425" bIns="45700" anchor="t" anchorCtr="0">
            <a:noAutofit/>
          </a:bodyPr>
          <a:lstStyle/>
          <a:p>
            <a:pPr lvl="0" algn="ctr">
              <a:buSzPct val="25000"/>
            </a:pPr>
            <a:r>
              <a:rPr lang="en-US" sz="8500" b="1" dirty="0">
                <a:solidFill>
                  <a:schemeClr val="bg1"/>
                </a:solidFill>
                <a:latin typeface="Gilroy ExtraBold" charset="0"/>
                <a:ea typeface="Gilroy ExtraBold" charset="0"/>
                <a:cs typeface="Gilroy ExtraBold" charset="0"/>
              </a:rPr>
              <a:t>Knowing your why</a:t>
            </a:r>
          </a:p>
        </p:txBody>
      </p:sp>
      <p:pic>
        <p:nvPicPr>
          <p:cNvPr id="6" name="Picture 5" descr="A drawing of a face&#10;&#10;Description automatically generated">
            <a:extLst>
              <a:ext uri="{FF2B5EF4-FFF2-40B4-BE49-F238E27FC236}">
                <a16:creationId xmlns:a16="http://schemas.microsoft.com/office/drawing/2014/main" id="{B6038F40-4D07-BA42-BF9A-F2EDAADB94BE}"/>
              </a:ext>
            </a:extLst>
          </p:cNvPr>
          <p:cNvPicPr>
            <a:picLocks noChangeAspect="1"/>
          </p:cNvPicPr>
          <p:nvPr/>
        </p:nvPicPr>
        <p:blipFill>
          <a:blip r:embed="rId5"/>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761537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l="27716" r="29807"/>
          <a:stretch/>
        </p:blipFill>
        <p:spPr>
          <a:xfrm>
            <a:off x="0" y="0"/>
            <a:ext cx="4363656" cy="6858000"/>
          </a:xfrm>
          <a:prstGeom prst="rect">
            <a:avLst/>
          </a:prstGeom>
          <a:noFill/>
          <a:ln>
            <a:noFill/>
          </a:ln>
        </p:spPr>
      </p:pic>
      <p:sp>
        <p:nvSpPr>
          <p:cNvPr id="194" name="Shape 194"/>
          <p:cNvSpPr txBox="1"/>
          <p:nvPr/>
        </p:nvSpPr>
        <p:spPr>
          <a:xfrm>
            <a:off x="4989741" y="1723101"/>
            <a:ext cx="6426881" cy="187963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5200" b="1" dirty="0">
                <a:solidFill>
                  <a:schemeClr val="accent3"/>
                </a:solidFill>
                <a:latin typeface="Gilroy ExtraBold" charset="0"/>
                <a:ea typeface="Gilroy ExtraBold" charset="0"/>
                <a:cs typeface="Gilroy ExtraBold" charset="0"/>
              </a:rPr>
              <a:t>Why is it difficult to persuade someone to change?</a:t>
            </a:r>
            <a:endParaRPr lang="en-US" sz="5200" b="1" dirty="0">
              <a:solidFill>
                <a:schemeClr val="accent3"/>
              </a:solidFill>
              <a:latin typeface="Gilroy ExtraBold" charset="0"/>
              <a:ea typeface="Gilroy ExtraBold" charset="0"/>
              <a:cs typeface="Gilroy ExtraBold" charset="0"/>
              <a:sym typeface="Arial"/>
            </a:endParaRPr>
          </a:p>
        </p:txBody>
      </p:sp>
      <p:sp>
        <p:nvSpPr>
          <p:cNvPr id="195" name="Shape 195"/>
          <p:cNvSpPr txBox="1"/>
          <p:nvPr/>
        </p:nvSpPr>
        <p:spPr>
          <a:xfrm>
            <a:off x="4989741" y="4589012"/>
            <a:ext cx="6426881" cy="18721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Source Sans Pro"/>
                <a:ea typeface="Source Sans Pro"/>
                <a:cs typeface="Source Sans Pro"/>
                <a:sym typeface="Source Sans Pro"/>
              </a:rPr>
              <a:t>Type your thoughts into the chat box</a:t>
            </a:r>
            <a:r>
              <a:rPr lang="en-US" sz="2400">
                <a:solidFill>
                  <a:schemeClr val="dk1"/>
                </a:solidFill>
                <a:latin typeface="Source Sans Pro"/>
                <a:ea typeface="Source Sans Pro"/>
                <a:cs typeface="Source Sans Pro"/>
                <a:sym typeface="Source Sans Pro"/>
              </a:rPr>
              <a:t>. </a:t>
            </a:r>
            <a:endParaRPr lang="en-US" sz="2400" dirty="0">
              <a:solidFill>
                <a:schemeClr val="dk1"/>
              </a:solidFill>
              <a:latin typeface="Source Sans Pro"/>
              <a:ea typeface="Source Sans Pro"/>
              <a:cs typeface="Source Sans Pro"/>
              <a:sym typeface="Source Sans Pro"/>
            </a:endParaRPr>
          </a:p>
        </p:txBody>
      </p:sp>
      <p:sp>
        <p:nvSpPr>
          <p:cNvPr id="2" name="Rectangle 1"/>
          <p:cNvSpPr/>
          <p:nvPr/>
        </p:nvSpPr>
        <p:spPr>
          <a:xfrm>
            <a:off x="4989741" y="892818"/>
            <a:ext cx="4227410" cy="477054"/>
          </a:xfrm>
          <a:prstGeom prst="rect">
            <a:avLst/>
          </a:prstGeom>
        </p:spPr>
        <p:txBody>
          <a:bodyPr wrap="square">
            <a:spAutoFit/>
          </a:bodyPr>
          <a:lstStyle/>
          <a:p>
            <a:r>
              <a:rPr lang="en-US" sz="2500" b="1" spc="300" dirty="0">
                <a:solidFill>
                  <a:schemeClr val="dk2"/>
                </a:solidFill>
                <a:latin typeface="Gilroy ExtraBold" charset="0"/>
                <a:ea typeface="Gilroy ExtraBold" charset="0"/>
                <a:cs typeface="Gilroy ExtraBold" charset="0"/>
              </a:rPr>
              <a:t>BRAINSTORM: </a:t>
            </a:r>
            <a:endParaRPr lang="en-US" sz="2500" spc="300" dirty="0"/>
          </a:p>
        </p:txBody>
      </p:sp>
      <p:pic>
        <p:nvPicPr>
          <p:cNvPr id="6" name="Picture 5">
            <a:extLst>
              <a:ext uri="{FF2B5EF4-FFF2-40B4-BE49-F238E27FC236}">
                <a16:creationId xmlns:a16="http://schemas.microsoft.com/office/drawing/2014/main" id="{D6B1E8F5-A0D9-6542-9B83-BFF12DEA463C}"/>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7"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8"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68161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11"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2"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13"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4"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pic>
        <p:nvPicPr>
          <p:cNvPr id="8" name="Picture 7">
            <a:extLst>
              <a:ext uri="{FF2B5EF4-FFF2-40B4-BE49-F238E27FC236}">
                <a16:creationId xmlns:a16="http://schemas.microsoft.com/office/drawing/2014/main" id="{87E8C12B-FB3D-0A44-AD32-3C75EB29335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40418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20000"/>
          </a:blip>
          <a:srcRect/>
          <a:stretch/>
        </p:blipFill>
        <p:spPr>
          <a:xfrm>
            <a:off x="11362942" y="6417000"/>
            <a:ext cx="653211" cy="253430"/>
          </a:xfrm>
          <a:prstGeom prst="rect">
            <a:avLst/>
          </a:prstGeom>
          <a:noFill/>
          <a:ln>
            <a:noFill/>
          </a:ln>
        </p:spPr>
      </p:pic>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11"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2"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13"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4"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sp>
        <p:nvSpPr>
          <p:cNvPr id="15" name="Shape 220"/>
          <p:cNvSpPr/>
          <p:nvPr/>
        </p:nvSpPr>
        <p:spPr>
          <a:xfrm>
            <a:off x="6225581"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6" name="Shape 221"/>
          <p:cNvSpPr txBox="1"/>
          <p:nvPr/>
        </p:nvSpPr>
        <p:spPr>
          <a:xfrm>
            <a:off x="6225577" y="344929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Fractured political context</a:t>
            </a:r>
            <a:endParaRPr lang="en-US" sz="2400" b="1" dirty="0">
              <a:solidFill>
                <a:schemeClr val="bg1"/>
              </a:solidFill>
              <a:latin typeface="Gilroy ExtraBold" charset="0"/>
              <a:ea typeface="Gilroy ExtraBold" charset="0"/>
              <a:cs typeface="Gilroy ExtraBold" charset="0"/>
              <a:sym typeface="Arial"/>
            </a:endParaRPr>
          </a:p>
        </p:txBody>
      </p:sp>
      <p:pic>
        <p:nvPicPr>
          <p:cNvPr id="17" name="Picture 16">
            <a:extLst>
              <a:ext uri="{FF2B5EF4-FFF2-40B4-BE49-F238E27FC236}">
                <a16:creationId xmlns:a16="http://schemas.microsoft.com/office/drawing/2014/main" id="{54AA1E52-D42F-284E-8E84-D19B17343699}"/>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3661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mt="20000"/>
          </a:blip>
          <a:srcRect/>
          <a:stretch/>
        </p:blipFill>
        <p:spPr>
          <a:xfrm>
            <a:off x="11362942" y="6417000"/>
            <a:ext cx="653211" cy="253430"/>
          </a:xfrm>
          <a:prstGeom prst="rect">
            <a:avLst/>
          </a:prstGeom>
          <a:noFill/>
          <a:ln>
            <a:noFill/>
          </a:ln>
        </p:spPr>
      </p:pic>
      <p:sp>
        <p:nvSpPr>
          <p:cNvPr id="214" name="Shape 214"/>
          <p:cNvSpPr/>
          <p:nvPr/>
        </p:nvSpPr>
        <p:spPr>
          <a:xfrm>
            <a:off x="0" y="0"/>
            <a:ext cx="12191998" cy="6858000"/>
          </a:xfrm>
          <a:prstGeom prst="rect">
            <a:avLst/>
          </a:prstGeom>
          <a:solidFill>
            <a:schemeClr val="dk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a:solidFill>
                  <a:schemeClr val="lt1"/>
                </a:solidFill>
                <a:latin typeface="Gilroy ExtraBold" charset="0"/>
                <a:ea typeface="Gilroy ExtraBold" charset="0"/>
                <a:cs typeface="Gilroy ExtraBold" charset="0"/>
              </a:rPr>
              <a:t>Challenges to persuasion</a:t>
            </a:r>
            <a:endParaRPr lang="en-US" sz="5500" dirty="0">
              <a:solidFill>
                <a:schemeClr val="lt1"/>
              </a:solidFill>
              <a:latin typeface="Gilroy ExtraBold" charset="0"/>
              <a:ea typeface="Gilroy ExtraBold" charset="0"/>
              <a:cs typeface="Gilroy ExtraBold" charset="0"/>
              <a:sym typeface="Arial"/>
            </a:endParaRPr>
          </a:p>
        </p:txBody>
      </p:sp>
      <p:sp>
        <p:nvSpPr>
          <p:cNvPr id="216" name="Shape 216"/>
          <p:cNvSpPr/>
          <p:nvPr/>
        </p:nvSpPr>
        <p:spPr>
          <a:xfrm>
            <a:off x="933535"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17" name="Shape 217"/>
          <p:cNvSpPr txBox="1"/>
          <p:nvPr/>
        </p:nvSpPr>
        <p:spPr>
          <a:xfrm>
            <a:off x="933535"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Personal Anxiety</a:t>
            </a:r>
            <a:endParaRPr lang="en-US" sz="2400" b="1" dirty="0">
              <a:solidFill>
                <a:schemeClr val="bg1"/>
              </a:solidFill>
              <a:latin typeface="Gilroy ExtraBold" charset="0"/>
              <a:ea typeface="Gilroy ExtraBold" charset="0"/>
              <a:cs typeface="Gilroy ExtraBold" charset="0"/>
              <a:sym typeface="Arial"/>
            </a:endParaRPr>
          </a:p>
        </p:txBody>
      </p:sp>
      <p:sp>
        <p:nvSpPr>
          <p:cNvPr id="218" name="Shape 218"/>
          <p:cNvSpPr/>
          <p:nvPr/>
        </p:nvSpPr>
        <p:spPr>
          <a:xfrm>
            <a:off x="3579559"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19" name="Shape 219"/>
          <p:cNvSpPr txBox="1"/>
          <p:nvPr/>
        </p:nvSpPr>
        <p:spPr>
          <a:xfrm>
            <a:off x="3579559" y="356652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Interpersonal differences</a:t>
            </a:r>
            <a:endParaRPr lang="en-US" sz="2400" b="1" dirty="0">
              <a:solidFill>
                <a:schemeClr val="bg1"/>
              </a:solidFill>
              <a:latin typeface="Gilroy ExtraBold" charset="0"/>
              <a:ea typeface="Gilroy ExtraBold" charset="0"/>
              <a:cs typeface="Gilroy ExtraBold" charset="0"/>
              <a:sym typeface="Arial"/>
            </a:endParaRPr>
          </a:p>
        </p:txBody>
      </p:sp>
      <p:sp>
        <p:nvSpPr>
          <p:cNvPr id="220" name="Shape 220"/>
          <p:cNvSpPr/>
          <p:nvPr/>
        </p:nvSpPr>
        <p:spPr>
          <a:xfrm>
            <a:off x="6225581" y="2774874"/>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21" name="Shape 221"/>
          <p:cNvSpPr txBox="1"/>
          <p:nvPr/>
        </p:nvSpPr>
        <p:spPr>
          <a:xfrm>
            <a:off x="6225577" y="3449296"/>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Fractured political context</a:t>
            </a:r>
            <a:endParaRPr lang="en-US" sz="2400" b="1" dirty="0">
              <a:solidFill>
                <a:schemeClr val="bg1"/>
              </a:solidFill>
              <a:latin typeface="Gilroy ExtraBold" charset="0"/>
              <a:ea typeface="Gilroy ExtraBold" charset="0"/>
              <a:cs typeface="Gilroy ExtraBold" charset="0"/>
              <a:sym typeface="Arial"/>
            </a:endParaRPr>
          </a:p>
        </p:txBody>
      </p:sp>
      <p:sp>
        <p:nvSpPr>
          <p:cNvPr id="222" name="Shape 222"/>
          <p:cNvSpPr/>
          <p:nvPr/>
        </p:nvSpPr>
        <p:spPr>
          <a:xfrm>
            <a:off x="8835027" y="2776962"/>
            <a:ext cx="2281404" cy="2281404"/>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223" name="Shape 223"/>
          <p:cNvSpPr txBox="1"/>
          <p:nvPr/>
        </p:nvSpPr>
        <p:spPr>
          <a:xfrm>
            <a:off x="8835027" y="3453340"/>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a:solidFill>
                  <a:schemeClr val="bg1"/>
                </a:solidFill>
                <a:latin typeface="Gilroy ExtraBold" charset="0"/>
                <a:ea typeface="Gilroy ExtraBold" charset="0"/>
                <a:cs typeface="Gilroy ExtraBold" charset="0"/>
              </a:rPr>
              <a:t>The “ask” typically associated </a:t>
            </a:r>
            <a:endParaRPr lang="en-US" sz="2400" b="1" dirty="0">
              <a:solidFill>
                <a:schemeClr val="bg1"/>
              </a:solidFill>
              <a:latin typeface="Gilroy ExtraBold" charset="0"/>
              <a:ea typeface="Gilroy ExtraBold" charset="0"/>
              <a:cs typeface="Gilroy ExtraBold" charset="0"/>
              <a:sym typeface="Arial"/>
            </a:endParaRPr>
          </a:p>
        </p:txBody>
      </p:sp>
      <p:pic>
        <p:nvPicPr>
          <p:cNvPr id="13" name="Picture 12">
            <a:extLst>
              <a:ext uri="{FF2B5EF4-FFF2-40B4-BE49-F238E27FC236}">
                <a16:creationId xmlns:a16="http://schemas.microsoft.com/office/drawing/2014/main" id="{84F30279-07CD-8144-8C96-FAFB7CCD0294}"/>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8714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sp>
        <p:nvSpPr>
          <p:cNvPr id="3" name="Rectangle 2"/>
          <p:cNvSpPr/>
          <p:nvPr/>
        </p:nvSpPr>
        <p:spPr>
          <a:xfrm>
            <a:off x="5486592" y="1972107"/>
            <a:ext cx="6149596"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264209" cy="3416320"/>
          </a:xfrm>
          <a:prstGeom prst="rect">
            <a:avLst/>
          </a:prstGeom>
          <a:noFill/>
        </p:spPr>
        <p:txBody>
          <a:bodyPr wrap="square" rtlCol="0">
            <a:spAutoFit/>
          </a:bodyPr>
          <a:lstStyle/>
          <a:p>
            <a:pPr fontAlgn="ctr"/>
            <a:r>
              <a:rPr lang="en-US" sz="2400" dirty="0">
                <a:solidFill>
                  <a:schemeClr val="tx1"/>
                </a:solidFill>
                <a:latin typeface="Source Sans Pro" charset="0"/>
                <a:ea typeface="Source Sans Pro" charset="0"/>
                <a:cs typeface="Source Sans Pro" charset="0"/>
              </a:rPr>
              <a:t>The challenge of persuasion</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Speaking from values: The why, how, what</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Case studies &amp; examples</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Practice and feedback</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Putting it all together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8551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155" y="1896080"/>
            <a:ext cx="10722788" cy="3065839"/>
          </a:xfrm>
          <a:prstGeom prst="rect">
            <a:avLst/>
          </a:prstGeom>
          <a:noFill/>
        </p:spPr>
        <p:txBody>
          <a:bodyPr wrap="square" rtlCol="0">
            <a:spAutoFit/>
          </a:bodyPr>
          <a:lstStyle/>
          <a:p>
            <a:pPr algn="ctr">
              <a:lnSpc>
                <a:spcPct val="80000"/>
              </a:lnSpc>
            </a:pPr>
            <a:r>
              <a:rPr lang="en-US" sz="6000" b="1" dirty="0">
                <a:solidFill>
                  <a:schemeClr val="tx1"/>
                </a:solidFill>
                <a:latin typeface="Gilroy ExtraBold" charset="0"/>
                <a:ea typeface="Gilroy ExtraBold" charset="0"/>
                <a:cs typeface="Gilroy ExtraBold" charset="0"/>
              </a:rPr>
              <a:t>2018 is an important moment. We need to have thousands of effective conversations </a:t>
            </a:r>
            <a:r>
              <a:rPr lang="en-US" sz="6000" dirty="0">
                <a:solidFill>
                  <a:schemeClr val="tx1"/>
                </a:solidFill>
                <a:latin typeface="Gilroy ExtraBold" charset="0"/>
                <a:ea typeface="Gilroy ExtraBold" charset="0"/>
                <a:cs typeface="Gilroy ExtraBold" charset="0"/>
              </a:rPr>
              <a:t>this year.</a:t>
            </a:r>
            <a:endParaRPr lang="en-US" sz="6000" b="1" dirty="0">
              <a:solidFill>
                <a:schemeClr val="tx1"/>
              </a:solidFill>
              <a:latin typeface="Gilroy ExtraBold" charset="0"/>
              <a:ea typeface="Gilroy ExtraBold" charset="0"/>
              <a:cs typeface="Gilroy ExtraBold" charset="0"/>
            </a:endParaRPr>
          </a:p>
        </p:txBody>
      </p:sp>
      <p:pic>
        <p:nvPicPr>
          <p:cNvPr id="3" name="Picture 2">
            <a:extLst>
              <a:ext uri="{FF2B5EF4-FFF2-40B4-BE49-F238E27FC236}">
                <a16:creationId xmlns:a16="http://schemas.microsoft.com/office/drawing/2014/main" id="{4ABF0D2E-46F3-9144-BE7A-56288CB989B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98109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1896080"/>
            <a:ext cx="11036968" cy="3065839"/>
          </a:xfrm>
          <a:prstGeom prst="rect">
            <a:avLst/>
          </a:prstGeom>
          <a:noFill/>
        </p:spPr>
        <p:txBody>
          <a:bodyPr wrap="square" rtlCol="0">
            <a:spAutoFit/>
          </a:bodyPr>
          <a:lstStyle/>
          <a:p>
            <a:pPr algn="ctr">
              <a:lnSpc>
                <a:spcPct val="80000"/>
              </a:lnSpc>
            </a:pPr>
            <a:r>
              <a:rPr lang="en-US" sz="6000" b="1" dirty="0">
                <a:solidFill>
                  <a:schemeClr val="tx1"/>
                </a:solidFill>
                <a:latin typeface="Gilroy ExtraBold" charset="0"/>
                <a:ea typeface="Gilroy ExtraBold" charset="0"/>
                <a:cs typeface="Gilroy ExtraBold" charset="0"/>
              </a:rPr>
              <a:t>We can cut through the political noise when we have conversations that speak to the head and the heart. </a:t>
            </a:r>
          </a:p>
        </p:txBody>
      </p:sp>
      <p:pic>
        <p:nvPicPr>
          <p:cNvPr id="3" name="Picture 2">
            <a:extLst>
              <a:ext uri="{FF2B5EF4-FFF2-40B4-BE49-F238E27FC236}">
                <a16:creationId xmlns:a16="http://schemas.microsoft.com/office/drawing/2014/main" id="{4ABF0D2E-46F3-9144-BE7A-56288CB989B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387535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2580" y="2634744"/>
            <a:ext cx="11036968" cy="1588512"/>
          </a:xfrm>
          <a:prstGeom prst="rect">
            <a:avLst/>
          </a:prstGeom>
          <a:noFill/>
        </p:spPr>
        <p:txBody>
          <a:bodyPr wrap="square" rtlCol="0">
            <a:spAutoFit/>
          </a:bodyPr>
          <a:lstStyle/>
          <a:p>
            <a:pPr algn="ctr">
              <a:lnSpc>
                <a:spcPct val="80000"/>
              </a:lnSpc>
            </a:pPr>
            <a:r>
              <a:rPr lang="en-US" sz="6000" b="1" dirty="0">
                <a:solidFill>
                  <a:schemeClr val="tx1"/>
                </a:solidFill>
                <a:latin typeface="Gilroy ExtraBold" charset="0"/>
                <a:ea typeface="Gilroy ExtraBold" charset="0"/>
                <a:cs typeface="Gilroy ExtraBold" charset="0"/>
              </a:rPr>
              <a:t>But how do we have</a:t>
            </a:r>
          </a:p>
          <a:p>
            <a:pPr algn="ctr">
              <a:lnSpc>
                <a:spcPct val="80000"/>
              </a:lnSpc>
            </a:pPr>
            <a:r>
              <a:rPr lang="en-US" sz="6000" b="1" dirty="0">
                <a:solidFill>
                  <a:schemeClr val="tx1"/>
                </a:solidFill>
                <a:latin typeface="Gilroy ExtraBold" charset="0"/>
                <a:ea typeface="Gilroy ExtraBold" charset="0"/>
                <a:cs typeface="Gilroy ExtraBold" charset="0"/>
              </a:rPr>
              <a:t>powerful conversations?</a:t>
            </a:r>
            <a:endParaRPr lang="en-US" sz="6000" b="1" dirty="0">
              <a:solidFill>
                <a:srgbClr val="00B4DC"/>
              </a:solidFill>
              <a:latin typeface="Gilroy ExtraBold" charset="0"/>
              <a:ea typeface="Gilroy ExtraBold" charset="0"/>
              <a:cs typeface="Gilroy ExtraBold" charset="0"/>
            </a:endParaRPr>
          </a:p>
        </p:txBody>
      </p:sp>
      <p:pic>
        <p:nvPicPr>
          <p:cNvPr id="3" name="Picture 2">
            <a:extLst>
              <a:ext uri="{FF2B5EF4-FFF2-40B4-BE49-F238E27FC236}">
                <a16:creationId xmlns:a16="http://schemas.microsoft.com/office/drawing/2014/main" id="{4ABF0D2E-46F3-9144-BE7A-56288CB989B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66084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 name="Online Media 1" descr="vlc-record-2019-06-21-15h24m47s-Simon Sinek_ How great leaders inspire action-.mp4">
            <a:hlinkClick r:id="" action="ppaction://media"/>
            <a:extLst>
              <a:ext uri="{FF2B5EF4-FFF2-40B4-BE49-F238E27FC236}">
                <a16:creationId xmlns:a16="http://schemas.microsoft.com/office/drawing/2014/main" id="{57EB24A2-E61B-B747-90F9-230D36B87E9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174"/>
          <a:stretch/>
        </p:blipFill>
        <p:spPr>
          <a:xfrm>
            <a:off x="4478214" y="751355"/>
            <a:ext cx="7079801" cy="530985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40" y="510982"/>
            <a:ext cx="3115235" cy="48074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140" y="1422363"/>
            <a:ext cx="3115235" cy="4638844"/>
          </a:xfrm>
          <a:prstGeom prst="rect">
            <a:avLst/>
          </a:prstGeom>
        </p:spPr>
      </p:pic>
      <p:pic>
        <p:nvPicPr>
          <p:cNvPr id="6" name="Picture 5">
            <a:extLst>
              <a:ext uri="{FF2B5EF4-FFF2-40B4-BE49-F238E27FC236}">
                <a16:creationId xmlns:a16="http://schemas.microsoft.com/office/drawing/2014/main" id="{5A5FC32E-9825-4740-B0B6-40A0C9DD8AF9}"/>
              </a:ext>
            </a:extLst>
          </p:cNvPr>
          <p:cNvPicPr>
            <a:picLocks noChangeAspect="1"/>
          </p:cNvPicPr>
          <p:nvPr/>
        </p:nvPicPr>
        <p:blipFill>
          <a:blip r:embed="rId8">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43264" y="1141070"/>
            <a:ext cx="6219680" cy="4659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1: </a:t>
            </a:r>
            <a:r>
              <a:rPr lang="en-US" altLang="en-US" sz="2500" dirty="0">
                <a:solidFill>
                  <a:schemeClr val="tx1"/>
                </a:solidFill>
                <a:latin typeface="Source Sans Pro" charset="0"/>
                <a:ea typeface="Source Sans Pro" charset="0"/>
                <a:cs typeface="Source Sans Pro" charset="0"/>
              </a:rPr>
              <a:t>	Effective listening</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2: </a:t>
            </a:r>
            <a:r>
              <a:rPr lang="en-US" altLang="en-US" sz="2500" dirty="0">
                <a:solidFill>
                  <a:schemeClr val="tx1"/>
                </a:solidFill>
                <a:latin typeface="Source Sans Pro" charset="0"/>
                <a:ea typeface="Source Sans Pro" charset="0"/>
                <a:cs typeface="Source Sans Pro" charset="0"/>
              </a:rPr>
              <a:t>	Know your why</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3:</a:t>
            </a:r>
            <a:r>
              <a:rPr lang="en-US" altLang="en-US" sz="2500" dirty="0">
                <a:solidFill>
                  <a:schemeClr val="tx1"/>
                </a:solidFill>
                <a:latin typeface="Source Sans Pro" charset="0"/>
                <a:ea typeface="Source Sans Pro" charset="0"/>
                <a:cs typeface="Source Sans Pro" charset="0"/>
              </a:rPr>
              <a:t>	Why, how, what</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4:</a:t>
            </a:r>
            <a:r>
              <a:rPr lang="en-US" altLang="en-US" sz="2500" dirty="0">
                <a:solidFill>
                  <a:schemeClr val="tx1"/>
                </a:solidFill>
                <a:latin typeface="Source Sans Pro" charset="0"/>
                <a:ea typeface="Source Sans Pro" charset="0"/>
                <a:cs typeface="Source Sans Pro" charset="0"/>
              </a:rPr>
              <a:t>	Motivational interviewing</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5:</a:t>
            </a:r>
            <a:r>
              <a:rPr lang="en-US" altLang="en-US" sz="2500" dirty="0">
                <a:solidFill>
                  <a:schemeClr val="tx1"/>
                </a:solidFill>
                <a:latin typeface="Source Sans Pro" charset="0"/>
                <a:ea typeface="Source Sans Pro" charset="0"/>
                <a:cs typeface="Source Sans Pro" charset="0"/>
              </a:rPr>
              <a:t>	Voter contact best practices</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13291" y="1100384"/>
            <a:ext cx="3449256"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Our learning journey</a:t>
            </a:r>
          </a:p>
        </p:txBody>
      </p:sp>
      <p:pic>
        <p:nvPicPr>
          <p:cNvPr id="5" name="Picture 4">
            <a:extLst>
              <a:ext uri="{FF2B5EF4-FFF2-40B4-BE49-F238E27FC236}">
                <a16:creationId xmlns:a16="http://schemas.microsoft.com/office/drawing/2014/main" id="{135A5D93-C127-4648-8A6C-48663C7302B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7961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2" name="Rectangle 1"/>
          <p:cNvSpPr/>
          <p:nvPr/>
        </p:nvSpPr>
        <p:spPr>
          <a:xfrm>
            <a:off x="0" y="2829270"/>
            <a:ext cx="12192000" cy="1338828"/>
          </a:xfrm>
          <a:prstGeom prst="rect">
            <a:avLst/>
          </a:prstGeom>
        </p:spPr>
        <p:txBody>
          <a:bodyPr wrap="square" anchor="ctr">
            <a:spAutoFit/>
          </a:bodyPr>
          <a:lstStyle/>
          <a:p>
            <a:pPr lvl="0" algn="ctr">
              <a:lnSpc>
                <a:spcPct val="90000"/>
              </a:lnSpc>
              <a:buSzPct val="25000"/>
            </a:pPr>
            <a:r>
              <a:rPr lang="en-US" sz="9000" b="1" dirty="0">
                <a:solidFill>
                  <a:schemeClr val="lt1"/>
                </a:solidFill>
                <a:latin typeface="Gilroy ExtraBold" charset="0"/>
                <a:ea typeface="Gilroy ExtraBold" charset="0"/>
                <a:cs typeface="Gilroy ExtraBold" charset="0"/>
              </a:rPr>
              <a:t>The Golden Circle</a:t>
            </a:r>
          </a:p>
        </p:txBody>
      </p:sp>
      <p:pic>
        <p:nvPicPr>
          <p:cNvPr id="5" name="Picture 4">
            <a:extLst>
              <a:ext uri="{FF2B5EF4-FFF2-40B4-BE49-F238E27FC236}">
                <a16:creationId xmlns:a16="http://schemas.microsoft.com/office/drawing/2014/main" id="{C910A60F-F8BC-174F-9D7A-E457207CC56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76969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2" name="Rectangle 1"/>
          <p:cNvSpPr/>
          <p:nvPr/>
        </p:nvSpPr>
        <p:spPr>
          <a:xfrm>
            <a:off x="0" y="2794645"/>
            <a:ext cx="12192000" cy="1408078"/>
          </a:xfrm>
          <a:prstGeom prst="rect">
            <a:avLst/>
          </a:prstGeom>
        </p:spPr>
        <p:txBody>
          <a:bodyPr wrap="square" anchor="ctr">
            <a:spAutoFit/>
          </a:bodyPr>
          <a:lstStyle/>
          <a:p>
            <a:pPr lvl="0" algn="ctr">
              <a:lnSpc>
                <a:spcPct val="90000"/>
              </a:lnSpc>
              <a:buSzPct val="25000"/>
            </a:pPr>
            <a:r>
              <a:rPr lang="en-US" sz="9500" b="1" dirty="0">
                <a:solidFill>
                  <a:schemeClr val="lt1"/>
                </a:solidFill>
                <a:latin typeface="Gilroy ExtraBold" charset="0"/>
                <a:ea typeface="Gilroy ExtraBold" charset="0"/>
                <a:cs typeface="Gilroy ExtraBold" charset="0"/>
              </a:rPr>
              <a:t>Why</a:t>
            </a:r>
          </a:p>
        </p:txBody>
      </p:sp>
      <p:pic>
        <p:nvPicPr>
          <p:cNvPr id="5" name="Picture 4">
            <a:extLst>
              <a:ext uri="{FF2B5EF4-FFF2-40B4-BE49-F238E27FC236}">
                <a16:creationId xmlns:a16="http://schemas.microsoft.com/office/drawing/2014/main" id="{C910A60F-F8BC-174F-9D7A-E457207CC56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472643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p:nvPr/>
        </p:nvSpPr>
        <p:spPr>
          <a:xfrm>
            <a:off x="813290" y="1058173"/>
            <a:ext cx="2685283"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5" name="Rectangle 4">
            <a:extLst>
              <a:ext uri="{FF2B5EF4-FFF2-40B4-BE49-F238E27FC236}">
                <a16:creationId xmlns:a16="http://schemas.microsoft.com/office/drawing/2014/main" id="{BAE51F5C-32D2-CA43-B031-37E5D3FDC94A}"/>
              </a:ext>
            </a:extLst>
          </p:cNvPr>
          <p:cNvSpPr>
            <a:spLocks noChangeArrowheads="1"/>
          </p:cNvSpPr>
          <p:nvPr/>
        </p:nvSpPr>
        <p:spPr bwMode="auto">
          <a:xfrm>
            <a:off x="813291" y="1100384"/>
            <a:ext cx="3449256" cy="569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Your why</a:t>
            </a:r>
          </a:p>
        </p:txBody>
      </p:sp>
      <p:sp>
        <p:nvSpPr>
          <p:cNvPr id="6" name="Oval 5">
            <a:extLst>
              <a:ext uri="{FF2B5EF4-FFF2-40B4-BE49-F238E27FC236}">
                <a16:creationId xmlns:a16="http://schemas.microsoft.com/office/drawing/2014/main" id="{DD688508-5F43-414C-B481-33B84D4D0BC1}"/>
              </a:ext>
            </a:extLst>
          </p:cNvPr>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a:extLst>
              <a:ext uri="{FF2B5EF4-FFF2-40B4-BE49-F238E27FC236}">
                <a16:creationId xmlns:a16="http://schemas.microsoft.com/office/drawing/2014/main" id="{6402D2AC-131D-6747-B5A9-828248FD9772}"/>
              </a:ext>
            </a:extLst>
          </p:cNvPr>
          <p:cNvSpPr/>
          <p:nvPr/>
        </p:nvSpPr>
        <p:spPr>
          <a:xfrm>
            <a:off x="5811752" y="276591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TextBox 8">
            <a:extLst>
              <a:ext uri="{FF2B5EF4-FFF2-40B4-BE49-F238E27FC236}">
                <a16:creationId xmlns:a16="http://schemas.microsoft.com/office/drawing/2014/main" id="{B3164DCE-BBD4-7848-B770-526715CF9D5D}"/>
              </a:ext>
            </a:extLst>
          </p:cNvPr>
          <p:cNvSpPr txBox="1"/>
          <p:nvPr/>
        </p:nvSpPr>
        <p:spPr>
          <a:xfrm>
            <a:off x="6512329" y="2687461"/>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We are able to connect to each other more deeply through values and beliefs.</a:t>
            </a:r>
          </a:p>
        </p:txBody>
      </p:sp>
      <p:sp>
        <p:nvSpPr>
          <p:cNvPr id="10" name="TextBox 9">
            <a:extLst>
              <a:ext uri="{FF2B5EF4-FFF2-40B4-BE49-F238E27FC236}">
                <a16:creationId xmlns:a16="http://schemas.microsoft.com/office/drawing/2014/main" id="{A6EF9CA7-F9E7-BE47-8366-DFB9BF5FDE74}"/>
              </a:ext>
            </a:extLst>
          </p:cNvPr>
          <p:cNvSpPr txBox="1"/>
          <p:nvPr/>
        </p:nvSpPr>
        <p:spPr>
          <a:xfrm>
            <a:off x="6512330" y="4316750"/>
            <a:ext cx="4743717"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This is the hardest part of ourselves to understand clearly.</a:t>
            </a:r>
          </a:p>
        </p:txBody>
      </p:sp>
      <p:sp>
        <p:nvSpPr>
          <p:cNvPr id="11" name="Oval 10">
            <a:extLst>
              <a:ext uri="{FF2B5EF4-FFF2-40B4-BE49-F238E27FC236}">
                <a16:creationId xmlns:a16="http://schemas.microsoft.com/office/drawing/2014/main" id="{AF5B1667-F27F-FC41-A754-FBF2C33700EC}"/>
              </a:ext>
            </a:extLst>
          </p:cNvPr>
          <p:cNvSpPr/>
          <p:nvPr/>
        </p:nvSpPr>
        <p:spPr>
          <a:xfrm>
            <a:off x="5811752" y="436758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TextBox 11">
            <a:extLst>
              <a:ext uri="{FF2B5EF4-FFF2-40B4-BE49-F238E27FC236}">
                <a16:creationId xmlns:a16="http://schemas.microsoft.com/office/drawing/2014/main" id="{8B289EBD-1E71-2E4F-9566-E202FAEB722F}"/>
              </a:ext>
            </a:extLst>
          </p:cNvPr>
          <p:cNvSpPr txBox="1"/>
          <p:nvPr/>
        </p:nvSpPr>
        <p:spPr>
          <a:xfrm>
            <a:off x="6512329" y="1058173"/>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This is your cause, your purpose, your belief. The thing that drives you most. </a:t>
            </a:r>
          </a:p>
        </p:txBody>
      </p:sp>
      <p:pic>
        <p:nvPicPr>
          <p:cNvPr id="13" name="Picture 12">
            <a:extLst>
              <a:ext uri="{FF2B5EF4-FFF2-40B4-BE49-F238E27FC236}">
                <a16:creationId xmlns:a16="http://schemas.microsoft.com/office/drawing/2014/main" id="{4E631FCF-EC18-9D44-8B62-37405004ED0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030884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2" name="Rectangle 1"/>
          <p:cNvSpPr/>
          <p:nvPr/>
        </p:nvSpPr>
        <p:spPr>
          <a:xfrm>
            <a:off x="0" y="2794645"/>
            <a:ext cx="12192000" cy="1408078"/>
          </a:xfrm>
          <a:prstGeom prst="rect">
            <a:avLst/>
          </a:prstGeom>
        </p:spPr>
        <p:txBody>
          <a:bodyPr wrap="square" anchor="ctr">
            <a:spAutoFit/>
          </a:bodyPr>
          <a:lstStyle/>
          <a:p>
            <a:pPr lvl="0" algn="ctr">
              <a:lnSpc>
                <a:spcPct val="90000"/>
              </a:lnSpc>
              <a:buSzPct val="25000"/>
            </a:pPr>
            <a:r>
              <a:rPr lang="en-US" sz="9500" b="1" dirty="0">
                <a:solidFill>
                  <a:schemeClr val="lt1"/>
                </a:solidFill>
                <a:latin typeface="Gilroy ExtraBold" charset="0"/>
                <a:ea typeface="Gilroy ExtraBold" charset="0"/>
                <a:cs typeface="Gilroy ExtraBold" charset="0"/>
              </a:rPr>
              <a:t>How</a:t>
            </a:r>
          </a:p>
        </p:txBody>
      </p:sp>
      <p:pic>
        <p:nvPicPr>
          <p:cNvPr id="5" name="Picture 4">
            <a:extLst>
              <a:ext uri="{FF2B5EF4-FFF2-40B4-BE49-F238E27FC236}">
                <a16:creationId xmlns:a16="http://schemas.microsoft.com/office/drawing/2014/main" id="{0F7402C1-5F20-1444-A801-EDB7A929748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3289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p:nvPr/>
        </p:nvSpPr>
        <p:spPr>
          <a:xfrm>
            <a:off x="813290" y="1058173"/>
            <a:ext cx="2685283"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5" name="Rectangle 4">
            <a:extLst>
              <a:ext uri="{FF2B5EF4-FFF2-40B4-BE49-F238E27FC236}">
                <a16:creationId xmlns:a16="http://schemas.microsoft.com/office/drawing/2014/main" id="{BAE51F5C-32D2-CA43-B031-37E5D3FDC94A}"/>
              </a:ext>
            </a:extLst>
          </p:cNvPr>
          <p:cNvSpPr>
            <a:spLocks noChangeArrowheads="1"/>
          </p:cNvSpPr>
          <p:nvPr/>
        </p:nvSpPr>
        <p:spPr bwMode="auto">
          <a:xfrm>
            <a:off x="813291" y="1100384"/>
            <a:ext cx="3449256" cy="569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Your how</a:t>
            </a:r>
          </a:p>
        </p:txBody>
      </p:sp>
      <p:sp>
        <p:nvSpPr>
          <p:cNvPr id="6" name="Oval 5">
            <a:extLst>
              <a:ext uri="{FF2B5EF4-FFF2-40B4-BE49-F238E27FC236}">
                <a16:creationId xmlns:a16="http://schemas.microsoft.com/office/drawing/2014/main" id="{DD688508-5F43-414C-B481-33B84D4D0BC1}"/>
              </a:ext>
            </a:extLst>
          </p:cNvPr>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a:extLst>
              <a:ext uri="{FF2B5EF4-FFF2-40B4-BE49-F238E27FC236}">
                <a16:creationId xmlns:a16="http://schemas.microsoft.com/office/drawing/2014/main" id="{6402D2AC-131D-6747-B5A9-828248FD9772}"/>
              </a:ext>
            </a:extLst>
          </p:cNvPr>
          <p:cNvSpPr/>
          <p:nvPr/>
        </p:nvSpPr>
        <p:spPr>
          <a:xfrm>
            <a:off x="5811752" y="276591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TextBox 8">
            <a:extLst>
              <a:ext uri="{FF2B5EF4-FFF2-40B4-BE49-F238E27FC236}">
                <a16:creationId xmlns:a16="http://schemas.microsoft.com/office/drawing/2014/main" id="{B3164DCE-BBD4-7848-B770-526715CF9D5D}"/>
              </a:ext>
            </a:extLst>
          </p:cNvPr>
          <p:cNvSpPr txBox="1"/>
          <p:nvPr/>
        </p:nvSpPr>
        <p:spPr>
          <a:xfrm>
            <a:off x="6512329" y="2687461"/>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Your how should explain the way in you which you or your organization live out your values. </a:t>
            </a:r>
          </a:p>
        </p:txBody>
      </p:sp>
      <p:sp>
        <p:nvSpPr>
          <p:cNvPr id="10" name="TextBox 9">
            <a:extLst>
              <a:ext uri="{FF2B5EF4-FFF2-40B4-BE49-F238E27FC236}">
                <a16:creationId xmlns:a16="http://schemas.microsoft.com/office/drawing/2014/main" id="{A6EF9CA7-F9E7-BE47-8366-DFB9BF5FDE74}"/>
              </a:ext>
            </a:extLst>
          </p:cNvPr>
          <p:cNvSpPr txBox="1"/>
          <p:nvPr/>
        </p:nvSpPr>
        <p:spPr>
          <a:xfrm>
            <a:off x="6512330" y="4316750"/>
            <a:ext cx="4743717"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We sometimes call this our “theory of change.”</a:t>
            </a:r>
          </a:p>
        </p:txBody>
      </p:sp>
      <p:sp>
        <p:nvSpPr>
          <p:cNvPr id="11" name="Oval 10">
            <a:extLst>
              <a:ext uri="{FF2B5EF4-FFF2-40B4-BE49-F238E27FC236}">
                <a16:creationId xmlns:a16="http://schemas.microsoft.com/office/drawing/2014/main" id="{AF5B1667-F27F-FC41-A754-FBF2C33700EC}"/>
              </a:ext>
            </a:extLst>
          </p:cNvPr>
          <p:cNvSpPr/>
          <p:nvPr/>
        </p:nvSpPr>
        <p:spPr>
          <a:xfrm>
            <a:off x="5811752" y="436758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TextBox 11">
            <a:extLst>
              <a:ext uri="{FF2B5EF4-FFF2-40B4-BE49-F238E27FC236}">
                <a16:creationId xmlns:a16="http://schemas.microsoft.com/office/drawing/2014/main" id="{8B289EBD-1E71-2E4F-9566-E202FAEB722F}"/>
              </a:ext>
            </a:extLst>
          </p:cNvPr>
          <p:cNvSpPr txBox="1"/>
          <p:nvPr/>
        </p:nvSpPr>
        <p:spPr>
          <a:xfrm>
            <a:off x="6512329" y="1058173"/>
            <a:ext cx="4743717"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This is your strategy, the way that you bring your “why” into being.</a:t>
            </a:r>
          </a:p>
        </p:txBody>
      </p:sp>
      <p:pic>
        <p:nvPicPr>
          <p:cNvPr id="13" name="Picture 12">
            <a:extLst>
              <a:ext uri="{FF2B5EF4-FFF2-40B4-BE49-F238E27FC236}">
                <a16:creationId xmlns:a16="http://schemas.microsoft.com/office/drawing/2014/main" id="{0535AB63-D8DD-9B4B-907A-A0CA744F8E1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533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2" name="Rectangle 1"/>
          <p:cNvSpPr/>
          <p:nvPr/>
        </p:nvSpPr>
        <p:spPr>
          <a:xfrm>
            <a:off x="0" y="2794645"/>
            <a:ext cx="12192000" cy="1408078"/>
          </a:xfrm>
          <a:prstGeom prst="rect">
            <a:avLst/>
          </a:prstGeom>
        </p:spPr>
        <p:txBody>
          <a:bodyPr wrap="square" anchor="ctr">
            <a:spAutoFit/>
          </a:bodyPr>
          <a:lstStyle/>
          <a:p>
            <a:pPr lvl="0" algn="ctr">
              <a:lnSpc>
                <a:spcPct val="90000"/>
              </a:lnSpc>
              <a:buSzPct val="25000"/>
            </a:pPr>
            <a:r>
              <a:rPr lang="en-US" sz="9500" b="1" dirty="0">
                <a:solidFill>
                  <a:schemeClr val="lt1"/>
                </a:solidFill>
                <a:latin typeface="Gilroy ExtraBold" charset="0"/>
                <a:ea typeface="Gilroy ExtraBold" charset="0"/>
                <a:cs typeface="Gilroy ExtraBold" charset="0"/>
              </a:rPr>
              <a:t>What</a:t>
            </a:r>
          </a:p>
        </p:txBody>
      </p:sp>
      <p:pic>
        <p:nvPicPr>
          <p:cNvPr id="5" name="Picture 4">
            <a:extLst>
              <a:ext uri="{FF2B5EF4-FFF2-40B4-BE49-F238E27FC236}">
                <a16:creationId xmlns:a16="http://schemas.microsoft.com/office/drawing/2014/main" id="{6AC75966-B7E9-D04F-8757-468E4FC9853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88457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p:nvPr/>
        </p:nvSpPr>
        <p:spPr>
          <a:xfrm>
            <a:off x="813290" y="1058173"/>
            <a:ext cx="2685283"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5" name="Rectangle 4">
            <a:extLst>
              <a:ext uri="{FF2B5EF4-FFF2-40B4-BE49-F238E27FC236}">
                <a16:creationId xmlns:a16="http://schemas.microsoft.com/office/drawing/2014/main" id="{BAE51F5C-32D2-CA43-B031-37E5D3FDC94A}"/>
              </a:ext>
            </a:extLst>
          </p:cNvPr>
          <p:cNvSpPr>
            <a:spLocks noChangeArrowheads="1"/>
          </p:cNvSpPr>
          <p:nvPr/>
        </p:nvSpPr>
        <p:spPr bwMode="auto">
          <a:xfrm>
            <a:off x="813291" y="1100384"/>
            <a:ext cx="3449256" cy="569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Your what</a:t>
            </a:r>
          </a:p>
        </p:txBody>
      </p:sp>
      <p:sp>
        <p:nvSpPr>
          <p:cNvPr id="6" name="Oval 5">
            <a:extLst>
              <a:ext uri="{FF2B5EF4-FFF2-40B4-BE49-F238E27FC236}">
                <a16:creationId xmlns:a16="http://schemas.microsoft.com/office/drawing/2014/main" id="{DD688508-5F43-414C-B481-33B84D4D0BC1}"/>
              </a:ext>
            </a:extLst>
          </p:cNvPr>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a:extLst>
              <a:ext uri="{FF2B5EF4-FFF2-40B4-BE49-F238E27FC236}">
                <a16:creationId xmlns:a16="http://schemas.microsoft.com/office/drawing/2014/main" id="{6402D2AC-131D-6747-B5A9-828248FD9772}"/>
              </a:ext>
            </a:extLst>
          </p:cNvPr>
          <p:cNvSpPr/>
          <p:nvPr/>
        </p:nvSpPr>
        <p:spPr>
          <a:xfrm>
            <a:off x="5811752" y="276591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TextBox 8">
            <a:extLst>
              <a:ext uri="{FF2B5EF4-FFF2-40B4-BE49-F238E27FC236}">
                <a16:creationId xmlns:a16="http://schemas.microsoft.com/office/drawing/2014/main" id="{B3164DCE-BBD4-7848-B770-526715CF9D5D}"/>
              </a:ext>
            </a:extLst>
          </p:cNvPr>
          <p:cNvSpPr txBox="1"/>
          <p:nvPr/>
        </p:nvSpPr>
        <p:spPr>
          <a:xfrm>
            <a:off x="6512329" y="2687461"/>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This is the easiest part of ourselves to understand, but the least convincing to motivate others. </a:t>
            </a:r>
          </a:p>
        </p:txBody>
      </p:sp>
      <p:sp>
        <p:nvSpPr>
          <p:cNvPr id="10" name="TextBox 9">
            <a:extLst>
              <a:ext uri="{FF2B5EF4-FFF2-40B4-BE49-F238E27FC236}">
                <a16:creationId xmlns:a16="http://schemas.microsoft.com/office/drawing/2014/main" id="{A6EF9CA7-F9E7-BE47-8366-DFB9BF5FDE74}"/>
              </a:ext>
            </a:extLst>
          </p:cNvPr>
          <p:cNvSpPr txBox="1"/>
          <p:nvPr/>
        </p:nvSpPr>
        <p:spPr>
          <a:xfrm>
            <a:off x="6512330" y="4316750"/>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Use your “why” and “how” to motivate people to join your “what!”</a:t>
            </a:r>
          </a:p>
        </p:txBody>
      </p:sp>
      <p:sp>
        <p:nvSpPr>
          <p:cNvPr id="11" name="Oval 10">
            <a:extLst>
              <a:ext uri="{FF2B5EF4-FFF2-40B4-BE49-F238E27FC236}">
                <a16:creationId xmlns:a16="http://schemas.microsoft.com/office/drawing/2014/main" id="{AF5B1667-F27F-FC41-A754-FBF2C33700EC}"/>
              </a:ext>
            </a:extLst>
          </p:cNvPr>
          <p:cNvSpPr/>
          <p:nvPr/>
        </p:nvSpPr>
        <p:spPr>
          <a:xfrm>
            <a:off x="5811752" y="436758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TextBox 11">
            <a:extLst>
              <a:ext uri="{FF2B5EF4-FFF2-40B4-BE49-F238E27FC236}">
                <a16:creationId xmlns:a16="http://schemas.microsoft.com/office/drawing/2014/main" id="{8B289EBD-1E71-2E4F-9566-E202FAEB722F}"/>
              </a:ext>
            </a:extLst>
          </p:cNvPr>
          <p:cNvSpPr txBox="1"/>
          <p:nvPr/>
        </p:nvSpPr>
        <p:spPr>
          <a:xfrm>
            <a:off x="6512329" y="1058173"/>
            <a:ext cx="4743717"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Your what is what you do; the actions you take each day. </a:t>
            </a:r>
          </a:p>
        </p:txBody>
      </p:sp>
      <p:pic>
        <p:nvPicPr>
          <p:cNvPr id="13" name="Picture 12">
            <a:extLst>
              <a:ext uri="{FF2B5EF4-FFF2-40B4-BE49-F238E27FC236}">
                <a16:creationId xmlns:a16="http://schemas.microsoft.com/office/drawing/2014/main" id="{BCCBA303-7B27-4F4B-A58D-AFB1C49647B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982484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3640388" cy="69833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B4DC"/>
                </a:solidFill>
                <a:effectLst/>
                <a:uLnTx/>
                <a:uFillTx/>
                <a:latin typeface="Gilroy ExtraBold" charset="0"/>
                <a:ea typeface="Gilroy ExtraBold" charset="0"/>
                <a:cs typeface="Gilroy ExtraBold" charset="0"/>
                <a:sym typeface="Arial"/>
              </a:rPr>
              <a:t>Agenda</a:t>
            </a:r>
          </a:p>
        </p:txBody>
      </p:sp>
      <p:sp>
        <p:nvSpPr>
          <p:cNvPr id="3" name="Rectangle 2"/>
          <p:cNvSpPr/>
          <p:nvPr/>
        </p:nvSpPr>
        <p:spPr>
          <a:xfrm>
            <a:off x="5486592" y="2689284"/>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5577841" y="1284784"/>
            <a:ext cx="6393562" cy="3416320"/>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tx1"/>
                </a:solidFill>
                <a:effectLst/>
                <a:uLnTx/>
                <a:uFillTx/>
                <a:latin typeface="Source Sans Pro" charset="0"/>
                <a:ea typeface="Source Sans Pro" charset="0"/>
                <a:cs typeface="Source Sans Pro" charset="0"/>
                <a:sym typeface="Arial"/>
              </a:rPr>
              <a:t>The challenge of persuasion</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rPr>
              <a:t>Speaking from values: The why, how, what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Source Sans Pro" charset="0"/>
                <a:ea typeface="Source Sans Pro" charset="0"/>
                <a:cs typeface="Source Sans Pro" charset="0"/>
                <a:sym typeface="Arial"/>
              </a:rPr>
              <a:t>Case studies &amp; examples</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rPr>
              <a:t>Practice and feedback</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rPr>
              <a:t>Putting it all together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3056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2" name="Rectangle 1"/>
          <p:cNvSpPr/>
          <p:nvPr/>
        </p:nvSpPr>
        <p:spPr>
          <a:xfrm>
            <a:off x="0" y="2786405"/>
            <a:ext cx="12192000" cy="1269578"/>
          </a:xfrm>
          <a:prstGeom prst="rect">
            <a:avLst/>
          </a:prstGeom>
        </p:spPr>
        <p:txBody>
          <a:bodyPr wrap="square" anchor="ctr">
            <a:spAutoFit/>
          </a:bodyPr>
          <a:lstStyle/>
          <a:p>
            <a:pPr lvl="0" algn="ctr">
              <a:lnSpc>
                <a:spcPct val="90000"/>
              </a:lnSpc>
              <a:buSzPct val="25000"/>
            </a:pPr>
            <a:r>
              <a:rPr lang="en-US" sz="8500" b="1" dirty="0">
                <a:solidFill>
                  <a:schemeClr val="lt1"/>
                </a:solidFill>
                <a:latin typeface="Gilroy ExtraBold" charset="0"/>
                <a:ea typeface="Gilroy ExtraBold" charset="0"/>
                <a:cs typeface="Gilroy ExtraBold" charset="0"/>
              </a:rPr>
              <a:t>Two case studies</a:t>
            </a:r>
          </a:p>
        </p:txBody>
      </p:sp>
      <p:pic>
        <p:nvPicPr>
          <p:cNvPr id="5" name="Picture 4">
            <a:extLst>
              <a:ext uri="{FF2B5EF4-FFF2-40B4-BE49-F238E27FC236}">
                <a16:creationId xmlns:a16="http://schemas.microsoft.com/office/drawing/2014/main" id="{6AC75966-B7E9-D04F-8757-468E4FC9853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21146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p:nvPr/>
        </p:nvSpPr>
        <p:spPr>
          <a:xfrm>
            <a:off x="813290" y="1058173"/>
            <a:ext cx="2685283"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5" name="Rectangle 4">
            <a:extLst>
              <a:ext uri="{FF2B5EF4-FFF2-40B4-BE49-F238E27FC236}">
                <a16:creationId xmlns:a16="http://schemas.microsoft.com/office/drawing/2014/main" id="{BAE51F5C-32D2-CA43-B031-37E5D3FDC94A}"/>
              </a:ext>
            </a:extLst>
          </p:cNvPr>
          <p:cNvSpPr>
            <a:spLocks noChangeArrowheads="1"/>
          </p:cNvSpPr>
          <p:nvPr/>
        </p:nvSpPr>
        <p:spPr bwMode="auto">
          <a:xfrm>
            <a:off x="813291" y="1100384"/>
            <a:ext cx="3619224"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Speaking from the ‘why’</a:t>
            </a:r>
          </a:p>
        </p:txBody>
      </p:sp>
      <p:sp>
        <p:nvSpPr>
          <p:cNvPr id="6" name="Oval 5">
            <a:extLst>
              <a:ext uri="{FF2B5EF4-FFF2-40B4-BE49-F238E27FC236}">
                <a16:creationId xmlns:a16="http://schemas.microsoft.com/office/drawing/2014/main" id="{DD688508-5F43-414C-B481-33B84D4D0BC1}"/>
              </a:ext>
            </a:extLst>
          </p:cNvPr>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a:extLst>
              <a:ext uri="{FF2B5EF4-FFF2-40B4-BE49-F238E27FC236}">
                <a16:creationId xmlns:a16="http://schemas.microsoft.com/office/drawing/2014/main" id="{6402D2AC-131D-6747-B5A9-828248FD9772}"/>
              </a:ext>
            </a:extLst>
          </p:cNvPr>
          <p:cNvSpPr/>
          <p:nvPr/>
        </p:nvSpPr>
        <p:spPr>
          <a:xfrm>
            <a:off x="5811752" y="276591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TextBox 8">
            <a:extLst>
              <a:ext uri="{FF2B5EF4-FFF2-40B4-BE49-F238E27FC236}">
                <a16:creationId xmlns:a16="http://schemas.microsoft.com/office/drawing/2014/main" id="{B3164DCE-BBD4-7848-B770-526715CF9D5D}"/>
              </a:ext>
            </a:extLst>
          </p:cNvPr>
          <p:cNvSpPr txBox="1"/>
          <p:nvPr/>
        </p:nvSpPr>
        <p:spPr>
          <a:xfrm>
            <a:off x="6512329" y="2687461"/>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Which one is speaking more from its why? What values do you hear being messaged?</a:t>
            </a:r>
          </a:p>
        </p:txBody>
      </p:sp>
      <p:sp>
        <p:nvSpPr>
          <p:cNvPr id="10" name="TextBox 9">
            <a:extLst>
              <a:ext uri="{FF2B5EF4-FFF2-40B4-BE49-F238E27FC236}">
                <a16:creationId xmlns:a16="http://schemas.microsoft.com/office/drawing/2014/main" id="{A6EF9CA7-F9E7-BE47-8366-DFB9BF5FDE74}"/>
              </a:ext>
            </a:extLst>
          </p:cNvPr>
          <p:cNvSpPr txBox="1"/>
          <p:nvPr/>
        </p:nvSpPr>
        <p:spPr>
          <a:xfrm>
            <a:off x="6512330" y="4316750"/>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Why does this example feel more powerful to you? How does it move you?</a:t>
            </a:r>
          </a:p>
        </p:txBody>
      </p:sp>
      <p:sp>
        <p:nvSpPr>
          <p:cNvPr id="11" name="Oval 10">
            <a:extLst>
              <a:ext uri="{FF2B5EF4-FFF2-40B4-BE49-F238E27FC236}">
                <a16:creationId xmlns:a16="http://schemas.microsoft.com/office/drawing/2014/main" id="{AF5B1667-F27F-FC41-A754-FBF2C33700EC}"/>
              </a:ext>
            </a:extLst>
          </p:cNvPr>
          <p:cNvSpPr/>
          <p:nvPr/>
        </p:nvSpPr>
        <p:spPr>
          <a:xfrm>
            <a:off x="5811752" y="436758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TextBox 11">
            <a:extLst>
              <a:ext uri="{FF2B5EF4-FFF2-40B4-BE49-F238E27FC236}">
                <a16:creationId xmlns:a16="http://schemas.microsoft.com/office/drawing/2014/main" id="{8B289EBD-1E71-2E4F-9566-E202FAEB722F}"/>
              </a:ext>
            </a:extLst>
          </p:cNvPr>
          <p:cNvSpPr txBox="1"/>
          <p:nvPr/>
        </p:nvSpPr>
        <p:spPr>
          <a:xfrm>
            <a:off x="6512329" y="1058173"/>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Watch these two commercials and pay attention to how each utilizes messaging.</a:t>
            </a:r>
          </a:p>
        </p:txBody>
      </p:sp>
      <p:pic>
        <p:nvPicPr>
          <p:cNvPr id="13" name="Picture 12">
            <a:extLst>
              <a:ext uri="{FF2B5EF4-FFF2-40B4-BE49-F238E27FC236}">
                <a16:creationId xmlns:a16="http://schemas.microsoft.com/office/drawing/2014/main" id="{BCCBA303-7B27-4F4B-A58D-AFB1C49647B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25008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AB95EF-4CD3-F144-AEC2-9D6E7809D69C}"/>
              </a:ext>
            </a:extLst>
          </p:cNvPr>
          <p:cNvPicPr>
            <a:picLocks noChangeAspect="1"/>
          </p:cNvPicPr>
          <p:nvPr/>
        </p:nvPicPr>
        <p:blipFill rotWithShape="1">
          <a:blip r:embed="rId3"/>
          <a:srcRect b="15625"/>
          <a:stretch/>
        </p:blipFill>
        <p:spPr>
          <a:xfrm>
            <a:off x="0" y="0"/>
            <a:ext cx="12192000" cy="6858000"/>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Alexis </a:t>
            </a:r>
            <a:r>
              <a:rPr lang="en-US" sz="3000" b="1" dirty="0" err="1">
                <a:solidFill>
                  <a:schemeClr val="bg1"/>
                </a:solidFill>
                <a:latin typeface="Gilroy ExtraBold" charset="0"/>
                <a:ea typeface="Gilroy ExtraBold" charset="0"/>
                <a:cs typeface="Gilroy ExtraBold" charset="0"/>
              </a:rPr>
              <a:t>Conavay</a:t>
            </a:r>
            <a:r>
              <a:rPr lang="en-US" sz="3000" b="1" dirty="0">
                <a:solidFill>
                  <a:schemeClr val="bg1"/>
                </a:solidFill>
                <a:latin typeface="Gilroy ExtraBold" charset="0"/>
                <a:ea typeface="Gilroy ExtraBold" charset="0"/>
                <a:cs typeface="Gilroy ExtraBold" charset="0"/>
              </a:rPr>
              <a:t> </a:t>
            </a: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Organizing Project Manager</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AlexConavay</a:t>
            </a:r>
            <a:r>
              <a:rPr lang="en-US" sz="1800" dirty="0">
                <a:solidFill>
                  <a:schemeClr val="bg2"/>
                </a:solidFill>
                <a:latin typeface="Source Sans Pro" charset="0"/>
                <a:ea typeface="Source Sans Pro" charset="0"/>
                <a:cs typeface="Source Sans Pro" charset="0"/>
              </a:rPr>
              <a:t> </a:t>
            </a:r>
          </a:p>
        </p:txBody>
      </p:sp>
      <p:pic>
        <p:nvPicPr>
          <p:cNvPr id="7" name="Picture 6"/>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83577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8"/>
        <p:cNvGrpSpPr/>
        <p:nvPr/>
      </p:nvGrpSpPr>
      <p:grpSpPr>
        <a:xfrm>
          <a:off x="0" y="0"/>
          <a:ext cx="0" cy="0"/>
          <a:chOff x="0" y="0"/>
          <a:chExt cx="0" cy="0"/>
        </a:xfrm>
      </p:grpSpPr>
      <p:pic>
        <p:nvPicPr>
          <p:cNvPr id="6" name="Picture 5">
            <a:extLst>
              <a:ext uri="{FF2B5EF4-FFF2-40B4-BE49-F238E27FC236}">
                <a16:creationId xmlns:a16="http://schemas.microsoft.com/office/drawing/2014/main" id="{01A461FE-C988-544E-AE54-0565FCF71F1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7" name="Chrysler Eminem Super Bowl Commercial - Imported From Detroit.mp4">
            <a:hlinkClick r:id="" action="ppaction://media"/>
            <a:extLst>
              <a:ext uri="{FF2B5EF4-FFF2-40B4-BE49-F238E27FC236}">
                <a16:creationId xmlns:a16="http://schemas.microsoft.com/office/drawing/2014/main" id="{08228A42-7AE0-BD4E-9D0D-45985C1B13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9005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6" name="Picture 5">
            <a:extLst>
              <a:ext uri="{FF2B5EF4-FFF2-40B4-BE49-F238E27FC236}">
                <a16:creationId xmlns:a16="http://schemas.microsoft.com/office/drawing/2014/main" id="{01A461FE-C988-544E-AE54-0565FCF71F1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Silverado Strong  Steel Bed Outperforms Aluminum Bed - 2016 Silverado  Chevrolet.mp4">
            <a:hlinkClick r:id="" action="ppaction://media"/>
            <a:extLst>
              <a:ext uri="{FF2B5EF4-FFF2-40B4-BE49-F238E27FC236}">
                <a16:creationId xmlns:a16="http://schemas.microsoft.com/office/drawing/2014/main" id="{10BE5EC2-5227-344A-AF9D-372A9226B08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9434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p:nvPr/>
        </p:nvSpPr>
        <p:spPr>
          <a:xfrm>
            <a:off x="813290" y="1058173"/>
            <a:ext cx="2685283"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endParaRPr lang="en-US" sz="2500" b="1" spc="300" dirty="0">
              <a:solidFill>
                <a:schemeClr val="tx1"/>
              </a:solidFill>
              <a:latin typeface="Gilroy ExtraBold" charset="0"/>
              <a:ea typeface="Gilroy ExtraBold" charset="0"/>
              <a:cs typeface="Gilroy ExtraBold" charset="0"/>
            </a:endParaRPr>
          </a:p>
        </p:txBody>
      </p:sp>
      <p:sp>
        <p:nvSpPr>
          <p:cNvPr id="5" name="Rectangle 4">
            <a:extLst>
              <a:ext uri="{FF2B5EF4-FFF2-40B4-BE49-F238E27FC236}">
                <a16:creationId xmlns:a16="http://schemas.microsoft.com/office/drawing/2014/main" id="{BAE51F5C-32D2-CA43-B031-37E5D3FDC94A}"/>
              </a:ext>
            </a:extLst>
          </p:cNvPr>
          <p:cNvSpPr>
            <a:spLocks noChangeArrowheads="1"/>
          </p:cNvSpPr>
          <p:nvPr/>
        </p:nvSpPr>
        <p:spPr bwMode="auto">
          <a:xfrm>
            <a:off x="813291" y="1100384"/>
            <a:ext cx="3619224"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Speaking from the ‘why’</a:t>
            </a:r>
          </a:p>
        </p:txBody>
      </p:sp>
      <p:sp>
        <p:nvSpPr>
          <p:cNvPr id="6" name="Oval 5">
            <a:extLst>
              <a:ext uri="{FF2B5EF4-FFF2-40B4-BE49-F238E27FC236}">
                <a16:creationId xmlns:a16="http://schemas.microsoft.com/office/drawing/2014/main" id="{DD688508-5F43-414C-B481-33B84D4D0BC1}"/>
              </a:ext>
            </a:extLst>
          </p:cNvPr>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a:extLst>
              <a:ext uri="{FF2B5EF4-FFF2-40B4-BE49-F238E27FC236}">
                <a16:creationId xmlns:a16="http://schemas.microsoft.com/office/drawing/2014/main" id="{6402D2AC-131D-6747-B5A9-828248FD9772}"/>
              </a:ext>
            </a:extLst>
          </p:cNvPr>
          <p:cNvSpPr/>
          <p:nvPr/>
        </p:nvSpPr>
        <p:spPr>
          <a:xfrm>
            <a:off x="5811752" y="2765916"/>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TextBox 8">
            <a:extLst>
              <a:ext uri="{FF2B5EF4-FFF2-40B4-BE49-F238E27FC236}">
                <a16:creationId xmlns:a16="http://schemas.microsoft.com/office/drawing/2014/main" id="{B3164DCE-BBD4-7848-B770-526715CF9D5D}"/>
              </a:ext>
            </a:extLst>
          </p:cNvPr>
          <p:cNvSpPr txBox="1"/>
          <p:nvPr/>
        </p:nvSpPr>
        <p:spPr>
          <a:xfrm>
            <a:off x="6512329" y="2687461"/>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Which one is speaking more from its why? What values do you hear being messaged?</a:t>
            </a:r>
          </a:p>
        </p:txBody>
      </p:sp>
      <p:sp>
        <p:nvSpPr>
          <p:cNvPr id="10" name="TextBox 9">
            <a:extLst>
              <a:ext uri="{FF2B5EF4-FFF2-40B4-BE49-F238E27FC236}">
                <a16:creationId xmlns:a16="http://schemas.microsoft.com/office/drawing/2014/main" id="{A6EF9CA7-F9E7-BE47-8366-DFB9BF5FDE74}"/>
              </a:ext>
            </a:extLst>
          </p:cNvPr>
          <p:cNvSpPr txBox="1"/>
          <p:nvPr/>
        </p:nvSpPr>
        <p:spPr>
          <a:xfrm>
            <a:off x="6512330" y="4316750"/>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Why does this example feel more powerful to you? How does it move you?</a:t>
            </a:r>
          </a:p>
        </p:txBody>
      </p:sp>
      <p:sp>
        <p:nvSpPr>
          <p:cNvPr id="11" name="Oval 10">
            <a:extLst>
              <a:ext uri="{FF2B5EF4-FFF2-40B4-BE49-F238E27FC236}">
                <a16:creationId xmlns:a16="http://schemas.microsoft.com/office/drawing/2014/main" id="{AF5B1667-F27F-FC41-A754-FBF2C33700EC}"/>
              </a:ext>
            </a:extLst>
          </p:cNvPr>
          <p:cNvSpPr/>
          <p:nvPr/>
        </p:nvSpPr>
        <p:spPr>
          <a:xfrm>
            <a:off x="5811752" y="436758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TextBox 11">
            <a:extLst>
              <a:ext uri="{FF2B5EF4-FFF2-40B4-BE49-F238E27FC236}">
                <a16:creationId xmlns:a16="http://schemas.microsoft.com/office/drawing/2014/main" id="{8B289EBD-1E71-2E4F-9566-E202FAEB722F}"/>
              </a:ext>
            </a:extLst>
          </p:cNvPr>
          <p:cNvSpPr txBox="1"/>
          <p:nvPr/>
        </p:nvSpPr>
        <p:spPr>
          <a:xfrm>
            <a:off x="6512329" y="1058173"/>
            <a:ext cx="47437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Watch these two commercials and pay attention to how each utilizes messaging.</a:t>
            </a:r>
          </a:p>
        </p:txBody>
      </p:sp>
      <p:pic>
        <p:nvPicPr>
          <p:cNvPr id="13" name="Picture 12">
            <a:extLst>
              <a:ext uri="{FF2B5EF4-FFF2-40B4-BE49-F238E27FC236}">
                <a16:creationId xmlns:a16="http://schemas.microsoft.com/office/drawing/2014/main" id="{BCCBA303-7B27-4F4B-A58D-AFB1C49647B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33814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577516" y="2079175"/>
            <a:ext cx="11036968" cy="2699650"/>
          </a:xfrm>
          <a:prstGeom prst="rect">
            <a:avLst/>
          </a:prstGeom>
          <a:noFill/>
        </p:spPr>
        <p:txBody>
          <a:bodyPr wrap="square" rtlCol="0">
            <a:spAutoFit/>
          </a:bodyPr>
          <a:lstStyle/>
          <a:p>
            <a:pPr algn="ctr">
              <a:lnSpc>
                <a:spcPct val="80000"/>
              </a:lnSpc>
            </a:pPr>
            <a:r>
              <a:rPr lang="en-US" sz="7000" b="1" dirty="0">
                <a:solidFill>
                  <a:schemeClr val="bg1"/>
                </a:solidFill>
                <a:latin typeface="Gilroy ExtraBold" charset="0"/>
                <a:ea typeface="Gilroy ExtraBold" charset="0"/>
                <a:cs typeface="Gilroy ExtraBold" charset="0"/>
              </a:rPr>
              <a:t>How can we apply this framework to community organizing? </a:t>
            </a:r>
          </a:p>
        </p:txBody>
      </p:sp>
      <p:pic>
        <p:nvPicPr>
          <p:cNvPr id="3" name="Picture 2">
            <a:extLst>
              <a:ext uri="{FF2B5EF4-FFF2-40B4-BE49-F238E27FC236}">
                <a16:creationId xmlns:a16="http://schemas.microsoft.com/office/drawing/2014/main" id="{76348D3B-B7A9-6D4B-BDCD-A58D1A3D361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1705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Shape 294"/>
          <p:cNvSpPr txBox="1"/>
          <p:nvPr/>
        </p:nvSpPr>
        <p:spPr>
          <a:xfrm>
            <a:off x="1214621" y="1094977"/>
            <a:ext cx="3370825" cy="2862322"/>
          </a:xfrm>
          <a:prstGeom prst="rect">
            <a:avLst/>
          </a:prstGeom>
          <a:noFill/>
          <a:ln>
            <a:noFill/>
          </a:ln>
        </p:spPr>
        <p:txBody>
          <a:bodyPr lIns="91425" tIns="45700" rIns="91425" bIns="45700" anchor="t" anchorCtr="0">
            <a:noAutofit/>
          </a:bodyPr>
          <a:lstStyle/>
          <a:p>
            <a:pPr>
              <a:lnSpc>
                <a:spcPct val="80000"/>
              </a:lnSpc>
            </a:pPr>
            <a:r>
              <a:rPr lang="en-US" sz="4400" b="1" dirty="0">
                <a:solidFill>
                  <a:srgbClr val="00B4DC"/>
                </a:solidFill>
                <a:latin typeface="Gilroy ExtraBold" charset="0"/>
                <a:ea typeface="Gilroy ExtraBold" charset="0"/>
                <a:cs typeface="Gilroy ExtraBold" charset="0"/>
              </a:rPr>
              <a:t>Key shifts in thinking:</a:t>
            </a:r>
          </a:p>
        </p:txBody>
      </p:sp>
      <p:sp>
        <p:nvSpPr>
          <p:cNvPr id="297" name="Shape 297"/>
          <p:cNvSpPr/>
          <p:nvPr/>
        </p:nvSpPr>
        <p:spPr>
          <a:xfrm>
            <a:off x="5351930" y="876300"/>
            <a:ext cx="5583763" cy="5559983"/>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buSzPct val="25000"/>
              <a:buNone/>
            </a:pPr>
            <a:endParaRPr lang="en-US" sz="1700" dirty="0">
              <a:solidFill>
                <a:schemeClr val="dk1"/>
              </a:solidFill>
              <a:latin typeface="Source Sans Pro"/>
              <a:ea typeface="Source Sans Pro"/>
              <a:cs typeface="Source Sans Pro"/>
              <a:sym typeface="Source Sans Pro"/>
            </a:endParaRPr>
          </a:p>
        </p:txBody>
      </p:sp>
      <p:sp>
        <p:nvSpPr>
          <p:cNvPr id="7" name="Oval 6"/>
          <p:cNvSpPr/>
          <p:nvPr/>
        </p:nvSpPr>
        <p:spPr>
          <a:xfrm>
            <a:off x="5467257" y="120916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8" name="Oval 7"/>
          <p:cNvSpPr/>
          <p:nvPr/>
        </p:nvSpPr>
        <p:spPr>
          <a:xfrm>
            <a:off x="5467256" y="2574125"/>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9" name="Oval 8"/>
          <p:cNvSpPr/>
          <p:nvPr/>
        </p:nvSpPr>
        <p:spPr>
          <a:xfrm>
            <a:off x="5503412" y="3939082"/>
            <a:ext cx="362326"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2" name="TextBox 1"/>
          <p:cNvSpPr txBox="1"/>
          <p:nvPr/>
        </p:nvSpPr>
        <p:spPr>
          <a:xfrm>
            <a:off x="6156247" y="1167424"/>
            <a:ext cx="3946914" cy="461665"/>
          </a:xfrm>
          <a:prstGeom prst="rect">
            <a:avLst/>
          </a:prstGeom>
          <a:noFill/>
        </p:spPr>
        <p:txBody>
          <a:bodyPr wrap="none" rtlCol="0">
            <a:spAutoFit/>
          </a:bodyPr>
          <a:lstStyle/>
          <a:p>
            <a:r>
              <a:rPr lang="en-US" sz="2400" dirty="0">
                <a:latin typeface="Source Sans Pro" charset="0"/>
                <a:ea typeface="Source Sans Pro" charset="0"/>
                <a:cs typeface="Source Sans Pro" charset="0"/>
              </a:rPr>
              <a:t>What we mean by persuasion</a:t>
            </a:r>
          </a:p>
        </p:txBody>
      </p:sp>
      <p:sp>
        <p:nvSpPr>
          <p:cNvPr id="3" name="TextBox 2"/>
          <p:cNvSpPr txBox="1"/>
          <p:nvPr/>
        </p:nvSpPr>
        <p:spPr>
          <a:xfrm>
            <a:off x="6156247" y="2521561"/>
            <a:ext cx="5365070" cy="461665"/>
          </a:xfrm>
          <a:prstGeom prst="rect">
            <a:avLst/>
          </a:prstGeom>
          <a:noFill/>
        </p:spPr>
        <p:txBody>
          <a:bodyPr wrap="square" rtlCol="0">
            <a:spAutoFit/>
          </a:bodyPr>
          <a:lstStyle/>
          <a:p>
            <a:pPr lvl="1"/>
            <a:r>
              <a:rPr lang="en-US" sz="2400" dirty="0">
                <a:latin typeface="Source Sans Pro" charset="0"/>
                <a:ea typeface="Source Sans Pro" charset="0"/>
                <a:cs typeface="Source Sans Pro" charset="0"/>
              </a:rPr>
              <a:t>Who we understand the audience to be</a:t>
            </a:r>
          </a:p>
        </p:txBody>
      </p:sp>
      <p:sp>
        <p:nvSpPr>
          <p:cNvPr id="4" name="TextBox 3"/>
          <p:cNvSpPr txBox="1"/>
          <p:nvPr/>
        </p:nvSpPr>
        <p:spPr>
          <a:xfrm>
            <a:off x="6156247" y="3875699"/>
            <a:ext cx="5663730" cy="461665"/>
          </a:xfrm>
          <a:prstGeom prst="rect">
            <a:avLst/>
          </a:prstGeom>
          <a:noFill/>
        </p:spPr>
        <p:txBody>
          <a:bodyPr wrap="none" rtlCol="0">
            <a:spAutoFit/>
          </a:bodyPr>
          <a:lstStyle/>
          <a:p>
            <a:r>
              <a:rPr lang="en-US" sz="2400" dirty="0">
                <a:latin typeface="Source Sans Pro" charset="0"/>
                <a:ea typeface="Source Sans Pro" charset="0"/>
                <a:cs typeface="Source Sans Pro" charset="0"/>
              </a:rPr>
              <a:t>How this applies to community organizing </a:t>
            </a:r>
          </a:p>
        </p:txBody>
      </p:sp>
      <p:pic>
        <p:nvPicPr>
          <p:cNvPr id="10" name="Picture 9">
            <a:extLst>
              <a:ext uri="{FF2B5EF4-FFF2-40B4-BE49-F238E27FC236}">
                <a16:creationId xmlns:a16="http://schemas.microsoft.com/office/drawing/2014/main" id="{B2F8BE75-3CD4-8E4D-8195-738C424A763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3640388" cy="69833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B4DC"/>
                </a:solidFill>
                <a:effectLst/>
                <a:uLnTx/>
                <a:uFillTx/>
                <a:latin typeface="Gilroy ExtraBold" charset="0"/>
                <a:ea typeface="Gilroy ExtraBold" charset="0"/>
                <a:cs typeface="Gilroy ExtraBold" charset="0"/>
                <a:sym typeface="Arial"/>
              </a:rPr>
              <a:t>Agenda</a:t>
            </a:r>
          </a:p>
        </p:txBody>
      </p:sp>
      <p:sp>
        <p:nvSpPr>
          <p:cNvPr id="3" name="Rectangle 2"/>
          <p:cNvSpPr/>
          <p:nvPr/>
        </p:nvSpPr>
        <p:spPr>
          <a:xfrm>
            <a:off x="5486592" y="3424389"/>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5577841" y="1284784"/>
            <a:ext cx="6393562" cy="3416320"/>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B444D"/>
                </a:solidFill>
                <a:effectLst/>
                <a:uLnTx/>
                <a:uFillTx/>
                <a:latin typeface="Source Sans Pro" charset="0"/>
                <a:ea typeface="Source Sans Pro" charset="0"/>
                <a:cs typeface="Source Sans Pro" charset="0"/>
                <a:sym typeface="Arial"/>
              </a:rPr>
              <a:t>The challenge of persuasion</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rPr>
              <a:t>Speaking from values: The why, how, what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tx1"/>
                </a:solidFill>
                <a:effectLst/>
                <a:uLnTx/>
                <a:uFillTx/>
                <a:latin typeface="Source Sans Pro" charset="0"/>
                <a:ea typeface="Source Sans Pro" charset="0"/>
                <a:cs typeface="Source Sans Pro" charset="0"/>
                <a:sym typeface="Arial"/>
              </a:rPr>
              <a:t>Case studies &amp; examples</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Source Sans Pro" charset="0"/>
                <a:ea typeface="Source Sans Pro" charset="0"/>
                <a:cs typeface="Source Sans Pro" charset="0"/>
                <a:sym typeface="Arial"/>
              </a:rPr>
              <a:t>Practice and feedback</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rPr>
              <a:t>Putting it all together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38786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2219438"/>
            <a:ext cx="11036968" cy="2419124"/>
          </a:xfrm>
          <a:prstGeom prst="rect">
            <a:avLst/>
          </a:prstGeom>
          <a:noFill/>
        </p:spPr>
        <p:txBody>
          <a:bodyPr wrap="square" rtlCol="0">
            <a:spAutoFit/>
          </a:bodyPr>
          <a:lstStyle/>
          <a:p>
            <a:pPr algn="ctr">
              <a:lnSpc>
                <a:spcPct val="90000"/>
              </a:lnSpc>
            </a:pPr>
            <a:r>
              <a:rPr lang="en-US" sz="5600" b="1" dirty="0">
                <a:solidFill>
                  <a:srgbClr val="3D444B"/>
                </a:solidFill>
                <a:latin typeface="Gilroy ExtraBold" charset="0"/>
                <a:ea typeface="Gilroy ExtraBold" charset="0"/>
                <a:cs typeface="Gilroy ExtraBold" charset="0"/>
              </a:rPr>
              <a:t>How do we speak from </a:t>
            </a:r>
          </a:p>
          <a:p>
            <a:pPr algn="ctr">
              <a:lnSpc>
                <a:spcPct val="90000"/>
              </a:lnSpc>
            </a:pPr>
            <a:r>
              <a:rPr lang="en-US" sz="5600" b="1" dirty="0">
                <a:solidFill>
                  <a:srgbClr val="3D444B"/>
                </a:solidFill>
                <a:latin typeface="Gilroy ExtraBold" charset="0"/>
                <a:ea typeface="Gilroy ExtraBold" charset="0"/>
                <a:cs typeface="Gilroy ExtraBold" charset="0"/>
              </a:rPr>
              <a:t>our values during our conversations with people?</a:t>
            </a:r>
            <a:endParaRPr lang="en-US" sz="5600" b="1" dirty="0">
              <a:solidFill>
                <a:srgbClr val="00B4DC"/>
              </a:solidFill>
              <a:latin typeface="Gilroy ExtraBold" charset="0"/>
              <a:ea typeface="Gilroy ExtraBold" charset="0"/>
              <a:cs typeface="Gilroy ExtraBold" charset="0"/>
            </a:endParaRPr>
          </a:p>
        </p:txBody>
      </p:sp>
      <p:pic>
        <p:nvPicPr>
          <p:cNvPr id="3" name="Picture 2">
            <a:extLst>
              <a:ext uri="{FF2B5EF4-FFF2-40B4-BE49-F238E27FC236}">
                <a16:creationId xmlns:a16="http://schemas.microsoft.com/office/drawing/2014/main" id="{AA08CE6B-5C09-004F-93F3-0E05FECB7F7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95781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516" y="1831639"/>
            <a:ext cx="11036968" cy="3194721"/>
          </a:xfrm>
          <a:prstGeom prst="rect">
            <a:avLst/>
          </a:prstGeom>
          <a:noFill/>
        </p:spPr>
        <p:txBody>
          <a:bodyPr wrap="square" rtlCol="0">
            <a:spAutoFit/>
          </a:bodyPr>
          <a:lstStyle/>
          <a:p>
            <a:pPr algn="ctr">
              <a:lnSpc>
                <a:spcPct val="90000"/>
              </a:lnSpc>
            </a:pPr>
            <a:r>
              <a:rPr lang="en-US" sz="5600" b="1" dirty="0">
                <a:solidFill>
                  <a:schemeClr val="tx1"/>
                </a:solidFill>
                <a:latin typeface="Gilroy ExtraBold" charset="0"/>
                <a:ea typeface="Gilroy ExtraBold" charset="0"/>
                <a:cs typeface="Gilroy ExtraBold" charset="0"/>
              </a:rPr>
              <a:t>First, you have to know </a:t>
            </a:r>
          </a:p>
          <a:p>
            <a:pPr algn="ctr">
              <a:lnSpc>
                <a:spcPct val="90000"/>
              </a:lnSpc>
            </a:pPr>
            <a:r>
              <a:rPr lang="en-US" sz="5600" b="1" dirty="0">
                <a:solidFill>
                  <a:schemeClr val="tx1"/>
                </a:solidFill>
                <a:latin typeface="Gilroy ExtraBold" charset="0"/>
                <a:ea typeface="Gilroy ExtraBold" charset="0"/>
                <a:cs typeface="Gilroy ExtraBold" charset="0"/>
              </a:rPr>
              <a:t>your why and also be </a:t>
            </a:r>
          </a:p>
          <a:p>
            <a:pPr algn="ctr">
              <a:lnSpc>
                <a:spcPct val="90000"/>
              </a:lnSpc>
            </a:pPr>
            <a:r>
              <a:rPr lang="en-US" sz="5600" b="1" dirty="0">
                <a:solidFill>
                  <a:schemeClr val="tx1"/>
                </a:solidFill>
                <a:latin typeface="Gilroy ExtraBold" charset="0"/>
                <a:ea typeface="Gilroy ExtraBold" charset="0"/>
                <a:cs typeface="Gilroy ExtraBold" charset="0"/>
              </a:rPr>
              <a:t>genuinely curious about </a:t>
            </a:r>
          </a:p>
          <a:p>
            <a:pPr algn="ctr">
              <a:lnSpc>
                <a:spcPct val="90000"/>
              </a:lnSpc>
            </a:pPr>
            <a:r>
              <a:rPr lang="en-US" sz="5600" b="1" dirty="0">
                <a:solidFill>
                  <a:schemeClr val="tx1"/>
                </a:solidFill>
                <a:latin typeface="Gilroy ExtraBold" charset="0"/>
                <a:ea typeface="Gilroy ExtraBold" charset="0"/>
                <a:cs typeface="Gilroy ExtraBold" charset="0"/>
              </a:rPr>
              <a:t>your neighbor’s why.   </a:t>
            </a:r>
          </a:p>
        </p:txBody>
      </p:sp>
      <p:pic>
        <p:nvPicPr>
          <p:cNvPr id="3" name="Picture 2">
            <a:extLst>
              <a:ext uri="{FF2B5EF4-FFF2-40B4-BE49-F238E27FC236}">
                <a16:creationId xmlns:a16="http://schemas.microsoft.com/office/drawing/2014/main" id="{AA08CE6B-5C09-004F-93F3-0E05FECB7F7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710214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71255" y="1153294"/>
            <a:ext cx="4141708" cy="1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One method to identify your ‘why’</a:t>
            </a:r>
          </a:p>
        </p:txBody>
      </p:sp>
      <p:sp>
        <p:nvSpPr>
          <p:cNvPr id="3" name="TextBox 2"/>
          <p:cNvSpPr txBox="1"/>
          <p:nvPr/>
        </p:nvSpPr>
        <p:spPr>
          <a:xfrm>
            <a:off x="6432883" y="1151078"/>
            <a:ext cx="4844717" cy="3046988"/>
          </a:xfrm>
          <a:prstGeom prst="rect">
            <a:avLst/>
          </a:prstGeom>
          <a:noFill/>
        </p:spPr>
        <p:txBody>
          <a:bodyPr wrap="square" rtlCol="0">
            <a:spAutoFit/>
          </a:bodyPr>
          <a:lstStyle/>
          <a:p>
            <a:r>
              <a:rPr lang="en-US" sz="2400" b="1" dirty="0">
                <a:solidFill>
                  <a:srgbClr val="050000"/>
                </a:solidFill>
                <a:latin typeface="Source Sans Pro" charset="0"/>
                <a:ea typeface="Source Sans Pro" charset="0"/>
                <a:cs typeface="Source Sans Pro" charset="0"/>
              </a:rPr>
              <a:t>Critical incidents: </a:t>
            </a:r>
          </a:p>
          <a:p>
            <a:endParaRPr lang="en-US" sz="2400" b="1" dirty="0">
              <a:solidFill>
                <a:srgbClr val="050000"/>
              </a:solidFill>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Critical incidents are events in your life that you can recall being an important moment for you in clarifying what you believe.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-Stephen Brookfield </a:t>
            </a:r>
          </a:p>
        </p:txBody>
      </p:sp>
      <p:pic>
        <p:nvPicPr>
          <p:cNvPr id="4" name="Picture 3">
            <a:extLst>
              <a:ext uri="{FF2B5EF4-FFF2-40B4-BE49-F238E27FC236}">
                <a16:creationId xmlns:a16="http://schemas.microsoft.com/office/drawing/2014/main" id="{FAF83E02-2690-A944-A6DD-8CC56C0D3D6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7019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 name="Rectangle 1"/>
          <p:cNvSpPr/>
          <p:nvPr/>
        </p:nvSpPr>
        <p:spPr>
          <a:xfrm>
            <a:off x="1219199" y="2967335"/>
            <a:ext cx="9753600" cy="923330"/>
          </a:xfrm>
          <a:prstGeom prst="rect">
            <a:avLst/>
          </a:prstGeom>
        </p:spPr>
        <p:txBody>
          <a:bodyPr wrap="square">
            <a:spAutoFit/>
          </a:bodyPr>
          <a:lstStyle/>
          <a:p>
            <a:pPr lvl="0" algn="ctr">
              <a:lnSpc>
                <a:spcPct val="90000"/>
              </a:lnSpc>
              <a:buSzPct val="25000"/>
            </a:pPr>
            <a:r>
              <a:rPr lang="en-US" sz="6000" b="1" dirty="0">
                <a:solidFill>
                  <a:schemeClr val="lt1"/>
                </a:solidFill>
                <a:latin typeface="Gilroy ExtraBold" charset="0"/>
                <a:ea typeface="Gilroy ExtraBold" charset="0"/>
                <a:cs typeface="Gilroy ExtraBold" charset="0"/>
              </a:rPr>
              <a:t>My critical incident story</a:t>
            </a:r>
          </a:p>
        </p:txBody>
      </p:sp>
      <p:pic>
        <p:nvPicPr>
          <p:cNvPr id="4" name="Picture 3">
            <a:extLst>
              <a:ext uri="{FF2B5EF4-FFF2-40B4-BE49-F238E27FC236}">
                <a16:creationId xmlns:a16="http://schemas.microsoft.com/office/drawing/2014/main" id="{6A98F280-2F8A-1A4C-B67F-0E56E73A861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7823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alpha val="19000"/>
          </a:schemeClr>
        </a:solidFill>
        <a:effectLst/>
      </p:bgPr>
    </p:bg>
    <p:spTree>
      <p:nvGrpSpPr>
        <p:cNvPr id="1" name="Shape 184"/>
        <p:cNvGrpSpPr/>
        <p:nvPr/>
      </p:nvGrpSpPr>
      <p:grpSpPr>
        <a:xfrm>
          <a:off x="0" y="0"/>
          <a:ext cx="0" cy="0"/>
          <a:chOff x="0" y="0"/>
          <a:chExt cx="0" cy="0"/>
        </a:xfrm>
      </p:grpSpPr>
      <p:sp>
        <p:nvSpPr>
          <p:cNvPr id="185" name="Shape 185"/>
          <p:cNvSpPr/>
          <p:nvPr/>
        </p:nvSpPr>
        <p:spPr>
          <a:xfrm>
            <a:off x="0" y="0"/>
            <a:ext cx="12192000" cy="68580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4" name="Picture 3"/>
          <p:cNvPicPr>
            <a:picLocks noChangeAspect="1"/>
          </p:cNvPicPr>
          <p:nvPr/>
        </p:nvPicPr>
        <p:blipFill rotWithShape="1">
          <a:blip r:embed="rId3">
            <a:alphaModFix amt="20000"/>
            <a:extLst>
              <a:ext uri="{28A0092B-C50C-407E-A947-70E740481C1C}">
                <a14:useLocalDpi xmlns:a14="http://schemas.microsoft.com/office/drawing/2010/main" val="0"/>
              </a:ext>
            </a:extLst>
          </a:blip>
          <a:srcRect/>
          <a:stretch/>
        </p:blipFill>
        <p:spPr>
          <a:xfrm>
            <a:off x="-2805098" y="-2608657"/>
            <a:ext cx="15325344" cy="10216896"/>
          </a:xfrm>
          <a:prstGeom prst="rect">
            <a:avLst/>
          </a:prstGeom>
          <a:effectLst>
            <a:outerShdw blurRad="50800" dist="50800" dir="16500000" algn="ctr" rotWithShape="0">
              <a:srgbClr val="000000"/>
            </a:outerShdw>
          </a:effectLst>
        </p:spPr>
      </p:pic>
      <p:sp>
        <p:nvSpPr>
          <p:cNvPr id="8" name="Shape 187"/>
          <p:cNvSpPr txBox="1"/>
          <p:nvPr/>
        </p:nvSpPr>
        <p:spPr>
          <a:xfrm>
            <a:off x="0" y="2638672"/>
            <a:ext cx="12192000" cy="1749480"/>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7500" b="1" dirty="0">
                <a:solidFill>
                  <a:schemeClr val="lt1"/>
                </a:solidFill>
                <a:latin typeface="Gilroy ExtraBold" charset="0"/>
                <a:ea typeface="Gilroy ExtraBold" charset="0"/>
                <a:cs typeface="Gilroy ExtraBold" charset="0"/>
              </a:rPr>
              <a:t>Starting effective </a:t>
            </a:r>
          </a:p>
          <a:p>
            <a:pPr marL="0" marR="0" lvl="0" indent="0" algn="ctr" rtl="0">
              <a:lnSpc>
                <a:spcPct val="80000"/>
              </a:lnSpc>
              <a:spcBef>
                <a:spcPts val="0"/>
              </a:spcBef>
              <a:buSzPct val="25000"/>
              <a:buNone/>
            </a:pPr>
            <a:r>
              <a:rPr lang="en-US" sz="7500" b="1" dirty="0">
                <a:solidFill>
                  <a:schemeClr val="lt1"/>
                </a:solidFill>
                <a:latin typeface="Gilroy ExtraBold" charset="0"/>
                <a:ea typeface="Gilroy ExtraBold" charset="0"/>
                <a:cs typeface="Gilroy ExtraBold" charset="0"/>
              </a:rPr>
              <a:t>conversations</a:t>
            </a:r>
            <a:r>
              <a:rPr lang="en-US" sz="7500" b="1" dirty="0">
                <a:solidFill>
                  <a:schemeClr val="lt1"/>
                </a:solidFill>
                <a:latin typeface="Gilroy ExtraBold" charset="0"/>
                <a:ea typeface="Gilroy ExtraBold" charset="0"/>
                <a:cs typeface="Gilroy ExtraBold" charset="0"/>
                <a:sym typeface="Arial"/>
              </a:rPr>
              <a:t> </a:t>
            </a:r>
          </a:p>
        </p:txBody>
      </p:sp>
      <p:pic>
        <p:nvPicPr>
          <p:cNvPr id="5" name="Picture 4">
            <a:extLst>
              <a:ext uri="{FF2B5EF4-FFF2-40B4-BE49-F238E27FC236}">
                <a16:creationId xmlns:a16="http://schemas.microsoft.com/office/drawing/2014/main" id="{3D6E7B8F-E638-0540-92BC-ED3E8BC0AB0C}"/>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500" b="1" spc="300" dirty="0">
                <a:solidFill>
                  <a:schemeClr val="tx1"/>
                </a:solidFill>
                <a:latin typeface="Gilroy ExtraBold" charset="0"/>
                <a:ea typeface="Gilroy ExtraBold" charset="0"/>
                <a:cs typeface="Gilroy ExtraBold" charset="0"/>
              </a:rPr>
              <a:t>WHOLE GROUP CHATBOX</a:t>
            </a:r>
          </a:p>
        </p:txBody>
      </p:sp>
      <p:sp>
        <p:nvSpPr>
          <p:cNvPr id="2" name="Rectangle 1"/>
          <p:cNvSpPr/>
          <p:nvPr/>
        </p:nvSpPr>
        <p:spPr>
          <a:xfrm>
            <a:off x="1219199" y="2260988"/>
            <a:ext cx="9753600" cy="2336024"/>
          </a:xfrm>
          <a:prstGeom prst="rect">
            <a:avLst/>
          </a:prstGeom>
        </p:spPr>
        <p:txBody>
          <a:bodyPr wrap="square">
            <a:spAutoFit/>
          </a:bodyPr>
          <a:lstStyle/>
          <a:p>
            <a:pPr lvl="0" algn="ctr">
              <a:lnSpc>
                <a:spcPct val="90000"/>
              </a:lnSpc>
              <a:buSzPct val="25000"/>
            </a:pPr>
            <a:r>
              <a:rPr lang="en-US" sz="5400" b="1" dirty="0">
                <a:solidFill>
                  <a:schemeClr val="lt1"/>
                </a:solidFill>
                <a:latin typeface="Gilroy ExtraBold" charset="0"/>
                <a:ea typeface="Gilroy ExtraBold" charset="0"/>
                <a:cs typeface="Gilroy ExtraBold" charset="0"/>
              </a:rPr>
              <a:t>From the critical incident </a:t>
            </a:r>
          </a:p>
          <a:p>
            <a:pPr lvl="0" algn="ctr">
              <a:lnSpc>
                <a:spcPct val="90000"/>
              </a:lnSpc>
              <a:buSzPct val="25000"/>
            </a:pPr>
            <a:r>
              <a:rPr lang="en-US" sz="5400" b="1" dirty="0">
                <a:solidFill>
                  <a:schemeClr val="lt1"/>
                </a:solidFill>
                <a:latin typeface="Gilroy ExtraBold" charset="0"/>
                <a:ea typeface="Gilroy ExtraBold" charset="0"/>
                <a:cs typeface="Gilroy ExtraBold" charset="0"/>
              </a:rPr>
              <a:t>story you heard, what values do you hear being conveyed?</a:t>
            </a:r>
          </a:p>
        </p:txBody>
      </p:sp>
      <p:pic>
        <p:nvPicPr>
          <p:cNvPr id="5" name="Picture 4">
            <a:extLst>
              <a:ext uri="{FF2B5EF4-FFF2-40B4-BE49-F238E27FC236}">
                <a16:creationId xmlns:a16="http://schemas.microsoft.com/office/drawing/2014/main" id="{F247BB76-2C25-1247-9E2A-AEF288FC0F0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58904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2883" y="1151078"/>
            <a:ext cx="5512161" cy="1938992"/>
          </a:xfrm>
          <a:prstGeom prst="rect">
            <a:avLst/>
          </a:prstGeom>
          <a:noFill/>
        </p:spPr>
        <p:txBody>
          <a:bodyPr wrap="square" rtlCol="0">
            <a:spAutoFit/>
          </a:bodyPr>
          <a:lstStyle/>
          <a:p>
            <a:r>
              <a:rPr lang="en-US" sz="2400" b="1" dirty="0">
                <a:latin typeface="Source Sans Pro" charset="0"/>
                <a:ea typeface="Source Sans Pro" charset="0"/>
                <a:cs typeface="Source Sans Pro" charset="0"/>
              </a:rPr>
              <a:t>Critical incident question:</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When was the first time you remember standing up for something that you believed in?</a:t>
            </a:r>
          </a:p>
        </p:txBody>
      </p:sp>
      <p:pic>
        <p:nvPicPr>
          <p:cNvPr id="5" name="Picture 4">
            <a:extLst>
              <a:ext uri="{FF2B5EF4-FFF2-40B4-BE49-F238E27FC236}">
                <a16:creationId xmlns:a16="http://schemas.microsoft.com/office/drawing/2014/main" id="{36A7C370-D236-7647-86F7-1721BFDC3B2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a:extLst>
              <a:ext uri="{FF2B5EF4-FFF2-40B4-BE49-F238E27FC236}">
                <a16:creationId xmlns:a16="http://schemas.microsoft.com/office/drawing/2014/main" id="{E1117B7E-F723-C04D-AA8D-061A5993C5FA}"/>
              </a:ext>
            </a:extLst>
          </p:cNvPr>
          <p:cNvSpPr txBox="1">
            <a:spLocks noChangeArrowheads="1"/>
          </p:cNvSpPr>
          <p:nvPr/>
        </p:nvSpPr>
        <p:spPr bwMode="auto">
          <a:xfrm>
            <a:off x="771255" y="1153294"/>
            <a:ext cx="4141708" cy="1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chemeClr val="bg2"/>
                </a:solidFill>
                <a:latin typeface="Gilroy ExtraBold" charset="0"/>
                <a:ea typeface="Gilroy ExtraBold" charset="0"/>
                <a:cs typeface="Gilroy ExtraBold" charset="0"/>
              </a:rPr>
              <a:t>One method to identify your ‘why’</a:t>
            </a:r>
          </a:p>
        </p:txBody>
      </p:sp>
    </p:spTree>
    <p:extLst>
      <p:ext uri="{BB962C8B-B14F-4D97-AF65-F5344CB8AC3E}">
        <p14:creationId xmlns:p14="http://schemas.microsoft.com/office/powerpoint/2010/main" val="667925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7" name="Rectangle 6"/>
          <p:cNvSpPr/>
          <p:nvPr/>
        </p:nvSpPr>
        <p:spPr>
          <a:xfrm>
            <a:off x="0" y="-12379"/>
            <a:ext cx="12192000" cy="34413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50210" y="876299"/>
            <a:ext cx="6329363" cy="1569660"/>
          </a:xfrm>
          <a:prstGeom prst="rect">
            <a:avLst/>
          </a:prstGeom>
          <a:noFill/>
        </p:spPr>
        <p:txBody>
          <a:bodyPr wrap="square" rtlCol="0">
            <a:spAutoFit/>
          </a:bodyPr>
          <a:lstStyle/>
          <a:p>
            <a:pPr marL="171450" lvl="0" indent="-171450">
              <a:buClr>
                <a:schemeClr val="dk1"/>
              </a:buClr>
              <a:buSzPct val="25000"/>
            </a:pPr>
            <a:r>
              <a:rPr lang="en-US" sz="2400" dirty="0">
                <a:solidFill>
                  <a:schemeClr val="bg1"/>
                </a:solidFill>
                <a:latin typeface="Source Sans Pro Regular" charset="0"/>
                <a:ea typeface="Source Sans Pro Regular" charset="0"/>
                <a:cs typeface="Source Sans Pro Regular" charset="0"/>
              </a:rPr>
              <a:t>  	</a:t>
            </a:r>
            <a:r>
              <a:rPr lang="en-US" sz="2400" b="1" dirty="0">
                <a:solidFill>
                  <a:schemeClr val="bg1"/>
                </a:solidFill>
                <a:latin typeface="Source Sans Pro Regular" charset="0"/>
                <a:ea typeface="Source Sans Pro Regular" charset="0"/>
                <a:cs typeface="Source Sans Pro Regular" charset="0"/>
              </a:rPr>
              <a:t>Remember: </a:t>
            </a:r>
            <a:r>
              <a:rPr lang="en-US" sz="2400" dirty="0">
                <a:solidFill>
                  <a:schemeClr val="bg1"/>
                </a:solidFill>
                <a:latin typeface="Source Sans Pro Regular" charset="0"/>
                <a:ea typeface="Source Sans Pro Regular" charset="0"/>
                <a:cs typeface="Source Sans Pro Regular" charset="0"/>
              </a:rPr>
              <a:t>Having a clear, concise why keeps us connected to why we do what we do, helps us connect to others, and when shared, has the opportunity to build trust and community.</a:t>
            </a:r>
          </a:p>
        </p:txBody>
      </p:sp>
      <p:sp>
        <p:nvSpPr>
          <p:cNvPr id="6" name="Shape 376"/>
          <p:cNvSpPr txBox="1"/>
          <p:nvPr/>
        </p:nvSpPr>
        <p:spPr>
          <a:xfrm>
            <a:off x="1214621" y="930087"/>
            <a:ext cx="3370825" cy="1269651"/>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4500" b="1" dirty="0">
                <a:solidFill>
                  <a:schemeClr val="bg1"/>
                </a:solidFill>
                <a:latin typeface="Gilroy ExtraBold" charset="0"/>
                <a:ea typeface="Gilroy ExtraBold" charset="0"/>
                <a:cs typeface="Gilroy ExtraBold" charset="0"/>
                <a:sym typeface="Arial"/>
              </a:rPr>
              <a:t>Now it’s your turn</a:t>
            </a:r>
          </a:p>
        </p:txBody>
      </p:sp>
      <p:sp>
        <p:nvSpPr>
          <p:cNvPr id="9" name="TextBox 8">
            <a:hlinkClick r:id="rId3"/>
          </p:cNvPr>
          <p:cNvSpPr txBox="1"/>
          <p:nvPr/>
        </p:nvSpPr>
        <p:spPr>
          <a:xfrm>
            <a:off x="3909051" y="5210154"/>
            <a:ext cx="4459061" cy="772804"/>
          </a:xfrm>
          <a:prstGeom prst="rect">
            <a:avLst/>
          </a:prstGeom>
          <a:noFill/>
        </p:spPr>
        <p:txBody>
          <a:bodyPr wrap="square" lIns="64290" tIns="32145" rIns="64290" bIns="32145" rtlCol="0">
            <a:spAutoFit/>
          </a:bodyPr>
          <a:lstStyle/>
          <a:p>
            <a:pPr algn="ctr"/>
            <a:r>
              <a:rPr lang="en-US" sz="2300" dirty="0">
                <a:solidFill>
                  <a:srgbClr val="050000"/>
                </a:solidFill>
                <a:latin typeface="Source Sans Pro" charset="0"/>
                <a:ea typeface="Source Sans Pro" charset="0"/>
                <a:cs typeface="Source Sans Pro" charset="0"/>
              </a:rPr>
              <a:t>Type in the chat box to share </a:t>
            </a:r>
          </a:p>
          <a:p>
            <a:pPr algn="ctr"/>
            <a:r>
              <a:rPr lang="en-US" sz="2300" dirty="0">
                <a:solidFill>
                  <a:srgbClr val="050000"/>
                </a:solidFill>
                <a:latin typeface="Source Sans Pro" charset="0"/>
                <a:ea typeface="Source Sans Pro" charset="0"/>
                <a:cs typeface="Source Sans Pro" charset="0"/>
              </a:rPr>
              <a:t>your critical incident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498" y="4320638"/>
            <a:ext cx="870168" cy="585755"/>
          </a:xfrm>
          <a:prstGeom prst="rect">
            <a:avLst/>
          </a:prstGeom>
        </p:spPr>
      </p:pic>
      <p:cxnSp>
        <p:nvCxnSpPr>
          <p:cNvPr id="16" name="Straight Connector 15"/>
          <p:cNvCxnSpPr/>
          <p:nvPr/>
        </p:nvCxnSpPr>
        <p:spPr>
          <a:xfrm>
            <a:off x="-215153" y="3429000"/>
            <a:ext cx="127074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6273A6-C2FE-A14D-B949-4A87DCAD2DD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15911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8" name="Shape 158"/>
          <p:cNvSpPr txBox="1"/>
          <p:nvPr/>
        </p:nvSpPr>
        <p:spPr>
          <a:xfrm>
            <a:off x="0" y="1058173"/>
            <a:ext cx="12192000" cy="48927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500" b="1" spc="300" dirty="0">
                <a:solidFill>
                  <a:schemeClr val="tx1"/>
                </a:solidFill>
                <a:latin typeface="Gilroy ExtraBold" charset="0"/>
                <a:ea typeface="Gilroy ExtraBold" charset="0"/>
                <a:cs typeface="Gilroy ExtraBold" charset="0"/>
              </a:rPr>
              <a:t>WHOLE GROUP CHATBOX</a:t>
            </a:r>
          </a:p>
        </p:txBody>
      </p:sp>
      <p:sp>
        <p:nvSpPr>
          <p:cNvPr id="2" name="Rectangle 1"/>
          <p:cNvSpPr/>
          <p:nvPr/>
        </p:nvSpPr>
        <p:spPr>
          <a:xfrm>
            <a:off x="986118" y="2634936"/>
            <a:ext cx="10219764" cy="1588127"/>
          </a:xfrm>
          <a:prstGeom prst="rect">
            <a:avLst/>
          </a:prstGeom>
        </p:spPr>
        <p:txBody>
          <a:bodyPr wrap="square">
            <a:spAutoFit/>
          </a:bodyPr>
          <a:lstStyle/>
          <a:p>
            <a:pPr lvl="0" algn="ctr">
              <a:lnSpc>
                <a:spcPct val="90000"/>
              </a:lnSpc>
              <a:buSzPct val="25000"/>
            </a:pPr>
            <a:r>
              <a:rPr lang="en-US" sz="5400" b="1" dirty="0">
                <a:solidFill>
                  <a:schemeClr val="lt1"/>
                </a:solidFill>
                <a:latin typeface="Gilroy ExtraBold" charset="0"/>
                <a:ea typeface="Gilroy ExtraBold" charset="0"/>
                <a:cs typeface="Gilroy ExtraBold" charset="0"/>
              </a:rPr>
              <a:t>In your own critical incident story, what values do you find?</a:t>
            </a:r>
          </a:p>
        </p:txBody>
      </p:sp>
      <p:pic>
        <p:nvPicPr>
          <p:cNvPr id="5" name="Picture 4">
            <a:extLst>
              <a:ext uri="{FF2B5EF4-FFF2-40B4-BE49-F238E27FC236}">
                <a16:creationId xmlns:a16="http://schemas.microsoft.com/office/drawing/2014/main" id="{6375DCAE-4122-5E4B-95DD-F7094D883CF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3185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6" name="TextBox 5"/>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434595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8" name="Pentagon 7"/>
          <p:cNvSpPr/>
          <p:nvPr/>
        </p:nvSpPr>
        <p:spPr>
          <a:xfrm>
            <a:off x="419100" y="3297031"/>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Values</a:t>
            </a:r>
          </a:p>
        </p:txBody>
      </p:sp>
      <p:sp>
        <p:nvSpPr>
          <p:cNvPr id="21" name="TextBox 20"/>
          <p:cNvSpPr txBox="1"/>
          <p:nvPr/>
        </p:nvSpPr>
        <p:spPr>
          <a:xfrm>
            <a:off x="2663710" y="3414932"/>
            <a:ext cx="8699233" cy="830997"/>
          </a:xfrm>
          <a:prstGeom prst="rect">
            <a:avLst/>
          </a:prstGeom>
          <a:solidFill>
            <a:schemeClr val="accent6">
              <a:lumMod val="75000"/>
            </a:schemeClr>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values are present underneath your critical incident and why?  </a:t>
            </a:r>
          </a:p>
        </p:txBody>
      </p:sp>
      <p:sp>
        <p:nvSpPr>
          <p:cNvPr id="11" name="TextBox 10"/>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11193427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8" name="Pentagon 27"/>
          <p:cNvSpPr/>
          <p:nvPr/>
        </p:nvSpPr>
        <p:spPr>
          <a:xfrm>
            <a:off x="419100" y="1889090"/>
            <a:ext cx="1981200" cy="1066800"/>
          </a:xfrm>
          <a:prstGeom prst="homePlate">
            <a:avLst>
              <a:gd name="adj" fmla="val 2695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Critical incident</a:t>
            </a:r>
          </a:p>
        </p:txBody>
      </p:sp>
      <p:sp>
        <p:nvSpPr>
          <p:cNvPr id="30" name="TextBox 29"/>
          <p:cNvSpPr txBox="1"/>
          <p:nvPr/>
        </p:nvSpPr>
        <p:spPr>
          <a:xfrm>
            <a:off x="2663711" y="2006991"/>
            <a:ext cx="8699232" cy="830997"/>
          </a:xfrm>
          <a:prstGeom prst="rect">
            <a:avLst/>
          </a:prstGeom>
          <a:solidFill>
            <a:schemeClr val="bg2"/>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is a critical incident that leads to what you believe and why?</a:t>
            </a:r>
          </a:p>
        </p:txBody>
      </p:sp>
      <p:sp>
        <p:nvSpPr>
          <p:cNvPr id="8" name="Pentagon 7"/>
          <p:cNvSpPr/>
          <p:nvPr/>
        </p:nvSpPr>
        <p:spPr>
          <a:xfrm>
            <a:off x="419100" y="3297031"/>
            <a:ext cx="1981200" cy="1066800"/>
          </a:xfrm>
          <a:prstGeom prst="homePlate">
            <a:avLst>
              <a:gd name="adj" fmla="val 334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FF"/>
                </a:solidFill>
                <a:latin typeface="Source Sans Pro" charset="0"/>
                <a:ea typeface="Source Sans Pro" charset="0"/>
                <a:cs typeface="Source Sans Pro" charset="0"/>
              </a:rPr>
              <a:t>Values</a:t>
            </a:r>
          </a:p>
        </p:txBody>
      </p:sp>
      <p:sp>
        <p:nvSpPr>
          <p:cNvPr id="13" name="Pentagon 12"/>
          <p:cNvSpPr/>
          <p:nvPr/>
        </p:nvSpPr>
        <p:spPr>
          <a:xfrm>
            <a:off x="405144" y="4704972"/>
            <a:ext cx="1981200" cy="1066800"/>
          </a:xfrm>
          <a:prstGeom prst="homePlate">
            <a:avLst>
              <a:gd name="adj" fmla="val 3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ource Sans Pro" charset="0"/>
                <a:ea typeface="Source Sans Pro" charset="0"/>
                <a:cs typeface="Source Sans Pro" charset="0"/>
              </a:rPr>
              <a:t>Practice</a:t>
            </a:r>
          </a:p>
        </p:txBody>
      </p:sp>
      <p:sp>
        <p:nvSpPr>
          <p:cNvPr id="21" name="TextBox 20"/>
          <p:cNvSpPr txBox="1"/>
          <p:nvPr/>
        </p:nvSpPr>
        <p:spPr>
          <a:xfrm>
            <a:off x="2663710" y="3414932"/>
            <a:ext cx="8699233" cy="830997"/>
          </a:xfrm>
          <a:prstGeom prst="rect">
            <a:avLst/>
          </a:prstGeom>
          <a:solidFill>
            <a:schemeClr val="accent6">
              <a:lumMod val="75000"/>
            </a:schemeClr>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What values are present underneath your critical incident and why?  </a:t>
            </a:r>
          </a:p>
        </p:txBody>
      </p:sp>
      <p:sp>
        <p:nvSpPr>
          <p:cNvPr id="25" name="TextBox 24"/>
          <p:cNvSpPr txBox="1"/>
          <p:nvPr/>
        </p:nvSpPr>
        <p:spPr>
          <a:xfrm>
            <a:off x="2663710" y="4822873"/>
            <a:ext cx="8699233" cy="830997"/>
          </a:xfrm>
          <a:prstGeom prst="rect">
            <a:avLst/>
          </a:prstGeom>
          <a:solidFill>
            <a:schemeClr val="accent1"/>
          </a:solidFill>
        </p:spPr>
        <p:txBody>
          <a:bodyPr wrap="square" rtlCol="0" anchor="ctr">
            <a:spAutoFit/>
          </a:bodyPr>
          <a:lstStyle/>
          <a:p>
            <a:pPr algn="ctr"/>
            <a:r>
              <a:rPr lang="en-US" sz="2400" b="1" dirty="0">
                <a:solidFill>
                  <a:srgbClr val="FFFFFF"/>
                </a:solidFill>
                <a:latin typeface="Source Sans Pro" charset="0"/>
                <a:ea typeface="Source Sans Pro" charset="0"/>
                <a:cs typeface="Source Sans Pro" charset="0"/>
              </a:rPr>
              <a:t>How will you practice communicating your values in way that resonates with diverse groups of people?</a:t>
            </a:r>
          </a:p>
        </p:txBody>
      </p:sp>
      <p:pic>
        <p:nvPicPr>
          <p:cNvPr id="26" name="Shape 90" descr="SwingLeft_Logo_White.png"/>
          <p:cNvPicPr preferRelativeResize="0"/>
          <p:nvPr/>
        </p:nvPicPr>
        <p:blipFill>
          <a:blip r:embed="rId4">
            <a:alphaModFix amt="20000"/>
          </a:blip>
          <a:stretch>
            <a:fillRect/>
          </a:stretch>
        </p:blipFill>
        <p:spPr>
          <a:xfrm>
            <a:off x="301735" y="6147718"/>
            <a:ext cx="1594300" cy="512638"/>
          </a:xfrm>
          <a:prstGeom prst="rect">
            <a:avLst/>
          </a:prstGeom>
          <a:noFill/>
          <a:ln>
            <a:noFill/>
          </a:ln>
          <a:effectLst>
            <a:glow rad="127000">
              <a:schemeClr val="bg1"/>
            </a:glow>
          </a:effectLst>
        </p:spPr>
      </p:pic>
      <p:sp>
        <p:nvSpPr>
          <p:cNvPr id="11" name="TextBox 10"/>
          <p:cNvSpPr txBox="1"/>
          <p:nvPr/>
        </p:nvSpPr>
        <p:spPr>
          <a:xfrm>
            <a:off x="405143" y="378605"/>
            <a:ext cx="10957799" cy="1189556"/>
          </a:xfrm>
          <a:prstGeom prst="rect">
            <a:avLst/>
          </a:prstGeom>
          <a:noFill/>
        </p:spPr>
        <p:txBody>
          <a:bodyPr wrap="square" rtlCol="0">
            <a:spAutoFit/>
          </a:bodyPr>
          <a:lstStyle/>
          <a:p>
            <a:pPr algn="ctr">
              <a:lnSpc>
                <a:spcPct val="80000"/>
              </a:lnSpc>
            </a:pPr>
            <a:r>
              <a:rPr lang="en-US" sz="4400" b="1" dirty="0">
                <a:solidFill>
                  <a:srgbClr val="00B4DC"/>
                </a:solidFill>
                <a:latin typeface="Gilroy ExtraBold" charset="0"/>
                <a:ea typeface="Gilroy ExtraBold" charset="0"/>
                <a:cs typeface="Gilroy ExtraBold" charset="0"/>
              </a:rPr>
              <a:t>Putting it all together: </a:t>
            </a:r>
          </a:p>
          <a:p>
            <a:pPr algn="ctr">
              <a:lnSpc>
                <a:spcPct val="80000"/>
              </a:lnSpc>
            </a:pPr>
            <a:r>
              <a:rPr lang="en-US" sz="4400" b="1" dirty="0">
                <a:solidFill>
                  <a:srgbClr val="00B4DC"/>
                </a:solidFill>
                <a:latin typeface="Gilroy ExtraBold" charset="0"/>
                <a:ea typeface="Gilroy ExtraBold" charset="0"/>
                <a:cs typeface="Gilroy ExtraBold" charset="0"/>
              </a:rPr>
              <a:t>The framework of your why</a:t>
            </a:r>
          </a:p>
        </p:txBody>
      </p:sp>
    </p:spTree>
    <p:extLst>
      <p:ext uri="{BB962C8B-B14F-4D97-AF65-F5344CB8AC3E}">
        <p14:creationId xmlns:p14="http://schemas.microsoft.com/office/powerpoint/2010/main" val="1254905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hape 158"/>
          <p:cNvSpPr txBox="1"/>
          <p:nvPr/>
        </p:nvSpPr>
        <p:spPr>
          <a:xfrm>
            <a:off x="2" y="2243586"/>
            <a:ext cx="12191998" cy="237082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000" b="1" dirty="0">
                <a:solidFill>
                  <a:schemeClr val="lt1"/>
                </a:solidFill>
                <a:latin typeface="Gilroy ExtraBold" charset="0"/>
                <a:ea typeface="Gilroy ExtraBold" charset="0"/>
                <a:cs typeface="Gilroy ExtraBold" charset="0"/>
              </a:rPr>
              <a:t>What changes will you </a:t>
            </a:r>
          </a:p>
          <a:p>
            <a:pPr marL="0" marR="0" lvl="0" indent="0" algn="ctr" rtl="0">
              <a:lnSpc>
                <a:spcPct val="80000"/>
              </a:lnSpc>
              <a:spcBef>
                <a:spcPts val="0"/>
              </a:spcBef>
              <a:buSzPct val="25000"/>
              <a:buNone/>
            </a:pPr>
            <a:r>
              <a:rPr lang="en-US" sz="5000" b="1" dirty="0">
                <a:solidFill>
                  <a:schemeClr val="lt1"/>
                </a:solidFill>
                <a:latin typeface="Gilroy ExtraBold" charset="0"/>
                <a:ea typeface="Gilroy ExtraBold" charset="0"/>
                <a:cs typeface="Gilroy ExtraBold" charset="0"/>
              </a:rPr>
              <a:t>make in conversations if you </a:t>
            </a:r>
          </a:p>
          <a:p>
            <a:pPr marL="0" marR="0" lvl="0" indent="0" algn="ctr" rtl="0">
              <a:lnSpc>
                <a:spcPct val="80000"/>
              </a:lnSpc>
              <a:spcBef>
                <a:spcPts val="0"/>
              </a:spcBef>
              <a:buSzPct val="25000"/>
              <a:buNone/>
            </a:pPr>
            <a:r>
              <a:rPr lang="en-US" sz="5000" b="1" dirty="0">
                <a:solidFill>
                  <a:schemeClr val="lt1"/>
                </a:solidFill>
                <a:latin typeface="Gilroy ExtraBold" charset="0"/>
                <a:ea typeface="Gilroy ExtraBold" charset="0"/>
                <a:cs typeface="Gilroy ExtraBold" charset="0"/>
              </a:rPr>
              <a:t>are trying to identify and </a:t>
            </a:r>
          </a:p>
          <a:p>
            <a:pPr marL="0" marR="0" lvl="0" indent="0" algn="ctr" rtl="0">
              <a:lnSpc>
                <a:spcPct val="80000"/>
              </a:lnSpc>
              <a:spcBef>
                <a:spcPts val="0"/>
              </a:spcBef>
              <a:buSzPct val="25000"/>
              <a:buNone/>
            </a:pPr>
            <a:r>
              <a:rPr lang="en-US" sz="5000" b="1" dirty="0">
                <a:solidFill>
                  <a:schemeClr val="accent2"/>
                </a:solidFill>
                <a:latin typeface="Gilroy ExtraBold" charset="0"/>
                <a:ea typeface="Gilroy ExtraBold" charset="0"/>
                <a:cs typeface="Gilroy ExtraBold" charset="0"/>
              </a:rPr>
              <a:t>understand their why?</a:t>
            </a:r>
            <a:endParaRPr lang="en-US" sz="5000" b="1" dirty="0">
              <a:solidFill>
                <a:schemeClr val="accent2"/>
              </a:solidFill>
              <a:latin typeface="Gilroy ExtraBold" charset="0"/>
              <a:ea typeface="Gilroy ExtraBold" charset="0"/>
              <a:cs typeface="Gilroy ExtraBold" charset="0"/>
              <a:sym typeface="Arial"/>
            </a:endParaRPr>
          </a:p>
        </p:txBody>
      </p:sp>
      <p:pic>
        <p:nvPicPr>
          <p:cNvPr id="4" name="Picture 3">
            <a:extLst>
              <a:ext uri="{FF2B5EF4-FFF2-40B4-BE49-F238E27FC236}">
                <a16:creationId xmlns:a16="http://schemas.microsoft.com/office/drawing/2014/main" id="{30638DBE-CCDA-A545-A3EA-3BF18ADF849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23466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3640388" cy="69833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B4DC"/>
                </a:solidFill>
                <a:effectLst/>
                <a:uLnTx/>
                <a:uFillTx/>
                <a:latin typeface="Gilroy ExtraBold" charset="0"/>
                <a:ea typeface="Gilroy ExtraBold" charset="0"/>
                <a:cs typeface="Gilroy ExtraBold" charset="0"/>
                <a:sym typeface="Arial"/>
              </a:rPr>
              <a:t>Agenda</a:t>
            </a:r>
          </a:p>
        </p:txBody>
      </p:sp>
      <p:sp>
        <p:nvSpPr>
          <p:cNvPr id="3" name="Rectangle 2"/>
          <p:cNvSpPr/>
          <p:nvPr/>
        </p:nvSpPr>
        <p:spPr>
          <a:xfrm>
            <a:off x="5486592" y="4123634"/>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5577841" y="1284784"/>
            <a:ext cx="6393562" cy="3416320"/>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B444D"/>
                </a:solidFill>
                <a:effectLst/>
                <a:uLnTx/>
                <a:uFillTx/>
                <a:latin typeface="Source Sans Pro" charset="0"/>
                <a:ea typeface="Source Sans Pro" charset="0"/>
                <a:cs typeface="Source Sans Pro" charset="0"/>
                <a:sym typeface="Arial"/>
              </a:rPr>
              <a:t>The challenge of persuasion</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rPr>
              <a:t>Speaking from values: The why, how, what</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tx1"/>
                </a:solidFill>
                <a:effectLst/>
                <a:uLnTx/>
                <a:uFillTx/>
                <a:latin typeface="Source Sans Pro" charset="0"/>
                <a:ea typeface="Source Sans Pro" charset="0"/>
                <a:cs typeface="Source Sans Pro" charset="0"/>
                <a:sym typeface="Arial"/>
              </a:rPr>
              <a:t>Case studies &amp; examples</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chemeClr val="tx1"/>
                </a:solidFill>
                <a:effectLst/>
                <a:uLnTx/>
                <a:uFillTx/>
                <a:latin typeface="Source Sans Pro" charset="0"/>
                <a:ea typeface="Source Sans Pro" charset="0"/>
                <a:cs typeface="Source Sans Pro" charset="0"/>
                <a:sym typeface="Arial"/>
              </a:rPr>
              <a:t>Practice and feedback</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233031"/>
              </a:solidFill>
              <a:effectLst/>
              <a:uLnTx/>
              <a:uFillTx/>
              <a:latin typeface="Source Sans Pro" charset="0"/>
              <a:ea typeface="Source Sans Pro" charset="0"/>
              <a:cs typeface="Source Sans Pro" charset="0"/>
              <a:sym typeface="Arial"/>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Source Sans Pro" charset="0"/>
                <a:ea typeface="Source Sans Pro" charset="0"/>
                <a:cs typeface="Source Sans Pro" charset="0"/>
                <a:sym typeface="Arial"/>
              </a:rPr>
              <a:t>Putting it all together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683925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888330" y="4606346"/>
            <a:ext cx="10415340" cy="928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2400" dirty="0">
                <a:solidFill>
                  <a:schemeClr val="tx1"/>
                </a:solidFill>
                <a:latin typeface="Source Sans Pro" panose="020B0503030403020204" pitchFamily="34" charset="77"/>
                <a:ea typeface="Gilroy" charset="0"/>
                <a:cs typeface="Gilroy" charset="0"/>
              </a:rPr>
              <a:t>Which phase of the framework comes easily to you?</a:t>
            </a:r>
          </a:p>
          <a:p>
            <a:pPr algn="ctr">
              <a:lnSpc>
                <a:spcPct val="80000"/>
              </a:lnSpc>
            </a:pPr>
            <a:endParaRPr lang="en-US" altLang="en-US" sz="2400" dirty="0">
              <a:solidFill>
                <a:schemeClr val="tx1"/>
              </a:solidFill>
              <a:latin typeface="Source Sans Pro" panose="020B0503030403020204" pitchFamily="34" charset="77"/>
              <a:ea typeface="Gilroy" charset="0"/>
              <a:cs typeface="Gilroy" charset="0"/>
            </a:endParaRPr>
          </a:p>
          <a:p>
            <a:pPr algn="ctr">
              <a:lnSpc>
                <a:spcPct val="80000"/>
              </a:lnSpc>
            </a:pPr>
            <a:r>
              <a:rPr lang="en-US" altLang="en-US" sz="2400" dirty="0">
                <a:solidFill>
                  <a:schemeClr val="tx1"/>
                </a:solidFill>
                <a:latin typeface="Source Sans Pro" panose="020B0503030403020204" pitchFamily="34" charset="77"/>
                <a:ea typeface="Gilroy" charset="0"/>
                <a:cs typeface="Gilroy" charset="0"/>
              </a:rPr>
              <a:t>How will you use this framework in your conversations this year? </a:t>
            </a: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a:extLst>
              <a:ext uri="{FF2B5EF4-FFF2-40B4-BE49-F238E27FC236}">
                <a16:creationId xmlns:a16="http://schemas.microsoft.com/office/drawing/2014/main" id="{E47DC379-255E-D34C-8B41-3290501CB8B3}"/>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8326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9566" y="-8690"/>
            <a:ext cx="12182434" cy="6951579"/>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151" name="Shape 151"/>
          <p:cNvSpPr/>
          <p:nvPr/>
        </p:nvSpPr>
        <p:spPr>
          <a:xfrm>
            <a:off x="-249217" y="2807477"/>
            <a:ext cx="12690434" cy="1243045"/>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2000" b="1">
                <a:solidFill>
                  <a:schemeClr val="lt1"/>
                </a:solidFill>
                <a:latin typeface="Gilroy ExtraBold" charset="0"/>
                <a:ea typeface="Gilroy ExtraBold" charset="0"/>
                <a:cs typeface="Gilroy ExtraBold" charset="0"/>
                <a:sym typeface="Arial"/>
              </a:rPr>
              <a:t>#</a:t>
            </a:r>
            <a:r>
              <a:rPr lang="en-US" sz="12000" b="1" dirty="0" err="1">
                <a:solidFill>
                  <a:schemeClr val="lt1"/>
                </a:solidFill>
                <a:latin typeface="Gilroy ExtraBold" charset="0"/>
                <a:ea typeface="Gilroy ExtraBold" charset="0"/>
                <a:cs typeface="Gilroy ExtraBold" charset="0"/>
                <a:sym typeface="Arial"/>
              </a:rPr>
              <a:t>OFAction</a:t>
            </a:r>
            <a:endParaRPr lang="en-US" sz="12000" b="1" dirty="0">
              <a:solidFill>
                <a:schemeClr val="lt1"/>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09440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59504"/>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Next steps</a:t>
            </a:r>
          </a:p>
        </p:txBody>
      </p:sp>
      <p:pic>
        <p:nvPicPr>
          <p:cNvPr id="8" name="Picture 7">
            <a:extLst>
              <a:ext uri="{FF2B5EF4-FFF2-40B4-BE49-F238E27FC236}">
                <a16:creationId xmlns:a16="http://schemas.microsoft.com/office/drawing/2014/main" id="{8C526AEC-C4CB-7A44-B7E7-A5708744EF6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14345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mt="20000"/>
            <a:extLst>
              <a:ext uri="{28A0092B-C50C-407E-A947-70E740481C1C}">
                <a14:useLocalDpi xmlns:a14="http://schemas.microsoft.com/office/drawing/2010/main" val="0"/>
              </a:ext>
            </a:extLst>
          </a:blip>
          <a:stretch>
            <a:fillRect/>
          </a:stretch>
        </p:blipFill>
        <p:spPr>
          <a:xfrm>
            <a:off x="-295840" y="-823508"/>
            <a:ext cx="13504209" cy="8474884"/>
          </a:xfrm>
          <a:prstGeom prst="rect">
            <a:avLst/>
          </a:prstGeom>
          <a:noFill/>
          <a:ln>
            <a:noFill/>
          </a:ln>
        </p:spPr>
      </p:pic>
      <p:sp>
        <p:nvSpPr>
          <p:cNvPr id="134" name="Shape 134"/>
          <p:cNvSpPr txBox="1"/>
          <p:nvPr/>
        </p:nvSpPr>
        <p:spPr>
          <a:xfrm>
            <a:off x="3022620" y="5672584"/>
            <a:ext cx="6146759" cy="369332"/>
          </a:xfrm>
          <a:prstGeom prst="rect">
            <a:avLst/>
          </a:prstGeom>
          <a:noFill/>
          <a:ln>
            <a:noFill/>
          </a:ln>
        </p:spPr>
        <p:txBody>
          <a:bodyPr lIns="91425" tIns="45700" rIns="91425" bIns="45700" anchor="t" anchorCtr="0">
            <a:noAutofit/>
          </a:bodyPr>
          <a:lstStyle/>
          <a:p>
            <a:pPr algn="ctr">
              <a:buSzPct val="25000"/>
            </a:pPr>
            <a:r>
              <a:rPr lang="en-US" sz="2600" b="1">
                <a:solidFill>
                  <a:srgbClr val="FFFFFF"/>
                </a:solidFill>
                <a:latin typeface="Gilroy ExtraBold" charset="0"/>
                <a:ea typeface="Gilroy ExtraBold" charset="0"/>
                <a:cs typeface="Gilroy ExtraBold" charset="0"/>
              </a:rPr>
              <a:t>June 13th </a:t>
            </a:r>
            <a:r>
              <a:rPr lang="en-US" sz="2600" b="1" dirty="0">
                <a:solidFill>
                  <a:srgbClr val="FFFFFF"/>
                </a:solidFill>
                <a:latin typeface="Gilroy ExtraBold" charset="0"/>
                <a:ea typeface="Gilroy ExtraBold" charset="0"/>
                <a:cs typeface="Gilroy ExtraBold" charset="0"/>
              </a:rPr>
              <a:t>at 8 p.m. ET/7 p.m. CT</a:t>
            </a:r>
          </a:p>
        </p:txBody>
      </p:sp>
      <p:pic>
        <p:nvPicPr>
          <p:cNvPr id="7" name="Shape 90" descr="SwingLeft_Logo_White.png"/>
          <p:cNvPicPr preferRelativeResize="0"/>
          <p:nvPr/>
        </p:nvPicPr>
        <p:blipFill>
          <a:blip r:embed="rId4">
            <a:alphaModFix amt="50000"/>
          </a:blip>
          <a:stretch>
            <a:fillRect/>
          </a:stretch>
        </p:blipFill>
        <p:spPr>
          <a:xfrm>
            <a:off x="301735" y="6147718"/>
            <a:ext cx="1594300" cy="512638"/>
          </a:xfrm>
          <a:prstGeom prst="rect">
            <a:avLst/>
          </a:prstGeom>
          <a:noFill/>
          <a:ln>
            <a:noFill/>
          </a:ln>
        </p:spPr>
      </p:pic>
      <p:sp>
        <p:nvSpPr>
          <p:cNvPr id="2" name="Rectangle 1"/>
          <p:cNvSpPr/>
          <p:nvPr/>
        </p:nvSpPr>
        <p:spPr>
          <a:xfrm>
            <a:off x="3048000" y="4532176"/>
            <a:ext cx="6096000" cy="707886"/>
          </a:xfrm>
          <a:prstGeom prst="rect">
            <a:avLst/>
          </a:prstGeom>
        </p:spPr>
        <p:txBody>
          <a:bodyPr>
            <a:spAutoFit/>
          </a:bodyPr>
          <a:lstStyle/>
          <a:p>
            <a:pPr lvl="0" algn="ctr">
              <a:buSzPct val="25000"/>
            </a:pPr>
            <a:r>
              <a:rPr lang="en-US" sz="2000" b="1" dirty="0">
                <a:solidFill>
                  <a:schemeClr val="lt1"/>
                </a:solidFill>
                <a:latin typeface="Source Sans Pro" charset="0"/>
                <a:ea typeface="Source Sans Pro" charset="0"/>
                <a:cs typeface="Source Sans Pro" charset="0"/>
              </a:rPr>
              <a:t>Elizabeth Erickson</a:t>
            </a:r>
            <a:r>
              <a:rPr lang="en-US" sz="1600" dirty="0">
                <a:solidFill>
                  <a:srgbClr val="00C4FF"/>
                </a:solidFill>
                <a:latin typeface="Source Sans Pro" charset="0"/>
                <a:ea typeface="Source Sans Pro" charset="0"/>
                <a:cs typeface="Source Sans Pro" charset="0"/>
              </a:rPr>
              <a:t>/ OFA Training Director</a:t>
            </a:r>
          </a:p>
          <a:p>
            <a:pPr lvl="0" algn="ctr">
              <a:buSzPct val="25000"/>
            </a:pPr>
            <a:r>
              <a:rPr lang="en-US" sz="2000" b="1" dirty="0">
                <a:solidFill>
                  <a:schemeClr val="bg1"/>
                </a:solidFill>
                <a:latin typeface="Source Sans Pro" charset="0"/>
                <a:ea typeface="Source Sans Pro" charset="0"/>
                <a:cs typeface="Source Sans Pro" charset="0"/>
              </a:rPr>
              <a:t>Alexis </a:t>
            </a:r>
            <a:r>
              <a:rPr lang="en-US" sz="2000" b="1" dirty="0" err="1">
                <a:solidFill>
                  <a:schemeClr val="bg1"/>
                </a:solidFill>
                <a:latin typeface="Source Sans Pro" charset="0"/>
                <a:ea typeface="Source Sans Pro" charset="0"/>
                <a:cs typeface="Source Sans Pro" charset="0"/>
              </a:rPr>
              <a:t>Conavay</a:t>
            </a:r>
            <a:r>
              <a:rPr lang="en-US" sz="1600" dirty="0">
                <a:solidFill>
                  <a:srgbClr val="00C4FF"/>
                </a:solidFill>
                <a:latin typeface="Source Sans Pro" charset="0"/>
                <a:ea typeface="Source Sans Pro" charset="0"/>
                <a:cs typeface="Source Sans Pro" charset="0"/>
              </a:rPr>
              <a:t>/ OFA Organizing Project Manager</a:t>
            </a:r>
            <a:endParaRPr lang="en-US" sz="1200" dirty="0">
              <a:solidFill>
                <a:srgbClr val="00B3DC"/>
              </a:solidFill>
              <a:latin typeface="Source Sans Pro" charset="0"/>
              <a:ea typeface="Source Sans Pro" charset="0"/>
              <a:cs typeface="Source Sans Pro" charset="0"/>
            </a:endParaRPr>
          </a:p>
        </p:txBody>
      </p:sp>
      <p:sp>
        <p:nvSpPr>
          <p:cNvPr id="12" name="Shape 133"/>
          <p:cNvSpPr txBox="1"/>
          <p:nvPr/>
        </p:nvSpPr>
        <p:spPr>
          <a:xfrm>
            <a:off x="514349" y="3150936"/>
            <a:ext cx="11163300" cy="912188"/>
          </a:xfrm>
          <a:prstGeom prst="rect">
            <a:avLst/>
          </a:prstGeom>
          <a:noFill/>
          <a:ln>
            <a:noFill/>
          </a:ln>
        </p:spPr>
        <p:txBody>
          <a:bodyPr lIns="91425" tIns="45700" rIns="91425" bIns="45700" anchor="t" anchorCtr="0">
            <a:noAutofit/>
          </a:bodyPr>
          <a:lstStyle/>
          <a:p>
            <a:pPr algn="ctr">
              <a:lnSpc>
                <a:spcPct val="90000"/>
              </a:lnSpc>
              <a:buSzPct val="25000"/>
            </a:pPr>
            <a:r>
              <a:rPr lang="en-US" sz="6000" b="1" dirty="0">
                <a:solidFill>
                  <a:srgbClr val="FFFFFF"/>
                </a:solidFill>
                <a:latin typeface="Gilroy ExtraBold" charset="0"/>
                <a:ea typeface="Gilroy ExtraBold" charset="0"/>
                <a:cs typeface="Gilroy ExtraBold" charset="0"/>
              </a:rPr>
              <a:t>Part 3: </a:t>
            </a:r>
            <a:r>
              <a:rPr lang="en-US" sz="6000" b="1">
                <a:solidFill>
                  <a:srgbClr val="FFFFFF"/>
                </a:solidFill>
                <a:latin typeface="Gilroy ExtraBold" charset="0"/>
                <a:ea typeface="Gilroy ExtraBold" charset="0"/>
                <a:cs typeface="Gilroy ExtraBold" charset="0"/>
              </a:rPr>
              <a:t>Your theory of change</a:t>
            </a:r>
            <a:endParaRPr lang="en-US" sz="6000" b="1" dirty="0">
              <a:solidFill>
                <a:srgbClr val="FFFFFF"/>
              </a:solidFill>
              <a:latin typeface="Gilroy ExtraBold" charset="0"/>
              <a:ea typeface="Gilroy ExtraBold" charset="0"/>
              <a:cs typeface="Gilroy ExtraBold" charset="0"/>
            </a:endParaRPr>
          </a:p>
        </p:txBody>
      </p:sp>
      <p:sp>
        <p:nvSpPr>
          <p:cNvPr id="13" name="Shape 133"/>
          <p:cNvSpPr txBox="1"/>
          <p:nvPr/>
        </p:nvSpPr>
        <p:spPr>
          <a:xfrm>
            <a:off x="514349" y="2531787"/>
            <a:ext cx="11163300" cy="435250"/>
          </a:xfrm>
          <a:prstGeom prst="rect">
            <a:avLst/>
          </a:prstGeom>
          <a:noFill/>
          <a:ln>
            <a:noFill/>
          </a:ln>
        </p:spPr>
        <p:txBody>
          <a:bodyPr lIns="91425" tIns="45700" rIns="91425" bIns="45700" anchor="t" anchorCtr="0">
            <a:noAutofit/>
          </a:bodyPr>
          <a:lstStyle/>
          <a:p>
            <a:pPr algn="ctr">
              <a:buSzPct val="25000"/>
            </a:pPr>
            <a:r>
              <a:rPr lang="en-US" sz="2400" b="1" spc="300" dirty="0">
                <a:solidFill>
                  <a:srgbClr val="00B3DC"/>
                </a:solidFill>
                <a:latin typeface="Gilroy ExtraBold" charset="0"/>
                <a:ea typeface="Gilroy ExtraBold" charset="0"/>
                <a:cs typeface="Gilroy ExtraBold" charset="0"/>
              </a:rPr>
              <a:t> EFFECTIVE CONVERSATIONS </a:t>
            </a:r>
          </a:p>
        </p:txBody>
      </p:sp>
      <p:pic>
        <p:nvPicPr>
          <p:cNvPr id="14" name="Picture 13"/>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7054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0" y="0"/>
            <a:ext cx="12192000" cy="6951579"/>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151" name="Shape 151"/>
          <p:cNvSpPr/>
          <p:nvPr/>
        </p:nvSpPr>
        <p:spPr>
          <a:xfrm>
            <a:off x="0" y="2733412"/>
            <a:ext cx="12160246" cy="1484754"/>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2000" b="1" dirty="0">
                <a:solidFill>
                  <a:schemeClr val="lt1"/>
                </a:solidFill>
                <a:latin typeface="Gilroy ExtraBold" charset="0"/>
                <a:ea typeface="Gilroy ExtraBold" charset="0"/>
                <a:cs typeface="Gilroy ExtraBold" charset="0"/>
              </a:rPr>
              <a:t>Team ’18</a:t>
            </a:r>
          </a:p>
          <a:p>
            <a:pPr marL="0" marR="0" lvl="0" indent="0" algn="ctr" rtl="0">
              <a:lnSpc>
                <a:spcPct val="80000"/>
              </a:lnSpc>
              <a:spcBef>
                <a:spcPts val="0"/>
              </a:spcBef>
              <a:buSzPct val="25000"/>
              <a:buNone/>
            </a:pPr>
            <a:endParaRPr lang="en-US" sz="6000" b="1" dirty="0">
              <a:solidFill>
                <a:schemeClr val="lt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4161164" y="4705685"/>
            <a:ext cx="3837918" cy="534185"/>
          </a:xfrm>
          <a:prstGeom prst="rect">
            <a:avLst/>
          </a:prstGeom>
        </p:spPr>
        <p:txBody>
          <a:bodyPr wrap="square">
            <a:spAutoFit/>
          </a:bodyPr>
          <a:lstStyle/>
          <a:p>
            <a:pPr lvl="0" algn="ctr">
              <a:lnSpc>
                <a:spcPct val="80000"/>
              </a:lnSpc>
              <a:buSzPct val="25000"/>
            </a:pPr>
            <a:r>
              <a:rPr lang="en-US" sz="3500" b="1" dirty="0">
                <a:solidFill>
                  <a:schemeClr val="lt1"/>
                </a:solidFill>
                <a:latin typeface="Gilroy ExtraBold" charset="0"/>
                <a:ea typeface="Gilroy ExtraBold" charset="0"/>
                <a:cs typeface="Gilroy ExtraBold" charset="0"/>
              </a:rPr>
              <a:t> </a:t>
            </a:r>
            <a:r>
              <a:rPr lang="en-US" sz="3500" b="1" dirty="0" err="1">
                <a:solidFill>
                  <a:schemeClr val="lt1"/>
                </a:solidFill>
                <a:latin typeface="Gilroy ExtraBold" charset="0"/>
                <a:ea typeface="Gilroy ExtraBold" charset="0"/>
                <a:cs typeface="Gilroy ExtraBold" charset="0"/>
              </a:rPr>
              <a:t>bit.ly</a:t>
            </a:r>
            <a:r>
              <a:rPr lang="en-US" sz="3500" b="1" dirty="0">
                <a:solidFill>
                  <a:schemeClr val="lt1"/>
                </a:solidFill>
                <a:latin typeface="Gilroy ExtraBold" charset="0"/>
                <a:ea typeface="Gilroy ExtraBold" charset="0"/>
                <a:cs typeface="Gilroy ExtraBold" charset="0"/>
              </a:rPr>
              <a:t>/ofa18</a:t>
            </a:r>
          </a:p>
        </p:txBody>
      </p:sp>
    </p:spTree>
    <p:extLst>
      <p:ext uri="{BB962C8B-B14F-4D97-AF65-F5344CB8AC3E}">
        <p14:creationId xmlns:p14="http://schemas.microsoft.com/office/powerpoint/2010/main" val="40195042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533791"/>
            <a:ext cx="12192000" cy="313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tx1"/>
                </a:solidFill>
                <a:latin typeface="Gilroy ExtraBold" charset="0"/>
                <a:ea typeface="Gilroy ExtraBold" charset="0"/>
                <a:cs typeface="Gilroy ExtraBold" charset="0"/>
              </a:rPr>
              <a:t>OFA </a:t>
            </a:r>
          </a:p>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90000"/>
              </a:lnSpc>
            </a:pPr>
            <a:r>
              <a:rPr lang="en-US" sz="4000" b="1" dirty="0">
                <a:solidFill>
                  <a:schemeClr val="bg2"/>
                </a:solidFill>
                <a:latin typeface="Gilroy ExtraBold" charset="0"/>
                <a:ea typeface="Gilroy ExtraBold" charset="0"/>
                <a:cs typeface="Gilroy ExtraBold" charset="0"/>
              </a:rPr>
              <a:t>Thank you for joining today’s webinar.</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r>
              <a:rPr lang="en-US" sz="2400" dirty="0">
                <a:solidFill>
                  <a:schemeClr val="tx1"/>
                </a:solidFill>
                <a:latin typeface="Source Sans Pro" charset="0"/>
                <a:ea typeface="Source Sans Pro" charset="0"/>
                <a:cs typeface="Source Sans Pro" charset="0"/>
              </a:rPr>
              <a:t>Please fill out the survey below and give us </a:t>
            </a:r>
          </a:p>
          <a:p>
            <a:pPr algn="ctr"/>
            <a:r>
              <a:rPr lang="en-US" sz="2400" dirty="0">
                <a:solidFill>
                  <a:schemeClr val="tx1"/>
                </a:solidFill>
                <a:latin typeface="Source Sans Pro" charset="0"/>
                <a:ea typeface="Source Sans Pro" charset="0"/>
                <a:cs typeface="Source Sans Pro" charset="0"/>
              </a:rPr>
              <a:t>your feedback on today’s training.</a:t>
            </a:r>
          </a:p>
          <a:p>
            <a:pPr algn="ctr">
              <a:lnSpc>
                <a:spcPct val="80000"/>
              </a:lnSpc>
            </a:pPr>
            <a:endParaRPr lang="en-US" sz="2600" dirty="0">
              <a:solidFill>
                <a:schemeClr val="tx1"/>
              </a:solidFill>
              <a:latin typeface="Source Sans Pro" charset="0"/>
              <a:ea typeface="Source Sans Pro" charset="0"/>
              <a:cs typeface="Source Sans Pro" charset="0"/>
            </a:endParaRPr>
          </a:p>
        </p:txBody>
      </p:sp>
      <p:sp>
        <p:nvSpPr>
          <p:cNvPr id="11" name="Rectangle 10">
            <a:hlinkClick r:id="rId3"/>
          </p:cNvPr>
          <p:cNvSpPr/>
          <p:nvPr/>
        </p:nvSpPr>
        <p:spPr>
          <a:xfrm>
            <a:off x="4275221" y="4869371"/>
            <a:ext cx="3641558" cy="809534"/>
          </a:xfrm>
          <a:prstGeom prst="rect">
            <a:avLst/>
          </a:prstGeom>
          <a:noFill/>
          <a:ln w="25400"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800" b="1" dirty="0" err="1">
                <a:solidFill>
                  <a:schemeClr val="bg2"/>
                </a:solidFill>
                <a:latin typeface="Gilroy ExtraBold" charset="0"/>
                <a:ea typeface="Gilroy ExtraBold" charset="0"/>
                <a:cs typeface="Gilroy ExtraBold" charset="0"/>
              </a:rPr>
              <a:t>bit.ly</a:t>
            </a:r>
            <a:r>
              <a:rPr lang="en-US" sz="2800" b="1" dirty="0">
                <a:solidFill>
                  <a:schemeClr val="bg2"/>
                </a:solidFill>
                <a:latin typeface="Gilroy ExtraBold" charset="0"/>
                <a:ea typeface="Gilroy ExtraBold" charset="0"/>
                <a:cs typeface="Gilroy ExtraBold" charset="0"/>
              </a:rPr>
              <a:t>/EC_training2</a:t>
            </a:r>
            <a:endParaRPr lang="en-US" sz="2400" b="1" dirty="0">
              <a:solidFill>
                <a:schemeClr val="bg2"/>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57956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59504"/>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Thank you!</a:t>
            </a:r>
          </a:p>
        </p:txBody>
      </p:sp>
      <p:pic>
        <p:nvPicPr>
          <p:cNvPr id="8" name="Picture 7">
            <a:extLst>
              <a:ext uri="{FF2B5EF4-FFF2-40B4-BE49-F238E27FC236}">
                <a16:creationId xmlns:a16="http://schemas.microsoft.com/office/drawing/2014/main" id="{8C526AEC-C4CB-7A44-B7E7-A5708744EF6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2880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9" y="1151078"/>
            <a:ext cx="3321036"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Goals for</a:t>
            </a:r>
          </a:p>
          <a:p>
            <a:pPr>
              <a:lnSpc>
                <a:spcPct val="80000"/>
              </a:lnSpc>
              <a:spcBef>
                <a:spcPts val="0"/>
              </a:spcBef>
              <a:buNone/>
            </a:pPr>
            <a:r>
              <a:rPr lang="en-US" sz="4500" b="1" dirty="0">
                <a:solidFill>
                  <a:srgbClr val="00B4DC"/>
                </a:solidFill>
                <a:latin typeface="Gilroy ExtraBold" charset="0"/>
                <a:ea typeface="Gilroy ExtraBold" charset="0"/>
                <a:cs typeface="Gilroy ExtraBold" charset="0"/>
              </a:rPr>
              <a:t>this session</a:t>
            </a:r>
          </a:p>
        </p:txBody>
      </p:sp>
      <p:sp>
        <p:nvSpPr>
          <p:cNvPr id="3" name="Oval 2"/>
          <p:cNvSpPr/>
          <p:nvPr/>
        </p:nvSpPr>
        <p:spPr>
          <a:xfrm>
            <a:off x="5811753" y="108473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6" name="TextBox 5"/>
          <p:cNvSpPr txBox="1"/>
          <p:nvPr/>
        </p:nvSpPr>
        <p:spPr>
          <a:xfrm>
            <a:off x="6512330" y="971589"/>
            <a:ext cx="4850613"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Analyze underlying reasons why engaging in persuasive conversations is difficult, both individually and interpersonally.</a:t>
            </a:r>
          </a:p>
        </p:txBody>
      </p:sp>
      <p:sp>
        <p:nvSpPr>
          <p:cNvPr id="7" name="Oval 6"/>
          <p:cNvSpPr/>
          <p:nvPr/>
        </p:nvSpPr>
        <p:spPr>
          <a:xfrm>
            <a:off x="5811752" y="2908347"/>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8" name="TextBox 7"/>
          <p:cNvSpPr txBox="1"/>
          <p:nvPr/>
        </p:nvSpPr>
        <p:spPr>
          <a:xfrm>
            <a:off x="6512331" y="2828835"/>
            <a:ext cx="4850612"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Apply the theory of ‘knowing your why’ to people you will talk to in your organizing work. </a:t>
            </a:r>
          </a:p>
        </p:txBody>
      </p:sp>
      <p:sp>
        <p:nvSpPr>
          <p:cNvPr id="9" name="TextBox 8">
            <a:extLst>
              <a:ext uri="{FF2B5EF4-FFF2-40B4-BE49-F238E27FC236}">
                <a16:creationId xmlns:a16="http://schemas.microsoft.com/office/drawing/2014/main" id="{38C3A014-27ED-E943-84D8-393C7B64AD4E}"/>
              </a:ext>
            </a:extLst>
          </p:cNvPr>
          <p:cNvSpPr txBox="1"/>
          <p:nvPr/>
        </p:nvSpPr>
        <p:spPr>
          <a:xfrm>
            <a:off x="6512330" y="4316750"/>
            <a:ext cx="4850613"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Be ready to speak from our values and engage in challenging conversations during this incredibly important year!</a:t>
            </a:r>
          </a:p>
        </p:txBody>
      </p:sp>
      <p:sp>
        <p:nvSpPr>
          <p:cNvPr id="10" name="Oval 9">
            <a:extLst>
              <a:ext uri="{FF2B5EF4-FFF2-40B4-BE49-F238E27FC236}">
                <a16:creationId xmlns:a16="http://schemas.microsoft.com/office/drawing/2014/main" id="{D9E51121-278E-1847-A8E6-D4F12273909C}"/>
              </a:ext>
            </a:extLst>
          </p:cNvPr>
          <p:cNvSpPr/>
          <p:nvPr/>
        </p:nvSpPr>
        <p:spPr>
          <a:xfrm>
            <a:off x="5811752" y="436758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11" name="Picture 10">
            <a:extLst>
              <a:ext uri="{FF2B5EF4-FFF2-40B4-BE49-F238E27FC236}">
                <a16:creationId xmlns:a16="http://schemas.microsoft.com/office/drawing/2014/main" id="{B75902EA-9E59-D94E-B48C-30AF118FA15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24192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7824" y="1229920"/>
            <a:ext cx="4517136"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sp>
        <p:nvSpPr>
          <p:cNvPr id="3" name="Rectangle 2"/>
          <p:cNvSpPr/>
          <p:nvPr/>
        </p:nvSpPr>
        <p:spPr>
          <a:xfrm>
            <a:off x="5486592" y="1237002"/>
            <a:ext cx="5844017" cy="5917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77841" y="1284784"/>
            <a:ext cx="6393562" cy="3416320"/>
          </a:xfrm>
          <a:prstGeom prst="rect">
            <a:avLst/>
          </a:prstGeom>
          <a:noFill/>
        </p:spPr>
        <p:txBody>
          <a:bodyPr wrap="square" rtlCol="0">
            <a:spAutoFit/>
          </a:bodyPr>
          <a:lstStyle/>
          <a:p>
            <a:pPr fontAlgn="ctr"/>
            <a:r>
              <a:rPr lang="en-US" sz="2400" b="1" dirty="0">
                <a:solidFill>
                  <a:schemeClr val="bg1"/>
                </a:solidFill>
                <a:latin typeface="Source Sans Pro" charset="0"/>
                <a:ea typeface="Source Sans Pro" charset="0"/>
                <a:cs typeface="Source Sans Pro" charset="0"/>
              </a:rPr>
              <a:t>The challenge of persuasion</a:t>
            </a:r>
          </a:p>
          <a:p>
            <a:pPr fontAlgn="ctr"/>
            <a:endParaRPr lang="en-US" sz="2400" b="1"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Speaking from values: The why, how, what</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Case studies &amp; examples</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Practice and feedback</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Putting it all together &amp; next steps</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87515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0" y="1541869"/>
            <a:ext cx="12192000" cy="1576235"/>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6000" b="1" dirty="0">
                <a:solidFill>
                  <a:schemeClr val="dk2"/>
                </a:solidFill>
                <a:latin typeface="Gilroy ExtraBold" charset="0"/>
                <a:ea typeface="Gilroy ExtraBold" charset="0"/>
                <a:cs typeface="Gilroy ExtraBold" charset="0"/>
              </a:rPr>
              <a:t>Why is changing someone’s opinion so </a:t>
            </a:r>
            <a:r>
              <a:rPr lang="en-US" sz="6000" b="1">
                <a:solidFill>
                  <a:schemeClr val="dk2"/>
                </a:solidFill>
                <a:latin typeface="Gilroy ExtraBold" charset="0"/>
                <a:ea typeface="Gilroy ExtraBold" charset="0"/>
                <a:cs typeface="Gilroy ExtraBold" charset="0"/>
              </a:rPr>
              <a:t>difficult?</a:t>
            </a:r>
            <a:endParaRPr lang="en-US" sz="6000" b="1" dirty="0">
              <a:solidFill>
                <a:schemeClr val="dk2"/>
              </a:solidFill>
              <a:latin typeface="Gilroy ExtraBold" charset="0"/>
              <a:ea typeface="Gilroy ExtraBold" charset="0"/>
              <a:cs typeface="Gilroy ExtraBold" charset="0"/>
            </a:endParaRPr>
          </a:p>
        </p:txBody>
      </p:sp>
      <p:sp>
        <p:nvSpPr>
          <p:cNvPr id="2" name="Rectangle 1"/>
          <p:cNvSpPr/>
          <p:nvPr/>
        </p:nvSpPr>
        <p:spPr>
          <a:xfrm>
            <a:off x="445008" y="3813982"/>
            <a:ext cx="11301984" cy="1569660"/>
          </a:xfrm>
          <a:prstGeom prst="rect">
            <a:avLst/>
          </a:prstGeom>
        </p:spPr>
        <p:txBody>
          <a:bodyPr wrap="square">
            <a:spAutoFit/>
          </a:bodyPr>
          <a:lstStyle/>
          <a:p>
            <a:pPr lvl="0" algn="ctr">
              <a:lnSpc>
                <a:spcPct val="80000"/>
              </a:lnSpc>
              <a:buSzPct val="25000"/>
            </a:pPr>
            <a:r>
              <a:rPr lang="en-US" sz="2500" spc="300" dirty="0">
                <a:solidFill>
                  <a:schemeClr val="tx1"/>
                </a:solidFill>
                <a:latin typeface="Gilroy ExtraBold" charset="0"/>
                <a:ea typeface="Gilroy ExtraBold" charset="0"/>
                <a:cs typeface="Gilroy ExtraBold" charset="0"/>
              </a:rPr>
              <a:t>FOLLOWING CLIP: </a:t>
            </a:r>
          </a:p>
          <a:p>
            <a:pPr lvl="0" algn="ctr">
              <a:lnSpc>
                <a:spcPct val="80000"/>
              </a:lnSpc>
              <a:buSzPct val="25000"/>
            </a:pPr>
            <a:endParaRPr lang="en-US" sz="2500" spc="300" dirty="0">
              <a:solidFill>
                <a:schemeClr val="tx1"/>
              </a:solidFill>
              <a:latin typeface="Gilroy ExtraBold" charset="0"/>
              <a:ea typeface="Gilroy ExtraBold" charset="0"/>
              <a:cs typeface="Gilroy ExtraBold" charset="0"/>
            </a:endParaRPr>
          </a:p>
          <a:p>
            <a:pPr lvl="0" algn="ctr">
              <a:lnSpc>
                <a:spcPct val="80000"/>
              </a:lnSpc>
              <a:buSzPct val="25000"/>
            </a:pPr>
            <a:r>
              <a:rPr lang="en-US" sz="3500" b="1" i="1" dirty="0">
                <a:solidFill>
                  <a:schemeClr val="tx1"/>
                </a:solidFill>
                <a:latin typeface="Gilroy ExtraBold" charset="0"/>
                <a:ea typeface="Gilroy ExtraBold" charset="0"/>
                <a:cs typeface="Gilroy ExtraBold" charset="0"/>
              </a:rPr>
              <a:t>The Incredible Rarity of Changing Your Mind </a:t>
            </a:r>
          </a:p>
          <a:p>
            <a:pPr lvl="0" algn="ctr">
              <a:lnSpc>
                <a:spcPct val="80000"/>
              </a:lnSpc>
              <a:buSzPct val="25000"/>
            </a:pPr>
            <a:r>
              <a:rPr lang="en-US" sz="3500" b="1" dirty="0">
                <a:solidFill>
                  <a:schemeClr val="tx1"/>
                </a:solidFill>
                <a:latin typeface="Gilroy ExtraBold" charset="0"/>
                <a:ea typeface="Gilroy ExtraBold" charset="0"/>
                <a:cs typeface="Gilroy ExtraBold" charset="0"/>
              </a:rPr>
              <a:t>from This American Life</a:t>
            </a:r>
          </a:p>
        </p:txBody>
      </p:sp>
      <p:pic>
        <p:nvPicPr>
          <p:cNvPr id="4" name="Picture 3">
            <a:extLst>
              <a:ext uri="{FF2B5EF4-FFF2-40B4-BE49-F238E27FC236}">
                <a16:creationId xmlns:a16="http://schemas.microsoft.com/office/drawing/2014/main" id="{AC5AB656-7A3E-D243-9361-8313348E174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2825"/>
          <a:stretch/>
        </p:blipFill>
        <p:spPr>
          <a:xfrm>
            <a:off x="281354" y="193753"/>
            <a:ext cx="3506242" cy="6236034"/>
          </a:xfrm>
          <a:prstGeom prst="rect">
            <a:avLst/>
          </a:prstGeom>
        </p:spPr>
      </p:pic>
      <p:pic>
        <p:nvPicPr>
          <p:cNvPr id="2" name="555_0.62_29.52_e442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64393" y="1923993"/>
            <a:ext cx="3010013" cy="3010013"/>
          </a:xfrm>
          <a:prstGeom prst="rect">
            <a:avLst/>
          </a:prstGeom>
        </p:spPr>
      </p:pic>
      <p:pic>
        <p:nvPicPr>
          <p:cNvPr id="5" name="555_30.14_29.18_e4422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311701" y="1923993"/>
            <a:ext cx="3010013" cy="3010013"/>
          </a:xfrm>
          <a:prstGeom prst="rect">
            <a:avLst/>
          </a:prstGeom>
        </p:spPr>
      </p:pic>
      <p:pic>
        <p:nvPicPr>
          <p:cNvPr id="6" name="Picture 5">
            <a:extLst>
              <a:ext uri="{FF2B5EF4-FFF2-40B4-BE49-F238E27FC236}">
                <a16:creationId xmlns:a16="http://schemas.microsoft.com/office/drawing/2014/main" id="{C529E4B5-C383-694B-A6AB-BF43F3115839}"/>
              </a:ext>
            </a:extLst>
          </p:cNvPr>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41305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18706</TotalTime>
  <Words>3254</Words>
  <Application>Microsoft Macintosh PowerPoint</Application>
  <PresentationFormat>Widescreen</PresentationFormat>
  <Paragraphs>473</Paragraphs>
  <Slides>54</Slides>
  <Notes>54</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54</vt:i4>
      </vt:variant>
    </vt:vector>
  </HeadingPairs>
  <TitlesOfParts>
    <vt:vector size="67" baseType="lpstr">
      <vt:lpstr>Arial</vt:lpstr>
      <vt:lpstr>Bitter</vt:lpstr>
      <vt:lpstr>Calibri</vt:lpstr>
      <vt:lpstr>Gill Sans</vt:lpstr>
      <vt:lpstr>Gilroy</vt:lpstr>
      <vt:lpstr>Gilroy ExtraBold</vt:lpstr>
      <vt:lpstr>Helvetica Neue</vt:lpstr>
      <vt:lpstr>Open Sans</vt:lpstr>
      <vt:lpstr>Questrial</vt:lpstr>
      <vt:lpstr>Source Sans Pro</vt:lpstr>
      <vt:lpstr>Source Sans Pro 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257</cp:revision>
  <cp:lastPrinted>2018-06-05T18:44:06Z</cp:lastPrinted>
  <dcterms:modified xsi:type="dcterms:W3CDTF">2019-07-03T02:33:56Z</dcterms:modified>
</cp:coreProperties>
</file>