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handoutMasterIdLst>
    <p:handoutMasterId r:id="rId33"/>
  </p:handoutMasterIdLst>
  <p:sldIdLst>
    <p:sldId id="860" r:id="rId2"/>
    <p:sldId id="861" r:id="rId3"/>
    <p:sldId id="862" r:id="rId4"/>
    <p:sldId id="863" r:id="rId5"/>
    <p:sldId id="864" r:id="rId6"/>
    <p:sldId id="857" r:id="rId7"/>
    <p:sldId id="833" r:id="rId8"/>
    <p:sldId id="865" r:id="rId9"/>
    <p:sldId id="866" r:id="rId10"/>
    <p:sldId id="836" r:id="rId11"/>
    <p:sldId id="867" r:id="rId12"/>
    <p:sldId id="868" r:id="rId13"/>
    <p:sldId id="840" r:id="rId14"/>
    <p:sldId id="869" r:id="rId15"/>
    <p:sldId id="870" r:id="rId16"/>
    <p:sldId id="871" r:id="rId17"/>
    <p:sldId id="872" r:id="rId18"/>
    <p:sldId id="873" r:id="rId19"/>
    <p:sldId id="874" r:id="rId20"/>
    <p:sldId id="875" r:id="rId21"/>
    <p:sldId id="848" r:id="rId22"/>
    <p:sldId id="849" r:id="rId23"/>
    <p:sldId id="850" r:id="rId24"/>
    <p:sldId id="876" r:id="rId25"/>
    <p:sldId id="881" r:id="rId26"/>
    <p:sldId id="853" r:id="rId27"/>
    <p:sldId id="880" r:id="rId28"/>
    <p:sldId id="877" r:id="rId29"/>
    <p:sldId id="878" r:id="rId30"/>
    <p:sldId id="879" r:id="rId31"/>
  </p:sldIdLst>
  <p:sldSz cx="13004800" cy="9753600"/>
  <p:notesSz cx="6858000" cy="9144000"/>
  <p:defaultTextStyle>
    <a:defPPr>
      <a:defRPr lang="en-US"/>
    </a:defPPr>
    <a:lvl1pPr marL="0" algn="l" defTabSz="1300460" rtl="0" eaLnBrk="1" latinLnBrk="0" hangingPunct="1">
      <a:defRPr sz="2560" kern="1200">
        <a:solidFill>
          <a:schemeClr val="tx1"/>
        </a:solidFill>
        <a:latin typeface="+mn-lt"/>
        <a:ea typeface="+mn-ea"/>
        <a:cs typeface="+mn-cs"/>
      </a:defRPr>
    </a:lvl1pPr>
    <a:lvl2pPr marL="650230" algn="l" defTabSz="1300460" rtl="0" eaLnBrk="1" latinLnBrk="0" hangingPunct="1">
      <a:defRPr sz="2560" kern="1200">
        <a:solidFill>
          <a:schemeClr val="tx1"/>
        </a:solidFill>
        <a:latin typeface="+mn-lt"/>
        <a:ea typeface="+mn-ea"/>
        <a:cs typeface="+mn-cs"/>
      </a:defRPr>
    </a:lvl2pPr>
    <a:lvl3pPr marL="1300460" algn="l" defTabSz="1300460" rtl="0" eaLnBrk="1" latinLnBrk="0" hangingPunct="1">
      <a:defRPr sz="2560" kern="1200">
        <a:solidFill>
          <a:schemeClr val="tx1"/>
        </a:solidFill>
        <a:latin typeface="+mn-lt"/>
        <a:ea typeface="+mn-ea"/>
        <a:cs typeface="+mn-cs"/>
      </a:defRPr>
    </a:lvl3pPr>
    <a:lvl4pPr marL="1950690" algn="l" defTabSz="1300460" rtl="0" eaLnBrk="1" latinLnBrk="0" hangingPunct="1">
      <a:defRPr sz="2560" kern="1200">
        <a:solidFill>
          <a:schemeClr val="tx1"/>
        </a:solidFill>
        <a:latin typeface="+mn-lt"/>
        <a:ea typeface="+mn-ea"/>
        <a:cs typeface="+mn-cs"/>
      </a:defRPr>
    </a:lvl4pPr>
    <a:lvl5pPr marL="2600919" algn="l" defTabSz="1300460" rtl="0" eaLnBrk="1" latinLnBrk="0" hangingPunct="1">
      <a:defRPr sz="2560" kern="1200">
        <a:solidFill>
          <a:schemeClr val="tx1"/>
        </a:solidFill>
        <a:latin typeface="+mn-lt"/>
        <a:ea typeface="+mn-ea"/>
        <a:cs typeface="+mn-cs"/>
      </a:defRPr>
    </a:lvl5pPr>
    <a:lvl6pPr marL="3251149" algn="l" defTabSz="1300460" rtl="0" eaLnBrk="1" latinLnBrk="0" hangingPunct="1">
      <a:defRPr sz="2560" kern="1200">
        <a:solidFill>
          <a:schemeClr val="tx1"/>
        </a:solidFill>
        <a:latin typeface="+mn-lt"/>
        <a:ea typeface="+mn-ea"/>
        <a:cs typeface="+mn-cs"/>
      </a:defRPr>
    </a:lvl6pPr>
    <a:lvl7pPr marL="3901379" algn="l" defTabSz="1300460" rtl="0" eaLnBrk="1" latinLnBrk="0" hangingPunct="1">
      <a:defRPr sz="2560" kern="1200">
        <a:solidFill>
          <a:schemeClr val="tx1"/>
        </a:solidFill>
        <a:latin typeface="+mn-lt"/>
        <a:ea typeface="+mn-ea"/>
        <a:cs typeface="+mn-cs"/>
      </a:defRPr>
    </a:lvl7pPr>
    <a:lvl8pPr marL="4551609" algn="l" defTabSz="1300460" rtl="0" eaLnBrk="1" latinLnBrk="0" hangingPunct="1">
      <a:defRPr sz="2560" kern="1200">
        <a:solidFill>
          <a:schemeClr val="tx1"/>
        </a:solidFill>
        <a:latin typeface="+mn-lt"/>
        <a:ea typeface="+mn-ea"/>
        <a:cs typeface="+mn-cs"/>
      </a:defRPr>
    </a:lvl8pPr>
    <a:lvl9pPr marL="5201839" algn="l" defTabSz="1300460" rtl="0" eaLnBrk="1" latinLnBrk="0" hangingPunct="1">
      <a:defRPr sz="25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amironalcantara" initials="a" lastIdx="1" clrIdx="0">
    <p:extLst/>
  </p:cmAuthor>
  <p:cmAuthor id="2" name="User" initials="U" lastIdx="10" clrIdx="1">
    <p:extLst/>
  </p:cmAuthor>
  <p:cmAuthor id="3" name="Ashley Pinedo" initials="" lastIdx="4" clrIdx="2"/>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clrMode="gray"/>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5340"/>
    <a:srgbClr val="FFFFFF"/>
    <a:srgbClr val="DEDEDE"/>
    <a:srgbClr val="A2A2A2"/>
    <a:srgbClr val="B1AEAE"/>
    <a:srgbClr val="56565A"/>
    <a:srgbClr val="D9D9D9"/>
    <a:srgbClr val="767171"/>
    <a:srgbClr val="585C60"/>
    <a:srgbClr val="5357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29" autoAdjust="0"/>
    <p:restoredTop sz="82749" autoAdjust="0"/>
  </p:normalViewPr>
  <p:slideViewPr>
    <p:cSldViewPr snapToGrid="0">
      <p:cViewPr varScale="1">
        <p:scale>
          <a:sx n="65" d="100"/>
          <a:sy n="65" d="100"/>
        </p:scale>
        <p:origin x="776" y="208"/>
      </p:cViewPr>
      <p:guideLst>
        <p:guide orient="horz" pos="3072"/>
        <p:guide pos="4096"/>
      </p:guideLst>
    </p:cSldViewPr>
  </p:slideViewPr>
  <p:notesTextViewPr>
    <p:cViewPr>
      <p:scale>
        <a:sx n="3" d="2"/>
        <a:sy n="3" d="2"/>
      </p:scale>
      <p:origin x="0" y="-32"/>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8885F0C-5DEA-4728-8592-C91972CEE311}" type="datetimeFigureOut">
              <a:rPr lang="en-US" smtClean="0"/>
              <a:t>3/12/19</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695A6C6-C12F-42A3-9316-E2EB2B2DB527}" type="slidenum">
              <a:rPr lang="en-US" smtClean="0"/>
              <a:t>‹#›</a:t>
            </a:fld>
            <a:endParaRPr lang="en-US" dirty="0"/>
          </a:p>
        </p:txBody>
      </p:sp>
    </p:spTree>
    <p:extLst>
      <p:ext uri="{BB962C8B-B14F-4D97-AF65-F5344CB8AC3E}">
        <p14:creationId xmlns:p14="http://schemas.microsoft.com/office/powerpoint/2010/main" val="40818580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136291-A6DC-4AD0-90CD-33D1F1DFFC6E}" type="datetimeFigureOut">
              <a:rPr lang="en-US" smtClean="0"/>
              <a:t>3/12/19</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E3C1EA-D8F4-4B85-8B01-A01110AD5AFE}" type="slidenum">
              <a:rPr lang="en-US" smtClean="0"/>
              <a:t>‹#›</a:t>
            </a:fld>
            <a:endParaRPr lang="en-US" dirty="0"/>
          </a:p>
        </p:txBody>
      </p:sp>
    </p:spTree>
    <p:extLst>
      <p:ext uri="{BB962C8B-B14F-4D97-AF65-F5344CB8AC3E}">
        <p14:creationId xmlns:p14="http://schemas.microsoft.com/office/powerpoint/2010/main" val="1175097750"/>
      </p:ext>
    </p:extLst>
  </p:cSld>
  <p:clrMap bg1="lt1" tx1="dk1" bg2="lt2" tx2="dk2" accent1="accent1" accent2="accent2" accent3="accent3" accent4="accent4" accent5="accent5" accent6="accent6" hlink="hlink" folHlink="folHlink"/>
  <p:notesStyle>
    <a:lvl1pPr marL="0" algn="l" defTabSz="1300460" rtl="0" eaLnBrk="1" latinLnBrk="0" hangingPunct="1">
      <a:defRPr sz="1707" kern="1200">
        <a:solidFill>
          <a:schemeClr val="tx1"/>
        </a:solidFill>
        <a:latin typeface="+mn-lt"/>
        <a:ea typeface="+mn-ea"/>
        <a:cs typeface="+mn-cs"/>
      </a:defRPr>
    </a:lvl1pPr>
    <a:lvl2pPr marL="650230" algn="l" defTabSz="1300460" rtl="0" eaLnBrk="1" latinLnBrk="0" hangingPunct="1">
      <a:defRPr sz="1707" kern="1200">
        <a:solidFill>
          <a:schemeClr val="tx1"/>
        </a:solidFill>
        <a:latin typeface="+mn-lt"/>
        <a:ea typeface="+mn-ea"/>
        <a:cs typeface="+mn-cs"/>
      </a:defRPr>
    </a:lvl2pPr>
    <a:lvl3pPr marL="1300460" algn="l" defTabSz="1300460" rtl="0" eaLnBrk="1" latinLnBrk="0" hangingPunct="1">
      <a:defRPr sz="1707" kern="1200">
        <a:solidFill>
          <a:schemeClr val="tx1"/>
        </a:solidFill>
        <a:latin typeface="+mn-lt"/>
        <a:ea typeface="+mn-ea"/>
        <a:cs typeface="+mn-cs"/>
      </a:defRPr>
    </a:lvl3pPr>
    <a:lvl4pPr marL="1950690" algn="l" defTabSz="1300460" rtl="0" eaLnBrk="1" latinLnBrk="0" hangingPunct="1">
      <a:defRPr sz="1707" kern="1200">
        <a:solidFill>
          <a:schemeClr val="tx1"/>
        </a:solidFill>
        <a:latin typeface="+mn-lt"/>
        <a:ea typeface="+mn-ea"/>
        <a:cs typeface="+mn-cs"/>
      </a:defRPr>
    </a:lvl4pPr>
    <a:lvl5pPr marL="2600919" algn="l" defTabSz="1300460" rtl="0" eaLnBrk="1" latinLnBrk="0" hangingPunct="1">
      <a:defRPr sz="1707" kern="1200">
        <a:solidFill>
          <a:schemeClr val="tx1"/>
        </a:solidFill>
        <a:latin typeface="+mn-lt"/>
        <a:ea typeface="+mn-ea"/>
        <a:cs typeface="+mn-cs"/>
      </a:defRPr>
    </a:lvl5pPr>
    <a:lvl6pPr marL="3251149" algn="l" defTabSz="1300460" rtl="0" eaLnBrk="1" latinLnBrk="0" hangingPunct="1">
      <a:defRPr sz="1707" kern="1200">
        <a:solidFill>
          <a:schemeClr val="tx1"/>
        </a:solidFill>
        <a:latin typeface="+mn-lt"/>
        <a:ea typeface="+mn-ea"/>
        <a:cs typeface="+mn-cs"/>
      </a:defRPr>
    </a:lvl6pPr>
    <a:lvl7pPr marL="3901379" algn="l" defTabSz="1300460" rtl="0" eaLnBrk="1" latinLnBrk="0" hangingPunct="1">
      <a:defRPr sz="1707" kern="1200">
        <a:solidFill>
          <a:schemeClr val="tx1"/>
        </a:solidFill>
        <a:latin typeface="+mn-lt"/>
        <a:ea typeface="+mn-ea"/>
        <a:cs typeface="+mn-cs"/>
      </a:defRPr>
    </a:lvl7pPr>
    <a:lvl8pPr marL="4551609" algn="l" defTabSz="1300460" rtl="0" eaLnBrk="1" latinLnBrk="0" hangingPunct="1">
      <a:defRPr sz="1707" kern="1200">
        <a:solidFill>
          <a:schemeClr val="tx1"/>
        </a:solidFill>
        <a:latin typeface="+mn-lt"/>
        <a:ea typeface="+mn-ea"/>
        <a:cs typeface="+mn-cs"/>
      </a:defRPr>
    </a:lvl8pPr>
    <a:lvl9pPr marL="5201839" algn="l" defTabSz="1300460" rtl="0" eaLnBrk="1" latinLnBrk="0" hangingPunct="1">
      <a:defRPr sz="170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work is licensed under the Creative Commons Attribution-</a:t>
            </a:r>
            <a:r>
              <a:rPr lang="en-US" dirty="0" err="1"/>
              <a:t>NonCommercial</a:t>
            </a:r>
            <a:r>
              <a:rPr lang="en-US" dirty="0"/>
              <a:t> 4.0 International License. To view a copy of this license, visit http://</a:t>
            </a:r>
            <a:r>
              <a:rPr lang="en-US" dirty="0" err="1"/>
              <a:t>creativecommons.org</a:t>
            </a:r>
            <a:r>
              <a:rPr lang="en-US" dirty="0"/>
              <a:t>/licenses/by-</a:t>
            </a:r>
            <a:r>
              <a:rPr lang="en-US" dirty="0" err="1"/>
              <a:t>nc</a:t>
            </a:r>
            <a:r>
              <a:rPr lang="en-US" dirty="0"/>
              <a:t>/4.0/ or send a letter to Creative Commons, PO Box 1866, Mountain View, CA 94042, USA</a:t>
            </a:r>
            <a:endParaRPr lang="en-US" sz="1800" b="0" i="0" u="none" strike="noStrike" cap="none" dirty="0">
              <a:solidFill>
                <a:schemeClr val="dk1"/>
              </a:solidFill>
              <a:latin typeface="+mn-lt"/>
              <a:ea typeface="Calibri"/>
              <a:cs typeface="Calibri"/>
              <a:sym typeface="Calibri"/>
            </a:endParaRPr>
          </a:p>
          <a:p>
            <a:endParaRPr lang="en-US"/>
          </a:p>
          <a:p>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1</a:t>
            </a:fld>
            <a:endParaRPr lang="en-US" dirty="0"/>
          </a:p>
        </p:txBody>
      </p:sp>
    </p:spTree>
    <p:extLst>
      <p:ext uri="{BB962C8B-B14F-4D97-AF65-F5344CB8AC3E}">
        <p14:creationId xmlns:p14="http://schemas.microsoft.com/office/powerpoint/2010/main" val="15274918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a:buChar char="•"/>
            </a:pPr>
            <a:r>
              <a:rPr lang="en-US" sz="1200" dirty="0"/>
              <a:t>ID</a:t>
            </a:r>
            <a:r>
              <a:rPr lang="en-US" sz="1200" baseline="0" dirty="0"/>
              <a:t> key decision makers and ask.</a:t>
            </a:r>
          </a:p>
          <a:p>
            <a:pPr marL="935980" lvl="1" indent="-285750">
              <a:buFont typeface="Arial"/>
              <a:buChar char="•"/>
            </a:pPr>
            <a:r>
              <a:rPr lang="en-US" sz="1200" baseline="0" dirty="0"/>
              <a:t>Ask them to bring you, ask them to introduce you, ask them to recommend to you what tables you should join.</a:t>
            </a:r>
          </a:p>
          <a:p>
            <a:pPr marL="285750" lvl="0" indent="-285750">
              <a:buFont typeface="Arial"/>
              <a:buChar char="•"/>
            </a:pPr>
            <a:r>
              <a:rPr lang="en-US" sz="1200" baseline="0" dirty="0"/>
              <a:t>Become a regular</a:t>
            </a:r>
          </a:p>
          <a:p>
            <a:pPr marL="935980" lvl="1" indent="-285750">
              <a:buFont typeface="Arial"/>
              <a:buChar char="•"/>
            </a:pPr>
            <a:r>
              <a:rPr lang="en-US" sz="1200" baseline="0" dirty="0"/>
              <a:t>Don’t wait until you need to make a big ask of the table to actually show up. Show up early and become a regular. It builds rapport and familiarity.</a:t>
            </a:r>
          </a:p>
          <a:p>
            <a:pPr marL="285750" lvl="0" indent="-285750">
              <a:buFont typeface="Arial"/>
              <a:buChar char="•"/>
            </a:pPr>
            <a:r>
              <a:rPr lang="en-US" sz="1200" dirty="0"/>
              <a:t>Bring the doughnuts</a:t>
            </a:r>
          </a:p>
          <a:p>
            <a:pPr marL="935980" lvl="1" indent="-285750">
              <a:buFont typeface="Arial"/>
              <a:buChar char="•"/>
            </a:pPr>
            <a:r>
              <a:rPr lang="en-US" sz="1200" dirty="0"/>
              <a:t>Make an offering, build</a:t>
            </a:r>
            <a:r>
              <a:rPr lang="en-US" sz="1200" baseline="0" dirty="0"/>
              <a:t> goodwill. This can literally mean bringing doughnuts and coffee to the meeting, but it also means try to make offers before you make asks.</a:t>
            </a:r>
          </a:p>
          <a:p>
            <a:pPr marL="285750" lvl="0" indent="-285750">
              <a:buFont typeface="Arial"/>
              <a:buChar char="•"/>
            </a:pPr>
            <a:r>
              <a:rPr lang="en-US" sz="1200" baseline="0" dirty="0"/>
              <a:t>Sweep the floors</a:t>
            </a:r>
          </a:p>
          <a:p>
            <a:pPr marL="935980" lvl="1" indent="-285750">
              <a:buFont typeface="Arial"/>
              <a:buChar char="•"/>
            </a:pPr>
            <a:r>
              <a:rPr lang="en-US" sz="1200" baseline="0" dirty="0"/>
              <a:t>Sign up for tasks nobody else wants to do. It will be appreciated. Don’t be a doormat – don’t just do everyone’s errands – but be willing to do some grunt work.</a:t>
            </a:r>
          </a:p>
          <a:p>
            <a:pPr marL="285750" lvl="0" indent="-285750">
              <a:buFont typeface="Arial"/>
              <a:buChar char="•"/>
            </a:pPr>
            <a:r>
              <a:rPr lang="en-US" sz="1200" baseline="0" dirty="0"/>
              <a:t>Under-promise and over-deliver.</a:t>
            </a:r>
            <a:endParaRPr lang="en-US" sz="1200" dirty="0"/>
          </a:p>
          <a:p>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10</a:t>
            </a:fld>
            <a:endParaRPr lang="en-US" dirty="0"/>
          </a:p>
        </p:txBody>
      </p:sp>
    </p:spTree>
    <p:extLst>
      <p:ext uri="{BB962C8B-B14F-4D97-AF65-F5344CB8AC3E}">
        <p14:creationId xmlns:p14="http://schemas.microsoft.com/office/powerpoint/2010/main" val="14069411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1B829A-FB99-C744-9A39-63D0D03EBB0A}" type="slidenum">
              <a:rPr lang="en-US" smtClean="0"/>
              <a:t>11</a:t>
            </a:fld>
            <a:endParaRPr lang="en-US"/>
          </a:p>
        </p:txBody>
      </p:sp>
    </p:spTree>
    <p:extLst>
      <p:ext uri="{BB962C8B-B14F-4D97-AF65-F5344CB8AC3E}">
        <p14:creationId xmlns:p14="http://schemas.microsoft.com/office/powerpoint/2010/main" val="15021082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12</a:t>
            </a:fld>
            <a:endParaRPr lang="en-US" dirty="0"/>
          </a:p>
        </p:txBody>
      </p:sp>
    </p:spTree>
    <p:extLst>
      <p:ext uri="{BB962C8B-B14F-4D97-AF65-F5344CB8AC3E}">
        <p14:creationId xmlns:p14="http://schemas.microsoft.com/office/powerpoint/2010/main" val="7946044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13</a:t>
            </a:fld>
            <a:endParaRPr lang="en-US" dirty="0"/>
          </a:p>
        </p:txBody>
      </p:sp>
    </p:spTree>
    <p:extLst>
      <p:ext uri="{BB962C8B-B14F-4D97-AF65-F5344CB8AC3E}">
        <p14:creationId xmlns:p14="http://schemas.microsoft.com/office/powerpoint/2010/main" val="29107781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14</a:t>
            </a:fld>
            <a:endParaRPr lang="en-US" dirty="0"/>
          </a:p>
        </p:txBody>
      </p:sp>
    </p:spTree>
    <p:extLst>
      <p:ext uri="{BB962C8B-B14F-4D97-AF65-F5344CB8AC3E}">
        <p14:creationId xmlns:p14="http://schemas.microsoft.com/office/powerpoint/2010/main" val="4890150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15</a:t>
            </a:fld>
            <a:endParaRPr lang="en-US" dirty="0"/>
          </a:p>
        </p:txBody>
      </p:sp>
    </p:spTree>
    <p:extLst>
      <p:ext uri="{BB962C8B-B14F-4D97-AF65-F5344CB8AC3E}">
        <p14:creationId xmlns:p14="http://schemas.microsoft.com/office/powerpoint/2010/main" val="8810686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16</a:t>
            </a:fld>
            <a:endParaRPr lang="en-US" dirty="0"/>
          </a:p>
        </p:txBody>
      </p:sp>
    </p:spTree>
    <p:extLst>
      <p:ext uri="{BB962C8B-B14F-4D97-AF65-F5344CB8AC3E}">
        <p14:creationId xmlns:p14="http://schemas.microsoft.com/office/powerpoint/2010/main" val="7966803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17</a:t>
            </a:fld>
            <a:endParaRPr lang="en-US" dirty="0"/>
          </a:p>
        </p:txBody>
      </p:sp>
    </p:spTree>
    <p:extLst>
      <p:ext uri="{BB962C8B-B14F-4D97-AF65-F5344CB8AC3E}">
        <p14:creationId xmlns:p14="http://schemas.microsoft.com/office/powerpoint/2010/main" val="19046339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18</a:t>
            </a:fld>
            <a:endParaRPr lang="en-US" dirty="0"/>
          </a:p>
        </p:txBody>
      </p:sp>
    </p:spTree>
    <p:extLst>
      <p:ext uri="{BB962C8B-B14F-4D97-AF65-F5344CB8AC3E}">
        <p14:creationId xmlns:p14="http://schemas.microsoft.com/office/powerpoint/2010/main" val="20433640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19</a:t>
            </a:fld>
            <a:endParaRPr lang="en-US" dirty="0"/>
          </a:p>
        </p:txBody>
      </p:sp>
    </p:spTree>
    <p:extLst>
      <p:ext uri="{BB962C8B-B14F-4D97-AF65-F5344CB8AC3E}">
        <p14:creationId xmlns:p14="http://schemas.microsoft.com/office/powerpoint/2010/main" val="414215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2</a:t>
            </a:fld>
            <a:endParaRPr lang="en-US" dirty="0"/>
          </a:p>
        </p:txBody>
      </p:sp>
    </p:spTree>
    <p:extLst>
      <p:ext uri="{BB962C8B-B14F-4D97-AF65-F5344CB8AC3E}">
        <p14:creationId xmlns:p14="http://schemas.microsoft.com/office/powerpoint/2010/main" val="8183677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20</a:t>
            </a:fld>
            <a:endParaRPr lang="en-US" dirty="0"/>
          </a:p>
        </p:txBody>
      </p:sp>
    </p:spTree>
    <p:extLst>
      <p:ext uri="{BB962C8B-B14F-4D97-AF65-F5344CB8AC3E}">
        <p14:creationId xmlns:p14="http://schemas.microsoft.com/office/powerpoint/2010/main" val="19146652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E3C1EA-D8F4-4B85-8B01-A01110AD5AFE}" type="slidenum">
              <a:rPr lang="en-US" smtClean="0"/>
              <a:t>21</a:t>
            </a:fld>
            <a:endParaRPr lang="en-US" dirty="0"/>
          </a:p>
        </p:txBody>
      </p:sp>
    </p:spTree>
    <p:extLst>
      <p:ext uri="{BB962C8B-B14F-4D97-AF65-F5344CB8AC3E}">
        <p14:creationId xmlns:p14="http://schemas.microsoft.com/office/powerpoint/2010/main" val="8963407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E3C1EA-D8F4-4B85-8B01-A01110AD5AFE}" type="slidenum">
              <a:rPr lang="en-US" smtClean="0"/>
              <a:t>22</a:t>
            </a:fld>
            <a:endParaRPr lang="en-US" dirty="0"/>
          </a:p>
        </p:txBody>
      </p:sp>
    </p:spTree>
    <p:extLst>
      <p:ext uri="{BB962C8B-B14F-4D97-AF65-F5344CB8AC3E}">
        <p14:creationId xmlns:p14="http://schemas.microsoft.com/office/powerpoint/2010/main" val="29130418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E3C1EA-D8F4-4B85-8B01-A01110AD5AFE}" type="slidenum">
              <a:rPr lang="en-US" smtClean="0"/>
              <a:t>23</a:t>
            </a:fld>
            <a:endParaRPr lang="en-US" dirty="0"/>
          </a:p>
        </p:txBody>
      </p:sp>
    </p:spTree>
    <p:extLst>
      <p:ext uri="{BB962C8B-B14F-4D97-AF65-F5344CB8AC3E}">
        <p14:creationId xmlns:p14="http://schemas.microsoft.com/office/powerpoint/2010/main" val="34099479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24</a:t>
            </a:fld>
            <a:endParaRPr lang="en-US" dirty="0"/>
          </a:p>
        </p:txBody>
      </p:sp>
    </p:spTree>
    <p:extLst>
      <p:ext uri="{BB962C8B-B14F-4D97-AF65-F5344CB8AC3E}">
        <p14:creationId xmlns:p14="http://schemas.microsoft.com/office/powerpoint/2010/main" val="4788651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Several weeks ago, we talked about the structure of an effective one-on-one.</a:t>
            </a:r>
            <a:r>
              <a:rPr lang="en-US" baseline="0" dirty="0"/>
              <a:t> Guess what –the same structure still applies to political one on ones!</a:t>
            </a:r>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25</a:t>
            </a:fld>
            <a:endParaRPr lang="en-US" dirty="0"/>
          </a:p>
        </p:txBody>
      </p:sp>
    </p:spTree>
    <p:extLst>
      <p:ext uri="{BB962C8B-B14F-4D97-AF65-F5344CB8AC3E}">
        <p14:creationId xmlns:p14="http://schemas.microsoft.com/office/powerpoint/2010/main" val="626428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trick</a:t>
            </a:r>
            <a:r>
              <a:rPr lang="en-US" baseline="0" dirty="0"/>
              <a:t> is to keep the principles of coalition building in mind whenever you meet with a political stakeholder.</a:t>
            </a:r>
          </a:p>
          <a:p>
            <a:endParaRPr lang="en-US" baseline="0" dirty="0"/>
          </a:p>
          <a:p>
            <a:r>
              <a:rPr lang="en-US" baseline="0" dirty="0"/>
              <a:t>Looking at these principles, what do you think are the most important principles to keep in mind in an introductory 1:1 with a political stakeholder?</a:t>
            </a:r>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26</a:t>
            </a:fld>
            <a:endParaRPr lang="en-US" dirty="0"/>
          </a:p>
        </p:txBody>
      </p:sp>
    </p:spTree>
    <p:extLst>
      <p:ext uri="{BB962C8B-B14F-4D97-AF65-F5344CB8AC3E}">
        <p14:creationId xmlns:p14="http://schemas.microsoft.com/office/powerpoint/2010/main" val="37960987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think</a:t>
            </a:r>
            <a:r>
              <a:rPr lang="en-US" baseline="0" dirty="0"/>
              <a:t> the four you’ll most have an opportunity to uphold are to reinforce your guiding theory of change, under-promise and over-deliver, know your role, and develop trust.</a:t>
            </a:r>
          </a:p>
          <a:p>
            <a:endParaRPr lang="en-US" baseline="0" dirty="0"/>
          </a:p>
          <a:p>
            <a:pPr marL="0" marR="0" indent="0" algn="l" defTabSz="1300460" rtl="0" eaLnBrk="1" fontAlgn="auto" latinLnBrk="0" hangingPunct="1">
              <a:lnSpc>
                <a:spcPct val="100000"/>
              </a:lnSpc>
              <a:spcBef>
                <a:spcPts val="0"/>
              </a:spcBef>
              <a:spcAft>
                <a:spcPts val="0"/>
              </a:spcAft>
              <a:buClrTx/>
              <a:buSzTx/>
              <a:buFontTx/>
              <a:buNone/>
              <a:tabLst/>
              <a:defRPr/>
            </a:pPr>
            <a:r>
              <a:rPr lang="en-US" dirty="0"/>
              <a:t>Take a moment to jot down</a:t>
            </a:r>
            <a:r>
              <a:rPr lang="en-US" baseline="0" dirty="0"/>
              <a:t> some notes. Imagine you’re going into a 1:1 meeting with one of the allied organizations in the coalition section of your issue campaign plan. Write down the rough bullet points you want to cover in each part of the agenda, and make sure you’re upholding these four important principles of coalition building in the process. After you write down your agenda, you’ll have a chance to role play and practice.</a:t>
            </a:r>
            <a:endParaRPr lang="en-US" dirty="0"/>
          </a:p>
          <a:p>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27</a:t>
            </a:fld>
            <a:endParaRPr lang="en-US" dirty="0"/>
          </a:p>
        </p:txBody>
      </p:sp>
    </p:spTree>
    <p:extLst>
      <p:ext uri="{BB962C8B-B14F-4D97-AF65-F5344CB8AC3E}">
        <p14:creationId xmlns:p14="http://schemas.microsoft.com/office/powerpoint/2010/main" val="8027384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28</a:t>
            </a:fld>
            <a:endParaRPr lang="en-US" dirty="0"/>
          </a:p>
        </p:txBody>
      </p:sp>
    </p:spTree>
    <p:extLst>
      <p:ext uri="{BB962C8B-B14F-4D97-AF65-F5344CB8AC3E}">
        <p14:creationId xmlns:p14="http://schemas.microsoft.com/office/powerpoint/2010/main" val="11910346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29</a:t>
            </a:fld>
            <a:endParaRPr lang="en-US" dirty="0"/>
          </a:p>
        </p:txBody>
      </p:sp>
    </p:spTree>
    <p:extLst>
      <p:ext uri="{BB962C8B-B14F-4D97-AF65-F5344CB8AC3E}">
        <p14:creationId xmlns:p14="http://schemas.microsoft.com/office/powerpoint/2010/main" val="1486960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3</a:t>
            </a:fld>
            <a:endParaRPr lang="en-US" dirty="0"/>
          </a:p>
        </p:txBody>
      </p:sp>
    </p:spTree>
    <p:extLst>
      <p:ext uri="{BB962C8B-B14F-4D97-AF65-F5344CB8AC3E}">
        <p14:creationId xmlns:p14="http://schemas.microsoft.com/office/powerpoint/2010/main" val="1362506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30</a:t>
            </a:fld>
            <a:endParaRPr lang="en-US" dirty="0"/>
          </a:p>
        </p:txBody>
      </p:sp>
    </p:spTree>
    <p:extLst>
      <p:ext uri="{BB962C8B-B14F-4D97-AF65-F5344CB8AC3E}">
        <p14:creationId xmlns:p14="http://schemas.microsoft.com/office/powerpoint/2010/main" val="1381070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4</a:t>
            </a:fld>
            <a:endParaRPr lang="en-US" dirty="0"/>
          </a:p>
        </p:txBody>
      </p:sp>
    </p:spTree>
    <p:extLst>
      <p:ext uri="{BB962C8B-B14F-4D97-AF65-F5344CB8AC3E}">
        <p14:creationId xmlns:p14="http://schemas.microsoft.com/office/powerpoint/2010/main" val="1819130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5</a:t>
            </a:fld>
            <a:endParaRPr lang="en-US" dirty="0"/>
          </a:p>
        </p:txBody>
      </p:sp>
    </p:spTree>
    <p:extLst>
      <p:ext uri="{BB962C8B-B14F-4D97-AF65-F5344CB8AC3E}">
        <p14:creationId xmlns:p14="http://schemas.microsoft.com/office/powerpoint/2010/main" val="19134151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6</a:t>
            </a:fld>
            <a:endParaRPr lang="en-US" dirty="0"/>
          </a:p>
        </p:txBody>
      </p:sp>
    </p:spTree>
    <p:extLst>
      <p:ext uri="{BB962C8B-B14F-4D97-AF65-F5344CB8AC3E}">
        <p14:creationId xmlns:p14="http://schemas.microsoft.com/office/powerpoint/2010/main" val="14069411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7</a:t>
            </a:fld>
            <a:endParaRPr lang="en-US" dirty="0"/>
          </a:p>
        </p:txBody>
      </p:sp>
    </p:spTree>
    <p:extLst>
      <p:ext uri="{BB962C8B-B14F-4D97-AF65-F5344CB8AC3E}">
        <p14:creationId xmlns:p14="http://schemas.microsoft.com/office/powerpoint/2010/main" val="28584905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8</a:t>
            </a:fld>
            <a:endParaRPr lang="en-US" dirty="0"/>
          </a:p>
        </p:txBody>
      </p:sp>
    </p:spTree>
    <p:extLst>
      <p:ext uri="{BB962C8B-B14F-4D97-AF65-F5344CB8AC3E}">
        <p14:creationId xmlns:p14="http://schemas.microsoft.com/office/powerpoint/2010/main" val="1631569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E3C1EA-D8F4-4B85-8B01-A01110AD5AFE}" type="slidenum">
              <a:rPr lang="en-US" smtClean="0"/>
              <a:t>9</a:t>
            </a:fld>
            <a:endParaRPr lang="en-US" dirty="0"/>
          </a:p>
        </p:txBody>
      </p:sp>
    </p:spTree>
    <p:extLst>
      <p:ext uri="{BB962C8B-B14F-4D97-AF65-F5344CB8AC3E}">
        <p14:creationId xmlns:p14="http://schemas.microsoft.com/office/powerpoint/2010/main" val="1728539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9490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94080" y="519291"/>
            <a:ext cx="11216640" cy="1885245"/>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94080" y="2596444"/>
            <a:ext cx="11216640" cy="618857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4080" y="9040144"/>
            <a:ext cx="2926080" cy="519289"/>
          </a:xfrm>
          <a:prstGeom prst="rect">
            <a:avLst/>
          </a:prstGeom>
        </p:spPr>
        <p:txBody>
          <a:bodyPr/>
          <a:lstStyle/>
          <a:p>
            <a:fld id="{9281E488-CD91-40B9-87F8-EA698337F79C}" type="datetimeFigureOut">
              <a:rPr lang="en-US" smtClean="0"/>
              <a:t>3/12/19</a:t>
            </a:fld>
            <a:endParaRPr lang="en-US" dirty="0"/>
          </a:p>
        </p:txBody>
      </p:sp>
      <p:sp>
        <p:nvSpPr>
          <p:cNvPr id="5" name="Footer Placeholder 4"/>
          <p:cNvSpPr>
            <a:spLocks noGrp="1"/>
          </p:cNvSpPr>
          <p:nvPr>
            <p:ph type="ftr" sz="quarter" idx="11"/>
          </p:nvPr>
        </p:nvSpPr>
        <p:spPr>
          <a:xfrm>
            <a:off x="4307840" y="9040144"/>
            <a:ext cx="4389120" cy="519289"/>
          </a:xfrm>
          <a:prstGeom prst="rect">
            <a:avLst/>
          </a:prstGeom>
        </p:spPr>
        <p:txBody>
          <a:bodyPr/>
          <a:lstStyle/>
          <a:p>
            <a:endParaRPr lang="en-US" dirty="0"/>
          </a:p>
        </p:txBody>
      </p:sp>
      <p:sp>
        <p:nvSpPr>
          <p:cNvPr id="6" name="Slide Number Placeholder 5"/>
          <p:cNvSpPr>
            <a:spLocks noGrp="1"/>
          </p:cNvSpPr>
          <p:nvPr>
            <p:ph type="sldNum" sz="quarter" idx="12"/>
          </p:nvPr>
        </p:nvSpPr>
        <p:spPr>
          <a:xfrm>
            <a:off x="9184640" y="9040144"/>
            <a:ext cx="2926080" cy="519289"/>
          </a:xfrm>
          <a:prstGeom prst="rect">
            <a:avLst/>
          </a:prstGeom>
        </p:spPr>
        <p:txBody>
          <a:bodyPr/>
          <a:lstStyle/>
          <a:p>
            <a:fld id="{996B68ED-6C50-460A-B1B3-134F142BBA6E}" type="slidenum">
              <a:rPr lang="en-US" smtClean="0"/>
              <a:t>‹#›</a:t>
            </a:fld>
            <a:endParaRPr lang="en-US" dirty="0"/>
          </a:p>
        </p:txBody>
      </p:sp>
    </p:spTree>
    <p:extLst>
      <p:ext uri="{BB962C8B-B14F-4D97-AF65-F5344CB8AC3E}">
        <p14:creationId xmlns:p14="http://schemas.microsoft.com/office/powerpoint/2010/main" val="896887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06561" y="519289"/>
            <a:ext cx="2804160" cy="8265725"/>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94081" y="519289"/>
            <a:ext cx="8249920" cy="82657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4080" y="9040144"/>
            <a:ext cx="2926080" cy="519289"/>
          </a:xfrm>
          <a:prstGeom prst="rect">
            <a:avLst/>
          </a:prstGeom>
        </p:spPr>
        <p:txBody>
          <a:bodyPr/>
          <a:lstStyle/>
          <a:p>
            <a:fld id="{9281E488-CD91-40B9-87F8-EA698337F79C}" type="datetimeFigureOut">
              <a:rPr lang="en-US" smtClean="0"/>
              <a:t>3/12/19</a:t>
            </a:fld>
            <a:endParaRPr lang="en-US" dirty="0"/>
          </a:p>
        </p:txBody>
      </p:sp>
      <p:sp>
        <p:nvSpPr>
          <p:cNvPr id="5" name="Footer Placeholder 4"/>
          <p:cNvSpPr>
            <a:spLocks noGrp="1"/>
          </p:cNvSpPr>
          <p:nvPr>
            <p:ph type="ftr" sz="quarter" idx="11"/>
          </p:nvPr>
        </p:nvSpPr>
        <p:spPr>
          <a:xfrm>
            <a:off x="4307840" y="9040144"/>
            <a:ext cx="4389120" cy="519289"/>
          </a:xfrm>
          <a:prstGeom prst="rect">
            <a:avLst/>
          </a:prstGeom>
        </p:spPr>
        <p:txBody>
          <a:bodyPr/>
          <a:lstStyle/>
          <a:p>
            <a:endParaRPr lang="en-US" dirty="0"/>
          </a:p>
        </p:txBody>
      </p:sp>
      <p:sp>
        <p:nvSpPr>
          <p:cNvPr id="6" name="Slide Number Placeholder 5"/>
          <p:cNvSpPr>
            <a:spLocks noGrp="1"/>
          </p:cNvSpPr>
          <p:nvPr>
            <p:ph type="sldNum" sz="quarter" idx="12"/>
          </p:nvPr>
        </p:nvSpPr>
        <p:spPr>
          <a:xfrm>
            <a:off x="9184640" y="9040144"/>
            <a:ext cx="2926080" cy="519289"/>
          </a:xfrm>
          <a:prstGeom prst="rect">
            <a:avLst/>
          </a:prstGeom>
        </p:spPr>
        <p:txBody>
          <a:bodyPr/>
          <a:lstStyle/>
          <a:p>
            <a:fld id="{996B68ED-6C50-460A-B1B3-134F142BBA6E}" type="slidenum">
              <a:rPr lang="en-US" smtClean="0"/>
              <a:t>‹#›</a:t>
            </a:fld>
            <a:endParaRPr lang="en-US" dirty="0"/>
          </a:p>
        </p:txBody>
      </p:sp>
    </p:spTree>
    <p:extLst>
      <p:ext uri="{BB962C8B-B14F-4D97-AF65-F5344CB8AC3E}">
        <p14:creationId xmlns:p14="http://schemas.microsoft.com/office/powerpoint/2010/main" val="670479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5360" y="3029947"/>
            <a:ext cx="11054080" cy="2090703"/>
          </a:xfrm>
          <a:prstGeom prst="rect">
            <a:avLst/>
          </a:prstGeom>
        </p:spPr>
        <p:txBody>
          <a:bodyPr lIns="145599" tIns="72799" rIns="145599" bIns="72799"/>
          <a:lstStyle/>
          <a:p>
            <a:r>
              <a:rPr lang="en-US"/>
              <a:t>Click to edit Master title style</a:t>
            </a:r>
          </a:p>
        </p:txBody>
      </p:sp>
      <p:sp>
        <p:nvSpPr>
          <p:cNvPr id="3" name="Subtitle 2"/>
          <p:cNvSpPr>
            <a:spLocks noGrp="1"/>
          </p:cNvSpPr>
          <p:nvPr>
            <p:ph type="subTitle" idx="1"/>
          </p:nvPr>
        </p:nvSpPr>
        <p:spPr>
          <a:xfrm>
            <a:off x="1950720" y="5527040"/>
            <a:ext cx="9103360" cy="2492587"/>
          </a:xfrm>
          <a:prstGeom prst="rect">
            <a:avLst/>
          </a:prstGeom>
        </p:spPr>
        <p:txBody>
          <a:bodyPr lIns="145599" tIns="72799" rIns="145599" bIns="72799"/>
          <a:lstStyle>
            <a:lvl1pPr marL="0" indent="0" algn="ctr">
              <a:buNone/>
              <a:defRPr>
                <a:solidFill>
                  <a:schemeClr val="tx1">
                    <a:tint val="75000"/>
                  </a:schemeClr>
                </a:solidFill>
              </a:defRPr>
            </a:lvl1pPr>
            <a:lvl2pPr marL="727999" indent="0" algn="ctr">
              <a:buNone/>
              <a:defRPr>
                <a:solidFill>
                  <a:schemeClr val="tx1">
                    <a:tint val="75000"/>
                  </a:schemeClr>
                </a:solidFill>
              </a:defRPr>
            </a:lvl2pPr>
            <a:lvl3pPr marL="1455999" indent="0" algn="ctr">
              <a:buNone/>
              <a:defRPr>
                <a:solidFill>
                  <a:schemeClr val="tx1">
                    <a:tint val="75000"/>
                  </a:schemeClr>
                </a:solidFill>
              </a:defRPr>
            </a:lvl3pPr>
            <a:lvl4pPr marL="2183996" indent="0" algn="ctr">
              <a:buNone/>
              <a:defRPr>
                <a:solidFill>
                  <a:schemeClr val="tx1">
                    <a:tint val="75000"/>
                  </a:schemeClr>
                </a:solidFill>
              </a:defRPr>
            </a:lvl4pPr>
            <a:lvl5pPr marL="2911997" indent="0" algn="ctr">
              <a:buNone/>
              <a:defRPr>
                <a:solidFill>
                  <a:schemeClr val="tx1">
                    <a:tint val="75000"/>
                  </a:schemeClr>
                </a:solidFill>
              </a:defRPr>
            </a:lvl5pPr>
            <a:lvl6pPr marL="3639996" indent="0" algn="ctr">
              <a:buNone/>
              <a:defRPr>
                <a:solidFill>
                  <a:schemeClr val="tx1">
                    <a:tint val="75000"/>
                  </a:schemeClr>
                </a:solidFill>
              </a:defRPr>
            </a:lvl6pPr>
            <a:lvl7pPr marL="4367998" indent="0" algn="ctr">
              <a:buNone/>
              <a:defRPr>
                <a:solidFill>
                  <a:schemeClr val="tx1">
                    <a:tint val="75000"/>
                  </a:schemeClr>
                </a:solidFill>
              </a:defRPr>
            </a:lvl7pPr>
            <a:lvl8pPr marL="5095998" indent="0" algn="ctr">
              <a:buNone/>
              <a:defRPr>
                <a:solidFill>
                  <a:schemeClr val="tx1">
                    <a:tint val="75000"/>
                  </a:schemeClr>
                </a:solidFill>
              </a:defRPr>
            </a:lvl8pPr>
            <a:lvl9pPr marL="582399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50240" y="9040147"/>
            <a:ext cx="3034453" cy="519289"/>
          </a:xfrm>
          <a:prstGeom prst="rect">
            <a:avLst/>
          </a:prstGeom>
        </p:spPr>
        <p:txBody>
          <a:bodyPr lIns="145599" tIns="72799" rIns="145599" bIns="72799"/>
          <a:lstStyle/>
          <a:p>
            <a:fld id="{3096382E-CA0B-E248-8AC8-C83D51D8FD08}" type="datetimeFigureOut">
              <a:rPr lang="en-US" smtClean="0"/>
              <a:t>3/12/19</a:t>
            </a:fld>
            <a:endParaRPr lang="en-US"/>
          </a:p>
        </p:txBody>
      </p:sp>
      <p:sp>
        <p:nvSpPr>
          <p:cNvPr id="5" name="Footer Placeholder 4"/>
          <p:cNvSpPr>
            <a:spLocks noGrp="1"/>
          </p:cNvSpPr>
          <p:nvPr>
            <p:ph type="ftr" sz="quarter" idx="11"/>
          </p:nvPr>
        </p:nvSpPr>
        <p:spPr>
          <a:xfrm>
            <a:off x="4443307" y="9040147"/>
            <a:ext cx="4118187" cy="519289"/>
          </a:xfrm>
          <a:prstGeom prst="rect">
            <a:avLst/>
          </a:prstGeom>
        </p:spPr>
        <p:txBody>
          <a:bodyPr lIns="145599" tIns="72799" rIns="145599" bIns="72799"/>
          <a:lstStyle/>
          <a:p>
            <a:endParaRPr lang="en-US"/>
          </a:p>
        </p:txBody>
      </p:sp>
      <p:sp>
        <p:nvSpPr>
          <p:cNvPr id="6" name="Slide Number Placeholder 5"/>
          <p:cNvSpPr>
            <a:spLocks noGrp="1"/>
          </p:cNvSpPr>
          <p:nvPr>
            <p:ph type="sldNum" sz="quarter" idx="12"/>
          </p:nvPr>
        </p:nvSpPr>
        <p:spPr>
          <a:xfrm>
            <a:off x="9320113" y="9040147"/>
            <a:ext cx="3034453" cy="519289"/>
          </a:xfrm>
          <a:prstGeom prst="rect">
            <a:avLst/>
          </a:prstGeom>
        </p:spPr>
        <p:txBody>
          <a:bodyPr lIns="145599" tIns="72799" rIns="145599" bIns="72799"/>
          <a:lstStyle/>
          <a:p>
            <a:fld id="{F900F5BC-297A-9344-A30F-CD00B79A9FBF}" type="slidenum">
              <a:rPr lang="en-US" smtClean="0"/>
              <a:t>‹#›</a:t>
            </a:fld>
            <a:endParaRPr lang="en-US"/>
          </a:p>
        </p:txBody>
      </p:sp>
    </p:spTree>
    <p:extLst>
      <p:ext uri="{BB962C8B-B14F-4D97-AF65-F5344CB8AC3E}">
        <p14:creationId xmlns:p14="http://schemas.microsoft.com/office/powerpoint/2010/main" val="1430168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7053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5921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94080" y="519291"/>
            <a:ext cx="11216640" cy="1885245"/>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894080" y="2596444"/>
            <a:ext cx="5527040" cy="618857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83680" y="2596444"/>
            <a:ext cx="5527040" cy="618857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07015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95774" y="519291"/>
            <a:ext cx="11216640" cy="1885245"/>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895775" y="2390987"/>
            <a:ext cx="5501639" cy="1171786"/>
          </a:xfrm>
          <a:prstGeom prst="rect">
            <a:avLst/>
          </a:prstGeom>
        </p:spPr>
        <p:txBody>
          <a:bodyPr anchor="b"/>
          <a:lstStyle>
            <a:lvl1pPr marL="0" indent="0">
              <a:buNone/>
              <a:defRPr sz="3413" b="1"/>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en-US"/>
              <a:t>Click to edit Master text styles</a:t>
            </a:r>
          </a:p>
        </p:txBody>
      </p:sp>
      <p:sp>
        <p:nvSpPr>
          <p:cNvPr id="4" name="Content Placeholder 3"/>
          <p:cNvSpPr>
            <a:spLocks noGrp="1"/>
          </p:cNvSpPr>
          <p:nvPr>
            <p:ph sz="half" idx="2"/>
          </p:nvPr>
        </p:nvSpPr>
        <p:spPr>
          <a:xfrm>
            <a:off x="895775" y="3562773"/>
            <a:ext cx="5501639" cy="524030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83681" y="2390987"/>
            <a:ext cx="5528734" cy="1171786"/>
          </a:xfrm>
          <a:prstGeom prst="rect">
            <a:avLst/>
          </a:prstGeom>
        </p:spPr>
        <p:txBody>
          <a:bodyPr anchor="b"/>
          <a:lstStyle>
            <a:lvl1pPr marL="0" indent="0">
              <a:buNone/>
              <a:defRPr sz="3413" b="1"/>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en-US"/>
              <a:t>Click to edit Master text styles</a:t>
            </a:r>
          </a:p>
        </p:txBody>
      </p:sp>
      <p:sp>
        <p:nvSpPr>
          <p:cNvPr id="6" name="Content Placeholder 5"/>
          <p:cNvSpPr>
            <a:spLocks noGrp="1"/>
          </p:cNvSpPr>
          <p:nvPr>
            <p:ph sz="quarter" idx="4"/>
          </p:nvPr>
        </p:nvSpPr>
        <p:spPr>
          <a:xfrm>
            <a:off x="6583681" y="3562773"/>
            <a:ext cx="5528734" cy="524030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10579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94080" y="519291"/>
            <a:ext cx="11216640" cy="1885245"/>
          </a:xfrm>
          <a:prstGeom prst="rect">
            <a:avLst/>
          </a:prstGeom>
        </p:spPr>
        <p:txBody>
          <a:bodyPr/>
          <a:lstStyle/>
          <a:p>
            <a:r>
              <a:rPr lang="en-US"/>
              <a:t>Click to edit Master title style</a:t>
            </a:r>
            <a:endParaRPr lang="en-US" dirty="0"/>
          </a:p>
        </p:txBody>
      </p:sp>
    </p:spTree>
    <p:extLst>
      <p:ext uri="{BB962C8B-B14F-4D97-AF65-F5344CB8AC3E}">
        <p14:creationId xmlns:p14="http://schemas.microsoft.com/office/powerpoint/2010/main" val="3878142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8341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5774" y="650240"/>
            <a:ext cx="4194386" cy="2275840"/>
          </a:xfrm>
          <a:prstGeom prst="rect">
            <a:avLst/>
          </a:prstGeom>
        </p:spPr>
        <p:txBody>
          <a:bodyPr anchor="b"/>
          <a:lstStyle>
            <a:lvl1pPr>
              <a:defRPr sz="4551"/>
            </a:lvl1pPr>
          </a:lstStyle>
          <a:p>
            <a:r>
              <a:rPr lang="en-US"/>
              <a:t>Click to edit Master title style</a:t>
            </a:r>
            <a:endParaRPr lang="en-US" dirty="0"/>
          </a:p>
        </p:txBody>
      </p:sp>
      <p:sp>
        <p:nvSpPr>
          <p:cNvPr id="3" name="Content Placeholder 2"/>
          <p:cNvSpPr>
            <a:spLocks noGrp="1"/>
          </p:cNvSpPr>
          <p:nvPr>
            <p:ph idx="1"/>
          </p:nvPr>
        </p:nvSpPr>
        <p:spPr>
          <a:xfrm>
            <a:off x="5528734" y="1404340"/>
            <a:ext cx="6583680" cy="6931378"/>
          </a:xfrm>
          <a:prstGeom prst="rect">
            <a:avLst/>
          </a:prstGeom>
        </p:spPr>
        <p:txBody>
          <a:bodyPr/>
          <a:lstStyle>
            <a:lvl1pPr>
              <a:defRPr sz="4551"/>
            </a:lvl1pPr>
            <a:lvl2pPr>
              <a:defRPr sz="3982"/>
            </a:lvl2pPr>
            <a:lvl3pPr>
              <a:defRPr sz="3413"/>
            </a:lvl3pPr>
            <a:lvl4pPr>
              <a:defRPr sz="2844"/>
            </a:lvl4pPr>
            <a:lvl5pPr>
              <a:defRPr sz="2844"/>
            </a:lvl5pPr>
            <a:lvl6pPr>
              <a:defRPr sz="2844"/>
            </a:lvl6pPr>
            <a:lvl7pPr>
              <a:defRPr sz="2844"/>
            </a:lvl7pPr>
            <a:lvl8pPr>
              <a:defRPr sz="2844"/>
            </a:lvl8pPr>
            <a:lvl9pPr>
              <a:defRPr sz="284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95774" y="2926080"/>
            <a:ext cx="4194386" cy="5420925"/>
          </a:xfrm>
          <a:prstGeom prst="rect">
            <a:avLst/>
          </a:prstGeom>
        </p:spPr>
        <p:txBody>
          <a:bodyPr/>
          <a:lstStyle>
            <a:lvl1pPr marL="0" indent="0">
              <a:buNone/>
              <a:defRPr sz="2276"/>
            </a:lvl1pPr>
            <a:lvl2pPr marL="650230" indent="0">
              <a:buNone/>
              <a:defRPr sz="1991"/>
            </a:lvl2pPr>
            <a:lvl3pPr marL="1300460" indent="0">
              <a:buNone/>
              <a:defRPr sz="1707"/>
            </a:lvl3pPr>
            <a:lvl4pPr marL="1950690" indent="0">
              <a:buNone/>
              <a:defRPr sz="1422"/>
            </a:lvl4pPr>
            <a:lvl5pPr marL="2600919" indent="0">
              <a:buNone/>
              <a:defRPr sz="1422"/>
            </a:lvl5pPr>
            <a:lvl6pPr marL="3251149" indent="0">
              <a:buNone/>
              <a:defRPr sz="1422"/>
            </a:lvl6pPr>
            <a:lvl7pPr marL="3901379" indent="0">
              <a:buNone/>
              <a:defRPr sz="1422"/>
            </a:lvl7pPr>
            <a:lvl8pPr marL="4551609" indent="0">
              <a:buNone/>
              <a:defRPr sz="1422"/>
            </a:lvl8pPr>
            <a:lvl9pPr marL="5201839" indent="0">
              <a:buNone/>
              <a:defRPr sz="1422"/>
            </a:lvl9pPr>
          </a:lstStyle>
          <a:p>
            <a:pPr lvl="0"/>
            <a:r>
              <a:rPr lang="en-US"/>
              <a:t>Click to edit Master text styles</a:t>
            </a:r>
          </a:p>
        </p:txBody>
      </p:sp>
      <p:sp>
        <p:nvSpPr>
          <p:cNvPr id="5" name="Date Placeholder 4"/>
          <p:cNvSpPr>
            <a:spLocks noGrp="1"/>
          </p:cNvSpPr>
          <p:nvPr>
            <p:ph type="dt" sz="half" idx="10"/>
          </p:nvPr>
        </p:nvSpPr>
        <p:spPr>
          <a:xfrm>
            <a:off x="894080" y="9040144"/>
            <a:ext cx="2926080" cy="519289"/>
          </a:xfrm>
          <a:prstGeom prst="rect">
            <a:avLst/>
          </a:prstGeom>
        </p:spPr>
        <p:txBody>
          <a:bodyPr/>
          <a:lstStyle/>
          <a:p>
            <a:fld id="{9281E488-CD91-40B9-87F8-EA698337F79C}" type="datetimeFigureOut">
              <a:rPr lang="en-US" smtClean="0"/>
              <a:t>3/12/19</a:t>
            </a:fld>
            <a:endParaRPr lang="en-US" dirty="0"/>
          </a:p>
        </p:txBody>
      </p:sp>
      <p:sp>
        <p:nvSpPr>
          <p:cNvPr id="6" name="Footer Placeholder 5"/>
          <p:cNvSpPr>
            <a:spLocks noGrp="1"/>
          </p:cNvSpPr>
          <p:nvPr>
            <p:ph type="ftr" sz="quarter" idx="11"/>
          </p:nvPr>
        </p:nvSpPr>
        <p:spPr>
          <a:xfrm>
            <a:off x="4307840" y="9040144"/>
            <a:ext cx="4389120" cy="519289"/>
          </a:xfrm>
          <a:prstGeom prst="rect">
            <a:avLst/>
          </a:prstGeom>
        </p:spPr>
        <p:txBody>
          <a:bodyPr/>
          <a:lstStyle/>
          <a:p>
            <a:endParaRPr lang="en-US" dirty="0"/>
          </a:p>
        </p:txBody>
      </p:sp>
      <p:sp>
        <p:nvSpPr>
          <p:cNvPr id="7" name="Slide Number Placeholder 6"/>
          <p:cNvSpPr>
            <a:spLocks noGrp="1"/>
          </p:cNvSpPr>
          <p:nvPr>
            <p:ph type="sldNum" sz="quarter" idx="12"/>
          </p:nvPr>
        </p:nvSpPr>
        <p:spPr>
          <a:xfrm>
            <a:off x="9184640" y="9040144"/>
            <a:ext cx="2926080" cy="519289"/>
          </a:xfrm>
          <a:prstGeom prst="rect">
            <a:avLst/>
          </a:prstGeom>
        </p:spPr>
        <p:txBody>
          <a:bodyPr/>
          <a:lstStyle/>
          <a:p>
            <a:fld id="{996B68ED-6C50-460A-B1B3-134F142BBA6E}" type="slidenum">
              <a:rPr lang="en-US" smtClean="0"/>
              <a:t>‹#›</a:t>
            </a:fld>
            <a:endParaRPr lang="en-US" dirty="0"/>
          </a:p>
        </p:txBody>
      </p:sp>
    </p:spTree>
    <p:extLst>
      <p:ext uri="{BB962C8B-B14F-4D97-AF65-F5344CB8AC3E}">
        <p14:creationId xmlns:p14="http://schemas.microsoft.com/office/powerpoint/2010/main" val="4068742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5774" y="650240"/>
            <a:ext cx="4194386" cy="2275840"/>
          </a:xfrm>
          <a:prstGeom prst="rect">
            <a:avLst/>
          </a:prstGeom>
        </p:spPr>
        <p:txBody>
          <a:bodyPr anchor="b"/>
          <a:lstStyle>
            <a:lvl1pPr>
              <a:defRPr sz="4551"/>
            </a:lvl1pPr>
          </a:lstStyle>
          <a:p>
            <a:r>
              <a:rPr lang="en-US"/>
              <a:t>Click to edit Master title style</a:t>
            </a:r>
            <a:endParaRPr lang="en-US" dirty="0"/>
          </a:p>
        </p:txBody>
      </p:sp>
      <p:sp>
        <p:nvSpPr>
          <p:cNvPr id="3" name="Picture Placeholder 2"/>
          <p:cNvSpPr>
            <a:spLocks noGrp="1" noChangeAspect="1"/>
          </p:cNvSpPr>
          <p:nvPr>
            <p:ph type="pic" idx="1"/>
          </p:nvPr>
        </p:nvSpPr>
        <p:spPr>
          <a:xfrm>
            <a:off x="5528734" y="1404340"/>
            <a:ext cx="6583680" cy="6931378"/>
          </a:xfrm>
          <a:prstGeom prst="rect">
            <a:avLst/>
          </a:prstGeom>
        </p:spPr>
        <p:txBody>
          <a:bodyPr anchor="t"/>
          <a:lstStyle>
            <a:lvl1pPr marL="0" indent="0">
              <a:buNone/>
              <a:defRPr sz="4551"/>
            </a:lvl1pPr>
            <a:lvl2pPr marL="650230" indent="0">
              <a:buNone/>
              <a:defRPr sz="3982"/>
            </a:lvl2pPr>
            <a:lvl3pPr marL="1300460" indent="0">
              <a:buNone/>
              <a:defRPr sz="3413"/>
            </a:lvl3pPr>
            <a:lvl4pPr marL="1950690" indent="0">
              <a:buNone/>
              <a:defRPr sz="2844"/>
            </a:lvl4pPr>
            <a:lvl5pPr marL="2600919" indent="0">
              <a:buNone/>
              <a:defRPr sz="2844"/>
            </a:lvl5pPr>
            <a:lvl6pPr marL="3251149" indent="0">
              <a:buNone/>
              <a:defRPr sz="2844"/>
            </a:lvl6pPr>
            <a:lvl7pPr marL="3901379" indent="0">
              <a:buNone/>
              <a:defRPr sz="2844"/>
            </a:lvl7pPr>
            <a:lvl8pPr marL="4551609" indent="0">
              <a:buNone/>
              <a:defRPr sz="2844"/>
            </a:lvl8pPr>
            <a:lvl9pPr marL="5201839" indent="0">
              <a:buNone/>
              <a:defRPr sz="2844"/>
            </a:lvl9pPr>
          </a:lstStyle>
          <a:p>
            <a:r>
              <a:rPr lang="en-US" dirty="0"/>
              <a:t>Click icon to add picture</a:t>
            </a:r>
          </a:p>
        </p:txBody>
      </p:sp>
      <p:sp>
        <p:nvSpPr>
          <p:cNvPr id="4" name="Text Placeholder 3"/>
          <p:cNvSpPr>
            <a:spLocks noGrp="1"/>
          </p:cNvSpPr>
          <p:nvPr>
            <p:ph type="body" sz="half" idx="2"/>
          </p:nvPr>
        </p:nvSpPr>
        <p:spPr>
          <a:xfrm>
            <a:off x="895774" y="2926080"/>
            <a:ext cx="4194386" cy="5420925"/>
          </a:xfrm>
          <a:prstGeom prst="rect">
            <a:avLst/>
          </a:prstGeom>
        </p:spPr>
        <p:txBody>
          <a:bodyPr/>
          <a:lstStyle>
            <a:lvl1pPr marL="0" indent="0">
              <a:buNone/>
              <a:defRPr sz="2276"/>
            </a:lvl1pPr>
            <a:lvl2pPr marL="650230" indent="0">
              <a:buNone/>
              <a:defRPr sz="1991"/>
            </a:lvl2pPr>
            <a:lvl3pPr marL="1300460" indent="0">
              <a:buNone/>
              <a:defRPr sz="1707"/>
            </a:lvl3pPr>
            <a:lvl4pPr marL="1950690" indent="0">
              <a:buNone/>
              <a:defRPr sz="1422"/>
            </a:lvl4pPr>
            <a:lvl5pPr marL="2600919" indent="0">
              <a:buNone/>
              <a:defRPr sz="1422"/>
            </a:lvl5pPr>
            <a:lvl6pPr marL="3251149" indent="0">
              <a:buNone/>
              <a:defRPr sz="1422"/>
            </a:lvl6pPr>
            <a:lvl7pPr marL="3901379" indent="0">
              <a:buNone/>
              <a:defRPr sz="1422"/>
            </a:lvl7pPr>
            <a:lvl8pPr marL="4551609" indent="0">
              <a:buNone/>
              <a:defRPr sz="1422"/>
            </a:lvl8pPr>
            <a:lvl9pPr marL="5201839" indent="0">
              <a:buNone/>
              <a:defRPr sz="1422"/>
            </a:lvl9pPr>
          </a:lstStyle>
          <a:p>
            <a:pPr lvl="0"/>
            <a:r>
              <a:rPr lang="en-US"/>
              <a:t>Click to edit Master text styles</a:t>
            </a:r>
          </a:p>
        </p:txBody>
      </p:sp>
      <p:sp>
        <p:nvSpPr>
          <p:cNvPr id="5" name="Date Placeholder 4"/>
          <p:cNvSpPr>
            <a:spLocks noGrp="1"/>
          </p:cNvSpPr>
          <p:nvPr>
            <p:ph type="dt" sz="half" idx="10"/>
          </p:nvPr>
        </p:nvSpPr>
        <p:spPr>
          <a:xfrm>
            <a:off x="894080" y="9040144"/>
            <a:ext cx="2926080" cy="519289"/>
          </a:xfrm>
          <a:prstGeom prst="rect">
            <a:avLst/>
          </a:prstGeom>
        </p:spPr>
        <p:txBody>
          <a:bodyPr/>
          <a:lstStyle/>
          <a:p>
            <a:fld id="{9281E488-CD91-40B9-87F8-EA698337F79C}" type="datetimeFigureOut">
              <a:rPr lang="en-US" smtClean="0"/>
              <a:t>3/12/19</a:t>
            </a:fld>
            <a:endParaRPr lang="en-US" dirty="0"/>
          </a:p>
        </p:txBody>
      </p:sp>
      <p:sp>
        <p:nvSpPr>
          <p:cNvPr id="6" name="Footer Placeholder 5"/>
          <p:cNvSpPr>
            <a:spLocks noGrp="1"/>
          </p:cNvSpPr>
          <p:nvPr>
            <p:ph type="ftr" sz="quarter" idx="11"/>
          </p:nvPr>
        </p:nvSpPr>
        <p:spPr>
          <a:xfrm>
            <a:off x="4307840" y="9040144"/>
            <a:ext cx="4389120" cy="519289"/>
          </a:xfrm>
          <a:prstGeom prst="rect">
            <a:avLst/>
          </a:prstGeom>
        </p:spPr>
        <p:txBody>
          <a:bodyPr/>
          <a:lstStyle/>
          <a:p>
            <a:endParaRPr lang="en-US" dirty="0"/>
          </a:p>
        </p:txBody>
      </p:sp>
      <p:sp>
        <p:nvSpPr>
          <p:cNvPr id="7" name="Slide Number Placeholder 6"/>
          <p:cNvSpPr>
            <a:spLocks noGrp="1"/>
          </p:cNvSpPr>
          <p:nvPr>
            <p:ph type="sldNum" sz="quarter" idx="12"/>
          </p:nvPr>
        </p:nvSpPr>
        <p:spPr>
          <a:xfrm>
            <a:off x="9184640" y="9040144"/>
            <a:ext cx="2926080" cy="519289"/>
          </a:xfrm>
          <a:prstGeom prst="rect">
            <a:avLst/>
          </a:prstGeom>
        </p:spPr>
        <p:txBody>
          <a:bodyPr/>
          <a:lstStyle/>
          <a:p>
            <a:fld id="{996B68ED-6C50-460A-B1B3-134F142BBA6E}" type="slidenum">
              <a:rPr lang="en-US" smtClean="0"/>
              <a:t>‹#›</a:t>
            </a:fld>
            <a:endParaRPr lang="en-US" dirty="0"/>
          </a:p>
        </p:txBody>
      </p:sp>
    </p:spTree>
    <p:extLst>
      <p:ext uri="{BB962C8B-B14F-4D97-AF65-F5344CB8AC3E}">
        <p14:creationId xmlns:p14="http://schemas.microsoft.com/office/powerpoint/2010/main" val="1420235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587578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1300460" rtl="0" eaLnBrk="1" latinLnBrk="0" hangingPunct="1">
        <a:lnSpc>
          <a:spcPct val="90000"/>
        </a:lnSpc>
        <a:spcBef>
          <a:spcPct val="0"/>
        </a:spcBef>
        <a:buNone/>
        <a:defRPr sz="6258" kern="1200">
          <a:solidFill>
            <a:schemeClr val="tx1"/>
          </a:solidFill>
          <a:latin typeface="+mj-lt"/>
          <a:ea typeface="+mj-ea"/>
          <a:cs typeface="+mj-cs"/>
        </a:defRPr>
      </a:lvl1pPr>
    </p:titleStyle>
    <p:bodyStyle>
      <a:lvl1pPr marL="325115" indent="-325115" algn="l" defTabSz="1300460" rtl="0" eaLnBrk="1" latinLnBrk="0" hangingPunct="1">
        <a:lnSpc>
          <a:spcPct val="90000"/>
        </a:lnSpc>
        <a:spcBef>
          <a:spcPts val="1422"/>
        </a:spcBef>
        <a:buFont typeface="Arial" panose="020B0604020202020204" pitchFamily="34" charset="0"/>
        <a:buChar char="•"/>
        <a:defRPr sz="3982" kern="1200">
          <a:solidFill>
            <a:schemeClr val="tx1"/>
          </a:solidFill>
          <a:latin typeface="+mn-lt"/>
          <a:ea typeface="+mn-ea"/>
          <a:cs typeface="+mn-cs"/>
        </a:defRPr>
      </a:lvl1pPr>
      <a:lvl2pPr marL="975345" indent="-325115" algn="l" defTabSz="1300460" rtl="0" eaLnBrk="1" latinLnBrk="0" hangingPunct="1">
        <a:lnSpc>
          <a:spcPct val="90000"/>
        </a:lnSpc>
        <a:spcBef>
          <a:spcPts val="711"/>
        </a:spcBef>
        <a:buFont typeface="Arial" panose="020B0604020202020204" pitchFamily="34" charset="0"/>
        <a:buChar char="•"/>
        <a:defRPr sz="3413" kern="1200">
          <a:solidFill>
            <a:schemeClr val="tx1"/>
          </a:solidFill>
          <a:latin typeface="+mn-lt"/>
          <a:ea typeface="+mn-ea"/>
          <a:cs typeface="+mn-cs"/>
        </a:defRPr>
      </a:lvl2pPr>
      <a:lvl3pPr marL="1625575" indent="-325115" algn="l" defTabSz="1300460" rtl="0" eaLnBrk="1" latinLnBrk="0" hangingPunct="1">
        <a:lnSpc>
          <a:spcPct val="90000"/>
        </a:lnSpc>
        <a:spcBef>
          <a:spcPts val="711"/>
        </a:spcBef>
        <a:buFont typeface="Arial" panose="020B0604020202020204" pitchFamily="34" charset="0"/>
        <a:buChar char="•"/>
        <a:defRPr sz="2844" kern="1200">
          <a:solidFill>
            <a:schemeClr val="tx1"/>
          </a:solidFill>
          <a:latin typeface="+mn-lt"/>
          <a:ea typeface="+mn-ea"/>
          <a:cs typeface="+mn-cs"/>
        </a:defRPr>
      </a:lvl3pPr>
      <a:lvl4pPr marL="227580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4pPr>
      <a:lvl5pPr marL="292603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5pPr>
      <a:lvl6pPr marL="357626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6pPr>
      <a:lvl7pPr marL="422649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7pPr>
      <a:lvl8pPr marL="487672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8pPr>
      <a:lvl9pPr marL="552695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9pPr>
    </p:bodyStyle>
    <p:otherStyle>
      <a:defPPr>
        <a:defRPr lang="en-US"/>
      </a:defPPr>
      <a:lvl1pPr marL="0" algn="l" defTabSz="1300460" rtl="0" eaLnBrk="1" latinLnBrk="0" hangingPunct="1">
        <a:defRPr sz="2560" kern="1200">
          <a:solidFill>
            <a:schemeClr val="tx1"/>
          </a:solidFill>
          <a:latin typeface="+mn-lt"/>
          <a:ea typeface="+mn-ea"/>
          <a:cs typeface="+mn-cs"/>
        </a:defRPr>
      </a:lvl1pPr>
      <a:lvl2pPr marL="650230" algn="l" defTabSz="1300460" rtl="0" eaLnBrk="1" latinLnBrk="0" hangingPunct="1">
        <a:defRPr sz="2560" kern="1200">
          <a:solidFill>
            <a:schemeClr val="tx1"/>
          </a:solidFill>
          <a:latin typeface="+mn-lt"/>
          <a:ea typeface="+mn-ea"/>
          <a:cs typeface="+mn-cs"/>
        </a:defRPr>
      </a:lvl2pPr>
      <a:lvl3pPr marL="1300460" algn="l" defTabSz="1300460" rtl="0" eaLnBrk="1" latinLnBrk="0" hangingPunct="1">
        <a:defRPr sz="2560" kern="1200">
          <a:solidFill>
            <a:schemeClr val="tx1"/>
          </a:solidFill>
          <a:latin typeface="+mn-lt"/>
          <a:ea typeface="+mn-ea"/>
          <a:cs typeface="+mn-cs"/>
        </a:defRPr>
      </a:lvl3pPr>
      <a:lvl4pPr marL="1950690" algn="l" defTabSz="1300460" rtl="0" eaLnBrk="1" latinLnBrk="0" hangingPunct="1">
        <a:defRPr sz="2560" kern="1200">
          <a:solidFill>
            <a:schemeClr val="tx1"/>
          </a:solidFill>
          <a:latin typeface="+mn-lt"/>
          <a:ea typeface="+mn-ea"/>
          <a:cs typeface="+mn-cs"/>
        </a:defRPr>
      </a:lvl4pPr>
      <a:lvl5pPr marL="2600919" algn="l" defTabSz="1300460" rtl="0" eaLnBrk="1" latinLnBrk="0" hangingPunct="1">
        <a:defRPr sz="2560" kern="1200">
          <a:solidFill>
            <a:schemeClr val="tx1"/>
          </a:solidFill>
          <a:latin typeface="+mn-lt"/>
          <a:ea typeface="+mn-ea"/>
          <a:cs typeface="+mn-cs"/>
        </a:defRPr>
      </a:lvl5pPr>
      <a:lvl6pPr marL="3251149" algn="l" defTabSz="1300460" rtl="0" eaLnBrk="1" latinLnBrk="0" hangingPunct="1">
        <a:defRPr sz="2560" kern="1200">
          <a:solidFill>
            <a:schemeClr val="tx1"/>
          </a:solidFill>
          <a:latin typeface="+mn-lt"/>
          <a:ea typeface="+mn-ea"/>
          <a:cs typeface="+mn-cs"/>
        </a:defRPr>
      </a:lvl6pPr>
      <a:lvl7pPr marL="3901379" algn="l" defTabSz="1300460" rtl="0" eaLnBrk="1" latinLnBrk="0" hangingPunct="1">
        <a:defRPr sz="2560" kern="1200">
          <a:solidFill>
            <a:schemeClr val="tx1"/>
          </a:solidFill>
          <a:latin typeface="+mn-lt"/>
          <a:ea typeface="+mn-ea"/>
          <a:cs typeface="+mn-cs"/>
        </a:defRPr>
      </a:lvl7pPr>
      <a:lvl8pPr marL="4551609" algn="l" defTabSz="1300460" rtl="0" eaLnBrk="1" latinLnBrk="0" hangingPunct="1">
        <a:defRPr sz="2560" kern="1200">
          <a:solidFill>
            <a:schemeClr val="tx1"/>
          </a:solidFill>
          <a:latin typeface="+mn-lt"/>
          <a:ea typeface="+mn-ea"/>
          <a:cs typeface="+mn-cs"/>
        </a:defRPr>
      </a:lvl8pPr>
      <a:lvl9pPr marL="5201839" algn="l" defTabSz="1300460" rtl="0" eaLnBrk="1" latinLnBrk="0" hangingPunct="1">
        <a:defRPr sz="2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myaccount.maestroconference.com/conference/register/TO9HNTEEPU5IUHXT"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myaccount.maestroconference.com/conference/register/TO9HNTEEPU5IUHXT"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myaccount.maestroconference.com/conference/register/TO9HNTEEPU5IUHXT"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myaccount.maestroconference.com/conference/register/TO9HNTEEPU5IUHXT"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myaccount.maestroconference.com/conference/register/TO9HNTEEPU5IUHXT"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myaccount.maestroconference.com/conference/register/TO9HNTEEPU5IUHXT"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myaccount.maestroconference.com/conference/register/TO9HNTEEPU5IUHXT"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myaccount.maestroconference.com/conference/register/TO9HNTEEPU5IUHXT"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myaccount.maestroconference.com/conference/register/TO9HNTEEPU5IUHXT"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13004800" cy="97535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1593039" y="3833436"/>
            <a:ext cx="9818721" cy="2086725"/>
          </a:xfrm>
          <a:prstGeom prst="rect">
            <a:avLst/>
          </a:prstGeom>
          <a:noFill/>
        </p:spPr>
        <p:txBody>
          <a:bodyPr wrap="square" rtlCol="0">
            <a:spAutoFit/>
          </a:bodyPr>
          <a:lstStyle/>
          <a:p>
            <a:pPr algn="ctr">
              <a:lnSpc>
                <a:spcPct val="80000"/>
              </a:lnSpc>
            </a:pPr>
            <a:r>
              <a:rPr lang="en-US" sz="8000" b="1" dirty="0">
                <a:solidFill>
                  <a:schemeClr val="bg1"/>
                </a:solidFill>
                <a:latin typeface="Calibri" charset="0"/>
                <a:ea typeface="Calibri" charset="0"/>
                <a:cs typeface="Calibri" charset="0"/>
              </a:rPr>
              <a:t>Managing Partner</a:t>
            </a:r>
          </a:p>
          <a:p>
            <a:pPr algn="ctr">
              <a:lnSpc>
                <a:spcPct val="80000"/>
              </a:lnSpc>
            </a:pPr>
            <a:r>
              <a:rPr lang="en-US" sz="8000" b="1" dirty="0">
                <a:solidFill>
                  <a:schemeClr val="bg1"/>
                </a:solidFill>
                <a:latin typeface="Calibri" charset="0"/>
                <a:ea typeface="Calibri" charset="0"/>
                <a:cs typeface="Calibri" charset="0"/>
              </a:rPr>
              <a:t>Relationships</a:t>
            </a:r>
          </a:p>
        </p:txBody>
      </p:sp>
      <p:pic>
        <p:nvPicPr>
          <p:cNvPr id="4" name="Picture 3" descr="A drawing of a face&#10;&#10;Description automatically generated">
            <a:extLst>
              <a:ext uri="{FF2B5EF4-FFF2-40B4-BE49-F238E27FC236}">
                <a16:creationId xmlns:a16="http://schemas.microsoft.com/office/drawing/2014/main" id="{B783EA61-D558-F14D-AAB9-DCE61D675D6E}"/>
              </a:ext>
            </a:extLst>
          </p:cNvPr>
          <p:cNvPicPr>
            <a:picLocks noChangeAspect="1"/>
          </p:cNvPicPr>
          <p:nvPr/>
        </p:nvPicPr>
        <p:blipFill>
          <a:blip r:embed="rId3"/>
          <a:stretch>
            <a:fillRect/>
          </a:stretch>
        </p:blipFill>
        <p:spPr>
          <a:xfrm>
            <a:off x="216176" y="9034289"/>
            <a:ext cx="1219200" cy="419100"/>
          </a:xfrm>
          <a:prstGeom prst="rect">
            <a:avLst/>
          </a:prstGeom>
        </p:spPr>
      </p:pic>
    </p:spTree>
    <p:extLst>
      <p:ext uri="{BB962C8B-B14F-4D97-AF65-F5344CB8AC3E}">
        <p14:creationId xmlns:p14="http://schemas.microsoft.com/office/powerpoint/2010/main" val="1976997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485466" y="0"/>
            <a:ext cx="6519333" cy="97535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2"/>
          <p:cNvSpPr txBox="1">
            <a:spLocks/>
          </p:cNvSpPr>
          <p:nvPr/>
        </p:nvSpPr>
        <p:spPr>
          <a:xfrm>
            <a:off x="838437" y="2235199"/>
            <a:ext cx="5189830" cy="7044267"/>
          </a:xfrm>
          <a:prstGeom prst="rect">
            <a:avLst/>
          </a:prstGeom>
        </p:spPr>
        <p:txBody>
          <a:bodyPr/>
          <a:lstStyle>
            <a:lvl1pPr marL="325115" indent="-325115" algn="l" defTabSz="1300460" rtl="0" eaLnBrk="1" latinLnBrk="0" hangingPunct="1">
              <a:lnSpc>
                <a:spcPct val="90000"/>
              </a:lnSpc>
              <a:spcBef>
                <a:spcPts val="1422"/>
              </a:spcBef>
              <a:buFont typeface="Arial" panose="020B0604020202020204" pitchFamily="34" charset="0"/>
              <a:buChar char="•"/>
              <a:defRPr sz="3982" kern="1200">
                <a:solidFill>
                  <a:schemeClr val="tx1"/>
                </a:solidFill>
                <a:latin typeface="+mn-lt"/>
                <a:ea typeface="+mn-ea"/>
                <a:cs typeface="+mn-cs"/>
              </a:defRPr>
            </a:lvl1pPr>
            <a:lvl2pPr marL="975345" indent="-325115" algn="l" defTabSz="1300460" rtl="0" eaLnBrk="1" latinLnBrk="0" hangingPunct="1">
              <a:lnSpc>
                <a:spcPct val="90000"/>
              </a:lnSpc>
              <a:spcBef>
                <a:spcPts val="711"/>
              </a:spcBef>
              <a:buFont typeface="Arial" panose="020B0604020202020204" pitchFamily="34" charset="0"/>
              <a:buChar char="•"/>
              <a:defRPr sz="3413" kern="1200">
                <a:solidFill>
                  <a:schemeClr val="tx1"/>
                </a:solidFill>
                <a:latin typeface="+mn-lt"/>
                <a:ea typeface="+mn-ea"/>
                <a:cs typeface="+mn-cs"/>
              </a:defRPr>
            </a:lvl2pPr>
            <a:lvl3pPr marL="1625575" indent="-325115" algn="l" defTabSz="1300460" rtl="0" eaLnBrk="1" latinLnBrk="0" hangingPunct="1">
              <a:lnSpc>
                <a:spcPct val="90000"/>
              </a:lnSpc>
              <a:spcBef>
                <a:spcPts val="711"/>
              </a:spcBef>
              <a:buFont typeface="Arial" panose="020B0604020202020204" pitchFamily="34" charset="0"/>
              <a:buChar char="•"/>
              <a:defRPr sz="2844" kern="1200">
                <a:solidFill>
                  <a:schemeClr val="tx1"/>
                </a:solidFill>
                <a:latin typeface="+mn-lt"/>
                <a:ea typeface="+mn-ea"/>
                <a:cs typeface="+mn-cs"/>
              </a:defRPr>
            </a:lvl3pPr>
            <a:lvl4pPr marL="227580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4pPr>
            <a:lvl5pPr marL="292603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5pPr>
            <a:lvl6pPr marL="357626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6pPr>
            <a:lvl7pPr marL="422649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7pPr>
            <a:lvl8pPr marL="487672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8pPr>
            <a:lvl9pPr marL="552695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9pPr>
          </a:lstStyle>
          <a:p>
            <a:r>
              <a:rPr lang="en-US" sz="2800" dirty="0">
                <a:latin typeface="Calibri" charset="0"/>
                <a:ea typeface="Calibri" charset="0"/>
                <a:cs typeface="Calibri" charset="0"/>
              </a:rPr>
              <a:t>Recurring and scheduled meeting of individuals, representative from groups and community organizations with common interests and goals</a:t>
            </a:r>
          </a:p>
          <a:p>
            <a:endParaRPr lang="en-US" sz="2800" dirty="0">
              <a:latin typeface="Calibri" charset="0"/>
              <a:ea typeface="Calibri" charset="0"/>
              <a:cs typeface="Calibri" charset="0"/>
            </a:endParaRPr>
          </a:p>
          <a:p>
            <a:r>
              <a:rPr lang="en-US" sz="2800" dirty="0">
                <a:latin typeface="Calibri" charset="0"/>
                <a:ea typeface="Calibri" charset="0"/>
                <a:cs typeface="Calibri" charset="0"/>
              </a:rPr>
              <a:t>Provides space for updates and discussion on messaging, calendars and tactics</a:t>
            </a:r>
          </a:p>
          <a:p>
            <a:endParaRPr lang="en-US" sz="2800" dirty="0">
              <a:latin typeface="Calibri" charset="0"/>
              <a:ea typeface="Calibri" charset="0"/>
              <a:cs typeface="Calibri" charset="0"/>
            </a:endParaRPr>
          </a:p>
          <a:p>
            <a:r>
              <a:rPr lang="en-US" sz="2800" dirty="0">
                <a:latin typeface="Calibri" charset="0"/>
                <a:ea typeface="Calibri" charset="0"/>
                <a:cs typeface="Calibri" charset="0"/>
              </a:rPr>
              <a:t>Ends with agreed upon actions</a:t>
            </a:r>
          </a:p>
        </p:txBody>
      </p:sp>
      <p:sp>
        <p:nvSpPr>
          <p:cNvPr id="6" name="Rectangle 5"/>
          <p:cNvSpPr>
            <a:spLocks noChangeArrowheads="1"/>
          </p:cNvSpPr>
          <p:nvPr/>
        </p:nvSpPr>
        <p:spPr bwMode="auto">
          <a:xfrm>
            <a:off x="838437" y="842093"/>
            <a:ext cx="4597163"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r>
              <a:rPr lang="en-US" altLang="en-US" sz="4800" b="1" dirty="0">
                <a:solidFill>
                  <a:schemeClr val="accent1"/>
                </a:solidFill>
                <a:latin typeface="Calibri" charset="0"/>
                <a:ea typeface="Calibri" charset="0"/>
                <a:cs typeface="Calibri" charset="0"/>
              </a:rPr>
              <a:t>What is a table?</a:t>
            </a:r>
            <a:endParaRPr lang="en-US" altLang="en-US" sz="4800" dirty="0">
              <a:solidFill>
                <a:schemeClr val="accent1"/>
              </a:solidFill>
              <a:latin typeface="Calibri" charset="0"/>
              <a:ea typeface="Calibri" charset="0"/>
              <a:cs typeface="Calibri" charset="0"/>
            </a:endParaRPr>
          </a:p>
        </p:txBody>
      </p:sp>
      <p:sp>
        <p:nvSpPr>
          <p:cNvPr id="7" name="Rectangle 6"/>
          <p:cNvSpPr>
            <a:spLocks noChangeArrowheads="1"/>
          </p:cNvSpPr>
          <p:nvPr/>
        </p:nvSpPr>
        <p:spPr bwMode="auto">
          <a:xfrm>
            <a:off x="7205371" y="842093"/>
            <a:ext cx="4597163"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r>
              <a:rPr lang="en-US" altLang="en-US" sz="4800" b="1" dirty="0">
                <a:solidFill>
                  <a:schemeClr val="bg1"/>
                </a:solidFill>
                <a:latin typeface="Calibri" charset="0"/>
                <a:ea typeface="Calibri" charset="0"/>
                <a:cs typeface="Calibri" charset="0"/>
              </a:rPr>
              <a:t>How do I get in?</a:t>
            </a:r>
            <a:endParaRPr lang="en-US" altLang="en-US" sz="4800" dirty="0">
              <a:solidFill>
                <a:schemeClr val="bg1"/>
              </a:solidFill>
              <a:latin typeface="Calibri" charset="0"/>
              <a:ea typeface="Calibri" charset="0"/>
              <a:cs typeface="Calibri" charset="0"/>
            </a:endParaRPr>
          </a:p>
        </p:txBody>
      </p:sp>
      <p:sp>
        <p:nvSpPr>
          <p:cNvPr id="9" name="Content Placeholder 2"/>
          <p:cNvSpPr txBox="1">
            <a:spLocks/>
          </p:cNvSpPr>
          <p:nvPr/>
        </p:nvSpPr>
        <p:spPr>
          <a:xfrm>
            <a:off x="7205371" y="2249054"/>
            <a:ext cx="4939498" cy="5953366"/>
          </a:xfrm>
          <a:prstGeom prst="rect">
            <a:avLst/>
          </a:prstGeom>
        </p:spPr>
        <p:txBody>
          <a:bodyPr/>
          <a:lstStyle>
            <a:lvl1pPr marL="325115" indent="-325115" algn="l" defTabSz="1300460" rtl="0" eaLnBrk="1" latinLnBrk="0" hangingPunct="1">
              <a:lnSpc>
                <a:spcPct val="90000"/>
              </a:lnSpc>
              <a:spcBef>
                <a:spcPts val="1422"/>
              </a:spcBef>
              <a:buFont typeface="Arial" panose="020B0604020202020204" pitchFamily="34" charset="0"/>
              <a:buChar char="•"/>
              <a:defRPr sz="3982" kern="1200">
                <a:solidFill>
                  <a:schemeClr val="tx1"/>
                </a:solidFill>
                <a:latin typeface="+mn-lt"/>
                <a:ea typeface="+mn-ea"/>
                <a:cs typeface="+mn-cs"/>
              </a:defRPr>
            </a:lvl1pPr>
            <a:lvl2pPr marL="975345" indent="-325115" algn="l" defTabSz="1300460" rtl="0" eaLnBrk="1" latinLnBrk="0" hangingPunct="1">
              <a:lnSpc>
                <a:spcPct val="90000"/>
              </a:lnSpc>
              <a:spcBef>
                <a:spcPts val="711"/>
              </a:spcBef>
              <a:buFont typeface="Arial" panose="020B0604020202020204" pitchFamily="34" charset="0"/>
              <a:buChar char="•"/>
              <a:defRPr sz="3413" kern="1200">
                <a:solidFill>
                  <a:schemeClr val="tx1"/>
                </a:solidFill>
                <a:latin typeface="+mn-lt"/>
                <a:ea typeface="+mn-ea"/>
                <a:cs typeface="+mn-cs"/>
              </a:defRPr>
            </a:lvl2pPr>
            <a:lvl3pPr marL="1625575" indent="-325115" algn="l" defTabSz="1300460" rtl="0" eaLnBrk="1" latinLnBrk="0" hangingPunct="1">
              <a:lnSpc>
                <a:spcPct val="90000"/>
              </a:lnSpc>
              <a:spcBef>
                <a:spcPts val="711"/>
              </a:spcBef>
              <a:buFont typeface="Arial" panose="020B0604020202020204" pitchFamily="34" charset="0"/>
              <a:buChar char="•"/>
              <a:defRPr sz="2844" kern="1200">
                <a:solidFill>
                  <a:schemeClr val="tx1"/>
                </a:solidFill>
                <a:latin typeface="+mn-lt"/>
                <a:ea typeface="+mn-ea"/>
                <a:cs typeface="+mn-cs"/>
              </a:defRPr>
            </a:lvl3pPr>
            <a:lvl4pPr marL="227580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4pPr>
            <a:lvl5pPr marL="292603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5pPr>
            <a:lvl6pPr marL="357626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6pPr>
            <a:lvl7pPr marL="422649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7pPr>
            <a:lvl8pPr marL="487672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8pPr>
            <a:lvl9pPr marL="552695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9pPr>
          </a:lstStyle>
          <a:p>
            <a:r>
              <a:rPr lang="en-US" sz="2800" dirty="0">
                <a:solidFill>
                  <a:schemeClr val="bg1"/>
                </a:solidFill>
                <a:latin typeface="Calibri" charset="0"/>
                <a:ea typeface="Calibri" charset="0"/>
                <a:cs typeface="Calibri" charset="0"/>
              </a:rPr>
              <a:t>Identify key decision makers and ask</a:t>
            </a:r>
          </a:p>
          <a:p>
            <a:endParaRPr lang="en-US" sz="2800" dirty="0">
              <a:solidFill>
                <a:schemeClr val="bg1"/>
              </a:solidFill>
              <a:latin typeface="Calibri" charset="0"/>
              <a:ea typeface="Calibri" charset="0"/>
              <a:cs typeface="Calibri" charset="0"/>
            </a:endParaRPr>
          </a:p>
          <a:p>
            <a:r>
              <a:rPr lang="en-US" sz="2800" dirty="0">
                <a:solidFill>
                  <a:schemeClr val="bg1"/>
                </a:solidFill>
                <a:latin typeface="Calibri" charset="0"/>
                <a:ea typeface="Calibri" charset="0"/>
                <a:cs typeface="Calibri" charset="0"/>
              </a:rPr>
              <a:t>Become a regular</a:t>
            </a:r>
          </a:p>
          <a:p>
            <a:endParaRPr lang="en-US" sz="2800" dirty="0">
              <a:solidFill>
                <a:schemeClr val="bg1"/>
              </a:solidFill>
              <a:latin typeface="Calibri" charset="0"/>
              <a:ea typeface="Calibri" charset="0"/>
              <a:cs typeface="Calibri" charset="0"/>
            </a:endParaRPr>
          </a:p>
          <a:p>
            <a:r>
              <a:rPr lang="en-US" sz="2800" dirty="0">
                <a:solidFill>
                  <a:schemeClr val="bg1"/>
                </a:solidFill>
                <a:latin typeface="Calibri" charset="0"/>
                <a:ea typeface="Calibri" charset="0"/>
                <a:cs typeface="Calibri" charset="0"/>
              </a:rPr>
              <a:t>Bring the doughnuts</a:t>
            </a:r>
          </a:p>
          <a:p>
            <a:endParaRPr lang="en-US" sz="2800" dirty="0">
              <a:solidFill>
                <a:schemeClr val="bg1"/>
              </a:solidFill>
              <a:latin typeface="Calibri" charset="0"/>
              <a:ea typeface="Calibri" charset="0"/>
              <a:cs typeface="Calibri" charset="0"/>
            </a:endParaRPr>
          </a:p>
          <a:p>
            <a:r>
              <a:rPr lang="en-US" sz="2800" dirty="0">
                <a:solidFill>
                  <a:schemeClr val="bg1"/>
                </a:solidFill>
                <a:latin typeface="Calibri" charset="0"/>
                <a:ea typeface="Calibri" charset="0"/>
                <a:cs typeface="Calibri" charset="0"/>
              </a:rPr>
              <a:t>Sweep the floors</a:t>
            </a:r>
          </a:p>
          <a:p>
            <a:endParaRPr lang="en-US" sz="2800" dirty="0">
              <a:solidFill>
                <a:schemeClr val="bg1"/>
              </a:solidFill>
              <a:latin typeface="Calibri" charset="0"/>
              <a:ea typeface="Calibri" charset="0"/>
              <a:cs typeface="Calibri" charset="0"/>
            </a:endParaRPr>
          </a:p>
          <a:p>
            <a:r>
              <a:rPr lang="en-US" sz="2800" dirty="0">
                <a:solidFill>
                  <a:schemeClr val="bg1"/>
                </a:solidFill>
                <a:latin typeface="Calibri" charset="0"/>
                <a:ea typeface="Calibri" charset="0"/>
                <a:cs typeface="Calibri" charset="0"/>
              </a:rPr>
              <a:t>Under-promise and over-deliver</a:t>
            </a:r>
          </a:p>
        </p:txBody>
      </p:sp>
    </p:spTree>
    <p:extLst>
      <p:ext uri="{BB962C8B-B14F-4D97-AF65-F5344CB8AC3E}">
        <p14:creationId xmlns:p14="http://schemas.microsoft.com/office/powerpoint/2010/main" val="1506174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3004800" cy="9753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593039" y="3116939"/>
            <a:ext cx="9818721" cy="3170099"/>
          </a:xfrm>
          <a:prstGeom prst="rect">
            <a:avLst/>
          </a:prstGeom>
          <a:noFill/>
        </p:spPr>
        <p:txBody>
          <a:bodyPr wrap="square" rtlCol="0">
            <a:spAutoFit/>
          </a:bodyPr>
          <a:lstStyle/>
          <a:p>
            <a:pPr algn="ctr"/>
            <a:r>
              <a:rPr lang="en-US" sz="20000" b="1" spc="-150" dirty="0">
                <a:solidFill>
                  <a:schemeClr val="bg1"/>
                </a:solidFill>
                <a:latin typeface="Calibri" charset="0"/>
                <a:ea typeface="Calibri" charset="0"/>
                <a:cs typeface="Calibri" charset="0"/>
              </a:rPr>
              <a:t>Break</a:t>
            </a:r>
          </a:p>
        </p:txBody>
      </p:sp>
    </p:spTree>
    <p:extLst>
      <p:ext uri="{BB962C8B-B14F-4D97-AF65-F5344CB8AC3E}">
        <p14:creationId xmlns:p14="http://schemas.microsoft.com/office/powerpoint/2010/main" val="63720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5600145" y="4661209"/>
            <a:ext cx="5956300" cy="1654926"/>
          </a:xfrm>
          <a:prstGeom prst="rect">
            <a:avLst/>
          </a:prstGeom>
          <a:solidFill>
            <a:schemeClr val="accent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600145" y="2474513"/>
            <a:ext cx="5956300" cy="1216956"/>
          </a:xfrm>
          <a:prstGeom prst="rect">
            <a:avLst/>
          </a:prstGeom>
          <a:solidFill>
            <a:schemeClr val="accent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0" y="571501"/>
            <a:ext cx="2590800" cy="1015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5739845" y="1282832"/>
            <a:ext cx="5816600" cy="7183505"/>
          </a:xfrm>
          <a:prstGeom prst="rect">
            <a:avLst/>
          </a:prstGeom>
          <a:noFill/>
        </p:spPr>
        <p:txBody>
          <a:bodyPr wrap="square" rtlCol="0" anchor="t">
            <a:spAutoFit/>
          </a:bodyPr>
          <a:lstStyle/>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Report-back on Pitches,</a:t>
            </a:r>
          </a:p>
          <a:p>
            <a:pPr>
              <a:lnSpc>
                <a:spcPct val="90000"/>
              </a:lnSpc>
            </a:pPr>
            <a:r>
              <a:rPr lang="en-US" sz="3200" dirty="0">
                <a:latin typeface="Calibri" charset="0"/>
                <a:ea typeface="Calibri" charset="0"/>
                <a:cs typeface="Calibri" charset="0"/>
              </a:rPr>
              <a:t>	Fundraising, &amp; Proposals</a:t>
            </a:r>
          </a:p>
          <a:p>
            <a:pPr>
              <a:lnSpc>
                <a:spcPct val="90000"/>
              </a:lnSpc>
            </a:pPr>
            <a:endParaRPr lang="en-US" sz="3200" dirty="0">
              <a:latin typeface="Calibri" charset="0"/>
              <a:ea typeface="Calibri" charset="0"/>
              <a:cs typeface="Calibri" charset="0"/>
            </a:endParaRPr>
          </a:p>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How to Establish 	Coalition Partners</a:t>
            </a:r>
          </a:p>
          <a:p>
            <a:pPr>
              <a:lnSpc>
                <a:spcPct val="90000"/>
              </a:lnSpc>
            </a:pPr>
            <a:endParaRPr lang="en-US" sz="3200" dirty="0">
              <a:latin typeface="Calibri" charset="0"/>
              <a:ea typeface="Calibri" charset="0"/>
              <a:cs typeface="Calibri" charset="0"/>
            </a:endParaRPr>
          </a:p>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Break</a:t>
            </a:r>
          </a:p>
          <a:p>
            <a:pPr>
              <a:lnSpc>
                <a:spcPct val="90000"/>
              </a:lnSpc>
            </a:pPr>
            <a:endParaRPr lang="en-US" sz="3200" dirty="0">
              <a:latin typeface="Calibri" charset="0"/>
              <a:ea typeface="Calibri" charset="0"/>
              <a:cs typeface="Calibri" charset="0"/>
            </a:endParaRPr>
          </a:p>
          <a:p>
            <a:pPr>
              <a:lnSpc>
                <a:spcPct val="90000"/>
              </a:lnSpc>
            </a:pPr>
            <a:r>
              <a:rPr lang="en-US" sz="3200" b="1" dirty="0">
                <a:solidFill>
                  <a:schemeClr val="accent1"/>
                </a:solidFill>
                <a:latin typeface="Calibri" charset="0"/>
                <a:ea typeface="Calibri" charset="0"/>
                <a:cs typeface="Calibri" charset="0"/>
              </a:rPr>
              <a:t>00:00	Best Practices for 	Maintaining Coalition 	Partnerships</a:t>
            </a:r>
          </a:p>
          <a:p>
            <a:pPr>
              <a:lnSpc>
                <a:spcPct val="90000"/>
              </a:lnSpc>
            </a:pPr>
            <a:endParaRPr lang="en-US" sz="3200" dirty="0">
              <a:latin typeface="Calibri" charset="0"/>
              <a:ea typeface="Calibri" charset="0"/>
              <a:cs typeface="Calibri" charset="0"/>
            </a:endParaRPr>
          </a:p>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Practice: One-on-One 	Meetings</a:t>
            </a:r>
          </a:p>
          <a:p>
            <a:pPr>
              <a:lnSpc>
                <a:spcPct val="90000"/>
              </a:lnSpc>
            </a:pPr>
            <a:endParaRPr lang="en-US" sz="3200" dirty="0">
              <a:latin typeface="Calibri" charset="0"/>
              <a:ea typeface="Calibri" charset="0"/>
              <a:cs typeface="Calibri" charset="0"/>
            </a:endParaRPr>
          </a:p>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Next Steps and Closing</a:t>
            </a:r>
            <a:endParaRPr lang="x-none" sz="3200" dirty="0">
              <a:latin typeface="Calibri" charset="0"/>
              <a:ea typeface="Calibri" charset="0"/>
              <a:cs typeface="Calibri" charset="0"/>
            </a:endParaRPr>
          </a:p>
        </p:txBody>
      </p:sp>
      <p:sp>
        <p:nvSpPr>
          <p:cNvPr id="8" name="Rectangle 7"/>
          <p:cNvSpPr>
            <a:spLocks noChangeArrowheads="1"/>
          </p:cNvSpPr>
          <p:nvPr/>
        </p:nvSpPr>
        <p:spPr bwMode="auto">
          <a:xfrm>
            <a:off x="323849" y="661685"/>
            <a:ext cx="2571751" cy="7848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r>
              <a:rPr lang="en-US" altLang="en-US" sz="4500" b="1" dirty="0">
                <a:solidFill>
                  <a:schemeClr val="bg1"/>
                </a:solidFill>
                <a:latin typeface="Calibri" charset="0"/>
                <a:ea typeface="Calibri" charset="0"/>
                <a:cs typeface="Calibri" charset="0"/>
              </a:rPr>
              <a:t>Agenda</a:t>
            </a:r>
          </a:p>
        </p:txBody>
      </p:sp>
      <p:sp>
        <p:nvSpPr>
          <p:cNvPr id="10" name="Rectangle 9"/>
          <p:cNvSpPr/>
          <p:nvPr/>
        </p:nvSpPr>
        <p:spPr>
          <a:xfrm>
            <a:off x="5600145" y="7719185"/>
            <a:ext cx="5956300" cy="774700"/>
          </a:xfrm>
          <a:prstGeom prst="rect">
            <a:avLst/>
          </a:prstGeom>
          <a:solidFill>
            <a:schemeClr val="accent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4163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a:hlinkClick r:id="rId3"/>
          </p:cNvPr>
          <p:cNvSpPr/>
          <p:nvPr/>
        </p:nvSpPr>
        <p:spPr>
          <a:xfrm>
            <a:off x="2381576" y="1833012"/>
            <a:ext cx="8249929" cy="886502"/>
          </a:xfrm>
          <a:prstGeom prst="roundRect">
            <a:avLst>
              <a:gd name="adj" fmla="val 7223"/>
            </a:avLst>
          </a:prstGeom>
          <a:solidFill>
            <a:schemeClr val="accent1"/>
          </a:solidFill>
          <a:ln w="285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bg1"/>
                </a:solidFill>
                <a:latin typeface="Calibri" charset="0"/>
                <a:ea typeface="Calibri" charset="0"/>
                <a:cs typeface="Calibri" charset="0"/>
              </a:rPr>
              <a:t>Reinforce your guiding theory of change</a:t>
            </a:r>
          </a:p>
        </p:txBody>
      </p:sp>
      <p:sp>
        <p:nvSpPr>
          <p:cNvPr id="9" name="Rounded Rectangle 8">
            <a:hlinkClick r:id="rId3"/>
          </p:cNvPr>
          <p:cNvSpPr/>
          <p:nvPr/>
        </p:nvSpPr>
        <p:spPr>
          <a:xfrm>
            <a:off x="2381576" y="2918106"/>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Negotiate</a:t>
            </a:r>
          </a:p>
        </p:txBody>
      </p:sp>
      <p:sp>
        <p:nvSpPr>
          <p:cNvPr id="12" name="Rounded Rectangle 11">
            <a:hlinkClick r:id="rId3"/>
          </p:cNvPr>
          <p:cNvSpPr/>
          <p:nvPr/>
        </p:nvSpPr>
        <p:spPr>
          <a:xfrm>
            <a:off x="2381576" y="4003200"/>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Don’t always be right</a:t>
            </a:r>
          </a:p>
        </p:txBody>
      </p:sp>
      <p:sp>
        <p:nvSpPr>
          <p:cNvPr id="13" name="Rounded Rectangle 12">
            <a:hlinkClick r:id="rId3"/>
          </p:cNvPr>
          <p:cNvSpPr/>
          <p:nvPr/>
        </p:nvSpPr>
        <p:spPr>
          <a:xfrm>
            <a:off x="2381575" y="5088294"/>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Never burn a bridge</a:t>
            </a:r>
          </a:p>
        </p:txBody>
      </p:sp>
      <p:sp>
        <p:nvSpPr>
          <p:cNvPr id="15" name="Rounded Rectangle 14">
            <a:hlinkClick r:id="rId3"/>
          </p:cNvPr>
          <p:cNvSpPr/>
          <p:nvPr/>
        </p:nvSpPr>
        <p:spPr>
          <a:xfrm>
            <a:off x="2381574" y="6173388"/>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Under promise, over deliver</a:t>
            </a:r>
          </a:p>
        </p:txBody>
      </p:sp>
      <p:sp>
        <p:nvSpPr>
          <p:cNvPr id="16" name="Rounded Rectangle 15">
            <a:hlinkClick r:id="rId3"/>
          </p:cNvPr>
          <p:cNvSpPr/>
          <p:nvPr/>
        </p:nvSpPr>
        <p:spPr>
          <a:xfrm>
            <a:off x="2381574" y="7258481"/>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Know your role</a:t>
            </a:r>
          </a:p>
        </p:txBody>
      </p:sp>
      <p:sp>
        <p:nvSpPr>
          <p:cNvPr id="17" name="Rounded Rectangle 16">
            <a:hlinkClick r:id="rId3"/>
          </p:cNvPr>
          <p:cNvSpPr/>
          <p:nvPr/>
        </p:nvSpPr>
        <p:spPr>
          <a:xfrm>
            <a:off x="2381573" y="8343573"/>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Develop trust</a:t>
            </a:r>
          </a:p>
        </p:txBody>
      </p:sp>
      <p:sp>
        <p:nvSpPr>
          <p:cNvPr id="11" name="Rectangle 10"/>
          <p:cNvSpPr>
            <a:spLocks noChangeArrowheads="1"/>
          </p:cNvSpPr>
          <p:nvPr/>
        </p:nvSpPr>
        <p:spPr bwMode="auto">
          <a:xfrm>
            <a:off x="842574" y="504154"/>
            <a:ext cx="11327925"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algn="ctr"/>
            <a:r>
              <a:rPr lang="en-US" altLang="en-US" sz="4800" b="1" dirty="0">
                <a:solidFill>
                  <a:schemeClr val="accent1"/>
                </a:solidFill>
                <a:latin typeface="Calibri" charset="0"/>
                <a:ea typeface="Calibri" charset="0"/>
                <a:cs typeface="Calibri" charset="0"/>
              </a:rPr>
              <a:t>Maintaining Political Relationships</a:t>
            </a:r>
            <a:endParaRPr lang="en-US" altLang="en-US" sz="4800" dirty="0">
              <a:solidFill>
                <a:schemeClr val="accent1"/>
              </a:solidFill>
              <a:latin typeface="Calibri" charset="0"/>
              <a:ea typeface="Calibri" charset="0"/>
              <a:cs typeface="Calibri" charset="0"/>
            </a:endParaRPr>
          </a:p>
        </p:txBody>
      </p:sp>
    </p:spTree>
    <p:extLst>
      <p:ext uri="{BB962C8B-B14F-4D97-AF65-F5344CB8AC3E}">
        <p14:creationId xmlns:p14="http://schemas.microsoft.com/office/powerpoint/2010/main" val="3276733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a:hlinkClick r:id="rId3"/>
          </p:cNvPr>
          <p:cNvSpPr/>
          <p:nvPr/>
        </p:nvSpPr>
        <p:spPr>
          <a:xfrm>
            <a:off x="2381576" y="1833012"/>
            <a:ext cx="8249929" cy="886502"/>
          </a:xfrm>
          <a:prstGeom prst="roundRect">
            <a:avLst>
              <a:gd name="adj" fmla="val 7223"/>
            </a:avLst>
          </a:prstGeom>
          <a:noFill/>
          <a:ln w="285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Reinforce your guiding theory of change</a:t>
            </a:r>
          </a:p>
        </p:txBody>
      </p:sp>
      <p:sp>
        <p:nvSpPr>
          <p:cNvPr id="9" name="Rounded Rectangle 8">
            <a:hlinkClick r:id="rId3"/>
          </p:cNvPr>
          <p:cNvSpPr/>
          <p:nvPr/>
        </p:nvSpPr>
        <p:spPr>
          <a:xfrm>
            <a:off x="2381576" y="2918106"/>
            <a:ext cx="8249929" cy="886502"/>
          </a:xfrm>
          <a:prstGeom prst="roundRect">
            <a:avLst>
              <a:gd name="adj" fmla="val 7223"/>
            </a:avLst>
          </a:prstGeom>
          <a:solidFill>
            <a:schemeClr val="accent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bg1"/>
                </a:solidFill>
                <a:latin typeface="Calibri" charset="0"/>
                <a:ea typeface="Calibri" charset="0"/>
                <a:cs typeface="Calibri" charset="0"/>
              </a:rPr>
              <a:t>Negotiate</a:t>
            </a:r>
          </a:p>
        </p:txBody>
      </p:sp>
      <p:sp>
        <p:nvSpPr>
          <p:cNvPr id="12" name="Rounded Rectangle 11">
            <a:hlinkClick r:id="rId3"/>
          </p:cNvPr>
          <p:cNvSpPr/>
          <p:nvPr/>
        </p:nvSpPr>
        <p:spPr>
          <a:xfrm>
            <a:off x="2381576" y="4003200"/>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Don’t always be right</a:t>
            </a:r>
          </a:p>
        </p:txBody>
      </p:sp>
      <p:sp>
        <p:nvSpPr>
          <p:cNvPr id="13" name="Rounded Rectangle 12">
            <a:hlinkClick r:id="rId3"/>
          </p:cNvPr>
          <p:cNvSpPr/>
          <p:nvPr/>
        </p:nvSpPr>
        <p:spPr>
          <a:xfrm>
            <a:off x="2381575" y="5088294"/>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Never burn a bridge</a:t>
            </a:r>
          </a:p>
        </p:txBody>
      </p:sp>
      <p:sp>
        <p:nvSpPr>
          <p:cNvPr id="15" name="Rounded Rectangle 14">
            <a:hlinkClick r:id="rId3"/>
          </p:cNvPr>
          <p:cNvSpPr/>
          <p:nvPr/>
        </p:nvSpPr>
        <p:spPr>
          <a:xfrm>
            <a:off x="2381574" y="6173388"/>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Under promise, over deliver</a:t>
            </a:r>
          </a:p>
        </p:txBody>
      </p:sp>
      <p:sp>
        <p:nvSpPr>
          <p:cNvPr id="16" name="Rounded Rectangle 15">
            <a:hlinkClick r:id="rId3"/>
          </p:cNvPr>
          <p:cNvSpPr/>
          <p:nvPr/>
        </p:nvSpPr>
        <p:spPr>
          <a:xfrm>
            <a:off x="2381574" y="7258481"/>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Know your role</a:t>
            </a:r>
          </a:p>
        </p:txBody>
      </p:sp>
      <p:sp>
        <p:nvSpPr>
          <p:cNvPr id="17" name="Rounded Rectangle 16">
            <a:hlinkClick r:id="rId3"/>
          </p:cNvPr>
          <p:cNvSpPr/>
          <p:nvPr/>
        </p:nvSpPr>
        <p:spPr>
          <a:xfrm>
            <a:off x="2381573" y="8343573"/>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Develop trust</a:t>
            </a:r>
          </a:p>
        </p:txBody>
      </p:sp>
      <p:sp>
        <p:nvSpPr>
          <p:cNvPr id="11" name="Rectangle 10"/>
          <p:cNvSpPr>
            <a:spLocks noChangeArrowheads="1"/>
          </p:cNvSpPr>
          <p:nvPr/>
        </p:nvSpPr>
        <p:spPr bwMode="auto">
          <a:xfrm>
            <a:off x="842574" y="504154"/>
            <a:ext cx="11327925"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algn="ctr"/>
            <a:r>
              <a:rPr lang="en-US" altLang="en-US" sz="4800" b="1" dirty="0">
                <a:solidFill>
                  <a:schemeClr val="accent1"/>
                </a:solidFill>
                <a:latin typeface="Calibri" charset="0"/>
                <a:ea typeface="Calibri" charset="0"/>
                <a:cs typeface="Calibri" charset="0"/>
              </a:rPr>
              <a:t>Maintaining Political Relationships</a:t>
            </a:r>
            <a:endParaRPr lang="en-US" altLang="en-US" sz="4800" dirty="0">
              <a:solidFill>
                <a:schemeClr val="accent1"/>
              </a:solidFill>
              <a:latin typeface="Calibri" charset="0"/>
              <a:ea typeface="Calibri" charset="0"/>
              <a:cs typeface="Calibri" charset="0"/>
            </a:endParaRPr>
          </a:p>
        </p:txBody>
      </p:sp>
    </p:spTree>
    <p:extLst>
      <p:ext uri="{BB962C8B-B14F-4D97-AF65-F5344CB8AC3E}">
        <p14:creationId xmlns:p14="http://schemas.microsoft.com/office/powerpoint/2010/main" val="817138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a:hlinkClick r:id="rId3"/>
          </p:cNvPr>
          <p:cNvSpPr/>
          <p:nvPr/>
        </p:nvSpPr>
        <p:spPr>
          <a:xfrm>
            <a:off x="2381576" y="1833012"/>
            <a:ext cx="8249929" cy="886502"/>
          </a:xfrm>
          <a:prstGeom prst="roundRect">
            <a:avLst>
              <a:gd name="adj" fmla="val 7223"/>
            </a:avLst>
          </a:prstGeom>
          <a:noFill/>
          <a:ln w="285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Reinforce your guiding theory of change</a:t>
            </a:r>
          </a:p>
        </p:txBody>
      </p:sp>
      <p:sp>
        <p:nvSpPr>
          <p:cNvPr id="9" name="Rounded Rectangle 8">
            <a:hlinkClick r:id="rId3"/>
          </p:cNvPr>
          <p:cNvSpPr/>
          <p:nvPr/>
        </p:nvSpPr>
        <p:spPr>
          <a:xfrm>
            <a:off x="2381576" y="2918106"/>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Negotiate</a:t>
            </a:r>
          </a:p>
        </p:txBody>
      </p:sp>
      <p:sp>
        <p:nvSpPr>
          <p:cNvPr id="12" name="Rounded Rectangle 11">
            <a:hlinkClick r:id="rId3"/>
          </p:cNvPr>
          <p:cNvSpPr/>
          <p:nvPr/>
        </p:nvSpPr>
        <p:spPr>
          <a:xfrm>
            <a:off x="2381576" y="4003200"/>
            <a:ext cx="8249929" cy="886502"/>
          </a:xfrm>
          <a:prstGeom prst="roundRect">
            <a:avLst>
              <a:gd name="adj" fmla="val 7223"/>
            </a:avLst>
          </a:prstGeom>
          <a:solidFill>
            <a:schemeClr val="accent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bg1"/>
                </a:solidFill>
                <a:latin typeface="Calibri" charset="0"/>
                <a:ea typeface="Calibri" charset="0"/>
                <a:cs typeface="Calibri" charset="0"/>
              </a:rPr>
              <a:t>Don’t always be right</a:t>
            </a:r>
          </a:p>
        </p:txBody>
      </p:sp>
      <p:sp>
        <p:nvSpPr>
          <p:cNvPr id="13" name="Rounded Rectangle 12">
            <a:hlinkClick r:id="rId3"/>
          </p:cNvPr>
          <p:cNvSpPr/>
          <p:nvPr/>
        </p:nvSpPr>
        <p:spPr>
          <a:xfrm>
            <a:off x="2381575" y="5088294"/>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Never burn a bridge</a:t>
            </a:r>
          </a:p>
        </p:txBody>
      </p:sp>
      <p:sp>
        <p:nvSpPr>
          <p:cNvPr id="15" name="Rounded Rectangle 14">
            <a:hlinkClick r:id="rId3"/>
          </p:cNvPr>
          <p:cNvSpPr/>
          <p:nvPr/>
        </p:nvSpPr>
        <p:spPr>
          <a:xfrm>
            <a:off x="2381574" y="6173388"/>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Under promise, over deliver</a:t>
            </a:r>
          </a:p>
        </p:txBody>
      </p:sp>
      <p:sp>
        <p:nvSpPr>
          <p:cNvPr id="16" name="Rounded Rectangle 15">
            <a:hlinkClick r:id="rId3"/>
          </p:cNvPr>
          <p:cNvSpPr/>
          <p:nvPr/>
        </p:nvSpPr>
        <p:spPr>
          <a:xfrm>
            <a:off x="2381574" y="7258481"/>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Know your role</a:t>
            </a:r>
          </a:p>
        </p:txBody>
      </p:sp>
      <p:sp>
        <p:nvSpPr>
          <p:cNvPr id="17" name="Rounded Rectangle 16">
            <a:hlinkClick r:id="rId3"/>
          </p:cNvPr>
          <p:cNvSpPr/>
          <p:nvPr/>
        </p:nvSpPr>
        <p:spPr>
          <a:xfrm>
            <a:off x="2381573" y="8343573"/>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Develop trust</a:t>
            </a:r>
          </a:p>
        </p:txBody>
      </p:sp>
      <p:sp>
        <p:nvSpPr>
          <p:cNvPr id="11" name="Rectangle 10"/>
          <p:cNvSpPr>
            <a:spLocks noChangeArrowheads="1"/>
          </p:cNvSpPr>
          <p:nvPr/>
        </p:nvSpPr>
        <p:spPr bwMode="auto">
          <a:xfrm>
            <a:off x="842574" y="504154"/>
            <a:ext cx="11327925"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algn="ctr"/>
            <a:r>
              <a:rPr lang="en-US" altLang="en-US" sz="4800" b="1" dirty="0">
                <a:solidFill>
                  <a:schemeClr val="accent1"/>
                </a:solidFill>
                <a:latin typeface="Calibri" charset="0"/>
                <a:ea typeface="Calibri" charset="0"/>
                <a:cs typeface="Calibri" charset="0"/>
              </a:rPr>
              <a:t>Maintaining Political Relationships</a:t>
            </a:r>
            <a:endParaRPr lang="en-US" altLang="en-US" sz="4800" dirty="0">
              <a:solidFill>
                <a:schemeClr val="accent1"/>
              </a:solidFill>
              <a:latin typeface="Calibri" charset="0"/>
              <a:ea typeface="Calibri" charset="0"/>
              <a:cs typeface="Calibri" charset="0"/>
            </a:endParaRPr>
          </a:p>
        </p:txBody>
      </p:sp>
    </p:spTree>
    <p:extLst>
      <p:ext uri="{BB962C8B-B14F-4D97-AF65-F5344CB8AC3E}">
        <p14:creationId xmlns:p14="http://schemas.microsoft.com/office/powerpoint/2010/main" val="14866932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a:hlinkClick r:id="rId3"/>
          </p:cNvPr>
          <p:cNvSpPr/>
          <p:nvPr/>
        </p:nvSpPr>
        <p:spPr>
          <a:xfrm>
            <a:off x="2381576" y="1833012"/>
            <a:ext cx="8249929" cy="886502"/>
          </a:xfrm>
          <a:prstGeom prst="roundRect">
            <a:avLst>
              <a:gd name="adj" fmla="val 7223"/>
            </a:avLst>
          </a:prstGeom>
          <a:noFill/>
          <a:ln w="285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Reinforce your guiding theory of change</a:t>
            </a:r>
          </a:p>
        </p:txBody>
      </p:sp>
      <p:sp>
        <p:nvSpPr>
          <p:cNvPr id="9" name="Rounded Rectangle 8">
            <a:hlinkClick r:id="rId3"/>
          </p:cNvPr>
          <p:cNvSpPr/>
          <p:nvPr/>
        </p:nvSpPr>
        <p:spPr>
          <a:xfrm>
            <a:off x="2381576" y="2918106"/>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Negotiate</a:t>
            </a:r>
          </a:p>
        </p:txBody>
      </p:sp>
      <p:sp>
        <p:nvSpPr>
          <p:cNvPr id="12" name="Rounded Rectangle 11">
            <a:hlinkClick r:id="rId3"/>
          </p:cNvPr>
          <p:cNvSpPr/>
          <p:nvPr/>
        </p:nvSpPr>
        <p:spPr>
          <a:xfrm>
            <a:off x="2381576" y="4003200"/>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Don’t always be right</a:t>
            </a:r>
          </a:p>
        </p:txBody>
      </p:sp>
      <p:sp>
        <p:nvSpPr>
          <p:cNvPr id="13" name="Rounded Rectangle 12">
            <a:hlinkClick r:id="rId3"/>
          </p:cNvPr>
          <p:cNvSpPr/>
          <p:nvPr/>
        </p:nvSpPr>
        <p:spPr>
          <a:xfrm>
            <a:off x="2381575" y="5088294"/>
            <a:ext cx="8249929" cy="886502"/>
          </a:xfrm>
          <a:prstGeom prst="roundRect">
            <a:avLst>
              <a:gd name="adj" fmla="val 7223"/>
            </a:avLst>
          </a:prstGeom>
          <a:solidFill>
            <a:schemeClr val="accent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bg1"/>
                </a:solidFill>
                <a:latin typeface="Calibri" charset="0"/>
                <a:ea typeface="Calibri" charset="0"/>
                <a:cs typeface="Calibri" charset="0"/>
              </a:rPr>
              <a:t>Never burn a bridge</a:t>
            </a:r>
          </a:p>
        </p:txBody>
      </p:sp>
      <p:sp>
        <p:nvSpPr>
          <p:cNvPr id="15" name="Rounded Rectangle 14">
            <a:hlinkClick r:id="rId3"/>
          </p:cNvPr>
          <p:cNvSpPr/>
          <p:nvPr/>
        </p:nvSpPr>
        <p:spPr>
          <a:xfrm>
            <a:off x="2381574" y="6173388"/>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Under promise, over deliver</a:t>
            </a:r>
          </a:p>
        </p:txBody>
      </p:sp>
      <p:sp>
        <p:nvSpPr>
          <p:cNvPr id="16" name="Rounded Rectangle 15">
            <a:hlinkClick r:id="rId3"/>
          </p:cNvPr>
          <p:cNvSpPr/>
          <p:nvPr/>
        </p:nvSpPr>
        <p:spPr>
          <a:xfrm>
            <a:off x="2381574" y="7258481"/>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Know your role</a:t>
            </a:r>
          </a:p>
        </p:txBody>
      </p:sp>
      <p:sp>
        <p:nvSpPr>
          <p:cNvPr id="17" name="Rounded Rectangle 16">
            <a:hlinkClick r:id="rId3"/>
          </p:cNvPr>
          <p:cNvSpPr/>
          <p:nvPr/>
        </p:nvSpPr>
        <p:spPr>
          <a:xfrm>
            <a:off x="2381573" y="8343573"/>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Develop trust</a:t>
            </a:r>
          </a:p>
        </p:txBody>
      </p:sp>
      <p:sp>
        <p:nvSpPr>
          <p:cNvPr id="11" name="Rectangle 10"/>
          <p:cNvSpPr>
            <a:spLocks noChangeArrowheads="1"/>
          </p:cNvSpPr>
          <p:nvPr/>
        </p:nvSpPr>
        <p:spPr bwMode="auto">
          <a:xfrm>
            <a:off x="842574" y="504154"/>
            <a:ext cx="11327925"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algn="ctr"/>
            <a:r>
              <a:rPr lang="en-US" altLang="en-US" sz="4800" b="1" dirty="0">
                <a:solidFill>
                  <a:schemeClr val="accent1"/>
                </a:solidFill>
                <a:latin typeface="Calibri" charset="0"/>
                <a:ea typeface="Calibri" charset="0"/>
                <a:cs typeface="Calibri" charset="0"/>
              </a:rPr>
              <a:t>Maintaining Political Relationships</a:t>
            </a:r>
            <a:endParaRPr lang="en-US" altLang="en-US" sz="4800" dirty="0">
              <a:solidFill>
                <a:schemeClr val="accent1"/>
              </a:solidFill>
              <a:latin typeface="Calibri" charset="0"/>
              <a:ea typeface="Calibri" charset="0"/>
              <a:cs typeface="Calibri" charset="0"/>
            </a:endParaRPr>
          </a:p>
        </p:txBody>
      </p:sp>
    </p:spTree>
    <p:extLst>
      <p:ext uri="{BB962C8B-B14F-4D97-AF65-F5344CB8AC3E}">
        <p14:creationId xmlns:p14="http://schemas.microsoft.com/office/powerpoint/2010/main" val="12209200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a:hlinkClick r:id="rId3"/>
          </p:cNvPr>
          <p:cNvSpPr/>
          <p:nvPr/>
        </p:nvSpPr>
        <p:spPr>
          <a:xfrm>
            <a:off x="2381576" y="1833012"/>
            <a:ext cx="8249929" cy="886502"/>
          </a:xfrm>
          <a:prstGeom prst="roundRect">
            <a:avLst>
              <a:gd name="adj" fmla="val 7223"/>
            </a:avLst>
          </a:prstGeom>
          <a:noFill/>
          <a:ln w="285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Reinforce your guiding theory of change</a:t>
            </a:r>
          </a:p>
        </p:txBody>
      </p:sp>
      <p:sp>
        <p:nvSpPr>
          <p:cNvPr id="9" name="Rounded Rectangle 8">
            <a:hlinkClick r:id="rId3"/>
          </p:cNvPr>
          <p:cNvSpPr/>
          <p:nvPr/>
        </p:nvSpPr>
        <p:spPr>
          <a:xfrm>
            <a:off x="2381576" y="2918106"/>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Negotiate</a:t>
            </a:r>
          </a:p>
        </p:txBody>
      </p:sp>
      <p:sp>
        <p:nvSpPr>
          <p:cNvPr id="12" name="Rounded Rectangle 11">
            <a:hlinkClick r:id="rId3"/>
          </p:cNvPr>
          <p:cNvSpPr/>
          <p:nvPr/>
        </p:nvSpPr>
        <p:spPr>
          <a:xfrm>
            <a:off x="2381576" y="4003200"/>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Don’t always be right</a:t>
            </a:r>
          </a:p>
        </p:txBody>
      </p:sp>
      <p:sp>
        <p:nvSpPr>
          <p:cNvPr id="13" name="Rounded Rectangle 12">
            <a:hlinkClick r:id="rId3"/>
          </p:cNvPr>
          <p:cNvSpPr/>
          <p:nvPr/>
        </p:nvSpPr>
        <p:spPr>
          <a:xfrm>
            <a:off x="2381575" y="5088294"/>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Never burn a bridge</a:t>
            </a:r>
          </a:p>
        </p:txBody>
      </p:sp>
      <p:sp>
        <p:nvSpPr>
          <p:cNvPr id="15" name="Rounded Rectangle 14">
            <a:hlinkClick r:id="rId3"/>
          </p:cNvPr>
          <p:cNvSpPr/>
          <p:nvPr/>
        </p:nvSpPr>
        <p:spPr>
          <a:xfrm>
            <a:off x="2381574" y="6173388"/>
            <a:ext cx="8249929" cy="886502"/>
          </a:xfrm>
          <a:prstGeom prst="roundRect">
            <a:avLst>
              <a:gd name="adj" fmla="val 7223"/>
            </a:avLst>
          </a:prstGeom>
          <a:solidFill>
            <a:schemeClr val="accent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bg1"/>
                </a:solidFill>
                <a:latin typeface="Calibri" charset="0"/>
                <a:ea typeface="Calibri" charset="0"/>
                <a:cs typeface="Calibri" charset="0"/>
              </a:rPr>
              <a:t>Under promise, over deliver</a:t>
            </a:r>
          </a:p>
        </p:txBody>
      </p:sp>
      <p:sp>
        <p:nvSpPr>
          <p:cNvPr id="16" name="Rounded Rectangle 15">
            <a:hlinkClick r:id="rId3"/>
          </p:cNvPr>
          <p:cNvSpPr/>
          <p:nvPr/>
        </p:nvSpPr>
        <p:spPr>
          <a:xfrm>
            <a:off x="2381574" y="7258481"/>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Know your role</a:t>
            </a:r>
          </a:p>
        </p:txBody>
      </p:sp>
      <p:sp>
        <p:nvSpPr>
          <p:cNvPr id="17" name="Rounded Rectangle 16">
            <a:hlinkClick r:id="rId3"/>
          </p:cNvPr>
          <p:cNvSpPr/>
          <p:nvPr/>
        </p:nvSpPr>
        <p:spPr>
          <a:xfrm>
            <a:off x="2381573" y="8343573"/>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Develop trust</a:t>
            </a:r>
          </a:p>
        </p:txBody>
      </p:sp>
      <p:sp>
        <p:nvSpPr>
          <p:cNvPr id="11" name="Rectangle 10"/>
          <p:cNvSpPr>
            <a:spLocks noChangeArrowheads="1"/>
          </p:cNvSpPr>
          <p:nvPr/>
        </p:nvSpPr>
        <p:spPr bwMode="auto">
          <a:xfrm>
            <a:off x="842574" y="504154"/>
            <a:ext cx="11327925"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algn="ctr"/>
            <a:r>
              <a:rPr lang="en-US" altLang="en-US" sz="4800" b="1" dirty="0">
                <a:solidFill>
                  <a:schemeClr val="accent1"/>
                </a:solidFill>
                <a:latin typeface="Calibri" charset="0"/>
                <a:ea typeface="Calibri" charset="0"/>
                <a:cs typeface="Calibri" charset="0"/>
              </a:rPr>
              <a:t>Maintaining Political Relationships</a:t>
            </a:r>
            <a:endParaRPr lang="en-US" altLang="en-US" sz="4800" dirty="0">
              <a:solidFill>
                <a:schemeClr val="accent1"/>
              </a:solidFill>
              <a:latin typeface="Calibri" charset="0"/>
              <a:ea typeface="Calibri" charset="0"/>
              <a:cs typeface="Calibri" charset="0"/>
            </a:endParaRPr>
          </a:p>
        </p:txBody>
      </p:sp>
    </p:spTree>
    <p:extLst>
      <p:ext uri="{BB962C8B-B14F-4D97-AF65-F5344CB8AC3E}">
        <p14:creationId xmlns:p14="http://schemas.microsoft.com/office/powerpoint/2010/main" val="245565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a:hlinkClick r:id="rId3"/>
          </p:cNvPr>
          <p:cNvSpPr/>
          <p:nvPr/>
        </p:nvSpPr>
        <p:spPr>
          <a:xfrm>
            <a:off x="2381576" y="1833012"/>
            <a:ext cx="8249929" cy="886502"/>
          </a:xfrm>
          <a:prstGeom prst="roundRect">
            <a:avLst>
              <a:gd name="adj" fmla="val 7223"/>
            </a:avLst>
          </a:prstGeom>
          <a:noFill/>
          <a:ln w="285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Reinforce your guiding theory of change</a:t>
            </a:r>
          </a:p>
        </p:txBody>
      </p:sp>
      <p:sp>
        <p:nvSpPr>
          <p:cNvPr id="9" name="Rounded Rectangle 8">
            <a:hlinkClick r:id="rId3"/>
          </p:cNvPr>
          <p:cNvSpPr/>
          <p:nvPr/>
        </p:nvSpPr>
        <p:spPr>
          <a:xfrm>
            <a:off x="2381576" y="2918106"/>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Negotiate</a:t>
            </a:r>
          </a:p>
        </p:txBody>
      </p:sp>
      <p:sp>
        <p:nvSpPr>
          <p:cNvPr id="12" name="Rounded Rectangle 11">
            <a:hlinkClick r:id="rId3"/>
          </p:cNvPr>
          <p:cNvSpPr/>
          <p:nvPr/>
        </p:nvSpPr>
        <p:spPr>
          <a:xfrm>
            <a:off x="2381576" y="4003200"/>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Don’t always be right</a:t>
            </a:r>
          </a:p>
        </p:txBody>
      </p:sp>
      <p:sp>
        <p:nvSpPr>
          <p:cNvPr id="13" name="Rounded Rectangle 12">
            <a:hlinkClick r:id="rId3"/>
          </p:cNvPr>
          <p:cNvSpPr/>
          <p:nvPr/>
        </p:nvSpPr>
        <p:spPr>
          <a:xfrm>
            <a:off x="2381575" y="5088294"/>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Never burn a bridge</a:t>
            </a:r>
          </a:p>
        </p:txBody>
      </p:sp>
      <p:sp>
        <p:nvSpPr>
          <p:cNvPr id="15" name="Rounded Rectangle 14">
            <a:hlinkClick r:id="rId3"/>
          </p:cNvPr>
          <p:cNvSpPr/>
          <p:nvPr/>
        </p:nvSpPr>
        <p:spPr>
          <a:xfrm>
            <a:off x="2381574" y="6173388"/>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Under promise, over deliver</a:t>
            </a:r>
          </a:p>
        </p:txBody>
      </p:sp>
      <p:sp>
        <p:nvSpPr>
          <p:cNvPr id="16" name="Rounded Rectangle 15">
            <a:hlinkClick r:id="rId3"/>
          </p:cNvPr>
          <p:cNvSpPr/>
          <p:nvPr/>
        </p:nvSpPr>
        <p:spPr>
          <a:xfrm>
            <a:off x="2381574" y="7258481"/>
            <a:ext cx="8249929" cy="886502"/>
          </a:xfrm>
          <a:prstGeom prst="roundRect">
            <a:avLst>
              <a:gd name="adj" fmla="val 7223"/>
            </a:avLst>
          </a:prstGeom>
          <a:solidFill>
            <a:schemeClr val="accent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bg1"/>
                </a:solidFill>
                <a:latin typeface="Calibri" charset="0"/>
                <a:ea typeface="Calibri" charset="0"/>
                <a:cs typeface="Calibri" charset="0"/>
              </a:rPr>
              <a:t>Know your role</a:t>
            </a:r>
          </a:p>
        </p:txBody>
      </p:sp>
      <p:sp>
        <p:nvSpPr>
          <p:cNvPr id="17" name="Rounded Rectangle 16">
            <a:hlinkClick r:id="rId3"/>
          </p:cNvPr>
          <p:cNvSpPr/>
          <p:nvPr/>
        </p:nvSpPr>
        <p:spPr>
          <a:xfrm>
            <a:off x="2381573" y="8343573"/>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Develop trust</a:t>
            </a:r>
          </a:p>
        </p:txBody>
      </p:sp>
      <p:sp>
        <p:nvSpPr>
          <p:cNvPr id="11" name="Rectangle 10"/>
          <p:cNvSpPr>
            <a:spLocks noChangeArrowheads="1"/>
          </p:cNvSpPr>
          <p:nvPr/>
        </p:nvSpPr>
        <p:spPr bwMode="auto">
          <a:xfrm>
            <a:off x="842574" y="504154"/>
            <a:ext cx="11327925"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algn="ctr"/>
            <a:r>
              <a:rPr lang="en-US" altLang="en-US" sz="4800" b="1" dirty="0">
                <a:solidFill>
                  <a:schemeClr val="accent1"/>
                </a:solidFill>
                <a:latin typeface="Calibri" charset="0"/>
                <a:ea typeface="Calibri" charset="0"/>
                <a:cs typeface="Calibri" charset="0"/>
              </a:rPr>
              <a:t>Maintaining Political Relationships</a:t>
            </a:r>
            <a:endParaRPr lang="en-US" altLang="en-US" sz="4800" dirty="0">
              <a:solidFill>
                <a:schemeClr val="accent1"/>
              </a:solidFill>
              <a:latin typeface="Calibri" charset="0"/>
              <a:ea typeface="Calibri" charset="0"/>
              <a:cs typeface="Calibri" charset="0"/>
            </a:endParaRPr>
          </a:p>
        </p:txBody>
      </p:sp>
    </p:spTree>
    <p:extLst>
      <p:ext uri="{BB962C8B-B14F-4D97-AF65-F5344CB8AC3E}">
        <p14:creationId xmlns:p14="http://schemas.microsoft.com/office/powerpoint/2010/main" val="7920596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a:hlinkClick r:id="rId3"/>
          </p:cNvPr>
          <p:cNvSpPr/>
          <p:nvPr/>
        </p:nvSpPr>
        <p:spPr>
          <a:xfrm>
            <a:off x="2381576" y="1833012"/>
            <a:ext cx="8249929" cy="886502"/>
          </a:xfrm>
          <a:prstGeom prst="roundRect">
            <a:avLst>
              <a:gd name="adj" fmla="val 7223"/>
            </a:avLst>
          </a:prstGeom>
          <a:noFill/>
          <a:ln w="285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Reinforce your guiding theory of change</a:t>
            </a:r>
          </a:p>
        </p:txBody>
      </p:sp>
      <p:sp>
        <p:nvSpPr>
          <p:cNvPr id="9" name="Rounded Rectangle 8">
            <a:hlinkClick r:id="rId3"/>
          </p:cNvPr>
          <p:cNvSpPr/>
          <p:nvPr/>
        </p:nvSpPr>
        <p:spPr>
          <a:xfrm>
            <a:off x="2381576" y="2918106"/>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Negotiate</a:t>
            </a:r>
          </a:p>
        </p:txBody>
      </p:sp>
      <p:sp>
        <p:nvSpPr>
          <p:cNvPr id="12" name="Rounded Rectangle 11">
            <a:hlinkClick r:id="rId3"/>
          </p:cNvPr>
          <p:cNvSpPr/>
          <p:nvPr/>
        </p:nvSpPr>
        <p:spPr>
          <a:xfrm>
            <a:off x="2381576" y="4003200"/>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Don’t always be right</a:t>
            </a:r>
          </a:p>
        </p:txBody>
      </p:sp>
      <p:sp>
        <p:nvSpPr>
          <p:cNvPr id="13" name="Rounded Rectangle 12">
            <a:hlinkClick r:id="rId3"/>
          </p:cNvPr>
          <p:cNvSpPr/>
          <p:nvPr/>
        </p:nvSpPr>
        <p:spPr>
          <a:xfrm>
            <a:off x="2381575" y="5088294"/>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Never burn a bridge</a:t>
            </a:r>
          </a:p>
        </p:txBody>
      </p:sp>
      <p:sp>
        <p:nvSpPr>
          <p:cNvPr id="15" name="Rounded Rectangle 14">
            <a:hlinkClick r:id="rId3"/>
          </p:cNvPr>
          <p:cNvSpPr/>
          <p:nvPr/>
        </p:nvSpPr>
        <p:spPr>
          <a:xfrm>
            <a:off x="2381574" y="6173388"/>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Under promise, over deliver</a:t>
            </a:r>
          </a:p>
        </p:txBody>
      </p:sp>
      <p:sp>
        <p:nvSpPr>
          <p:cNvPr id="16" name="Rounded Rectangle 15">
            <a:hlinkClick r:id="rId3"/>
          </p:cNvPr>
          <p:cNvSpPr/>
          <p:nvPr/>
        </p:nvSpPr>
        <p:spPr>
          <a:xfrm>
            <a:off x="2381574" y="7258481"/>
            <a:ext cx="8249929" cy="886502"/>
          </a:xfrm>
          <a:prstGeom prst="roundRect">
            <a:avLst>
              <a:gd name="adj" fmla="val 72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accent1"/>
                </a:solidFill>
                <a:latin typeface="Calibri" charset="0"/>
                <a:ea typeface="Calibri" charset="0"/>
                <a:cs typeface="Calibri" charset="0"/>
              </a:rPr>
              <a:t>Know your role</a:t>
            </a:r>
          </a:p>
        </p:txBody>
      </p:sp>
      <p:sp>
        <p:nvSpPr>
          <p:cNvPr id="17" name="Rounded Rectangle 16">
            <a:hlinkClick r:id="rId3"/>
          </p:cNvPr>
          <p:cNvSpPr/>
          <p:nvPr/>
        </p:nvSpPr>
        <p:spPr>
          <a:xfrm>
            <a:off x="2381573" y="8343573"/>
            <a:ext cx="8249929" cy="886502"/>
          </a:xfrm>
          <a:prstGeom prst="roundRect">
            <a:avLst>
              <a:gd name="adj" fmla="val 7223"/>
            </a:avLst>
          </a:prstGeom>
          <a:solidFill>
            <a:schemeClr val="accent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3200" b="1" dirty="0">
                <a:solidFill>
                  <a:schemeClr val="bg1"/>
                </a:solidFill>
                <a:latin typeface="Calibri" charset="0"/>
                <a:ea typeface="Calibri" charset="0"/>
                <a:cs typeface="Calibri" charset="0"/>
              </a:rPr>
              <a:t>Develop trust</a:t>
            </a:r>
          </a:p>
        </p:txBody>
      </p:sp>
      <p:sp>
        <p:nvSpPr>
          <p:cNvPr id="11" name="Rectangle 10"/>
          <p:cNvSpPr>
            <a:spLocks noChangeArrowheads="1"/>
          </p:cNvSpPr>
          <p:nvPr/>
        </p:nvSpPr>
        <p:spPr bwMode="auto">
          <a:xfrm>
            <a:off x="842574" y="504154"/>
            <a:ext cx="11327925"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algn="ctr"/>
            <a:r>
              <a:rPr lang="en-US" altLang="en-US" sz="4800" b="1" dirty="0">
                <a:solidFill>
                  <a:schemeClr val="accent1"/>
                </a:solidFill>
                <a:latin typeface="Calibri" charset="0"/>
                <a:ea typeface="Calibri" charset="0"/>
                <a:cs typeface="Calibri" charset="0"/>
              </a:rPr>
              <a:t>Maintaining Political Relationships</a:t>
            </a:r>
            <a:endParaRPr lang="en-US" altLang="en-US" sz="4800" dirty="0">
              <a:solidFill>
                <a:schemeClr val="accent1"/>
              </a:solidFill>
              <a:latin typeface="Calibri" charset="0"/>
              <a:ea typeface="Calibri" charset="0"/>
              <a:cs typeface="Calibri" charset="0"/>
            </a:endParaRPr>
          </a:p>
        </p:txBody>
      </p:sp>
    </p:spTree>
    <p:extLst>
      <p:ext uri="{BB962C8B-B14F-4D97-AF65-F5344CB8AC3E}">
        <p14:creationId xmlns:p14="http://schemas.microsoft.com/office/powerpoint/2010/main" val="260937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5600145" y="4661209"/>
            <a:ext cx="5956300" cy="1654926"/>
          </a:xfrm>
          <a:prstGeom prst="rect">
            <a:avLst/>
          </a:prstGeom>
          <a:solidFill>
            <a:schemeClr val="accent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600145" y="2474513"/>
            <a:ext cx="5956300" cy="1216956"/>
          </a:xfrm>
          <a:prstGeom prst="rect">
            <a:avLst/>
          </a:prstGeom>
          <a:solidFill>
            <a:schemeClr val="accent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0" y="571501"/>
            <a:ext cx="2590800" cy="1015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5739845" y="1282832"/>
            <a:ext cx="5816600" cy="7183505"/>
          </a:xfrm>
          <a:prstGeom prst="rect">
            <a:avLst/>
          </a:prstGeom>
          <a:noFill/>
        </p:spPr>
        <p:txBody>
          <a:bodyPr wrap="square" rtlCol="0" anchor="t">
            <a:spAutoFit/>
          </a:bodyPr>
          <a:lstStyle/>
          <a:p>
            <a:pPr>
              <a:lnSpc>
                <a:spcPct val="90000"/>
              </a:lnSpc>
            </a:pPr>
            <a:r>
              <a:rPr lang="en-US" sz="3200" b="1" dirty="0">
                <a:solidFill>
                  <a:schemeClr val="accent1"/>
                </a:solidFill>
                <a:latin typeface="Calibri" charset="0"/>
                <a:ea typeface="Calibri" charset="0"/>
                <a:cs typeface="Calibri" charset="0"/>
              </a:rPr>
              <a:t>00:00	Report-back on Pitches,</a:t>
            </a:r>
          </a:p>
          <a:p>
            <a:pPr>
              <a:lnSpc>
                <a:spcPct val="90000"/>
              </a:lnSpc>
            </a:pPr>
            <a:r>
              <a:rPr lang="en-US" sz="3200" b="1" dirty="0">
                <a:solidFill>
                  <a:schemeClr val="accent1"/>
                </a:solidFill>
                <a:latin typeface="Calibri" charset="0"/>
                <a:ea typeface="Calibri" charset="0"/>
                <a:cs typeface="Calibri" charset="0"/>
              </a:rPr>
              <a:t>	Fundraising, &amp; Proposals</a:t>
            </a:r>
          </a:p>
          <a:p>
            <a:pPr>
              <a:lnSpc>
                <a:spcPct val="90000"/>
              </a:lnSpc>
            </a:pPr>
            <a:endParaRPr lang="en-US" sz="3200" dirty="0">
              <a:latin typeface="Calibri" charset="0"/>
              <a:ea typeface="Calibri" charset="0"/>
              <a:cs typeface="Calibri" charset="0"/>
            </a:endParaRPr>
          </a:p>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How to Establish Coalition 	Partners</a:t>
            </a:r>
          </a:p>
          <a:p>
            <a:pPr>
              <a:lnSpc>
                <a:spcPct val="90000"/>
              </a:lnSpc>
            </a:pPr>
            <a:endParaRPr lang="en-US" sz="3200" dirty="0">
              <a:latin typeface="Calibri" charset="0"/>
              <a:ea typeface="Calibri" charset="0"/>
              <a:cs typeface="Calibri" charset="0"/>
            </a:endParaRPr>
          </a:p>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Break</a:t>
            </a:r>
          </a:p>
          <a:p>
            <a:pPr>
              <a:lnSpc>
                <a:spcPct val="90000"/>
              </a:lnSpc>
            </a:pPr>
            <a:endParaRPr lang="en-US" sz="3200" dirty="0">
              <a:latin typeface="Calibri" charset="0"/>
              <a:ea typeface="Calibri" charset="0"/>
              <a:cs typeface="Calibri" charset="0"/>
            </a:endParaRPr>
          </a:p>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Best Practices for 	Maintaining Coalition 	Partnerships</a:t>
            </a:r>
          </a:p>
          <a:p>
            <a:pPr>
              <a:lnSpc>
                <a:spcPct val="90000"/>
              </a:lnSpc>
            </a:pPr>
            <a:endParaRPr lang="en-US" sz="3200" dirty="0">
              <a:latin typeface="Calibri" charset="0"/>
              <a:ea typeface="Calibri" charset="0"/>
              <a:cs typeface="Calibri" charset="0"/>
            </a:endParaRPr>
          </a:p>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Practice: One-on-One 	Meetings</a:t>
            </a:r>
          </a:p>
          <a:p>
            <a:pPr>
              <a:lnSpc>
                <a:spcPct val="90000"/>
              </a:lnSpc>
            </a:pPr>
            <a:endParaRPr lang="en-US" sz="3200" dirty="0">
              <a:latin typeface="Calibri" charset="0"/>
              <a:ea typeface="Calibri" charset="0"/>
              <a:cs typeface="Calibri" charset="0"/>
            </a:endParaRPr>
          </a:p>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Next Steps and Closing</a:t>
            </a:r>
            <a:endParaRPr lang="x-none" sz="3200" dirty="0">
              <a:latin typeface="Calibri" charset="0"/>
              <a:ea typeface="Calibri" charset="0"/>
              <a:cs typeface="Calibri" charset="0"/>
            </a:endParaRPr>
          </a:p>
        </p:txBody>
      </p:sp>
      <p:sp>
        <p:nvSpPr>
          <p:cNvPr id="8" name="Rectangle 7"/>
          <p:cNvSpPr>
            <a:spLocks noChangeArrowheads="1"/>
          </p:cNvSpPr>
          <p:nvPr/>
        </p:nvSpPr>
        <p:spPr bwMode="auto">
          <a:xfrm>
            <a:off x="323849" y="661685"/>
            <a:ext cx="2571751" cy="7848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r>
              <a:rPr lang="en-US" altLang="en-US" sz="4500" b="1" dirty="0">
                <a:solidFill>
                  <a:schemeClr val="bg1"/>
                </a:solidFill>
                <a:latin typeface="Calibri" charset="0"/>
                <a:ea typeface="Calibri" charset="0"/>
                <a:cs typeface="Calibri" charset="0"/>
              </a:rPr>
              <a:t>Agenda</a:t>
            </a:r>
          </a:p>
        </p:txBody>
      </p:sp>
      <p:sp>
        <p:nvSpPr>
          <p:cNvPr id="10" name="Rectangle 9"/>
          <p:cNvSpPr/>
          <p:nvPr/>
        </p:nvSpPr>
        <p:spPr>
          <a:xfrm>
            <a:off x="5600145" y="7719185"/>
            <a:ext cx="5956300" cy="774700"/>
          </a:xfrm>
          <a:prstGeom prst="rect">
            <a:avLst/>
          </a:prstGeom>
          <a:solidFill>
            <a:schemeClr val="accent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363932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13004800" cy="97535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1380740" y="3433672"/>
            <a:ext cx="10243320" cy="2470805"/>
          </a:xfrm>
          <a:prstGeom prst="rect">
            <a:avLst/>
          </a:prstGeom>
          <a:noFill/>
        </p:spPr>
        <p:txBody>
          <a:bodyPr wrap="square" rtlCol="0">
            <a:spAutoFit/>
          </a:bodyPr>
          <a:lstStyle/>
          <a:p>
            <a:pPr algn="ctr">
              <a:lnSpc>
                <a:spcPct val="80000"/>
              </a:lnSpc>
            </a:pPr>
            <a:r>
              <a:rPr lang="en-US" sz="4800" b="1" dirty="0">
                <a:solidFill>
                  <a:schemeClr val="bg1"/>
                </a:solidFill>
                <a:latin typeface="Calibri" charset="0"/>
                <a:ea typeface="Calibri" charset="0"/>
                <a:cs typeface="Calibri" charset="0"/>
              </a:rPr>
              <a:t>Talk through your given scenario and decide how you would respond, keeping in mind the principles you learned in this session.</a:t>
            </a:r>
          </a:p>
        </p:txBody>
      </p:sp>
      <p:sp>
        <p:nvSpPr>
          <p:cNvPr id="5" name="TextBox 4"/>
          <p:cNvSpPr txBox="1"/>
          <p:nvPr/>
        </p:nvSpPr>
        <p:spPr>
          <a:xfrm>
            <a:off x="1380740" y="2617575"/>
            <a:ext cx="10243320" cy="630942"/>
          </a:xfrm>
          <a:prstGeom prst="rect">
            <a:avLst/>
          </a:prstGeom>
          <a:noFill/>
        </p:spPr>
        <p:txBody>
          <a:bodyPr wrap="square" rtlCol="0">
            <a:spAutoFit/>
          </a:bodyPr>
          <a:lstStyle/>
          <a:p>
            <a:pPr algn="ctr"/>
            <a:r>
              <a:rPr lang="en-US" sz="3500" b="1" spc="600" dirty="0">
                <a:latin typeface="Calibri" charset="0"/>
                <a:ea typeface="Calibri" charset="0"/>
                <a:cs typeface="Calibri" charset="0"/>
              </a:rPr>
              <a:t>ACTIVITY</a:t>
            </a:r>
          </a:p>
        </p:txBody>
      </p:sp>
      <p:sp>
        <p:nvSpPr>
          <p:cNvPr id="2" name="Rectangle 1"/>
          <p:cNvSpPr/>
          <p:nvPr/>
        </p:nvSpPr>
        <p:spPr>
          <a:xfrm>
            <a:off x="2870200" y="6297258"/>
            <a:ext cx="7264400" cy="830997"/>
          </a:xfrm>
          <a:prstGeom prst="rect">
            <a:avLst/>
          </a:prstGeom>
        </p:spPr>
        <p:txBody>
          <a:bodyPr wrap="square">
            <a:spAutoFit/>
          </a:bodyPr>
          <a:lstStyle/>
          <a:p>
            <a:pPr algn="ctr"/>
            <a:r>
              <a:rPr lang="en-US" sz="2400" b="1" i="1" dirty="0">
                <a:solidFill>
                  <a:schemeClr val="bg1"/>
                </a:solidFill>
                <a:latin typeface="Calibri" charset="0"/>
                <a:ea typeface="Calibri" charset="0"/>
                <a:cs typeface="Calibri" charset="0"/>
              </a:rPr>
              <a:t>Be prepared to share your decision and reasons with the rest of the group!</a:t>
            </a:r>
          </a:p>
        </p:txBody>
      </p:sp>
    </p:spTree>
    <p:extLst>
      <p:ext uri="{BB962C8B-B14F-4D97-AF65-F5344CB8AC3E}">
        <p14:creationId xmlns:p14="http://schemas.microsoft.com/office/powerpoint/2010/main" val="904495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446153" y="2968289"/>
            <a:ext cx="10120765" cy="4524315"/>
          </a:xfrm>
          <a:prstGeom prst="rect">
            <a:avLst/>
          </a:prstGeom>
          <a:noFill/>
        </p:spPr>
        <p:txBody>
          <a:bodyPr wrap="square" rtlCol="0">
            <a:spAutoFit/>
          </a:bodyPr>
          <a:lstStyle/>
          <a:p>
            <a:r>
              <a:rPr lang="en-US" sz="3200" dirty="0">
                <a:latin typeface="Calibri" charset="0"/>
                <a:ea typeface="Calibri" charset="0"/>
                <a:cs typeface="Calibri" charset="0"/>
              </a:rPr>
              <a:t>Your campaign has been organizing a rally in an area that is conservative and crucial to your campaign. After almost a month of organizing for the event, another group has asked that your campaign not be listed as an event sponsor because the organization is seen as “too liberal” and could hurt the campaign in such a conservative area of the state.</a:t>
            </a:r>
            <a:br>
              <a:rPr lang="en-US" sz="3200" dirty="0">
                <a:latin typeface="Calibri" charset="0"/>
                <a:ea typeface="Calibri" charset="0"/>
                <a:cs typeface="Calibri" charset="0"/>
              </a:rPr>
            </a:br>
            <a:endParaRPr lang="en-US" sz="3200" dirty="0">
              <a:latin typeface="Calibri" charset="0"/>
              <a:ea typeface="Calibri" charset="0"/>
              <a:cs typeface="Calibri" charset="0"/>
            </a:endParaRPr>
          </a:p>
          <a:p>
            <a:r>
              <a:rPr lang="en-US" sz="3200" b="1" dirty="0">
                <a:latin typeface="Calibri" charset="0"/>
                <a:ea typeface="Calibri" charset="0"/>
                <a:cs typeface="Calibri" charset="0"/>
              </a:rPr>
              <a:t>What would you do?</a:t>
            </a:r>
          </a:p>
          <a:p>
            <a:r>
              <a:rPr lang="en-US" sz="3200" dirty="0">
                <a:latin typeface="Calibri" charset="0"/>
                <a:ea typeface="Calibri" charset="0"/>
                <a:cs typeface="Calibri" charset="0"/>
              </a:rPr>
              <a:t> </a:t>
            </a:r>
          </a:p>
        </p:txBody>
      </p:sp>
      <p:sp>
        <p:nvSpPr>
          <p:cNvPr id="8" name="Rectangle 7"/>
          <p:cNvSpPr>
            <a:spLocks noChangeArrowheads="1"/>
          </p:cNvSpPr>
          <p:nvPr/>
        </p:nvSpPr>
        <p:spPr bwMode="auto">
          <a:xfrm>
            <a:off x="842572" y="910554"/>
            <a:ext cx="11327925"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algn="ctr"/>
            <a:r>
              <a:rPr lang="en-US" altLang="en-US" sz="4800" b="1" dirty="0">
                <a:solidFill>
                  <a:schemeClr val="accent1"/>
                </a:solidFill>
                <a:latin typeface="Calibri" charset="0"/>
                <a:ea typeface="Calibri" charset="0"/>
                <a:cs typeface="Calibri" charset="0"/>
              </a:rPr>
              <a:t>Scenario 1</a:t>
            </a:r>
            <a:endParaRPr lang="en-US" altLang="en-US" sz="4800" dirty="0">
              <a:solidFill>
                <a:schemeClr val="accent1"/>
              </a:solidFill>
              <a:latin typeface="Calibri" charset="0"/>
              <a:ea typeface="Calibri" charset="0"/>
              <a:cs typeface="Calibri" charset="0"/>
            </a:endParaRPr>
          </a:p>
        </p:txBody>
      </p:sp>
    </p:spTree>
    <p:extLst>
      <p:ext uri="{BB962C8B-B14F-4D97-AF65-F5344CB8AC3E}">
        <p14:creationId xmlns:p14="http://schemas.microsoft.com/office/powerpoint/2010/main" val="32719041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485913" y="2518679"/>
            <a:ext cx="10041241" cy="5903154"/>
          </a:xfrm>
          <a:prstGeom prst="rect">
            <a:avLst/>
          </a:prstGeom>
          <a:noFill/>
        </p:spPr>
        <p:txBody>
          <a:bodyPr wrap="square" rtlCol="0">
            <a:spAutoFit/>
          </a:bodyPr>
          <a:lstStyle/>
          <a:p>
            <a:r>
              <a:rPr lang="en-US" sz="3200" dirty="0">
                <a:latin typeface="Calibri" charset="0"/>
                <a:ea typeface="Calibri" charset="0"/>
                <a:cs typeface="Calibri" charset="0"/>
              </a:rPr>
              <a:t>One of your key targets is hosting a town hall event next week. One of your coalition partners is proposing that groups show up and intentionally cause disruptions and engage in civil disobedience inside the town hall to derail the event.</a:t>
            </a:r>
            <a:br>
              <a:rPr lang="en-US" sz="3200" dirty="0">
                <a:latin typeface="Calibri" charset="0"/>
                <a:ea typeface="Calibri" charset="0"/>
                <a:cs typeface="Calibri" charset="0"/>
              </a:rPr>
            </a:br>
            <a:endParaRPr lang="en-US" sz="3200" dirty="0">
              <a:latin typeface="Calibri" charset="0"/>
              <a:ea typeface="Calibri" charset="0"/>
              <a:cs typeface="Calibri" charset="0"/>
            </a:endParaRPr>
          </a:p>
          <a:p>
            <a:r>
              <a:rPr lang="en-US" sz="3200" dirty="0">
                <a:latin typeface="Calibri" charset="0"/>
                <a:ea typeface="Calibri" charset="0"/>
                <a:cs typeface="Calibri" charset="0"/>
              </a:rPr>
              <a:t>Based on your target’s motivations and your guiding theory of change, you and several other members of the coalition don’t think this is an appropriate tactic at this point in time.</a:t>
            </a:r>
            <a:br>
              <a:rPr lang="en-US" sz="3200" dirty="0">
                <a:latin typeface="Calibri" charset="0"/>
                <a:ea typeface="Calibri" charset="0"/>
                <a:cs typeface="Calibri" charset="0"/>
              </a:rPr>
            </a:br>
            <a:endParaRPr lang="en-US" sz="3200" dirty="0">
              <a:latin typeface="Calibri" charset="0"/>
              <a:ea typeface="Calibri" charset="0"/>
              <a:cs typeface="Calibri" charset="0"/>
            </a:endParaRPr>
          </a:p>
          <a:p>
            <a:r>
              <a:rPr lang="en-US" sz="3200" b="1" dirty="0">
                <a:latin typeface="Calibri" charset="0"/>
                <a:ea typeface="Calibri" charset="0"/>
                <a:cs typeface="Calibri" charset="0"/>
              </a:rPr>
              <a:t>What would you do?</a:t>
            </a:r>
          </a:p>
          <a:p>
            <a:r>
              <a:rPr lang="en-US" dirty="0">
                <a:latin typeface="Calibri" charset="0"/>
                <a:ea typeface="Calibri" charset="0"/>
                <a:cs typeface="Calibri" charset="0"/>
              </a:rPr>
              <a:t> </a:t>
            </a:r>
          </a:p>
        </p:txBody>
      </p:sp>
      <p:sp>
        <p:nvSpPr>
          <p:cNvPr id="8" name="Rectangle 7"/>
          <p:cNvSpPr>
            <a:spLocks noChangeArrowheads="1"/>
          </p:cNvSpPr>
          <p:nvPr/>
        </p:nvSpPr>
        <p:spPr bwMode="auto">
          <a:xfrm>
            <a:off x="842572" y="910554"/>
            <a:ext cx="11327925"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algn="ctr"/>
            <a:r>
              <a:rPr lang="en-US" altLang="en-US" sz="4800" b="1" dirty="0">
                <a:solidFill>
                  <a:schemeClr val="accent1"/>
                </a:solidFill>
                <a:latin typeface="Calibri" charset="0"/>
                <a:ea typeface="Calibri" charset="0"/>
                <a:cs typeface="Calibri" charset="0"/>
              </a:rPr>
              <a:t>Scenario 2</a:t>
            </a:r>
            <a:endParaRPr lang="en-US" altLang="en-US" sz="4800" dirty="0">
              <a:solidFill>
                <a:schemeClr val="accent1"/>
              </a:solidFill>
              <a:latin typeface="Calibri" charset="0"/>
              <a:ea typeface="Calibri" charset="0"/>
              <a:cs typeface="Calibri" charset="0"/>
            </a:endParaRPr>
          </a:p>
        </p:txBody>
      </p:sp>
    </p:spTree>
    <p:extLst>
      <p:ext uri="{BB962C8B-B14F-4D97-AF65-F5344CB8AC3E}">
        <p14:creationId xmlns:p14="http://schemas.microsoft.com/office/powerpoint/2010/main" val="31574415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384313" y="2075366"/>
            <a:ext cx="10244441" cy="6888039"/>
          </a:xfrm>
          <a:prstGeom prst="rect">
            <a:avLst/>
          </a:prstGeom>
          <a:noFill/>
        </p:spPr>
        <p:txBody>
          <a:bodyPr wrap="square" rtlCol="0">
            <a:spAutoFit/>
          </a:bodyPr>
          <a:lstStyle/>
          <a:p>
            <a:r>
              <a:rPr lang="en-US" sz="3200" dirty="0">
                <a:latin typeface="Calibri" charset="0"/>
                <a:ea typeface="Calibri" charset="0"/>
                <a:cs typeface="Calibri" charset="0"/>
              </a:rPr>
              <a:t>Your campaign and several partner organizations have planned a Day of Action on a Saturday several weeks from now. You’re planning several large canvasses to get the word out about your campaign and ask voters for their support. You’re also planning to pitch these canvasses to local press in an attempt to get earned media for your campaign.  </a:t>
            </a:r>
          </a:p>
          <a:p>
            <a:endParaRPr lang="en-US" sz="3200" dirty="0">
              <a:latin typeface="Calibri" charset="0"/>
              <a:ea typeface="Calibri" charset="0"/>
              <a:cs typeface="Calibri" charset="0"/>
            </a:endParaRPr>
          </a:p>
          <a:p>
            <a:r>
              <a:rPr lang="en-US" sz="3200" dirty="0">
                <a:latin typeface="Calibri" charset="0"/>
                <a:ea typeface="Calibri" charset="0"/>
                <a:cs typeface="Calibri" charset="0"/>
              </a:rPr>
              <a:t>Another organization has decided to host a press conference the same morning, featuring teachers who support the same issue you’re working on. They will be inviting all of the major local news outlets to cover the press conference. </a:t>
            </a:r>
            <a:br>
              <a:rPr lang="en-US" sz="3200" dirty="0">
                <a:latin typeface="Calibri" charset="0"/>
                <a:ea typeface="Calibri" charset="0"/>
                <a:cs typeface="Calibri" charset="0"/>
              </a:rPr>
            </a:br>
            <a:endParaRPr lang="en-US" sz="3200" dirty="0">
              <a:latin typeface="Calibri" charset="0"/>
              <a:ea typeface="Calibri" charset="0"/>
              <a:cs typeface="Calibri" charset="0"/>
            </a:endParaRPr>
          </a:p>
          <a:p>
            <a:r>
              <a:rPr lang="en-US" sz="3200" b="1" dirty="0">
                <a:latin typeface="Calibri" charset="0"/>
                <a:ea typeface="Calibri" charset="0"/>
                <a:cs typeface="Calibri" charset="0"/>
              </a:rPr>
              <a:t>What would you do?</a:t>
            </a:r>
          </a:p>
          <a:p>
            <a:r>
              <a:rPr lang="en-US" dirty="0">
                <a:latin typeface="Calibri" charset="0"/>
                <a:ea typeface="Calibri" charset="0"/>
                <a:cs typeface="Calibri" charset="0"/>
              </a:rPr>
              <a:t> </a:t>
            </a:r>
          </a:p>
        </p:txBody>
      </p:sp>
      <p:sp>
        <p:nvSpPr>
          <p:cNvPr id="8" name="Rectangle 7"/>
          <p:cNvSpPr>
            <a:spLocks noChangeArrowheads="1"/>
          </p:cNvSpPr>
          <p:nvPr/>
        </p:nvSpPr>
        <p:spPr bwMode="auto">
          <a:xfrm>
            <a:off x="842572" y="910554"/>
            <a:ext cx="11327925"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algn="ctr"/>
            <a:r>
              <a:rPr lang="en-US" altLang="en-US" sz="4800" b="1" dirty="0">
                <a:solidFill>
                  <a:schemeClr val="accent1"/>
                </a:solidFill>
                <a:latin typeface="Calibri" charset="0"/>
                <a:ea typeface="Calibri" charset="0"/>
                <a:cs typeface="Calibri" charset="0"/>
              </a:rPr>
              <a:t>Scenario 3</a:t>
            </a:r>
            <a:endParaRPr lang="en-US" altLang="en-US" sz="4800" dirty="0">
              <a:solidFill>
                <a:schemeClr val="accent1"/>
              </a:solidFill>
              <a:latin typeface="Calibri" charset="0"/>
              <a:ea typeface="Calibri" charset="0"/>
              <a:cs typeface="Calibri" charset="0"/>
            </a:endParaRPr>
          </a:p>
        </p:txBody>
      </p:sp>
    </p:spTree>
    <p:extLst>
      <p:ext uri="{BB962C8B-B14F-4D97-AF65-F5344CB8AC3E}">
        <p14:creationId xmlns:p14="http://schemas.microsoft.com/office/powerpoint/2010/main" val="13121075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5600145" y="4661209"/>
            <a:ext cx="5956300" cy="1654926"/>
          </a:xfrm>
          <a:prstGeom prst="rect">
            <a:avLst/>
          </a:prstGeom>
          <a:solidFill>
            <a:schemeClr val="accent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600145" y="2474513"/>
            <a:ext cx="5956300" cy="1216956"/>
          </a:xfrm>
          <a:prstGeom prst="rect">
            <a:avLst/>
          </a:prstGeom>
          <a:solidFill>
            <a:schemeClr val="accent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0" y="571501"/>
            <a:ext cx="2590800" cy="1015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5739845" y="1282832"/>
            <a:ext cx="5816600" cy="7183505"/>
          </a:xfrm>
          <a:prstGeom prst="rect">
            <a:avLst/>
          </a:prstGeom>
          <a:noFill/>
        </p:spPr>
        <p:txBody>
          <a:bodyPr wrap="square" rtlCol="0" anchor="t">
            <a:spAutoFit/>
          </a:bodyPr>
          <a:lstStyle/>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Report-back on Pitches,</a:t>
            </a:r>
          </a:p>
          <a:p>
            <a:pPr>
              <a:lnSpc>
                <a:spcPct val="90000"/>
              </a:lnSpc>
            </a:pPr>
            <a:r>
              <a:rPr lang="en-US" sz="3200" dirty="0">
                <a:latin typeface="Calibri" charset="0"/>
                <a:ea typeface="Calibri" charset="0"/>
                <a:cs typeface="Calibri" charset="0"/>
              </a:rPr>
              <a:t>	Fundraising, &amp; Proposals</a:t>
            </a:r>
          </a:p>
          <a:p>
            <a:pPr>
              <a:lnSpc>
                <a:spcPct val="90000"/>
              </a:lnSpc>
            </a:pPr>
            <a:endParaRPr lang="en-US" sz="3200" dirty="0">
              <a:latin typeface="Calibri" charset="0"/>
              <a:ea typeface="Calibri" charset="0"/>
              <a:cs typeface="Calibri" charset="0"/>
            </a:endParaRPr>
          </a:p>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How to Establish 	Coalition Partners</a:t>
            </a:r>
          </a:p>
          <a:p>
            <a:pPr>
              <a:lnSpc>
                <a:spcPct val="90000"/>
              </a:lnSpc>
            </a:pPr>
            <a:endParaRPr lang="en-US" sz="3200" dirty="0">
              <a:latin typeface="Calibri" charset="0"/>
              <a:ea typeface="Calibri" charset="0"/>
              <a:cs typeface="Calibri" charset="0"/>
            </a:endParaRPr>
          </a:p>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Break</a:t>
            </a:r>
          </a:p>
          <a:p>
            <a:pPr>
              <a:lnSpc>
                <a:spcPct val="90000"/>
              </a:lnSpc>
            </a:pPr>
            <a:endParaRPr lang="en-US" sz="3200" dirty="0">
              <a:latin typeface="Calibri" charset="0"/>
              <a:ea typeface="Calibri" charset="0"/>
              <a:cs typeface="Calibri" charset="0"/>
            </a:endParaRPr>
          </a:p>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Best Practices for 	Maintaining Coalition 	Partnerships</a:t>
            </a:r>
          </a:p>
          <a:p>
            <a:pPr>
              <a:lnSpc>
                <a:spcPct val="90000"/>
              </a:lnSpc>
            </a:pPr>
            <a:endParaRPr lang="en-US" sz="3200" dirty="0">
              <a:latin typeface="Calibri" charset="0"/>
              <a:ea typeface="Calibri" charset="0"/>
              <a:cs typeface="Calibri" charset="0"/>
            </a:endParaRPr>
          </a:p>
          <a:p>
            <a:pPr>
              <a:lnSpc>
                <a:spcPct val="90000"/>
              </a:lnSpc>
            </a:pPr>
            <a:r>
              <a:rPr lang="en-US" sz="3200" b="1" dirty="0">
                <a:solidFill>
                  <a:schemeClr val="accent1"/>
                </a:solidFill>
                <a:latin typeface="Calibri" charset="0"/>
                <a:ea typeface="Calibri" charset="0"/>
                <a:cs typeface="Calibri" charset="0"/>
              </a:rPr>
              <a:t>00:00	Practice: One-on-One 	Meetings</a:t>
            </a:r>
          </a:p>
          <a:p>
            <a:pPr>
              <a:lnSpc>
                <a:spcPct val="90000"/>
              </a:lnSpc>
            </a:pPr>
            <a:endParaRPr lang="en-US" sz="3200" dirty="0">
              <a:latin typeface="Calibri" charset="0"/>
              <a:ea typeface="Calibri" charset="0"/>
              <a:cs typeface="Calibri" charset="0"/>
            </a:endParaRPr>
          </a:p>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Next Steps and Closing</a:t>
            </a:r>
            <a:endParaRPr lang="x-none" sz="3200" dirty="0">
              <a:latin typeface="Calibri" charset="0"/>
              <a:ea typeface="Calibri" charset="0"/>
              <a:cs typeface="Calibri" charset="0"/>
            </a:endParaRPr>
          </a:p>
        </p:txBody>
      </p:sp>
      <p:sp>
        <p:nvSpPr>
          <p:cNvPr id="8" name="Rectangle 7"/>
          <p:cNvSpPr>
            <a:spLocks noChangeArrowheads="1"/>
          </p:cNvSpPr>
          <p:nvPr/>
        </p:nvSpPr>
        <p:spPr bwMode="auto">
          <a:xfrm>
            <a:off x="323849" y="661685"/>
            <a:ext cx="2571751" cy="7848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r>
              <a:rPr lang="en-US" altLang="en-US" sz="4500" b="1" dirty="0">
                <a:solidFill>
                  <a:schemeClr val="bg1"/>
                </a:solidFill>
                <a:latin typeface="Calibri" charset="0"/>
                <a:ea typeface="Calibri" charset="0"/>
                <a:cs typeface="Calibri" charset="0"/>
              </a:rPr>
              <a:t>Agenda</a:t>
            </a:r>
          </a:p>
        </p:txBody>
      </p:sp>
      <p:sp>
        <p:nvSpPr>
          <p:cNvPr id="10" name="Rectangle 9"/>
          <p:cNvSpPr/>
          <p:nvPr/>
        </p:nvSpPr>
        <p:spPr>
          <a:xfrm>
            <a:off x="5600145" y="7719185"/>
            <a:ext cx="5956300" cy="774700"/>
          </a:xfrm>
          <a:prstGeom prst="rect">
            <a:avLst/>
          </a:prstGeom>
          <a:solidFill>
            <a:schemeClr val="accent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58010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96532" y="2183249"/>
            <a:ext cx="2709333" cy="6031203"/>
          </a:xfrm>
          <a:prstGeom prst="rect">
            <a:avLst/>
          </a:prstGeom>
          <a:noFill/>
        </p:spPr>
        <p:txBody>
          <a:bodyPr wrap="square" rtlCol="0">
            <a:spAutoFit/>
          </a:bodyPr>
          <a:lstStyle/>
          <a:p>
            <a:pPr>
              <a:lnSpc>
                <a:spcPct val="120000"/>
              </a:lnSpc>
            </a:pPr>
            <a:r>
              <a:rPr lang="en-US" sz="3600" b="1" dirty="0">
                <a:solidFill>
                  <a:schemeClr val="accent1"/>
                </a:solidFill>
                <a:latin typeface="Calibri" charset="0"/>
                <a:ea typeface="Calibri" charset="0"/>
                <a:cs typeface="Calibri" charset="0"/>
              </a:rPr>
              <a:t>Purpose</a:t>
            </a:r>
          </a:p>
          <a:p>
            <a:pPr>
              <a:lnSpc>
                <a:spcPct val="120000"/>
              </a:lnSpc>
            </a:pPr>
            <a:endParaRPr lang="en-US" sz="3600" b="1" dirty="0">
              <a:solidFill>
                <a:schemeClr val="accent1"/>
              </a:solidFill>
              <a:latin typeface="Calibri" charset="0"/>
              <a:ea typeface="Calibri" charset="0"/>
              <a:cs typeface="Calibri" charset="0"/>
            </a:endParaRPr>
          </a:p>
          <a:p>
            <a:pPr>
              <a:lnSpc>
                <a:spcPct val="120000"/>
              </a:lnSpc>
            </a:pPr>
            <a:r>
              <a:rPr lang="en-US" sz="3600" b="1" dirty="0">
                <a:solidFill>
                  <a:schemeClr val="accent1"/>
                </a:solidFill>
                <a:latin typeface="Calibri" charset="0"/>
                <a:ea typeface="Calibri" charset="0"/>
                <a:cs typeface="Calibri" charset="0"/>
              </a:rPr>
              <a:t>Stories</a:t>
            </a:r>
          </a:p>
          <a:p>
            <a:pPr>
              <a:lnSpc>
                <a:spcPct val="120000"/>
              </a:lnSpc>
            </a:pPr>
            <a:endParaRPr lang="en-US" sz="3600" b="1" dirty="0">
              <a:solidFill>
                <a:schemeClr val="accent1"/>
              </a:solidFill>
              <a:latin typeface="Calibri" charset="0"/>
              <a:ea typeface="Calibri" charset="0"/>
              <a:cs typeface="Calibri" charset="0"/>
            </a:endParaRPr>
          </a:p>
          <a:p>
            <a:pPr>
              <a:lnSpc>
                <a:spcPct val="120000"/>
              </a:lnSpc>
            </a:pPr>
            <a:r>
              <a:rPr lang="en-US" sz="3600" b="1" dirty="0">
                <a:solidFill>
                  <a:schemeClr val="accent1"/>
                </a:solidFill>
                <a:latin typeface="Calibri" charset="0"/>
                <a:ea typeface="Calibri" charset="0"/>
                <a:cs typeface="Calibri" charset="0"/>
              </a:rPr>
              <a:t>Connection</a:t>
            </a:r>
          </a:p>
          <a:p>
            <a:pPr>
              <a:lnSpc>
                <a:spcPct val="120000"/>
              </a:lnSpc>
            </a:pPr>
            <a:endParaRPr lang="en-US" sz="3600" b="1" dirty="0">
              <a:solidFill>
                <a:schemeClr val="accent1"/>
              </a:solidFill>
              <a:latin typeface="Calibri" charset="0"/>
              <a:ea typeface="Calibri" charset="0"/>
              <a:cs typeface="Calibri" charset="0"/>
            </a:endParaRPr>
          </a:p>
          <a:p>
            <a:pPr>
              <a:lnSpc>
                <a:spcPct val="120000"/>
              </a:lnSpc>
            </a:pPr>
            <a:r>
              <a:rPr lang="en-US" sz="3600" b="1" dirty="0">
                <a:solidFill>
                  <a:schemeClr val="accent1"/>
                </a:solidFill>
                <a:latin typeface="Calibri" charset="0"/>
                <a:ea typeface="Calibri" charset="0"/>
                <a:cs typeface="Calibri" charset="0"/>
              </a:rPr>
              <a:t>Strategy</a:t>
            </a:r>
          </a:p>
          <a:p>
            <a:pPr>
              <a:lnSpc>
                <a:spcPct val="120000"/>
              </a:lnSpc>
            </a:pPr>
            <a:endParaRPr lang="en-US" sz="3600" b="1" dirty="0">
              <a:solidFill>
                <a:schemeClr val="accent1"/>
              </a:solidFill>
              <a:latin typeface="Calibri" charset="0"/>
              <a:ea typeface="Calibri" charset="0"/>
              <a:cs typeface="Calibri" charset="0"/>
            </a:endParaRPr>
          </a:p>
          <a:p>
            <a:pPr>
              <a:lnSpc>
                <a:spcPct val="120000"/>
              </a:lnSpc>
            </a:pPr>
            <a:r>
              <a:rPr lang="en-US" sz="3600" b="1" dirty="0">
                <a:solidFill>
                  <a:schemeClr val="accent1"/>
                </a:solidFill>
                <a:latin typeface="Calibri" charset="0"/>
                <a:ea typeface="Calibri" charset="0"/>
                <a:cs typeface="Calibri" charset="0"/>
              </a:rPr>
              <a:t>Ask</a:t>
            </a:r>
          </a:p>
        </p:txBody>
      </p:sp>
      <p:sp>
        <p:nvSpPr>
          <p:cNvPr id="22" name="Oval 35"/>
          <p:cNvSpPr>
            <a:spLocks noChangeAspect="1"/>
          </p:cNvSpPr>
          <p:nvPr/>
        </p:nvSpPr>
        <p:spPr bwMode="auto">
          <a:xfrm>
            <a:off x="1071968" y="2267747"/>
            <a:ext cx="529391" cy="529391"/>
          </a:xfrm>
          <a:prstGeom prst="ellipse">
            <a:avLst/>
          </a:prstGeom>
          <a:solidFill>
            <a:schemeClr val="accent1"/>
          </a:solidFill>
          <a:ln w="25400">
            <a:noFill/>
            <a:round/>
            <a:headEnd/>
            <a:tailEnd/>
          </a:ln>
        </p:spPr>
        <p:txBody>
          <a:bodyPr anchor="ctr"/>
          <a:lstStyle>
            <a:lvl1pPr>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1pPr>
            <a:lvl2pPr marL="742950" indent="-28575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2pPr>
            <a:lvl3pPr marL="11430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3pPr>
            <a:lvl4pPr marL="16002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4pPr>
            <a:lvl5pPr marL="20574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5pPr>
            <a:lvl6pPr marL="25146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6pPr>
            <a:lvl7pPr marL="29718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7pPr>
            <a:lvl8pPr marL="34290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8pPr>
            <a:lvl9pPr marL="38862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9pPr>
          </a:lstStyle>
          <a:p>
            <a:pPr algn="ctr" eaLnBrk="1" hangingPunct="1">
              <a:spcBef>
                <a:spcPct val="0"/>
              </a:spcBef>
              <a:buSzTx/>
              <a:buFontTx/>
              <a:buNone/>
            </a:pPr>
            <a:r>
              <a:rPr lang="en-US" altLang="ko-KR" sz="2200" dirty="0">
                <a:solidFill>
                  <a:schemeClr val="bg1"/>
                </a:solidFill>
                <a:latin typeface="Calibri" charset="0"/>
                <a:ea typeface="Calibri" charset="0"/>
                <a:cs typeface="Calibri" charset="0"/>
              </a:rPr>
              <a:t>1</a:t>
            </a:r>
          </a:p>
        </p:txBody>
      </p:sp>
      <p:sp>
        <p:nvSpPr>
          <p:cNvPr id="25" name="Oval 35"/>
          <p:cNvSpPr>
            <a:spLocks noChangeAspect="1"/>
          </p:cNvSpPr>
          <p:nvPr/>
        </p:nvSpPr>
        <p:spPr bwMode="auto">
          <a:xfrm>
            <a:off x="1071968" y="3614936"/>
            <a:ext cx="529391" cy="529391"/>
          </a:xfrm>
          <a:prstGeom prst="ellipse">
            <a:avLst/>
          </a:prstGeom>
          <a:solidFill>
            <a:schemeClr val="accent1"/>
          </a:solidFill>
          <a:ln w="25400">
            <a:noFill/>
            <a:round/>
            <a:headEnd/>
            <a:tailEnd/>
          </a:ln>
        </p:spPr>
        <p:txBody>
          <a:bodyPr anchor="ctr"/>
          <a:lstStyle>
            <a:lvl1pPr>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1pPr>
            <a:lvl2pPr marL="742950" indent="-28575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2pPr>
            <a:lvl3pPr marL="11430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3pPr>
            <a:lvl4pPr marL="16002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4pPr>
            <a:lvl5pPr marL="20574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5pPr>
            <a:lvl6pPr marL="25146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6pPr>
            <a:lvl7pPr marL="29718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7pPr>
            <a:lvl8pPr marL="34290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8pPr>
            <a:lvl9pPr marL="38862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9pPr>
          </a:lstStyle>
          <a:p>
            <a:pPr algn="ctr" eaLnBrk="1" hangingPunct="1">
              <a:spcBef>
                <a:spcPct val="0"/>
              </a:spcBef>
              <a:buSzTx/>
              <a:buFontTx/>
              <a:buNone/>
            </a:pPr>
            <a:r>
              <a:rPr lang="en-US" altLang="ko-KR" sz="2200">
                <a:solidFill>
                  <a:schemeClr val="bg1"/>
                </a:solidFill>
                <a:latin typeface="Calibri" charset="0"/>
                <a:ea typeface="Calibri" charset="0"/>
                <a:cs typeface="Calibri" charset="0"/>
              </a:rPr>
              <a:t>2</a:t>
            </a:r>
            <a:endParaRPr lang="en-US" altLang="ko-KR" sz="2200" dirty="0">
              <a:solidFill>
                <a:schemeClr val="bg1"/>
              </a:solidFill>
              <a:latin typeface="Calibri" charset="0"/>
              <a:ea typeface="Calibri" charset="0"/>
              <a:cs typeface="Calibri" charset="0"/>
            </a:endParaRPr>
          </a:p>
        </p:txBody>
      </p:sp>
      <p:sp>
        <p:nvSpPr>
          <p:cNvPr id="28" name="Oval 35"/>
          <p:cNvSpPr>
            <a:spLocks noChangeAspect="1"/>
          </p:cNvSpPr>
          <p:nvPr/>
        </p:nvSpPr>
        <p:spPr bwMode="auto">
          <a:xfrm>
            <a:off x="1071968" y="4952768"/>
            <a:ext cx="529391" cy="529391"/>
          </a:xfrm>
          <a:prstGeom prst="ellipse">
            <a:avLst/>
          </a:prstGeom>
          <a:solidFill>
            <a:schemeClr val="accent1"/>
          </a:solidFill>
          <a:ln w="25400">
            <a:noFill/>
            <a:round/>
            <a:headEnd/>
            <a:tailEnd/>
          </a:ln>
        </p:spPr>
        <p:txBody>
          <a:bodyPr anchor="ctr"/>
          <a:lstStyle>
            <a:lvl1pPr>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1pPr>
            <a:lvl2pPr marL="742950" indent="-28575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2pPr>
            <a:lvl3pPr marL="11430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3pPr>
            <a:lvl4pPr marL="16002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4pPr>
            <a:lvl5pPr marL="20574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5pPr>
            <a:lvl6pPr marL="25146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6pPr>
            <a:lvl7pPr marL="29718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7pPr>
            <a:lvl8pPr marL="34290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8pPr>
            <a:lvl9pPr marL="38862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9pPr>
          </a:lstStyle>
          <a:p>
            <a:pPr algn="ctr" eaLnBrk="1" hangingPunct="1">
              <a:spcBef>
                <a:spcPct val="0"/>
              </a:spcBef>
              <a:buSzTx/>
              <a:buFontTx/>
              <a:buNone/>
            </a:pPr>
            <a:r>
              <a:rPr lang="en-US" altLang="ko-KR" sz="2200" dirty="0">
                <a:solidFill>
                  <a:schemeClr val="bg1"/>
                </a:solidFill>
                <a:latin typeface="Calibri" charset="0"/>
                <a:ea typeface="Calibri" charset="0"/>
                <a:cs typeface="Calibri" charset="0"/>
              </a:rPr>
              <a:t>3</a:t>
            </a:r>
          </a:p>
        </p:txBody>
      </p:sp>
      <p:sp>
        <p:nvSpPr>
          <p:cNvPr id="31" name="Oval 35"/>
          <p:cNvSpPr>
            <a:spLocks noChangeAspect="1"/>
          </p:cNvSpPr>
          <p:nvPr/>
        </p:nvSpPr>
        <p:spPr bwMode="auto">
          <a:xfrm>
            <a:off x="1071968" y="6249414"/>
            <a:ext cx="529391" cy="529391"/>
          </a:xfrm>
          <a:prstGeom prst="ellipse">
            <a:avLst/>
          </a:prstGeom>
          <a:solidFill>
            <a:schemeClr val="accent1"/>
          </a:solidFill>
          <a:ln w="25400">
            <a:noFill/>
            <a:round/>
            <a:headEnd/>
            <a:tailEnd/>
          </a:ln>
        </p:spPr>
        <p:txBody>
          <a:bodyPr anchor="ctr"/>
          <a:lstStyle>
            <a:lvl1pPr>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1pPr>
            <a:lvl2pPr marL="742950" indent="-28575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2pPr>
            <a:lvl3pPr marL="11430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3pPr>
            <a:lvl4pPr marL="16002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4pPr>
            <a:lvl5pPr marL="20574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5pPr>
            <a:lvl6pPr marL="25146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6pPr>
            <a:lvl7pPr marL="29718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7pPr>
            <a:lvl8pPr marL="34290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8pPr>
            <a:lvl9pPr marL="38862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9pPr>
          </a:lstStyle>
          <a:p>
            <a:pPr algn="ctr" eaLnBrk="1" hangingPunct="1">
              <a:spcBef>
                <a:spcPct val="0"/>
              </a:spcBef>
              <a:buSzTx/>
              <a:buFontTx/>
              <a:buNone/>
            </a:pPr>
            <a:r>
              <a:rPr lang="en-US" altLang="ko-KR" sz="2200" dirty="0">
                <a:solidFill>
                  <a:schemeClr val="bg1"/>
                </a:solidFill>
                <a:latin typeface="Calibri" charset="0"/>
                <a:ea typeface="Calibri" charset="0"/>
                <a:cs typeface="Calibri" charset="0"/>
              </a:rPr>
              <a:t>4</a:t>
            </a:r>
          </a:p>
        </p:txBody>
      </p:sp>
      <p:sp>
        <p:nvSpPr>
          <p:cNvPr id="34" name="Oval 35"/>
          <p:cNvSpPr>
            <a:spLocks noChangeAspect="1"/>
          </p:cNvSpPr>
          <p:nvPr/>
        </p:nvSpPr>
        <p:spPr bwMode="auto">
          <a:xfrm>
            <a:off x="1071967" y="7562992"/>
            <a:ext cx="529391" cy="529391"/>
          </a:xfrm>
          <a:prstGeom prst="ellipse">
            <a:avLst/>
          </a:prstGeom>
          <a:solidFill>
            <a:schemeClr val="accent1"/>
          </a:solidFill>
          <a:ln w="25400">
            <a:noFill/>
            <a:round/>
            <a:headEnd/>
            <a:tailEnd/>
          </a:ln>
        </p:spPr>
        <p:txBody>
          <a:bodyPr anchor="ctr"/>
          <a:lstStyle>
            <a:lvl1pPr>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1pPr>
            <a:lvl2pPr marL="742950" indent="-28575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2pPr>
            <a:lvl3pPr marL="11430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3pPr>
            <a:lvl4pPr marL="16002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4pPr>
            <a:lvl5pPr marL="20574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5pPr>
            <a:lvl6pPr marL="25146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6pPr>
            <a:lvl7pPr marL="29718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7pPr>
            <a:lvl8pPr marL="34290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8pPr>
            <a:lvl9pPr marL="38862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9pPr>
          </a:lstStyle>
          <a:p>
            <a:pPr algn="ctr" eaLnBrk="1" hangingPunct="1">
              <a:spcBef>
                <a:spcPct val="0"/>
              </a:spcBef>
              <a:buSzTx/>
              <a:buFontTx/>
              <a:buNone/>
            </a:pPr>
            <a:r>
              <a:rPr lang="en-US" altLang="ko-KR" sz="2200" dirty="0">
                <a:solidFill>
                  <a:schemeClr val="bg1"/>
                </a:solidFill>
                <a:latin typeface="Calibri" charset="0"/>
                <a:ea typeface="Calibri" charset="0"/>
                <a:cs typeface="Calibri" charset="0"/>
              </a:rPr>
              <a:t>4</a:t>
            </a:r>
          </a:p>
        </p:txBody>
      </p:sp>
      <p:sp>
        <p:nvSpPr>
          <p:cNvPr id="17" name="Rectangle 16"/>
          <p:cNvSpPr>
            <a:spLocks noChangeArrowheads="1"/>
          </p:cNvSpPr>
          <p:nvPr/>
        </p:nvSpPr>
        <p:spPr bwMode="auto">
          <a:xfrm>
            <a:off x="842572" y="775090"/>
            <a:ext cx="11327925" cy="7078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algn="ctr"/>
            <a:r>
              <a:rPr lang="en-US" altLang="en-US" sz="4000" b="1" dirty="0">
                <a:solidFill>
                  <a:schemeClr val="accent1"/>
                </a:solidFill>
                <a:latin typeface="Calibri" charset="0"/>
                <a:ea typeface="Calibri" charset="0"/>
                <a:cs typeface="Calibri" charset="0"/>
              </a:rPr>
              <a:t>One-on-one meetings with coalition building in mind</a:t>
            </a:r>
            <a:endParaRPr lang="en-US" altLang="en-US" sz="4000" dirty="0">
              <a:solidFill>
                <a:schemeClr val="accent1"/>
              </a:solidFill>
              <a:latin typeface="Calibri" charset="0"/>
              <a:ea typeface="Calibri" charset="0"/>
              <a:cs typeface="Calibri" charset="0"/>
            </a:endParaRPr>
          </a:p>
        </p:txBody>
      </p:sp>
    </p:spTree>
    <p:extLst>
      <p:ext uri="{BB962C8B-B14F-4D97-AF65-F5344CB8AC3E}">
        <p14:creationId xmlns:p14="http://schemas.microsoft.com/office/powerpoint/2010/main" val="13961811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ounded Rectangle 36">
            <a:hlinkClick r:id="rId3"/>
          </p:cNvPr>
          <p:cNvSpPr/>
          <p:nvPr/>
        </p:nvSpPr>
        <p:spPr>
          <a:xfrm>
            <a:off x="5861070" y="2007496"/>
            <a:ext cx="5958398" cy="718708"/>
          </a:xfrm>
          <a:prstGeom prst="roundRect">
            <a:avLst>
              <a:gd name="adj" fmla="val 7223"/>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2400" b="1" dirty="0">
                <a:solidFill>
                  <a:schemeClr val="tx1"/>
                </a:solidFill>
                <a:latin typeface="Calibri" charset="0"/>
                <a:ea typeface="Calibri" charset="0"/>
                <a:cs typeface="Calibri" charset="0"/>
              </a:rPr>
              <a:t>Reinforce your guiding theory of change</a:t>
            </a:r>
          </a:p>
        </p:txBody>
      </p:sp>
      <p:sp>
        <p:nvSpPr>
          <p:cNvPr id="38" name="Rounded Rectangle 37">
            <a:hlinkClick r:id="rId3"/>
          </p:cNvPr>
          <p:cNvSpPr/>
          <p:nvPr/>
        </p:nvSpPr>
        <p:spPr>
          <a:xfrm>
            <a:off x="5861070" y="2998106"/>
            <a:ext cx="5958398" cy="718708"/>
          </a:xfrm>
          <a:prstGeom prst="roundRect">
            <a:avLst>
              <a:gd name="adj" fmla="val 7223"/>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2400" b="1" dirty="0">
                <a:solidFill>
                  <a:schemeClr val="tx1"/>
                </a:solidFill>
                <a:latin typeface="Calibri" charset="0"/>
                <a:ea typeface="Calibri" charset="0"/>
                <a:cs typeface="Calibri" charset="0"/>
              </a:rPr>
              <a:t>Negotiate</a:t>
            </a:r>
          </a:p>
        </p:txBody>
      </p:sp>
      <p:sp>
        <p:nvSpPr>
          <p:cNvPr id="39" name="Rounded Rectangle 38">
            <a:hlinkClick r:id="rId3"/>
          </p:cNvPr>
          <p:cNvSpPr/>
          <p:nvPr/>
        </p:nvSpPr>
        <p:spPr>
          <a:xfrm>
            <a:off x="5861070" y="3988716"/>
            <a:ext cx="5958398" cy="718708"/>
          </a:xfrm>
          <a:prstGeom prst="roundRect">
            <a:avLst>
              <a:gd name="adj" fmla="val 7223"/>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2400" b="1" dirty="0">
                <a:solidFill>
                  <a:schemeClr val="tx1"/>
                </a:solidFill>
                <a:latin typeface="Calibri" charset="0"/>
                <a:ea typeface="Calibri" charset="0"/>
                <a:cs typeface="Calibri" charset="0"/>
              </a:rPr>
              <a:t>Don’t always be right</a:t>
            </a:r>
          </a:p>
        </p:txBody>
      </p:sp>
      <p:sp>
        <p:nvSpPr>
          <p:cNvPr id="40" name="Rounded Rectangle 39">
            <a:hlinkClick r:id="rId3"/>
          </p:cNvPr>
          <p:cNvSpPr/>
          <p:nvPr/>
        </p:nvSpPr>
        <p:spPr>
          <a:xfrm>
            <a:off x="5861069" y="4979326"/>
            <a:ext cx="5958398" cy="718708"/>
          </a:xfrm>
          <a:prstGeom prst="roundRect">
            <a:avLst>
              <a:gd name="adj" fmla="val 7223"/>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2400" b="1" dirty="0">
                <a:solidFill>
                  <a:schemeClr val="tx1"/>
                </a:solidFill>
                <a:latin typeface="Calibri" charset="0"/>
                <a:ea typeface="Calibri" charset="0"/>
                <a:cs typeface="Calibri" charset="0"/>
              </a:rPr>
              <a:t>Never burn a bridge</a:t>
            </a:r>
          </a:p>
        </p:txBody>
      </p:sp>
      <p:sp>
        <p:nvSpPr>
          <p:cNvPr id="41" name="Rounded Rectangle 40">
            <a:hlinkClick r:id="rId3"/>
          </p:cNvPr>
          <p:cNvSpPr/>
          <p:nvPr/>
        </p:nvSpPr>
        <p:spPr>
          <a:xfrm>
            <a:off x="5861068" y="5969936"/>
            <a:ext cx="5958398" cy="718708"/>
          </a:xfrm>
          <a:prstGeom prst="roundRect">
            <a:avLst>
              <a:gd name="adj" fmla="val 7223"/>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2400" b="1" dirty="0">
                <a:solidFill>
                  <a:schemeClr val="tx1"/>
                </a:solidFill>
                <a:latin typeface="Calibri" charset="0"/>
                <a:ea typeface="Calibri" charset="0"/>
                <a:cs typeface="Calibri" charset="0"/>
              </a:rPr>
              <a:t>Under promise, over deliver</a:t>
            </a:r>
          </a:p>
        </p:txBody>
      </p:sp>
      <p:sp>
        <p:nvSpPr>
          <p:cNvPr id="42" name="Rounded Rectangle 41">
            <a:hlinkClick r:id="rId3"/>
          </p:cNvPr>
          <p:cNvSpPr/>
          <p:nvPr/>
        </p:nvSpPr>
        <p:spPr>
          <a:xfrm>
            <a:off x="5861068" y="6960546"/>
            <a:ext cx="5958398" cy="718708"/>
          </a:xfrm>
          <a:prstGeom prst="roundRect">
            <a:avLst>
              <a:gd name="adj" fmla="val 7223"/>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2400" b="1" dirty="0">
                <a:solidFill>
                  <a:schemeClr val="tx1"/>
                </a:solidFill>
                <a:latin typeface="Calibri" charset="0"/>
                <a:ea typeface="Calibri" charset="0"/>
                <a:cs typeface="Calibri" charset="0"/>
              </a:rPr>
              <a:t>Know your role</a:t>
            </a:r>
          </a:p>
        </p:txBody>
      </p:sp>
      <p:sp>
        <p:nvSpPr>
          <p:cNvPr id="43" name="Rounded Rectangle 42">
            <a:hlinkClick r:id="rId3"/>
          </p:cNvPr>
          <p:cNvSpPr/>
          <p:nvPr/>
        </p:nvSpPr>
        <p:spPr>
          <a:xfrm>
            <a:off x="5861067" y="7951157"/>
            <a:ext cx="5958398" cy="718708"/>
          </a:xfrm>
          <a:prstGeom prst="roundRect">
            <a:avLst>
              <a:gd name="adj" fmla="val 7223"/>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2400" b="1" dirty="0">
                <a:solidFill>
                  <a:schemeClr val="tx1"/>
                </a:solidFill>
                <a:latin typeface="Calibri" charset="0"/>
                <a:ea typeface="Calibri" charset="0"/>
                <a:cs typeface="Calibri" charset="0"/>
              </a:rPr>
              <a:t>Develop trust</a:t>
            </a:r>
          </a:p>
        </p:txBody>
      </p:sp>
      <p:sp>
        <p:nvSpPr>
          <p:cNvPr id="2" name="TextBox 1"/>
          <p:cNvSpPr txBox="1"/>
          <p:nvPr/>
        </p:nvSpPr>
        <p:spPr>
          <a:xfrm>
            <a:off x="1896532" y="2183249"/>
            <a:ext cx="2709333" cy="6031203"/>
          </a:xfrm>
          <a:prstGeom prst="rect">
            <a:avLst/>
          </a:prstGeom>
          <a:noFill/>
        </p:spPr>
        <p:txBody>
          <a:bodyPr wrap="square" rtlCol="0">
            <a:spAutoFit/>
          </a:bodyPr>
          <a:lstStyle/>
          <a:p>
            <a:pPr>
              <a:lnSpc>
                <a:spcPct val="120000"/>
              </a:lnSpc>
            </a:pPr>
            <a:r>
              <a:rPr lang="en-US" sz="3600" b="1" dirty="0">
                <a:solidFill>
                  <a:schemeClr val="accent1"/>
                </a:solidFill>
                <a:latin typeface="Calibri" charset="0"/>
                <a:ea typeface="Calibri" charset="0"/>
                <a:cs typeface="Calibri" charset="0"/>
              </a:rPr>
              <a:t>Purpose</a:t>
            </a:r>
          </a:p>
          <a:p>
            <a:pPr>
              <a:lnSpc>
                <a:spcPct val="120000"/>
              </a:lnSpc>
            </a:pPr>
            <a:endParaRPr lang="en-US" sz="3600" b="1" dirty="0">
              <a:solidFill>
                <a:schemeClr val="accent1"/>
              </a:solidFill>
              <a:latin typeface="Calibri" charset="0"/>
              <a:ea typeface="Calibri" charset="0"/>
              <a:cs typeface="Calibri" charset="0"/>
            </a:endParaRPr>
          </a:p>
          <a:p>
            <a:pPr>
              <a:lnSpc>
                <a:spcPct val="120000"/>
              </a:lnSpc>
            </a:pPr>
            <a:r>
              <a:rPr lang="en-US" sz="3600" b="1" dirty="0">
                <a:solidFill>
                  <a:schemeClr val="accent1"/>
                </a:solidFill>
                <a:latin typeface="Calibri" charset="0"/>
                <a:ea typeface="Calibri" charset="0"/>
                <a:cs typeface="Calibri" charset="0"/>
              </a:rPr>
              <a:t>Stories</a:t>
            </a:r>
          </a:p>
          <a:p>
            <a:pPr>
              <a:lnSpc>
                <a:spcPct val="120000"/>
              </a:lnSpc>
            </a:pPr>
            <a:endParaRPr lang="en-US" sz="3600" b="1" dirty="0">
              <a:solidFill>
                <a:schemeClr val="accent1"/>
              </a:solidFill>
              <a:latin typeface="Calibri" charset="0"/>
              <a:ea typeface="Calibri" charset="0"/>
              <a:cs typeface="Calibri" charset="0"/>
            </a:endParaRPr>
          </a:p>
          <a:p>
            <a:pPr>
              <a:lnSpc>
                <a:spcPct val="120000"/>
              </a:lnSpc>
            </a:pPr>
            <a:r>
              <a:rPr lang="en-US" sz="3600" b="1" dirty="0">
                <a:solidFill>
                  <a:schemeClr val="accent1"/>
                </a:solidFill>
                <a:latin typeface="Calibri" charset="0"/>
                <a:ea typeface="Calibri" charset="0"/>
                <a:cs typeface="Calibri" charset="0"/>
              </a:rPr>
              <a:t>Connection</a:t>
            </a:r>
          </a:p>
          <a:p>
            <a:pPr>
              <a:lnSpc>
                <a:spcPct val="120000"/>
              </a:lnSpc>
            </a:pPr>
            <a:endParaRPr lang="en-US" sz="3600" b="1" dirty="0">
              <a:solidFill>
                <a:schemeClr val="accent1"/>
              </a:solidFill>
              <a:latin typeface="Calibri" charset="0"/>
              <a:ea typeface="Calibri" charset="0"/>
              <a:cs typeface="Calibri" charset="0"/>
            </a:endParaRPr>
          </a:p>
          <a:p>
            <a:pPr>
              <a:lnSpc>
                <a:spcPct val="120000"/>
              </a:lnSpc>
            </a:pPr>
            <a:r>
              <a:rPr lang="en-US" sz="3600" b="1" dirty="0">
                <a:solidFill>
                  <a:schemeClr val="accent1"/>
                </a:solidFill>
                <a:latin typeface="Calibri" charset="0"/>
                <a:ea typeface="Calibri" charset="0"/>
                <a:cs typeface="Calibri" charset="0"/>
              </a:rPr>
              <a:t>Strategy</a:t>
            </a:r>
          </a:p>
          <a:p>
            <a:pPr>
              <a:lnSpc>
                <a:spcPct val="120000"/>
              </a:lnSpc>
            </a:pPr>
            <a:endParaRPr lang="en-US" sz="3600" b="1" dirty="0">
              <a:solidFill>
                <a:schemeClr val="accent1"/>
              </a:solidFill>
              <a:latin typeface="Calibri" charset="0"/>
              <a:ea typeface="Calibri" charset="0"/>
              <a:cs typeface="Calibri" charset="0"/>
            </a:endParaRPr>
          </a:p>
          <a:p>
            <a:pPr>
              <a:lnSpc>
                <a:spcPct val="120000"/>
              </a:lnSpc>
            </a:pPr>
            <a:r>
              <a:rPr lang="en-US" sz="3600" b="1" dirty="0">
                <a:solidFill>
                  <a:schemeClr val="accent1"/>
                </a:solidFill>
                <a:latin typeface="Calibri" charset="0"/>
                <a:ea typeface="Calibri" charset="0"/>
                <a:cs typeface="Calibri" charset="0"/>
              </a:rPr>
              <a:t>Ask</a:t>
            </a:r>
          </a:p>
        </p:txBody>
      </p:sp>
      <p:sp>
        <p:nvSpPr>
          <p:cNvPr id="22" name="Oval 35"/>
          <p:cNvSpPr>
            <a:spLocks noChangeAspect="1"/>
          </p:cNvSpPr>
          <p:nvPr/>
        </p:nvSpPr>
        <p:spPr bwMode="auto">
          <a:xfrm>
            <a:off x="1071968" y="2267747"/>
            <a:ext cx="529391" cy="529391"/>
          </a:xfrm>
          <a:prstGeom prst="ellipse">
            <a:avLst/>
          </a:prstGeom>
          <a:solidFill>
            <a:schemeClr val="accent1"/>
          </a:solidFill>
          <a:ln w="25400">
            <a:noFill/>
            <a:round/>
            <a:headEnd/>
            <a:tailEnd/>
          </a:ln>
        </p:spPr>
        <p:txBody>
          <a:bodyPr anchor="ctr"/>
          <a:lstStyle>
            <a:lvl1pPr>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1pPr>
            <a:lvl2pPr marL="742950" indent="-28575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2pPr>
            <a:lvl3pPr marL="11430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3pPr>
            <a:lvl4pPr marL="16002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4pPr>
            <a:lvl5pPr marL="20574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5pPr>
            <a:lvl6pPr marL="25146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6pPr>
            <a:lvl7pPr marL="29718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7pPr>
            <a:lvl8pPr marL="34290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8pPr>
            <a:lvl9pPr marL="38862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9pPr>
          </a:lstStyle>
          <a:p>
            <a:pPr algn="ctr" eaLnBrk="1" hangingPunct="1">
              <a:spcBef>
                <a:spcPct val="0"/>
              </a:spcBef>
              <a:buSzTx/>
              <a:buFontTx/>
              <a:buNone/>
            </a:pPr>
            <a:r>
              <a:rPr lang="en-US" altLang="ko-KR" sz="2200" dirty="0">
                <a:solidFill>
                  <a:schemeClr val="bg1"/>
                </a:solidFill>
                <a:latin typeface="Calibri" charset="0"/>
                <a:ea typeface="Calibri" charset="0"/>
                <a:cs typeface="Calibri" charset="0"/>
              </a:rPr>
              <a:t>1</a:t>
            </a:r>
          </a:p>
        </p:txBody>
      </p:sp>
      <p:sp>
        <p:nvSpPr>
          <p:cNvPr id="25" name="Oval 35"/>
          <p:cNvSpPr>
            <a:spLocks noChangeAspect="1"/>
          </p:cNvSpPr>
          <p:nvPr/>
        </p:nvSpPr>
        <p:spPr bwMode="auto">
          <a:xfrm>
            <a:off x="1071968" y="3614936"/>
            <a:ext cx="529391" cy="529391"/>
          </a:xfrm>
          <a:prstGeom prst="ellipse">
            <a:avLst/>
          </a:prstGeom>
          <a:solidFill>
            <a:schemeClr val="accent1"/>
          </a:solidFill>
          <a:ln w="25400">
            <a:noFill/>
            <a:round/>
            <a:headEnd/>
            <a:tailEnd/>
          </a:ln>
        </p:spPr>
        <p:txBody>
          <a:bodyPr anchor="ctr"/>
          <a:lstStyle>
            <a:lvl1pPr>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1pPr>
            <a:lvl2pPr marL="742950" indent="-28575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2pPr>
            <a:lvl3pPr marL="11430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3pPr>
            <a:lvl4pPr marL="16002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4pPr>
            <a:lvl5pPr marL="20574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5pPr>
            <a:lvl6pPr marL="25146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6pPr>
            <a:lvl7pPr marL="29718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7pPr>
            <a:lvl8pPr marL="34290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8pPr>
            <a:lvl9pPr marL="38862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9pPr>
          </a:lstStyle>
          <a:p>
            <a:pPr algn="ctr" eaLnBrk="1" hangingPunct="1">
              <a:spcBef>
                <a:spcPct val="0"/>
              </a:spcBef>
              <a:buSzTx/>
              <a:buFontTx/>
              <a:buNone/>
            </a:pPr>
            <a:r>
              <a:rPr lang="en-US" altLang="ko-KR" sz="2200">
                <a:solidFill>
                  <a:schemeClr val="bg1"/>
                </a:solidFill>
                <a:latin typeface="Calibri" charset="0"/>
                <a:ea typeface="Calibri" charset="0"/>
                <a:cs typeface="Calibri" charset="0"/>
              </a:rPr>
              <a:t>2</a:t>
            </a:r>
            <a:endParaRPr lang="en-US" altLang="ko-KR" sz="2200" dirty="0">
              <a:solidFill>
                <a:schemeClr val="bg1"/>
              </a:solidFill>
              <a:latin typeface="Calibri" charset="0"/>
              <a:ea typeface="Calibri" charset="0"/>
              <a:cs typeface="Calibri" charset="0"/>
            </a:endParaRPr>
          </a:p>
        </p:txBody>
      </p:sp>
      <p:sp>
        <p:nvSpPr>
          <p:cNvPr id="28" name="Oval 35"/>
          <p:cNvSpPr>
            <a:spLocks noChangeAspect="1"/>
          </p:cNvSpPr>
          <p:nvPr/>
        </p:nvSpPr>
        <p:spPr bwMode="auto">
          <a:xfrm>
            <a:off x="1071968" y="4952768"/>
            <a:ext cx="529391" cy="529391"/>
          </a:xfrm>
          <a:prstGeom prst="ellipse">
            <a:avLst/>
          </a:prstGeom>
          <a:solidFill>
            <a:schemeClr val="accent1"/>
          </a:solidFill>
          <a:ln w="25400">
            <a:noFill/>
            <a:round/>
            <a:headEnd/>
            <a:tailEnd/>
          </a:ln>
        </p:spPr>
        <p:txBody>
          <a:bodyPr anchor="ctr"/>
          <a:lstStyle>
            <a:lvl1pPr>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1pPr>
            <a:lvl2pPr marL="742950" indent="-28575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2pPr>
            <a:lvl3pPr marL="11430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3pPr>
            <a:lvl4pPr marL="16002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4pPr>
            <a:lvl5pPr marL="20574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5pPr>
            <a:lvl6pPr marL="25146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6pPr>
            <a:lvl7pPr marL="29718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7pPr>
            <a:lvl8pPr marL="34290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8pPr>
            <a:lvl9pPr marL="38862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9pPr>
          </a:lstStyle>
          <a:p>
            <a:pPr algn="ctr" eaLnBrk="1" hangingPunct="1">
              <a:spcBef>
                <a:spcPct val="0"/>
              </a:spcBef>
              <a:buSzTx/>
              <a:buFontTx/>
              <a:buNone/>
            </a:pPr>
            <a:r>
              <a:rPr lang="en-US" altLang="ko-KR" sz="2200" dirty="0">
                <a:solidFill>
                  <a:schemeClr val="bg1"/>
                </a:solidFill>
                <a:latin typeface="Calibri" charset="0"/>
                <a:ea typeface="Calibri" charset="0"/>
                <a:cs typeface="Calibri" charset="0"/>
              </a:rPr>
              <a:t>3</a:t>
            </a:r>
          </a:p>
        </p:txBody>
      </p:sp>
      <p:sp>
        <p:nvSpPr>
          <p:cNvPr id="31" name="Oval 35"/>
          <p:cNvSpPr>
            <a:spLocks noChangeAspect="1"/>
          </p:cNvSpPr>
          <p:nvPr/>
        </p:nvSpPr>
        <p:spPr bwMode="auto">
          <a:xfrm>
            <a:off x="1071968" y="6249414"/>
            <a:ext cx="529391" cy="529391"/>
          </a:xfrm>
          <a:prstGeom prst="ellipse">
            <a:avLst/>
          </a:prstGeom>
          <a:solidFill>
            <a:schemeClr val="accent1"/>
          </a:solidFill>
          <a:ln w="25400">
            <a:noFill/>
            <a:round/>
            <a:headEnd/>
            <a:tailEnd/>
          </a:ln>
        </p:spPr>
        <p:txBody>
          <a:bodyPr anchor="ctr"/>
          <a:lstStyle>
            <a:lvl1pPr>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1pPr>
            <a:lvl2pPr marL="742950" indent="-28575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2pPr>
            <a:lvl3pPr marL="11430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3pPr>
            <a:lvl4pPr marL="16002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4pPr>
            <a:lvl5pPr marL="20574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5pPr>
            <a:lvl6pPr marL="25146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6pPr>
            <a:lvl7pPr marL="29718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7pPr>
            <a:lvl8pPr marL="34290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8pPr>
            <a:lvl9pPr marL="38862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9pPr>
          </a:lstStyle>
          <a:p>
            <a:pPr algn="ctr" eaLnBrk="1" hangingPunct="1">
              <a:spcBef>
                <a:spcPct val="0"/>
              </a:spcBef>
              <a:buSzTx/>
              <a:buFontTx/>
              <a:buNone/>
            </a:pPr>
            <a:r>
              <a:rPr lang="en-US" altLang="ko-KR" sz="2200" dirty="0">
                <a:solidFill>
                  <a:schemeClr val="bg1"/>
                </a:solidFill>
                <a:latin typeface="Calibri" charset="0"/>
                <a:ea typeface="Calibri" charset="0"/>
                <a:cs typeface="Calibri" charset="0"/>
              </a:rPr>
              <a:t>4</a:t>
            </a:r>
          </a:p>
        </p:txBody>
      </p:sp>
      <p:sp>
        <p:nvSpPr>
          <p:cNvPr id="34" name="Oval 35"/>
          <p:cNvSpPr>
            <a:spLocks noChangeAspect="1"/>
          </p:cNvSpPr>
          <p:nvPr/>
        </p:nvSpPr>
        <p:spPr bwMode="auto">
          <a:xfrm>
            <a:off x="1071967" y="7562992"/>
            <a:ext cx="529391" cy="529391"/>
          </a:xfrm>
          <a:prstGeom prst="ellipse">
            <a:avLst/>
          </a:prstGeom>
          <a:solidFill>
            <a:schemeClr val="accent1"/>
          </a:solidFill>
          <a:ln w="25400">
            <a:noFill/>
            <a:round/>
            <a:headEnd/>
            <a:tailEnd/>
          </a:ln>
        </p:spPr>
        <p:txBody>
          <a:bodyPr anchor="ctr"/>
          <a:lstStyle>
            <a:lvl1pPr>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1pPr>
            <a:lvl2pPr marL="742950" indent="-28575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2pPr>
            <a:lvl3pPr marL="11430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3pPr>
            <a:lvl4pPr marL="16002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4pPr>
            <a:lvl5pPr marL="20574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5pPr>
            <a:lvl6pPr marL="25146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6pPr>
            <a:lvl7pPr marL="29718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7pPr>
            <a:lvl8pPr marL="34290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8pPr>
            <a:lvl9pPr marL="38862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9pPr>
          </a:lstStyle>
          <a:p>
            <a:pPr algn="ctr" eaLnBrk="1" hangingPunct="1">
              <a:spcBef>
                <a:spcPct val="0"/>
              </a:spcBef>
              <a:buSzTx/>
              <a:buFontTx/>
              <a:buNone/>
            </a:pPr>
            <a:r>
              <a:rPr lang="en-US" altLang="ko-KR" sz="2200" dirty="0">
                <a:solidFill>
                  <a:schemeClr val="bg1"/>
                </a:solidFill>
                <a:latin typeface="Calibri" charset="0"/>
                <a:ea typeface="Calibri" charset="0"/>
                <a:cs typeface="Calibri" charset="0"/>
              </a:rPr>
              <a:t>4</a:t>
            </a:r>
          </a:p>
        </p:txBody>
      </p:sp>
      <p:sp>
        <p:nvSpPr>
          <p:cNvPr id="44" name="Rectangle 43"/>
          <p:cNvSpPr>
            <a:spLocks noChangeArrowheads="1"/>
          </p:cNvSpPr>
          <p:nvPr/>
        </p:nvSpPr>
        <p:spPr bwMode="auto">
          <a:xfrm>
            <a:off x="842572" y="775090"/>
            <a:ext cx="11327925" cy="7078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algn="ctr"/>
            <a:r>
              <a:rPr lang="en-US" altLang="en-US" sz="4000" b="1" dirty="0">
                <a:solidFill>
                  <a:schemeClr val="accent1"/>
                </a:solidFill>
                <a:latin typeface="Calibri" charset="0"/>
                <a:ea typeface="Calibri" charset="0"/>
                <a:cs typeface="Calibri" charset="0"/>
              </a:rPr>
              <a:t>One-on-one meetings with coalition building in mind</a:t>
            </a:r>
            <a:endParaRPr lang="en-US" altLang="en-US" sz="4000" dirty="0">
              <a:solidFill>
                <a:schemeClr val="accent1"/>
              </a:solidFill>
              <a:latin typeface="Calibri" charset="0"/>
              <a:ea typeface="Calibri" charset="0"/>
              <a:cs typeface="Calibri" charset="0"/>
            </a:endParaRPr>
          </a:p>
        </p:txBody>
      </p:sp>
    </p:spTree>
    <p:extLst>
      <p:ext uri="{BB962C8B-B14F-4D97-AF65-F5344CB8AC3E}">
        <p14:creationId xmlns:p14="http://schemas.microsoft.com/office/powerpoint/2010/main" val="4439134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ounded Rectangle 36">
            <a:hlinkClick r:id="rId3"/>
          </p:cNvPr>
          <p:cNvSpPr/>
          <p:nvPr/>
        </p:nvSpPr>
        <p:spPr>
          <a:xfrm>
            <a:off x="5861070" y="2007496"/>
            <a:ext cx="5958398" cy="718708"/>
          </a:xfrm>
          <a:prstGeom prst="roundRect">
            <a:avLst>
              <a:gd name="adj" fmla="val 7223"/>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2400" b="1" dirty="0">
                <a:solidFill>
                  <a:schemeClr val="bg1"/>
                </a:solidFill>
                <a:latin typeface="Calibri" charset="0"/>
                <a:ea typeface="Calibri" charset="0"/>
                <a:cs typeface="Calibri" charset="0"/>
              </a:rPr>
              <a:t>Reinforce your guiding theory of change</a:t>
            </a:r>
          </a:p>
        </p:txBody>
      </p:sp>
      <p:sp>
        <p:nvSpPr>
          <p:cNvPr id="38" name="Rounded Rectangle 37">
            <a:hlinkClick r:id="rId3"/>
          </p:cNvPr>
          <p:cNvSpPr/>
          <p:nvPr/>
        </p:nvSpPr>
        <p:spPr>
          <a:xfrm>
            <a:off x="5861070" y="2998106"/>
            <a:ext cx="5958398" cy="718708"/>
          </a:xfrm>
          <a:prstGeom prst="roundRect">
            <a:avLst>
              <a:gd name="adj" fmla="val 7223"/>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2400" b="1" dirty="0">
                <a:solidFill>
                  <a:schemeClr val="tx1"/>
                </a:solidFill>
                <a:latin typeface="Calibri" charset="0"/>
                <a:ea typeface="Calibri" charset="0"/>
                <a:cs typeface="Calibri" charset="0"/>
              </a:rPr>
              <a:t>Negotiate</a:t>
            </a:r>
          </a:p>
        </p:txBody>
      </p:sp>
      <p:sp>
        <p:nvSpPr>
          <p:cNvPr id="39" name="Rounded Rectangle 38">
            <a:hlinkClick r:id="rId3"/>
          </p:cNvPr>
          <p:cNvSpPr/>
          <p:nvPr/>
        </p:nvSpPr>
        <p:spPr>
          <a:xfrm>
            <a:off x="5861070" y="3988716"/>
            <a:ext cx="5958398" cy="718708"/>
          </a:xfrm>
          <a:prstGeom prst="roundRect">
            <a:avLst>
              <a:gd name="adj" fmla="val 7223"/>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2400" b="1" dirty="0">
                <a:solidFill>
                  <a:schemeClr val="tx1"/>
                </a:solidFill>
                <a:latin typeface="Calibri" charset="0"/>
                <a:ea typeface="Calibri" charset="0"/>
                <a:cs typeface="Calibri" charset="0"/>
              </a:rPr>
              <a:t>Don’t always be right</a:t>
            </a:r>
          </a:p>
        </p:txBody>
      </p:sp>
      <p:sp>
        <p:nvSpPr>
          <p:cNvPr id="40" name="Rounded Rectangle 39">
            <a:hlinkClick r:id="rId3"/>
          </p:cNvPr>
          <p:cNvSpPr/>
          <p:nvPr/>
        </p:nvSpPr>
        <p:spPr>
          <a:xfrm>
            <a:off x="5861069" y="4979326"/>
            <a:ext cx="5958398" cy="718708"/>
          </a:xfrm>
          <a:prstGeom prst="roundRect">
            <a:avLst>
              <a:gd name="adj" fmla="val 7223"/>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2400" b="1" dirty="0">
                <a:solidFill>
                  <a:schemeClr val="tx1"/>
                </a:solidFill>
                <a:latin typeface="Calibri" charset="0"/>
                <a:ea typeface="Calibri" charset="0"/>
                <a:cs typeface="Calibri" charset="0"/>
              </a:rPr>
              <a:t>Never burn a bridge</a:t>
            </a:r>
          </a:p>
        </p:txBody>
      </p:sp>
      <p:sp>
        <p:nvSpPr>
          <p:cNvPr id="41" name="Rounded Rectangle 40">
            <a:hlinkClick r:id="rId3"/>
          </p:cNvPr>
          <p:cNvSpPr/>
          <p:nvPr/>
        </p:nvSpPr>
        <p:spPr>
          <a:xfrm>
            <a:off x="5861068" y="5969936"/>
            <a:ext cx="5958398" cy="718708"/>
          </a:xfrm>
          <a:prstGeom prst="roundRect">
            <a:avLst>
              <a:gd name="adj" fmla="val 7223"/>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2400" b="1" dirty="0">
                <a:solidFill>
                  <a:schemeClr val="bg1"/>
                </a:solidFill>
                <a:latin typeface="Calibri" charset="0"/>
                <a:ea typeface="Calibri" charset="0"/>
                <a:cs typeface="Calibri" charset="0"/>
              </a:rPr>
              <a:t>Under promise, over deliver</a:t>
            </a:r>
          </a:p>
        </p:txBody>
      </p:sp>
      <p:sp>
        <p:nvSpPr>
          <p:cNvPr id="42" name="Rounded Rectangle 41">
            <a:hlinkClick r:id="rId3"/>
          </p:cNvPr>
          <p:cNvSpPr/>
          <p:nvPr/>
        </p:nvSpPr>
        <p:spPr>
          <a:xfrm>
            <a:off x="5861068" y="6960546"/>
            <a:ext cx="5958398" cy="718708"/>
          </a:xfrm>
          <a:prstGeom prst="roundRect">
            <a:avLst>
              <a:gd name="adj" fmla="val 7223"/>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2400" b="1" dirty="0">
                <a:solidFill>
                  <a:schemeClr val="bg1"/>
                </a:solidFill>
                <a:latin typeface="Calibri" charset="0"/>
                <a:ea typeface="Calibri" charset="0"/>
                <a:cs typeface="Calibri" charset="0"/>
              </a:rPr>
              <a:t>Know your role</a:t>
            </a:r>
          </a:p>
        </p:txBody>
      </p:sp>
      <p:sp>
        <p:nvSpPr>
          <p:cNvPr id="43" name="Rounded Rectangle 42">
            <a:hlinkClick r:id="rId3"/>
          </p:cNvPr>
          <p:cNvSpPr/>
          <p:nvPr/>
        </p:nvSpPr>
        <p:spPr>
          <a:xfrm>
            <a:off x="5861067" y="7951157"/>
            <a:ext cx="5958398" cy="718708"/>
          </a:xfrm>
          <a:prstGeom prst="roundRect">
            <a:avLst>
              <a:gd name="adj" fmla="val 7223"/>
            </a:avLst>
          </a:prstGeom>
          <a:solidFill>
            <a:schemeClr val="accent4"/>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pPr algn="ctr"/>
            <a:r>
              <a:rPr lang="en-US" sz="2400" b="1" dirty="0">
                <a:solidFill>
                  <a:schemeClr val="bg1"/>
                </a:solidFill>
                <a:latin typeface="Calibri" charset="0"/>
                <a:ea typeface="Calibri" charset="0"/>
                <a:cs typeface="Calibri" charset="0"/>
              </a:rPr>
              <a:t>Develop trust</a:t>
            </a:r>
          </a:p>
        </p:txBody>
      </p:sp>
      <p:sp>
        <p:nvSpPr>
          <p:cNvPr id="2" name="TextBox 1"/>
          <p:cNvSpPr txBox="1"/>
          <p:nvPr/>
        </p:nvSpPr>
        <p:spPr>
          <a:xfrm>
            <a:off x="1896532" y="2183249"/>
            <a:ext cx="2709333" cy="6031203"/>
          </a:xfrm>
          <a:prstGeom prst="rect">
            <a:avLst/>
          </a:prstGeom>
          <a:noFill/>
        </p:spPr>
        <p:txBody>
          <a:bodyPr wrap="square" rtlCol="0">
            <a:spAutoFit/>
          </a:bodyPr>
          <a:lstStyle/>
          <a:p>
            <a:pPr>
              <a:lnSpc>
                <a:spcPct val="120000"/>
              </a:lnSpc>
            </a:pPr>
            <a:r>
              <a:rPr lang="en-US" sz="3600" b="1" dirty="0">
                <a:solidFill>
                  <a:schemeClr val="accent1"/>
                </a:solidFill>
                <a:latin typeface="Calibri" charset="0"/>
                <a:ea typeface="Calibri" charset="0"/>
                <a:cs typeface="Calibri" charset="0"/>
              </a:rPr>
              <a:t>Purpose</a:t>
            </a:r>
          </a:p>
          <a:p>
            <a:pPr>
              <a:lnSpc>
                <a:spcPct val="120000"/>
              </a:lnSpc>
            </a:pPr>
            <a:endParaRPr lang="en-US" sz="3600" b="1" dirty="0">
              <a:solidFill>
                <a:schemeClr val="accent1"/>
              </a:solidFill>
              <a:latin typeface="Calibri" charset="0"/>
              <a:ea typeface="Calibri" charset="0"/>
              <a:cs typeface="Calibri" charset="0"/>
            </a:endParaRPr>
          </a:p>
          <a:p>
            <a:pPr>
              <a:lnSpc>
                <a:spcPct val="120000"/>
              </a:lnSpc>
            </a:pPr>
            <a:r>
              <a:rPr lang="en-US" sz="3600" b="1" dirty="0">
                <a:solidFill>
                  <a:schemeClr val="accent1"/>
                </a:solidFill>
                <a:latin typeface="Calibri" charset="0"/>
                <a:ea typeface="Calibri" charset="0"/>
                <a:cs typeface="Calibri" charset="0"/>
              </a:rPr>
              <a:t>Stories</a:t>
            </a:r>
          </a:p>
          <a:p>
            <a:pPr>
              <a:lnSpc>
                <a:spcPct val="120000"/>
              </a:lnSpc>
            </a:pPr>
            <a:endParaRPr lang="en-US" sz="3600" b="1" dirty="0">
              <a:solidFill>
                <a:schemeClr val="accent1"/>
              </a:solidFill>
              <a:latin typeface="Calibri" charset="0"/>
              <a:ea typeface="Calibri" charset="0"/>
              <a:cs typeface="Calibri" charset="0"/>
            </a:endParaRPr>
          </a:p>
          <a:p>
            <a:pPr>
              <a:lnSpc>
                <a:spcPct val="120000"/>
              </a:lnSpc>
            </a:pPr>
            <a:r>
              <a:rPr lang="en-US" sz="3600" b="1" dirty="0">
                <a:solidFill>
                  <a:schemeClr val="accent1"/>
                </a:solidFill>
                <a:latin typeface="Calibri" charset="0"/>
                <a:ea typeface="Calibri" charset="0"/>
                <a:cs typeface="Calibri" charset="0"/>
              </a:rPr>
              <a:t>Connection</a:t>
            </a:r>
          </a:p>
          <a:p>
            <a:pPr>
              <a:lnSpc>
                <a:spcPct val="120000"/>
              </a:lnSpc>
            </a:pPr>
            <a:endParaRPr lang="en-US" sz="3600" b="1" dirty="0">
              <a:solidFill>
                <a:schemeClr val="accent1"/>
              </a:solidFill>
              <a:latin typeface="Calibri" charset="0"/>
              <a:ea typeface="Calibri" charset="0"/>
              <a:cs typeface="Calibri" charset="0"/>
            </a:endParaRPr>
          </a:p>
          <a:p>
            <a:pPr>
              <a:lnSpc>
                <a:spcPct val="120000"/>
              </a:lnSpc>
            </a:pPr>
            <a:r>
              <a:rPr lang="en-US" sz="3600" b="1" dirty="0">
                <a:solidFill>
                  <a:schemeClr val="accent1"/>
                </a:solidFill>
                <a:latin typeface="Calibri" charset="0"/>
                <a:ea typeface="Calibri" charset="0"/>
                <a:cs typeface="Calibri" charset="0"/>
              </a:rPr>
              <a:t>Strategy</a:t>
            </a:r>
          </a:p>
          <a:p>
            <a:pPr>
              <a:lnSpc>
                <a:spcPct val="120000"/>
              </a:lnSpc>
            </a:pPr>
            <a:endParaRPr lang="en-US" sz="3600" b="1" dirty="0">
              <a:solidFill>
                <a:schemeClr val="accent1"/>
              </a:solidFill>
              <a:latin typeface="Calibri" charset="0"/>
              <a:ea typeface="Calibri" charset="0"/>
              <a:cs typeface="Calibri" charset="0"/>
            </a:endParaRPr>
          </a:p>
          <a:p>
            <a:pPr>
              <a:lnSpc>
                <a:spcPct val="120000"/>
              </a:lnSpc>
            </a:pPr>
            <a:r>
              <a:rPr lang="en-US" sz="3600" b="1" dirty="0">
                <a:solidFill>
                  <a:schemeClr val="accent1"/>
                </a:solidFill>
                <a:latin typeface="Calibri" charset="0"/>
                <a:ea typeface="Calibri" charset="0"/>
                <a:cs typeface="Calibri" charset="0"/>
              </a:rPr>
              <a:t>Ask</a:t>
            </a:r>
          </a:p>
        </p:txBody>
      </p:sp>
      <p:sp>
        <p:nvSpPr>
          <p:cNvPr id="22" name="Oval 35"/>
          <p:cNvSpPr>
            <a:spLocks noChangeAspect="1"/>
          </p:cNvSpPr>
          <p:nvPr/>
        </p:nvSpPr>
        <p:spPr bwMode="auto">
          <a:xfrm>
            <a:off x="1071968" y="2267747"/>
            <a:ext cx="529391" cy="529391"/>
          </a:xfrm>
          <a:prstGeom prst="ellipse">
            <a:avLst/>
          </a:prstGeom>
          <a:solidFill>
            <a:schemeClr val="accent1"/>
          </a:solidFill>
          <a:ln w="25400">
            <a:noFill/>
            <a:round/>
            <a:headEnd/>
            <a:tailEnd/>
          </a:ln>
        </p:spPr>
        <p:txBody>
          <a:bodyPr anchor="ctr"/>
          <a:lstStyle>
            <a:lvl1pPr>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1pPr>
            <a:lvl2pPr marL="742950" indent="-28575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2pPr>
            <a:lvl3pPr marL="11430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3pPr>
            <a:lvl4pPr marL="16002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4pPr>
            <a:lvl5pPr marL="20574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5pPr>
            <a:lvl6pPr marL="25146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6pPr>
            <a:lvl7pPr marL="29718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7pPr>
            <a:lvl8pPr marL="34290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8pPr>
            <a:lvl9pPr marL="38862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9pPr>
          </a:lstStyle>
          <a:p>
            <a:pPr algn="ctr" eaLnBrk="1" hangingPunct="1">
              <a:spcBef>
                <a:spcPct val="0"/>
              </a:spcBef>
              <a:buSzTx/>
              <a:buFontTx/>
              <a:buNone/>
            </a:pPr>
            <a:r>
              <a:rPr lang="en-US" altLang="ko-KR" sz="2200" dirty="0">
                <a:solidFill>
                  <a:schemeClr val="bg1"/>
                </a:solidFill>
                <a:latin typeface="Calibri" charset="0"/>
                <a:ea typeface="Calibri" charset="0"/>
                <a:cs typeface="Calibri" charset="0"/>
              </a:rPr>
              <a:t>1</a:t>
            </a:r>
          </a:p>
        </p:txBody>
      </p:sp>
      <p:sp>
        <p:nvSpPr>
          <p:cNvPr id="25" name="Oval 35"/>
          <p:cNvSpPr>
            <a:spLocks noChangeAspect="1"/>
          </p:cNvSpPr>
          <p:nvPr/>
        </p:nvSpPr>
        <p:spPr bwMode="auto">
          <a:xfrm>
            <a:off x="1071968" y="3614936"/>
            <a:ext cx="529391" cy="529391"/>
          </a:xfrm>
          <a:prstGeom prst="ellipse">
            <a:avLst/>
          </a:prstGeom>
          <a:solidFill>
            <a:schemeClr val="accent1"/>
          </a:solidFill>
          <a:ln w="25400">
            <a:noFill/>
            <a:round/>
            <a:headEnd/>
            <a:tailEnd/>
          </a:ln>
        </p:spPr>
        <p:txBody>
          <a:bodyPr anchor="ctr"/>
          <a:lstStyle>
            <a:lvl1pPr>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1pPr>
            <a:lvl2pPr marL="742950" indent="-28575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2pPr>
            <a:lvl3pPr marL="11430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3pPr>
            <a:lvl4pPr marL="16002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4pPr>
            <a:lvl5pPr marL="20574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5pPr>
            <a:lvl6pPr marL="25146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6pPr>
            <a:lvl7pPr marL="29718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7pPr>
            <a:lvl8pPr marL="34290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8pPr>
            <a:lvl9pPr marL="38862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9pPr>
          </a:lstStyle>
          <a:p>
            <a:pPr algn="ctr" eaLnBrk="1" hangingPunct="1">
              <a:spcBef>
                <a:spcPct val="0"/>
              </a:spcBef>
              <a:buSzTx/>
              <a:buFontTx/>
              <a:buNone/>
            </a:pPr>
            <a:r>
              <a:rPr lang="en-US" altLang="ko-KR" sz="2200">
                <a:solidFill>
                  <a:schemeClr val="bg1"/>
                </a:solidFill>
                <a:latin typeface="Calibri" charset="0"/>
                <a:ea typeface="Calibri" charset="0"/>
                <a:cs typeface="Calibri" charset="0"/>
              </a:rPr>
              <a:t>2</a:t>
            </a:r>
            <a:endParaRPr lang="en-US" altLang="ko-KR" sz="2200" dirty="0">
              <a:solidFill>
                <a:schemeClr val="bg1"/>
              </a:solidFill>
              <a:latin typeface="Calibri" charset="0"/>
              <a:ea typeface="Calibri" charset="0"/>
              <a:cs typeface="Calibri" charset="0"/>
            </a:endParaRPr>
          </a:p>
        </p:txBody>
      </p:sp>
      <p:sp>
        <p:nvSpPr>
          <p:cNvPr id="28" name="Oval 35"/>
          <p:cNvSpPr>
            <a:spLocks noChangeAspect="1"/>
          </p:cNvSpPr>
          <p:nvPr/>
        </p:nvSpPr>
        <p:spPr bwMode="auto">
          <a:xfrm>
            <a:off x="1071968" y="4952768"/>
            <a:ext cx="529391" cy="529391"/>
          </a:xfrm>
          <a:prstGeom prst="ellipse">
            <a:avLst/>
          </a:prstGeom>
          <a:solidFill>
            <a:schemeClr val="accent1"/>
          </a:solidFill>
          <a:ln w="25400">
            <a:noFill/>
            <a:round/>
            <a:headEnd/>
            <a:tailEnd/>
          </a:ln>
        </p:spPr>
        <p:txBody>
          <a:bodyPr anchor="ctr"/>
          <a:lstStyle>
            <a:lvl1pPr>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1pPr>
            <a:lvl2pPr marL="742950" indent="-28575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2pPr>
            <a:lvl3pPr marL="11430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3pPr>
            <a:lvl4pPr marL="16002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4pPr>
            <a:lvl5pPr marL="20574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5pPr>
            <a:lvl6pPr marL="25146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6pPr>
            <a:lvl7pPr marL="29718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7pPr>
            <a:lvl8pPr marL="34290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8pPr>
            <a:lvl9pPr marL="38862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9pPr>
          </a:lstStyle>
          <a:p>
            <a:pPr algn="ctr" eaLnBrk="1" hangingPunct="1">
              <a:spcBef>
                <a:spcPct val="0"/>
              </a:spcBef>
              <a:buSzTx/>
              <a:buFontTx/>
              <a:buNone/>
            </a:pPr>
            <a:r>
              <a:rPr lang="en-US" altLang="ko-KR" sz="2200" dirty="0">
                <a:solidFill>
                  <a:schemeClr val="bg1"/>
                </a:solidFill>
                <a:latin typeface="Calibri" charset="0"/>
                <a:ea typeface="Calibri" charset="0"/>
                <a:cs typeface="Calibri" charset="0"/>
              </a:rPr>
              <a:t>3</a:t>
            </a:r>
          </a:p>
        </p:txBody>
      </p:sp>
      <p:sp>
        <p:nvSpPr>
          <p:cNvPr id="31" name="Oval 35"/>
          <p:cNvSpPr>
            <a:spLocks noChangeAspect="1"/>
          </p:cNvSpPr>
          <p:nvPr/>
        </p:nvSpPr>
        <p:spPr bwMode="auto">
          <a:xfrm>
            <a:off x="1071968" y="6249414"/>
            <a:ext cx="529391" cy="529391"/>
          </a:xfrm>
          <a:prstGeom prst="ellipse">
            <a:avLst/>
          </a:prstGeom>
          <a:solidFill>
            <a:schemeClr val="accent1"/>
          </a:solidFill>
          <a:ln w="25400">
            <a:noFill/>
            <a:round/>
            <a:headEnd/>
            <a:tailEnd/>
          </a:ln>
        </p:spPr>
        <p:txBody>
          <a:bodyPr anchor="ctr"/>
          <a:lstStyle>
            <a:lvl1pPr>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1pPr>
            <a:lvl2pPr marL="742950" indent="-28575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2pPr>
            <a:lvl3pPr marL="11430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3pPr>
            <a:lvl4pPr marL="16002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4pPr>
            <a:lvl5pPr marL="20574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5pPr>
            <a:lvl6pPr marL="25146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6pPr>
            <a:lvl7pPr marL="29718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7pPr>
            <a:lvl8pPr marL="34290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8pPr>
            <a:lvl9pPr marL="38862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9pPr>
          </a:lstStyle>
          <a:p>
            <a:pPr algn="ctr" eaLnBrk="1" hangingPunct="1">
              <a:spcBef>
                <a:spcPct val="0"/>
              </a:spcBef>
              <a:buSzTx/>
              <a:buFontTx/>
              <a:buNone/>
            </a:pPr>
            <a:r>
              <a:rPr lang="en-US" altLang="ko-KR" sz="2200" dirty="0">
                <a:solidFill>
                  <a:schemeClr val="bg1"/>
                </a:solidFill>
                <a:latin typeface="Calibri" charset="0"/>
                <a:ea typeface="Calibri" charset="0"/>
                <a:cs typeface="Calibri" charset="0"/>
              </a:rPr>
              <a:t>4</a:t>
            </a:r>
          </a:p>
        </p:txBody>
      </p:sp>
      <p:sp>
        <p:nvSpPr>
          <p:cNvPr id="34" name="Oval 35"/>
          <p:cNvSpPr>
            <a:spLocks noChangeAspect="1"/>
          </p:cNvSpPr>
          <p:nvPr/>
        </p:nvSpPr>
        <p:spPr bwMode="auto">
          <a:xfrm>
            <a:off x="1071967" y="7562992"/>
            <a:ext cx="529391" cy="529391"/>
          </a:xfrm>
          <a:prstGeom prst="ellipse">
            <a:avLst/>
          </a:prstGeom>
          <a:solidFill>
            <a:schemeClr val="accent1"/>
          </a:solidFill>
          <a:ln w="25400">
            <a:noFill/>
            <a:round/>
            <a:headEnd/>
            <a:tailEnd/>
          </a:ln>
        </p:spPr>
        <p:txBody>
          <a:bodyPr anchor="ctr"/>
          <a:lstStyle>
            <a:lvl1pPr>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1pPr>
            <a:lvl2pPr marL="742950" indent="-28575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2pPr>
            <a:lvl3pPr marL="11430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3pPr>
            <a:lvl4pPr marL="16002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4pPr>
            <a:lvl5pPr marL="20574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5pPr>
            <a:lvl6pPr marL="25146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6pPr>
            <a:lvl7pPr marL="29718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7pPr>
            <a:lvl8pPr marL="34290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8pPr>
            <a:lvl9pPr marL="38862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9pPr>
          </a:lstStyle>
          <a:p>
            <a:pPr algn="ctr" eaLnBrk="1" hangingPunct="1">
              <a:spcBef>
                <a:spcPct val="0"/>
              </a:spcBef>
              <a:buSzTx/>
              <a:buFontTx/>
              <a:buNone/>
            </a:pPr>
            <a:r>
              <a:rPr lang="en-US" altLang="ko-KR" sz="2200" dirty="0">
                <a:solidFill>
                  <a:schemeClr val="bg1"/>
                </a:solidFill>
                <a:latin typeface="Calibri" charset="0"/>
                <a:ea typeface="Calibri" charset="0"/>
                <a:cs typeface="Calibri" charset="0"/>
              </a:rPr>
              <a:t>4</a:t>
            </a:r>
          </a:p>
        </p:txBody>
      </p:sp>
      <p:sp>
        <p:nvSpPr>
          <p:cNvPr id="17" name="Rectangle 16"/>
          <p:cNvSpPr>
            <a:spLocks noChangeArrowheads="1"/>
          </p:cNvSpPr>
          <p:nvPr/>
        </p:nvSpPr>
        <p:spPr bwMode="auto">
          <a:xfrm>
            <a:off x="842572" y="775090"/>
            <a:ext cx="11327925" cy="7078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algn="ctr"/>
            <a:r>
              <a:rPr lang="en-US" altLang="en-US" sz="4000" b="1" dirty="0">
                <a:solidFill>
                  <a:schemeClr val="accent1"/>
                </a:solidFill>
                <a:latin typeface="Calibri" charset="0"/>
                <a:ea typeface="Calibri" charset="0"/>
                <a:cs typeface="Calibri" charset="0"/>
              </a:rPr>
              <a:t>One-on-one meetings with coalition building in mind</a:t>
            </a:r>
            <a:endParaRPr lang="en-US" altLang="en-US" sz="4000" dirty="0">
              <a:solidFill>
                <a:schemeClr val="accent1"/>
              </a:solidFill>
              <a:latin typeface="Calibri" charset="0"/>
              <a:ea typeface="Calibri" charset="0"/>
              <a:cs typeface="Calibri" charset="0"/>
            </a:endParaRPr>
          </a:p>
        </p:txBody>
      </p:sp>
    </p:spTree>
    <p:extLst>
      <p:ext uri="{BB962C8B-B14F-4D97-AF65-F5344CB8AC3E}">
        <p14:creationId xmlns:p14="http://schemas.microsoft.com/office/powerpoint/2010/main" val="17582065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5600145" y="7719185"/>
            <a:ext cx="5956300" cy="774700"/>
          </a:xfrm>
          <a:prstGeom prst="rect">
            <a:avLst/>
          </a:prstGeom>
          <a:solidFill>
            <a:schemeClr val="accent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5600145" y="4661209"/>
            <a:ext cx="5956300" cy="1654926"/>
          </a:xfrm>
          <a:prstGeom prst="rect">
            <a:avLst/>
          </a:prstGeom>
          <a:solidFill>
            <a:schemeClr val="accent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600145" y="2474513"/>
            <a:ext cx="5956300" cy="1216956"/>
          </a:xfrm>
          <a:prstGeom prst="rect">
            <a:avLst/>
          </a:prstGeom>
          <a:solidFill>
            <a:schemeClr val="accent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0" y="571501"/>
            <a:ext cx="2590800" cy="1015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5739845" y="1282832"/>
            <a:ext cx="5816600" cy="7183505"/>
          </a:xfrm>
          <a:prstGeom prst="rect">
            <a:avLst/>
          </a:prstGeom>
          <a:noFill/>
        </p:spPr>
        <p:txBody>
          <a:bodyPr wrap="square" rtlCol="0" anchor="t">
            <a:spAutoFit/>
          </a:bodyPr>
          <a:lstStyle/>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Report-back on Pitches,</a:t>
            </a:r>
          </a:p>
          <a:p>
            <a:pPr>
              <a:lnSpc>
                <a:spcPct val="90000"/>
              </a:lnSpc>
            </a:pPr>
            <a:r>
              <a:rPr lang="en-US" sz="3200" dirty="0">
                <a:latin typeface="Calibri" charset="0"/>
                <a:ea typeface="Calibri" charset="0"/>
                <a:cs typeface="Calibri" charset="0"/>
              </a:rPr>
              <a:t>	Fundraising, &amp; Proposals</a:t>
            </a:r>
          </a:p>
          <a:p>
            <a:pPr>
              <a:lnSpc>
                <a:spcPct val="90000"/>
              </a:lnSpc>
            </a:pPr>
            <a:endParaRPr lang="en-US" sz="3200" dirty="0">
              <a:latin typeface="Calibri" charset="0"/>
              <a:ea typeface="Calibri" charset="0"/>
              <a:cs typeface="Calibri" charset="0"/>
            </a:endParaRPr>
          </a:p>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How to Establish 	Coalition Partners</a:t>
            </a:r>
          </a:p>
          <a:p>
            <a:pPr>
              <a:lnSpc>
                <a:spcPct val="90000"/>
              </a:lnSpc>
            </a:pPr>
            <a:endParaRPr lang="en-US" sz="3200" dirty="0">
              <a:latin typeface="Calibri" charset="0"/>
              <a:ea typeface="Calibri" charset="0"/>
              <a:cs typeface="Calibri" charset="0"/>
            </a:endParaRPr>
          </a:p>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Break</a:t>
            </a:r>
          </a:p>
          <a:p>
            <a:pPr>
              <a:lnSpc>
                <a:spcPct val="90000"/>
              </a:lnSpc>
            </a:pPr>
            <a:endParaRPr lang="en-US" sz="3200" dirty="0">
              <a:latin typeface="Calibri" charset="0"/>
              <a:ea typeface="Calibri" charset="0"/>
              <a:cs typeface="Calibri" charset="0"/>
            </a:endParaRPr>
          </a:p>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Best Practices for 	Maintaining Coalition 	Partnerships</a:t>
            </a:r>
          </a:p>
          <a:p>
            <a:pPr>
              <a:lnSpc>
                <a:spcPct val="90000"/>
              </a:lnSpc>
            </a:pPr>
            <a:endParaRPr lang="en-US" sz="3200" dirty="0">
              <a:latin typeface="Calibri" charset="0"/>
              <a:ea typeface="Calibri" charset="0"/>
              <a:cs typeface="Calibri" charset="0"/>
            </a:endParaRPr>
          </a:p>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Practice: One-on-One 	Meetings</a:t>
            </a:r>
          </a:p>
          <a:p>
            <a:pPr>
              <a:lnSpc>
                <a:spcPct val="90000"/>
              </a:lnSpc>
            </a:pPr>
            <a:endParaRPr lang="en-US" sz="3200" dirty="0">
              <a:latin typeface="Calibri" charset="0"/>
              <a:ea typeface="Calibri" charset="0"/>
              <a:cs typeface="Calibri" charset="0"/>
            </a:endParaRPr>
          </a:p>
          <a:p>
            <a:pPr>
              <a:lnSpc>
                <a:spcPct val="90000"/>
              </a:lnSpc>
            </a:pPr>
            <a:r>
              <a:rPr lang="en-US" sz="3200" b="1" dirty="0">
                <a:solidFill>
                  <a:schemeClr val="accent1"/>
                </a:solidFill>
                <a:latin typeface="Calibri" charset="0"/>
                <a:ea typeface="Calibri" charset="0"/>
                <a:cs typeface="Calibri" charset="0"/>
              </a:rPr>
              <a:t>00:00	Next Steps and Closing</a:t>
            </a:r>
            <a:endParaRPr lang="x-none" sz="3200" b="1" dirty="0">
              <a:solidFill>
                <a:schemeClr val="accent1"/>
              </a:solidFill>
              <a:latin typeface="Calibri" charset="0"/>
              <a:ea typeface="Calibri" charset="0"/>
              <a:cs typeface="Calibri" charset="0"/>
            </a:endParaRPr>
          </a:p>
        </p:txBody>
      </p:sp>
      <p:sp>
        <p:nvSpPr>
          <p:cNvPr id="8" name="Rectangle 7"/>
          <p:cNvSpPr>
            <a:spLocks noChangeArrowheads="1"/>
          </p:cNvSpPr>
          <p:nvPr/>
        </p:nvSpPr>
        <p:spPr bwMode="auto">
          <a:xfrm>
            <a:off x="323849" y="661685"/>
            <a:ext cx="2571751" cy="7848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r>
              <a:rPr lang="en-US" altLang="en-US" sz="4500" b="1" dirty="0">
                <a:solidFill>
                  <a:schemeClr val="bg1"/>
                </a:solidFill>
                <a:latin typeface="Calibri" charset="0"/>
                <a:ea typeface="Calibri" charset="0"/>
                <a:cs typeface="Calibri" charset="0"/>
              </a:rPr>
              <a:t>Agenda</a:t>
            </a:r>
          </a:p>
        </p:txBody>
      </p:sp>
    </p:spTree>
    <p:extLst>
      <p:ext uri="{BB962C8B-B14F-4D97-AF65-F5344CB8AC3E}">
        <p14:creationId xmlns:p14="http://schemas.microsoft.com/office/powerpoint/2010/main" val="376361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571501"/>
            <a:ext cx="3208421" cy="1015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a:spLocks noChangeArrowheads="1"/>
          </p:cNvSpPr>
          <p:nvPr/>
        </p:nvSpPr>
        <p:spPr bwMode="auto">
          <a:xfrm>
            <a:off x="323849" y="661685"/>
            <a:ext cx="3301667" cy="7848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r>
              <a:rPr lang="en-US" altLang="en-US" sz="4500" b="1">
                <a:solidFill>
                  <a:schemeClr val="bg1"/>
                </a:solidFill>
                <a:latin typeface="Calibri" charset="0"/>
                <a:ea typeface="Calibri" charset="0"/>
                <a:cs typeface="Calibri" charset="0"/>
              </a:rPr>
              <a:t>Next steps</a:t>
            </a:r>
            <a:endParaRPr lang="en-US" altLang="en-US" sz="4500" b="1" dirty="0">
              <a:solidFill>
                <a:schemeClr val="bg1"/>
              </a:solidFill>
              <a:latin typeface="Calibri" charset="0"/>
              <a:ea typeface="Calibri" charset="0"/>
              <a:cs typeface="Calibri" charset="0"/>
            </a:endParaRPr>
          </a:p>
        </p:txBody>
      </p:sp>
      <p:sp>
        <p:nvSpPr>
          <p:cNvPr id="12" name="TextBox 11"/>
          <p:cNvSpPr txBox="1"/>
          <p:nvPr/>
        </p:nvSpPr>
        <p:spPr>
          <a:xfrm>
            <a:off x="2175945" y="3428417"/>
            <a:ext cx="9818721" cy="3539430"/>
          </a:xfrm>
          <a:prstGeom prst="rect">
            <a:avLst/>
          </a:prstGeom>
          <a:noFill/>
        </p:spPr>
        <p:txBody>
          <a:bodyPr wrap="square" rtlCol="0">
            <a:spAutoFit/>
          </a:bodyPr>
          <a:lstStyle/>
          <a:p>
            <a:r>
              <a:rPr lang="en-US" sz="3200" dirty="0">
                <a:solidFill>
                  <a:schemeClr val="bg2">
                    <a:lumMod val="25000"/>
                  </a:schemeClr>
                </a:solidFill>
                <a:latin typeface="Calibri" charset="0"/>
                <a:ea typeface="Calibri" charset="0"/>
                <a:cs typeface="Calibri" charset="0"/>
              </a:rPr>
              <a:t>Write in your plan how you will do outreach to the organizations on your coalition list</a:t>
            </a:r>
          </a:p>
          <a:p>
            <a:endParaRPr lang="en-US" sz="3200" dirty="0">
              <a:solidFill>
                <a:schemeClr val="bg2">
                  <a:lumMod val="25000"/>
                </a:schemeClr>
              </a:solidFill>
              <a:latin typeface="Calibri" charset="0"/>
              <a:ea typeface="Calibri" charset="0"/>
              <a:cs typeface="Calibri" charset="0"/>
            </a:endParaRPr>
          </a:p>
          <a:p>
            <a:r>
              <a:rPr lang="en-US" sz="3200" dirty="0">
                <a:solidFill>
                  <a:schemeClr val="bg2">
                    <a:lumMod val="25000"/>
                  </a:schemeClr>
                </a:solidFill>
                <a:latin typeface="Calibri" charset="0"/>
                <a:ea typeface="Calibri" charset="0"/>
                <a:cs typeface="Calibri" charset="0"/>
              </a:rPr>
              <a:t>Prepare for your final presentation</a:t>
            </a:r>
          </a:p>
          <a:p>
            <a:endParaRPr lang="en-US" sz="3200" dirty="0">
              <a:solidFill>
                <a:schemeClr val="bg2">
                  <a:lumMod val="25000"/>
                </a:schemeClr>
              </a:solidFill>
              <a:latin typeface="Calibri" charset="0"/>
              <a:ea typeface="Calibri" charset="0"/>
              <a:cs typeface="Calibri" charset="0"/>
            </a:endParaRPr>
          </a:p>
          <a:p>
            <a:r>
              <a:rPr lang="en-US" sz="3200" dirty="0">
                <a:solidFill>
                  <a:schemeClr val="bg2">
                    <a:lumMod val="25000"/>
                  </a:schemeClr>
                </a:solidFill>
                <a:latin typeface="Calibri" charset="0"/>
                <a:ea typeface="Calibri" charset="0"/>
                <a:cs typeface="Calibri" charset="0"/>
              </a:rPr>
              <a:t>Submit your issue campaign plan by [Insert date]</a:t>
            </a:r>
            <a:endParaRPr lang="en-US" sz="3200" i="1" dirty="0">
              <a:solidFill>
                <a:schemeClr val="bg2">
                  <a:lumMod val="25000"/>
                </a:schemeClr>
              </a:solidFill>
              <a:latin typeface="Calibri" charset="0"/>
              <a:ea typeface="Calibri" charset="0"/>
              <a:cs typeface="Calibri" charset="0"/>
            </a:endParaRPr>
          </a:p>
          <a:p>
            <a:endParaRPr lang="en-US" sz="3200" i="1" dirty="0">
              <a:solidFill>
                <a:schemeClr val="bg2">
                  <a:lumMod val="25000"/>
                </a:schemeClr>
              </a:solidFill>
              <a:latin typeface="Calibri" charset="0"/>
              <a:ea typeface="Calibri" charset="0"/>
              <a:cs typeface="Calibri" charset="0"/>
            </a:endParaRPr>
          </a:p>
        </p:txBody>
      </p:sp>
    </p:spTree>
    <p:extLst>
      <p:ext uri="{BB962C8B-B14F-4D97-AF65-F5344CB8AC3E}">
        <p14:creationId xmlns:p14="http://schemas.microsoft.com/office/powerpoint/2010/main" val="101029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650049" y="6683195"/>
            <a:ext cx="9779949" cy="1986673"/>
          </a:xfrm>
          <a:prstGeom prst="rect">
            <a:avLst/>
          </a:prstGeom>
          <a:solidFill>
            <a:schemeClr val="accent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1650049" y="3794286"/>
            <a:ext cx="9779949" cy="1471984"/>
          </a:xfrm>
          <a:prstGeom prst="rect">
            <a:avLst/>
          </a:prstGeom>
          <a:solidFill>
            <a:schemeClr val="accent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35"/>
          <p:cNvSpPr>
            <a:spLocks noChangeAspect="1"/>
          </p:cNvSpPr>
          <p:nvPr/>
        </p:nvSpPr>
        <p:spPr bwMode="auto">
          <a:xfrm>
            <a:off x="1894612" y="2518664"/>
            <a:ext cx="529391" cy="529391"/>
          </a:xfrm>
          <a:prstGeom prst="ellipse">
            <a:avLst/>
          </a:prstGeom>
          <a:solidFill>
            <a:schemeClr val="accent1"/>
          </a:solidFill>
          <a:ln w="25400">
            <a:noFill/>
            <a:round/>
            <a:headEnd/>
            <a:tailEnd/>
          </a:ln>
        </p:spPr>
        <p:txBody>
          <a:bodyPr anchor="ctr"/>
          <a:lstStyle>
            <a:lvl1pPr>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1pPr>
            <a:lvl2pPr marL="742950" indent="-28575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2pPr>
            <a:lvl3pPr marL="11430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3pPr>
            <a:lvl4pPr marL="16002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4pPr>
            <a:lvl5pPr marL="20574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5pPr>
            <a:lvl6pPr marL="25146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6pPr>
            <a:lvl7pPr marL="29718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7pPr>
            <a:lvl8pPr marL="34290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8pPr>
            <a:lvl9pPr marL="38862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9pPr>
          </a:lstStyle>
          <a:p>
            <a:pPr algn="ctr" eaLnBrk="1" hangingPunct="1">
              <a:spcBef>
                <a:spcPct val="0"/>
              </a:spcBef>
              <a:buSzTx/>
              <a:buFontTx/>
              <a:buNone/>
            </a:pPr>
            <a:r>
              <a:rPr lang="en-US" altLang="ko-KR" sz="2200" dirty="0">
                <a:solidFill>
                  <a:schemeClr val="bg1"/>
                </a:solidFill>
                <a:latin typeface="Calibri" charset="0"/>
                <a:ea typeface="Calibri" charset="0"/>
                <a:cs typeface="Calibri" charset="0"/>
              </a:rPr>
              <a:t>1</a:t>
            </a:r>
          </a:p>
        </p:txBody>
      </p:sp>
      <p:sp>
        <p:nvSpPr>
          <p:cNvPr id="7" name="TextBox 6"/>
          <p:cNvSpPr txBox="1"/>
          <p:nvPr/>
        </p:nvSpPr>
        <p:spPr>
          <a:xfrm>
            <a:off x="2627204" y="2493264"/>
            <a:ext cx="8650396" cy="6001643"/>
          </a:xfrm>
          <a:prstGeom prst="rect">
            <a:avLst/>
          </a:prstGeom>
          <a:noFill/>
        </p:spPr>
        <p:txBody>
          <a:bodyPr wrap="square" rtlCol="0">
            <a:spAutoFit/>
          </a:bodyPr>
          <a:lstStyle/>
          <a:p>
            <a:r>
              <a:rPr lang="en-US" sz="3200" dirty="0">
                <a:solidFill>
                  <a:schemeClr val="bg2">
                    <a:lumMod val="25000"/>
                  </a:schemeClr>
                </a:solidFill>
                <a:latin typeface="Calibri" charset="0"/>
                <a:ea typeface="Calibri" charset="0"/>
                <a:cs typeface="Calibri" charset="0"/>
              </a:rPr>
              <a:t>Understand the role of strong political relationships in a winning issue campaign</a:t>
            </a:r>
          </a:p>
          <a:p>
            <a:endParaRPr lang="en-US" sz="3200" dirty="0">
              <a:solidFill>
                <a:schemeClr val="bg2">
                  <a:lumMod val="25000"/>
                </a:schemeClr>
              </a:solidFill>
              <a:latin typeface="Calibri" charset="0"/>
              <a:ea typeface="Calibri" charset="0"/>
              <a:cs typeface="Calibri" charset="0"/>
            </a:endParaRPr>
          </a:p>
          <a:p>
            <a:r>
              <a:rPr lang="en-US" sz="3200" dirty="0">
                <a:solidFill>
                  <a:schemeClr val="bg2">
                    <a:lumMod val="25000"/>
                  </a:schemeClr>
                </a:solidFill>
                <a:latin typeface="Calibri" charset="0"/>
                <a:ea typeface="Calibri" charset="0"/>
                <a:cs typeface="Calibri" charset="0"/>
              </a:rPr>
              <a:t>Know how to establish and maintain relationships with political stakeholders</a:t>
            </a:r>
          </a:p>
          <a:p>
            <a:endParaRPr lang="en-US" sz="3200" dirty="0">
              <a:solidFill>
                <a:schemeClr val="bg2">
                  <a:lumMod val="25000"/>
                </a:schemeClr>
              </a:solidFill>
              <a:latin typeface="Calibri" charset="0"/>
              <a:ea typeface="Calibri" charset="0"/>
              <a:cs typeface="Calibri" charset="0"/>
            </a:endParaRPr>
          </a:p>
          <a:p>
            <a:r>
              <a:rPr lang="en-US" sz="3200" dirty="0">
                <a:solidFill>
                  <a:schemeClr val="bg2">
                    <a:lumMod val="25000"/>
                  </a:schemeClr>
                </a:solidFill>
                <a:latin typeface="Calibri" charset="0"/>
                <a:ea typeface="Calibri" charset="0"/>
                <a:cs typeface="Calibri" charset="0"/>
              </a:rPr>
              <a:t>Know how to handle tough situations that can arise when working with coalition partners</a:t>
            </a:r>
          </a:p>
          <a:p>
            <a:endParaRPr lang="en-US" sz="3200" dirty="0">
              <a:solidFill>
                <a:schemeClr val="bg2">
                  <a:lumMod val="25000"/>
                </a:schemeClr>
              </a:solidFill>
              <a:latin typeface="Calibri" charset="0"/>
              <a:ea typeface="Calibri" charset="0"/>
              <a:cs typeface="Calibri" charset="0"/>
            </a:endParaRPr>
          </a:p>
          <a:p>
            <a:r>
              <a:rPr lang="en-US" sz="3200" dirty="0">
                <a:solidFill>
                  <a:schemeClr val="bg2">
                    <a:lumMod val="25000"/>
                  </a:schemeClr>
                </a:solidFill>
                <a:latin typeface="Calibri" charset="0"/>
                <a:ea typeface="Calibri" charset="0"/>
                <a:cs typeface="Calibri" charset="0"/>
              </a:rPr>
              <a:t>Feel ready to add a section to your plan about how you will establish and maintain relationships with coalition partners</a:t>
            </a:r>
          </a:p>
        </p:txBody>
      </p:sp>
      <p:sp>
        <p:nvSpPr>
          <p:cNvPr id="18" name="Rectangle 17"/>
          <p:cNvSpPr/>
          <p:nvPr/>
        </p:nvSpPr>
        <p:spPr>
          <a:xfrm>
            <a:off x="0" y="571501"/>
            <a:ext cx="2133600" cy="1015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a:spLocks noChangeArrowheads="1"/>
          </p:cNvSpPr>
          <p:nvPr/>
        </p:nvSpPr>
        <p:spPr bwMode="auto">
          <a:xfrm>
            <a:off x="323849" y="661685"/>
            <a:ext cx="1708151" cy="7848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r>
              <a:rPr lang="en-US" altLang="en-US" sz="4500" b="1" dirty="0">
                <a:solidFill>
                  <a:schemeClr val="bg1"/>
                </a:solidFill>
                <a:latin typeface="Calibri" charset="0"/>
                <a:ea typeface="Calibri" charset="0"/>
                <a:cs typeface="Calibri" charset="0"/>
              </a:rPr>
              <a:t>Goals</a:t>
            </a:r>
          </a:p>
        </p:txBody>
      </p:sp>
      <p:sp>
        <p:nvSpPr>
          <p:cNvPr id="20" name="Oval 35"/>
          <p:cNvSpPr>
            <a:spLocks noChangeAspect="1"/>
          </p:cNvSpPr>
          <p:nvPr/>
        </p:nvSpPr>
        <p:spPr bwMode="auto">
          <a:xfrm>
            <a:off x="1894612" y="3984384"/>
            <a:ext cx="529391" cy="529391"/>
          </a:xfrm>
          <a:prstGeom prst="ellipse">
            <a:avLst/>
          </a:prstGeom>
          <a:solidFill>
            <a:schemeClr val="accent1"/>
          </a:solidFill>
          <a:ln w="25400">
            <a:noFill/>
            <a:round/>
            <a:headEnd/>
            <a:tailEnd/>
          </a:ln>
        </p:spPr>
        <p:txBody>
          <a:bodyPr anchor="ctr"/>
          <a:lstStyle>
            <a:lvl1pPr>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1pPr>
            <a:lvl2pPr marL="742950" indent="-28575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2pPr>
            <a:lvl3pPr marL="11430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3pPr>
            <a:lvl4pPr marL="16002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4pPr>
            <a:lvl5pPr marL="20574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5pPr>
            <a:lvl6pPr marL="25146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6pPr>
            <a:lvl7pPr marL="29718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7pPr>
            <a:lvl8pPr marL="34290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8pPr>
            <a:lvl9pPr marL="38862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9pPr>
          </a:lstStyle>
          <a:p>
            <a:pPr algn="ctr" eaLnBrk="1" hangingPunct="1">
              <a:spcBef>
                <a:spcPct val="0"/>
              </a:spcBef>
              <a:buSzTx/>
              <a:buFontTx/>
              <a:buNone/>
            </a:pPr>
            <a:r>
              <a:rPr lang="en-US" altLang="ko-KR" sz="2200">
                <a:solidFill>
                  <a:schemeClr val="bg1"/>
                </a:solidFill>
                <a:latin typeface="Calibri" charset="0"/>
                <a:ea typeface="Calibri" charset="0"/>
                <a:cs typeface="Calibri" charset="0"/>
              </a:rPr>
              <a:t>2</a:t>
            </a:r>
            <a:endParaRPr lang="en-US" altLang="ko-KR" sz="2200" dirty="0">
              <a:solidFill>
                <a:schemeClr val="bg1"/>
              </a:solidFill>
              <a:latin typeface="Calibri" charset="0"/>
              <a:ea typeface="Calibri" charset="0"/>
              <a:cs typeface="Calibri" charset="0"/>
            </a:endParaRPr>
          </a:p>
        </p:txBody>
      </p:sp>
      <p:sp>
        <p:nvSpPr>
          <p:cNvPr id="21" name="Oval 35"/>
          <p:cNvSpPr>
            <a:spLocks noChangeAspect="1"/>
          </p:cNvSpPr>
          <p:nvPr/>
        </p:nvSpPr>
        <p:spPr bwMode="auto">
          <a:xfrm>
            <a:off x="1894612" y="5457686"/>
            <a:ext cx="529391" cy="529391"/>
          </a:xfrm>
          <a:prstGeom prst="ellipse">
            <a:avLst/>
          </a:prstGeom>
          <a:solidFill>
            <a:schemeClr val="accent1"/>
          </a:solidFill>
          <a:ln w="25400">
            <a:noFill/>
            <a:round/>
            <a:headEnd/>
            <a:tailEnd/>
          </a:ln>
        </p:spPr>
        <p:txBody>
          <a:bodyPr anchor="ctr"/>
          <a:lstStyle>
            <a:lvl1pPr>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1pPr>
            <a:lvl2pPr marL="742950" indent="-28575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2pPr>
            <a:lvl3pPr marL="11430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3pPr>
            <a:lvl4pPr marL="16002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4pPr>
            <a:lvl5pPr marL="20574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5pPr>
            <a:lvl6pPr marL="25146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6pPr>
            <a:lvl7pPr marL="29718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7pPr>
            <a:lvl8pPr marL="34290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8pPr>
            <a:lvl9pPr marL="38862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9pPr>
          </a:lstStyle>
          <a:p>
            <a:pPr algn="ctr" eaLnBrk="1" hangingPunct="1">
              <a:spcBef>
                <a:spcPct val="0"/>
              </a:spcBef>
              <a:buSzTx/>
              <a:buFontTx/>
              <a:buNone/>
            </a:pPr>
            <a:r>
              <a:rPr lang="en-US" altLang="ko-KR" sz="2200" dirty="0">
                <a:solidFill>
                  <a:schemeClr val="bg1"/>
                </a:solidFill>
                <a:latin typeface="Calibri" charset="0"/>
                <a:ea typeface="Calibri" charset="0"/>
                <a:cs typeface="Calibri" charset="0"/>
              </a:rPr>
              <a:t>3</a:t>
            </a:r>
          </a:p>
        </p:txBody>
      </p:sp>
      <p:sp>
        <p:nvSpPr>
          <p:cNvPr id="9" name="Oval 35"/>
          <p:cNvSpPr>
            <a:spLocks noChangeAspect="1"/>
          </p:cNvSpPr>
          <p:nvPr/>
        </p:nvSpPr>
        <p:spPr bwMode="auto">
          <a:xfrm>
            <a:off x="1894612" y="6906730"/>
            <a:ext cx="529391" cy="529391"/>
          </a:xfrm>
          <a:prstGeom prst="ellipse">
            <a:avLst/>
          </a:prstGeom>
          <a:solidFill>
            <a:schemeClr val="accent1"/>
          </a:solidFill>
          <a:ln w="25400">
            <a:noFill/>
            <a:round/>
            <a:headEnd/>
            <a:tailEnd/>
          </a:ln>
        </p:spPr>
        <p:txBody>
          <a:bodyPr anchor="ctr"/>
          <a:lstStyle>
            <a:lvl1pPr>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1pPr>
            <a:lvl2pPr marL="742950" indent="-28575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2pPr>
            <a:lvl3pPr marL="11430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3pPr>
            <a:lvl4pPr marL="16002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4pPr>
            <a:lvl5pPr marL="20574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5pPr>
            <a:lvl6pPr marL="25146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6pPr>
            <a:lvl7pPr marL="29718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7pPr>
            <a:lvl8pPr marL="34290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8pPr>
            <a:lvl9pPr marL="38862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9pPr>
          </a:lstStyle>
          <a:p>
            <a:pPr algn="ctr" eaLnBrk="1" hangingPunct="1">
              <a:spcBef>
                <a:spcPct val="0"/>
              </a:spcBef>
              <a:buSzTx/>
              <a:buFontTx/>
              <a:buNone/>
            </a:pPr>
            <a:r>
              <a:rPr lang="en-US" altLang="ko-KR" sz="2200" dirty="0">
                <a:solidFill>
                  <a:schemeClr val="bg1"/>
                </a:solidFill>
                <a:latin typeface="Calibri" charset="0"/>
                <a:ea typeface="Calibri" charset="0"/>
                <a:cs typeface="Calibri" charset="0"/>
              </a:rPr>
              <a:t>4</a:t>
            </a:r>
          </a:p>
        </p:txBody>
      </p:sp>
    </p:spTree>
    <p:extLst>
      <p:ext uri="{BB962C8B-B14F-4D97-AF65-F5344CB8AC3E}">
        <p14:creationId xmlns:p14="http://schemas.microsoft.com/office/powerpoint/2010/main" val="18220534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13004800" cy="97535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1380740" y="4757007"/>
            <a:ext cx="10243320" cy="912558"/>
          </a:xfrm>
          <a:prstGeom prst="rect">
            <a:avLst/>
          </a:prstGeom>
          <a:noFill/>
        </p:spPr>
        <p:txBody>
          <a:bodyPr wrap="square" rtlCol="0">
            <a:spAutoFit/>
          </a:bodyPr>
          <a:lstStyle/>
          <a:p>
            <a:pPr algn="ctr">
              <a:lnSpc>
                <a:spcPct val="80000"/>
              </a:lnSpc>
            </a:pPr>
            <a:r>
              <a:rPr lang="en-US" sz="6500" b="1" dirty="0" err="1">
                <a:solidFill>
                  <a:schemeClr val="bg1"/>
                </a:solidFill>
                <a:latin typeface="Calibri" charset="0"/>
                <a:ea typeface="Calibri" charset="0"/>
                <a:cs typeface="Calibri" charset="0"/>
              </a:rPr>
              <a:t>emailaddress@domain.com</a:t>
            </a:r>
            <a:endParaRPr lang="en-US" sz="6500" b="1" dirty="0">
              <a:solidFill>
                <a:schemeClr val="bg1"/>
              </a:solidFill>
              <a:latin typeface="Calibri" charset="0"/>
              <a:ea typeface="Calibri" charset="0"/>
              <a:cs typeface="Calibri" charset="0"/>
            </a:endParaRPr>
          </a:p>
        </p:txBody>
      </p:sp>
      <p:sp>
        <p:nvSpPr>
          <p:cNvPr id="5" name="TextBox 4"/>
          <p:cNvSpPr txBox="1"/>
          <p:nvPr/>
        </p:nvSpPr>
        <p:spPr>
          <a:xfrm>
            <a:off x="1380740" y="3930837"/>
            <a:ext cx="10243320" cy="630942"/>
          </a:xfrm>
          <a:prstGeom prst="rect">
            <a:avLst/>
          </a:prstGeom>
          <a:noFill/>
        </p:spPr>
        <p:txBody>
          <a:bodyPr wrap="square" rtlCol="0">
            <a:spAutoFit/>
          </a:bodyPr>
          <a:lstStyle/>
          <a:p>
            <a:pPr algn="ctr"/>
            <a:r>
              <a:rPr lang="en-US" sz="3500" b="1" spc="600" dirty="0">
                <a:latin typeface="Calibri" charset="0"/>
                <a:ea typeface="Calibri" charset="0"/>
                <a:cs typeface="Calibri" charset="0"/>
              </a:rPr>
              <a:t>QUESTIONS?</a:t>
            </a:r>
          </a:p>
        </p:txBody>
      </p:sp>
    </p:spTree>
    <p:extLst>
      <p:ext uri="{BB962C8B-B14F-4D97-AF65-F5344CB8AC3E}">
        <p14:creationId xmlns:p14="http://schemas.microsoft.com/office/powerpoint/2010/main" val="1079637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5600145" y="4661209"/>
            <a:ext cx="5956300" cy="1654926"/>
          </a:xfrm>
          <a:prstGeom prst="rect">
            <a:avLst/>
          </a:prstGeom>
          <a:solidFill>
            <a:schemeClr val="accent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600145" y="2474513"/>
            <a:ext cx="5956300" cy="1216956"/>
          </a:xfrm>
          <a:prstGeom prst="rect">
            <a:avLst/>
          </a:prstGeom>
          <a:solidFill>
            <a:schemeClr val="accent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0" y="571501"/>
            <a:ext cx="2590800" cy="1015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5739845" y="1282832"/>
            <a:ext cx="5816600" cy="7183505"/>
          </a:xfrm>
          <a:prstGeom prst="rect">
            <a:avLst/>
          </a:prstGeom>
          <a:noFill/>
        </p:spPr>
        <p:txBody>
          <a:bodyPr wrap="square" rtlCol="0" anchor="t">
            <a:spAutoFit/>
          </a:bodyPr>
          <a:lstStyle/>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Report-back on Pitches,</a:t>
            </a:r>
          </a:p>
          <a:p>
            <a:pPr>
              <a:lnSpc>
                <a:spcPct val="90000"/>
              </a:lnSpc>
            </a:pPr>
            <a:r>
              <a:rPr lang="en-US" sz="3200" dirty="0">
                <a:latin typeface="Calibri" charset="0"/>
                <a:ea typeface="Calibri" charset="0"/>
                <a:cs typeface="Calibri" charset="0"/>
              </a:rPr>
              <a:t>	Fundraising, &amp; Proposals</a:t>
            </a:r>
          </a:p>
          <a:p>
            <a:pPr>
              <a:lnSpc>
                <a:spcPct val="90000"/>
              </a:lnSpc>
            </a:pPr>
            <a:endParaRPr lang="en-US" sz="3200" dirty="0">
              <a:latin typeface="Calibri" charset="0"/>
              <a:ea typeface="Calibri" charset="0"/>
              <a:cs typeface="Calibri" charset="0"/>
            </a:endParaRPr>
          </a:p>
          <a:p>
            <a:pPr>
              <a:lnSpc>
                <a:spcPct val="90000"/>
              </a:lnSpc>
            </a:pPr>
            <a:r>
              <a:rPr lang="en-US" sz="3200" b="1" dirty="0">
                <a:solidFill>
                  <a:schemeClr val="accent1"/>
                </a:solidFill>
                <a:latin typeface="Calibri" charset="0"/>
                <a:ea typeface="Calibri" charset="0"/>
                <a:cs typeface="Calibri" charset="0"/>
              </a:rPr>
              <a:t>00:00	How to Establish 	Coalition Partners</a:t>
            </a:r>
          </a:p>
          <a:p>
            <a:pPr>
              <a:lnSpc>
                <a:spcPct val="90000"/>
              </a:lnSpc>
            </a:pPr>
            <a:endParaRPr lang="en-US" sz="3200" dirty="0">
              <a:latin typeface="Calibri" charset="0"/>
              <a:ea typeface="Calibri" charset="0"/>
              <a:cs typeface="Calibri" charset="0"/>
            </a:endParaRPr>
          </a:p>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Break</a:t>
            </a:r>
          </a:p>
          <a:p>
            <a:pPr>
              <a:lnSpc>
                <a:spcPct val="90000"/>
              </a:lnSpc>
            </a:pPr>
            <a:endParaRPr lang="en-US" sz="3200" dirty="0">
              <a:latin typeface="Calibri" charset="0"/>
              <a:ea typeface="Calibri" charset="0"/>
              <a:cs typeface="Calibri" charset="0"/>
            </a:endParaRPr>
          </a:p>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Best Practices for 	Maintaining Coalition 	Partnerships</a:t>
            </a:r>
          </a:p>
          <a:p>
            <a:pPr>
              <a:lnSpc>
                <a:spcPct val="90000"/>
              </a:lnSpc>
            </a:pPr>
            <a:endParaRPr lang="en-US" sz="3200" dirty="0">
              <a:latin typeface="Calibri" charset="0"/>
              <a:ea typeface="Calibri" charset="0"/>
              <a:cs typeface="Calibri" charset="0"/>
            </a:endParaRPr>
          </a:p>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Practice: One-on-One 	Meetings</a:t>
            </a:r>
          </a:p>
          <a:p>
            <a:pPr>
              <a:lnSpc>
                <a:spcPct val="90000"/>
              </a:lnSpc>
            </a:pPr>
            <a:endParaRPr lang="en-US" sz="3200" dirty="0">
              <a:latin typeface="Calibri" charset="0"/>
              <a:ea typeface="Calibri" charset="0"/>
              <a:cs typeface="Calibri" charset="0"/>
            </a:endParaRPr>
          </a:p>
          <a:p>
            <a:pPr>
              <a:lnSpc>
                <a:spcPct val="90000"/>
              </a:lnSpc>
            </a:pPr>
            <a:r>
              <a:rPr lang="en-US" sz="3200" b="1" dirty="0">
                <a:latin typeface="Calibri" charset="0"/>
                <a:ea typeface="Calibri" charset="0"/>
                <a:cs typeface="Calibri" charset="0"/>
              </a:rPr>
              <a:t>00:00	</a:t>
            </a:r>
            <a:r>
              <a:rPr lang="en-US" sz="3200" dirty="0">
                <a:latin typeface="Calibri" charset="0"/>
                <a:ea typeface="Calibri" charset="0"/>
                <a:cs typeface="Calibri" charset="0"/>
              </a:rPr>
              <a:t>Next Steps and Closing</a:t>
            </a:r>
            <a:endParaRPr lang="x-none" sz="3200" dirty="0">
              <a:latin typeface="Calibri" charset="0"/>
              <a:ea typeface="Calibri" charset="0"/>
              <a:cs typeface="Calibri" charset="0"/>
            </a:endParaRPr>
          </a:p>
        </p:txBody>
      </p:sp>
      <p:sp>
        <p:nvSpPr>
          <p:cNvPr id="8" name="Rectangle 7"/>
          <p:cNvSpPr>
            <a:spLocks noChangeArrowheads="1"/>
          </p:cNvSpPr>
          <p:nvPr/>
        </p:nvSpPr>
        <p:spPr bwMode="auto">
          <a:xfrm>
            <a:off x="323849" y="661685"/>
            <a:ext cx="2571751" cy="7848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r>
              <a:rPr lang="en-US" altLang="en-US" sz="4500" b="1" dirty="0">
                <a:solidFill>
                  <a:schemeClr val="bg1"/>
                </a:solidFill>
                <a:latin typeface="Calibri" charset="0"/>
                <a:ea typeface="Calibri" charset="0"/>
                <a:cs typeface="Calibri" charset="0"/>
              </a:rPr>
              <a:t>Agenda</a:t>
            </a:r>
          </a:p>
        </p:txBody>
      </p:sp>
      <p:sp>
        <p:nvSpPr>
          <p:cNvPr id="10" name="Rectangle 9"/>
          <p:cNvSpPr/>
          <p:nvPr/>
        </p:nvSpPr>
        <p:spPr>
          <a:xfrm>
            <a:off x="5600145" y="7719185"/>
            <a:ext cx="5956300" cy="774700"/>
          </a:xfrm>
          <a:prstGeom prst="rect">
            <a:avLst/>
          </a:prstGeom>
          <a:solidFill>
            <a:schemeClr val="accent1">
              <a:alpha val="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33130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13004800" cy="97535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1160586" y="3907303"/>
            <a:ext cx="10683628" cy="1938992"/>
          </a:xfrm>
          <a:prstGeom prst="rect">
            <a:avLst/>
          </a:prstGeom>
          <a:noFill/>
        </p:spPr>
        <p:txBody>
          <a:bodyPr wrap="square" rtlCol="0">
            <a:spAutoFit/>
          </a:bodyPr>
          <a:lstStyle/>
          <a:p>
            <a:pPr algn="ctr">
              <a:lnSpc>
                <a:spcPct val="80000"/>
              </a:lnSpc>
            </a:pPr>
            <a:r>
              <a:rPr lang="en-US" sz="5000" b="1" dirty="0">
                <a:solidFill>
                  <a:schemeClr val="bg1"/>
                </a:solidFill>
                <a:latin typeface="Calibri" charset="0"/>
                <a:ea typeface="Calibri" charset="0"/>
                <a:cs typeface="Calibri" charset="0"/>
              </a:rPr>
              <a:t>Why is it important to build relationships with political stakeholders and other organizations?</a:t>
            </a:r>
          </a:p>
        </p:txBody>
      </p:sp>
    </p:spTree>
    <p:extLst>
      <p:ext uri="{BB962C8B-B14F-4D97-AF65-F5344CB8AC3E}">
        <p14:creationId xmlns:p14="http://schemas.microsoft.com/office/powerpoint/2010/main" val="1336365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66868" y="3238841"/>
            <a:ext cx="7271061" cy="5509200"/>
          </a:xfrm>
          <a:prstGeom prst="rect">
            <a:avLst/>
          </a:prstGeom>
          <a:noFill/>
        </p:spPr>
        <p:txBody>
          <a:bodyPr wrap="square" rtlCol="0">
            <a:spAutoFit/>
          </a:bodyPr>
          <a:lstStyle/>
          <a:p>
            <a:pPr marL="457200" indent="-457200">
              <a:buFont typeface="Arial" charset="0"/>
              <a:buChar char="•"/>
            </a:pPr>
            <a:r>
              <a:rPr lang="en-US" sz="3200" dirty="0">
                <a:solidFill>
                  <a:schemeClr val="bg2">
                    <a:lumMod val="25000"/>
                  </a:schemeClr>
                </a:solidFill>
                <a:latin typeface="Calibri" charset="0"/>
                <a:ea typeface="Calibri" charset="0"/>
                <a:cs typeface="Calibri" charset="0"/>
              </a:rPr>
              <a:t>Pooling resources makes us all more effective</a:t>
            </a:r>
          </a:p>
          <a:p>
            <a:pPr marL="457200" indent="-457200">
              <a:buFont typeface="Arial" charset="0"/>
              <a:buChar char="•"/>
            </a:pPr>
            <a:endParaRPr lang="en-US" sz="3200" dirty="0">
              <a:solidFill>
                <a:schemeClr val="bg2">
                  <a:lumMod val="25000"/>
                </a:schemeClr>
              </a:solidFill>
              <a:latin typeface="Calibri" charset="0"/>
              <a:ea typeface="Calibri" charset="0"/>
              <a:cs typeface="Calibri" charset="0"/>
            </a:endParaRPr>
          </a:p>
          <a:p>
            <a:pPr marL="457200" indent="-457200">
              <a:buFont typeface="Arial" charset="0"/>
              <a:buChar char="•"/>
            </a:pPr>
            <a:r>
              <a:rPr lang="en-US" sz="3200" dirty="0">
                <a:solidFill>
                  <a:schemeClr val="bg2">
                    <a:lumMod val="25000"/>
                  </a:schemeClr>
                </a:solidFill>
                <a:latin typeface="Calibri" charset="0"/>
                <a:ea typeface="Calibri" charset="0"/>
                <a:cs typeface="Calibri" charset="0"/>
              </a:rPr>
              <a:t>Each group has unique strengths to bring to the table; we need one another</a:t>
            </a:r>
          </a:p>
          <a:p>
            <a:pPr marL="457200" indent="-457200">
              <a:buFont typeface="Arial" charset="0"/>
              <a:buChar char="•"/>
            </a:pPr>
            <a:endParaRPr lang="en-US" sz="3200" dirty="0">
              <a:solidFill>
                <a:schemeClr val="bg2">
                  <a:lumMod val="25000"/>
                </a:schemeClr>
              </a:solidFill>
              <a:latin typeface="Calibri" charset="0"/>
              <a:ea typeface="Calibri" charset="0"/>
              <a:cs typeface="Calibri" charset="0"/>
            </a:endParaRPr>
          </a:p>
          <a:p>
            <a:pPr marL="457200" indent="-457200">
              <a:buFont typeface="Arial" charset="0"/>
              <a:buChar char="•"/>
            </a:pPr>
            <a:r>
              <a:rPr lang="en-US" sz="3200" dirty="0">
                <a:solidFill>
                  <a:schemeClr val="bg2">
                    <a:lumMod val="25000"/>
                  </a:schemeClr>
                </a:solidFill>
                <a:latin typeface="Calibri" charset="0"/>
                <a:ea typeface="Calibri" charset="0"/>
                <a:cs typeface="Calibri" charset="0"/>
              </a:rPr>
              <a:t>Creates a more sustainable movement</a:t>
            </a:r>
          </a:p>
          <a:p>
            <a:pPr marL="457200" indent="-457200">
              <a:buFont typeface="Arial" charset="0"/>
              <a:buChar char="•"/>
            </a:pPr>
            <a:endParaRPr lang="en-US" sz="3200" dirty="0">
              <a:solidFill>
                <a:schemeClr val="bg2">
                  <a:lumMod val="25000"/>
                </a:schemeClr>
              </a:solidFill>
              <a:latin typeface="Calibri" charset="0"/>
              <a:ea typeface="Calibri" charset="0"/>
              <a:cs typeface="Calibri" charset="0"/>
            </a:endParaRPr>
          </a:p>
          <a:p>
            <a:pPr marL="457200" indent="-457200">
              <a:buFont typeface="Arial" charset="0"/>
              <a:buChar char="•"/>
            </a:pPr>
            <a:endParaRPr lang="en-US" sz="3200" dirty="0">
              <a:solidFill>
                <a:schemeClr val="bg2">
                  <a:lumMod val="25000"/>
                </a:schemeClr>
              </a:solidFill>
              <a:latin typeface="Calibri" charset="0"/>
              <a:ea typeface="Calibri" charset="0"/>
              <a:cs typeface="Calibri" charset="0"/>
            </a:endParaRPr>
          </a:p>
          <a:p>
            <a:pPr marL="457200" indent="-457200">
              <a:buFont typeface="Arial" charset="0"/>
              <a:buChar char="•"/>
            </a:pPr>
            <a:endParaRPr lang="en-US" sz="3200" dirty="0">
              <a:solidFill>
                <a:schemeClr val="bg2">
                  <a:lumMod val="25000"/>
                </a:schemeClr>
              </a:solidFill>
              <a:latin typeface="Calibri" charset="0"/>
              <a:ea typeface="Calibri" charset="0"/>
              <a:cs typeface="Calibri" charset="0"/>
            </a:endParaRPr>
          </a:p>
          <a:p>
            <a:pPr marL="457200" indent="-457200">
              <a:buFont typeface="Arial" charset="0"/>
              <a:buChar char="•"/>
            </a:pPr>
            <a:endParaRPr lang="en-US" sz="3200" dirty="0">
              <a:solidFill>
                <a:schemeClr val="bg2">
                  <a:lumMod val="25000"/>
                </a:schemeClr>
              </a:solidFill>
              <a:latin typeface="Calibri" charset="0"/>
              <a:ea typeface="Calibri" charset="0"/>
              <a:cs typeface="Calibri" charset="0"/>
            </a:endParaRPr>
          </a:p>
        </p:txBody>
      </p:sp>
      <p:sp>
        <p:nvSpPr>
          <p:cNvPr id="6" name="Rectangle 5"/>
          <p:cNvSpPr>
            <a:spLocks noChangeArrowheads="1"/>
          </p:cNvSpPr>
          <p:nvPr/>
        </p:nvSpPr>
        <p:spPr bwMode="auto">
          <a:xfrm>
            <a:off x="838437" y="842093"/>
            <a:ext cx="11327925"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algn="ctr"/>
            <a:r>
              <a:rPr lang="en-US" altLang="en-US" sz="4800" b="1" dirty="0">
                <a:solidFill>
                  <a:schemeClr val="accent1"/>
                </a:solidFill>
                <a:latin typeface="Calibri" charset="0"/>
                <a:ea typeface="Calibri" charset="0"/>
                <a:cs typeface="Calibri" charset="0"/>
              </a:rPr>
              <a:t>Why build partnerships?</a:t>
            </a:r>
            <a:endParaRPr lang="en-US" altLang="en-US" sz="4800" dirty="0">
              <a:solidFill>
                <a:schemeClr val="accent1"/>
              </a:solidFill>
              <a:latin typeface="Calibri" charset="0"/>
              <a:ea typeface="Calibri" charset="0"/>
              <a:cs typeface="Calibri" charset="0"/>
            </a:endParaRPr>
          </a:p>
        </p:txBody>
      </p:sp>
    </p:spTree>
    <p:extLst>
      <p:ext uri="{BB962C8B-B14F-4D97-AF65-F5344CB8AC3E}">
        <p14:creationId xmlns:p14="http://schemas.microsoft.com/office/powerpoint/2010/main" val="676569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a:spLocks noChangeArrowheads="1"/>
          </p:cNvSpPr>
          <p:nvPr/>
        </p:nvSpPr>
        <p:spPr bwMode="auto">
          <a:xfrm>
            <a:off x="838437" y="842093"/>
            <a:ext cx="11327925"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algn="ctr"/>
            <a:r>
              <a:rPr lang="en-US" altLang="en-US" sz="4800" b="1" dirty="0">
                <a:solidFill>
                  <a:schemeClr val="accent1"/>
                </a:solidFill>
                <a:latin typeface="Calibri" charset="0"/>
                <a:ea typeface="Calibri" charset="0"/>
                <a:cs typeface="Calibri" charset="0"/>
              </a:rPr>
              <a:t>Establishing Political Relationships</a:t>
            </a:r>
            <a:endParaRPr lang="en-US" altLang="en-US" sz="4800" dirty="0">
              <a:solidFill>
                <a:schemeClr val="accent1"/>
              </a:solidFill>
              <a:latin typeface="Calibri" charset="0"/>
              <a:ea typeface="Calibri" charset="0"/>
              <a:cs typeface="Calibri" charset="0"/>
            </a:endParaRPr>
          </a:p>
        </p:txBody>
      </p:sp>
      <p:sp>
        <p:nvSpPr>
          <p:cNvPr id="17" name="Oval 16"/>
          <p:cNvSpPr/>
          <p:nvPr/>
        </p:nvSpPr>
        <p:spPr>
          <a:xfrm>
            <a:off x="397423" y="3366237"/>
            <a:ext cx="3693780" cy="369378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397423" y="4640662"/>
            <a:ext cx="3693779" cy="1144929"/>
          </a:xfrm>
          <a:prstGeom prst="rect">
            <a:avLst/>
          </a:prstGeom>
          <a:noFill/>
        </p:spPr>
        <p:txBody>
          <a:bodyPr wrap="square" rtlCol="0">
            <a:spAutoFit/>
          </a:bodyPr>
          <a:lstStyle/>
          <a:p>
            <a:pPr algn="ctr">
              <a:lnSpc>
                <a:spcPct val="90000"/>
              </a:lnSpc>
            </a:pPr>
            <a:r>
              <a:rPr lang="en-US" sz="3800" b="1">
                <a:solidFill>
                  <a:schemeClr val="bg1"/>
                </a:solidFill>
                <a:latin typeface="Calibri" charset="0"/>
                <a:ea typeface="Calibri" charset="0"/>
                <a:cs typeface="Calibri" charset="0"/>
              </a:rPr>
              <a:t>Do your </a:t>
            </a:r>
          </a:p>
          <a:p>
            <a:pPr algn="ctr">
              <a:lnSpc>
                <a:spcPct val="90000"/>
              </a:lnSpc>
            </a:pPr>
            <a:r>
              <a:rPr lang="en-US" sz="3800" b="1" dirty="0">
                <a:solidFill>
                  <a:schemeClr val="bg1"/>
                </a:solidFill>
                <a:latin typeface="Calibri" charset="0"/>
                <a:ea typeface="Calibri" charset="0"/>
                <a:cs typeface="Calibri" charset="0"/>
              </a:rPr>
              <a:t>research</a:t>
            </a:r>
          </a:p>
        </p:txBody>
      </p:sp>
      <p:sp>
        <p:nvSpPr>
          <p:cNvPr id="19" name="Oval 18"/>
          <p:cNvSpPr/>
          <p:nvPr/>
        </p:nvSpPr>
        <p:spPr>
          <a:xfrm>
            <a:off x="4641401" y="3366237"/>
            <a:ext cx="3693780" cy="369378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4641397" y="4693060"/>
            <a:ext cx="3693780" cy="1144929"/>
          </a:xfrm>
          <a:prstGeom prst="rect">
            <a:avLst/>
          </a:prstGeom>
          <a:noFill/>
        </p:spPr>
        <p:txBody>
          <a:bodyPr wrap="square" rtlCol="0">
            <a:spAutoFit/>
          </a:bodyPr>
          <a:lstStyle/>
          <a:p>
            <a:pPr algn="ctr">
              <a:lnSpc>
                <a:spcPct val="90000"/>
              </a:lnSpc>
            </a:pPr>
            <a:r>
              <a:rPr lang="en-US" sz="3800" b="1" dirty="0">
                <a:solidFill>
                  <a:schemeClr val="bg1"/>
                </a:solidFill>
                <a:latin typeface="Calibri" charset="0"/>
                <a:ea typeface="Calibri" charset="0"/>
                <a:cs typeface="Calibri" charset="0"/>
              </a:rPr>
              <a:t>Find Coalition</a:t>
            </a:r>
          </a:p>
          <a:p>
            <a:pPr algn="ctr">
              <a:lnSpc>
                <a:spcPct val="90000"/>
              </a:lnSpc>
            </a:pPr>
            <a:r>
              <a:rPr lang="en-US" sz="3800" b="1" dirty="0">
                <a:solidFill>
                  <a:schemeClr val="bg1"/>
                </a:solidFill>
                <a:latin typeface="Calibri" charset="0"/>
                <a:ea typeface="Calibri" charset="0"/>
                <a:cs typeface="Calibri" charset="0"/>
              </a:rPr>
              <a:t>Tables</a:t>
            </a:r>
          </a:p>
        </p:txBody>
      </p:sp>
      <p:sp>
        <p:nvSpPr>
          <p:cNvPr id="21" name="Oval 20"/>
          <p:cNvSpPr/>
          <p:nvPr/>
        </p:nvSpPr>
        <p:spPr>
          <a:xfrm>
            <a:off x="8885387" y="3366237"/>
            <a:ext cx="3693780" cy="369378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8885371" y="4693060"/>
            <a:ext cx="3693779" cy="1144929"/>
          </a:xfrm>
          <a:prstGeom prst="rect">
            <a:avLst/>
          </a:prstGeom>
          <a:noFill/>
        </p:spPr>
        <p:txBody>
          <a:bodyPr wrap="square" rtlCol="0">
            <a:spAutoFit/>
          </a:bodyPr>
          <a:lstStyle/>
          <a:p>
            <a:pPr algn="ctr">
              <a:lnSpc>
                <a:spcPct val="90000"/>
              </a:lnSpc>
            </a:pPr>
            <a:r>
              <a:rPr lang="en-US" sz="3800" b="1" dirty="0">
                <a:solidFill>
                  <a:schemeClr val="bg1"/>
                </a:solidFill>
                <a:latin typeface="Calibri" charset="0"/>
                <a:ea typeface="Calibri" charset="0"/>
                <a:cs typeface="Calibri" charset="0"/>
              </a:rPr>
              <a:t>Hold 1-on-1</a:t>
            </a:r>
          </a:p>
          <a:p>
            <a:pPr algn="ctr">
              <a:lnSpc>
                <a:spcPct val="90000"/>
              </a:lnSpc>
            </a:pPr>
            <a:r>
              <a:rPr lang="en-US" sz="3800" b="1" dirty="0">
                <a:solidFill>
                  <a:schemeClr val="bg1"/>
                </a:solidFill>
                <a:latin typeface="Calibri" charset="0"/>
                <a:ea typeface="Calibri" charset="0"/>
                <a:cs typeface="Calibri" charset="0"/>
              </a:rPr>
              <a:t>meetings</a:t>
            </a:r>
          </a:p>
        </p:txBody>
      </p:sp>
    </p:spTree>
    <p:extLst>
      <p:ext uri="{BB962C8B-B14F-4D97-AF65-F5344CB8AC3E}">
        <p14:creationId xmlns:p14="http://schemas.microsoft.com/office/powerpoint/2010/main" val="1782968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13004800" cy="97535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1380740" y="4280337"/>
            <a:ext cx="10243320" cy="1962076"/>
          </a:xfrm>
          <a:prstGeom prst="rect">
            <a:avLst/>
          </a:prstGeom>
          <a:noFill/>
        </p:spPr>
        <p:txBody>
          <a:bodyPr wrap="square" rtlCol="0">
            <a:spAutoFit/>
          </a:bodyPr>
          <a:lstStyle/>
          <a:p>
            <a:pPr algn="ctr">
              <a:lnSpc>
                <a:spcPct val="80000"/>
              </a:lnSpc>
            </a:pPr>
            <a:r>
              <a:rPr lang="en-US" sz="7500" b="1" dirty="0">
                <a:solidFill>
                  <a:schemeClr val="bg1"/>
                </a:solidFill>
                <a:latin typeface="Calibri" charset="0"/>
                <a:ea typeface="Calibri" charset="0"/>
                <a:cs typeface="Calibri" charset="0"/>
              </a:rPr>
              <a:t>Holding a political</a:t>
            </a:r>
          </a:p>
          <a:p>
            <a:pPr algn="ctr">
              <a:lnSpc>
                <a:spcPct val="80000"/>
              </a:lnSpc>
            </a:pPr>
            <a:r>
              <a:rPr lang="en-US" sz="7500" b="1" dirty="0">
                <a:solidFill>
                  <a:schemeClr val="bg1"/>
                </a:solidFill>
                <a:latin typeface="Calibri" charset="0"/>
                <a:ea typeface="Calibri" charset="0"/>
                <a:cs typeface="Calibri" charset="0"/>
              </a:rPr>
              <a:t>One-on-one</a:t>
            </a:r>
          </a:p>
        </p:txBody>
      </p:sp>
      <p:sp>
        <p:nvSpPr>
          <p:cNvPr id="5" name="TextBox 4"/>
          <p:cNvSpPr txBox="1"/>
          <p:nvPr/>
        </p:nvSpPr>
        <p:spPr>
          <a:xfrm>
            <a:off x="1380740" y="3464240"/>
            <a:ext cx="10243320" cy="630942"/>
          </a:xfrm>
          <a:prstGeom prst="rect">
            <a:avLst/>
          </a:prstGeom>
          <a:noFill/>
        </p:spPr>
        <p:txBody>
          <a:bodyPr wrap="square" rtlCol="0">
            <a:spAutoFit/>
          </a:bodyPr>
          <a:lstStyle/>
          <a:p>
            <a:pPr algn="ctr"/>
            <a:r>
              <a:rPr lang="en-US" sz="3500" b="1" spc="600" dirty="0">
                <a:latin typeface="Calibri" charset="0"/>
                <a:ea typeface="Calibri" charset="0"/>
                <a:cs typeface="Calibri" charset="0"/>
              </a:rPr>
              <a:t>WORKSHEET</a:t>
            </a:r>
          </a:p>
        </p:txBody>
      </p:sp>
    </p:spTree>
    <p:extLst>
      <p:ext uri="{BB962C8B-B14F-4D97-AF65-F5344CB8AC3E}">
        <p14:creationId xmlns:p14="http://schemas.microsoft.com/office/powerpoint/2010/main" val="886204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838437" y="2235199"/>
            <a:ext cx="5189830" cy="7044267"/>
          </a:xfrm>
          <a:prstGeom prst="rect">
            <a:avLst/>
          </a:prstGeom>
        </p:spPr>
        <p:txBody>
          <a:bodyPr/>
          <a:lstStyle>
            <a:lvl1pPr marL="325115" indent="-325115" algn="l" defTabSz="1300460" rtl="0" eaLnBrk="1" latinLnBrk="0" hangingPunct="1">
              <a:lnSpc>
                <a:spcPct val="90000"/>
              </a:lnSpc>
              <a:spcBef>
                <a:spcPts val="1422"/>
              </a:spcBef>
              <a:buFont typeface="Arial" panose="020B0604020202020204" pitchFamily="34" charset="0"/>
              <a:buChar char="•"/>
              <a:defRPr sz="3982" kern="1200">
                <a:solidFill>
                  <a:schemeClr val="tx1"/>
                </a:solidFill>
                <a:latin typeface="+mn-lt"/>
                <a:ea typeface="+mn-ea"/>
                <a:cs typeface="+mn-cs"/>
              </a:defRPr>
            </a:lvl1pPr>
            <a:lvl2pPr marL="975345" indent="-325115" algn="l" defTabSz="1300460" rtl="0" eaLnBrk="1" latinLnBrk="0" hangingPunct="1">
              <a:lnSpc>
                <a:spcPct val="90000"/>
              </a:lnSpc>
              <a:spcBef>
                <a:spcPts val="711"/>
              </a:spcBef>
              <a:buFont typeface="Arial" panose="020B0604020202020204" pitchFamily="34" charset="0"/>
              <a:buChar char="•"/>
              <a:defRPr sz="3413" kern="1200">
                <a:solidFill>
                  <a:schemeClr val="tx1"/>
                </a:solidFill>
                <a:latin typeface="+mn-lt"/>
                <a:ea typeface="+mn-ea"/>
                <a:cs typeface="+mn-cs"/>
              </a:defRPr>
            </a:lvl2pPr>
            <a:lvl3pPr marL="1625575" indent="-325115" algn="l" defTabSz="1300460" rtl="0" eaLnBrk="1" latinLnBrk="0" hangingPunct="1">
              <a:lnSpc>
                <a:spcPct val="90000"/>
              </a:lnSpc>
              <a:spcBef>
                <a:spcPts val="711"/>
              </a:spcBef>
              <a:buFont typeface="Arial" panose="020B0604020202020204" pitchFamily="34" charset="0"/>
              <a:buChar char="•"/>
              <a:defRPr sz="2844" kern="1200">
                <a:solidFill>
                  <a:schemeClr val="tx1"/>
                </a:solidFill>
                <a:latin typeface="+mn-lt"/>
                <a:ea typeface="+mn-ea"/>
                <a:cs typeface="+mn-cs"/>
              </a:defRPr>
            </a:lvl3pPr>
            <a:lvl4pPr marL="227580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4pPr>
            <a:lvl5pPr marL="292603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5pPr>
            <a:lvl6pPr marL="357626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6pPr>
            <a:lvl7pPr marL="422649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7pPr>
            <a:lvl8pPr marL="487672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8pPr>
            <a:lvl9pPr marL="552695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9pPr>
          </a:lstStyle>
          <a:p>
            <a:r>
              <a:rPr lang="en-US" sz="2800" dirty="0">
                <a:latin typeface="Calibri" charset="0"/>
                <a:ea typeface="Calibri" charset="0"/>
                <a:cs typeface="Calibri" charset="0"/>
              </a:rPr>
              <a:t>Recurring and scheduled meeting of individuals, representative from groups and community organizations with common interests and goals</a:t>
            </a:r>
          </a:p>
          <a:p>
            <a:endParaRPr lang="en-US" sz="2800" dirty="0">
              <a:latin typeface="Calibri" charset="0"/>
              <a:ea typeface="Calibri" charset="0"/>
              <a:cs typeface="Calibri" charset="0"/>
            </a:endParaRPr>
          </a:p>
          <a:p>
            <a:r>
              <a:rPr lang="en-US" sz="2800" dirty="0">
                <a:latin typeface="Calibri" charset="0"/>
                <a:ea typeface="Calibri" charset="0"/>
                <a:cs typeface="Calibri" charset="0"/>
              </a:rPr>
              <a:t>Provides space for updates and discussion on messaging, calendars and tactics</a:t>
            </a:r>
          </a:p>
          <a:p>
            <a:endParaRPr lang="en-US" sz="2800" dirty="0">
              <a:latin typeface="Calibri" charset="0"/>
              <a:ea typeface="Calibri" charset="0"/>
              <a:cs typeface="Calibri" charset="0"/>
            </a:endParaRPr>
          </a:p>
          <a:p>
            <a:r>
              <a:rPr lang="en-US" sz="2800" dirty="0">
                <a:latin typeface="Calibri" charset="0"/>
                <a:ea typeface="Calibri" charset="0"/>
                <a:cs typeface="Calibri" charset="0"/>
              </a:rPr>
              <a:t>Ends with agreed upon actions</a:t>
            </a:r>
          </a:p>
        </p:txBody>
      </p:sp>
      <p:sp>
        <p:nvSpPr>
          <p:cNvPr id="6" name="Rectangle 5"/>
          <p:cNvSpPr>
            <a:spLocks noChangeArrowheads="1"/>
          </p:cNvSpPr>
          <p:nvPr/>
        </p:nvSpPr>
        <p:spPr bwMode="auto">
          <a:xfrm>
            <a:off x="838437" y="842093"/>
            <a:ext cx="4597163"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r>
              <a:rPr lang="en-US" altLang="en-US" sz="4800" b="1" dirty="0">
                <a:solidFill>
                  <a:schemeClr val="accent1"/>
                </a:solidFill>
                <a:latin typeface="Calibri" charset="0"/>
                <a:ea typeface="Calibri" charset="0"/>
                <a:cs typeface="Calibri" charset="0"/>
              </a:rPr>
              <a:t>What is a table?</a:t>
            </a:r>
            <a:endParaRPr lang="en-US" altLang="en-US" sz="4800" dirty="0">
              <a:solidFill>
                <a:schemeClr val="accent1"/>
              </a:solidFill>
              <a:latin typeface="Calibri" charset="0"/>
              <a:ea typeface="Calibri" charset="0"/>
              <a:cs typeface="Calibri" charset="0"/>
            </a:endParaRPr>
          </a:p>
        </p:txBody>
      </p:sp>
    </p:spTree>
    <p:extLst>
      <p:ext uri="{BB962C8B-B14F-4D97-AF65-F5344CB8AC3E}">
        <p14:creationId xmlns:p14="http://schemas.microsoft.com/office/powerpoint/2010/main" val="1463488948"/>
      </p:ext>
    </p:extLst>
  </p:cSld>
  <p:clrMapOvr>
    <a:masterClrMapping/>
  </p:clrMapOvr>
</p:sld>
</file>

<file path=ppt/theme/theme1.xml><?xml version="1.0" encoding="utf-8"?>
<a:theme xmlns:a="http://schemas.openxmlformats.org/drawingml/2006/main" name="Office Theme">
  <a:themeElements>
    <a:clrScheme name="Custom 2">
      <a:dk1>
        <a:srgbClr val="3A3838"/>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FFFFFF"/>
      </a:hlink>
      <a:folHlink>
        <a:srgbClr val="FFFFFF"/>
      </a:folHlink>
    </a:clrScheme>
    <a:fontScheme name="Custom 1">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50359</TotalTime>
  <Words>1209</Words>
  <Application>Microsoft Macintosh PowerPoint</Application>
  <PresentationFormat>Custom</PresentationFormat>
  <Paragraphs>309</Paragraphs>
  <Slides>30</Slides>
  <Notes>30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Gill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adamironalcantara</dc:creator>
  <cp:lastModifiedBy>aconavay@ofa.us</cp:lastModifiedBy>
  <cp:revision>540</cp:revision>
  <cp:lastPrinted>2015-06-02T18:22:06Z</cp:lastPrinted>
  <dcterms:created xsi:type="dcterms:W3CDTF">2014-12-18T16:27:37Z</dcterms:created>
  <dcterms:modified xsi:type="dcterms:W3CDTF">2019-03-12T19:02:38Z</dcterms:modified>
</cp:coreProperties>
</file>