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2192000" cy="6858000"/>
  <p:notesSz cx="6858000" cy="9144000"/>
  <p:defaultTextStyle>
    <a:defPPr>
      <a:defRPr lang="en-US"/>
    </a:defPPr>
    <a:lvl1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1pPr>
    <a:lvl2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2pPr>
    <a:lvl3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3pPr>
    <a:lvl4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4pPr>
    <a:lvl5pPr algn="l" rtl="0" fontAlgn="base" hangingPunct="0">
      <a:spcBef>
        <a:spcPct val="0"/>
      </a:spcBef>
      <a:spcAft>
        <a:spcPct val="0"/>
      </a:spcAft>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3B444D"/>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5"/>
  </p:normalViewPr>
  <p:slideViewPr>
    <p:cSldViewPr showGuides="1">
      <p:cViewPr varScale="1">
        <p:scale>
          <a:sx n="109" d="100"/>
          <a:sy n="109" d="100"/>
        </p:scale>
        <p:origin x="680"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1482AE70-B6A7-4E47-AAA8-3F75D94D6BDF}"/>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0" name="Rectangle 2">
            <a:extLst>
              <a:ext uri="{FF2B5EF4-FFF2-40B4-BE49-F238E27FC236}">
                <a16:creationId xmlns:a16="http://schemas.microsoft.com/office/drawing/2014/main" id="{79C03C6B-1E32-B848-B41F-953529ECFA75}"/>
              </a:ext>
            </a:extLst>
          </p:cNvPr>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sym typeface="Arial" panose="020B0604020202020204" pitchFamily="34" charset="0"/>
              </a:rPr>
              <a:t>Click to edit Master text styles</a:t>
            </a:r>
          </a:p>
          <a:p>
            <a:pPr lvl="1"/>
            <a:r>
              <a:rPr lang="en-US" altLang="en-US">
                <a:sym typeface="Arial" panose="020B0604020202020204" pitchFamily="34" charset="0"/>
              </a:rPr>
              <a:t>Second level</a:t>
            </a:r>
          </a:p>
          <a:p>
            <a:pPr lvl="2"/>
            <a:r>
              <a:rPr lang="en-US" altLang="en-US">
                <a:sym typeface="Arial" panose="020B0604020202020204" pitchFamily="34" charset="0"/>
              </a:rPr>
              <a:t>Third level</a:t>
            </a:r>
          </a:p>
          <a:p>
            <a:pPr lvl="3"/>
            <a:r>
              <a:rPr lang="en-US" altLang="en-US">
                <a:sym typeface="Arial" panose="020B0604020202020204" pitchFamily="34" charset="0"/>
              </a:rPr>
              <a:t>Fourth level</a:t>
            </a:r>
          </a:p>
          <a:p>
            <a:pPr lvl="4"/>
            <a:r>
              <a:rPr lang="en-US" altLang="en-US">
                <a:sym typeface="Arial" panose="020B0604020202020204" pitchFamily="34" charset="0"/>
              </a:rPr>
              <a:t>Fifth level</a:t>
            </a:r>
          </a:p>
        </p:txBody>
      </p:sp>
    </p:spTree>
  </p:cSld>
  <p:clrMap bg1="lt1" tx1="dk1" bg2="lt2" tx2="dk2" accent1="accent1" accent2="accent2" accent3="accent3" accent4="accent4" accent5="accent5" accent6="accent6" hlink="hlink" folHlink="folHlink"/>
  <p:notesStyle>
    <a:lvl1pPr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indent="228600"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indent="457200"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indent="685800"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indent="914400" algn="l" rtl="0" fontAlgn="base" hangingPunct="0">
      <a:spcBef>
        <a:spcPct val="0"/>
      </a:spcBef>
      <a:spcAft>
        <a:spcPct val="0"/>
      </a:spcAft>
      <a:defRPr sz="12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222CCB99-D223-FE49-9517-6CBF008B816B}"/>
              </a:ext>
            </a:extLst>
          </p:cNvPr>
          <p:cNvSpPr>
            <a:spLocks noGrp="1" noRot="1" noChangeAspect="1" noChangeArrowheads="1"/>
          </p:cNvSpPr>
          <p:nvPr>
            <p:ph type="sldImg"/>
          </p:nvPr>
        </p:nvSpPr>
        <p:spPr>
          <a:xfrm>
            <a:off x="381000" y="685800"/>
            <a:ext cx="6096000" cy="3429000"/>
          </a:xfrm>
        </p:spPr>
      </p:sp>
      <p:sp>
        <p:nvSpPr>
          <p:cNvPr id="5122" name="Rectangle 2">
            <a:extLst>
              <a:ext uri="{FF2B5EF4-FFF2-40B4-BE49-F238E27FC236}">
                <a16:creationId xmlns:a16="http://schemas.microsoft.com/office/drawing/2014/main" id="{98C512BC-2226-904C-8EEA-A34CA4C10EE4}"/>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Liz, training director at OFA – have the honor of thinking about how people learn and grow for the betterment of their community </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Logistical note – bathrooms are out here, feel free to get up and take care of your needs when you have them </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Also! This is the first time you are together as a group and I am really excited for the journey you are taking together – you will rely on relationships in this room for emotional difficulties as well as practical resources. Couldn’t be more excited – the power of this group to lead change is exciting.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9FD08245-F443-6141-9269-82D54B4E439F}"/>
              </a:ext>
            </a:extLst>
          </p:cNvPr>
          <p:cNvSpPr>
            <a:spLocks noGrp="1" noRot="1" noChangeAspect="1" noChangeArrowheads="1"/>
          </p:cNvSpPr>
          <p:nvPr>
            <p:ph type="sldImg"/>
          </p:nvPr>
        </p:nvSpPr>
        <p:spPr>
          <a:xfrm>
            <a:off x="381000" y="685800"/>
            <a:ext cx="6096000" cy="3429000"/>
          </a:xfrm>
        </p:spPr>
      </p:sp>
      <p:sp>
        <p:nvSpPr>
          <p:cNvPr id="32770" name="Rectangle 2">
            <a:extLst>
              <a:ext uri="{FF2B5EF4-FFF2-40B4-BE49-F238E27FC236}">
                <a16:creationId xmlns:a16="http://schemas.microsoft.com/office/drawing/2014/main" id="{D292FC2E-DE08-0247-9E09-BC1378691962}"/>
              </a:ext>
            </a:extLst>
          </p:cNvPr>
          <p:cNvSpPr>
            <a:spLocks noGrp="1" noChangeArrowheads="1"/>
          </p:cNvSpPr>
          <p:nvPr>
            <p:ph type="body" sz="quarter" idx="1"/>
          </p:nvPr>
        </p:nvSpPr>
        <p:spPr/>
        <p:txBody>
          <a:bodyPr/>
          <a:lstStyle/>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Address question of, ‘what if I don’t have a compelling conflict?’ – I adapt stories all the time – you become  more adept at finding out key moments </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Some of us have the privilege of choosing, some issues choose us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a:extLst>
              <a:ext uri="{FF2B5EF4-FFF2-40B4-BE49-F238E27FC236}">
                <a16:creationId xmlns:a16="http://schemas.microsoft.com/office/drawing/2014/main" id="{F028E88C-B94F-C540-9E69-11D6153EEFA1}"/>
              </a:ext>
            </a:extLst>
          </p:cNvPr>
          <p:cNvSpPr>
            <a:spLocks noGrp="1" noRot="1" noChangeAspect="1" noChangeArrowheads="1"/>
          </p:cNvSpPr>
          <p:nvPr>
            <p:ph type="sldImg"/>
          </p:nvPr>
        </p:nvSpPr>
        <p:spPr>
          <a:xfrm>
            <a:off x="381000" y="685800"/>
            <a:ext cx="6096000" cy="3429000"/>
          </a:xfrm>
        </p:spPr>
      </p:sp>
      <p:sp>
        <p:nvSpPr>
          <p:cNvPr id="49154" name="Rectangle 2">
            <a:extLst>
              <a:ext uri="{FF2B5EF4-FFF2-40B4-BE49-F238E27FC236}">
                <a16:creationId xmlns:a16="http://schemas.microsoft.com/office/drawing/2014/main" id="{6FF093F7-352B-D246-A5B3-3F48709B13EC}"/>
              </a:ext>
            </a:extLst>
          </p:cNvPr>
          <p:cNvSpPr>
            <a:spLocks noGrp="1" noChangeArrowheads="1"/>
          </p:cNvSpPr>
          <p:nvPr>
            <p:ph type="body" sz="quarter" idx="1"/>
          </p:nvPr>
        </p:nvSpPr>
        <p:spPr/>
        <p:txBody>
          <a:bodyPr/>
          <a:lstStyle/>
          <a:p>
            <a:pPr marL="171450" indent="-171450"/>
            <a:r>
              <a:rPr lang="en-US" altLang="en-US" sz="1100"/>
              <a:t>What values underpinned Castro’s story?</a:t>
            </a:r>
            <a:endParaRPr lang="en-US" altLang="en-US" sz="1100">
              <a:latin typeface="Calibri" panose="020F0502020204030204" pitchFamily="34" charset="0"/>
              <a:sym typeface="Calibri" panose="020F0502020204030204" pitchFamily="34" charset="0"/>
            </a:endParaRPr>
          </a:p>
          <a:p>
            <a:pPr marL="171450" indent="-171450"/>
            <a:r>
              <a:rPr lang="en-US" altLang="en-US" sz="1100"/>
              <a:t>Going back to the original question of the session, how did it move the audience?</a:t>
            </a:r>
            <a:endParaRPr lang="en-US" altLang="en-US" sz="1100">
              <a:latin typeface="Calibri" panose="020F0502020204030204" pitchFamily="34" charset="0"/>
              <a:sym typeface="Calibri" panose="020F0502020204030204" pitchFamily="34" charset="0"/>
            </a:endParaRPr>
          </a:p>
          <a:p>
            <a:pPr marL="171450" indent="-171450"/>
            <a:endParaRPr lang="en-US" altLang="en-US" sz="1100"/>
          </a:p>
          <a:p>
            <a:pPr marL="171450" indent="-171450"/>
            <a:r>
              <a:rPr lang="en-US" altLang="en-US" sz="1100"/>
              <a:t>What values underpinned my story?</a:t>
            </a:r>
            <a:endParaRPr lang="en-US" altLang="en-US" sz="1100">
              <a:latin typeface="Calibri" panose="020F0502020204030204" pitchFamily="34" charset="0"/>
              <a:sym typeface="Calibri" panose="020F0502020204030204" pitchFamily="34" charset="0"/>
            </a:endParaRPr>
          </a:p>
          <a:p>
            <a:pPr marL="171450" indent="-171450"/>
            <a:endParaRPr lang="en-US" altLang="en-US" sz="1100"/>
          </a:p>
          <a:p>
            <a:pPr marL="171450" indent="-171450"/>
            <a:r>
              <a:rPr lang="en-US" altLang="en-US" sz="1100"/>
              <a:t>What values underpin your story?</a:t>
            </a:r>
            <a:endParaRPr lang="en-US" altLang="en-US" sz="1100">
              <a:latin typeface="Calibri" panose="020F0502020204030204" pitchFamily="34" charset="0"/>
              <a:sym typeface="Calibri" panose="020F0502020204030204" pitchFamily="34" charset="0"/>
            </a:endParaRPr>
          </a:p>
          <a:p>
            <a:pPr marL="171450" indent="-171450"/>
            <a:endParaRPr lang="en-US" altLang="en-US" sz="1100"/>
          </a:p>
          <a:p>
            <a:pPr marL="171450" indent="-171450"/>
            <a:r>
              <a:rPr lang="en-US" altLang="en-US" sz="1100"/>
              <a:t>Address the question of time – we are sometimes in pressure situations and need to shorten, sometimes we have more time to connect </a:t>
            </a:r>
            <a:endParaRPr lang="en-US" altLang="en-US" sz="1100">
              <a:latin typeface="Calibri" panose="020F0502020204030204" pitchFamily="34" charset="0"/>
              <a:sym typeface="Calibri" panose="020F0502020204030204" pitchFamily="34" charset="0"/>
            </a:endParaRPr>
          </a:p>
          <a:p>
            <a:pPr marL="171450" indent="-171450"/>
            <a:endParaRPr lang="en-US" altLang="en-US" sz="1100"/>
          </a:p>
          <a:p>
            <a:pPr marL="171450" indent="-171450"/>
            <a:r>
              <a:rPr lang="en-US" altLang="en-US" sz="1100"/>
              <a:t>2 people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a:extLst>
              <a:ext uri="{FF2B5EF4-FFF2-40B4-BE49-F238E27FC236}">
                <a16:creationId xmlns:a16="http://schemas.microsoft.com/office/drawing/2014/main" id="{76CC8E91-B895-D84E-9BEF-1C3B9BAE7248}"/>
              </a:ext>
            </a:extLst>
          </p:cNvPr>
          <p:cNvSpPr>
            <a:spLocks noGrp="1" noRot="1" noChangeAspect="1" noChangeArrowheads="1"/>
          </p:cNvSpPr>
          <p:nvPr>
            <p:ph type="sldImg"/>
          </p:nvPr>
        </p:nvSpPr>
        <p:spPr>
          <a:xfrm>
            <a:off x="381000" y="685800"/>
            <a:ext cx="6096000" cy="3429000"/>
          </a:xfrm>
        </p:spPr>
      </p:sp>
      <p:sp>
        <p:nvSpPr>
          <p:cNvPr id="51202" name="Rectangle 2">
            <a:extLst>
              <a:ext uri="{FF2B5EF4-FFF2-40B4-BE49-F238E27FC236}">
                <a16:creationId xmlns:a16="http://schemas.microsoft.com/office/drawing/2014/main" id="{E73785C6-9405-C44A-997C-B3CB464DACF9}"/>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7:10- 7:11 (1 MINUTE)</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[LIZ]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a:extLst>
              <a:ext uri="{FF2B5EF4-FFF2-40B4-BE49-F238E27FC236}">
                <a16:creationId xmlns:a16="http://schemas.microsoft.com/office/drawing/2014/main" id="{B27BF197-D29A-F345-885B-3712A645C946}"/>
              </a:ext>
            </a:extLst>
          </p:cNvPr>
          <p:cNvSpPr>
            <a:spLocks noGrp="1" noRot="1" noChangeAspect="1" noChangeArrowheads="1"/>
          </p:cNvSpPr>
          <p:nvPr>
            <p:ph type="sldImg"/>
          </p:nvPr>
        </p:nvSpPr>
        <p:spPr>
          <a:xfrm>
            <a:off x="381000" y="685800"/>
            <a:ext cx="6096000" cy="3429000"/>
          </a:xfrm>
        </p:spPr>
      </p:sp>
      <p:sp>
        <p:nvSpPr>
          <p:cNvPr id="53250" name="Rectangle 2">
            <a:extLst>
              <a:ext uri="{FF2B5EF4-FFF2-40B4-BE49-F238E27FC236}">
                <a16:creationId xmlns:a16="http://schemas.microsoft.com/office/drawing/2014/main" id="{43F37894-BF55-B241-A497-299667CAD9D5}"/>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We need to be able to adapt our personal story to the audience and the ask we are maing </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You will have numerous audiences over your life cycle as an organizer, and we want to get comfortable listening and adapting to who we are talking to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a:extLst>
              <a:ext uri="{FF2B5EF4-FFF2-40B4-BE49-F238E27FC236}">
                <a16:creationId xmlns:a16="http://schemas.microsoft.com/office/drawing/2014/main" id="{694803A7-89A9-8B4B-8983-4269AEDB3754}"/>
              </a:ext>
            </a:extLst>
          </p:cNvPr>
          <p:cNvSpPr>
            <a:spLocks noGrp="1" noRot="1" noChangeAspect="1" noChangeArrowheads="1"/>
          </p:cNvSpPr>
          <p:nvPr>
            <p:ph type="sldImg"/>
          </p:nvPr>
        </p:nvSpPr>
        <p:spPr>
          <a:xfrm>
            <a:off x="381000" y="685800"/>
            <a:ext cx="6096000" cy="3429000"/>
          </a:xfrm>
        </p:spPr>
      </p:sp>
      <p:sp>
        <p:nvSpPr>
          <p:cNvPr id="55298" name="Rectangle 2">
            <a:extLst>
              <a:ext uri="{FF2B5EF4-FFF2-40B4-BE49-F238E27FC236}">
                <a16:creationId xmlns:a16="http://schemas.microsoft.com/office/drawing/2014/main" id="{994D5744-FB6F-CA44-BCEC-9E779C4E5E28}"/>
              </a:ext>
            </a:extLst>
          </p:cNvPr>
          <p:cNvSpPr>
            <a:spLocks noGrp="1" noChangeArrowheads="1"/>
          </p:cNvSpPr>
          <p:nvPr>
            <p:ph type="body" sz="quarter" idx="1"/>
          </p:nvPr>
        </p:nvSpPr>
        <p:spPr/>
        <p:txBody>
          <a:bodyPr/>
          <a:lstStyle/>
          <a:p>
            <a:r>
              <a:rPr lang="en-US" altLang="en-US"/>
              <a:t>People you might need resources from (their space to host an event), potential coalition partner, a voter, 1:1, MOC</a:t>
            </a:r>
            <a:endParaRPr lang="en-US" altLang="en-US">
              <a:latin typeface="Calibri" panose="020F0502020204030204" pitchFamily="34" charset="0"/>
              <a:sym typeface="Calibri" panose="020F0502020204030204" pitchFamily="34" charset="0"/>
            </a:endParaRPr>
          </a:p>
          <a:p>
            <a:endParaRPr lang="en-US" altLang="en-US"/>
          </a:p>
          <a:p>
            <a:r>
              <a:rPr lang="en-US" altLang="en-US"/>
              <a:t>We adapt quickly a few ways – responding to values that you hear them saying (“I hear you saying your frustrated, which makes me think you care about XYZ thing); connect their values to the values of the campaign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a:extLst>
              <a:ext uri="{FF2B5EF4-FFF2-40B4-BE49-F238E27FC236}">
                <a16:creationId xmlns:a16="http://schemas.microsoft.com/office/drawing/2014/main" id="{2AC29204-3E9C-2D46-8BF6-4F04C585DE54}"/>
              </a:ext>
            </a:extLst>
          </p:cNvPr>
          <p:cNvSpPr>
            <a:spLocks noGrp="1" noRot="1" noChangeAspect="1" noChangeArrowheads="1"/>
          </p:cNvSpPr>
          <p:nvPr>
            <p:ph type="sldImg"/>
          </p:nvPr>
        </p:nvSpPr>
        <p:spPr>
          <a:xfrm>
            <a:off x="381000" y="685800"/>
            <a:ext cx="6096000" cy="3429000"/>
          </a:xfrm>
        </p:spPr>
      </p:sp>
      <p:sp>
        <p:nvSpPr>
          <p:cNvPr id="57346" name="Rectangle 2">
            <a:extLst>
              <a:ext uri="{FF2B5EF4-FFF2-40B4-BE49-F238E27FC236}">
                <a16:creationId xmlns:a16="http://schemas.microsoft.com/office/drawing/2014/main" id="{97EF830E-64E9-8F40-ADD0-8C77C4A6FE63}"/>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Continuing to keep this framework in mind and the information you learned from scenario one. Here is another example of what you might encounter at the doors or on the phones (READ SCENARIO 1)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a:extLst>
              <a:ext uri="{FF2B5EF4-FFF2-40B4-BE49-F238E27FC236}">
                <a16:creationId xmlns:a16="http://schemas.microsoft.com/office/drawing/2014/main" id="{7E74A73C-F1FF-8846-A9F5-0AC4E15A222E}"/>
              </a:ext>
            </a:extLst>
          </p:cNvPr>
          <p:cNvSpPr>
            <a:spLocks noGrp="1" noRot="1" noChangeAspect="1" noChangeArrowheads="1"/>
          </p:cNvSpPr>
          <p:nvPr>
            <p:ph type="sldImg"/>
          </p:nvPr>
        </p:nvSpPr>
        <p:spPr>
          <a:xfrm>
            <a:off x="381000" y="685800"/>
            <a:ext cx="6096000" cy="3429000"/>
          </a:xfrm>
        </p:spPr>
      </p:sp>
      <p:sp>
        <p:nvSpPr>
          <p:cNvPr id="59394" name="Rectangle 2">
            <a:extLst>
              <a:ext uri="{FF2B5EF4-FFF2-40B4-BE49-F238E27FC236}">
                <a16:creationId xmlns:a16="http://schemas.microsoft.com/office/drawing/2014/main" id="{1C58B486-6BA5-3541-A357-149BB087536D}"/>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Continuing to keep this framework in mind and the information you learned from scenario one. Here is another example of what you might encounter at the doors or on the phones (READ SCENARIO 2)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98ED53A9-B9FF-B645-B2CE-15AE1DB6BC94}"/>
              </a:ext>
            </a:extLst>
          </p:cNvPr>
          <p:cNvSpPr>
            <a:spLocks noGrp="1" noRot="1" noChangeAspect="1" noChangeArrowheads="1"/>
          </p:cNvSpPr>
          <p:nvPr>
            <p:ph type="sldImg"/>
          </p:nvPr>
        </p:nvSpPr>
        <p:spPr>
          <a:xfrm>
            <a:off x="381000" y="685800"/>
            <a:ext cx="6096000" cy="3429000"/>
          </a:xfrm>
        </p:spPr>
      </p:sp>
      <p:sp>
        <p:nvSpPr>
          <p:cNvPr id="62466" name="Rectangle 2">
            <a:extLst>
              <a:ext uri="{FF2B5EF4-FFF2-40B4-BE49-F238E27FC236}">
                <a16:creationId xmlns:a16="http://schemas.microsoft.com/office/drawing/2014/main" id="{39C832F7-51F2-DF4F-8BE9-C2980B298434}"/>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7:10- 7:11 (1 MINUTE)</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[LIZ]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33AEC4AF-1934-0343-998D-3412FD22B2C5}"/>
              </a:ext>
            </a:extLst>
          </p:cNvPr>
          <p:cNvSpPr>
            <a:spLocks noGrp="1" noRot="1" noChangeAspect="1" noChangeArrowheads="1"/>
          </p:cNvSpPr>
          <p:nvPr>
            <p:ph type="sldImg"/>
          </p:nvPr>
        </p:nvSpPr>
        <p:spPr>
          <a:xfrm>
            <a:off x="381000" y="685800"/>
            <a:ext cx="6096000" cy="3429000"/>
          </a:xfrm>
        </p:spPr>
      </p:sp>
      <p:sp>
        <p:nvSpPr>
          <p:cNvPr id="7170" name="Rectangle 2">
            <a:extLst>
              <a:ext uri="{FF2B5EF4-FFF2-40B4-BE49-F238E27FC236}">
                <a16:creationId xmlns:a16="http://schemas.microsoft.com/office/drawing/2014/main" id="{9A0192D7-BC9E-B143-B242-152C58B04F22}"/>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Start with a video! After we watch, we are going to have a reflection question </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Thank you for watching – this story was shared during enrollment – after the ACA had passed, hearts and minds still had to be swayed for people in the US to actually join a plan –what a MONUMENTAL TASK that was ahead for organizers.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a:extLst>
              <a:ext uri="{FF2B5EF4-FFF2-40B4-BE49-F238E27FC236}">
                <a16:creationId xmlns:a16="http://schemas.microsoft.com/office/drawing/2014/main" id="{86198716-871C-ED44-9D10-2CDD51C979C1}"/>
              </a:ext>
            </a:extLst>
          </p:cNvPr>
          <p:cNvSpPr>
            <a:spLocks noGrp="1" noRot="1" noChangeAspect="1" noChangeArrowheads="1"/>
          </p:cNvSpPr>
          <p:nvPr>
            <p:ph type="sldImg"/>
          </p:nvPr>
        </p:nvSpPr>
        <p:spPr>
          <a:xfrm>
            <a:off x="381000" y="685800"/>
            <a:ext cx="6096000" cy="3429000"/>
          </a:xfrm>
        </p:spPr>
      </p:sp>
      <p:sp>
        <p:nvSpPr>
          <p:cNvPr id="9218" name="Rectangle 2">
            <a:extLst>
              <a:ext uri="{FF2B5EF4-FFF2-40B4-BE49-F238E27FC236}">
                <a16:creationId xmlns:a16="http://schemas.microsoft.com/office/drawing/2014/main" id="{41808FF5-C531-2D41-9E42-809FA8B38AE4}"/>
              </a:ext>
            </a:extLst>
          </p:cNvPr>
          <p:cNvSpPr>
            <a:spLocks noGrp="1" noChangeArrowheads="1"/>
          </p:cNvSpPr>
          <p:nvPr>
            <p:ph type="body" sz="quarter" idx="1"/>
          </p:nvPr>
        </p:nvSpPr>
        <p:spPr/>
        <p:txBody>
          <a:bodyPr/>
          <a:lstStyle/>
          <a:p>
            <a:r>
              <a:rPr lang="en-US" altLang="en-US"/>
              <a:t>Talk with your tables – introduce your name, and your thoughts to the answer of this question </a:t>
            </a:r>
            <a:endParaRPr lang="en-US" altLang="en-US">
              <a:latin typeface="Calibri" panose="020F0502020204030204" pitchFamily="34" charset="0"/>
              <a:sym typeface="Calibri" panose="020F0502020204030204" pitchFamily="34" charset="0"/>
            </a:endParaRPr>
          </a:p>
          <a:p>
            <a:endParaRPr lang="en-US" altLang="en-US"/>
          </a:p>
          <a:p>
            <a:r>
              <a:rPr lang="en-US" altLang="en-US"/>
              <a:t>Place for notes in your binder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620B1BE4-485B-5946-A3DE-C6E00C4EC07A}"/>
              </a:ext>
            </a:extLst>
          </p:cNvPr>
          <p:cNvSpPr>
            <a:spLocks noGrp="1" noRot="1" noChangeAspect="1" noChangeArrowheads="1"/>
          </p:cNvSpPr>
          <p:nvPr>
            <p:ph type="sldImg"/>
          </p:nvPr>
        </p:nvSpPr>
        <p:spPr>
          <a:xfrm>
            <a:off x="381000" y="685800"/>
            <a:ext cx="6096000" cy="3429000"/>
          </a:xfrm>
        </p:spPr>
      </p:sp>
      <p:sp>
        <p:nvSpPr>
          <p:cNvPr id="11266" name="Rectangle 2">
            <a:extLst>
              <a:ext uri="{FF2B5EF4-FFF2-40B4-BE49-F238E27FC236}">
                <a16:creationId xmlns:a16="http://schemas.microsoft.com/office/drawing/2014/main" id="{3DCD63C1-FE82-6746-A636-BF36B11695BE}"/>
              </a:ext>
            </a:extLst>
          </p:cNvPr>
          <p:cNvSpPr>
            <a:spLocks noGrp="1" noChangeArrowheads="1"/>
          </p:cNvSpPr>
          <p:nvPr>
            <p:ph type="body" sz="quarter" idx="1"/>
          </p:nvPr>
        </p:nvSpPr>
        <p:spPr/>
        <p:txBody>
          <a:bodyPr/>
          <a:lstStyle/>
          <a:p>
            <a:r>
              <a:rPr lang="en-US" altLang="en-US"/>
              <a:t>2- 3 people share the answers – share your name before you share your answer!</a:t>
            </a:r>
            <a:endParaRPr lang="en-US" altLang="en-US">
              <a:latin typeface="Calibri" panose="020F0502020204030204" pitchFamily="34" charset="0"/>
              <a:sym typeface="Calibri" panose="020F0502020204030204" pitchFamily="34" charset="0"/>
            </a:endParaRPr>
          </a:p>
          <a:p>
            <a:endParaRPr lang="en-US" altLang="en-US"/>
          </a:p>
          <a:p>
            <a:r>
              <a:rPr lang="en-US" altLang="en-US"/>
              <a:t>Key points – things that move us are usually relatable (a mom, kids), evoke our senses (the light in the video), hit right note of provocative (she talks about concept of dying but leaving children without a mother), might jar us from our preconceived thoughts (pre-existing condition) </a:t>
            </a:r>
            <a:endParaRPr lang="en-US" altLang="en-US">
              <a:latin typeface="Calibri" panose="020F0502020204030204" pitchFamily="34" charset="0"/>
              <a:sym typeface="Calibri" panose="020F0502020204030204" pitchFamily="34" charset="0"/>
            </a:endParaRPr>
          </a:p>
          <a:p>
            <a:endParaRPr lang="en-US" altLang="en-US"/>
          </a:p>
          <a:p>
            <a:r>
              <a:rPr lang="en-US" altLang="en-US"/>
              <a:t>Connection to personal story – these are foundations for a tool for organizers that you will have for the rest of your organizing career – your personal story</a:t>
            </a:r>
            <a:endParaRPr lang="en-US" altLang="en-US">
              <a:latin typeface="Calibri" panose="020F0502020204030204" pitchFamily="34" charset="0"/>
              <a:sym typeface="Calibri" panose="020F0502020204030204" pitchFamily="34" charset="0"/>
            </a:endParaRPr>
          </a:p>
          <a:p>
            <a:endParaRPr lang="en-US" altLang="en-US"/>
          </a:p>
          <a:p>
            <a:r>
              <a:rPr lang="en-US" altLang="en-US"/>
              <a:t>Like you saw in the movie, personal stories transform issues and candidates from complicated, abstract policy or people to real life, relatable experiences </a:t>
            </a:r>
            <a:endParaRPr lang="en-US" altLang="en-US">
              <a:latin typeface="Calibri" panose="020F0502020204030204" pitchFamily="34" charset="0"/>
              <a:sym typeface="Calibri" panose="020F0502020204030204" pitchFamily="34" charset="0"/>
            </a:endParaRPr>
          </a:p>
          <a:p>
            <a:endParaRPr lang="en-US" altLang="en-US"/>
          </a:p>
          <a:p>
            <a:r>
              <a:rPr lang="en-US" altLang="en-US"/>
              <a:t>On a final note – there are different poles of stories – we have polished ones (like the one in the video), but also RAW – like the women in the elevator confronting Jeff Flake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a:extLst>
              <a:ext uri="{FF2B5EF4-FFF2-40B4-BE49-F238E27FC236}">
                <a16:creationId xmlns:a16="http://schemas.microsoft.com/office/drawing/2014/main" id="{41B01AD4-A488-B340-932A-D685E844C076}"/>
              </a:ext>
            </a:extLst>
          </p:cNvPr>
          <p:cNvSpPr>
            <a:spLocks noGrp="1" noRot="1" noChangeAspect="1" noChangeArrowheads="1"/>
          </p:cNvSpPr>
          <p:nvPr>
            <p:ph type="sldImg"/>
          </p:nvPr>
        </p:nvSpPr>
        <p:spPr>
          <a:xfrm>
            <a:off x="381000" y="685800"/>
            <a:ext cx="6096000" cy="3429000"/>
          </a:xfrm>
        </p:spPr>
      </p:sp>
      <p:sp>
        <p:nvSpPr>
          <p:cNvPr id="18434" name="Rectangle 2">
            <a:extLst>
              <a:ext uri="{FF2B5EF4-FFF2-40B4-BE49-F238E27FC236}">
                <a16:creationId xmlns:a16="http://schemas.microsoft.com/office/drawing/2014/main" id="{535C7D9C-BC9E-924F-8023-6B1E6B5D90F3}"/>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All good stories are built on our values – to communicate with others well, we have to know ourselves well, and also know the audience we are talking to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a:extLst>
              <a:ext uri="{FF2B5EF4-FFF2-40B4-BE49-F238E27FC236}">
                <a16:creationId xmlns:a16="http://schemas.microsoft.com/office/drawing/2014/main" id="{48456E90-4EA9-2E4A-88E5-BFAC167078F2}"/>
              </a:ext>
            </a:extLst>
          </p:cNvPr>
          <p:cNvSpPr>
            <a:spLocks noGrp="1" noRot="1" noChangeAspect="1" noChangeArrowheads="1"/>
          </p:cNvSpPr>
          <p:nvPr>
            <p:ph type="sldImg"/>
          </p:nvPr>
        </p:nvSpPr>
        <p:spPr>
          <a:xfrm>
            <a:off x="381000" y="685800"/>
            <a:ext cx="6096000" cy="3429000"/>
          </a:xfrm>
        </p:spPr>
      </p:sp>
      <p:sp>
        <p:nvSpPr>
          <p:cNvPr id="20482" name="Rectangle 2">
            <a:extLst>
              <a:ext uri="{FF2B5EF4-FFF2-40B4-BE49-F238E27FC236}">
                <a16:creationId xmlns:a16="http://schemas.microsoft.com/office/drawing/2014/main" id="{EEC80ACB-ADF4-4F4F-B0E5-1B96BE99C989}"/>
              </a:ext>
            </a:extLst>
          </p:cNvPr>
          <p:cNvSpPr>
            <a:spLocks noGrp="1" noChangeArrowheads="1"/>
          </p:cNvSpPr>
          <p:nvPr>
            <p:ph type="body" sz="quarter" idx="1"/>
          </p:nvPr>
        </p:nvSpPr>
        <p:spPr/>
        <p:txBody>
          <a:bodyPr/>
          <a:lstStyle/>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2004 Democratic national convention speech that catapulted Obama into the spotlight – as you watch, think through, ‘what values do you hear him communicating to the audience?’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134A9849-4DCC-FC44-85ED-F2392BF785BD}"/>
              </a:ext>
            </a:extLst>
          </p:cNvPr>
          <p:cNvSpPr>
            <a:spLocks noGrp="1" noRot="1" noChangeAspect="1" noChangeArrowheads="1"/>
          </p:cNvSpPr>
          <p:nvPr>
            <p:ph type="sldImg"/>
          </p:nvPr>
        </p:nvSpPr>
        <p:spPr>
          <a:xfrm>
            <a:off x="381000" y="685800"/>
            <a:ext cx="6096000" cy="3429000"/>
          </a:xfrm>
        </p:spPr>
      </p:sp>
      <p:sp>
        <p:nvSpPr>
          <p:cNvPr id="22530" name="Rectangle 2">
            <a:extLst>
              <a:ext uri="{FF2B5EF4-FFF2-40B4-BE49-F238E27FC236}">
                <a16:creationId xmlns:a16="http://schemas.microsoft.com/office/drawing/2014/main" id="{E2CC554B-57DC-2B4D-87FB-00374418F8CB}"/>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Listen to whole group answers – take 3 people </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You don’t have to be a masterful orator like Obama to share your personal story – but it is important to know that you need self-awareness and communicate with drives and compels you</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When we share what compels us, and relay that – people are hooked and motivated. Personal stories are a way to share our motivations and values in an authentic way that allows us to bring people into our work for the long-term </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Look on the back page of your notes – before we head into the personal story framework, choose 3 values that stick out to you. Circle them! We will need them for later.</a:t>
            </a:r>
          </a:p>
          <a:p>
            <a:endParaRPr lang="en-US" altLang="en-US">
              <a:latin typeface="Calibri" panose="020F0502020204030204" pitchFamily="34" charset="0"/>
              <a:sym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a:extLst>
              <a:ext uri="{FF2B5EF4-FFF2-40B4-BE49-F238E27FC236}">
                <a16:creationId xmlns:a16="http://schemas.microsoft.com/office/drawing/2014/main" id="{C6FB161A-A070-C44C-8848-B4594EA77690}"/>
              </a:ext>
            </a:extLst>
          </p:cNvPr>
          <p:cNvSpPr>
            <a:spLocks noGrp="1" noRot="1" noChangeAspect="1" noChangeArrowheads="1"/>
          </p:cNvSpPr>
          <p:nvPr>
            <p:ph type="sldImg"/>
          </p:nvPr>
        </p:nvSpPr>
        <p:spPr>
          <a:xfrm>
            <a:off x="381000" y="685800"/>
            <a:ext cx="6096000" cy="3429000"/>
          </a:xfrm>
        </p:spPr>
      </p:sp>
      <p:sp>
        <p:nvSpPr>
          <p:cNvPr id="25602" name="Rectangle 2">
            <a:extLst>
              <a:ext uri="{FF2B5EF4-FFF2-40B4-BE49-F238E27FC236}">
                <a16:creationId xmlns:a16="http://schemas.microsoft.com/office/drawing/2014/main" id="{A7CF6B01-32BB-4947-B17E-83DC3BCE92A1}"/>
              </a:ext>
            </a:extLst>
          </p:cNvPr>
          <p:cNvSpPr>
            <a:spLocks noGrp="1" noChangeArrowheads="1"/>
          </p:cNvSpPr>
          <p:nvPr>
            <p:ph type="body" sz="quarter" idx="1"/>
          </p:nvPr>
        </p:nvSpPr>
        <p:spPr/>
        <p:txBody>
          <a:bodyPr/>
          <a:lstStyle/>
          <a:p>
            <a:r>
              <a:rPr lang="en-US" altLang="en-US">
                <a:latin typeface="Calibri" panose="020F0502020204030204" pitchFamily="34" charset="0"/>
                <a:sym typeface="Calibri" panose="020F0502020204030204" pitchFamily="34" charset="0"/>
              </a:rPr>
              <a:t>How do we do all these things? How do we share our stories in a way that connects with people, shows our values, and translates abstract policy or candidates into an actual lived experience? We use personal stories </a:t>
            </a:r>
          </a:p>
          <a:p>
            <a:endParaRPr lang="en-US" altLang="en-US">
              <a:latin typeface="Calibri" panose="020F0502020204030204" pitchFamily="34" charset="0"/>
              <a:sym typeface="Calibri" panose="020F0502020204030204" pitchFamily="34" charset="0"/>
            </a:endParaRPr>
          </a:p>
          <a:p>
            <a:r>
              <a:rPr lang="en-US" altLang="en-US">
                <a:latin typeface="Calibri" panose="020F0502020204030204" pitchFamily="34" charset="0"/>
                <a:sym typeface="Calibri" panose="020F0502020204030204" pitchFamily="34" charset="0"/>
              </a:rPr>
              <a:t>One framework for story telling is the challenge, choice, outcome, ask – and we are going to go through it now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a:extLst>
              <a:ext uri="{FF2B5EF4-FFF2-40B4-BE49-F238E27FC236}">
                <a16:creationId xmlns:a16="http://schemas.microsoft.com/office/drawing/2014/main" id="{D5D7DBC5-E1F9-024E-8526-4509497F214B}"/>
              </a:ext>
            </a:extLst>
          </p:cNvPr>
          <p:cNvSpPr>
            <a:spLocks noGrp="1" noRot="1" noChangeAspect="1" noChangeArrowheads="1"/>
          </p:cNvSpPr>
          <p:nvPr>
            <p:ph type="sldImg"/>
          </p:nvPr>
        </p:nvSpPr>
        <p:spPr>
          <a:xfrm>
            <a:off x="381000" y="685800"/>
            <a:ext cx="6096000" cy="3429000"/>
          </a:xfrm>
        </p:spPr>
      </p:sp>
      <p:sp>
        <p:nvSpPr>
          <p:cNvPr id="28674" name="Rectangle 2">
            <a:extLst>
              <a:ext uri="{FF2B5EF4-FFF2-40B4-BE49-F238E27FC236}">
                <a16:creationId xmlns:a16="http://schemas.microsoft.com/office/drawing/2014/main" id="{57C0E379-C139-F649-B6EB-68D2BA06E4B5}"/>
              </a:ext>
            </a:extLst>
          </p:cNvPr>
          <p:cNvSpPr>
            <a:spLocks noGrp="1" noChangeArrowheads="1"/>
          </p:cNvSpPr>
          <p:nvPr>
            <p:ph type="body" sz="quarter" idx="1"/>
          </p:nvPr>
        </p:nvSpPr>
        <p:spPr/>
        <p:txBody>
          <a:bodyPr/>
          <a:lstStyle/>
          <a:p>
            <a:endParaRPr lang="en-US" altLang="en-US" dirty="0">
              <a:latin typeface="Calibri" panose="020F0502020204030204" pitchFamily="34" charset="0"/>
              <a:sym typeface="Calibri" panose="020F0502020204030204" pitchFamily="34" charset="0"/>
            </a:endParaRPr>
          </a:p>
          <a:p>
            <a:r>
              <a:rPr lang="en-US" altLang="en-US" dirty="0">
                <a:latin typeface="Calibri" panose="020F0502020204030204" pitchFamily="34" charset="0"/>
                <a:sym typeface="Calibri" panose="020F0502020204030204" pitchFamily="34" charset="0"/>
              </a:rPr>
              <a:t>Julian Castro – san Antonio mayor at the time </a:t>
            </a:r>
          </a:p>
          <a:p>
            <a:endParaRPr lang="en-US" altLang="en-US" dirty="0">
              <a:latin typeface="Calibri" panose="020F0502020204030204" pitchFamily="34" charset="0"/>
              <a:sym typeface="Calibri" panose="020F0502020204030204" pitchFamily="34" charset="0"/>
            </a:endParaRPr>
          </a:p>
          <a:p>
            <a:r>
              <a:rPr lang="en-US" altLang="en-US" dirty="0">
                <a:latin typeface="Calibri" panose="020F0502020204030204" pitchFamily="34" charset="0"/>
                <a:sym typeface="Calibri" panose="020F0502020204030204" pitchFamily="34" charset="0"/>
              </a:rPr>
              <a:t>We will use this as an example, so get his story down!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03031-47AF-CB4E-94FE-B887F85210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EE29A8-F9A8-4942-9CC1-8C0645BB80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E923A81B-9FA7-C745-A4B9-F2BC08C5BA71}"/>
              </a:ext>
            </a:extLst>
          </p:cNvPr>
          <p:cNvSpPr>
            <a:spLocks noGrp="1"/>
          </p:cNvSpPr>
          <p:nvPr>
            <p:ph type="sldNum" sz="quarter" idx="10"/>
          </p:nvPr>
        </p:nvSpPr>
        <p:spPr/>
        <p:txBody>
          <a:bodyPr/>
          <a:lstStyle>
            <a:lvl1pPr>
              <a:defRPr/>
            </a:lvl1pPr>
          </a:lstStyle>
          <a:p>
            <a:fld id="{E709F76D-411B-E546-B34F-7873F4F59582}" type="slidenum">
              <a:rPr lang="en-US" altLang="en-US"/>
              <a:pPr/>
              <a:t>‹#›</a:t>
            </a:fld>
            <a:endParaRPr lang="en-US" altLang="en-US"/>
          </a:p>
        </p:txBody>
      </p:sp>
    </p:spTree>
    <p:extLst>
      <p:ext uri="{BB962C8B-B14F-4D97-AF65-F5344CB8AC3E}">
        <p14:creationId xmlns:p14="http://schemas.microsoft.com/office/powerpoint/2010/main" val="245825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A515-43E6-C840-A217-405B71391B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D1921C-F4C0-9F47-A7B9-6F858A8544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6397D52B-7BB9-5046-9334-BFEA5A88BDD6}"/>
              </a:ext>
            </a:extLst>
          </p:cNvPr>
          <p:cNvSpPr>
            <a:spLocks noGrp="1"/>
          </p:cNvSpPr>
          <p:nvPr>
            <p:ph type="sldNum" sz="quarter" idx="10"/>
          </p:nvPr>
        </p:nvSpPr>
        <p:spPr/>
        <p:txBody>
          <a:bodyPr/>
          <a:lstStyle>
            <a:lvl1pPr>
              <a:defRPr/>
            </a:lvl1pPr>
          </a:lstStyle>
          <a:p>
            <a:fld id="{7CB10AC7-C74D-8948-8AE6-69A097F59980}" type="slidenum">
              <a:rPr lang="en-US" altLang="en-US"/>
              <a:pPr/>
              <a:t>‹#›</a:t>
            </a:fld>
            <a:endParaRPr lang="en-US" altLang="en-US"/>
          </a:p>
        </p:txBody>
      </p:sp>
    </p:spTree>
    <p:extLst>
      <p:ext uri="{BB962C8B-B14F-4D97-AF65-F5344CB8AC3E}">
        <p14:creationId xmlns:p14="http://schemas.microsoft.com/office/powerpoint/2010/main" val="349538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161815-1461-A64B-9A2E-3511E6CE1099}"/>
              </a:ext>
            </a:extLst>
          </p:cNvPr>
          <p:cNvSpPr>
            <a:spLocks noGrp="1"/>
          </p:cNvSpPr>
          <p:nvPr>
            <p:ph type="title" orient="vert"/>
          </p:nvPr>
        </p:nvSpPr>
        <p:spPr>
          <a:xfrm>
            <a:off x="8839200" y="90488"/>
            <a:ext cx="2743200" cy="67675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6D24A-A3AD-944B-A99F-FDFF1C7B3577}"/>
              </a:ext>
            </a:extLst>
          </p:cNvPr>
          <p:cNvSpPr>
            <a:spLocks noGrp="1"/>
          </p:cNvSpPr>
          <p:nvPr>
            <p:ph type="body" orient="vert" idx="1"/>
          </p:nvPr>
        </p:nvSpPr>
        <p:spPr>
          <a:xfrm>
            <a:off x="609600" y="90488"/>
            <a:ext cx="8077200" cy="6767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7DBD9FE-F100-F543-A1FB-703C5F546E20}"/>
              </a:ext>
            </a:extLst>
          </p:cNvPr>
          <p:cNvSpPr>
            <a:spLocks noGrp="1"/>
          </p:cNvSpPr>
          <p:nvPr>
            <p:ph type="sldNum" sz="quarter" idx="10"/>
          </p:nvPr>
        </p:nvSpPr>
        <p:spPr/>
        <p:txBody>
          <a:bodyPr/>
          <a:lstStyle>
            <a:lvl1pPr>
              <a:defRPr/>
            </a:lvl1pPr>
          </a:lstStyle>
          <a:p>
            <a:fld id="{95F97905-0175-D140-96C8-D860A7A31E1B}" type="slidenum">
              <a:rPr lang="en-US" altLang="en-US"/>
              <a:pPr/>
              <a:t>‹#›</a:t>
            </a:fld>
            <a:endParaRPr lang="en-US" altLang="en-US"/>
          </a:p>
        </p:txBody>
      </p:sp>
    </p:spTree>
    <p:extLst>
      <p:ext uri="{BB962C8B-B14F-4D97-AF65-F5344CB8AC3E}">
        <p14:creationId xmlns:p14="http://schemas.microsoft.com/office/powerpoint/2010/main" val="174767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335F5-00C2-3E46-8D3A-C1F0148F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2FD3D-EC0E-ED47-9C07-2DDC12E519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0AADC700-72F2-5C4F-9FE4-E865352CABD9}"/>
              </a:ext>
            </a:extLst>
          </p:cNvPr>
          <p:cNvSpPr>
            <a:spLocks noGrp="1"/>
          </p:cNvSpPr>
          <p:nvPr>
            <p:ph type="sldNum" sz="quarter" idx="10"/>
          </p:nvPr>
        </p:nvSpPr>
        <p:spPr/>
        <p:txBody>
          <a:bodyPr/>
          <a:lstStyle>
            <a:lvl1pPr>
              <a:defRPr/>
            </a:lvl1pPr>
          </a:lstStyle>
          <a:p>
            <a:fld id="{B626A7F0-39BD-B74A-8B73-471C1E9049A9}" type="slidenum">
              <a:rPr lang="en-US" altLang="en-US"/>
              <a:pPr/>
              <a:t>‹#›</a:t>
            </a:fld>
            <a:endParaRPr lang="en-US" altLang="en-US"/>
          </a:p>
        </p:txBody>
      </p:sp>
    </p:spTree>
    <p:extLst>
      <p:ext uri="{BB962C8B-B14F-4D97-AF65-F5344CB8AC3E}">
        <p14:creationId xmlns:p14="http://schemas.microsoft.com/office/powerpoint/2010/main" val="2208199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1C5A2-8386-2942-BF20-F9DA49F03A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42109C-411F-7B48-97FC-47538509F837}"/>
              </a:ext>
            </a:extLst>
          </p:cNvPr>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686B6FF3-4F07-484F-985B-0B2113C33A6F}"/>
              </a:ext>
            </a:extLst>
          </p:cNvPr>
          <p:cNvSpPr>
            <a:spLocks noGrp="1"/>
          </p:cNvSpPr>
          <p:nvPr>
            <p:ph type="sldNum" sz="quarter" idx="10"/>
          </p:nvPr>
        </p:nvSpPr>
        <p:spPr/>
        <p:txBody>
          <a:bodyPr/>
          <a:lstStyle>
            <a:lvl1pPr>
              <a:defRPr/>
            </a:lvl1pPr>
          </a:lstStyle>
          <a:p>
            <a:fld id="{93B7E8D0-CB98-E547-886E-E7D9DACB28EE}" type="slidenum">
              <a:rPr lang="en-US" altLang="en-US"/>
              <a:pPr/>
              <a:t>‹#›</a:t>
            </a:fld>
            <a:endParaRPr lang="en-US" altLang="en-US"/>
          </a:p>
        </p:txBody>
      </p:sp>
    </p:spTree>
    <p:extLst>
      <p:ext uri="{BB962C8B-B14F-4D97-AF65-F5344CB8AC3E}">
        <p14:creationId xmlns:p14="http://schemas.microsoft.com/office/powerpoint/2010/main" val="770414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EA7B-AB49-7844-92B6-F9CDDB1BEB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D40D5A-6552-C147-9FF1-FB7236324896}"/>
              </a:ext>
            </a:extLst>
          </p:cNvPr>
          <p:cNvSpPr>
            <a:spLocks noGrp="1"/>
          </p:cNvSpPr>
          <p:nvPr>
            <p:ph sz="half" idx="1"/>
          </p:nvPr>
        </p:nvSpPr>
        <p:spPr>
          <a:xfrm>
            <a:off x="609600" y="1600200"/>
            <a:ext cx="5410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15D3BD-E87C-1D42-AE5D-2A23F0CDCEEC}"/>
              </a:ext>
            </a:extLst>
          </p:cNvPr>
          <p:cNvSpPr>
            <a:spLocks noGrp="1"/>
          </p:cNvSpPr>
          <p:nvPr>
            <p:ph sz="half" idx="2"/>
          </p:nvPr>
        </p:nvSpPr>
        <p:spPr>
          <a:xfrm>
            <a:off x="6172200" y="1600200"/>
            <a:ext cx="5410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F6A75082-C59F-2448-BECD-9D12EA62E206}"/>
              </a:ext>
            </a:extLst>
          </p:cNvPr>
          <p:cNvSpPr>
            <a:spLocks noGrp="1"/>
          </p:cNvSpPr>
          <p:nvPr>
            <p:ph type="sldNum" sz="quarter" idx="10"/>
          </p:nvPr>
        </p:nvSpPr>
        <p:spPr/>
        <p:txBody>
          <a:bodyPr/>
          <a:lstStyle>
            <a:lvl1pPr>
              <a:defRPr/>
            </a:lvl1pPr>
          </a:lstStyle>
          <a:p>
            <a:fld id="{CBEEB2EF-17DD-7645-A0D6-06BA14C1E4EE}" type="slidenum">
              <a:rPr lang="en-US" altLang="en-US"/>
              <a:pPr/>
              <a:t>‹#›</a:t>
            </a:fld>
            <a:endParaRPr lang="en-US" altLang="en-US"/>
          </a:p>
        </p:txBody>
      </p:sp>
    </p:spTree>
    <p:extLst>
      <p:ext uri="{BB962C8B-B14F-4D97-AF65-F5344CB8AC3E}">
        <p14:creationId xmlns:p14="http://schemas.microsoft.com/office/powerpoint/2010/main" val="2743632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ACF29-371F-2941-B593-FBDBCC72CC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320C0E-E28C-BB46-99D4-552DD50DDF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54BA4C-96F0-DD41-94D0-8FF5EB4DCA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370106-6566-2A44-A292-A041E90F15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880770-1759-534B-B0A2-08D05E2A5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DA1AA63-47C8-144E-80CE-DDEC14A293CA}"/>
              </a:ext>
            </a:extLst>
          </p:cNvPr>
          <p:cNvSpPr>
            <a:spLocks noGrp="1"/>
          </p:cNvSpPr>
          <p:nvPr>
            <p:ph type="sldNum" sz="quarter" idx="10"/>
          </p:nvPr>
        </p:nvSpPr>
        <p:spPr/>
        <p:txBody>
          <a:bodyPr/>
          <a:lstStyle>
            <a:lvl1pPr>
              <a:defRPr/>
            </a:lvl1pPr>
          </a:lstStyle>
          <a:p>
            <a:fld id="{6822E12B-702D-9D44-BEEA-25AA07E54FE6}" type="slidenum">
              <a:rPr lang="en-US" altLang="en-US"/>
              <a:pPr/>
              <a:t>‹#›</a:t>
            </a:fld>
            <a:endParaRPr lang="en-US" altLang="en-US"/>
          </a:p>
        </p:txBody>
      </p:sp>
    </p:spTree>
    <p:extLst>
      <p:ext uri="{BB962C8B-B14F-4D97-AF65-F5344CB8AC3E}">
        <p14:creationId xmlns:p14="http://schemas.microsoft.com/office/powerpoint/2010/main" val="37709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C9CC-3BD4-2148-A4CA-CFA36FFAE88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F53235A-0D1A-9F43-A288-B2AB7C7C8F5B}"/>
              </a:ext>
            </a:extLst>
          </p:cNvPr>
          <p:cNvSpPr>
            <a:spLocks noGrp="1"/>
          </p:cNvSpPr>
          <p:nvPr>
            <p:ph type="sldNum" sz="quarter" idx="10"/>
          </p:nvPr>
        </p:nvSpPr>
        <p:spPr/>
        <p:txBody>
          <a:bodyPr/>
          <a:lstStyle>
            <a:lvl1pPr>
              <a:defRPr/>
            </a:lvl1pPr>
          </a:lstStyle>
          <a:p>
            <a:fld id="{29B88387-1F90-9D46-8C25-6E10ADF9A5BF}" type="slidenum">
              <a:rPr lang="en-US" altLang="en-US"/>
              <a:pPr/>
              <a:t>‹#›</a:t>
            </a:fld>
            <a:endParaRPr lang="en-US" altLang="en-US"/>
          </a:p>
        </p:txBody>
      </p:sp>
    </p:spTree>
    <p:extLst>
      <p:ext uri="{BB962C8B-B14F-4D97-AF65-F5344CB8AC3E}">
        <p14:creationId xmlns:p14="http://schemas.microsoft.com/office/powerpoint/2010/main" val="3560075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76CAE4-DC9D-0347-852B-3DEF97EE4578}"/>
              </a:ext>
            </a:extLst>
          </p:cNvPr>
          <p:cNvSpPr>
            <a:spLocks noGrp="1"/>
          </p:cNvSpPr>
          <p:nvPr>
            <p:ph type="sldNum" sz="quarter" idx="10"/>
          </p:nvPr>
        </p:nvSpPr>
        <p:spPr/>
        <p:txBody>
          <a:bodyPr/>
          <a:lstStyle>
            <a:lvl1pPr>
              <a:defRPr/>
            </a:lvl1pPr>
          </a:lstStyle>
          <a:p>
            <a:fld id="{D5D41C8B-202F-8E4A-A1A0-E48432EE86FD}" type="slidenum">
              <a:rPr lang="en-US" altLang="en-US"/>
              <a:pPr/>
              <a:t>‹#›</a:t>
            </a:fld>
            <a:endParaRPr lang="en-US" altLang="en-US"/>
          </a:p>
        </p:txBody>
      </p:sp>
    </p:spTree>
    <p:extLst>
      <p:ext uri="{BB962C8B-B14F-4D97-AF65-F5344CB8AC3E}">
        <p14:creationId xmlns:p14="http://schemas.microsoft.com/office/powerpoint/2010/main" val="123900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B88B-5121-E343-9C5C-0C2662D0A8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208FC3-EBFE-6944-A916-B7F2A08968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629925-708F-9D4F-B2DB-42C696DF04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32596327-15BD-3846-895E-9C8D079DE96E}"/>
              </a:ext>
            </a:extLst>
          </p:cNvPr>
          <p:cNvSpPr>
            <a:spLocks noGrp="1"/>
          </p:cNvSpPr>
          <p:nvPr>
            <p:ph type="sldNum" sz="quarter" idx="10"/>
          </p:nvPr>
        </p:nvSpPr>
        <p:spPr/>
        <p:txBody>
          <a:bodyPr/>
          <a:lstStyle>
            <a:lvl1pPr>
              <a:defRPr/>
            </a:lvl1pPr>
          </a:lstStyle>
          <a:p>
            <a:fld id="{2DA6773E-E08D-1A4F-9776-CD9431640A4B}" type="slidenum">
              <a:rPr lang="en-US" altLang="en-US"/>
              <a:pPr/>
              <a:t>‹#›</a:t>
            </a:fld>
            <a:endParaRPr lang="en-US" altLang="en-US"/>
          </a:p>
        </p:txBody>
      </p:sp>
    </p:spTree>
    <p:extLst>
      <p:ext uri="{BB962C8B-B14F-4D97-AF65-F5344CB8AC3E}">
        <p14:creationId xmlns:p14="http://schemas.microsoft.com/office/powerpoint/2010/main" val="3767549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2A33-3D2F-7341-9276-A6B834AB2A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9FEED7-B661-A547-96CB-11AA105B7C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DA353C-C888-5142-839F-ED24A6D26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EC2028A9-7188-7948-B01A-B4F28054A245}"/>
              </a:ext>
            </a:extLst>
          </p:cNvPr>
          <p:cNvSpPr>
            <a:spLocks noGrp="1"/>
          </p:cNvSpPr>
          <p:nvPr>
            <p:ph type="sldNum" sz="quarter" idx="10"/>
          </p:nvPr>
        </p:nvSpPr>
        <p:spPr/>
        <p:txBody>
          <a:bodyPr/>
          <a:lstStyle>
            <a:lvl1pPr>
              <a:defRPr/>
            </a:lvl1pPr>
          </a:lstStyle>
          <a:p>
            <a:fld id="{81FAD338-1871-5A4D-9A48-A55D8077BC48}" type="slidenum">
              <a:rPr lang="en-US" altLang="en-US"/>
              <a:pPr/>
              <a:t>‹#›</a:t>
            </a:fld>
            <a:endParaRPr lang="en-US" altLang="en-US"/>
          </a:p>
        </p:txBody>
      </p:sp>
    </p:spTree>
    <p:extLst>
      <p:ext uri="{BB962C8B-B14F-4D97-AF65-F5344CB8AC3E}">
        <p14:creationId xmlns:p14="http://schemas.microsoft.com/office/powerpoint/2010/main" val="167316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89DA6574-A3D4-674A-952D-87BEE2E61C9C}"/>
              </a:ext>
            </a:extLst>
          </p:cNvPr>
          <p:cNvSpPr>
            <a:spLocks noGrp="1"/>
          </p:cNvSpPr>
          <p:nvPr>
            <p:ph type="title"/>
          </p:nvPr>
        </p:nvSpPr>
        <p:spPr bwMode="auto">
          <a:xfrm>
            <a:off x="609600" y="90488"/>
            <a:ext cx="10972800"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91425" rIns="91425" bIns="91425" numCol="1" anchor="ctr" anchorCtr="0" compatLnSpc="1">
            <a:prstTxWarp prst="textNoShape">
              <a:avLst/>
            </a:prstTxWarp>
          </a:bodyPr>
          <a:lstStyle/>
          <a:p>
            <a:pPr lvl="0"/>
            <a:r>
              <a:rPr lang="en-US" altLang="en-US">
                <a:sym typeface="Calibri" panose="020F0502020204030204" pitchFamily="34" charset="0"/>
              </a:rPr>
              <a:t>Click to edit Master title style</a:t>
            </a:r>
          </a:p>
        </p:txBody>
      </p:sp>
      <p:sp>
        <p:nvSpPr>
          <p:cNvPr id="1026" name="Rectangle 2">
            <a:extLst>
              <a:ext uri="{FF2B5EF4-FFF2-40B4-BE49-F238E27FC236}">
                <a16:creationId xmlns:a16="http://schemas.microsoft.com/office/drawing/2014/main" id="{90861B47-1A5A-FB43-A1F9-53AE992D579D}"/>
              </a:ext>
            </a:extLst>
          </p:cNvPr>
          <p:cNvSpPr>
            <a:spLocks noGrp="1"/>
          </p:cNvSpPr>
          <p:nvPr>
            <p:ph type="body" idx="1"/>
          </p:nvPr>
        </p:nvSpPr>
        <p:spPr bwMode="auto">
          <a:xfrm>
            <a:off x="609600" y="1600200"/>
            <a:ext cx="109728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25" tIns="91425" rIns="91425" bIns="91425" numCol="1" anchor="t" anchorCtr="0" compatLnSpc="1">
            <a:prstTxWarp prst="textNoShape">
              <a:avLst/>
            </a:prstTxWarp>
          </a:bodyPr>
          <a:lstStyle/>
          <a:p>
            <a:pPr lvl="0"/>
            <a:r>
              <a:rPr lang="en-US" altLang="en-US">
                <a:sym typeface="Calibri" panose="020F0502020204030204" pitchFamily="34" charset="0"/>
              </a:rPr>
              <a:t>Click to edit Master text styles</a:t>
            </a:r>
          </a:p>
          <a:p>
            <a:pPr lvl="1"/>
            <a:r>
              <a:rPr lang="en-US" altLang="en-US">
                <a:sym typeface="Calibri" panose="020F0502020204030204" pitchFamily="34" charset="0"/>
              </a:rPr>
              <a:t>Second level</a:t>
            </a:r>
          </a:p>
          <a:p>
            <a:pPr lvl="2"/>
            <a:r>
              <a:rPr lang="en-US" altLang="en-US">
                <a:sym typeface="Calibri" panose="020F0502020204030204" pitchFamily="34" charset="0"/>
              </a:rPr>
              <a:t>Third level</a:t>
            </a:r>
          </a:p>
          <a:p>
            <a:pPr lvl="3"/>
            <a:r>
              <a:rPr lang="en-US" altLang="en-US">
                <a:sym typeface="Calibri" panose="020F0502020204030204" pitchFamily="34" charset="0"/>
              </a:rPr>
              <a:t>Fourth level</a:t>
            </a:r>
          </a:p>
          <a:p>
            <a:pPr lvl="4"/>
            <a:r>
              <a:rPr lang="en-US" altLang="en-US">
                <a:sym typeface="Calibri" panose="020F0502020204030204" pitchFamily="34" charset="0"/>
              </a:rPr>
              <a:t>Fifth level</a:t>
            </a:r>
          </a:p>
        </p:txBody>
      </p:sp>
      <p:sp>
        <p:nvSpPr>
          <p:cNvPr id="1027" name="Rectangle 3">
            <a:extLst>
              <a:ext uri="{FF2B5EF4-FFF2-40B4-BE49-F238E27FC236}">
                <a16:creationId xmlns:a16="http://schemas.microsoft.com/office/drawing/2014/main" id="{88A75D3B-2151-C84B-B8D4-9697B4BEB18D}"/>
              </a:ext>
            </a:extLst>
          </p:cNvPr>
          <p:cNvSpPr>
            <a:spLocks noGrp="1"/>
          </p:cNvSpPr>
          <p:nvPr>
            <p:ph type="sldNum" sz="quarter" idx="2"/>
          </p:nvPr>
        </p:nvSpPr>
        <p:spPr bwMode="auto">
          <a:xfrm>
            <a:off x="5892800" y="6172200"/>
            <a:ext cx="2844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45700" tIns="45700" rIns="45700" bIns="45700" numCol="1" anchor="ctr" anchorCtr="0" compatLnSpc="1">
            <a:prstTxWarp prst="textNoShape">
              <a:avLst/>
            </a:prstTxWarp>
          </a:bodyPr>
          <a:lstStyle>
            <a:lvl1pPr algn="r">
              <a:defRPr sz="1200">
                <a:solidFill>
                  <a:srgbClr val="8F9194"/>
                </a:solidFill>
                <a:latin typeface="+mn-lt"/>
                <a:sym typeface="Calibri" panose="020F0502020204030204" pitchFamily="34" charset="0"/>
              </a:defRPr>
            </a:lvl1pPr>
          </a:lstStyle>
          <a:p>
            <a:fld id="{D0FD1686-2C14-CA48-8B8E-0CE03A2AF78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hangingPunct="0">
        <a:lnSpc>
          <a:spcPct val="90000"/>
        </a:lnSpc>
        <a:spcBef>
          <a:spcPct val="0"/>
        </a:spcBef>
        <a:spcAft>
          <a:spcPct val="0"/>
        </a:spcAft>
        <a:defRPr sz="4400" kern="1200">
          <a:solidFill>
            <a:srgbClr val="3B444D"/>
          </a:solidFill>
          <a:latin typeface="+mj-lt"/>
          <a:ea typeface="+mj-ea"/>
          <a:cs typeface="+mj-cs"/>
          <a:sym typeface="Calibri" panose="020F0502020204030204" pitchFamily="34" charset="0"/>
        </a:defRPr>
      </a:lvl1pPr>
      <a:lvl2pPr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457200"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914400"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1371600"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1828800" algn="l" rtl="0" fontAlgn="base" hangingPunct="0">
        <a:lnSpc>
          <a:spcPct val="90000"/>
        </a:lnSpc>
        <a:spcBef>
          <a:spcPct val="0"/>
        </a:spcBef>
        <a:spcAft>
          <a:spcPct val="0"/>
        </a:spcAft>
        <a:defRPr sz="4400">
          <a:solidFill>
            <a:srgbClr val="3B444D"/>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titleStyle>
    <p:bodyStyle>
      <a:lvl1pPr marL="228600" indent="-50800"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1pPr>
      <a:lvl2pPr marL="698500" indent="-88900"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2pPr>
      <a:lvl3pPr marL="1182688" indent="-141288"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3pPr>
      <a:lvl4pPr marL="1663700" indent="-177800"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4pPr>
      <a:lvl5pPr marL="2120900" indent="-177800" algn="l" rtl="0" fontAlgn="base" hangingPunct="0">
        <a:lnSpc>
          <a:spcPct val="90000"/>
        </a:lnSpc>
        <a:spcBef>
          <a:spcPts val="1000"/>
        </a:spcBef>
        <a:spcAft>
          <a:spcPct val="0"/>
        </a:spcAft>
        <a:buClr>
          <a:srgbClr val="3B444D"/>
        </a:buClr>
        <a:buSzPct val="100000"/>
        <a:buFont typeface="Arial" panose="020B0604020202020204" pitchFamily="34" charset="0"/>
        <a:buChar char="•"/>
        <a:defRPr sz="2800" kern="1200">
          <a:solidFill>
            <a:srgbClr val="3B444D"/>
          </a:solidFill>
          <a:latin typeface="+mn-lt"/>
          <a:ea typeface="+mn-ea"/>
          <a:cs typeface="+mn-cs"/>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3" name="Group 1">
            <a:extLst>
              <a:ext uri="{FF2B5EF4-FFF2-40B4-BE49-F238E27FC236}">
                <a16:creationId xmlns:a16="http://schemas.microsoft.com/office/drawing/2014/main" id="{3DBA7AEF-0DD4-D145-ADDC-5018DE69FE23}"/>
              </a:ext>
            </a:extLst>
          </p:cNvPr>
          <p:cNvGrpSpPr>
            <a:grpSpLocks/>
          </p:cNvGrpSpPr>
          <p:nvPr/>
        </p:nvGrpSpPr>
        <p:grpSpPr bwMode="auto">
          <a:xfrm>
            <a:off x="0" y="0"/>
            <a:ext cx="12190413" cy="6858000"/>
            <a:chOff x="-2" y="0"/>
            <a:chExt cx="12192003" cy="6858001"/>
          </a:xfrm>
        </p:grpSpPr>
        <p:sp>
          <p:nvSpPr>
            <p:cNvPr id="3074" name="Rectangle 2">
              <a:extLst>
                <a:ext uri="{FF2B5EF4-FFF2-40B4-BE49-F238E27FC236}">
                  <a16:creationId xmlns:a16="http://schemas.microsoft.com/office/drawing/2014/main" id="{C0C4BA51-0D74-9C4A-80D1-0A71B100FA60}"/>
                </a:ext>
              </a:extLst>
            </p:cNvPr>
            <p:cNvSpPr>
              <a:spLocks/>
            </p:cNvSpPr>
            <p:nvPr/>
          </p:nvSpPr>
          <p:spPr bwMode="auto">
            <a:xfrm>
              <a:off x="-2" y="0"/>
              <a:ext cx="12192002" cy="6858000"/>
            </a:xfrm>
            <a:prstGeom prst="rect">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endParaRPr lang="en-US" altLang="en-US"/>
            </a:p>
          </p:txBody>
        </p:sp>
        <p:pic>
          <p:nvPicPr>
            <p:cNvPr id="3075" name="Picture 3" descr="image1.jpeg">
              <a:extLst>
                <a:ext uri="{FF2B5EF4-FFF2-40B4-BE49-F238E27FC236}">
                  <a16:creationId xmlns:a16="http://schemas.microsoft.com/office/drawing/2014/main" id="{EFC04D13-AE23-314A-A5EB-E9E6460CFF4D}"/>
                </a:ext>
              </a:extLst>
            </p:cNvPr>
            <p:cNvPicPr>
              <a:picLocks noChangeAspect="1"/>
            </p:cNvPicPr>
            <p:nvPr/>
          </p:nvPicPr>
          <p:blipFill>
            <a:blip r:embed="rId2">
              <a:alphaModFix amt="25000"/>
              <a:extLst>
                <a:ext uri="{28A0092B-C50C-407E-A947-70E740481C1C}">
                  <a14:useLocalDpi xmlns:a14="http://schemas.microsoft.com/office/drawing/2010/main" val="0"/>
                </a:ext>
              </a:extLst>
            </a:blip>
            <a:srcRect t="11020" r="12292" b="10368"/>
            <a:stretch>
              <a:fillRect/>
            </a:stretch>
          </p:blipFill>
          <p:spPr bwMode="auto">
            <a:xfrm>
              <a:off x="-2" y="0"/>
              <a:ext cx="12192003" cy="6858001"/>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076" name="Text Box 4" descr="Shape 133">
            <a:extLst>
              <a:ext uri="{FF2B5EF4-FFF2-40B4-BE49-F238E27FC236}">
                <a16:creationId xmlns:a16="http://schemas.microsoft.com/office/drawing/2014/main" id="{2831E4EC-1AE9-E244-9CF1-65BE917B2B7C}"/>
              </a:ext>
            </a:extLst>
          </p:cNvPr>
          <p:cNvSpPr txBox="1">
            <a:spLocks/>
          </p:cNvSpPr>
          <p:nvPr/>
        </p:nvSpPr>
        <p:spPr bwMode="auto">
          <a:xfrm>
            <a:off x="512763" y="2516188"/>
            <a:ext cx="11163300" cy="161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3200" b="1">
                <a:solidFill>
                  <a:srgbClr val="00B3DC"/>
                </a:solidFill>
                <a:latin typeface="Gilroy ExtraBold" pitchFamily="2" charset="77"/>
                <a:sym typeface="Gilroy ExtraBold" pitchFamily="2" charset="77"/>
              </a:rPr>
              <a:t>Arena Academy</a:t>
            </a:r>
            <a:endParaRPr lang="en-US" altLang="en-US" sz="3200" b="1">
              <a:solidFill>
                <a:srgbClr val="000000"/>
              </a:solidFill>
              <a:latin typeface="Gilroy ExtraBold" pitchFamily="2" charset="77"/>
              <a:sym typeface="Gilroy ExtraBold" pitchFamily="2" charset="77"/>
            </a:endParaRPr>
          </a:p>
          <a:p>
            <a:pPr algn="ctr">
              <a:lnSpc>
                <a:spcPct val="90000"/>
              </a:lnSpc>
            </a:pPr>
            <a:r>
              <a:rPr lang="en-US" altLang="en-US" sz="7200" b="1">
                <a:solidFill>
                  <a:srgbClr val="FFFFFF"/>
                </a:solidFill>
                <a:latin typeface="Gilroy ExtraBold" pitchFamily="2" charset="77"/>
                <a:sym typeface="Gilroy ExtraBold" pitchFamily="2" charset="77"/>
              </a:rPr>
              <a:t>Personal story</a:t>
            </a:r>
          </a:p>
        </p:txBody>
      </p:sp>
      <p:sp>
        <p:nvSpPr>
          <p:cNvPr id="3077" name="Text Box 5" descr="Shape 133">
            <a:extLst>
              <a:ext uri="{FF2B5EF4-FFF2-40B4-BE49-F238E27FC236}">
                <a16:creationId xmlns:a16="http://schemas.microsoft.com/office/drawing/2014/main" id="{5648114D-8BAD-3345-ABFE-CEA30F3F704F}"/>
              </a:ext>
            </a:extLst>
          </p:cNvPr>
          <p:cNvSpPr txBox="1">
            <a:spLocks/>
          </p:cNvSpPr>
          <p:nvPr/>
        </p:nvSpPr>
        <p:spPr bwMode="auto">
          <a:xfrm>
            <a:off x="514350" y="5116513"/>
            <a:ext cx="11163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r>
              <a:rPr lang="en-US" altLang="en-US" sz="2400" b="1">
                <a:solidFill>
                  <a:srgbClr val="FFFFFF"/>
                </a:solidFill>
                <a:latin typeface="Source Sans Pro" panose="020B0503030403020204" pitchFamily="34" charset="77"/>
                <a:sym typeface="Source Sans Pro" panose="020B0503030403020204" pitchFamily="34" charset="77"/>
              </a:rPr>
              <a:t>Elizabeth Erickson </a:t>
            </a:r>
            <a:r>
              <a:rPr lang="en-US" altLang="en-US" sz="2400">
                <a:solidFill>
                  <a:srgbClr val="00C4FF"/>
                </a:solidFill>
                <a:latin typeface="Source Sans Pro" panose="020B0503030403020204" pitchFamily="34" charset="77"/>
                <a:sym typeface="Source Sans Pro" panose="020B0503030403020204" pitchFamily="34" charset="77"/>
              </a:rPr>
              <a:t>/ OFA Training Director / @LizzErickson</a:t>
            </a:r>
            <a:endParaRPr lang="en-US" altLang="en-US" sz="2400" b="1">
              <a:solidFill>
                <a:srgbClr val="FFFFFF"/>
              </a:solidFill>
              <a:latin typeface="Source Sans Pro" panose="020B0503030403020204" pitchFamily="34" charset="77"/>
              <a:sym typeface="Source Sans Pro" panose="020B0503030403020204" pitchFamily="34" charset="77"/>
            </a:endParaRPr>
          </a:p>
        </p:txBody>
      </p:sp>
      <p:pic>
        <p:nvPicPr>
          <p:cNvPr id="3078" name="Picture 6" descr="Picture 9">
            <a:extLst>
              <a:ext uri="{FF2B5EF4-FFF2-40B4-BE49-F238E27FC236}">
                <a16:creationId xmlns:a16="http://schemas.microsoft.com/office/drawing/2014/main" id="{FFA6DA6B-7FF0-6847-BA00-0EB572FADB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descr="Rectangle 5">
            <a:extLst>
              <a:ext uri="{FF2B5EF4-FFF2-40B4-BE49-F238E27FC236}">
                <a16:creationId xmlns:a16="http://schemas.microsoft.com/office/drawing/2014/main" id="{537B8B03-75DB-E94E-8AF2-8CA29D3E8F1A}"/>
              </a:ext>
            </a:extLst>
          </p:cNvPr>
          <p:cNvSpPr>
            <a:spLocks/>
          </p:cNvSpPr>
          <p:nvPr/>
        </p:nvSpPr>
        <p:spPr bwMode="auto">
          <a:xfrm>
            <a:off x="5486400" y="1955800"/>
            <a:ext cx="6216650" cy="592138"/>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6386" name="Text Box 2" descr="TextBox 1">
            <a:extLst>
              <a:ext uri="{FF2B5EF4-FFF2-40B4-BE49-F238E27FC236}">
                <a16:creationId xmlns:a16="http://schemas.microsoft.com/office/drawing/2014/main" id="{4FA4ABBB-16AA-DB41-B300-24BAC418228F}"/>
              </a:ext>
            </a:extLst>
          </p:cNvPr>
          <p:cNvSpPr txBox="1">
            <a:spLocks/>
          </p:cNvSpPr>
          <p:nvPr/>
        </p:nvSpPr>
        <p:spPr bwMode="auto">
          <a:xfrm>
            <a:off x="876300" y="1228725"/>
            <a:ext cx="4518025"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16387" name="Text Box 3" descr="TextBox 4">
            <a:extLst>
              <a:ext uri="{FF2B5EF4-FFF2-40B4-BE49-F238E27FC236}">
                <a16:creationId xmlns:a16="http://schemas.microsoft.com/office/drawing/2014/main" id="{CE6A10D5-1B36-5944-9CFB-B5C9C155C0ED}"/>
              </a:ext>
            </a:extLst>
          </p:cNvPr>
          <p:cNvSpPr txBox="1">
            <a:spLocks/>
          </p:cNvSpPr>
          <p:nvPr/>
        </p:nvSpPr>
        <p:spPr bwMode="auto">
          <a:xfrm>
            <a:off x="5576888" y="1284288"/>
            <a:ext cx="6394450" cy="3405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Opening</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b="1">
                <a:solidFill>
                  <a:srgbClr val="FFFFFF"/>
                </a:solidFill>
                <a:latin typeface="Source Sans Pro" panose="020B0503030403020204" pitchFamily="34" charset="77"/>
                <a:sym typeface="Source Sans Pro" panose="020B0503030403020204" pitchFamily="34" charset="77"/>
              </a:rPr>
              <a:t>Thinking about your values </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Components of personal story</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Adapting your personal story to your audience</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Debrief and close</a:t>
            </a:r>
          </a:p>
        </p:txBody>
      </p:sp>
      <p:pic>
        <p:nvPicPr>
          <p:cNvPr id="16388" name="Picture 4" descr="Picture 3">
            <a:extLst>
              <a:ext uri="{FF2B5EF4-FFF2-40B4-BE49-F238E27FC236}">
                <a16:creationId xmlns:a16="http://schemas.microsoft.com/office/drawing/2014/main" id="{9FDB8BAB-0D2E-6E4F-B9F7-B14C21859C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descr="Shape 157">
            <a:extLst>
              <a:ext uri="{FF2B5EF4-FFF2-40B4-BE49-F238E27FC236}">
                <a16:creationId xmlns:a16="http://schemas.microsoft.com/office/drawing/2014/main" id="{ABE95C10-0BE6-2A44-8BEB-79CF96E0753F}"/>
              </a:ext>
            </a:extLst>
          </p:cNvPr>
          <p:cNvSpPr>
            <a:spLocks/>
          </p:cNvSpPr>
          <p:nvPr/>
        </p:nvSpPr>
        <p:spPr bwMode="auto">
          <a:xfrm>
            <a:off x="0" y="0"/>
            <a:ext cx="12192000" cy="6929438"/>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17410" name="Text Box 2" descr="Shape 158">
            <a:extLst>
              <a:ext uri="{FF2B5EF4-FFF2-40B4-BE49-F238E27FC236}">
                <a16:creationId xmlns:a16="http://schemas.microsoft.com/office/drawing/2014/main" id="{EE2CE570-EC95-8D49-8528-48F03AD3A40C}"/>
              </a:ext>
            </a:extLst>
          </p:cNvPr>
          <p:cNvSpPr txBox="1">
            <a:spLocks/>
          </p:cNvSpPr>
          <p:nvPr/>
        </p:nvSpPr>
        <p:spPr bwMode="auto">
          <a:xfrm>
            <a:off x="0" y="2622550"/>
            <a:ext cx="1219200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6000" b="1">
                <a:solidFill>
                  <a:srgbClr val="FFFFFF"/>
                </a:solidFill>
                <a:latin typeface="Gilroy ExtraBold" pitchFamily="2" charset="77"/>
                <a:sym typeface="Gilroy ExtraBold" pitchFamily="2" charset="77"/>
              </a:rPr>
              <a:t>Compelling personal stories </a:t>
            </a:r>
            <a:endParaRPr lang="en-US" altLang="en-US" sz="6000" b="1">
              <a:solidFill>
                <a:srgbClr val="000000"/>
              </a:solidFill>
              <a:latin typeface="Gilroy ExtraBold" pitchFamily="2" charset="77"/>
              <a:sym typeface="Gilroy ExtraBold" pitchFamily="2" charset="77"/>
            </a:endParaRPr>
          </a:p>
          <a:p>
            <a:pPr algn="ctr">
              <a:lnSpc>
                <a:spcPct val="80000"/>
              </a:lnSpc>
            </a:pPr>
            <a:r>
              <a:rPr lang="en-US" altLang="en-US" sz="6000" b="1">
                <a:solidFill>
                  <a:srgbClr val="FFFFFF"/>
                </a:solidFill>
                <a:latin typeface="Gilroy ExtraBold" pitchFamily="2" charset="77"/>
                <a:sym typeface="Gilroy ExtraBold" pitchFamily="2" charset="77"/>
              </a:rPr>
              <a:t>are built on values. </a:t>
            </a:r>
            <a:endParaRPr lang="en-US" altLang="en-US" sz="6000" b="1">
              <a:solidFill>
                <a:srgbClr val="000000"/>
              </a:solidFill>
              <a:latin typeface="Gilroy ExtraBold" pitchFamily="2" charset="77"/>
              <a:sym typeface="Gilroy ExtraBold" pitchFamily="2" charset="77"/>
            </a:endParaRPr>
          </a:p>
          <a:p>
            <a:pPr algn="ctr">
              <a:lnSpc>
                <a:spcPct val="80000"/>
              </a:lnSpc>
            </a:pPr>
            <a:endParaRPr lang="en-US" altLang="en-US" sz="6000" b="1">
              <a:solidFill>
                <a:srgbClr val="FFFFFF"/>
              </a:solidFill>
              <a:latin typeface="Gilroy ExtraBold" pitchFamily="2" charset="77"/>
              <a:sym typeface="Gilroy ExtraBold" pitchFamily="2" charset="77"/>
            </a:endParaRPr>
          </a:p>
        </p:txBody>
      </p:sp>
      <p:pic>
        <p:nvPicPr>
          <p:cNvPr id="17411" name="Picture 3" descr="Picture 3">
            <a:extLst>
              <a:ext uri="{FF2B5EF4-FFF2-40B4-BE49-F238E27FC236}">
                <a16:creationId xmlns:a16="http://schemas.microsoft.com/office/drawing/2014/main" id="{AD909B0A-A0BA-DD40-B6AB-3C75D7F13F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bwMode="auto">
      <p:bgPr>
        <a:solidFill>
          <a:srgbClr val="050000"/>
        </a:solidFill>
        <a:effectLst/>
      </p:bgPr>
    </p:bg>
    <p:spTree>
      <p:nvGrpSpPr>
        <p:cNvPr id="1" name=""/>
        <p:cNvGrpSpPr/>
        <p:nvPr/>
      </p:nvGrpSpPr>
      <p:grpSpPr>
        <a:xfrm>
          <a:off x="0" y="0"/>
          <a:ext cx="0" cy="0"/>
          <a:chOff x="0" y="0"/>
          <a:chExt cx="0" cy="0"/>
        </a:xfrm>
      </p:grpSpPr>
      <p:pic>
        <p:nvPicPr>
          <p:cNvPr id="2" name="Online Media 1" descr="media2.mp4">
            <a:hlinkClick r:id="" action="ppaction://media"/>
            <a:extLst>
              <a:ext uri="{FF2B5EF4-FFF2-40B4-BE49-F238E27FC236}">
                <a16:creationId xmlns:a16="http://schemas.microsoft.com/office/drawing/2014/main" id="{9A91ACBC-371F-8849-AA3C-95ECCBDA81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799" y="66674"/>
            <a:ext cx="8966199" cy="6724649"/>
          </a:xfrm>
          <a:prstGeom prst="rect">
            <a:avLst/>
          </a:prstGeom>
        </p:spPr>
      </p:pic>
      <p:pic>
        <p:nvPicPr>
          <p:cNvPr id="19457" name="Picture 1" descr="Picture 2">
            <a:extLst>
              <a:ext uri="{FF2B5EF4-FFF2-40B4-BE49-F238E27FC236}">
                <a16:creationId xmlns:a16="http://schemas.microsoft.com/office/drawing/2014/main" id="{06131276-7C54-ED4C-8BB2-7D3692A0BBA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1" descr="TextBox 1">
            <a:extLst>
              <a:ext uri="{FF2B5EF4-FFF2-40B4-BE49-F238E27FC236}">
                <a16:creationId xmlns:a16="http://schemas.microsoft.com/office/drawing/2014/main" id="{5B961D7A-8FCC-4248-BF0C-C5417675D1DD}"/>
              </a:ext>
            </a:extLst>
          </p:cNvPr>
          <p:cNvSpPr txBox="1">
            <a:spLocks/>
          </p:cNvSpPr>
          <p:nvPr/>
        </p:nvSpPr>
        <p:spPr bwMode="auto">
          <a:xfrm>
            <a:off x="576263" y="2825750"/>
            <a:ext cx="11037887" cy="200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4800" b="1">
                <a:solidFill>
                  <a:srgbClr val="3D444B"/>
                </a:solidFill>
                <a:latin typeface="Gilroy ExtraBold" pitchFamily="2" charset="77"/>
                <a:sym typeface="Gilroy ExtraBold" pitchFamily="2" charset="77"/>
              </a:rPr>
              <a:t>What values do you hear President Obama communicating? </a:t>
            </a:r>
            <a:endParaRPr lang="en-US" altLang="en-US" sz="4800" b="1">
              <a:solidFill>
                <a:srgbClr val="000000"/>
              </a:solidFill>
              <a:latin typeface="Gilroy ExtraBold" pitchFamily="2" charset="77"/>
              <a:sym typeface="Gilroy ExtraBold" pitchFamily="2" charset="77"/>
            </a:endParaRPr>
          </a:p>
          <a:p>
            <a:pPr algn="ctr">
              <a:lnSpc>
                <a:spcPct val="80000"/>
              </a:lnSpc>
            </a:pPr>
            <a:r>
              <a:rPr lang="en-US" altLang="en-US" sz="4800" b="1">
                <a:solidFill>
                  <a:srgbClr val="3D444B"/>
                </a:solidFill>
                <a:latin typeface="Gilroy ExtraBold" pitchFamily="2" charset="77"/>
                <a:sym typeface="Gilroy ExtraBold" pitchFamily="2" charset="77"/>
              </a:rPr>
              <a:t>How do they land for you?</a:t>
            </a:r>
          </a:p>
        </p:txBody>
      </p:sp>
      <p:pic>
        <p:nvPicPr>
          <p:cNvPr id="21506" name="Picture 2" descr="Picture 2">
            <a:extLst>
              <a:ext uri="{FF2B5EF4-FFF2-40B4-BE49-F238E27FC236}">
                <a16:creationId xmlns:a16="http://schemas.microsoft.com/office/drawing/2014/main" id="{676DDD8A-9639-934E-80B3-06862E7D48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Text Box 3" descr="Rectangle 3">
            <a:extLst>
              <a:ext uri="{FF2B5EF4-FFF2-40B4-BE49-F238E27FC236}">
                <a16:creationId xmlns:a16="http://schemas.microsoft.com/office/drawing/2014/main" id="{2BAB5175-8251-3B4A-B1EB-0773051D1484}"/>
              </a:ext>
            </a:extLst>
          </p:cNvPr>
          <p:cNvSpPr txBox="1">
            <a:spLocks/>
          </p:cNvSpPr>
          <p:nvPr/>
        </p:nvSpPr>
        <p:spPr bwMode="auto">
          <a:xfrm>
            <a:off x="3998913" y="1911350"/>
            <a:ext cx="422751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2800" b="1">
                <a:solidFill>
                  <a:srgbClr val="00B3DC"/>
                </a:solidFill>
                <a:latin typeface="Gilroy ExtraBold" pitchFamily="2" charset="77"/>
                <a:sym typeface="Gilroy ExtraBold" pitchFamily="2" charset="77"/>
              </a:rPr>
              <a:t>GROUP SHARE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descr="Rectangle 5">
            <a:extLst>
              <a:ext uri="{FF2B5EF4-FFF2-40B4-BE49-F238E27FC236}">
                <a16:creationId xmlns:a16="http://schemas.microsoft.com/office/drawing/2014/main" id="{37B7DE4A-3AA9-E34A-B313-966924C87A38}"/>
              </a:ext>
            </a:extLst>
          </p:cNvPr>
          <p:cNvSpPr>
            <a:spLocks/>
          </p:cNvSpPr>
          <p:nvPr/>
        </p:nvSpPr>
        <p:spPr bwMode="auto">
          <a:xfrm>
            <a:off x="5486400" y="2690813"/>
            <a:ext cx="6216650" cy="59055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23554" name="Text Box 2" descr="TextBox 1">
            <a:extLst>
              <a:ext uri="{FF2B5EF4-FFF2-40B4-BE49-F238E27FC236}">
                <a16:creationId xmlns:a16="http://schemas.microsoft.com/office/drawing/2014/main" id="{AFBF9673-BF0A-254D-8B08-ABD25F6421C8}"/>
              </a:ext>
            </a:extLst>
          </p:cNvPr>
          <p:cNvSpPr txBox="1">
            <a:spLocks/>
          </p:cNvSpPr>
          <p:nvPr/>
        </p:nvSpPr>
        <p:spPr bwMode="auto">
          <a:xfrm>
            <a:off x="876300" y="1228725"/>
            <a:ext cx="4518025"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23555" name="Text Box 3" descr="TextBox 4">
            <a:extLst>
              <a:ext uri="{FF2B5EF4-FFF2-40B4-BE49-F238E27FC236}">
                <a16:creationId xmlns:a16="http://schemas.microsoft.com/office/drawing/2014/main" id="{43B141FC-0E0C-3048-9DF2-F00033B1D5B1}"/>
              </a:ext>
            </a:extLst>
          </p:cNvPr>
          <p:cNvSpPr txBox="1">
            <a:spLocks/>
          </p:cNvSpPr>
          <p:nvPr/>
        </p:nvSpPr>
        <p:spPr bwMode="auto">
          <a:xfrm>
            <a:off x="5576888" y="1284288"/>
            <a:ext cx="6394450" cy="3405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Opening</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Thinking about your values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b="1">
                <a:solidFill>
                  <a:srgbClr val="FFFFFF"/>
                </a:solidFill>
                <a:latin typeface="Source Sans Pro" panose="020B0503030403020204" pitchFamily="34" charset="77"/>
                <a:sym typeface="Source Sans Pro" panose="020B0503030403020204" pitchFamily="34" charset="77"/>
              </a:rPr>
              <a:t>Components of personal story</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Adapting your personal story to your audience</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Debrief and close</a:t>
            </a:r>
          </a:p>
        </p:txBody>
      </p:sp>
      <p:pic>
        <p:nvPicPr>
          <p:cNvPr id="23556" name="Picture 4" descr="Picture 3">
            <a:extLst>
              <a:ext uri="{FF2B5EF4-FFF2-40B4-BE49-F238E27FC236}">
                <a16:creationId xmlns:a16="http://schemas.microsoft.com/office/drawing/2014/main" id="{00BD756F-BC72-E144-9431-E10BDE408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descr="Rectangle 3">
            <a:extLst>
              <a:ext uri="{FF2B5EF4-FFF2-40B4-BE49-F238E27FC236}">
                <a16:creationId xmlns:a16="http://schemas.microsoft.com/office/drawing/2014/main" id="{ED3D509D-9640-CE4E-9AE6-7FBB9F102BEE}"/>
              </a:ext>
            </a:extLst>
          </p:cNvPr>
          <p:cNvSpPr>
            <a:spLocks/>
          </p:cNvSpPr>
          <p:nvPr/>
        </p:nvSpPr>
        <p:spPr bwMode="auto">
          <a:xfrm>
            <a:off x="-174625" y="-84138"/>
            <a:ext cx="12365038" cy="6942138"/>
          </a:xfrm>
          <a:prstGeom prst="rect">
            <a:avLst/>
          </a:prstGeom>
          <a:solidFill>
            <a:srgbClr val="3D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24578" name="Text Box 2" descr="TextBox 5">
            <a:extLst>
              <a:ext uri="{FF2B5EF4-FFF2-40B4-BE49-F238E27FC236}">
                <a16:creationId xmlns:a16="http://schemas.microsoft.com/office/drawing/2014/main" id="{1A6FCC80-CBC7-5448-9A52-E006237708D8}"/>
              </a:ext>
            </a:extLst>
          </p:cNvPr>
          <p:cNvSpPr txBox="1">
            <a:spLocks/>
          </p:cNvSpPr>
          <p:nvPr/>
        </p:nvSpPr>
        <p:spPr bwMode="auto">
          <a:xfrm>
            <a:off x="0" y="2754313"/>
            <a:ext cx="12192000" cy="118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7200" b="1">
                <a:solidFill>
                  <a:srgbClr val="FFFFFF"/>
                </a:solidFill>
                <a:latin typeface="Gilroy ExtraBold" pitchFamily="2" charset="77"/>
                <a:sym typeface="Gilroy ExtraBold" pitchFamily="2" charset="77"/>
              </a:rPr>
              <a:t>Stories are powerful</a:t>
            </a:r>
          </a:p>
        </p:txBody>
      </p:sp>
      <p:pic>
        <p:nvPicPr>
          <p:cNvPr id="24579" name="Picture 3" descr="Picture 4">
            <a:extLst>
              <a:ext uri="{FF2B5EF4-FFF2-40B4-BE49-F238E27FC236}">
                <a16:creationId xmlns:a16="http://schemas.microsoft.com/office/drawing/2014/main" id="{A9C643CA-6449-AE46-94C1-59B3834829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
            <a:extLst>
              <a:ext uri="{FF2B5EF4-FFF2-40B4-BE49-F238E27FC236}">
                <a16:creationId xmlns:a16="http://schemas.microsoft.com/office/drawing/2014/main" id="{25B85393-C20B-D744-9EE2-9DE3D1225076}"/>
              </a:ext>
            </a:extLst>
          </p:cNvPr>
          <p:cNvGrpSpPr>
            <a:grpSpLocks/>
          </p:cNvGrpSpPr>
          <p:nvPr/>
        </p:nvGrpSpPr>
        <p:grpSpPr bwMode="auto">
          <a:xfrm>
            <a:off x="0" y="-319088"/>
            <a:ext cx="12192000" cy="7226301"/>
            <a:chOff x="0" y="0"/>
            <a:chExt cx="12192000" cy="7228417"/>
          </a:xfrm>
        </p:grpSpPr>
        <p:pic>
          <p:nvPicPr>
            <p:cNvPr id="26626" name="Picture 2" descr="Google Shape;210;p33">
              <a:extLst>
                <a:ext uri="{FF2B5EF4-FFF2-40B4-BE49-F238E27FC236}">
                  <a16:creationId xmlns:a16="http://schemas.microsoft.com/office/drawing/2014/main" id="{09A65C5E-B776-3041-B8C6-9FE0DEE42D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2942" y="6712799"/>
              <a:ext cx="653212" cy="267120"/>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Rectangle 3" descr="Google Shape;211;p33">
              <a:extLst>
                <a:ext uri="{FF2B5EF4-FFF2-40B4-BE49-F238E27FC236}">
                  <a16:creationId xmlns:a16="http://schemas.microsoft.com/office/drawing/2014/main" id="{F074C667-F439-B940-9700-46B2111BFCAC}"/>
                </a:ext>
              </a:extLst>
            </p:cNvPr>
            <p:cNvSpPr>
              <a:spLocks/>
            </p:cNvSpPr>
            <p:nvPr/>
          </p:nvSpPr>
          <p:spPr bwMode="auto">
            <a:xfrm>
              <a:off x="0" y="0"/>
              <a:ext cx="12192000" cy="7228417"/>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6628" name="Text Box 4" descr="Google Shape;212;p33">
              <a:extLst>
                <a:ext uri="{FF2B5EF4-FFF2-40B4-BE49-F238E27FC236}">
                  <a16:creationId xmlns:a16="http://schemas.microsoft.com/office/drawing/2014/main" id="{50E0FC6F-AB9F-8944-AD85-C2981D59D227}"/>
                </a:ext>
              </a:extLst>
            </p:cNvPr>
            <p:cNvSpPr txBox="1">
              <a:spLocks/>
            </p:cNvSpPr>
            <p:nvPr/>
          </p:nvSpPr>
          <p:spPr bwMode="auto">
            <a:xfrm>
              <a:off x="0" y="702405"/>
              <a:ext cx="12192000" cy="7331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26629" name="Oval 5" descr="Google Shape;213;p33">
              <a:extLst>
                <a:ext uri="{FF2B5EF4-FFF2-40B4-BE49-F238E27FC236}">
                  <a16:creationId xmlns:a16="http://schemas.microsoft.com/office/drawing/2014/main" id="{FCAC061F-AE64-7E4F-A339-3AAC110DF3CA}"/>
                </a:ext>
              </a:extLst>
            </p:cNvPr>
            <p:cNvSpPr>
              <a:spLocks/>
            </p:cNvSpPr>
            <p:nvPr/>
          </p:nvSpPr>
          <p:spPr bwMode="auto">
            <a:xfrm>
              <a:off x="1043265" y="2799817"/>
              <a:ext cx="2281404" cy="2404629"/>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6630" name="Text Box 6" descr="Google Shape;214;p33">
              <a:extLst>
                <a:ext uri="{FF2B5EF4-FFF2-40B4-BE49-F238E27FC236}">
                  <a16:creationId xmlns:a16="http://schemas.microsoft.com/office/drawing/2014/main" id="{6AB50187-798A-BC44-941D-2EA44723824B}"/>
                </a:ext>
              </a:extLst>
            </p:cNvPr>
            <p:cNvSpPr txBox="1">
              <a:spLocks/>
            </p:cNvSpPr>
            <p:nvPr/>
          </p:nvSpPr>
          <p:spPr bwMode="auto">
            <a:xfrm>
              <a:off x="1043264" y="3780273"/>
              <a:ext cx="2281405" cy="473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Challenge</a:t>
              </a:r>
            </a:p>
          </p:txBody>
        </p:sp>
        <p:sp>
          <p:nvSpPr>
            <p:cNvPr id="26631" name="Oval 7" descr="Google Shape;215;p33">
              <a:extLst>
                <a:ext uri="{FF2B5EF4-FFF2-40B4-BE49-F238E27FC236}">
                  <a16:creationId xmlns:a16="http://schemas.microsoft.com/office/drawing/2014/main" id="{7395698C-540B-4F4E-AE58-3157098D8340}"/>
                </a:ext>
              </a:extLst>
            </p:cNvPr>
            <p:cNvSpPr>
              <a:spLocks/>
            </p:cNvSpPr>
            <p:nvPr/>
          </p:nvSpPr>
          <p:spPr bwMode="auto">
            <a:xfrm>
              <a:off x="3616135" y="2799817"/>
              <a:ext cx="2281405" cy="2404629"/>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6632" name="Text Box 8" descr="Google Shape;216;p33">
              <a:extLst>
                <a:ext uri="{FF2B5EF4-FFF2-40B4-BE49-F238E27FC236}">
                  <a16:creationId xmlns:a16="http://schemas.microsoft.com/office/drawing/2014/main" id="{80D7E47B-8A98-2341-BB89-81682A11DCB4}"/>
                </a:ext>
              </a:extLst>
            </p:cNvPr>
            <p:cNvSpPr txBox="1">
              <a:spLocks/>
            </p:cNvSpPr>
            <p:nvPr/>
          </p:nvSpPr>
          <p:spPr bwMode="auto">
            <a:xfrm>
              <a:off x="3616133" y="3780273"/>
              <a:ext cx="2281406" cy="473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Choice</a:t>
              </a:r>
            </a:p>
          </p:txBody>
        </p:sp>
        <p:sp>
          <p:nvSpPr>
            <p:cNvPr id="26633" name="Oval 9" descr="Google Shape;217;p33">
              <a:extLst>
                <a:ext uri="{FF2B5EF4-FFF2-40B4-BE49-F238E27FC236}">
                  <a16:creationId xmlns:a16="http://schemas.microsoft.com/office/drawing/2014/main" id="{2438B413-FA6E-984F-AE56-360DAE0BF758}"/>
                </a:ext>
              </a:extLst>
            </p:cNvPr>
            <p:cNvSpPr>
              <a:spLocks/>
            </p:cNvSpPr>
            <p:nvPr/>
          </p:nvSpPr>
          <p:spPr bwMode="auto">
            <a:xfrm>
              <a:off x="6189005" y="2799817"/>
              <a:ext cx="2281405" cy="2404629"/>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6634" name="Text Box 10" descr="Google Shape;218;p33">
              <a:extLst>
                <a:ext uri="{FF2B5EF4-FFF2-40B4-BE49-F238E27FC236}">
                  <a16:creationId xmlns:a16="http://schemas.microsoft.com/office/drawing/2014/main" id="{A2601164-AB28-D748-B2A7-0FDFA4A91472}"/>
                </a:ext>
              </a:extLst>
            </p:cNvPr>
            <p:cNvSpPr txBox="1">
              <a:spLocks/>
            </p:cNvSpPr>
            <p:nvPr/>
          </p:nvSpPr>
          <p:spPr bwMode="auto">
            <a:xfrm>
              <a:off x="6189004" y="3780273"/>
              <a:ext cx="2281405" cy="473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Outcome</a:t>
              </a:r>
            </a:p>
          </p:txBody>
        </p:sp>
        <p:sp>
          <p:nvSpPr>
            <p:cNvPr id="26635" name="Oval 11" descr="Google Shape;219;p33">
              <a:extLst>
                <a:ext uri="{FF2B5EF4-FFF2-40B4-BE49-F238E27FC236}">
                  <a16:creationId xmlns:a16="http://schemas.microsoft.com/office/drawing/2014/main" id="{9C2507F9-242C-6241-A0CE-2DDF76F9D846}"/>
                </a:ext>
              </a:extLst>
            </p:cNvPr>
            <p:cNvSpPr>
              <a:spLocks/>
            </p:cNvSpPr>
            <p:nvPr/>
          </p:nvSpPr>
          <p:spPr bwMode="auto">
            <a:xfrm>
              <a:off x="8761875" y="2835500"/>
              <a:ext cx="2281405" cy="2404629"/>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6636" name="Text Box 12" descr="Google Shape;220;p33">
              <a:extLst>
                <a:ext uri="{FF2B5EF4-FFF2-40B4-BE49-F238E27FC236}">
                  <a16:creationId xmlns:a16="http://schemas.microsoft.com/office/drawing/2014/main" id="{FD18907D-E30C-8546-87D0-1D4E08CD6EA0}"/>
                </a:ext>
              </a:extLst>
            </p:cNvPr>
            <p:cNvSpPr txBox="1">
              <a:spLocks/>
            </p:cNvSpPr>
            <p:nvPr/>
          </p:nvSpPr>
          <p:spPr bwMode="auto">
            <a:xfrm>
              <a:off x="8761874" y="3815957"/>
              <a:ext cx="2281406" cy="473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Ask</a:t>
              </a:r>
            </a:p>
          </p:txBody>
        </p:sp>
      </p:grpSp>
      <p:pic>
        <p:nvPicPr>
          <p:cNvPr id="26637" name="Picture 13" descr="Picture 13">
            <a:extLst>
              <a:ext uri="{FF2B5EF4-FFF2-40B4-BE49-F238E27FC236}">
                <a16:creationId xmlns:a16="http://schemas.microsoft.com/office/drawing/2014/main" id="{68644A5F-34CD-F54A-BE86-86C7918A0C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icture 2">
            <a:extLst>
              <a:ext uri="{FF2B5EF4-FFF2-40B4-BE49-F238E27FC236}">
                <a16:creationId xmlns:a16="http://schemas.microsoft.com/office/drawing/2014/main" id="{AAFC8500-4C71-5E45-BE39-E74E8CB665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Online Media 3" descr="media3.mov">
            <a:hlinkClick r:id="" action="ppaction://media"/>
            <a:extLst>
              <a:ext uri="{FF2B5EF4-FFF2-40B4-BE49-F238E27FC236}">
                <a16:creationId xmlns:a16="http://schemas.microsoft.com/office/drawing/2014/main" id="{9EA84BF3-8B75-0240-943E-947A0D42256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6873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Google Shape;233;p35">
            <a:extLst>
              <a:ext uri="{FF2B5EF4-FFF2-40B4-BE49-F238E27FC236}">
                <a16:creationId xmlns:a16="http://schemas.microsoft.com/office/drawing/2014/main" id="{75607B0B-FAFB-2346-A26A-1705602A28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8" name="Rectangle 2" descr="Google Shape;234;p35">
            <a:extLst>
              <a:ext uri="{FF2B5EF4-FFF2-40B4-BE49-F238E27FC236}">
                <a16:creationId xmlns:a16="http://schemas.microsoft.com/office/drawing/2014/main" id="{65DB8F39-3E8C-554E-AD12-E6BDB6F5CA05}"/>
              </a:ext>
            </a:extLst>
          </p:cNvPr>
          <p:cNvSpPr>
            <a:spLocks/>
          </p:cNvSpPr>
          <p:nvPr/>
        </p:nvSpPr>
        <p:spPr bwMode="auto">
          <a:xfrm>
            <a:off x="0" y="0"/>
            <a:ext cx="12190413" cy="6969125"/>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9699" name="Text Box 3" descr="Google Shape;235;p35">
            <a:extLst>
              <a:ext uri="{FF2B5EF4-FFF2-40B4-BE49-F238E27FC236}">
                <a16:creationId xmlns:a16="http://schemas.microsoft.com/office/drawing/2014/main" id="{BF810D98-2906-B948-894B-C9E91CD6FB68}"/>
              </a:ext>
            </a:extLst>
          </p:cNvPr>
          <p:cNvSpPr txBox="1">
            <a:spLocks/>
          </p:cNvSpPr>
          <p:nvPr/>
        </p:nvSpPr>
        <p:spPr bwMode="auto">
          <a:xfrm>
            <a:off x="0" y="714375"/>
            <a:ext cx="121920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29700" name="Oval 4" descr="Google Shape;236;p35">
            <a:extLst>
              <a:ext uri="{FF2B5EF4-FFF2-40B4-BE49-F238E27FC236}">
                <a16:creationId xmlns:a16="http://schemas.microsoft.com/office/drawing/2014/main" id="{C2E9722D-3EE7-784F-A5FC-7C1AED4B14B8}"/>
              </a:ext>
            </a:extLst>
          </p:cNvPr>
          <p:cNvSpPr>
            <a:spLocks/>
          </p:cNvSpPr>
          <p:nvPr/>
        </p:nvSpPr>
        <p:spPr bwMode="auto">
          <a:xfrm>
            <a:off x="1042988" y="2703513"/>
            <a:ext cx="2281237" cy="2281237"/>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9701" name="Text Box 5" descr="Google Shape;237;p35">
            <a:extLst>
              <a:ext uri="{FF2B5EF4-FFF2-40B4-BE49-F238E27FC236}">
                <a16:creationId xmlns:a16="http://schemas.microsoft.com/office/drawing/2014/main" id="{88BD4401-4189-4149-BA65-7F541092D06E}"/>
              </a:ext>
            </a:extLst>
          </p:cNvPr>
          <p:cNvSpPr txBox="1">
            <a:spLocks/>
          </p:cNvSpPr>
          <p:nvPr/>
        </p:nvSpPr>
        <p:spPr bwMode="auto">
          <a:xfrm>
            <a:off x="104298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00B3DC"/>
                </a:solidFill>
              </a:rPr>
              <a:t>Challenge</a:t>
            </a:r>
          </a:p>
        </p:txBody>
      </p:sp>
      <p:sp>
        <p:nvSpPr>
          <p:cNvPr id="29702" name="Oval 6" descr="Google Shape;238;p35">
            <a:extLst>
              <a:ext uri="{FF2B5EF4-FFF2-40B4-BE49-F238E27FC236}">
                <a16:creationId xmlns:a16="http://schemas.microsoft.com/office/drawing/2014/main" id="{3A29BC03-EDAF-3E4A-B12A-4596A8275B7E}"/>
              </a:ext>
            </a:extLst>
          </p:cNvPr>
          <p:cNvSpPr>
            <a:spLocks/>
          </p:cNvSpPr>
          <p:nvPr/>
        </p:nvSpPr>
        <p:spPr bwMode="auto">
          <a:xfrm>
            <a:off x="361473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9703" name="Text Box 7" descr="Google Shape;239;p35">
            <a:extLst>
              <a:ext uri="{FF2B5EF4-FFF2-40B4-BE49-F238E27FC236}">
                <a16:creationId xmlns:a16="http://schemas.microsoft.com/office/drawing/2014/main" id="{92FFE87E-BEC7-6D4D-ABE9-838627B3913B}"/>
              </a:ext>
            </a:extLst>
          </p:cNvPr>
          <p:cNvSpPr txBox="1">
            <a:spLocks/>
          </p:cNvSpPr>
          <p:nvPr/>
        </p:nvSpPr>
        <p:spPr bwMode="auto">
          <a:xfrm>
            <a:off x="361473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Choice</a:t>
            </a:r>
          </a:p>
        </p:txBody>
      </p:sp>
      <p:sp>
        <p:nvSpPr>
          <p:cNvPr id="29704" name="Oval 8" descr="Google Shape;240;p35">
            <a:extLst>
              <a:ext uri="{FF2B5EF4-FFF2-40B4-BE49-F238E27FC236}">
                <a16:creationId xmlns:a16="http://schemas.microsoft.com/office/drawing/2014/main" id="{DDEE0583-F475-EF4C-843A-F2CD98433D82}"/>
              </a:ext>
            </a:extLst>
          </p:cNvPr>
          <p:cNvSpPr>
            <a:spLocks/>
          </p:cNvSpPr>
          <p:nvPr/>
        </p:nvSpPr>
        <p:spPr bwMode="auto">
          <a:xfrm>
            <a:off x="6188075" y="2703513"/>
            <a:ext cx="2281238"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9705" name="Text Box 9" descr="Google Shape;241;p35">
            <a:extLst>
              <a:ext uri="{FF2B5EF4-FFF2-40B4-BE49-F238E27FC236}">
                <a16:creationId xmlns:a16="http://schemas.microsoft.com/office/drawing/2014/main" id="{B82BFA16-0150-3A4A-B93F-1D0A1A565805}"/>
              </a:ext>
            </a:extLst>
          </p:cNvPr>
          <p:cNvSpPr txBox="1">
            <a:spLocks/>
          </p:cNvSpPr>
          <p:nvPr/>
        </p:nvSpPr>
        <p:spPr bwMode="auto">
          <a:xfrm>
            <a:off x="6188075" y="3633788"/>
            <a:ext cx="2281238"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Outcome</a:t>
            </a:r>
          </a:p>
        </p:txBody>
      </p:sp>
      <p:sp>
        <p:nvSpPr>
          <p:cNvPr id="29706" name="Oval 10" descr="Google Shape;242;p35">
            <a:extLst>
              <a:ext uri="{FF2B5EF4-FFF2-40B4-BE49-F238E27FC236}">
                <a16:creationId xmlns:a16="http://schemas.microsoft.com/office/drawing/2014/main" id="{0167B401-A783-7D4D-B4DC-9BB3E9CB4119}"/>
              </a:ext>
            </a:extLst>
          </p:cNvPr>
          <p:cNvSpPr>
            <a:spLocks/>
          </p:cNvSpPr>
          <p:nvPr/>
        </p:nvSpPr>
        <p:spPr bwMode="auto">
          <a:xfrm>
            <a:off x="8761413" y="2736850"/>
            <a:ext cx="2281237" cy="228282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29707" name="Text Box 11" descr="Google Shape;243;p35">
            <a:extLst>
              <a:ext uri="{FF2B5EF4-FFF2-40B4-BE49-F238E27FC236}">
                <a16:creationId xmlns:a16="http://schemas.microsoft.com/office/drawing/2014/main" id="{B9395960-8E5B-094A-ACF4-21640798E6B8}"/>
              </a:ext>
            </a:extLst>
          </p:cNvPr>
          <p:cNvSpPr txBox="1">
            <a:spLocks/>
          </p:cNvSpPr>
          <p:nvPr/>
        </p:nvSpPr>
        <p:spPr bwMode="auto">
          <a:xfrm>
            <a:off x="8761413" y="3667125"/>
            <a:ext cx="2281237"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Ask</a:t>
            </a:r>
          </a:p>
        </p:txBody>
      </p:sp>
      <p:pic>
        <p:nvPicPr>
          <p:cNvPr id="29708" name="Picture 12" descr="Picture 12">
            <a:extLst>
              <a:ext uri="{FF2B5EF4-FFF2-40B4-BE49-F238E27FC236}">
                <a16:creationId xmlns:a16="http://schemas.microsoft.com/office/drawing/2014/main" id="{08B2FAB6-E1DE-D849-9BD3-C61986D71D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descr="Google Shape;249;p36">
            <a:extLst>
              <a:ext uri="{FF2B5EF4-FFF2-40B4-BE49-F238E27FC236}">
                <a16:creationId xmlns:a16="http://schemas.microsoft.com/office/drawing/2014/main" id="{0223226F-AD28-3345-A17E-210A94E03F97}"/>
              </a:ext>
            </a:extLst>
          </p:cNvPr>
          <p:cNvSpPr txBox="1">
            <a:spLocks/>
          </p:cNvSpPr>
          <p:nvPr/>
        </p:nvSpPr>
        <p:spPr bwMode="auto">
          <a:xfrm>
            <a:off x="0" y="1857375"/>
            <a:ext cx="12192000" cy="355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5400" b="1">
                <a:solidFill>
                  <a:srgbClr val="00B3DC"/>
                </a:solidFill>
                <a:latin typeface="Gilroy ExtraBold" pitchFamily="2" charset="77"/>
                <a:sym typeface="Gilroy ExtraBold" pitchFamily="2" charset="77"/>
              </a:rPr>
              <a:t>The challenge </a:t>
            </a:r>
            <a:r>
              <a:rPr lang="en-US" altLang="en-US" sz="5400" b="1">
                <a:latin typeface="Gilroy ExtraBold" pitchFamily="2" charset="77"/>
                <a:sym typeface="Gilroy ExtraBold" pitchFamily="2" charset="77"/>
              </a:rPr>
              <a:t>is the central</a:t>
            </a:r>
            <a:endParaRPr lang="en-US" altLang="en-US" sz="5400" b="1">
              <a:solidFill>
                <a:srgbClr val="000000"/>
              </a:solidFill>
              <a:latin typeface="Gilroy ExtraBold" pitchFamily="2" charset="77"/>
              <a:sym typeface="Gilroy ExtraBold" pitchFamily="2" charset="77"/>
            </a:endParaRPr>
          </a:p>
          <a:p>
            <a:pPr algn="ctr">
              <a:lnSpc>
                <a:spcPct val="80000"/>
              </a:lnSpc>
            </a:pPr>
            <a:r>
              <a:rPr lang="en-US" altLang="en-US" sz="5400" b="1">
                <a:latin typeface="Gilroy ExtraBold" pitchFamily="2" charset="77"/>
                <a:sym typeface="Gilroy ExtraBold" pitchFamily="2" charset="77"/>
              </a:rPr>
              <a:t>reason for taking action. Without challenges, there would be no need </a:t>
            </a:r>
            <a:endParaRPr lang="en-US" altLang="en-US" sz="5400" b="1">
              <a:solidFill>
                <a:srgbClr val="000000"/>
              </a:solidFill>
              <a:latin typeface="Gilroy ExtraBold" pitchFamily="2" charset="77"/>
              <a:sym typeface="Gilroy ExtraBold" pitchFamily="2" charset="77"/>
            </a:endParaRPr>
          </a:p>
          <a:p>
            <a:pPr algn="ctr">
              <a:lnSpc>
                <a:spcPct val="80000"/>
              </a:lnSpc>
            </a:pPr>
            <a:r>
              <a:rPr lang="en-US" altLang="en-US" sz="5400" b="1">
                <a:latin typeface="Gilroy ExtraBold" pitchFamily="2" charset="77"/>
                <a:sym typeface="Gilroy ExtraBold" pitchFamily="2" charset="77"/>
              </a:rPr>
              <a:t>to organize. Everyone would just </a:t>
            </a:r>
            <a:endParaRPr lang="en-US" altLang="en-US" sz="5400" b="1">
              <a:solidFill>
                <a:srgbClr val="000000"/>
              </a:solidFill>
              <a:latin typeface="Gilroy ExtraBold" pitchFamily="2" charset="77"/>
              <a:sym typeface="Gilroy ExtraBold" pitchFamily="2" charset="77"/>
            </a:endParaRPr>
          </a:p>
          <a:p>
            <a:pPr algn="ctr">
              <a:lnSpc>
                <a:spcPct val="80000"/>
              </a:lnSpc>
            </a:pPr>
            <a:r>
              <a:rPr lang="en-US" altLang="en-US" sz="5400" b="1">
                <a:latin typeface="Gilroy ExtraBold" pitchFamily="2" charset="77"/>
                <a:sym typeface="Gilroy ExtraBold" pitchFamily="2" charset="77"/>
              </a:rPr>
              <a:t>be happy with the status quo.</a:t>
            </a:r>
          </a:p>
        </p:txBody>
      </p:sp>
      <p:pic>
        <p:nvPicPr>
          <p:cNvPr id="30722" name="Picture 2" descr="Picture 2">
            <a:extLst>
              <a:ext uri="{FF2B5EF4-FFF2-40B4-BE49-F238E27FC236}">
                <a16:creationId xmlns:a16="http://schemas.microsoft.com/office/drawing/2014/main" id="{96C115F7-D0AC-1A42-BCF9-F461350D98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Picture 1">
            <a:extLst>
              <a:ext uri="{FF2B5EF4-FFF2-40B4-BE49-F238E27FC236}">
                <a16:creationId xmlns:a16="http://schemas.microsoft.com/office/drawing/2014/main" id="{02F708F8-0A5A-9B40-AEA6-826180AD85AD}"/>
              </a:ext>
            </a:extLst>
          </p:cNvPr>
          <p:cNvPicPr>
            <a:picLocks noChangeAspect="1"/>
          </p:cNvPicPr>
          <p:nvPr/>
        </p:nvPicPr>
        <p:blipFill>
          <a:blip r:embed="rId3">
            <a:extLst>
              <a:ext uri="{28A0092B-C50C-407E-A947-70E740481C1C}">
                <a14:useLocalDpi xmlns:a14="http://schemas.microsoft.com/office/drawing/2010/main" val="0"/>
              </a:ext>
            </a:extLst>
          </a:blip>
          <a:srcRect l="1427" t="6537" b="10251"/>
          <a:stretch>
            <a:fillRect/>
          </a:stretch>
        </p:blipFill>
        <p:spPr bwMode="auto">
          <a:xfrm>
            <a:off x="0" y="0"/>
            <a:ext cx="12190413"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8" name="Text Box 2" descr="TextBox 8">
            <a:extLst>
              <a:ext uri="{FF2B5EF4-FFF2-40B4-BE49-F238E27FC236}">
                <a16:creationId xmlns:a16="http://schemas.microsoft.com/office/drawing/2014/main" id="{8D4A1549-05C1-4843-8342-D5D4D9556652}"/>
              </a:ext>
            </a:extLst>
          </p:cNvPr>
          <p:cNvSpPr txBox="1">
            <a:spLocks/>
          </p:cNvSpPr>
          <p:nvPr/>
        </p:nvSpPr>
        <p:spPr bwMode="auto">
          <a:xfrm>
            <a:off x="658813" y="4792663"/>
            <a:ext cx="5548312"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3000" b="1">
                <a:solidFill>
                  <a:srgbClr val="FFFFFF"/>
                </a:solidFill>
                <a:latin typeface="Gilroy ExtraBold" pitchFamily="2" charset="77"/>
                <a:sym typeface="Gilroy ExtraBold" pitchFamily="2" charset="77"/>
              </a:rPr>
              <a:t>Liz Erickson</a:t>
            </a:r>
          </a:p>
        </p:txBody>
      </p:sp>
      <p:sp>
        <p:nvSpPr>
          <p:cNvPr id="4099" name="Text Box 3" descr="TextBox 3">
            <a:extLst>
              <a:ext uri="{FF2B5EF4-FFF2-40B4-BE49-F238E27FC236}">
                <a16:creationId xmlns:a16="http://schemas.microsoft.com/office/drawing/2014/main" id="{7A894BB0-CB98-3543-BEBE-E64C2D88450A}"/>
              </a:ext>
            </a:extLst>
          </p:cNvPr>
          <p:cNvSpPr txBox="1">
            <a:spLocks/>
          </p:cNvSpPr>
          <p:nvPr/>
        </p:nvSpPr>
        <p:spPr bwMode="auto">
          <a:xfrm>
            <a:off x="658813" y="5243513"/>
            <a:ext cx="5548312"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1800">
                <a:solidFill>
                  <a:srgbClr val="00B3DC"/>
                </a:solidFill>
                <a:latin typeface="Source Sans Pro" panose="020B0503030403020204" pitchFamily="34" charset="77"/>
                <a:sym typeface="Source Sans Pro" panose="020B0503030403020204" pitchFamily="34" charset="77"/>
              </a:rPr>
              <a:t>OFA Training Director</a:t>
            </a:r>
            <a:endParaRPr lang="en-US" altLang="en-US" sz="1800">
              <a:solidFill>
                <a:srgbClr val="000000"/>
              </a:solidFill>
              <a:latin typeface="Source Sans Pro" panose="020B0503030403020204" pitchFamily="34" charset="77"/>
              <a:sym typeface="Source Sans Pro" panose="020B0503030403020204" pitchFamily="34" charset="77"/>
            </a:endParaRPr>
          </a:p>
          <a:p>
            <a:r>
              <a:rPr lang="en-US" altLang="en-US" sz="1800">
                <a:solidFill>
                  <a:srgbClr val="00B3DC"/>
                </a:solidFill>
                <a:latin typeface="Source Sans Pro" panose="020B0503030403020204" pitchFamily="34" charset="77"/>
                <a:sym typeface="Source Sans Pro" panose="020B0503030403020204" pitchFamily="34" charset="77"/>
              </a:rPr>
              <a:t>@LizzGErickson</a:t>
            </a:r>
          </a:p>
        </p:txBody>
      </p:sp>
      <p:pic>
        <p:nvPicPr>
          <p:cNvPr id="4100" name="Picture 4" descr="Picture 5">
            <a:extLst>
              <a:ext uri="{FF2B5EF4-FFF2-40B4-BE49-F238E27FC236}">
                <a16:creationId xmlns:a16="http://schemas.microsoft.com/office/drawing/2014/main" id="{BB473508-FB1A-0043-946C-948BB948F79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descr="TextBox 1">
            <a:extLst>
              <a:ext uri="{FF2B5EF4-FFF2-40B4-BE49-F238E27FC236}">
                <a16:creationId xmlns:a16="http://schemas.microsoft.com/office/drawing/2014/main" id="{FBF0EFFE-16A0-AA45-A4DB-89978AAA3A53}"/>
              </a:ext>
            </a:extLst>
          </p:cNvPr>
          <p:cNvSpPr txBox="1">
            <a:spLocks/>
          </p:cNvSpPr>
          <p:nvPr/>
        </p:nvSpPr>
        <p:spPr bwMode="auto">
          <a:xfrm>
            <a:off x="3365500" y="388938"/>
            <a:ext cx="8242300" cy="3140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000">
                <a:solidFill>
                  <a:srgbClr val="000000"/>
                </a:solidFill>
                <a:latin typeface="Source Sans Pro" panose="020B0503030403020204" pitchFamily="34" charset="77"/>
                <a:sym typeface="Source Sans Pro" panose="020B0503030403020204" pitchFamily="34" charset="77"/>
              </a:rPr>
              <a:t>I grew up in the Central Valley of California -- next to peach orchards, cotton fields, and the vast Sierra Nevada mountains looming in the distance. I was raised on the beliefs of “You can do whatever you dream” and “If you work hard enough, you can achieve anything”.</a:t>
            </a:r>
          </a:p>
          <a:p>
            <a:br>
              <a:rPr lang="en-US" altLang="en-US" sz="2000">
                <a:solidFill>
                  <a:srgbClr val="000000"/>
                </a:solidFill>
                <a:latin typeface="Source Sans Pro" panose="020B0503030403020204" pitchFamily="34" charset="77"/>
                <a:sym typeface="Source Sans Pro" panose="020B0503030403020204" pitchFamily="34" charset="77"/>
              </a:rPr>
            </a:br>
            <a:r>
              <a:rPr lang="en-US" altLang="en-US" sz="2000">
                <a:solidFill>
                  <a:srgbClr val="000000"/>
                </a:solidFill>
                <a:latin typeface="Source Sans Pro" panose="020B0503030403020204" pitchFamily="34" charset="77"/>
                <a:sym typeface="Source Sans Pro" panose="020B0503030403020204" pitchFamily="34" charset="77"/>
              </a:rPr>
              <a:t>I thought this applied to everyone. My unlearning of how the world worked hit me like a train when I taught 160 seventh grade boys in Charlotte, North Carolina. Faced with systemic injustices of poverty, failing education, and the color of their skin considered criminal, I knew dreams weren’t enough for my students.</a:t>
            </a:r>
          </a:p>
        </p:txBody>
      </p:sp>
      <p:pic>
        <p:nvPicPr>
          <p:cNvPr id="31746" name="Picture 2" descr="Picture 4">
            <a:extLst>
              <a:ext uri="{FF2B5EF4-FFF2-40B4-BE49-F238E27FC236}">
                <a16:creationId xmlns:a16="http://schemas.microsoft.com/office/drawing/2014/main" id="{B8B8BE1C-7FF9-B548-B876-4C14615F7F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Text Box 3" descr="Google Shape;256;p37">
            <a:extLst>
              <a:ext uri="{FF2B5EF4-FFF2-40B4-BE49-F238E27FC236}">
                <a16:creationId xmlns:a16="http://schemas.microsoft.com/office/drawing/2014/main" id="{55915A72-B072-0242-8854-ED8377B3F40D}"/>
              </a:ext>
            </a:extLst>
          </p:cNvPr>
          <p:cNvSpPr txBox="1">
            <a:spLocks/>
          </p:cNvSpPr>
          <p:nvPr/>
        </p:nvSpPr>
        <p:spPr bwMode="auto">
          <a:xfrm>
            <a:off x="328613" y="388938"/>
            <a:ext cx="3370262" cy="286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endParaRPr lang="en-US" altLang="en-US" sz="4500" b="1">
              <a:solidFill>
                <a:srgbClr val="000000"/>
              </a:solidFill>
            </a:endParaRPr>
          </a:p>
          <a:p>
            <a:pPr>
              <a:lnSpc>
                <a:spcPct val="80000"/>
              </a:lnSpc>
            </a:pPr>
            <a:endParaRPr lang="en-US" altLang="en-US" sz="4500" b="1">
              <a:solidFill>
                <a:srgbClr val="00B3DC"/>
              </a:solidFill>
            </a:endParaRPr>
          </a:p>
          <a:p>
            <a:pPr>
              <a:lnSpc>
                <a:spcPct val="80000"/>
              </a:lnSpc>
            </a:pPr>
            <a:r>
              <a:rPr lang="en-US" altLang="en-US" sz="4500" b="1">
                <a:solidFill>
                  <a:schemeClr val="accent2"/>
                </a:solidFill>
              </a:rPr>
              <a:t>Challenge</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descr="TextBox 1">
            <a:extLst>
              <a:ext uri="{FF2B5EF4-FFF2-40B4-BE49-F238E27FC236}">
                <a16:creationId xmlns:a16="http://schemas.microsoft.com/office/drawing/2014/main" id="{DB2C6D5E-49F7-8146-A042-CC8D93F904C8}"/>
              </a:ext>
            </a:extLst>
          </p:cNvPr>
          <p:cNvSpPr txBox="1">
            <a:spLocks/>
          </p:cNvSpPr>
          <p:nvPr/>
        </p:nvSpPr>
        <p:spPr bwMode="auto">
          <a:xfrm>
            <a:off x="592138" y="3017838"/>
            <a:ext cx="110363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latin typeface="Gilroy ExtraBold" pitchFamily="2" charset="77"/>
                <a:sym typeface="Gilroy ExtraBold" pitchFamily="2" charset="77"/>
              </a:rPr>
              <a:t>Now it’s your turn!</a:t>
            </a:r>
          </a:p>
        </p:txBody>
      </p:sp>
      <p:pic>
        <p:nvPicPr>
          <p:cNvPr id="33794" name="Picture 2" descr="Picture 2">
            <a:extLst>
              <a:ext uri="{FF2B5EF4-FFF2-40B4-BE49-F238E27FC236}">
                <a16:creationId xmlns:a16="http://schemas.microsoft.com/office/drawing/2014/main" id="{22B171EC-E286-854C-A5BA-58967872F5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descr="Google Shape;268;p38">
            <a:extLst>
              <a:ext uri="{FF2B5EF4-FFF2-40B4-BE49-F238E27FC236}">
                <a16:creationId xmlns:a16="http://schemas.microsoft.com/office/drawing/2014/main" id="{026947F8-14BA-5A46-ADB6-12A77FBD9D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18" name="Rectangle 2" descr="Google Shape;269;p38">
            <a:extLst>
              <a:ext uri="{FF2B5EF4-FFF2-40B4-BE49-F238E27FC236}">
                <a16:creationId xmlns:a16="http://schemas.microsoft.com/office/drawing/2014/main" id="{4C0FF07F-3B4D-4642-BE80-AD6F9C79E2FE}"/>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4819" name="Text Box 3" descr="Google Shape;270;p38">
            <a:extLst>
              <a:ext uri="{FF2B5EF4-FFF2-40B4-BE49-F238E27FC236}">
                <a16:creationId xmlns:a16="http://schemas.microsoft.com/office/drawing/2014/main" id="{0F080389-78A6-0E47-A688-B97362FBE6D0}"/>
              </a:ext>
            </a:extLst>
          </p:cNvPr>
          <p:cNvSpPr txBox="1">
            <a:spLocks/>
          </p:cNvSpPr>
          <p:nvPr/>
        </p:nvSpPr>
        <p:spPr bwMode="auto">
          <a:xfrm>
            <a:off x="0" y="714375"/>
            <a:ext cx="121920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34820" name="Oval 4" descr="Google Shape;271;p38">
            <a:extLst>
              <a:ext uri="{FF2B5EF4-FFF2-40B4-BE49-F238E27FC236}">
                <a16:creationId xmlns:a16="http://schemas.microsoft.com/office/drawing/2014/main" id="{09DC27FC-D47E-A146-88EA-D9480FB5D6CE}"/>
              </a:ext>
            </a:extLst>
          </p:cNvPr>
          <p:cNvSpPr>
            <a:spLocks/>
          </p:cNvSpPr>
          <p:nvPr/>
        </p:nvSpPr>
        <p:spPr bwMode="auto">
          <a:xfrm>
            <a:off x="104298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4821" name="Text Box 5" descr="Google Shape;272;p38">
            <a:extLst>
              <a:ext uri="{FF2B5EF4-FFF2-40B4-BE49-F238E27FC236}">
                <a16:creationId xmlns:a16="http://schemas.microsoft.com/office/drawing/2014/main" id="{2AA5BABD-5B0C-CB41-A1FA-9689221C1210}"/>
              </a:ext>
            </a:extLst>
          </p:cNvPr>
          <p:cNvSpPr txBox="1">
            <a:spLocks/>
          </p:cNvSpPr>
          <p:nvPr/>
        </p:nvSpPr>
        <p:spPr bwMode="auto">
          <a:xfrm>
            <a:off x="104298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Challenge</a:t>
            </a:r>
          </a:p>
        </p:txBody>
      </p:sp>
      <p:sp>
        <p:nvSpPr>
          <p:cNvPr id="34822" name="Oval 6" descr="Google Shape;273;p38">
            <a:extLst>
              <a:ext uri="{FF2B5EF4-FFF2-40B4-BE49-F238E27FC236}">
                <a16:creationId xmlns:a16="http://schemas.microsoft.com/office/drawing/2014/main" id="{64D46811-2406-2D46-93A8-FE8351A508A8}"/>
              </a:ext>
            </a:extLst>
          </p:cNvPr>
          <p:cNvSpPr>
            <a:spLocks/>
          </p:cNvSpPr>
          <p:nvPr/>
        </p:nvSpPr>
        <p:spPr bwMode="auto">
          <a:xfrm>
            <a:off x="3614738" y="2703513"/>
            <a:ext cx="2281237" cy="2281237"/>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4823" name="Text Box 7" descr="Google Shape;274;p38">
            <a:extLst>
              <a:ext uri="{FF2B5EF4-FFF2-40B4-BE49-F238E27FC236}">
                <a16:creationId xmlns:a16="http://schemas.microsoft.com/office/drawing/2014/main" id="{25E920C6-28D1-5A46-A4EE-17CC5818FFE8}"/>
              </a:ext>
            </a:extLst>
          </p:cNvPr>
          <p:cNvSpPr txBox="1">
            <a:spLocks/>
          </p:cNvSpPr>
          <p:nvPr/>
        </p:nvSpPr>
        <p:spPr bwMode="auto">
          <a:xfrm>
            <a:off x="361473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00B3DC"/>
                </a:solidFill>
              </a:rPr>
              <a:t>Choice</a:t>
            </a:r>
          </a:p>
        </p:txBody>
      </p:sp>
      <p:sp>
        <p:nvSpPr>
          <p:cNvPr id="34824" name="Oval 8" descr="Google Shape;275;p38">
            <a:extLst>
              <a:ext uri="{FF2B5EF4-FFF2-40B4-BE49-F238E27FC236}">
                <a16:creationId xmlns:a16="http://schemas.microsoft.com/office/drawing/2014/main" id="{CEFA0615-3166-E141-BD4F-C9C958A95C21}"/>
              </a:ext>
            </a:extLst>
          </p:cNvPr>
          <p:cNvSpPr>
            <a:spLocks/>
          </p:cNvSpPr>
          <p:nvPr/>
        </p:nvSpPr>
        <p:spPr bwMode="auto">
          <a:xfrm>
            <a:off x="6188075" y="2703513"/>
            <a:ext cx="2281238"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4825" name="Text Box 9" descr="Google Shape;276;p38">
            <a:extLst>
              <a:ext uri="{FF2B5EF4-FFF2-40B4-BE49-F238E27FC236}">
                <a16:creationId xmlns:a16="http://schemas.microsoft.com/office/drawing/2014/main" id="{8CE24CDD-1F40-AD44-8536-C2EB33D60966}"/>
              </a:ext>
            </a:extLst>
          </p:cNvPr>
          <p:cNvSpPr txBox="1">
            <a:spLocks/>
          </p:cNvSpPr>
          <p:nvPr/>
        </p:nvSpPr>
        <p:spPr bwMode="auto">
          <a:xfrm>
            <a:off x="6188075" y="3633788"/>
            <a:ext cx="2281238"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Outcome</a:t>
            </a:r>
          </a:p>
        </p:txBody>
      </p:sp>
      <p:sp>
        <p:nvSpPr>
          <p:cNvPr id="34826" name="Oval 10" descr="Google Shape;277;p38">
            <a:extLst>
              <a:ext uri="{FF2B5EF4-FFF2-40B4-BE49-F238E27FC236}">
                <a16:creationId xmlns:a16="http://schemas.microsoft.com/office/drawing/2014/main" id="{D3E18FE4-634F-6046-87F9-1D288611033A}"/>
              </a:ext>
            </a:extLst>
          </p:cNvPr>
          <p:cNvSpPr>
            <a:spLocks/>
          </p:cNvSpPr>
          <p:nvPr/>
        </p:nvSpPr>
        <p:spPr bwMode="auto">
          <a:xfrm>
            <a:off x="8761413" y="2736850"/>
            <a:ext cx="2281237" cy="228282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4827" name="Text Box 11" descr="Google Shape;278;p38">
            <a:extLst>
              <a:ext uri="{FF2B5EF4-FFF2-40B4-BE49-F238E27FC236}">
                <a16:creationId xmlns:a16="http://schemas.microsoft.com/office/drawing/2014/main" id="{8B4E18D4-9F2F-E449-823D-0C6E3248AC21}"/>
              </a:ext>
            </a:extLst>
          </p:cNvPr>
          <p:cNvSpPr txBox="1">
            <a:spLocks/>
          </p:cNvSpPr>
          <p:nvPr/>
        </p:nvSpPr>
        <p:spPr bwMode="auto">
          <a:xfrm>
            <a:off x="8761413" y="3667125"/>
            <a:ext cx="2281237"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Ask</a:t>
            </a:r>
          </a:p>
        </p:txBody>
      </p:sp>
      <p:pic>
        <p:nvPicPr>
          <p:cNvPr id="34828" name="Picture 12" descr="Picture 12">
            <a:extLst>
              <a:ext uri="{FF2B5EF4-FFF2-40B4-BE49-F238E27FC236}">
                <a16:creationId xmlns:a16="http://schemas.microsoft.com/office/drawing/2014/main" id="{6D90835D-0891-194F-9407-3A4BB1DFB3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descr="Google Shape;284;p39">
            <a:extLst>
              <a:ext uri="{FF2B5EF4-FFF2-40B4-BE49-F238E27FC236}">
                <a16:creationId xmlns:a16="http://schemas.microsoft.com/office/drawing/2014/main" id="{B7F5BFC8-3BBC-FD45-9024-13B5A88F8C81}"/>
              </a:ext>
            </a:extLst>
          </p:cNvPr>
          <p:cNvSpPr txBox="1">
            <a:spLocks/>
          </p:cNvSpPr>
          <p:nvPr/>
        </p:nvSpPr>
        <p:spPr bwMode="auto">
          <a:xfrm>
            <a:off x="0" y="2374900"/>
            <a:ext cx="12192000" cy="289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5400" b="1">
                <a:latin typeface="Gilroy ExtraBold" pitchFamily="2" charset="77"/>
                <a:sym typeface="Gilroy ExtraBold" pitchFamily="2" charset="77"/>
              </a:rPr>
              <a:t>This is the </a:t>
            </a:r>
            <a:r>
              <a:rPr lang="en-US" altLang="en-US" sz="5400" b="1">
                <a:solidFill>
                  <a:srgbClr val="00B3DC"/>
                </a:solidFill>
                <a:latin typeface="Gilroy ExtraBold" pitchFamily="2" charset="77"/>
                <a:sym typeface="Gilroy ExtraBold" pitchFamily="2" charset="77"/>
              </a:rPr>
              <a:t>choice</a:t>
            </a:r>
            <a:r>
              <a:rPr lang="en-US" altLang="en-US" sz="5400" b="1">
                <a:latin typeface="Gilroy ExtraBold" pitchFamily="2" charset="77"/>
                <a:sym typeface="Gilroy ExtraBold" pitchFamily="2" charset="77"/>
              </a:rPr>
              <a:t> you made </a:t>
            </a:r>
          </a:p>
          <a:p>
            <a:pPr algn="ctr">
              <a:lnSpc>
                <a:spcPct val="80000"/>
              </a:lnSpc>
            </a:pPr>
            <a:r>
              <a:rPr lang="en-US" altLang="en-US" sz="5400" b="1">
                <a:latin typeface="Gilroy ExtraBold" pitchFamily="2" charset="77"/>
                <a:sym typeface="Gilroy ExtraBold" pitchFamily="2" charset="77"/>
              </a:rPr>
              <a:t>to confront your challenge. What </a:t>
            </a:r>
          </a:p>
          <a:p>
            <a:pPr algn="ctr">
              <a:lnSpc>
                <a:spcPct val="80000"/>
              </a:lnSpc>
            </a:pPr>
            <a:r>
              <a:rPr lang="en-US" altLang="en-US" sz="5400" b="1">
                <a:latin typeface="Gilroy ExtraBold" pitchFamily="2" charset="77"/>
                <a:sym typeface="Gilroy ExtraBold" pitchFamily="2" charset="77"/>
              </a:rPr>
              <a:t>is the choice you made in that </a:t>
            </a:r>
          </a:p>
          <a:p>
            <a:pPr algn="ctr">
              <a:lnSpc>
                <a:spcPct val="80000"/>
              </a:lnSpc>
            </a:pPr>
            <a:r>
              <a:rPr lang="en-US" altLang="en-US" sz="5400" b="1">
                <a:latin typeface="Gilroy ExtraBold" pitchFamily="2" charset="77"/>
                <a:sym typeface="Gilroy ExtraBold" pitchFamily="2" charset="77"/>
              </a:rPr>
              <a:t>moment of adversity? </a:t>
            </a:r>
          </a:p>
        </p:txBody>
      </p:sp>
      <p:pic>
        <p:nvPicPr>
          <p:cNvPr id="35842" name="Picture 2" descr="Picture 2">
            <a:extLst>
              <a:ext uri="{FF2B5EF4-FFF2-40B4-BE49-F238E27FC236}">
                <a16:creationId xmlns:a16="http://schemas.microsoft.com/office/drawing/2014/main" id="{89E16A0D-25A2-4449-8D99-7D71EFA1F8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descr="Rectangle 1">
            <a:extLst>
              <a:ext uri="{FF2B5EF4-FFF2-40B4-BE49-F238E27FC236}">
                <a16:creationId xmlns:a16="http://schemas.microsoft.com/office/drawing/2014/main" id="{18E9A6EC-32A9-2847-BD01-9379D8601C3F}"/>
              </a:ext>
            </a:extLst>
          </p:cNvPr>
          <p:cNvSpPr txBox="1">
            <a:spLocks/>
          </p:cNvSpPr>
          <p:nvPr/>
        </p:nvSpPr>
        <p:spPr bwMode="auto">
          <a:xfrm>
            <a:off x="0" y="1897063"/>
            <a:ext cx="12192000" cy="3184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endParaRPr lang="en-US" altLang="en-US" sz="4800" b="1">
              <a:latin typeface="Gilroy ExtraBold" pitchFamily="2" charset="77"/>
              <a:sym typeface="Gilroy ExtraBold" pitchFamily="2" charset="77"/>
            </a:endParaRPr>
          </a:p>
          <a:p>
            <a:pPr algn="ctr">
              <a:lnSpc>
                <a:spcPct val="80000"/>
              </a:lnSpc>
            </a:pPr>
            <a:r>
              <a:rPr lang="en-US" altLang="en-US" sz="4800" b="1">
                <a:latin typeface="Gilroy ExtraBold" pitchFamily="2" charset="77"/>
                <a:sym typeface="Gilroy ExtraBold" pitchFamily="2" charset="77"/>
              </a:rPr>
              <a:t>For most organizers, your choice </a:t>
            </a:r>
            <a:endParaRPr lang="en-US" altLang="en-US" sz="4800" b="1">
              <a:solidFill>
                <a:srgbClr val="000000"/>
              </a:solidFill>
              <a:latin typeface="Gilroy ExtraBold" pitchFamily="2" charset="77"/>
              <a:sym typeface="Gilroy ExtraBold" pitchFamily="2" charset="77"/>
            </a:endParaRPr>
          </a:p>
          <a:p>
            <a:pPr algn="ctr">
              <a:lnSpc>
                <a:spcPct val="80000"/>
              </a:lnSpc>
            </a:pPr>
            <a:r>
              <a:rPr lang="en-US" altLang="en-US" sz="4800" b="1">
                <a:latin typeface="Gilroy ExtraBold" pitchFamily="2" charset="77"/>
                <a:sym typeface="Gilroy ExtraBold" pitchFamily="2" charset="77"/>
              </a:rPr>
              <a:t>was action. Your choice was change—</a:t>
            </a:r>
            <a:endParaRPr lang="en-US" altLang="en-US" sz="4800" b="1">
              <a:solidFill>
                <a:srgbClr val="000000"/>
              </a:solidFill>
              <a:latin typeface="Gilroy ExtraBold" pitchFamily="2" charset="77"/>
              <a:sym typeface="Gilroy ExtraBold" pitchFamily="2" charset="77"/>
            </a:endParaRPr>
          </a:p>
          <a:p>
            <a:pPr algn="ctr">
              <a:lnSpc>
                <a:spcPct val="80000"/>
              </a:lnSpc>
            </a:pPr>
            <a:r>
              <a:rPr lang="en-US" altLang="en-US" sz="4800" b="1">
                <a:latin typeface="Gilroy ExtraBold" pitchFamily="2" charset="77"/>
                <a:sym typeface="Gilroy ExtraBold" pitchFamily="2" charset="77"/>
              </a:rPr>
              <a:t>to stand up and do something, </a:t>
            </a:r>
            <a:endParaRPr lang="en-US" altLang="en-US" sz="4800" b="1">
              <a:solidFill>
                <a:srgbClr val="000000"/>
              </a:solidFill>
              <a:latin typeface="Gilroy ExtraBold" pitchFamily="2" charset="77"/>
              <a:sym typeface="Gilroy ExtraBold" pitchFamily="2" charset="77"/>
            </a:endParaRPr>
          </a:p>
          <a:p>
            <a:pPr algn="ctr">
              <a:lnSpc>
                <a:spcPct val="80000"/>
              </a:lnSpc>
            </a:pPr>
            <a:r>
              <a:rPr lang="en-US" altLang="en-US" sz="4800" b="1">
                <a:latin typeface="Gilroy ExtraBold" pitchFamily="2" charset="77"/>
                <a:sym typeface="Gilroy ExtraBold" pitchFamily="2" charset="77"/>
              </a:rPr>
              <a:t>no matter how big or small.</a:t>
            </a:r>
          </a:p>
        </p:txBody>
      </p:sp>
      <p:pic>
        <p:nvPicPr>
          <p:cNvPr id="36866" name="Picture 2" descr="Picture 2">
            <a:extLst>
              <a:ext uri="{FF2B5EF4-FFF2-40B4-BE49-F238E27FC236}">
                <a16:creationId xmlns:a16="http://schemas.microsoft.com/office/drawing/2014/main" id="{32A78D93-CC81-0846-8F15-DDBF66CE73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descr="TextBox 1">
            <a:extLst>
              <a:ext uri="{FF2B5EF4-FFF2-40B4-BE49-F238E27FC236}">
                <a16:creationId xmlns:a16="http://schemas.microsoft.com/office/drawing/2014/main" id="{378F61D0-2B37-C749-A2CB-81840DACBCDF}"/>
              </a:ext>
            </a:extLst>
          </p:cNvPr>
          <p:cNvSpPr txBox="1">
            <a:spLocks/>
          </p:cNvSpPr>
          <p:nvPr/>
        </p:nvSpPr>
        <p:spPr bwMode="auto">
          <a:xfrm>
            <a:off x="3365500" y="388938"/>
            <a:ext cx="8242300" cy="435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000">
                <a:solidFill>
                  <a:srgbClr val="000000"/>
                </a:solidFill>
                <a:latin typeface="Source Sans Pro" panose="020B0503030403020204" pitchFamily="34" charset="77"/>
                <a:sym typeface="Source Sans Pro" panose="020B0503030403020204" pitchFamily="34" charset="77"/>
              </a:rPr>
              <a:t>I grew up in the Central Valley of California -- next to peach orchards, cotton fields, and the vast Sierra Nevada mountains looming in the distance. I was raised on the beliefs of “You can do whatever you dream” and “If you work hard enough, you can achieve anything”.</a:t>
            </a:r>
          </a:p>
          <a:p>
            <a:br>
              <a:rPr lang="en-US" altLang="en-US" sz="2000">
                <a:solidFill>
                  <a:srgbClr val="000000"/>
                </a:solidFill>
                <a:latin typeface="Source Sans Pro" panose="020B0503030403020204" pitchFamily="34" charset="77"/>
                <a:sym typeface="Source Sans Pro" panose="020B0503030403020204" pitchFamily="34" charset="77"/>
              </a:rPr>
            </a:br>
            <a:r>
              <a:rPr lang="en-US" altLang="en-US" sz="2000">
                <a:solidFill>
                  <a:srgbClr val="000000"/>
                </a:solidFill>
                <a:latin typeface="Source Sans Pro" panose="020B0503030403020204" pitchFamily="34" charset="77"/>
                <a:sym typeface="Source Sans Pro" panose="020B0503030403020204" pitchFamily="34" charset="77"/>
              </a:rPr>
              <a:t>I thought this applied to everyone. My unlearning of how the world worked hit me like a train when I taught 160 seventh grade boys in Charlotte, North Carolina. Faced with systemic injustices of poverty, failing education, and the color of their skin considered criminal, I knew dreams weren’t enough for my students -- they needed structural changes, backed by sound policy with politicians that cared about the future opportunities of my students. </a:t>
            </a:r>
          </a:p>
          <a:p>
            <a:br>
              <a:rPr lang="en-US" altLang="en-US" sz="2000">
                <a:solidFill>
                  <a:srgbClr val="000000"/>
                </a:solidFill>
                <a:latin typeface="Source Sans Pro" panose="020B0503030403020204" pitchFamily="34" charset="77"/>
                <a:sym typeface="Source Sans Pro" panose="020B0503030403020204" pitchFamily="34" charset="77"/>
              </a:rPr>
            </a:br>
            <a:endParaRPr lang="en-US" altLang="en-US" sz="2000">
              <a:solidFill>
                <a:srgbClr val="000000"/>
              </a:solidFill>
              <a:latin typeface="Source Sans Pro" panose="020B0503030403020204" pitchFamily="34" charset="77"/>
              <a:sym typeface="Source Sans Pro" panose="020B0503030403020204" pitchFamily="34" charset="77"/>
            </a:endParaRPr>
          </a:p>
        </p:txBody>
      </p:sp>
      <p:pic>
        <p:nvPicPr>
          <p:cNvPr id="37890" name="Picture 2" descr="Picture 4">
            <a:extLst>
              <a:ext uri="{FF2B5EF4-FFF2-40B4-BE49-F238E27FC236}">
                <a16:creationId xmlns:a16="http://schemas.microsoft.com/office/drawing/2014/main" id="{519D179D-AAC7-5B46-AA8D-02B6F48E88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descr="Google Shape;256;p37">
            <a:extLst>
              <a:ext uri="{FF2B5EF4-FFF2-40B4-BE49-F238E27FC236}">
                <a16:creationId xmlns:a16="http://schemas.microsoft.com/office/drawing/2014/main" id="{86F79A6F-A8ED-6E4F-8B45-79629134481C}"/>
              </a:ext>
            </a:extLst>
          </p:cNvPr>
          <p:cNvSpPr txBox="1">
            <a:spLocks/>
          </p:cNvSpPr>
          <p:nvPr/>
        </p:nvSpPr>
        <p:spPr bwMode="auto">
          <a:xfrm>
            <a:off x="328613" y="388938"/>
            <a:ext cx="3370262" cy="286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endParaRPr lang="en-US" altLang="en-US" sz="4500" b="1">
              <a:solidFill>
                <a:srgbClr val="000000"/>
              </a:solidFill>
            </a:endParaRPr>
          </a:p>
          <a:p>
            <a:pPr>
              <a:lnSpc>
                <a:spcPct val="80000"/>
              </a:lnSpc>
            </a:pPr>
            <a:endParaRPr lang="en-US" altLang="en-US" sz="4500" b="1">
              <a:solidFill>
                <a:srgbClr val="00B3DC"/>
              </a:solidFill>
            </a:endParaRPr>
          </a:p>
          <a:p>
            <a:pPr>
              <a:lnSpc>
                <a:spcPct val="80000"/>
              </a:lnSpc>
            </a:pPr>
            <a:r>
              <a:rPr lang="en-US" altLang="en-US" sz="4500" b="1">
                <a:solidFill>
                  <a:schemeClr val="accent2"/>
                </a:solidFill>
              </a:rPr>
              <a:t>Choice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1" descr="TextBox 1">
            <a:extLst>
              <a:ext uri="{FF2B5EF4-FFF2-40B4-BE49-F238E27FC236}">
                <a16:creationId xmlns:a16="http://schemas.microsoft.com/office/drawing/2014/main" id="{00A683C6-4451-E142-B115-60F08CAC9931}"/>
              </a:ext>
            </a:extLst>
          </p:cNvPr>
          <p:cNvSpPr txBox="1">
            <a:spLocks/>
          </p:cNvSpPr>
          <p:nvPr/>
        </p:nvSpPr>
        <p:spPr bwMode="auto">
          <a:xfrm>
            <a:off x="592138" y="3017838"/>
            <a:ext cx="110363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latin typeface="Gilroy ExtraBold" pitchFamily="2" charset="77"/>
                <a:sym typeface="Gilroy ExtraBold" pitchFamily="2" charset="77"/>
              </a:rPr>
              <a:t>Now it’s your turn!</a:t>
            </a:r>
          </a:p>
        </p:txBody>
      </p:sp>
      <p:pic>
        <p:nvPicPr>
          <p:cNvPr id="38914" name="Picture 2" descr="Picture 2">
            <a:extLst>
              <a:ext uri="{FF2B5EF4-FFF2-40B4-BE49-F238E27FC236}">
                <a16:creationId xmlns:a16="http://schemas.microsoft.com/office/drawing/2014/main" id="{3F4A0E2F-04E2-3146-8FAE-C1B233B1563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Google Shape;300;p41">
            <a:extLst>
              <a:ext uri="{FF2B5EF4-FFF2-40B4-BE49-F238E27FC236}">
                <a16:creationId xmlns:a16="http://schemas.microsoft.com/office/drawing/2014/main" id="{B31A47F1-7977-834C-843F-9D1F8311E48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8" name="Rectangle 2" descr="Google Shape;301;p41">
            <a:extLst>
              <a:ext uri="{FF2B5EF4-FFF2-40B4-BE49-F238E27FC236}">
                <a16:creationId xmlns:a16="http://schemas.microsoft.com/office/drawing/2014/main" id="{8EE82398-C83D-D245-8F7A-B318C81051F5}"/>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9939" name="Text Box 3" descr="Google Shape;302;p41">
            <a:extLst>
              <a:ext uri="{FF2B5EF4-FFF2-40B4-BE49-F238E27FC236}">
                <a16:creationId xmlns:a16="http://schemas.microsoft.com/office/drawing/2014/main" id="{9F9FF3AB-4A6A-2E4F-9D53-2EB1FEC5E98D}"/>
              </a:ext>
            </a:extLst>
          </p:cNvPr>
          <p:cNvSpPr txBox="1">
            <a:spLocks/>
          </p:cNvSpPr>
          <p:nvPr/>
        </p:nvSpPr>
        <p:spPr bwMode="auto">
          <a:xfrm>
            <a:off x="0" y="714375"/>
            <a:ext cx="121920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39940" name="Oval 4" descr="Google Shape;303;p41">
            <a:extLst>
              <a:ext uri="{FF2B5EF4-FFF2-40B4-BE49-F238E27FC236}">
                <a16:creationId xmlns:a16="http://schemas.microsoft.com/office/drawing/2014/main" id="{076BB87A-EB62-6448-9046-FDD58D73DA66}"/>
              </a:ext>
            </a:extLst>
          </p:cNvPr>
          <p:cNvSpPr>
            <a:spLocks/>
          </p:cNvSpPr>
          <p:nvPr/>
        </p:nvSpPr>
        <p:spPr bwMode="auto">
          <a:xfrm>
            <a:off x="104298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9941" name="Text Box 5" descr="Google Shape;304;p41">
            <a:extLst>
              <a:ext uri="{FF2B5EF4-FFF2-40B4-BE49-F238E27FC236}">
                <a16:creationId xmlns:a16="http://schemas.microsoft.com/office/drawing/2014/main" id="{ED912562-F744-784E-A0AC-0E9B336DDD88}"/>
              </a:ext>
            </a:extLst>
          </p:cNvPr>
          <p:cNvSpPr txBox="1">
            <a:spLocks/>
          </p:cNvSpPr>
          <p:nvPr/>
        </p:nvSpPr>
        <p:spPr bwMode="auto">
          <a:xfrm>
            <a:off x="104298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Challenge</a:t>
            </a:r>
          </a:p>
        </p:txBody>
      </p:sp>
      <p:sp>
        <p:nvSpPr>
          <p:cNvPr id="39942" name="Oval 6" descr="Google Shape;305;p41">
            <a:extLst>
              <a:ext uri="{FF2B5EF4-FFF2-40B4-BE49-F238E27FC236}">
                <a16:creationId xmlns:a16="http://schemas.microsoft.com/office/drawing/2014/main" id="{A3BDAAB9-F824-D644-A7B1-D4A85C3811F6}"/>
              </a:ext>
            </a:extLst>
          </p:cNvPr>
          <p:cNvSpPr>
            <a:spLocks/>
          </p:cNvSpPr>
          <p:nvPr/>
        </p:nvSpPr>
        <p:spPr bwMode="auto">
          <a:xfrm>
            <a:off x="361473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9943" name="Text Box 7" descr="Google Shape;306;p41">
            <a:extLst>
              <a:ext uri="{FF2B5EF4-FFF2-40B4-BE49-F238E27FC236}">
                <a16:creationId xmlns:a16="http://schemas.microsoft.com/office/drawing/2014/main" id="{53A4C8EF-05CB-B742-9A81-45674515EEC1}"/>
              </a:ext>
            </a:extLst>
          </p:cNvPr>
          <p:cNvSpPr txBox="1">
            <a:spLocks/>
          </p:cNvSpPr>
          <p:nvPr/>
        </p:nvSpPr>
        <p:spPr bwMode="auto">
          <a:xfrm>
            <a:off x="361473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Choice</a:t>
            </a:r>
          </a:p>
        </p:txBody>
      </p:sp>
      <p:sp>
        <p:nvSpPr>
          <p:cNvPr id="39944" name="Oval 8" descr="Google Shape;307;p41">
            <a:extLst>
              <a:ext uri="{FF2B5EF4-FFF2-40B4-BE49-F238E27FC236}">
                <a16:creationId xmlns:a16="http://schemas.microsoft.com/office/drawing/2014/main" id="{EE920D8D-BC78-9145-859E-5FF888A1E402}"/>
              </a:ext>
            </a:extLst>
          </p:cNvPr>
          <p:cNvSpPr>
            <a:spLocks/>
          </p:cNvSpPr>
          <p:nvPr/>
        </p:nvSpPr>
        <p:spPr bwMode="auto">
          <a:xfrm>
            <a:off x="6188075" y="2703513"/>
            <a:ext cx="2281238" cy="2281237"/>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9945" name="Text Box 9" descr="Google Shape;308;p41">
            <a:extLst>
              <a:ext uri="{FF2B5EF4-FFF2-40B4-BE49-F238E27FC236}">
                <a16:creationId xmlns:a16="http://schemas.microsoft.com/office/drawing/2014/main" id="{FBE114C1-4A7A-054A-BFF9-3CA9702C128B}"/>
              </a:ext>
            </a:extLst>
          </p:cNvPr>
          <p:cNvSpPr txBox="1">
            <a:spLocks/>
          </p:cNvSpPr>
          <p:nvPr/>
        </p:nvSpPr>
        <p:spPr bwMode="auto">
          <a:xfrm>
            <a:off x="6188075" y="3633788"/>
            <a:ext cx="2281238"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00B3DC"/>
                </a:solidFill>
              </a:rPr>
              <a:t>Outcome</a:t>
            </a:r>
          </a:p>
        </p:txBody>
      </p:sp>
      <p:sp>
        <p:nvSpPr>
          <p:cNvPr id="39946" name="Oval 10" descr="Google Shape;309;p41">
            <a:extLst>
              <a:ext uri="{FF2B5EF4-FFF2-40B4-BE49-F238E27FC236}">
                <a16:creationId xmlns:a16="http://schemas.microsoft.com/office/drawing/2014/main" id="{6AC4E428-662F-4C45-9907-F4191F0DE23D}"/>
              </a:ext>
            </a:extLst>
          </p:cNvPr>
          <p:cNvSpPr>
            <a:spLocks/>
          </p:cNvSpPr>
          <p:nvPr/>
        </p:nvSpPr>
        <p:spPr bwMode="auto">
          <a:xfrm>
            <a:off x="8761413" y="2736850"/>
            <a:ext cx="2281237" cy="2282825"/>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39947" name="Text Box 11" descr="Google Shape;310;p41">
            <a:extLst>
              <a:ext uri="{FF2B5EF4-FFF2-40B4-BE49-F238E27FC236}">
                <a16:creationId xmlns:a16="http://schemas.microsoft.com/office/drawing/2014/main" id="{19CA11D2-2B02-7A43-92C9-397A3B4F952F}"/>
              </a:ext>
            </a:extLst>
          </p:cNvPr>
          <p:cNvSpPr txBox="1">
            <a:spLocks/>
          </p:cNvSpPr>
          <p:nvPr/>
        </p:nvSpPr>
        <p:spPr bwMode="auto">
          <a:xfrm>
            <a:off x="8761413" y="3667125"/>
            <a:ext cx="2281237"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Ask</a:t>
            </a:r>
          </a:p>
        </p:txBody>
      </p:sp>
      <p:pic>
        <p:nvPicPr>
          <p:cNvPr id="39948" name="Picture 12" descr="Picture 12">
            <a:extLst>
              <a:ext uri="{FF2B5EF4-FFF2-40B4-BE49-F238E27FC236}">
                <a16:creationId xmlns:a16="http://schemas.microsoft.com/office/drawing/2014/main" id="{FD52C6BA-D000-0041-AC98-1C0EF990C7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xt Box 1" descr="Google Shape;316;p42">
            <a:extLst>
              <a:ext uri="{FF2B5EF4-FFF2-40B4-BE49-F238E27FC236}">
                <a16:creationId xmlns:a16="http://schemas.microsoft.com/office/drawing/2014/main" id="{0A0EA007-F72F-FA40-8219-344C4DDAC6C6}"/>
              </a:ext>
            </a:extLst>
          </p:cNvPr>
          <p:cNvSpPr txBox="1">
            <a:spLocks/>
          </p:cNvSpPr>
          <p:nvPr/>
        </p:nvSpPr>
        <p:spPr bwMode="auto">
          <a:xfrm>
            <a:off x="0" y="1292225"/>
            <a:ext cx="12192000" cy="444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300" b="1">
                <a:latin typeface="Gilroy ExtraBold" pitchFamily="2" charset="77"/>
                <a:sym typeface="Gilroy ExtraBold" pitchFamily="2" charset="77"/>
              </a:rPr>
              <a:t>What were the results of your decision?</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solidFill>
                  <a:srgbClr val="00B3DC"/>
                </a:solidFill>
                <a:latin typeface="Gilroy ExtraBold" pitchFamily="2" charset="77"/>
                <a:sym typeface="Gilroy ExtraBold" pitchFamily="2" charset="77"/>
              </a:rPr>
              <a:t>The outcome </a:t>
            </a:r>
            <a:r>
              <a:rPr lang="en-US" altLang="en-US" sz="4300" b="1">
                <a:latin typeface="Gilroy ExtraBold" pitchFamily="2" charset="77"/>
                <a:sym typeface="Gilroy ExtraBold" pitchFamily="2" charset="77"/>
              </a:rPr>
              <a:t>shows how taking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action can lead to something good.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If you’re telling the story in an effort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to move someone to take action,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they need to know that taking action </a:t>
            </a:r>
            <a:endParaRPr lang="en-US" altLang="en-US" sz="4300" b="1">
              <a:solidFill>
                <a:srgbClr val="000000"/>
              </a:solidFill>
              <a:latin typeface="Gilroy ExtraBold" pitchFamily="2" charset="77"/>
              <a:sym typeface="Gilroy ExtraBold" pitchFamily="2" charset="77"/>
            </a:endParaRPr>
          </a:p>
          <a:p>
            <a:pPr algn="ctr">
              <a:lnSpc>
                <a:spcPct val="80000"/>
              </a:lnSpc>
            </a:pPr>
            <a:r>
              <a:rPr lang="en-US" altLang="en-US" sz="4300" b="1">
                <a:latin typeface="Gilroy ExtraBold" pitchFamily="2" charset="77"/>
                <a:sym typeface="Gilroy ExtraBold" pitchFamily="2" charset="77"/>
              </a:rPr>
              <a:t>can have positive results.</a:t>
            </a:r>
          </a:p>
        </p:txBody>
      </p:sp>
      <p:pic>
        <p:nvPicPr>
          <p:cNvPr id="40962" name="Picture 2" descr="Picture 2">
            <a:extLst>
              <a:ext uri="{FF2B5EF4-FFF2-40B4-BE49-F238E27FC236}">
                <a16:creationId xmlns:a16="http://schemas.microsoft.com/office/drawing/2014/main" id="{4727096D-9F06-064C-8E46-3AAA7924AB3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1" descr="TextBox 1">
            <a:extLst>
              <a:ext uri="{FF2B5EF4-FFF2-40B4-BE49-F238E27FC236}">
                <a16:creationId xmlns:a16="http://schemas.microsoft.com/office/drawing/2014/main" id="{F90B2570-2AB3-FA4F-9D7C-2A649E1D9489}"/>
              </a:ext>
            </a:extLst>
          </p:cNvPr>
          <p:cNvSpPr txBox="1">
            <a:spLocks/>
          </p:cNvSpPr>
          <p:nvPr/>
        </p:nvSpPr>
        <p:spPr bwMode="auto">
          <a:xfrm>
            <a:off x="3365500" y="388938"/>
            <a:ext cx="8242300" cy="588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000">
                <a:solidFill>
                  <a:srgbClr val="000000"/>
                </a:solidFill>
                <a:latin typeface="Source Sans Pro" panose="020B0503030403020204" pitchFamily="34" charset="77"/>
                <a:sym typeface="Source Sans Pro" panose="020B0503030403020204" pitchFamily="34" charset="77"/>
              </a:rPr>
              <a:t>I grew up in the Central Valley of California -- next to peach orchards, cotton fields, and the vast Sierra Nevada mountains looming in the distance. I was raised on the beliefs of “You can do whatever you dream” and “If you work hard enough, you can achieve anything”.</a:t>
            </a:r>
          </a:p>
          <a:p>
            <a:br>
              <a:rPr lang="en-US" altLang="en-US" sz="2000">
                <a:solidFill>
                  <a:srgbClr val="000000"/>
                </a:solidFill>
                <a:latin typeface="Source Sans Pro" panose="020B0503030403020204" pitchFamily="34" charset="77"/>
                <a:sym typeface="Source Sans Pro" panose="020B0503030403020204" pitchFamily="34" charset="77"/>
              </a:rPr>
            </a:br>
            <a:r>
              <a:rPr lang="en-US" altLang="en-US" sz="2000">
                <a:solidFill>
                  <a:srgbClr val="000000"/>
                </a:solidFill>
                <a:latin typeface="Source Sans Pro" panose="020B0503030403020204" pitchFamily="34" charset="77"/>
                <a:sym typeface="Source Sans Pro" panose="020B0503030403020204" pitchFamily="34" charset="77"/>
              </a:rPr>
              <a:t>I thought this applied to everyone. My unlearning of how the world worked hit me like a train when I taught 160 seventh grade boys in Charlotte, North Carolina. Faced with systemic injustices of poverty, failing education, and the color of their skin considered criminal, I knew dreams weren’t enough for my students -- they needed structural changes, backed by sound policy with politicians that cared about the future opportunities of my students. </a:t>
            </a:r>
          </a:p>
          <a:p>
            <a:br>
              <a:rPr lang="en-US" altLang="en-US" sz="2000">
                <a:solidFill>
                  <a:srgbClr val="000000"/>
                </a:solidFill>
                <a:latin typeface="Source Sans Pro" panose="020B0503030403020204" pitchFamily="34" charset="77"/>
                <a:sym typeface="Source Sans Pro" panose="020B0503030403020204" pitchFamily="34" charset="77"/>
              </a:rPr>
            </a:br>
            <a:r>
              <a:rPr lang="en-US" altLang="en-US" sz="2000">
                <a:solidFill>
                  <a:srgbClr val="000000"/>
                </a:solidFill>
                <a:latin typeface="Source Sans Pro" panose="020B0503030403020204" pitchFamily="34" charset="77"/>
                <a:sym typeface="Source Sans Pro" panose="020B0503030403020204" pitchFamily="34" charset="77"/>
              </a:rPr>
              <a:t>Since that year, I have committed to understanding what a powerful education looks like for students in our country, supporting local schools in their efforts for success, and constantly re-evaluating who I am as a white woman in this world. </a:t>
            </a:r>
          </a:p>
          <a:p>
            <a:br>
              <a:rPr lang="en-US" altLang="en-US" sz="2000">
                <a:solidFill>
                  <a:srgbClr val="000000"/>
                </a:solidFill>
                <a:latin typeface="Source Sans Pro" panose="020B0503030403020204" pitchFamily="34" charset="77"/>
                <a:sym typeface="Source Sans Pro" panose="020B0503030403020204" pitchFamily="34" charset="77"/>
              </a:rPr>
            </a:br>
            <a:endParaRPr lang="en-US" altLang="en-US" sz="2000">
              <a:solidFill>
                <a:srgbClr val="000000"/>
              </a:solidFill>
              <a:latin typeface="Source Sans Pro" panose="020B0503030403020204" pitchFamily="34" charset="77"/>
              <a:sym typeface="Source Sans Pro" panose="020B0503030403020204" pitchFamily="34" charset="77"/>
            </a:endParaRPr>
          </a:p>
        </p:txBody>
      </p:sp>
      <p:pic>
        <p:nvPicPr>
          <p:cNvPr id="41986" name="Picture 2" descr="Picture 4">
            <a:extLst>
              <a:ext uri="{FF2B5EF4-FFF2-40B4-BE49-F238E27FC236}">
                <a16:creationId xmlns:a16="http://schemas.microsoft.com/office/drawing/2014/main" id="{DF07E4B0-BD3A-A245-B43C-22A4FCF759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3" descr="Google Shape;256;p37">
            <a:extLst>
              <a:ext uri="{FF2B5EF4-FFF2-40B4-BE49-F238E27FC236}">
                <a16:creationId xmlns:a16="http://schemas.microsoft.com/office/drawing/2014/main" id="{46B8A12A-08F2-6340-83FC-4BFC0524D6E3}"/>
              </a:ext>
            </a:extLst>
          </p:cNvPr>
          <p:cNvSpPr txBox="1">
            <a:spLocks/>
          </p:cNvSpPr>
          <p:nvPr/>
        </p:nvSpPr>
        <p:spPr bwMode="auto">
          <a:xfrm>
            <a:off x="328613" y="388938"/>
            <a:ext cx="3370262" cy="286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endParaRPr lang="en-US" altLang="en-US" sz="4500" b="1">
              <a:solidFill>
                <a:srgbClr val="000000"/>
              </a:solidFill>
            </a:endParaRPr>
          </a:p>
          <a:p>
            <a:pPr>
              <a:lnSpc>
                <a:spcPct val="80000"/>
              </a:lnSpc>
            </a:pPr>
            <a:endParaRPr lang="en-US" altLang="en-US" sz="4500" b="1">
              <a:solidFill>
                <a:srgbClr val="00B3DC"/>
              </a:solidFill>
            </a:endParaRPr>
          </a:p>
          <a:p>
            <a:pPr>
              <a:lnSpc>
                <a:spcPct val="80000"/>
              </a:lnSpc>
            </a:pPr>
            <a:r>
              <a:rPr lang="en-US" altLang="en-US" sz="4500" b="1">
                <a:solidFill>
                  <a:schemeClr val="accent2"/>
                </a:solidFill>
              </a:rPr>
              <a:t>Outcome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dia1.mov">
            <a:hlinkClick r:id="" action="ppaction://media"/>
            <a:extLst>
              <a:ext uri="{FF2B5EF4-FFF2-40B4-BE49-F238E27FC236}">
                <a16:creationId xmlns:a16="http://schemas.microsoft.com/office/drawing/2014/main" id="{74449175-53DC-B24F-99F6-95A40DE69C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 y="0"/>
            <a:ext cx="12172950" cy="68580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1" descr="TextBox 1">
            <a:extLst>
              <a:ext uri="{FF2B5EF4-FFF2-40B4-BE49-F238E27FC236}">
                <a16:creationId xmlns:a16="http://schemas.microsoft.com/office/drawing/2014/main" id="{1C647DAF-B142-414D-9925-6DA437FFBA52}"/>
              </a:ext>
            </a:extLst>
          </p:cNvPr>
          <p:cNvSpPr txBox="1">
            <a:spLocks/>
          </p:cNvSpPr>
          <p:nvPr/>
        </p:nvSpPr>
        <p:spPr bwMode="auto">
          <a:xfrm>
            <a:off x="592138" y="3017838"/>
            <a:ext cx="110363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latin typeface="Gilroy ExtraBold" pitchFamily="2" charset="77"/>
                <a:sym typeface="Gilroy ExtraBold" pitchFamily="2" charset="77"/>
              </a:rPr>
              <a:t>Now it’s your turn!</a:t>
            </a:r>
          </a:p>
        </p:txBody>
      </p:sp>
      <p:pic>
        <p:nvPicPr>
          <p:cNvPr id="43010" name="Picture 2" descr="Picture 2">
            <a:extLst>
              <a:ext uri="{FF2B5EF4-FFF2-40B4-BE49-F238E27FC236}">
                <a16:creationId xmlns:a16="http://schemas.microsoft.com/office/drawing/2014/main" id="{FA0B3DE5-1BCF-C448-8C50-35C8244AAB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Google Shape;331;p44">
            <a:extLst>
              <a:ext uri="{FF2B5EF4-FFF2-40B4-BE49-F238E27FC236}">
                <a16:creationId xmlns:a16="http://schemas.microsoft.com/office/drawing/2014/main" id="{7B7D5BB2-CB5F-A74C-96B5-E80A44998BE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4" name="Rectangle 2" descr="Google Shape;332;p44">
            <a:extLst>
              <a:ext uri="{FF2B5EF4-FFF2-40B4-BE49-F238E27FC236}">
                <a16:creationId xmlns:a16="http://schemas.microsoft.com/office/drawing/2014/main" id="{6782A9E1-D76A-6A4F-8A24-434A9469DAAE}"/>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4035" name="Text Box 3" descr="Google Shape;333;p44">
            <a:extLst>
              <a:ext uri="{FF2B5EF4-FFF2-40B4-BE49-F238E27FC236}">
                <a16:creationId xmlns:a16="http://schemas.microsoft.com/office/drawing/2014/main" id="{E3017EC2-64E6-D541-9DD7-3D2B26B03824}"/>
              </a:ext>
            </a:extLst>
          </p:cNvPr>
          <p:cNvSpPr txBox="1">
            <a:spLocks/>
          </p:cNvSpPr>
          <p:nvPr/>
        </p:nvSpPr>
        <p:spPr bwMode="auto">
          <a:xfrm>
            <a:off x="0" y="714375"/>
            <a:ext cx="121920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4500" b="1">
                <a:solidFill>
                  <a:srgbClr val="FFFFFF"/>
                </a:solidFill>
              </a:rPr>
              <a:t>Elements of a personal story</a:t>
            </a:r>
          </a:p>
        </p:txBody>
      </p:sp>
      <p:sp>
        <p:nvSpPr>
          <p:cNvPr id="44036" name="Oval 4" descr="Google Shape;334;p44">
            <a:extLst>
              <a:ext uri="{FF2B5EF4-FFF2-40B4-BE49-F238E27FC236}">
                <a16:creationId xmlns:a16="http://schemas.microsoft.com/office/drawing/2014/main" id="{E8C94EF0-46C6-004F-A952-1E2323298832}"/>
              </a:ext>
            </a:extLst>
          </p:cNvPr>
          <p:cNvSpPr>
            <a:spLocks/>
          </p:cNvSpPr>
          <p:nvPr/>
        </p:nvSpPr>
        <p:spPr bwMode="auto">
          <a:xfrm>
            <a:off x="104298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4037" name="Text Box 5" descr="Google Shape;335;p44">
            <a:extLst>
              <a:ext uri="{FF2B5EF4-FFF2-40B4-BE49-F238E27FC236}">
                <a16:creationId xmlns:a16="http://schemas.microsoft.com/office/drawing/2014/main" id="{9C73C8CE-33F1-1F4A-A7DE-BB39212357CE}"/>
              </a:ext>
            </a:extLst>
          </p:cNvPr>
          <p:cNvSpPr txBox="1">
            <a:spLocks/>
          </p:cNvSpPr>
          <p:nvPr/>
        </p:nvSpPr>
        <p:spPr bwMode="auto">
          <a:xfrm>
            <a:off x="104298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Challenge</a:t>
            </a:r>
          </a:p>
        </p:txBody>
      </p:sp>
      <p:sp>
        <p:nvSpPr>
          <p:cNvPr id="44038" name="Oval 6" descr="Google Shape;336;p44">
            <a:extLst>
              <a:ext uri="{FF2B5EF4-FFF2-40B4-BE49-F238E27FC236}">
                <a16:creationId xmlns:a16="http://schemas.microsoft.com/office/drawing/2014/main" id="{6B5804DC-A182-3E47-AD24-80187A5C5827}"/>
              </a:ext>
            </a:extLst>
          </p:cNvPr>
          <p:cNvSpPr>
            <a:spLocks/>
          </p:cNvSpPr>
          <p:nvPr/>
        </p:nvSpPr>
        <p:spPr bwMode="auto">
          <a:xfrm>
            <a:off x="3614738" y="2703513"/>
            <a:ext cx="2281237"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4039" name="Text Box 7" descr="Google Shape;337;p44">
            <a:extLst>
              <a:ext uri="{FF2B5EF4-FFF2-40B4-BE49-F238E27FC236}">
                <a16:creationId xmlns:a16="http://schemas.microsoft.com/office/drawing/2014/main" id="{7294F547-789E-4A46-9EAA-0C8D02172D9F}"/>
              </a:ext>
            </a:extLst>
          </p:cNvPr>
          <p:cNvSpPr txBox="1">
            <a:spLocks/>
          </p:cNvSpPr>
          <p:nvPr/>
        </p:nvSpPr>
        <p:spPr bwMode="auto">
          <a:xfrm>
            <a:off x="3614738" y="3633788"/>
            <a:ext cx="2281237"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Choice</a:t>
            </a:r>
          </a:p>
        </p:txBody>
      </p:sp>
      <p:sp>
        <p:nvSpPr>
          <p:cNvPr id="44040" name="Oval 8" descr="Google Shape;338;p44">
            <a:extLst>
              <a:ext uri="{FF2B5EF4-FFF2-40B4-BE49-F238E27FC236}">
                <a16:creationId xmlns:a16="http://schemas.microsoft.com/office/drawing/2014/main" id="{DDBF51E2-9DA6-5946-87EC-963C1291753E}"/>
              </a:ext>
            </a:extLst>
          </p:cNvPr>
          <p:cNvSpPr>
            <a:spLocks/>
          </p:cNvSpPr>
          <p:nvPr/>
        </p:nvSpPr>
        <p:spPr bwMode="auto">
          <a:xfrm>
            <a:off x="6188075" y="2703513"/>
            <a:ext cx="2281238" cy="2281237"/>
          </a:xfrm>
          <a:prstGeom prst="ellipse">
            <a:avLst/>
          </a:prstGeom>
          <a:solidFill>
            <a:srgbClr val="3B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4041" name="Text Box 9" descr="Google Shape;339;p44">
            <a:extLst>
              <a:ext uri="{FF2B5EF4-FFF2-40B4-BE49-F238E27FC236}">
                <a16:creationId xmlns:a16="http://schemas.microsoft.com/office/drawing/2014/main" id="{A43F735B-FD6B-8442-A248-B96BC647058E}"/>
              </a:ext>
            </a:extLst>
          </p:cNvPr>
          <p:cNvSpPr txBox="1">
            <a:spLocks/>
          </p:cNvSpPr>
          <p:nvPr/>
        </p:nvSpPr>
        <p:spPr bwMode="auto">
          <a:xfrm>
            <a:off x="6188075" y="3633788"/>
            <a:ext cx="2281238" cy="474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FFFFFF"/>
                </a:solidFill>
              </a:rPr>
              <a:t>Outcome</a:t>
            </a:r>
          </a:p>
        </p:txBody>
      </p:sp>
      <p:sp>
        <p:nvSpPr>
          <p:cNvPr id="44042" name="Oval 10" descr="Google Shape;340;p44">
            <a:extLst>
              <a:ext uri="{FF2B5EF4-FFF2-40B4-BE49-F238E27FC236}">
                <a16:creationId xmlns:a16="http://schemas.microsoft.com/office/drawing/2014/main" id="{C681DB32-8A9B-8340-9534-1CA5AC46B8C1}"/>
              </a:ext>
            </a:extLst>
          </p:cNvPr>
          <p:cNvSpPr>
            <a:spLocks/>
          </p:cNvSpPr>
          <p:nvPr/>
        </p:nvSpPr>
        <p:spPr bwMode="auto">
          <a:xfrm>
            <a:off x="8761413" y="2736850"/>
            <a:ext cx="2281237" cy="2282825"/>
          </a:xfrm>
          <a:prstGeom prst="ellipse">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44043" name="Text Box 11" descr="Google Shape;341;p44">
            <a:extLst>
              <a:ext uri="{FF2B5EF4-FFF2-40B4-BE49-F238E27FC236}">
                <a16:creationId xmlns:a16="http://schemas.microsoft.com/office/drawing/2014/main" id="{7C9B2D38-1D3D-5848-95D2-125604774382}"/>
              </a:ext>
            </a:extLst>
          </p:cNvPr>
          <p:cNvSpPr txBox="1">
            <a:spLocks/>
          </p:cNvSpPr>
          <p:nvPr/>
        </p:nvSpPr>
        <p:spPr bwMode="auto">
          <a:xfrm>
            <a:off x="8761413" y="3667125"/>
            <a:ext cx="2281237"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90000"/>
              </a:lnSpc>
            </a:pPr>
            <a:r>
              <a:rPr lang="en-US" altLang="en-US" sz="2700" b="1">
                <a:solidFill>
                  <a:srgbClr val="00B3DC"/>
                </a:solidFill>
              </a:rPr>
              <a:t>Ask</a:t>
            </a:r>
          </a:p>
        </p:txBody>
      </p:sp>
      <p:pic>
        <p:nvPicPr>
          <p:cNvPr id="44044" name="Picture 12" descr="Picture 12">
            <a:extLst>
              <a:ext uri="{FF2B5EF4-FFF2-40B4-BE49-F238E27FC236}">
                <a16:creationId xmlns:a16="http://schemas.microsoft.com/office/drawing/2014/main" id="{C82D897A-A988-5540-93BF-D478B37F25B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descr="Google Shape;347;p45">
            <a:extLst>
              <a:ext uri="{FF2B5EF4-FFF2-40B4-BE49-F238E27FC236}">
                <a16:creationId xmlns:a16="http://schemas.microsoft.com/office/drawing/2014/main" id="{84DA8BA0-4A13-B54D-AD89-14B112C6E335}"/>
              </a:ext>
            </a:extLst>
          </p:cNvPr>
          <p:cNvSpPr txBox="1">
            <a:spLocks/>
          </p:cNvSpPr>
          <p:nvPr/>
        </p:nvSpPr>
        <p:spPr bwMode="auto">
          <a:xfrm>
            <a:off x="0" y="1997075"/>
            <a:ext cx="1219200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6000" b="1">
                <a:solidFill>
                  <a:srgbClr val="00B3DC"/>
                </a:solidFill>
                <a:latin typeface="Gilroy ExtraBold" pitchFamily="2" charset="77"/>
                <a:sym typeface="Gilroy ExtraBold" pitchFamily="2" charset="77"/>
              </a:rPr>
              <a:t>The ask </a:t>
            </a:r>
            <a:r>
              <a:rPr lang="en-US" altLang="en-US" sz="6000" b="1">
                <a:latin typeface="Gilroy ExtraBold" pitchFamily="2" charset="77"/>
                <a:sym typeface="Gilroy ExtraBold" pitchFamily="2" charset="77"/>
              </a:rPr>
              <a:t>is when you give </a:t>
            </a:r>
            <a:endParaRPr lang="en-US" altLang="en-US" sz="2400" b="1">
              <a:solidFill>
                <a:srgbClr val="000000"/>
              </a:solidFill>
              <a:latin typeface="Gilroy ExtraBold" pitchFamily="2" charset="77"/>
              <a:sym typeface="Gilroy ExtraBold" pitchFamily="2" charset="77"/>
            </a:endParaRPr>
          </a:p>
          <a:p>
            <a:pPr algn="ctr">
              <a:lnSpc>
                <a:spcPct val="80000"/>
              </a:lnSpc>
            </a:pPr>
            <a:r>
              <a:rPr lang="en-US" altLang="en-US" sz="6000" b="1">
                <a:latin typeface="Gilroy ExtraBold" pitchFamily="2" charset="77"/>
                <a:sym typeface="Gilroy ExtraBold" pitchFamily="2" charset="77"/>
              </a:rPr>
              <a:t>your audience a chance to </a:t>
            </a:r>
            <a:endParaRPr lang="en-US" altLang="en-US" sz="2400" b="1">
              <a:solidFill>
                <a:srgbClr val="000000"/>
              </a:solidFill>
              <a:latin typeface="Gilroy ExtraBold" pitchFamily="2" charset="77"/>
              <a:sym typeface="Gilroy ExtraBold" pitchFamily="2" charset="77"/>
            </a:endParaRPr>
          </a:p>
          <a:p>
            <a:pPr algn="ctr">
              <a:lnSpc>
                <a:spcPct val="80000"/>
              </a:lnSpc>
            </a:pPr>
            <a:r>
              <a:rPr lang="en-US" altLang="en-US" sz="6000" b="1">
                <a:latin typeface="Gilroy ExtraBold" pitchFamily="2" charset="77"/>
                <a:sym typeface="Gilroy ExtraBold" pitchFamily="2" charset="77"/>
              </a:rPr>
              <a:t>join you and become part </a:t>
            </a:r>
            <a:endParaRPr lang="en-US" altLang="en-US" sz="2400" b="1">
              <a:solidFill>
                <a:srgbClr val="000000"/>
              </a:solidFill>
              <a:latin typeface="Gilroy ExtraBold" pitchFamily="2" charset="77"/>
              <a:sym typeface="Gilroy ExtraBold" pitchFamily="2" charset="77"/>
            </a:endParaRPr>
          </a:p>
          <a:p>
            <a:pPr algn="ctr">
              <a:lnSpc>
                <a:spcPct val="80000"/>
              </a:lnSpc>
            </a:pPr>
            <a:r>
              <a:rPr lang="en-US" altLang="en-US" sz="6000" b="1">
                <a:latin typeface="Gilroy ExtraBold" pitchFamily="2" charset="77"/>
                <a:sym typeface="Gilroy ExtraBold" pitchFamily="2" charset="77"/>
              </a:rPr>
              <a:t>of the story.</a:t>
            </a:r>
          </a:p>
        </p:txBody>
      </p:sp>
      <p:pic>
        <p:nvPicPr>
          <p:cNvPr id="45058" name="Picture 2" descr="Picture 2">
            <a:extLst>
              <a:ext uri="{FF2B5EF4-FFF2-40B4-BE49-F238E27FC236}">
                <a16:creationId xmlns:a16="http://schemas.microsoft.com/office/drawing/2014/main" id="{C78F01D9-C01B-0248-B3C7-BEC3EDFB9F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descr="TextBox 1">
            <a:extLst>
              <a:ext uri="{FF2B5EF4-FFF2-40B4-BE49-F238E27FC236}">
                <a16:creationId xmlns:a16="http://schemas.microsoft.com/office/drawing/2014/main" id="{AA89E459-DF5A-C94D-A603-B13DBD4C3D1C}"/>
              </a:ext>
            </a:extLst>
          </p:cNvPr>
          <p:cNvSpPr txBox="1">
            <a:spLocks/>
          </p:cNvSpPr>
          <p:nvPr/>
        </p:nvSpPr>
        <p:spPr bwMode="auto">
          <a:xfrm>
            <a:off x="3365500" y="388938"/>
            <a:ext cx="8242300" cy="649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000">
                <a:solidFill>
                  <a:srgbClr val="000000"/>
                </a:solidFill>
                <a:latin typeface="Source Sans Pro" panose="020B0503030403020204" pitchFamily="34" charset="77"/>
                <a:sym typeface="Source Sans Pro" panose="020B0503030403020204" pitchFamily="34" charset="77"/>
              </a:rPr>
              <a:t>I grew up in the Central Valley of California -- next to peach orchards, cotton fields, and the vast Sierra Nevada mountains looming in the distance. I was raised on the beliefs of “You can do whatever you dream” and “If you work hard enough, you can achieve anything”.</a:t>
            </a:r>
          </a:p>
          <a:p>
            <a:br>
              <a:rPr lang="en-US" altLang="en-US" sz="2000">
                <a:solidFill>
                  <a:srgbClr val="000000"/>
                </a:solidFill>
                <a:latin typeface="Source Sans Pro" panose="020B0503030403020204" pitchFamily="34" charset="77"/>
                <a:sym typeface="Source Sans Pro" panose="020B0503030403020204" pitchFamily="34" charset="77"/>
              </a:rPr>
            </a:br>
            <a:r>
              <a:rPr lang="en-US" altLang="en-US" sz="2000">
                <a:solidFill>
                  <a:srgbClr val="000000"/>
                </a:solidFill>
                <a:latin typeface="Source Sans Pro" panose="020B0503030403020204" pitchFamily="34" charset="77"/>
                <a:sym typeface="Source Sans Pro" panose="020B0503030403020204" pitchFamily="34" charset="77"/>
              </a:rPr>
              <a:t>I thought this applied to everyone. My unlearning of how the world worked hit me like a train when I taught 160 seventh grade boys in Charlotte, North Carolina. Faced with systemic injustices of poverty, failing education, and the color of their skin considered criminal, I knew dreams weren’t enough for my students -- they needed structural changes, backed by sound policy with politicians that cared about the future opportunities of my students. </a:t>
            </a:r>
          </a:p>
          <a:p>
            <a:br>
              <a:rPr lang="en-US" altLang="en-US" sz="2000">
                <a:solidFill>
                  <a:srgbClr val="000000"/>
                </a:solidFill>
                <a:latin typeface="Source Sans Pro" panose="020B0503030403020204" pitchFamily="34" charset="77"/>
                <a:sym typeface="Source Sans Pro" panose="020B0503030403020204" pitchFamily="34" charset="77"/>
              </a:rPr>
            </a:br>
            <a:r>
              <a:rPr lang="en-US" altLang="en-US" sz="2000">
                <a:solidFill>
                  <a:srgbClr val="000000"/>
                </a:solidFill>
                <a:latin typeface="Source Sans Pro" panose="020B0503030403020204" pitchFamily="34" charset="77"/>
                <a:sym typeface="Source Sans Pro" panose="020B0503030403020204" pitchFamily="34" charset="77"/>
              </a:rPr>
              <a:t>Since that year, I have committed to understanding what a powerful education looks like for students in our country, supporting local schools in their efforts for success, and constantly re-evaluating who I am as a white woman in this world. </a:t>
            </a:r>
          </a:p>
          <a:p>
            <a:br>
              <a:rPr lang="en-US" altLang="en-US" sz="2000">
                <a:solidFill>
                  <a:srgbClr val="000000"/>
                </a:solidFill>
                <a:latin typeface="Source Sans Pro" panose="020B0503030403020204" pitchFamily="34" charset="77"/>
                <a:sym typeface="Source Sans Pro" panose="020B0503030403020204" pitchFamily="34" charset="77"/>
              </a:rPr>
            </a:br>
            <a:r>
              <a:rPr lang="en-US" altLang="en-US" sz="2000">
                <a:solidFill>
                  <a:srgbClr val="000000"/>
                </a:solidFill>
                <a:latin typeface="Source Sans Pro" panose="020B0503030403020204" pitchFamily="34" charset="77"/>
                <a:sym typeface="Source Sans Pro" panose="020B0503030403020204" pitchFamily="34" charset="77"/>
              </a:rPr>
              <a:t>This weekend, there will be a community panel at our local school, discussing different alderperson approaches to education -- would you join me in attending? </a:t>
            </a:r>
          </a:p>
        </p:txBody>
      </p:sp>
      <p:pic>
        <p:nvPicPr>
          <p:cNvPr id="46082" name="Picture 2" descr="Picture 4">
            <a:extLst>
              <a:ext uri="{FF2B5EF4-FFF2-40B4-BE49-F238E27FC236}">
                <a16:creationId xmlns:a16="http://schemas.microsoft.com/office/drawing/2014/main" id="{F40FA93B-CE1D-2A42-B7FC-C0191E69DF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3" name="Text Box 3" descr="Google Shape;256;p37">
            <a:extLst>
              <a:ext uri="{FF2B5EF4-FFF2-40B4-BE49-F238E27FC236}">
                <a16:creationId xmlns:a16="http://schemas.microsoft.com/office/drawing/2014/main" id="{8A6A388D-40C1-9D40-BD92-8180FE69EF6E}"/>
              </a:ext>
            </a:extLst>
          </p:cNvPr>
          <p:cNvSpPr txBox="1">
            <a:spLocks/>
          </p:cNvSpPr>
          <p:nvPr/>
        </p:nvSpPr>
        <p:spPr bwMode="auto">
          <a:xfrm>
            <a:off x="328613" y="388938"/>
            <a:ext cx="3370262" cy="286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Sample </a:t>
            </a:r>
            <a:endParaRPr lang="en-US" altLang="en-US" sz="4500" b="1">
              <a:solidFill>
                <a:srgbClr val="000000"/>
              </a:solidFill>
            </a:endParaRPr>
          </a:p>
          <a:p>
            <a:pPr>
              <a:lnSpc>
                <a:spcPct val="80000"/>
              </a:lnSpc>
            </a:pPr>
            <a:r>
              <a:rPr lang="en-US" altLang="en-US" sz="4500" b="1">
                <a:solidFill>
                  <a:srgbClr val="00B3DC"/>
                </a:solidFill>
              </a:rPr>
              <a:t>personal </a:t>
            </a:r>
            <a:endParaRPr lang="en-US" altLang="en-US" sz="4500" b="1">
              <a:solidFill>
                <a:srgbClr val="000000"/>
              </a:solidFill>
            </a:endParaRPr>
          </a:p>
          <a:p>
            <a:pPr>
              <a:lnSpc>
                <a:spcPct val="80000"/>
              </a:lnSpc>
            </a:pPr>
            <a:r>
              <a:rPr lang="en-US" altLang="en-US" sz="4500" b="1">
                <a:solidFill>
                  <a:srgbClr val="00B3DC"/>
                </a:solidFill>
              </a:rPr>
              <a:t>story</a:t>
            </a:r>
            <a:endParaRPr lang="en-US" altLang="en-US" sz="4500" b="1">
              <a:solidFill>
                <a:srgbClr val="000000"/>
              </a:solidFill>
            </a:endParaRPr>
          </a:p>
          <a:p>
            <a:pPr>
              <a:lnSpc>
                <a:spcPct val="80000"/>
              </a:lnSpc>
            </a:pPr>
            <a:endParaRPr lang="en-US" altLang="en-US" sz="4500" b="1">
              <a:solidFill>
                <a:srgbClr val="00B3DC"/>
              </a:solidFill>
            </a:endParaRPr>
          </a:p>
          <a:p>
            <a:pPr>
              <a:lnSpc>
                <a:spcPct val="80000"/>
              </a:lnSpc>
            </a:pPr>
            <a:r>
              <a:rPr lang="en-US" altLang="en-US" sz="4500" b="1">
                <a:solidFill>
                  <a:schemeClr val="accent2"/>
                </a:solidFill>
              </a:rPr>
              <a:t>Ask</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1" descr="TextBox 1">
            <a:extLst>
              <a:ext uri="{FF2B5EF4-FFF2-40B4-BE49-F238E27FC236}">
                <a16:creationId xmlns:a16="http://schemas.microsoft.com/office/drawing/2014/main" id="{293FDD3E-2A94-B346-879B-50E8BFE0B6D3}"/>
              </a:ext>
            </a:extLst>
          </p:cNvPr>
          <p:cNvSpPr txBox="1">
            <a:spLocks/>
          </p:cNvSpPr>
          <p:nvPr/>
        </p:nvSpPr>
        <p:spPr bwMode="auto">
          <a:xfrm>
            <a:off x="592138" y="3017838"/>
            <a:ext cx="11036300"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80000"/>
              </a:lnSpc>
            </a:pPr>
            <a:r>
              <a:rPr lang="en-US" altLang="en-US" sz="6000" b="1">
                <a:latin typeface="Gilroy ExtraBold" pitchFamily="2" charset="77"/>
                <a:sym typeface="Gilroy ExtraBold" pitchFamily="2" charset="77"/>
              </a:rPr>
              <a:t>Now it’s your turn!</a:t>
            </a:r>
          </a:p>
        </p:txBody>
      </p:sp>
      <p:pic>
        <p:nvPicPr>
          <p:cNvPr id="47106" name="Picture 2" descr="Picture 2">
            <a:extLst>
              <a:ext uri="{FF2B5EF4-FFF2-40B4-BE49-F238E27FC236}">
                <a16:creationId xmlns:a16="http://schemas.microsoft.com/office/drawing/2014/main" id="{3171552B-82F1-F042-B5E2-47F56B613F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1" descr="Google Shape;386;p49">
            <a:extLst>
              <a:ext uri="{FF2B5EF4-FFF2-40B4-BE49-F238E27FC236}">
                <a16:creationId xmlns:a16="http://schemas.microsoft.com/office/drawing/2014/main" id="{CF2D2578-631C-DA4D-A4F8-EDD10CB8227C}"/>
              </a:ext>
            </a:extLst>
          </p:cNvPr>
          <p:cNvSpPr txBox="1">
            <a:spLocks/>
          </p:cNvSpPr>
          <p:nvPr/>
        </p:nvSpPr>
        <p:spPr bwMode="auto">
          <a:xfrm>
            <a:off x="5664200" y="1016000"/>
            <a:ext cx="6045200" cy="471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lvl1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indent="457200">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200">
                <a:latin typeface="Source Sans Pro" panose="020B0503030403020204" pitchFamily="34" charset="77"/>
                <a:sym typeface="Source Sans Pro" panose="020B0503030403020204" pitchFamily="34" charset="77"/>
              </a:rPr>
              <a:t>Begin writing your personal story. Think of a key life moment–it doesn’t need to be dramatic–in which you began to care about the issue you wrote about in the previous exercise. Consider the following:</a:t>
            </a:r>
          </a:p>
          <a:p>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What was the specific challenge you faced?</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What was the specific choice you made?</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What happened as a result of your choice?</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How can your listener join you in taking action?</a:t>
            </a:r>
          </a:p>
        </p:txBody>
      </p:sp>
      <p:sp>
        <p:nvSpPr>
          <p:cNvPr id="48130" name="Text Box 2" descr="Google Shape;394;p49">
            <a:extLst>
              <a:ext uri="{FF2B5EF4-FFF2-40B4-BE49-F238E27FC236}">
                <a16:creationId xmlns:a16="http://schemas.microsoft.com/office/drawing/2014/main" id="{39AEA21A-1B54-8740-8005-6E884BCD50EF}"/>
              </a:ext>
            </a:extLst>
          </p:cNvPr>
          <p:cNvSpPr txBox="1">
            <a:spLocks/>
          </p:cNvSpPr>
          <p:nvPr/>
        </p:nvSpPr>
        <p:spPr bwMode="auto">
          <a:xfrm>
            <a:off x="4784725" y="5037138"/>
            <a:ext cx="366713" cy="387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r>
              <a:rPr lang="en-US" altLang="en-US" sz="2100" b="1">
                <a:solidFill>
                  <a:srgbClr val="FFFFFF"/>
                </a:solidFill>
              </a:rPr>
              <a:t>A</a:t>
            </a:r>
          </a:p>
        </p:txBody>
      </p:sp>
      <p:sp>
        <p:nvSpPr>
          <p:cNvPr id="48131" name="Text Box 3" descr="Google Shape;395;p49">
            <a:extLst>
              <a:ext uri="{FF2B5EF4-FFF2-40B4-BE49-F238E27FC236}">
                <a16:creationId xmlns:a16="http://schemas.microsoft.com/office/drawing/2014/main" id="{068B5848-D886-734C-B4D3-CF25B1B5FF56}"/>
              </a:ext>
            </a:extLst>
          </p:cNvPr>
          <p:cNvSpPr txBox="1">
            <a:spLocks/>
          </p:cNvSpPr>
          <p:nvPr/>
        </p:nvSpPr>
        <p:spPr bwMode="auto">
          <a:xfrm>
            <a:off x="1214438" y="928688"/>
            <a:ext cx="3370262" cy="179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500" b="1">
                <a:solidFill>
                  <a:srgbClr val="00B3DC"/>
                </a:solidFill>
              </a:rPr>
              <a:t>Elements of a personal story</a:t>
            </a:r>
          </a:p>
        </p:txBody>
      </p:sp>
      <p:pic>
        <p:nvPicPr>
          <p:cNvPr id="48132" name="Picture 4" descr="Picture 11">
            <a:extLst>
              <a:ext uri="{FF2B5EF4-FFF2-40B4-BE49-F238E27FC236}">
                <a16:creationId xmlns:a16="http://schemas.microsoft.com/office/drawing/2014/main" id="{6A0DFCA0-DF67-DE43-A6AE-847925E6FA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8133" name="Group 5">
            <a:extLst>
              <a:ext uri="{FF2B5EF4-FFF2-40B4-BE49-F238E27FC236}">
                <a16:creationId xmlns:a16="http://schemas.microsoft.com/office/drawing/2014/main" id="{971C0057-8886-F041-90DC-02717CA7F2BB}"/>
              </a:ext>
            </a:extLst>
          </p:cNvPr>
          <p:cNvGrpSpPr>
            <a:grpSpLocks/>
          </p:cNvGrpSpPr>
          <p:nvPr/>
        </p:nvGrpSpPr>
        <p:grpSpPr bwMode="auto">
          <a:xfrm>
            <a:off x="5664200" y="3732213"/>
            <a:ext cx="431800" cy="396875"/>
            <a:chOff x="0" y="-1"/>
            <a:chExt cx="431800" cy="396242"/>
          </a:xfrm>
        </p:grpSpPr>
        <p:sp>
          <p:nvSpPr>
            <p:cNvPr id="48134" name="Oval 6">
              <a:extLst>
                <a:ext uri="{FF2B5EF4-FFF2-40B4-BE49-F238E27FC236}">
                  <a16:creationId xmlns:a16="http://schemas.microsoft.com/office/drawing/2014/main" id="{57F69BA9-022A-204B-B5E1-FA5C589024A3}"/>
                </a:ext>
              </a:extLst>
            </p:cNvPr>
            <p:cNvSpPr>
              <a:spLocks/>
            </p:cNvSpPr>
            <p:nvPr/>
          </p:nvSpPr>
          <p:spPr bwMode="auto">
            <a:xfrm>
              <a:off x="0" y="2319"/>
              <a:ext cx="431800" cy="391601"/>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48135" name="Text Box 7">
              <a:extLst>
                <a:ext uri="{FF2B5EF4-FFF2-40B4-BE49-F238E27FC236}">
                  <a16:creationId xmlns:a16="http://schemas.microsoft.com/office/drawing/2014/main" id="{59F6781E-6BF0-D146-90A1-0886CBD44B9C}"/>
                </a:ext>
              </a:extLst>
            </p:cNvPr>
            <p:cNvSpPr txBox="1">
              <a:spLocks/>
            </p:cNvSpPr>
            <p:nvPr/>
          </p:nvSpPr>
          <p:spPr bwMode="auto">
            <a:xfrm>
              <a:off x="63236" y="-1"/>
              <a:ext cx="305328"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C</a:t>
              </a:r>
            </a:p>
          </p:txBody>
        </p:sp>
      </p:grpSp>
      <p:grpSp>
        <p:nvGrpSpPr>
          <p:cNvPr id="48136" name="Group 8">
            <a:extLst>
              <a:ext uri="{FF2B5EF4-FFF2-40B4-BE49-F238E27FC236}">
                <a16:creationId xmlns:a16="http://schemas.microsoft.com/office/drawing/2014/main" id="{4D761A83-8E16-A54F-A44B-83AB7F378364}"/>
              </a:ext>
            </a:extLst>
          </p:cNvPr>
          <p:cNvGrpSpPr>
            <a:grpSpLocks/>
          </p:cNvGrpSpPr>
          <p:nvPr/>
        </p:nvGrpSpPr>
        <p:grpSpPr bwMode="auto">
          <a:xfrm>
            <a:off x="5664200" y="3074988"/>
            <a:ext cx="431800" cy="396875"/>
            <a:chOff x="0" y="-1"/>
            <a:chExt cx="431800" cy="396242"/>
          </a:xfrm>
        </p:grpSpPr>
        <p:sp>
          <p:nvSpPr>
            <p:cNvPr id="48137" name="Oval 9">
              <a:extLst>
                <a:ext uri="{FF2B5EF4-FFF2-40B4-BE49-F238E27FC236}">
                  <a16:creationId xmlns:a16="http://schemas.microsoft.com/office/drawing/2014/main" id="{2E48D75A-973D-7A4E-8B85-5999EB35EB43}"/>
                </a:ext>
              </a:extLst>
            </p:cNvPr>
            <p:cNvSpPr>
              <a:spLocks/>
            </p:cNvSpPr>
            <p:nvPr/>
          </p:nvSpPr>
          <p:spPr bwMode="auto">
            <a:xfrm>
              <a:off x="0" y="2319"/>
              <a:ext cx="431800" cy="391601"/>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48138" name="Text Box 10">
              <a:extLst>
                <a:ext uri="{FF2B5EF4-FFF2-40B4-BE49-F238E27FC236}">
                  <a16:creationId xmlns:a16="http://schemas.microsoft.com/office/drawing/2014/main" id="{22527C75-418F-A14A-B747-CE29D409CDF2}"/>
                </a:ext>
              </a:extLst>
            </p:cNvPr>
            <p:cNvSpPr txBox="1">
              <a:spLocks/>
            </p:cNvSpPr>
            <p:nvPr/>
          </p:nvSpPr>
          <p:spPr bwMode="auto">
            <a:xfrm>
              <a:off x="63236" y="-1"/>
              <a:ext cx="305328"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C</a:t>
              </a:r>
            </a:p>
          </p:txBody>
        </p:sp>
      </p:grpSp>
      <p:grpSp>
        <p:nvGrpSpPr>
          <p:cNvPr id="48139" name="Group 11">
            <a:extLst>
              <a:ext uri="{FF2B5EF4-FFF2-40B4-BE49-F238E27FC236}">
                <a16:creationId xmlns:a16="http://schemas.microsoft.com/office/drawing/2014/main" id="{2A0ACFDD-7C97-C94A-918D-E20B5191E68F}"/>
              </a:ext>
            </a:extLst>
          </p:cNvPr>
          <p:cNvGrpSpPr>
            <a:grpSpLocks/>
          </p:cNvGrpSpPr>
          <p:nvPr/>
        </p:nvGrpSpPr>
        <p:grpSpPr bwMode="auto">
          <a:xfrm>
            <a:off x="5664200" y="4406900"/>
            <a:ext cx="431800" cy="396875"/>
            <a:chOff x="0" y="-1"/>
            <a:chExt cx="431800" cy="396242"/>
          </a:xfrm>
        </p:grpSpPr>
        <p:sp>
          <p:nvSpPr>
            <p:cNvPr id="48140" name="Oval 12">
              <a:extLst>
                <a:ext uri="{FF2B5EF4-FFF2-40B4-BE49-F238E27FC236}">
                  <a16:creationId xmlns:a16="http://schemas.microsoft.com/office/drawing/2014/main" id="{51610AF8-EF80-E04D-B01B-41BA5AAA130C}"/>
                </a:ext>
              </a:extLst>
            </p:cNvPr>
            <p:cNvSpPr>
              <a:spLocks/>
            </p:cNvSpPr>
            <p:nvPr/>
          </p:nvSpPr>
          <p:spPr bwMode="auto">
            <a:xfrm>
              <a:off x="0" y="2319"/>
              <a:ext cx="431800" cy="391601"/>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48141" name="Text Box 13">
              <a:extLst>
                <a:ext uri="{FF2B5EF4-FFF2-40B4-BE49-F238E27FC236}">
                  <a16:creationId xmlns:a16="http://schemas.microsoft.com/office/drawing/2014/main" id="{9E6EACE1-A626-E449-A228-9FB6892A6E0D}"/>
                </a:ext>
              </a:extLst>
            </p:cNvPr>
            <p:cNvSpPr txBox="1">
              <a:spLocks/>
            </p:cNvSpPr>
            <p:nvPr/>
          </p:nvSpPr>
          <p:spPr bwMode="auto">
            <a:xfrm>
              <a:off x="63236" y="-1"/>
              <a:ext cx="305328"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O</a:t>
              </a:r>
            </a:p>
          </p:txBody>
        </p:sp>
      </p:grpSp>
      <p:grpSp>
        <p:nvGrpSpPr>
          <p:cNvPr id="48142" name="Group 14">
            <a:extLst>
              <a:ext uri="{FF2B5EF4-FFF2-40B4-BE49-F238E27FC236}">
                <a16:creationId xmlns:a16="http://schemas.microsoft.com/office/drawing/2014/main" id="{B8BC11AF-FD04-6F4F-A774-BC48EED66FD0}"/>
              </a:ext>
            </a:extLst>
          </p:cNvPr>
          <p:cNvGrpSpPr>
            <a:grpSpLocks/>
          </p:cNvGrpSpPr>
          <p:nvPr/>
        </p:nvGrpSpPr>
        <p:grpSpPr bwMode="auto">
          <a:xfrm>
            <a:off x="5662613" y="5105400"/>
            <a:ext cx="431800" cy="395288"/>
            <a:chOff x="0" y="-1"/>
            <a:chExt cx="431800" cy="396242"/>
          </a:xfrm>
        </p:grpSpPr>
        <p:sp>
          <p:nvSpPr>
            <p:cNvPr id="48143" name="Oval 15">
              <a:extLst>
                <a:ext uri="{FF2B5EF4-FFF2-40B4-BE49-F238E27FC236}">
                  <a16:creationId xmlns:a16="http://schemas.microsoft.com/office/drawing/2014/main" id="{FCD8AF9B-2B67-AC47-973F-F06A56E3520F}"/>
                </a:ext>
              </a:extLst>
            </p:cNvPr>
            <p:cNvSpPr>
              <a:spLocks/>
            </p:cNvSpPr>
            <p:nvPr/>
          </p:nvSpPr>
          <p:spPr bwMode="auto">
            <a:xfrm>
              <a:off x="0" y="2319"/>
              <a:ext cx="431800" cy="391601"/>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48144" name="Text Box 16">
              <a:extLst>
                <a:ext uri="{FF2B5EF4-FFF2-40B4-BE49-F238E27FC236}">
                  <a16:creationId xmlns:a16="http://schemas.microsoft.com/office/drawing/2014/main" id="{D6803E12-762B-1940-9D16-27CEBE6F1739}"/>
                </a:ext>
              </a:extLst>
            </p:cNvPr>
            <p:cNvSpPr txBox="1">
              <a:spLocks/>
            </p:cNvSpPr>
            <p:nvPr/>
          </p:nvSpPr>
          <p:spPr bwMode="auto">
            <a:xfrm>
              <a:off x="63236" y="-1"/>
              <a:ext cx="305328"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A</a:t>
              </a:r>
            </a:p>
          </p:txBody>
        </p:sp>
      </p:gr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descr="Rectangle 5">
            <a:extLst>
              <a:ext uri="{FF2B5EF4-FFF2-40B4-BE49-F238E27FC236}">
                <a16:creationId xmlns:a16="http://schemas.microsoft.com/office/drawing/2014/main" id="{481E4F25-7604-1945-A4D7-A16B71E4D019}"/>
              </a:ext>
            </a:extLst>
          </p:cNvPr>
          <p:cNvSpPr>
            <a:spLocks/>
          </p:cNvSpPr>
          <p:nvPr/>
        </p:nvSpPr>
        <p:spPr bwMode="auto">
          <a:xfrm>
            <a:off x="5486400" y="3452447"/>
            <a:ext cx="6484938" cy="541338"/>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50178" name="Text Box 2" descr="TextBox 1">
            <a:extLst>
              <a:ext uri="{FF2B5EF4-FFF2-40B4-BE49-F238E27FC236}">
                <a16:creationId xmlns:a16="http://schemas.microsoft.com/office/drawing/2014/main" id="{F7567BB1-B07B-F942-9B84-DA23B2DDB1AF}"/>
              </a:ext>
            </a:extLst>
          </p:cNvPr>
          <p:cNvSpPr txBox="1">
            <a:spLocks/>
          </p:cNvSpPr>
          <p:nvPr/>
        </p:nvSpPr>
        <p:spPr bwMode="auto">
          <a:xfrm>
            <a:off x="876300" y="1228725"/>
            <a:ext cx="4518025"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50179" name="Text Box 3" descr="TextBox 4">
            <a:extLst>
              <a:ext uri="{FF2B5EF4-FFF2-40B4-BE49-F238E27FC236}">
                <a16:creationId xmlns:a16="http://schemas.microsoft.com/office/drawing/2014/main" id="{7F00BF7C-3170-DE43-8A5E-4833237E3545}"/>
              </a:ext>
            </a:extLst>
          </p:cNvPr>
          <p:cNvSpPr txBox="1">
            <a:spLocks/>
          </p:cNvSpPr>
          <p:nvPr/>
        </p:nvSpPr>
        <p:spPr bwMode="auto">
          <a:xfrm>
            <a:off x="5576888" y="1284288"/>
            <a:ext cx="6394450" cy="3773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dirty="0">
                <a:latin typeface="Source Sans Pro" panose="020B0503030403020204" pitchFamily="34" charset="77"/>
                <a:sym typeface="Source Sans Pro" panose="020B0503030403020204" pitchFamily="34" charset="77"/>
              </a:rPr>
              <a:t>Opening</a:t>
            </a:r>
            <a:endParaRPr lang="en-US" altLang="en-US" sz="2400" dirty="0">
              <a:solidFill>
                <a:srgbClr val="000000"/>
              </a:solidFill>
              <a:latin typeface="Source Sans Pro" panose="020B0503030403020204" pitchFamily="34" charset="77"/>
              <a:sym typeface="Source Sans Pro" panose="020B0503030403020204" pitchFamily="34" charset="77"/>
            </a:endParaRPr>
          </a:p>
          <a:p>
            <a:endParaRPr lang="en-US" altLang="en-US" sz="2400" b="1" dirty="0">
              <a:latin typeface="Source Sans Pro" panose="020B0503030403020204" pitchFamily="34" charset="77"/>
              <a:sym typeface="Source Sans Pro" panose="020B0503030403020204" pitchFamily="34" charset="77"/>
            </a:endParaRPr>
          </a:p>
          <a:p>
            <a:r>
              <a:rPr lang="en-US" altLang="en-US" sz="2400" dirty="0">
                <a:latin typeface="Source Sans Pro" panose="020B0503030403020204" pitchFamily="34" charset="77"/>
                <a:sym typeface="Source Sans Pro" panose="020B0503030403020204" pitchFamily="34" charset="77"/>
              </a:rPr>
              <a:t>Thinking about your values </a:t>
            </a:r>
            <a:endParaRPr lang="en-US" altLang="en-US" sz="2400" dirty="0">
              <a:solidFill>
                <a:srgbClr val="000000"/>
              </a:solidFill>
              <a:latin typeface="Source Sans Pro" panose="020B0503030403020204" pitchFamily="34" charset="77"/>
              <a:sym typeface="Source Sans Pro" panose="020B0503030403020204" pitchFamily="34" charset="77"/>
            </a:endParaRPr>
          </a:p>
          <a:p>
            <a:endParaRPr lang="en-US" altLang="en-US" sz="2400" dirty="0">
              <a:latin typeface="Source Sans Pro" panose="020B0503030403020204" pitchFamily="34" charset="77"/>
              <a:sym typeface="Source Sans Pro" panose="020B0503030403020204" pitchFamily="34" charset="77"/>
            </a:endParaRPr>
          </a:p>
          <a:p>
            <a:r>
              <a:rPr lang="en-US" altLang="en-US" sz="2400" dirty="0">
                <a:latin typeface="Source Sans Pro" panose="020B0503030403020204" pitchFamily="34" charset="77"/>
                <a:sym typeface="Source Sans Pro" panose="020B0503030403020204" pitchFamily="34" charset="77"/>
              </a:rPr>
              <a:t>Components of personal story</a:t>
            </a:r>
            <a:endParaRPr lang="en-US" altLang="en-US" sz="2400" dirty="0">
              <a:solidFill>
                <a:srgbClr val="000000"/>
              </a:solidFill>
              <a:latin typeface="Source Sans Pro" panose="020B0503030403020204" pitchFamily="34" charset="77"/>
              <a:sym typeface="Source Sans Pro" panose="020B0503030403020204" pitchFamily="34" charset="77"/>
            </a:endParaRPr>
          </a:p>
          <a:p>
            <a:endParaRPr lang="en-US" altLang="en-US" sz="2400" dirty="0">
              <a:latin typeface="Source Sans Pro" panose="020B0503030403020204" pitchFamily="34" charset="77"/>
              <a:sym typeface="Source Sans Pro" panose="020B0503030403020204" pitchFamily="34" charset="77"/>
            </a:endParaRPr>
          </a:p>
          <a:p>
            <a:r>
              <a:rPr lang="en-US" altLang="en-US" sz="2400" b="1" dirty="0">
                <a:solidFill>
                  <a:srgbClr val="FFFFFF"/>
                </a:solidFill>
                <a:latin typeface="Source Sans Pro" panose="020B0503030403020204" pitchFamily="34" charset="77"/>
                <a:sym typeface="Source Sans Pro" panose="020B0503030403020204" pitchFamily="34" charset="77"/>
              </a:rPr>
              <a:t>Adapting your personal story to your audience</a:t>
            </a:r>
            <a:endParaRPr lang="en-US" altLang="en-US" sz="2400" b="1" dirty="0">
              <a:solidFill>
                <a:srgbClr val="000000"/>
              </a:solidFill>
              <a:latin typeface="Source Sans Pro" panose="020B0503030403020204" pitchFamily="34" charset="77"/>
              <a:sym typeface="Source Sans Pro" panose="020B0503030403020204" pitchFamily="34" charset="77"/>
            </a:endParaRPr>
          </a:p>
          <a:p>
            <a:endParaRPr lang="en-US" altLang="en-US" sz="2400" dirty="0">
              <a:latin typeface="Source Sans Pro" panose="020B0503030403020204" pitchFamily="34" charset="77"/>
              <a:sym typeface="Source Sans Pro" panose="020B0503030403020204" pitchFamily="34" charset="77"/>
            </a:endParaRPr>
          </a:p>
          <a:p>
            <a:r>
              <a:rPr lang="en-US" altLang="en-US" sz="2400" dirty="0">
                <a:latin typeface="Source Sans Pro" panose="020B0503030403020204" pitchFamily="34" charset="77"/>
                <a:sym typeface="Source Sans Pro" panose="020B0503030403020204" pitchFamily="34" charset="77"/>
              </a:rPr>
              <a:t>Debrief and close</a:t>
            </a:r>
          </a:p>
        </p:txBody>
      </p:sp>
      <p:pic>
        <p:nvPicPr>
          <p:cNvPr id="50180" name="Picture 4" descr="Picture 3">
            <a:extLst>
              <a:ext uri="{FF2B5EF4-FFF2-40B4-BE49-F238E27FC236}">
                <a16:creationId xmlns:a16="http://schemas.microsoft.com/office/drawing/2014/main" id="{80F29A98-30B3-804B-9E94-6C4AAC50D5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descr="Shape 157">
            <a:extLst>
              <a:ext uri="{FF2B5EF4-FFF2-40B4-BE49-F238E27FC236}">
                <a16:creationId xmlns:a16="http://schemas.microsoft.com/office/drawing/2014/main" id="{ADE4F580-9A42-D84E-87A5-02526B0AA534}"/>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52226" name="Text Box 2" descr="Shape 158">
            <a:extLst>
              <a:ext uri="{FF2B5EF4-FFF2-40B4-BE49-F238E27FC236}">
                <a16:creationId xmlns:a16="http://schemas.microsoft.com/office/drawing/2014/main" id="{BB1AAD34-A350-C34C-88B3-8EB29C8EA017}"/>
              </a:ext>
            </a:extLst>
          </p:cNvPr>
          <p:cNvSpPr txBox="1">
            <a:spLocks/>
          </p:cNvSpPr>
          <p:nvPr/>
        </p:nvSpPr>
        <p:spPr bwMode="auto">
          <a:xfrm>
            <a:off x="95250" y="2595563"/>
            <a:ext cx="11999913" cy="173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6000" b="1">
                <a:solidFill>
                  <a:srgbClr val="FFFFFF"/>
                </a:solidFill>
                <a:latin typeface="Gilroy ExtraBold" pitchFamily="2" charset="77"/>
                <a:sym typeface="Gilroy ExtraBold" pitchFamily="2" charset="77"/>
              </a:rPr>
              <a:t>Adapting your personal story to </a:t>
            </a:r>
            <a:r>
              <a:rPr lang="en-US" altLang="en-US" sz="6000" b="1">
                <a:solidFill>
                  <a:schemeClr val="accent2"/>
                </a:solidFill>
                <a:latin typeface="Gilroy ExtraBold" pitchFamily="2" charset="77"/>
                <a:sym typeface="Gilroy ExtraBold" pitchFamily="2" charset="77"/>
              </a:rPr>
              <a:t>different audiences</a:t>
            </a:r>
            <a:endParaRPr lang="en-US" altLang="en-US" sz="6000" b="1">
              <a:solidFill>
                <a:srgbClr val="FFFFFF"/>
              </a:solidFill>
              <a:latin typeface="Gilroy ExtraBold" pitchFamily="2" charset="77"/>
              <a:sym typeface="Gilroy ExtraBold" pitchFamily="2" charset="77"/>
            </a:endParaRPr>
          </a:p>
        </p:txBody>
      </p:sp>
      <p:pic>
        <p:nvPicPr>
          <p:cNvPr id="52227" name="Picture 3" descr="Picture 3">
            <a:extLst>
              <a:ext uri="{FF2B5EF4-FFF2-40B4-BE49-F238E27FC236}">
                <a16:creationId xmlns:a16="http://schemas.microsoft.com/office/drawing/2014/main" id="{138EB585-01AA-9B47-9CEA-D6A2431495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Shape 193">
            <a:extLst>
              <a:ext uri="{FF2B5EF4-FFF2-40B4-BE49-F238E27FC236}">
                <a16:creationId xmlns:a16="http://schemas.microsoft.com/office/drawing/2014/main" id="{258694AA-C9BA-CD4C-8FF9-2BFA550B3553}"/>
              </a:ext>
            </a:extLst>
          </p:cNvPr>
          <p:cNvPicPr>
            <a:picLocks noChangeAspect="1"/>
          </p:cNvPicPr>
          <p:nvPr/>
        </p:nvPicPr>
        <p:blipFill>
          <a:blip r:embed="rId3">
            <a:extLst>
              <a:ext uri="{28A0092B-C50C-407E-A947-70E740481C1C}">
                <a14:useLocalDpi xmlns:a14="http://schemas.microsoft.com/office/drawing/2010/main" val="0"/>
              </a:ext>
            </a:extLst>
          </a:blip>
          <a:srcRect l="27715" r="29807"/>
          <a:stretch>
            <a:fillRect/>
          </a:stretch>
        </p:blipFill>
        <p:spPr bwMode="auto">
          <a:xfrm>
            <a:off x="0" y="0"/>
            <a:ext cx="43624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4" name="Text Box 2" descr="Shape 194">
            <a:extLst>
              <a:ext uri="{FF2B5EF4-FFF2-40B4-BE49-F238E27FC236}">
                <a16:creationId xmlns:a16="http://schemas.microsoft.com/office/drawing/2014/main" id="{031CB0DE-9964-654B-8B8D-9D23E6B00785}"/>
              </a:ext>
            </a:extLst>
          </p:cNvPr>
          <p:cNvSpPr txBox="1">
            <a:spLocks/>
          </p:cNvSpPr>
          <p:nvPr/>
        </p:nvSpPr>
        <p:spPr bwMode="auto">
          <a:xfrm>
            <a:off x="4989513" y="1722438"/>
            <a:ext cx="7026275" cy="184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400" b="1">
                <a:latin typeface="Gilroy ExtraBold" pitchFamily="2" charset="77"/>
                <a:sym typeface="Gilroy ExtraBold" pitchFamily="2" charset="77"/>
              </a:rPr>
              <a:t>Who are the likely audiences you interact with as an organizer? </a:t>
            </a:r>
          </a:p>
        </p:txBody>
      </p:sp>
      <p:sp>
        <p:nvSpPr>
          <p:cNvPr id="54275" name="Text Box 3" descr="Rectangle 1">
            <a:extLst>
              <a:ext uri="{FF2B5EF4-FFF2-40B4-BE49-F238E27FC236}">
                <a16:creationId xmlns:a16="http://schemas.microsoft.com/office/drawing/2014/main" id="{1E55517C-8144-9347-95ED-A3D18187D69C}"/>
              </a:ext>
            </a:extLst>
          </p:cNvPr>
          <p:cNvSpPr txBox="1">
            <a:spLocks/>
          </p:cNvSpPr>
          <p:nvPr/>
        </p:nvSpPr>
        <p:spPr bwMode="auto">
          <a:xfrm>
            <a:off x="4989513" y="892175"/>
            <a:ext cx="4227512"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500" b="1">
                <a:solidFill>
                  <a:srgbClr val="00B3DC"/>
                </a:solidFill>
                <a:latin typeface="Gilroy ExtraBold" pitchFamily="2" charset="77"/>
                <a:sym typeface="Gilroy ExtraBold" pitchFamily="2" charset="77"/>
              </a:rPr>
              <a:t>GROUP SHARE</a:t>
            </a:r>
          </a:p>
        </p:txBody>
      </p:sp>
      <p:pic>
        <p:nvPicPr>
          <p:cNvPr id="54276" name="Picture 4" descr="Picture 5">
            <a:extLst>
              <a:ext uri="{FF2B5EF4-FFF2-40B4-BE49-F238E27FC236}">
                <a16:creationId xmlns:a16="http://schemas.microsoft.com/office/drawing/2014/main" id="{D98E820C-3746-ED46-A750-2E3D50E2F9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bwMode="auto">
      <p:bgPr>
        <a:solidFill>
          <a:srgbClr val="3B444D"/>
        </a:solidFill>
        <a:effectLst/>
      </p:bgPr>
    </p:bg>
    <p:spTree>
      <p:nvGrpSpPr>
        <p:cNvPr id="1" name=""/>
        <p:cNvGrpSpPr/>
        <p:nvPr/>
      </p:nvGrpSpPr>
      <p:grpSpPr>
        <a:xfrm>
          <a:off x="0" y="0"/>
          <a:ext cx="0" cy="0"/>
          <a:chOff x="0" y="0"/>
          <a:chExt cx="0" cy="0"/>
        </a:xfrm>
      </p:grpSpPr>
      <p:sp>
        <p:nvSpPr>
          <p:cNvPr id="56321" name="Text Box 1" descr="TextBox 5">
            <a:extLst>
              <a:ext uri="{FF2B5EF4-FFF2-40B4-BE49-F238E27FC236}">
                <a16:creationId xmlns:a16="http://schemas.microsoft.com/office/drawing/2014/main" id="{73121A7D-1268-514D-BBFC-EC166ADD2F4D}"/>
              </a:ext>
            </a:extLst>
          </p:cNvPr>
          <p:cNvSpPr txBox="1">
            <a:spLocks/>
          </p:cNvSpPr>
          <p:nvPr/>
        </p:nvSpPr>
        <p:spPr bwMode="auto">
          <a:xfrm>
            <a:off x="0" y="400050"/>
            <a:ext cx="12190413"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90000"/>
              </a:lnSpc>
            </a:pPr>
            <a:r>
              <a:rPr lang="en-US" altLang="en-US" sz="6000" b="1">
                <a:solidFill>
                  <a:srgbClr val="FFFFFF"/>
                </a:solidFill>
                <a:latin typeface="Gilroy ExtraBold" pitchFamily="2" charset="77"/>
                <a:sym typeface="Gilroy ExtraBold" pitchFamily="2" charset="77"/>
              </a:rPr>
              <a:t>Scenario 1: During a 1:1 </a:t>
            </a:r>
          </a:p>
        </p:txBody>
      </p:sp>
      <p:pic>
        <p:nvPicPr>
          <p:cNvPr id="56322" name="Picture 2" descr="Picture 3">
            <a:extLst>
              <a:ext uri="{FF2B5EF4-FFF2-40B4-BE49-F238E27FC236}">
                <a16:creationId xmlns:a16="http://schemas.microsoft.com/office/drawing/2014/main" id="{813721B5-4A1B-C243-A01F-016B407636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Text Box 3" descr="Rectangle 4">
            <a:extLst>
              <a:ext uri="{FF2B5EF4-FFF2-40B4-BE49-F238E27FC236}">
                <a16:creationId xmlns:a16="http://schemas.microsoft.com/office/drawing/2014/main" id="{E7D481DD-5C89-244D-BA3C-51CBE245DC9B}"/>
              </a:ext>
            </a:extLst>
          </p:cNvPr>
          <p:cNvSpPr txBox="1">
            <a:spLocks/>
          </p:cNvSpPr>
          <p:nvPr/>
        </p:nvSpPr>
        <p:spPr bwMode="auto">
          <a:xfrm>
            <a:off x="5605463" y="1751013"/>
            <a:ext cx="6265862" cy="430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976" tIns="20976" rIns="20976" bIns="20976">
            <a:spAutoFit/>
          </a:bodyPr>
          <a:lstStyle/>
          <a:p>
            <a:r>
              <a:rPr lang="en-US" altLang="en-US" sz="2400">
                <a:solidFill>
                  <a:srgbClr val="FFFFFF"/>
                </a:solidFill>
                <a:latin typeface="Gill Sans" panose="020B0502020104020203" pitchFamily="34" charset="-79"/>
                <a:sym typeface="Gill Sans" panose="020B0502020104020203" pitchFamily="34" charset="-79"/>
              </a:rPr>
              <a:t>You are an organizer who needs to find a team leader for a neighborhood team that you are building in your turf. You have identified a volunteer who you think would be a really committed person to lead this team, but before you ask them to do that, you need to make sure they have the skill and desire to do that. The ask of this 1:1 is to organize, host, and recruit for a house party. This will be their first test. </a:t>
            </a:r>
            <a:endParaRPr lang="en-US" altLang="en-US" sz="4200">
              <a:solidFill>
                <a:srgbClr val="000000"/>
              </a:solidFill>
              <a:latin typeface="Gill Sans" panose="020B0502020104020203" pitchFamily="34" charset="-79"/>
              <a:sym typeface="Gill Sans" panose="020B0502020104020203" pitchFamily="34" charset="-79"/>
            </a:endParaRPr>
          </a:p>
          <a:p>
            <a:endParaRPr lang="en-US" altLang="en-US" sz="2400">
              <a:solidFill>
                <a:srgbClr val="FFFFFF"/>
              </a:solidFill>
              <a:latin typeface="Gill Sans" panose="020B0502020104020203" pitchFamily="34" charset="-79"/>
              <a:sym typeface="Gill Sans" panose="020B0502020104020203" pitchFamily="34" charset="-79"/>
            </a:endParaRPr>
          </a:p>
          <a:p>
            <a:r>
              <a:rPr lang="en-US" altLang="en-US" sz="2400">
                <a:solidFill>
                  <a:srgbClr val="FFFFFF"/>
                </a:solidFill>
                <a:latin typeface="Gill Sans" panose="020B0502020104020203" pitchFamily="34" charset="-79"/>
                <a:sym typeface="Gill Sans" panose="020B0502020104020203" pitchFamily="34" charset="-79"/>
              </a:rPr>
              <a:t>Values of the person you are speaking to: fairness, equity, hard work</a:t>
            </a:r>
          </a:p>
        </p:txBody>
      </p:sp>
      <p:grpSp>
        <p:nvGrpSpPr>
          <p:cNvPr id="56324" name="Group 4">
            <a:extLst>
              <a:ext uri="{FF2B5EF4-FFF2-40B4-BE49-F238E27FC236}">
                <a16:creationId xmlns:a16="http://schemas.microsoft.com/office/drawing/2014/main" id="{94A60711-4C03-1849-9639-C352261C64CF}"/>
              </a:ext>
            </a:extLst>
          </p:cNvPr>
          <p:cNvGrpSpPr>
            <a:grpSpLocks/>
          </p:cNvGrpSpPr>
          <p:nvPr/>
        </p:nvGrpSpPr>
        <p:grpSpPr bwMode="auto">
          <a:xfrm>
            <a:off x="835025" y="1828800"/>
            <a:ext cx="735013" cy="3603625"/>
            <a:chOff x="-1" y="-1"/>
            <a:chExt cx="734789" cy="3603401"/>
          </a:xfrm>
        </p:grpSpPr>
        <p:sp>
          <p:nvSpPr>
            <p:cNvPr id="56325" name="AutoShape 5">
              <a:extLst>
                <a:ext uri="{FF2B5EF4-FFF2-40B4-BE49-F238E27FC236}">
                  <a16:creationId xmlns:a16="http://schemas.microsoft.com/office/drawing/2014/main" id="{FD477C4F-EA3B-4A4A-A4E0-C51EDEF85D01}"/>
                </a:ext>
              </a:extLst>
            </p:cNvPr>
            <p:cNvSpPr>
              <a:spLocks/>
            </p:cNvSpPr>
            <p:nvPr/>
          </p:nvSpPr>
          <p:spPr bwMode="auto">
            <a:xfrm>
              <a:off x="-1" y="-1"/>
              <a:ext cx="734789" cy="3603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202"/>
                  </a:moveTo>
                  <a:lnTo>
                    <a:pt x="10800" y="0"/>
                  </a:lnTo>
                  <a:lnTo>
                    <a:pt x="21600" y="2202"/>
                  </a:lnTo>
                  <a:lnTo>
                    <a:pt x="16200" y="2202"/>
                  </a:lnTo>
                  <a:lnTo>
                    <a:pt x="16200" y="19398"/>
                  </a:lnTo>
                  <a:lnTo>
                    <a:pt x="21600" y="19398"/>
                  </a:lnTo>
                  <a:lnTo>
                    <a:pt x="10800" y="21600"/>
                  </a:lnTo>
                  <a:lnTo>
                    <a:pt x="0" y="19398"/>
                  </a:lnTo>
                  <a:lnTo>
                    <a:pt x="5400" y="19398"/>
                  </a:lnTo>
                  <a:lnTo>
                    <a:pt x="5400" y="2202"/>
                  </a:lnTo>
                  <a:close/>
                </a:path>
              </a:pathLst>
            </a:custGeom>
            <a:solidFill>
              <a:srgbClr val="00B3DC"/>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a:solidFill>
                  <a:srgbClr val="FFFFFF"/>
                </a:solidFill>
              </a:endParaRPr>
            </a:p>
          </p:txBody>
        </p:sp>
        <p:sp>
          <p:nvSpPr>
            <p:cNvPr id="56326" name="Text Box 6">
              <a:extLst>
                <a:ext uri="{FF2B5EF4-FFF2-40B4-BE49-F238E27FC236}">
                  <a16:creationId xmlns:a16="http://schemas.microsoft.com/office/drawing/2014/main" id="{20D0DB5B-0EC5-354F-A885-63883A70930A}"/>
                </a:ext>
              </a:extLst>
            </p:cNvPr>
            <p:cNvSpPr txBox="1">
              <a:spLocks/>
            </p:cNvSpPr>
            <p:nvPr/>
          </p:nvSpPr>
          <p:spPr bwMode="auto">
            <a:xfrm>
              <a:off x="183696" y="270079"/>
              <a:ext cx="367395" cy="3063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200" b="1">
                  <a:solidFill>
                    <a:srgbClr val="FFFFFF"/>
                  </a:solidFill>
                  <a:latin typeface="Source Sans Pro" panose="020B0503030403020204" pitchFamily="34" charset="77"/>
                  <a:sym typeface="Source Sans Pro" panose="020B0503030403020204" pitchFamily="34" charset="77"/>
                </a:rPr>
                <a:t>FRAMEWORK</a:t>
              </a:r>
            </a:p>
          </p:txBody>
        </p:sp>
      </p:grpSp>
      <p:sp>
        <p:nvSpPr>
          <p:cNvPr id="56327" name="Text Box 7" descr="TextBox 7">
            <a:extLst>
              <a:ext uri="{FF2B5EF4-FFF2-40B4-BE49-F238E27FC236}">
                <a16:creationId xmlns:a16="http://schemas.microsoft.com/office/drawing/2014/main" id="{02F4B3C0-8B64-B847-A30D-94B307D3BD7D}"/>
              </a:ext>
            </a:extLst>
          </p:cNvPr>
          <p:cNvSpPr txBox="1">
            <a:spLocks/>
          </p:cNvSpPr>
          <p:nvPr/>
        </p:nvSpPr>
        <p:spPr bwMode="auto">
          <a:xfrm>
            <a:off x="2035175" y="2246313"/>
            <a:ext cx="3709988" cy="247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285750" indent="-285750">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pPr>
              <a:spcBef>
                <a:spcPts val="1200"/>
              </a:spcBef>
              <a:buSzPct val="100000"/>
              <a:buFont typeface="Arial" panose="020B0604020202020204" pitchFamily="34" charset="0"/>
              <a:buChar char="•"/>
            </a:pPr>
            <a:r>
              <a:rPr lang="en-US" altLang="en-US" sz="3200" b="1">
                <a:solidFill>
                  <a:srgbClr val="FFFFFF"/>
                </a:solidFill>
                <a:latin typeface="Source Sans Pro" panose="020B0503030403020204" pitchFamily="34" charset="77"/>
                <a:sym typeface="Source Sans Pro" panose="020B0503030403020204" pitchFamily="34" charset="77"/>
              </a:rPr>
              <a:t>Challenge</a:t>
            </a:r>
            <a:endParaRPr lang="en-US" altLang="en-US" sz="3200" b="1">
              <a:solidFill>
                <a:srgbClr val="000000"/>
              </a:solidFill>
              <a:latin typeface="Source Sans Pro" panose="020B0503030403020204" pitchFamily="34" charset="77"/>
              <a:sym typeface="Source Sans Pro" panose="020B0503030403020204" pitchFamily="34" charset="77"/>
            </a:endParaRPr>
          </a:p>
          <a:p>
            <a:pPr>
              <a:spcBef>
                <a:spcPts val="1200"/>
              </a:spcBef>
              <a:buSzPct val="100000"/>
              <a:buFont typeface="Arial" panose="020B0604020202020204" pitchFamily="34" charset="0"/>
              <a:buChar char="•"/>
            </a:pPr>
            <a:r>
              <a:rPr lang="en-US" altLang="en-US" sz="3200" b="1">
                <a:solidFill>
                  <a:srgbClr val="FFFFFF"/>
                </a:solidFill>
                <a:latin typeface="Source Sans Pro" panose="020B0503030403020204" pitchFamily="34" charset="77"/>
                <a:sym typeface="Source Sans Pro" panose="020B0503030403020204" pitchFamily="34" charset="77"/>
              </a:rPr>
              <a:t>Choice</a:t>
            </a:r>
            <a:endParaRPr lang="en-US" altLang="en-US" sz="3200" b="1">
              <a:solidFill>
                <a:srgbClr val="000000"/>
              </a:solidFill>
              <a:latin typeface="Source Sans Pro" panose="020B0503030403020204" pitchFamily="34" charset="77"/>
              <a:sym typeface="Source Sans Pro" panose="020B0503030403020204" pitchFamily="34" charset="77"/>
            </a:endParaRPr>
          </a:p>
          <a:p>
            <a:pPr>
              <a:spcBef>
                <a:spcPts val="1200"/>
              </a:spcBef>
              <a:buSzPct val="100000"/>
              <a:buFont typeface="Arial" panose="020B0604020202020204" pitchFamily="34" charset="0"/>
              <a:buChar char="•"/>
            </a:pPr>
            <a:r>
              <a:rPr lang="en-US" altLang="en-US" sz="3200" b="1">
                <a:solidFill>
                  <a:srgbClr val="FFFFFF"/>
                </a:solidFill>
                <a:latin typeface="Source Sans Pro" panose="020B0503030403020204" pitchFamily="34" charset="77"/>
                <a:sym typeface="Source Sans Pro" panose="020B0503030403020204" pitchFamily="34" charset="77"/>
              </a:rPr>
              <a:t>Outcome</a:t>
            </a:r>
            <a:endParaRPr lang="en-US" altLang="en-US" sz="3200" b="1">
              <a:solidFill>
                <a:srgbClr val="000000"/>
              </a:solidFill>
              <a:latin typeface="Source Sans Pro" panose="020B0503030403020204" pitchFamily="34" charset="77"/>
              <a:sym typeface="Source Sans Pro" panose="020B0503030403020204" pitchFamily="34" charset="77"/>
            </a:endParaRPr>
          </a:p>
          <a:p>
            <a:pPr>
              <a:spcBef>
                <a:spcPts val="1200"/>
              </a:spcBef>
              <a:buSzPct val="100000"/>
              <a:buFont typeface="Arial" panose="020B0604020202020204" pitchFamily="34" charset="0"/>
              <a:buChar char="•"/>
            </a:pPr>
            <a:r>
              <a:rPr lang="en-US" altLang="en-US" sz="3200" b="1">
                <a:solidFill>
                  <a:srgbClr val="FFFFFF"/>
                </a:solidFill>
                <a:latin typeface="Source Sans Pro" panose="020B0503030403020204" pitchFamily="34" charset="77"/>
                <a:sym typeface="Source Sans Pro" panose="020B0503030403020204" pitchFamily="34" charset="77"/>
              </a:rPr>
              <a:t>Ask</a:t>
            </a:r>
          </a:p>
        </p:txBody>
      </p:sp>
      <p:sp>
        <p:nvSpPr>
          <p:cNvPr id="56328" name="Line 8" descr="Straight Connector 10">
            <a:extLst>
              <a:ext uri="{FF2B5EF4-FFF2-40B4-BE49-F238E27FC236}">
                <a16:creationId xmlns:a16="http://schemas.microsoft.com/office/drawing/2014/main" id="{34B5D19F-80DA-F347-90A8-B391754EECC5}"/>
              </a:ext>
            </a:extLst>
          </p:cNvPr>
          <p:cNvSpPr>
            <a:spLocks noChangeShapeType="1"/>
          </p:cNvSpPr>
          <p:nvPr/>
        </p:nvSpPr>
        <p:spPr bwMode="auto">
          <a:xfrm flipH="1">
            <a:off x="5451475" y="1828800"/>
            <a:ext cx="0" cy="4305300"/>
          </a:xfrm>
          <a:prstGeom prst="line">
            <a:avLst/>
          </a:prstGeom>
          <a:noFill/>
          <a:ln w="25400" cap="flat" cmpd="sng">
            <a:solidFill>
              <a:srgbClr val="808F9E"/>
            </a:solidFill>
            <a:prstDash val="solid"/>
            <a:round/>
            <a:headEnd type="none" w="med" len="med"/>
            <a:tailEnd type="none" w="med" len="med"/>
          </a:ln>
          <a:effectLst>
            <a:outerShdw blurRad="38100" dist="20000" dir="5400000" algn="ctr" rotWithShape="0">
              <a:srgbClr val="000000">
                <a:alpha val="37999"/>
              </a:srgbClr>
            </a:outerShdw>
          </a:effectLst>
          <a:extLst>
            <a:ext uri="{909E8E84-426E-40DD-AFC4-6F175D3DCCD1}">
              <a14:hiddenFill xmlns:a14="http://schemas.microsoft.com/office/drawing/2010/main">
                <a:noFill/>
              </a14:hiddenFill>
            </a:ext>
          </a:extLst>
        </p:spPr>
        <p:txBody>
          <a:bodyPr lIns="45720" rIns="45720"/>
          <a:lstStyle/>
          <a:p>
            <a:endParaRPr lang="en-US" alt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Shape 193">
            <a:extLst>
              <a:ext uri="{FF2B5EF4-FFF2-40B4-BE49-F238E27FC236}">
                <a16:creationId xmlns:a16="http://schemas.microsoft.com/office/drawing/2014/main" id="{AE00B50A-A25C-124C-BD0D-FC4A42522A82}"/>
              </a:ext>
            </a:extLst>
          </p:cNvPr>
          <p:cNvPicPr>
            <a:picLocks noChangeAspect="1"/>
          </p:cNvPicPr>
          <p:nvPr/>
        </p:nvPicPr>
        <p:blipFill>
          <a:blip r:embed="rId3">
            <a:extLst>
              <a:ext uri="{28A0092B-C50C-407E-A947-70E740481C1C}">
                <a14:useLocalDpi xmlns:a14="http://schemas.microsoft.com/office/drawing/2010/main" val="0"/>
              </a:ext>
            </a:extLst>
          </a:blip>
          <a:srcRect l="27715" r="29807"/>
          <a:stretch>
            <a:fillRect/>
          </a:stretch>
        </p:blipFill>
        <p:spPr bwMode="auto">
          <a:xfrm>
            <a:off x="0" y="0"/>
            <a:ext cx="43624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4" name="Text Box 2" descr="Shape 194">
            <a:extLst>
              <a:ext uri="{FF2B5EF4-FFF2-40B4-BE49-F238E27FC236}">
                <a16:creationId xmlns:a16="http://schemas.microsoft.com/office/drawing/2014/main" id="{ADF5A1FB-EEEE-6D4D-B1F9-5C9DDCE5FB56}"/>
              </a:ext>
            </a:extLst>
          </p:cNvPr>
          <p:cNvSpPr txBox="1">
            <a:spLocks/>
          </p:cNvSpPr>
          <p:nvPr/>
        </p:nvSpPr>
        <p:spPr bwMode="auto">
          <a:xfrm>
            <a:off x="4989513" y="1722438"/>
            <a:ext cx="7026275" cy="237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400" b="1">
                <a:latin typeface="Gilroy ExtraBold" pitchFamily="2" charset="77"/>
                <a:sym typeface="Gilroy ExtraBold" pitchFamily="2" charset="77"/>
              </a:rPr>
              <a:t>What was the last thing you remember that deeply moved you? </a:t>
            </a:r>
            <a:endParaRPr lang="en-US" altLang="en-US" sz="4400" b="1">
              <a:solidFill>
                <a:srgbClr val="000000"/>
              </a:solidFill>
              <a:latin typeface="Gilroy ExtraBold" pitchFamily="2" charset="77"/>
              <a:sym typeface="Gilroy ExtraBold" pitchFamily="2" charset="77"/>
            </a:endParaRPr>
          </a:p>
          <a:p>
            <a:pPr>
              <a:lnSpc>
                <a:spcPct val="80000"/>
              </a:lnSpc>
            </a:pPr>
            <a:r>
              <a:rPr lang="en-US" altLang="en-US" sz="4400" b="1">
                <a:latin typeface="Gilroy ExtraBold" pitchFamily="2" charset="77"/>
                <a:sym typeface="Gilroy ExtraBold" pitchFamily="2" charset="77"/>
              </a:rPr>
              <a:t>Why did it move you?</a:t>
            </a:r>
          </a:p>
        </p:txBody>
      </p:sp>
      <p:sp>
        <p:nvSpPr>
          <p:cNvPr id="8195" name="Text Box 3" descr="Rectangle 1">
            <a:extLst>
              <a:ext uri="{FF2B5EF4-FFF2-40B4-BE49-F238E27FC236}">
                <a16:creationId xmlns:a16="http://schemas.microsoft.com/office/drawing/2014/main" id="{876E7684-2177-9541-BA86-EA351DFEC0CB}"/>
              </a:ext>
            </a:extLst>
          </p:cNvPr>
          <p:cNvSpPr txBox="1">
            <a:spLocks/>
          </p:cNvSpPr>
          <p:nvPr/>
        </p:nvSpPr>
        <p:spPr bwMode="auto">
          <a:xfrm>
            <a:off x="4989513" y="892175"/>
            <a:ext cx="4227512"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500" b="1">
                <a:solidFill>
                  <a:srgbClr val="00B3DC"/>
                </a:solidFill>
                <a:latin typeface="Gilroy ExtraBold" pitchFamily="2" charset="77"/>
                <a:sym typeface="Gilroy ExtraBold" pitchFamily="2" charset="77"/>
              </a:rPr>
              <a:t>OPENING REFLECTION</a:t>
            </a:r>
          </a:p>
        </p:txBody>
      </p:sp>
      <p:pic>
        <p:nvPicPr>
          <p:cNvPr id="8196" name="Picture 4" descr="Picture 5">
            <a:extLst>
              <a:ext uri="{FF2B5EF4-FFF2-40B4-BE49-F238E27FC236}">
                <a16:creationId xmlns:a16="http://schemas.microsoft.com/office/drawing/2014/main" id="{5824D8AA-E9ED-BA4B-837E-7311474BB5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bwMode="auto">
      <p:bgPr>
        <a:solidFill>
          <a:srgbClr val="3B444D"/>
        </a:solidFill>
        <a:effectLst/>
      </p:bgPr>
    </p:bg>
    <p:spTree>
      <p:nvGrpSpPr>
        <p:cNvPr id="1" name=""/>
        <p:cNvGrpSpPr/>
        <p:nvPr/>
      </p:nvGrpSpPr>
      <p:grpSpPr>
        <a:xfrm>
          <a:off x="0" y="0"/>
          <a:ext cx="0" cy="0"/>
          <a:chOff x="0" y="0"/>
          <a:chExt cx="0" cy="0"/>
        </a:xfrm>
      </p:grpSpPr>
      <p:sp>
        <p:nvSpPr>
          <p:cNvPr id="58369" name="Text Box 1" descr="TextBox 5">
            <a:extLst>
              <a:ext uri="{FF2B5EF4-FFF2-40B4-BE49-F238E27FC236}">
                <a16:creationId xmlns:a16="http://schemas.microsoft.com/office/drawing/2014/main" id="{32C0AA6C-A44F-F549-8F52-96385B920CE1}"/>
              </a:ext>
            </a:extLst>
          </p:cNvPr>
          <p:cNvSpPr txBox="1">
            <a:spLocks/>
          </p:cNvSpPr>
          <p:nvPr/>
        </p:nvSpPr>
        <p:spPr bwMode="auto">
          <a:xfrm>
            <a:off x="0" y="400050"/>
            <a:ext cx="12190413"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lnSpc>
                <a:spcPct val="90000"/>
              </a:lnSpc>
            </a:pPr>
            <a:r>
              <a:rPr lang="en-US" altLang="en-US" sz="6000" b="1">
                <a:solidFill>
                  <a:srgbClr val="FFFFFF"/>
                </a:solidFill>
                <a:latin typeface="Gilroy ExtraBold" pitchFamily="2" charset="77"/>
                <a:sym typeface="Gilroy ExtraBold" pitchFamily="2" charset="77"/>
              </a:rPr>
              <a:t>Scenario 2: Canvassing  </a:t>
            </a:r>
          </a:p>
        </p:txBody>
      </p:sp>
      <p:pic>
        <p:nvPicPr>
          <p:cNvPr id="58370" name="Picture 2" descr="Picture 3">
            <a:extLst>
              <a:ext uri="{FF2B5EF4-FFF2-40B4-BE49-F238E27FC236}">
                <a16:creationId xmlns:a16="http://schemas.microsoft.com/office/drawing/2014/main" id="{1BBF2E37-264A-F345-8530-EFB2AF93E1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1" name="Text Box 3" descr="Rectangle 4">
            <a:extLst>
              <a:ext uri="{FF2B5EF4-FFF2-40B4-BE49-F238E27FC236}">
                <a16:creationId xmlns:a16="http://schemas.microsoft.com/office/drawing/2014/main" id="{B9753BB7-AD87-9240-9996-B31C745B234E}"/>
              </a:ext>
            </a:extLst>
          </p:cNvPr>
          <p:cNvSpPr txBox="1">
            <a:spLocks/>
          </p:cNvSpPr>
          <p:nvPr/>
        </p:nvSpPr>
        <p:spPr bwMode="auto">
          <a:xfrm>
            <a:off x="5605463" y="1751013"/>
            <a:ext cx="6410325" cy="395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976" tIns="20976" rIns="20976" bIns="20976">
            <a:spAutoFit/>
          </a:bodyPr>
          <a:lstStyle/>
          <a:p>
            <a:r>
              <a:rPr lang="en-US" altLang="en-US" sz="2400">
                <a:solidFill>
                  <a:srgbClr val="FFFFFF"/>
                </a:solidFill>
                <a:latin typeface="Gill Sans" panose="020B0502020104020203" pitchFamily="34" charset="-79"/>
                <a:sym typeface="Gill Sans" panose="020B0502020104020203" pitchFamily="34" charset="-79"/>
              </a:rPr>
              <a:t>You are an organizer knocking doors. The voter that you are speaking to is undecided about your candidate, but did indicate they voted for Trump in 2016 because they thought there would be better business opportunity with Trump being in office. Your ask is to get their email address, so the voter can receive more information about the candidate you are canvassing for. </a:t>
            </a:r>
            <a:endParaRPr lang="en-US" altLang="en-US" sz="4200">
              <a:solidFill>
                <a:srgbClr val="000000"/>
              </a:solidFill>
              <a:latin typeface="Gill Sans" panose="020B0502020104020203" pitchFamily="34" charset="-79"/>
              <a:sym typeface="Gill Sans" panose="020B0502020104020203" pitchFamily="34" charset="-79"/>
            </a:endParaRPr>
          </a:p>
          <a:p>
            <a:endParaRPr lang="en-US" altLang="en-US" sz="2400">
              <a:solidFill>
                <a:srgbClr val="FFFFFF"/>
              </a:solidFill>
              <a:latin typeface="Gill Sans" panose="020B0502020104020203" pitchFamily="34" charset="-79"/>
              <a:sym typeface="Gill Sans" panose="020B0502020104020203" pitchFamily="34" charset="-79"/>
            </a:endParaRPr>
          </a:p>
          <a:p>
            <a:r>
              <a:rPr lang="en-US" altLang="en-US" sz="2400">
                <a:solidFill>
                  <a:srgbClr val="FFFFFF"/>
                </a:solidFill>
                <a:latin typeface="Gill Sans" panose="020B0502020104020203" pitchFamily="34" charset="-79"/>
                <a:sym typeface="Gill Sans" panose="020B0502020104020203" pitchFamily="34" charset="-79"/>
              </a:rPr>
              <a:t>Values of the person you are speaking to: safety, loyalty, respect</a:t>
            </a:r>
          </a:p>
        </p:txBody>
      </p:sp>
      <p:grpSp>
        <p:nvGrpSpPr>
          <p:cNvPr id="58372" name="Group 4">
            <a:extLst>
              <a:ext uri="{FF2B5EF4-FFF2-40B4-BE49-F238E27FC236}">
                <a16:creationId xmlns:a16="http://schemas.microsoft.com/office/drawing/2014/main" id="{B410685E-B83A-F044-93DC-207079557CF7}"/>
              </a:ext>
            </a:extLst>
          </p:cNvPr>
          <p:cNvGrpSpPr>
            <a:grpSpLocks/>
          </p:cNvGrpSpPr>
          <p:nvPr/>
        </p:nvGrpSpPr>
        <p:grpSpPr bwMode="auto">
          <a:xfrm>
            <a:off x="835025" y="1828800"/>
            <a:ext cx="735013" cy="3603625"/>
            <a:chOff x="-1" y="-1"/>
            <a:chExt cx="734789" cy="3603401"/>
          </a:xfrm>
        </p:grpSpPr>
        <p:sp>
          <p:nvSpPr>
            <p:cNvPr id="58373" name="AutoShape 5">
              <a:extLst>
                <a:ext uri="{FF2B5EF4-FFF2-40B4-BE49-F238E27FC236}">
                  <a16:creationId xmlns:a16="http://schemas.microsoft.com/office/drawing/2014/main" id="{D6402E76-8DE9-4044-9F11-CADC8DA87026}"/>
                </a:ext>
              </a:extLst>
            </p:cNvPr>
            <p:cNvSpPr>
              <a:spLocks/>
            </p:cNvSpPr>
            <p:nvPr/>
          </p:nvSpPr>
          <p:spPr bwMode="auto">
            <a:xfrm>
              <a:off x="-1" y="-1"/>
              <a:ext cx="734789" cy="3603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202"/>
                  </a:moveTo>
                  <a:lnTo>
                    <a:pt x="10800" y="0"/>
                  </a:lnTo>
                  <a:lnTo>
                    <a:pt x="21600" y="2202"/>
                  </a:lnTo>
                  <a:lnTo>
                    <a:pt x="16200" y="2202"/>
                  </a:lnTo>
                  <a:lnTo>
                    <a:pt x="16200" y="19398"/>
                  </a:lnTo>
                  <a:lnTo>
                    <a:pt x="21600" y="19398"/>
                  </a:lnTo>
                  <a:lnTo>
                    <a:pt x="10800" y="21600"/>
                  </a:lnTo>
                  <a:lnTo>
                    <a:pt x="0" y="19398"/>
                  </a:lnTo>
                  <a:lnTo>
                    <a:pt x="5400" y="19398"/>
                  </a:lnTo>
                  <a:lnTo>
                    <a:pt x="5400" y="2202"/>
                  </a:lnTo>
                  <a:close/>
                </a:path>
              </a:pathLst>
            </a:custGeom>
            <a:solidFill>
              <a:srgbClr val="00B3DC"/>
            </a:solidFill>
            <a:ln>
              <a:noFill/>
            </a:ln>
            <a:effectLst>
              <a:outerShdw blurRad="38100" dist="23000" dir="5400000" algn="ctr" rotWithShape="0">
                <a:srgbClr val="000000">
                  <a:alpha val="34999"/>
                </a:srgbClr>
              </a:outerShdw>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Lst>
          </p:spPr>
          <p:txBody>
            <a:bodyPr lIns="45720" rIns="45720" anchor="ctr"/>
            <a:lstStyle/>
            <a:p>
              <a:pPr algn="ctr"/>
              <a:endParaRPr lang="en-US" altLang="en-US">
                <a:solidFill>
                  <a:srgbClr val="FFFFFF"/>
                </a:solidFill>
              </a:endParaRPr>
            </a:p>
          </p:txBody>
        </p:sp>
        <p:sp>
          <p:nvSpPr>
            <p:cNvPr id="58374" name="Text Box 6">
              <a:extLst>
                <a:ext uri="{FF2B5EF4-FFF2-40B4-BE49-F238E27FC236}">
                  <a16:creationId xmlns:a16="http://schemas.microsoft.com/office/drawing/2014/main" id="{753BF1D2-15CD-AA4D-8BB0-327503978B1B}"/>
                </a:ext>
              </a:extLst>
            </p:cNvPr>
            <p:cNvSpPr txBox="1">
              <a:spLocks/>
            </p:cNvSpPr>
            <p:nvPr/>
          </p:nvSpPr>
          <p:spPr bwMode="auto">
            <a:xfrm>
              <a:off x="183696" y="270079"/>
              <a:ext cx="367395" cy="3063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200" b="1">
                  <a:solidFill>
                    <a:srgbClr val="FFFFFF"/>
                  </a:solidFill>
                  <a:latin typeface="Source Sans Pro" panose="020B0503030403020204" pitchFamily="34" charset="77"/>
                  <a:sym typeface="Source Sans Pro" panose="020B0503030403020204" pitchFamily="34" charset="77"/>
                </a:rPr>
                <a:t>FRAMEWORK</a:t>
              </a:r>
            </a:p>
          </p:txBody>
        </p:sp>
      </p:grpSp>
      <p:sp>
        <p:nvSpPr>
          <p:cNvPr id="58375" name="Text Box 7" descr="TextBox 7">
            <a:extLst>
              <a:ext uri="{FF2B5EF4-FFF2-40B4-BE49-F238E27FC236}">
                <a16:creationId xmlns:a16="http://schemas.microsoft.com/office/drawing/2014/main" id="{89FD42D1-7210-2E40-8221-D482E33EEF6F}"/>
              </a:ext>
            </a:extLst>
          </p:cNvPr>
          <p:cNvSpPr txBox="1">
            <a:spLocks/>
          </p:cNvSpPr>
          <p:nvPr/>
        </p:nvSpPr>
        <p:spPr bwMode="auto">
          <a:xfrm>
            <a:off x="2035175" y="2246313"/>
            <a:ext cx="3709988" cy="247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lvl1pPr marL="285750" indent="-285750">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pPr>
              <a:spcBef>
                <a:spcPts val="1200"/>
              </a:spcBef>
              <a:buSzPct val="100000"/>
              <a:buFont typeface="Arial" panose="020B0604020202020204" pitchFamily="34" charset="0"/>
              <a:buChar char="•"/>
            </a:pPr>
            <a:r>
              <a:rPr lang="en-US" altLang="en-US" sz="3200" b="1">
                <a:solidFill>
                  <a:srgbClr val="FFFFFF"/>
                </a:solidFill>
                <a:latin typeface="Source Sans Pro" panose="020B0503030403020204" pitchFamily="34" charset="77"/>
                <a:sym typeface="Source Sans Pro" panose="020B0503030403020204" pitchFamily="34" charset="77"/>
              </a:rPr>
              <a:t>Challenge</a:t>
            </a:r>
            <a:endParaRPr lang="en-US" altLang="en-US" sz="3200" b="1">
              <a:solidFill>
                <a:srgbClr val="000000"/>
              </a:solidFill>
              <a:latin typeface="Source Sans Pro" panose="020B0503030403020204" pitchFamily="34" charset="77"/>
              <a:sym typeface="Source Sans Pro" panose="020B0503030403020204" pitchFamily="34" charset="77"/>
            </a:endParaRPr>
          </a:p>
          <a:p>
            <a:pPr>
              <a:spcBef>
                <a:spcPts val="1200"/>
              </a:spcBef>
              <a:buSzPct val="100000"/>
              <a:buFont typeface="Arial" panose="020B0604020202020204" pitchFamily="34" charset="0"/>
              <a:buChar char="•"/>
            </a:pPr>
            <a:r>
              <a:rPr lang="en-US" altLang="en-US" sz="3200" b="1">
                <a:solidFill>
                  <a:srgbClr val="FFFFFF"/>
                </a:solidFill>
                <a:latin typeface="Source Sans Pro" panose="020B0503030403020204" pitchFamily="34" charset="77"/>
                <a:sym typeface="Source Sans Pro" panose="020B0503030403020204" pitchFamily="34" charset="77"/>
              </a:rPr>
              <a:t>Choice</a:t>
            </a:r>
            <a:endParaRPr lang="en-US" altLang="en-US" sz="3200" b="1">
              <a:solidFill>
                <a:srgbClr val="000000"/>
              </a:solidFill>
              <a:latin typeface="Source Sans Pro" panose="020B0503030403020204" pitchFamily="34" charset="77"/>
              <a:sym typeface="Source Sans Pro" panose="020B0503030403020204" pitchFamily="34" charset="77"/>
            </a:endParaRPr>
          </a:p>
          <a:p>
            <a:pPr>
              <a:spcBef>
                <a:spcPts val="1200"/>
              </a:spcBef>
              <a:buSzPct val="100000"/>
              <a:buFont typeface="Arial" panose="020B0604020202020204" pitchFamily="34" charset="0"/>
              <a:buChar char="•"/>
            </a:pPr>
            <a:r>
              <a:rPr lang="en-US" altLang="en-US" sz="3200" b="1">
                <a:solidFill>
                  <a:srgbClr val="FFFFFF"/>
                </a:solidFill>
                <a:latin typeface="Source Sans Pro" panose="020B0503030403020204" pitchFamily="34" charset="77"/>
                <a:sym typeface="Source Sans Pro" panose="020B0503030403020204" pitchFamily="34" charset="77"/>
              </a:rPr>
              <a:t>Outcome</a:t>
            </a:r>
            <a:endParaRPr lang="en-US" altLang="en-US" sz="3200" b="1">
              <a:solidFill>
                <a:srgbClr val="000000"/>
              </a:solidFill>
              <a:latin typeface="Source Sans Pro" panose="020B0503030403020204" pitchFamily="34" charset="77"/>
              <a:sym typeface="Source Sans Pro" panose="020B0503030403020204" pitchFamily="34" charset="77"/>
            </a:endParaRPr>
          </a:p>
          <a:p>
            <a:pPr>
              <a:spcBef>
                <a:spcPts val="1200"/>
              </a:spcBef>
              <a:buSzPct val="100000"/>
              <a:buFont typeface="Arial" panose="020B0604020202020204" pitchFamily="34" charset="0"/>
              <a:buChar char="•"/>
            </a:pPr>
            <a:r>
              <a:rPr lang="en-US" altLang="en-US" sz="3200" b="1">
                <a:solidFill>
                  <a:srgbClr val="FFFFFF"/>
                </a:solidFill>
                <a:latin typeface="Source Sans Pro" panose="020B0503030403020204" pitchFamily="34" charset="77"/>
                <a:sym typeface="Source Sans Pro" panose="020B0503030403020204" pitchFamily="34" charset="77"/>
              </a:rPr>
              <a:t>Ask</a:t>
            </a:r>
          </a:p>
        </p:txBody>
      </p:sp>
      <p:sp>
        <p:nvSpPr>
          <p:cNvPr id="58376" name="Line 8" descr="Straight Connector 10">
            <a:extLst>
              <a:ext uri="{FF2B5EF4-FFF2-40B4-BE49-F238E27FC236}">
                <a16:creationId xmlns:a16="http://schemas.microsoft.com/office/drawing/2014/main" id="{DF7F2F80-0DD3-9745-965C-F1025D73E49F}"/>
              </a:ext>
            </a:extLst>
          </p:cNvPr>
          <p:cNvSpPr>
            <a:spLocks noChangeShapeType="1"/>
          </p:cNvSpPr>
          <p:nvPr/>
        </p:nvSpPr>
        <p:spPr bwMode="auto">
          <a:xfrm flipH="1">
            <a:off x="5451475" y="1828800"/>
            <a:ext cx="0" cy="4305300"/>
          </a:xfrm>
          <a:prstGeom prst="line">
            <a:avLst/>
          </a:prstGeom>
          <a:noFill/>
          <a:ln w="25400" cap="flat" cmpd="sng">
            <a:solidFill>
              <a:srgbClr val="808F9E"/>
            </a:solidFill>
            <a:prstDash val="solid"/>
            <a:round/>
            <a:headEnd type="none" w="med" len="med"/>
            <a:tailEnd type="none" w="med" len="med"/>
          </a:ln>
          <a:effectLst>
            <a:outerShdw blurRad="38100" dist="20000" dir="5400000" algn="ctr" rotWithShape="0">
              <a:srgbClr val="000000">
                <a:alpha val="37999"/>
              </a:srgbClr>
            </a:outerShdw>
          </a:effectLst>
          <a:extLst>
            <a:ext uri="{909E8E84-426E-40DD-AFC4-6F175D3DCCD1}">
              <a14:hiddenFill xmlns:a14="http://schemas.microsoft.com/office/drawing/2010/main">
                <a:noFill/>
              </a14:hiddenFill>
            </a:ext>
          </a:extLst>
        </p:spPr>
        <p:txBody>
          <a:bodyPr lIns="45720" rIns="45720"/>
          <a:lstStyle/>
          <a:p>
            <a:endParaRPr lang="en-US" altLang="en-US"/>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descr="Shape 157">
            <a:extLst>
              <a:ext uri="{FF2B5EF4-FFF2-40B4-BE49-F238E27FC236}">
                <a16:creationId xmlns:a16="http://schemas.microsoft.com/office/drawing/2014/main" id="{B98C15C8-150E-5C4B-B611-BEB0A7A0400A}"/>
              </a:ext>
            </a:extLst>
          </p:cNvPr>
          <p:cNvSpPr>
            <a:spLocks/>
          </p:cNvSpPr>
          <p:nvPr/>
        </p:nvSpPr>
        <p:spPr bwMode="auto">
          <a:xfrm>
            <a:off x="0" y="0"/>
            <a:ext cx="12190413" cy="6858000"/>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sz="1800">
              <a:solidFill>
                <a:srgbClr val="FFFFFF"/>
              </a:solidFill>
              <a:latin typeface="Calibri" panose="020F0502020204030204" pitchFamily="34" charset="0"/>
              <a:sym typeface="Calibri" panose="020F0502020204030204" pitchFamily="34" charset="0"/>
            </a:endParaRPr>
          </a:p>
        </p:txBody>
      </p:sp>
      <p:sp>
        <p:nvSpPr>
          <p:cNvPr id="60418" name="Text Box 2" descr="Shape 158">
            <a:extLst>
              <a:ext uri="{FF2B5EF4-FFF2-40B4-BE49-F238E27FC236}">
                <a16:creationId xmlns:a16="http://schemas.microsoft.com/office/drawing/2014/main" id="{AA6D42AB-450D-9346-93D7-0D8EA95750C4}"/>
              </a:ext>
            </a:extLst>
          </p:cNvPr>
          <p:cNvSpPr txBox="1">
            <a:spLocks/>
          </p:cNvSpPr>
          <p:nvPr/>
        </p:nvSpPr>
        <p:spPr bwMode="auto">
          <a:xfrm>
            <a:off x="0" y="2906713"/>
            <a:ext cx="12190413" cy="1436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gn="ctr">
              <a:lnSpc>
                <a:spcPct val="80000"/>
              </a:lnSpc>
            </a:pPr>
            <a:r>
              <a:rPr lang="en-US" altLang="en-US" sz="8800" b="1">
                <a:solidFill>
                  <a:srgbClr val="FFFFFF"/>
                </a:solidFill>
                <a:latin typeface="Gilroy ExtraBold" pitchFamily="2" charset="77"/>
                <a:sym typeface="Gilroy ExtraBold" pitchFamily="2" charset="77"/>
              </a:rPr>
              <a:t>Group share </a:t>
            </a:r>
          </a:p>
        </p:txBody>
      </p:sp>
      <p:pic>
        <p:nvPicPr>
          <p:cNvPr id="60419" name="Picture 3" descr="Picture 3">
            <a:extLst>
              <a:ext uri="{FF2B5EF4-FFF2-40B4-BE49-F238E27FC236}">
                <a16:creationId xmlns:a16="http://schemas.microsoft.com/office/drawing/2014/main" id="{3A0C29AD-D823-E24C-AC76-B78CA30209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descr="Rectangle 5">
            <a:extLst>
              <a:ext uri="{FF2B5EF4-FFF2-40B4-BE49-F238E27FC236}">
                <a16:creationId xmlns:a16="http://schemas.microsoft.com/office/drawing/2014/main" id="{B2D9E342-2200-B247-9FAC-751148B47F12}"/>
              </a:ext>
            </a:extLst>
          </p:cNvPr>
          <p:cNvSpPr>
            <a:spLocks/>
          </p:cNvSpPr>
          <p:nvPr/>
        </p:nvSpPr>
        <p:spPr bwMode="auto">
          <a:xfrm>
            <a:off x="5394325" y="4159250"/>
            <a:ext cx="6577013" cy="541338"/>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1442" name="Text Box 2" descr="TextBox 1">
            <a:extLst>
              <a:ext uri="{FF2B5EF4-FFF2-40B4-BE49-F238E27FC236}">
                <a16:creationId xmlns:a16="http://schemas.microsoft.com/office/drawing/2014/main" id="{A438F19E-6354-1045-849F-C89BD692E841}"/>
              </a:ext>
            </a:extLst>
          </p:cNvPr>
          <p:cNvSpPr txBox="1">
            <a:spLocks/>
          </p:cNvSpPr>
          <p:nvPr/>
        </p:nvSpPr>
        <p:spPr bwMode="auto">
          <a:xfrm>
            <a:off x="876300" y="1228725"/>
            <a:ext cx="4518025"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61443" name="Text Box 3" descr="TextBox 4">
            <a:extLst>
              <a:ext uri="{FF2B5EF4-FFF2-40B4-BE49-F238E27FC236}">
                <a16:creationId xmlns:a16="http://schemas.microsoft.com/office/drawing/2014/main" id="{F1FB6D9E-ABEE-2548-B546-D32378498641}"/>
              </a:ext>
            </a:extLst>
          </p:cNvPr>
          <p:cNvSpPr txBox="1">
            <a:spLocks/>
          </p:cNvSpPr>
          <p:nvPr/>
        </p:nvSpPr>
        <p:spPr bwMode="auto">
          <a:xfrm>
            <a:off x="5576888" y="1284288"/>
            <a:ext cx="6394450" cy="3405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latin typeface="Source Sans Pro" panose="020B0503030403020204" pitchFamily="34" charset="77"/>
                <a:sym typeface="Source Sans Pro" panose="020B0503030403020204" pitchFamily="34" charset="77"/>
              </a:rPr>
              <a:t>Opening</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Thinking about your values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Components of personal story</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Adapting your personal story to your audience</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b="1">
                <a:solidFill>
                  <a:srgbClr val="FFFFFF"/>
                </a:solidFill>
                <a:latin typeface="Source Sans Pro" panose="020B0503030403020204" pitchFamily="34" charset="77"/>
                <a:sym typeface="Source Sans Pro" panose="020B0503030403020204" pitchFamily="34" charset="77"/>
              </a:rPr>
              <a:t>Debrief and close</a:t>
            </a:r>
          </a:p>
        </p:txBody>
      </p:sp>
      <p:pic>
        <p:nvPicPr>
          <p:cNvPr id="61444" name="Picture 4" descr="Picture 3">
            <a:extLst>
              <a:ext uri="{FF2B5EF4-FFF2-40B4-BE49-F238E27FC236}">
                <a16:creationId xmlns:a16="http://schemas.microsoft.com/office/drawing/2014/main" id="{11A3868B-80D2-B047-B009-2DBA3CF4D5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descr="Rectangle 1">
            <a:extLst>
              <a:ext uri="{FF2B5EF4-FFF2-40B4-BE49-F238E27FC236}">
                <a16:creationId xmlns:a16="http://schemas.microsoft.com/office/drawing/2014/main" id="{7A7DEA89-DAE6-9D4D-96E9-BF802CE70ACC}"/>
              </a:ext>
            </a:extLst>
          </p:cNvPr>
          <p:cNvSpPr>
            <a:spLocks/>
          </p:cNvSpPr>
          <p:nvPr/>
        </p:nvSpPr>
        <p:spPr bwMode="auto">
          <a:xfrm>
            <a:off x="0" y="-11113"/>
            <a:ext cx="12192000" cy="3478213"/>
          </a:xfrm>
          <a:prstGeom prst="rect">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3490" name="Text Box 2" descr="Rectangle 8">
            <a:extLst>
              <a:ext uri="{FF2B5EF4-FFF2-40B4-BE49-F238E27FC236}">
                <a16:creationId xmlns:a16="http://schemas.microsoft.com/office/drawing/2014/main" id="{4AE58749-74A1-3D4F-B3D6-D33710BD55F2}"/>
              </a:ext>
            </a:extLst>
          </p:cNvPr>
          <p:cNvSpPr txBox="1">
            <a:spLocks/>
          </p:cNvSpPr>
          <p:nvPr/>
        </p:nvSpPr>
        <p:spPr bwMode="auto">
          <a:xfrm>
            <a:off x="0" y="773113"/>
            <a:ext cx="12192000" cy="189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2145" tIns="32145" rIns="32145" bIns="32145">
            <a:spAutoFit/>
          </a:bodyPr>
          <a:lstStyle/>
          <a:p>
            <a:pPr algn="ctr"/>
            <a:r>
              <a:rPr lang="en-US" altLang="en-US" sz="12000" b="1">
                <a:solidFill>
                  <a:srgbClr val="FFFFFF"/>
                </a:solidFill>
                <a:latin typeface="Gilroy ExtraBold" pitchFamily="2" charset="77"/>
                <a:sym typeface="Gilroy ExtraBold" pitchFamily="2" charset="77"/>
              </a:rPr>
              <a:t>Debrief</a:t>
            </a:r>
          </a:p>
        </p:txBody>
      </p:sp>
      <p:sp>
        <p:nvSpPr>
          <p:cNvPr id="63491" name="Text Box 3" descr="Rectangle 4">
            <a:extLst>
              <a:ext uri="{FF2B5EF4-FFF2-40B4-BE49-F238E27FC236}">
                <a16:creationId xmlns:a16="http://schemas.microsoft.com/office/drawing/2014/main" id="{D1AD47FE-5395-854A-B10D-F23DE564EF32}"/>
              </a:ext>
            </a:extLst>
          </p:cNvPr>
          <p:cNvSpPr txBox="1">
            <a:spLocks/>
          </p:cNvSpPr>
          <p:nvPr/>
        </p:nvSpPr>
        <p:spPr bwMode="auto">
          <a:xfrm>
            <a:off x="1073150" y="4252913"/>
            <a:ext cx="10044113" cy="2009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0976" tIns="20976" rIns="20976" bIns="20976">
            <a:spAutoFit/>
          </a:bodyPr>
          <a:lstStyle/>
          <a:p>
            <a:pPr algn="ctr">
              <a:lnSpc>
                <a:spcPct val="80000"/>
              </a:lnSpc>
            </a:pPr>
            <a:r>
              <a:rPr lang="en-US" altLang="en-US" sz="2600">
                <a:latin typeface="Source Sans Pro" panose="020B0503030403020204" pitchFamily="34" charset="77"/>
                <a:sym typeface="Source Sans Pro" panose="020B0503030403020204" pitchFamily="34" charset="77"/>
              </a:rPr>
              <a:t>What are your next steps for your personal story?</a:t>
            </a:r>
            <a:endParaRPr lang="en-US" altLang="en-US" sz="4200">
              <a:solidFill>
                <a:srgbClr val="000000"/>
              </a:solidFill>
              <a:latin typeface="Gill Sans" panose="020B0502020104020203" pitchFamily="34" charset="-79"/>
              <a:sym typeface="Gill Sans" panose="020B0502020104020203" pitchFamily="34" charset="-79"/>
            </a:endParaRPr>
          </a:p>
          <a:p>
            <a:pPr algn="ctr">
              <a:lnSpc>
                <a:spcPct val="80000"/>
              </a:lnSpc>
            </a:pPr>
            <a:endParaRPr lang="en-US" altLang="en-US" sz="2600">
              <a:latin typeface="Source Sans Pro" panose="020B0503030403020204" pitchFamily="34" charset="77"/>
              <a:sym typeface="Source Sans Pro" panose="020B0503030403020204" pitchFamily="34" charset="77"/>
            </a:endParaRPr>
          </a:p>
          <a:p>
            <a:pPr algn="ctr">
              <a:lnSpc>
                <a:spcPct val="80000"/>
              </a:lnSpc>
            </a:pPr>
            <a:r>
              <a:rPr lang="en-US" altLang="en-US" sz="2600">
                <a:latin typeface="Source Sans Pro" panose="020B0503030403020204" pitchFamily="34" charset="77"/>
                <a:sym typeface="Source Sans Pro" panose="020B0503030403020204" pitchFamily="34" charset="77"/>
              </a:rPr>
              <a:t>How can you continue to re-center on the values that drive your work?</a:t>
            </a:r>
            <a:endParaRPr lang="en-US" altLang="en-US" sz="4200">
              <a:solidFill>
                <a:srgbClr val="000000"/>
              </a:solidFill>
              <a:latin typeface="Gill Sans" panose="020B0502020104020203" pitchFamily="34" charset="-79"/>
              <a:sym typeface="Gill Sans" panose="020B0502020104020203" pitchFamily="34" charset="-79"/>
            </a:endParaRPr>
          </a:p>
          <a:p>
            <a:pPr algn="ctr">
              <a:lnSpc>
                <a:spcPct val="80000"/>
              </a:lnSpc>
            </a:pPr>
            <a:endParaRPr lang="en-US" altLang="en-US" sz="2600">
              <a:latin typeface="Source Sans Pro" panose="020B0503030403020204" pitchFamily="34" charset="77"/>
              <a:sym typeface="Source Sans Pro" panose="020B0503030403020204" pitchFamily="34" charset="77"/>
            </a:endParaRPr>
          </a:p>
          <a:p>
            <a:pPr algn="ctr">
              <a:lnSpc>
                <a:spcPct val="80000"/>
              </a:lnSpc>
            </a:pPr>
            <a:r>
              <a:rPr lang="en-US" altLang="en-US" sz="2600">
                <a:latin typeface="Source Sans Pro" panose="020B0503030403020204" pitchFamily="34" charset="77"/>
                <a:sym typeface="Source Sans Pro" panose="020B0503030403020204" pitchFamily="34" charset="77"/>
              </a:rPr>
              <a:t>What do you predict will be difficult? </a:t>
            </a:r>
          </a:p>
        </p:txBody>
      </p:sp>
      <p:pic>
        <p:nvPicPr>
          <p:cNvPr id="63492" name="Picture 4" descr="Shape 90">
            <a:extLst>
              <a:ext uri="{FF2B5EF4-FFF2-40B4-BE49-F238E27FC236}">
                <a16:creationId xmlns:a16="http://schemas.microsoft.com/office/drawing/2014/main" id="{65F8C9C4-7A0D-6640-9EF0-62D200F5BA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25" y="6146800"/>
            <a:ext cx="1593850" cy="512763"/>
          </a:xfrm>
          <a:prstGeom prst="rect">
            <a:avLst/>
          </a:prstGeom>
          <a:noFill/>
          <a:ln>
            <a:noFill/>
          </a:ln>
          <a:effectLst/>
          <a:extLst>
            <a:ext uri="{909E8E84-426E-40DD-AFC4-6F175D3DCCD1}">
              <a14:hiddenFill xmlns:a14="http://schemas.microsoft.com/office/drawing/2010/main">
                <a:solidFill>
                  <a:srgbClr val="FFFFFF">
                    <a:alpha val="5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493" name="Picture 5" descr="Picture 6">
            <a:extLst>
              <a:ext uri="{FF2B5EF4-FFF2-40B4-BE49-F238E27FC236}">
                <a16:creationId xmlns:a16="http://schemas.microsoft.com/office/drawing/2014/main" id="{5C512906-728C-F643-A240-36BBA22264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1" descr="Google Shape;401;p50">
            <a:extLst>
              <a:ext uri="{FF2B5EF4-FFF2-40B4-BE49-F238E27FC236}">
                <a16:creationId xmlns:a16="http://schemas.microsoft.com/office/drawing/2014/main" id="{DA207455-B9FC-5F45-B42B-18919C04E19B}"/>
              </a:ext>
            </a:extLst>
          </p:cNvPr>
          <p:cNvSpPr txBox="1">
            <a:spLocks/>
          </p:cNvSpPr>
          <p:nvPr/>
        </p:nvSpPr>
        <p:spPr bwMode="auto">
          <a:xfrm>
            <a:off x="6110288" y="1016000"/>
            <a:ext cx="5613400" cy="471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r>
              <a:rPr lang="en-US" altLang="en-US" sz="2200">
                <a:latin typeface="Source Sans Pro" panose="020B0503030403020204" pitchFamily="34" charset="77"/>
                <a:sym typeface="Source Sans Pro" panose="020B0503030403020204" pitchFamily="34" charset="77"/>
              </a:rPr>
              <a:t>Personal stories transform issues and candidates from complicated, abstract policy to real life experiences </a:t>
            </a:r>
            <a:endParaRPr lang="en-US" altLang="en-US" sz="2200">
              <a:solidFill>
                <a:srgbClr val="000000"/>
              </a:solidFill>
              <a:latin typeface="Source Sans Pro" panose="020B0503030403020204" pitchFamily="34" charset="77"/>
              <a:sym typeface="Source Sans Pro" panose="020B0503030403020204" pitchFamily="34" charset="77"/>
            </a:endParaRPr>
          </a:p>
          <a:p>
            <a:endParaRPr lang="en-US" altLang="en-US" sz="2200">
              <a:latin typeface="Source Sans Pro" panose="020B0503030403020204" pitchFamily="34" charset="77"/>
              <a:sym typeface="Source Sans Pro" panose="020B0503030403020204" pitchFamily="34" charset="77"/>
            </a:endParaRPr>
          </a:p>
          <a:p>
            <a:r>
              <a:rPr lang="en-US" altLang="en-US" sz="2200">
                <a:latin typeface="Source Sans Pro" panose="020B0503030403020204" pitchFamily="34" charset="77"/>
                <a:sym typeface="Source Sans Pro" panose="020B0503030403020204" pitchFamily="34" charset="77"/>
              </a:rPr>
              <a:t>Personal stories are a way to share our motivations and values in an authentic way that allows us to bring people into our work for the long-term</a:t>
            </a:r>
            <a:endParaRPr lang="en-US" altLang="en-US" sz="2200">
              <a:solidFill>
                <a:srgbClr val="000000"/>
              </a:solidFill>
              <a:latin typeface="Source Sans Pro" panose="020B0503030403020204" pitchFamily="34" charset="77"/>
              <a:sym typeface="Source Sans Pro" panose="020B0503030403020204" pitchFamily="34" charset="77"/>
            </a:endParaRPr>
          </a:p>
          <a:p>
            <a:endParaRPr lang="en-US" altLang="en-US" sz="2200">
              <a:latin typeface="Source Sans Pro" panose="020B0503030403020204" pitchFamily="34" charset="77"/>
              <a:sym typeface="Source Sans Pro" panose="020B0503030403020204" pitchFamily="34" charset="77"/>
            </a:endParaRPr>
          </a:p>
          <a:p>
            <a:r>
              <a:rPr lang="en-US" altLang="en-US" sz="2200">
                <a:latin typeface="Source Sans Pro" panose="020B0503030403020204" pitchFamily="34" charset="77"/>
                <a:sym typeface="Source Sans Pro" panose="020B0503030403020204" pitchFamily="34" charset="77"/>
              </a:rPr>
              <a:t>We need to be able to adapt our personal stories to a variety of audiences at any given time (in 1:1s, with our members of congress, when we are recruiting, when we are canvassing)</a:t>
            </a:r>
          </a:p>
        </p:txBody>
      </p:sp>
      <p:sp>
        <p:nvSpPr>
          <p:cNvPr id="64514" name="Text Box 2" descr="Google Shape;408;p50">
            <a:extLst>
              <a:ext uri="{FF2B5EF4-FFF2-40B4-BE49-F238E27FC236}">
                <a16:creationId xmlns:a16="http://schemas.microsoft.com/office/drawing/2014/main" id="{B9E8E4D4-6787-B047-8E5C-061796761DEC}"/>
              </a:ext>
            </a:extLst>
          </p:cNvPr>
          <p:cNvSpPr txBox="1">
            <a:spLocks/>
          </p:cNvSpPr>
          <p:nvPr/>
        </p:nvSpPr>
        <p:spPr bwMode="auto">
          <a:xfrm>
            <a:off x="1214438" y="928688"/>
            <a:ext cx="3370262" cy="130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400" b="1">
                <a:solidFill>
                  <a:srgbClr val="00B4DC"/>
                </a:solidFill>
                <a:latin typeface="Gilroy ExtraBold" pitchFamily="2" charset="77"/>
                <a:sym typeface="Gilroy ExtraBold" pitchFamily="2" charset="77"/>
              </a:rPr>
              <a:t>Key shifts in thinking:</a:t>
            </a:r>
          </a:p>
        </p:txBody>
      </p:sp>
      <p:pic>
        <p:nvPicPr>
          <p:cNvPr id="64515" name="Picture 3" descr="Picture 9">
            <a:extLst>
              <a:ext uri="{FF2B5EF4-FFF2-40B4-BE49-F238E27FC236}">
                <a16:creationId xmlns:a16="http://schemas.microsoft.com/office/drawing/2014/main" id="{302FEFA5-D62F-1C4F-A045-D43CC7879A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4516" name="Group 4">
            <a:extLst>
              <a:ext uri="{FF2B5EF4-FFF2-40B4-BE49-F238E27FC236}">
                <a16:creationId xmlns:a16="http://schemas.microsoft.com/office/drawing/2014/main" id="{90FC3934-758A-244D-A26E-2FAC7ECB8329}"/>
              </a:ext>
            </a:extLst>
          </p:cNvPr>
          <p:cNvGrpSpPr>
            <a:grpSpLocks/>
          </p:cNvGrpSpPr>
          <p:nvPr/>
        </p:nvGrpSpPr>
        <p:grpSpPr bwMode="auto">
          <a:xfrm>
            <a:off x="5749925" y="1062038"/>
            <a:ext cx="346075" cy="395287"/>
            <a:chOff x="0" y="-1"/>
            <a:chExt cx="344497" cy="396242"/>
          </a:xfrm>
        </p:grpSpPr>
        <p:sp>
          <p:nvSpPr>
            <p:cNvPr id="64517" name="Oval 5">
              <a:extLst>
                <a:ext uri="{FF2B5EF4-FFF2-40B4-BE49-F238E27FC236}">
                  <a16:creationId xmlns:a16="http://schemas.microsoft.com/office/drawing/2014/main" id="{41D92285-5EA8-DE49-BD77-9EB2112F1A08}"/>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4518" name="Text Box 6">
              <a:extLst>
                <a:ext uri="{FF2B5EF4-FFF2-40B4-BE49-F238E27FC236}">
                  <a16:creationId xmlns:a16="http://schemas.microsoft.com/office/drawing/2014/main" id="{5EB24890-B2AC-1B47-9E8C-ED7C81CE2048}"/>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1</a:t>
              </a:r>
            </a:p>
          </p:txBody>
        </p:sp>
      </p:grpSp>
      <p:grpSp>
        <p:nvGrpSpPr>
          <p:cNvPr id="64519" name="Group 7">
            <a:extLst>
              <a:ext uri="{FF2B5EF4-FFF2-40B4-BE49-F238E27FC236}">
                <a16:creationId xmlns:a16="http://schemas.microsoft.com/office/drawing/2014/main" id="{EE39037E-2366-9645-BAE8-EA5AF37C17B7}"/>
              </a:ext>
            </a:extLst>
          </p:cNvPr>
          <p:cNvGrpSpPr>
            <a:grpSpLocks/>
          </p:cNvGrpSpPr>
          <p:nvPr/>
        </p:nvGrpSpPr>
        <p:grpSpPr bwMode="auto">
          <a:xfrm>
            <a:off x="5749925" y="2432050"/>
            <a:ext cx="346075" cy="396875"/>
            <a:chOff x="0" y="-1"/>
            <a:chExt cx="344497" cy="396242"/>
          </a:xfrm>
        </p:grpSpPr>
        <p:sp>
          <p:nvSpPr>
            <p:cNvPr id="64520" name="Oval 8">
              <a:extLst>
                <a:ext uri="{FF2B5EF4-FFF2-40B4-BE49-F238E27FC236}">
                  <a16:creationId xmlns:a16="http://schemas.microsoft.com/office/drawing/2014/main" id="{FCB14C91-B83B-8343-B32A-C0B752AE1071}"/>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4521" name="Text Box 9">
              <a:extLst>
                <a:ext uri="{FF2B5EF4-FFF2-40B4-BE49-F238E27FC236}">
                  <a16:creationId xmlns:a16="http://schemas.microsoft.com/office/drawing/2014/main" id="{B40A7C57-AA3A-4E4F-AF64-A5C76C518828}"/>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2</a:t>
              </a:r>
            </a:p>
          </p:txBody>
        </p:sp>
      </p:grpSp>
      <p:grpSp>
        <p:nvGrpSpPr>
          <p:cNvPr id="64522" name="Group 10">
            <a:extLst>
              <a:ext uri="{FF2B5EF4-FFF2-40B4-BE49-F238E27FC236}">
                <a16:creationId xmlns:a16="http://schemas.microsoft.com/office/drawing/2014/main" id="{60E6D82D-74CB-2448-810B-3CB41A54ACD1}"/>
              </a:ext>
            </a:extLst>
          </p:cNvPr>
          <p:cNvGrpSpPr>
            <a:grpSpLocks/>
          </p:cNvGrpSpPr>
          <p:nvPr/>
        </p:nvGrpSpPr>
        <p:grpSpPr bwMode="auto">
          <a:xfrm>
            <a:off x="5749925" y="4117975"/>
            <a:ext cx="346075" cy="395288"/>
            <a:chOff x="0" y="-1"/>
            <a:chExt cx="344497" cy="396242"/>
          </a:xfrm>
        </p:grpSpPr>
        <p:sp>
          <p:nvSpPr>
            <p:cNvPr id="64523" name="Oval 11">
              <a:extLst>
                <a:ext uri="{FF2B5EF4-FFF2-40B4-BE49-F238E27FC236}">
                  <a16:creationId xmlns:a16="http://schemas.microsoft.com/office/drawing/2014/main" id="{440E4984-AD07-974E-9BF0-89603E1C10EF}"/>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4524" name="Text Box 12">
              <a:extLst>
                <a:ext uri="{FF2B5EF4-FFF2-40B4-BE49-F238E27FC236}">
                  <a16:creationId xmlns:a16="http://schemas.microsoft.com/office/drawing/2014/main" id="{5A417003-EE5A-5A48-913E-37C6BCCEE480}"/>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3</a:t>
              </a:r>
            </a:p>
          </p:txBody>
        </p:sp>
      </p:gr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1" descr="Google Shape;401;p50">
            <a:extLst>
              <a:ext uri="{FF2B5EF4-FFF2-40B4-BE49-F238E27FC236}">
                <a16:creationId xmlns:a16="http://schemas.microsoft.com/office/drawing/2014/main" id="{1DF11C4A-72F6-6A42-ACD9-01755EBA44F8}"/>
              </a:ext>
            </a:extLst>
          </p:cNvPr>
          <p:cNvSpPr txBox="1">
            <a:spLocks/>
          </p:cNvSpPr>
          <p:nvPr/>
        </p:nvSpPr>
        <p:spPr bwMode="auto">
          <a:xfrm>
            <a:off x="5664200" y="1016000"/>
            <a:ext cx="6045200" cy="207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lvl1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1pPr>
            <a:lvl2pPr indent="457200">
              <a:defRPr sz="1400">
                <a:solidFill>
                  <a:srgbClr val="3B444D"/>
                </a:solidFill>
                <a:latin typeface="Arial" panose="020B0604020202020204" pitchFamily="34" charset="0"/>
                <a:cs typeface="Arial" panose="020B0604020202020204" pitchFamily="34" charset="0"/>
                <a:sym typeface="Arial" panose="020B0604020202020204" pitchFamily="34" charset="0"/>
              </a:defRPr>
            </a:lvl2pPr>
            <a:lvl3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3pPr>
            <a:lvl4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4pPr>
            <a:lvl5pPr>
              <a:defRPr sz="1400">
                <a:solidFill>
                  <a:srgbClr val="3B444D"/>
                </a:solidFill>
                <a:latin typeface="Arial" panose="020B0604020202020204" pitchFamily="34" charset="0"/>
                <a:cs typeface="Arial" panose="020B0604020202020204" pitchFamily="34" charset="0"/>
                <a:sym typeface="Arial" panose="020B0604020202020204" pitchFamily="34" charset="0"/>
              </a:defRPr>
            </a:lvl5pPr>
            <a:lvl6pPr marL="4572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6pPr>
            <a:lvl7pPr marL="9144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7pPr>
            <a:lvl8pPr marL="13716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8pPr>
            <a:lvl9pPr marL="1828800" fontAlgn="base" hangingPunct="0">
              <a:spcBef>
                <a:spcPct val="0"/>
              </a:spcBef>
              <a:spcAft>
                <a:spcPct val="0"/>
              </a:spcAft>
              <a:defRPr sz="1400">
                <a:solidFill>
                  <a:srgbClr val="3B444D"/>
                </a:solidFill>
                <a:latin typeface="Arial" panose="020B0604020202020204" pitchFamily="34" charset="0"/>
                <a:cs typeface="Arial" panose="020B0604020202020204" pitchFamily="34" charset="0"/>
                <a:sym typeface="Arial" panose="020B0604020202020204" pitchFamily="34" charset="0"/>
              </a:defRPr>
            </a:lvl9pPr>
          </a:lstStyle>
          <a:p>
            <a:pPr lvl="1"/>
            <a:r>
              <a:rPr lang="en-US" altLang="en-US" sz="2200">
                <a:latin typeface="Source Sans Pro" panose="020B0503030403020204" pitchFamily="34" charset="77"/>
                <a:sym typeface="Source Sans Pro" panose="020B0503030403020204" pitchFamily="34" charset="77"/>
              </a:rPr>
              <a:t>Continue to practice and refine your personal story</a:t>
            </a:r>
          </a:p>
          <a:p>
            <a:pPr lvl="1"/>
            <a:endParaRPr lang="en-US" altLang="en-US" sz="2200">
              <a:latin typeface="Source Sans Pro" panose="020B0503030403020204" pitchFamily="34" charset="77"/>
              <a:sym typeface="Source Sans Pro" panose="020B0503030403020204" pitchFamily="34" charset="77"/>
            </a:endParaRPr>
          </a:p>
          <a:p>
            <a:pPr lvl="1"/>
            <a:r>
              <a:rPr lang="en-US" altLang="en-US" sz="2200">
                <a:latin typeface="Source Sans Pro" panose="020B0503030403020204" pitchFamily="34" charset="77"/>
                <a:sym typeface="Source Sans Pro" panose="020B0503030403020204" pitchFamily="34" charset="77"/>
              </a:rPr>
              <a:t>Share your personal story your coach and ask for feedback</a:t>
            </a:r>
          </a:p>
        </p:txBody>
      </p:sp>
      <p:sp>
        <p:nvSpPr>
          <p:cNvPr id="65538" name="Text Box 2" descr="Google Shape;408;p50">
            <a:extLst>
              <a:ext uri="{FF2B5EF4-FFF2-40B4-BE49-F238E27FC236}">
                <a16:creationId xmlns:a16="http://schemas.microsoft.com/office/drawing/2014/main" id="{D01BCC78-264D-204D-8BB9-779E011C7F68}"/>
              </a:ext>
            </a:extLst>
          </p:cNvPr>
          <p:cNvSpPr txBox="1">
            <a:spLocks/>
          </p:cNvSpPr>
          <p:nvPr/>
        </p:nvSpPr>
        <p:spPr bwMode="auto">
          <a:xfrm>
            <a:off x="1214438" y="928688"/>
            <a:ext cx="3370262" cy="7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400" b="1">
                <a:solidFill>
                  <a:srgbClr val="00B3DC"/>
                </a:solidFill>
                <a:latin typeface="Gilroy ExtraBold" pitchFamily="2" charset="77"/>
                <a:sym typeface="Gilroy ExtraBold" pitchFamily="2" charset="77"/>
              </a:rPr>
              <a:t>Next steps:</a:t>
            </a:r>
          </a:p>
        </p:txBody>
      </p:sp>
      <p:pic>
        <p:nvPicPr>
          <p:cNvPr id="65539" name="Picture 3" descr="Picture 9">
            <a:extLst>
              <a:ext uri="{FF2B5EF4-FFF2-40B4-BE49-F238E27FC236}">
                <a16:creationId xmlns:a16="http://schemas.microsoft.com/office/drawing/2014/main" id="{B77A24FA-C810-E342-986D-863879D2BC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40" name="Group 4">
            <a:extLst>
              <a:ext uri="{FF2B5EF4-FFF2-40B4-BE49-F238E27FC236}">
                <a16:creationId xmlns:a16="http://schemas.microsoft.com/office/drawing/2014/main" id="{119EFA72-4E34-D44C-8F3F-5A429713BF2A}"/>
              </a:ext>
            </a:extLst>
          </p:cNvPr>
          <p:cNvGrpSpPr>
            <a:grpSpLocks/>
          </p:cNvGrpSpPr>
          <p:nvPr/>
        </p:nvGrpSpPr>
        <p:grpSpPr bwMode="auto">
          <a:xfrm>
            <a:off x="5749925" y="1062038"/>
            <a:ext cx="346075" cy="395287"/>
            <a:chOff x="0" y="-1"/>
            <a:chExt cx="344497" cy="396242"/>
          </a:xfrm>
        </p:grpSpPr>
        <p:sp>
          <p:nvSpPr>
            <p:cNvPr id="65541" name="Oval 5">
              <a:extLst>
                <a:ext uri="{FF2B5EF4-FFF2-40B4-BE49-F238E27FC236}">
                  <a16:creationId xmlns:a16="http://schemas.microsoft.com/office/drawing/2014/main" id="{254D4503-E1C2-C54E-B83D-EA5A5318A854}"/>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5542" name="Text Box 6">
              <a:extLst>
                <a:ext uri="{FF2B5EF4-FFF2-40B4-BE49-F238E27FC236}">
                  <a16:creationId xmlns:a16="http://schemas.microsoft.com/office/drawing/2014/main" id="{E88B42C3-3F4F-CB44-8C9A-D8681B46501E}"/>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1</a:t>
              </a:r>
            </a:p>
          </p:txBody>
        </p:sp>
      </p:grpSp>
      <p:grpSp>
        <p:nvGrpSpPr>
          <p:cNvPr id="65543" name="Group 7">
            <a:extLst>
              <a:ext uri="{FF2B5EF4-FFF2-40B4-BE49-F238E27FC236}">
                <a16:creationId xmlns:a16="http://schemas.microsoft.com/office/drawing/2014/main" id="{127D1350-8BF4-0C44-A9A1-BB327EFD9955}"/>
              </a:ext>
            </a:extLst>
          </p:cNvPr>
          <p:cNvGrpSpPr>
            <a:grpSpLocks/>
          </p:cNvGrpSpPr>
          <p:nvPr/>
        </p:nvGrpSpPr>
        <p:grpSpPr bwMode="auto">
          <a:xfrm>
            <a:off x="5749925" y="2074863"/>
            <a:ext cx="346075" cy="395287"/>
            <a:chOff x="0" y="-1"/>
            <a:chExt cx="344497" cy="396242"/>
          </a:xfrm>
        </p:grpSpPr>
        <p:sp>
          <p:nvSpPr>
            <p:cNvPr id="65544" name="Oval 8">
              <a:extLst>
                <a:ext uri="{FF2B5EF4-FFF2-40B4-BE49-F238E27FC236}">
                  <a16:creationId xmlns:a16="http://schemas.microsoft.com/office/drawing/2014/main" id="{A162A11D-8EBA-E64D-AA2A-D90A14D8BE3F}"/>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5545" name="Text Box 9">
              <a:extLst>
                <a:ext uri="{FF2B5EF4-FFF2-40B4-BE49-F238E27FC236}">
                  <a16:creationId xmlns:a16="http://schemas.microsoft.com/office/drawing/2014/main" id="{4BA6C10A-8F20-A548-A02C-5B105F8BE3F1}"/>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2</a:t>
              </a:r>
            </a:p>
          </p:txBody>
        </p:sp>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descr="Rectangle 3">
            <a:extLst>
              <a:ext uri="{FF2B5EF4-FFF2-40B4-BE49-F238E27FC236}">
                <a16:creationId xmlns:a16="http://schemas.microsoft.com/office/drawing/2014/main" id="{DC0102C2-15D5-AA4E-A8DD-8D3F20CB4D88}"/>
              </a:ext>
            </a:extLst>
          </p:cNvPr>
          <p:cNvSpPr>
            <a:spLocks/>
          </p:cNvSpPr>
          <p:nvPr/>
        </p:nvSpPr>
        <p:spPr bwMode="auto">
          <a:xfrm>
            <a:off x="0" y="0"/>
            <a:ext cx="12192000" cy="6858000"/>
          </a:xfrm>
          <a:prstGeom prst="rect">
            <a:avLst/>
          </a:prstGeom>
          <a:solidFill>
            <a:srgbClr val="3D444D"/>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66562" name="Text Box 2" descr="TextBox 5">
            <a:extLst>
              <a:ext uri="{FF2B5EF4-FFF2-40B4-BE49-F238E27FC236}">
                <a16:creationId xmlns:a16="http://schemas.microsoft.com/office/drawing/2014/main" id="{ACC78043-01F0-BD47-AFCF-6E96BBFEA0AC}"/>
              </a:ext>
            </a:extLst>
          </p:cNvPr>
          <p:cNvSpPr txBox="1">
            <a:spLocks/>
          </p:cNvSpPr>
          <p:nvPr/>
        </p:nvSpPr>
        <p:spPr bwMode="auto">
          <a:xfrm>
            <a:off x="0" y="2379663"/>
            <a:ext cx="12190413" cy="266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gn="ctr"/>
            <a:r>
              <a:rPr lang="en-US" altLang="en-US" sz="12500" b="1">
                <a:solidFill>
                  <a:srgbClr val="FFFFFF"/>
                </a:solidFill>
                <a:latin typeface="Gilroy ExtraBold" pitchFamily="2" charset="77"/>
                <a:sym typeface="Gilroy ExtraBold" pitchFamily="2" charset="77"/>
              </a:rPr>
              <a:t>Thank you!</a:t>
            </a:r>
            <a:endParaRPr lang="en-US" altLang="en-US" sz="12500" b="1">
              <a:solidFill>
                <a:srgbClr val="000000"/>
              </a:solidFill>
              <a:latin typeface="Gilroy ExtraBold" pitchFamily="2" charset="77"/>
              <a:sym typeface="Gilroy ExtraBold" pitchFamily="2" charset="77"/>
            </a:endParaRPr>
          </a:p>
        </p:txBody>
      </p:sp>
      <p:pic>
        <p:nvPicPr>
          <p:cNvPr id="66563" name="Picture 3" descr="Picture 4">
            <a:extLst>
              <a:ext uri="{FF2B5EF4-FFF2-40B4-BE49-F238E27FC236}">
                <a16:creationId xmlns:a16="http://schemas.microsoft.com/office/drawing/2014/main" id="{6056AF22-6E97-6D41-8955-16507B5A09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34999"/>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Shape 193">
            <a:extLst>
              <a:ext uri="{FF2B5EF4-FFF2-40B4-BE49-F238E27FC236}">
                <a16:creationId xmlns:a16="http://schemas.microsoft.com/office/drawing/2014/main" id="{A70F36F0-EE8A-5249-8032-4897BD4C9D24}"/>
              </a:ext>
            </a:extLst>
          </p:cNvPr>
          <p:cNvPicPr>
            <a:picLocks noChangeAspect="1"/>
          </p:cNvPicPr>
          <p:nvPr/>
        </p:nvPicPr>
        <p:blipFill>
          <a:blip r:embed="rId3">
            <a:extLst>
              <a:ext uri="{28A0092B-C50C-407E-A947-70E740481C1C}">
                <a14:useLocalDpi xmlns:a14="http://schemas.microsoft.com/office/drawing/2010/main" val="0"/>
              </a:ext>
            </a:extLst>
          </a:blip>
          <a:srcRect l="27715" r="29807"/>
          <a:stretch>
            <a:fillRect/>
          </a:stretch>
        </p:blipFill>
        <p:spPr bwMode="auto">
          <a:xfrm>
            <a:off x="0" y="0"/>
            <a:ext cx="436245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Text Box 2" descr="Shape 194">
            <a:extLst>
              <a:ext uri="{FF2B5EF4-FFF2-40B4-BE49-F238E27FC236}">
                <a16:creationId xmlns:a16="http://schemas.microsoft.com/office/drawing/2014/main" id="{577319DD-B0AC-7D41-892B-87DA604E90A9}"/>
              </a:ext>
            </a:extLst>
          </p:cNvPr>
          <p:cNvSpPr txBox="1">
            <a:spLocks/>
          </p:cNvSpPr>
          <p:nvPr/>
        </p:nvSpPr>
        <p:spPr bwMode="auto">
          <a:xfrm>
            <a:off x="4989513" y="1722438"/>
            <a:ext cx="7026275" cy="2379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00" tIns="45700" rIns="45700" bIns="45700">
            <a:spAutoFit/>
          </a:bodyPr>
          <a:lstStyle/>
          <a:p>
            <a:pPr>
              <a:lnSpc>
                <a:spcPct val="80000"/>
              </a:lnSpc>
            </a:pPr>
            <a:r>
              <a:rPr lang="en-US" altLang="en-US" sz="4400" b="1">
                <a:latin typeface="Gilroy ExtraBold" pitchFamily="2" charset="77"/>
                <a:sym typeface="Gilroy ExtraBold" pitchFamily="2" charset="77"/>
              </a:rPr>
              <a:t>What was the last thing you remember that deeply moved you? </a:t>
            </a:r>
            <a:endParaRPr lang="en-US" altLang="en-US" sz="4400" b="1">
              <a:solidFill>
                <a:srgbClr val="000000"/>
              </a:solidFill>
              <a:latin typeface="Gilroy ExtraBold" pitchFamily="2" charset="77"/>
              <a:sym typeface="Gilroy ExtraBold" pitchFamily="2" charset="77"/>
            </a:endParaRPr>
          </a:p>
          <a:p>
            <a:pPr>
              <a:lnSpc>
                <a:spcPct val="80000"/>
              </a:lnSpc>
            </a:pPr>
            <a:r>
              <a:rPr lang="en-US" altLang="en-US" sz="4400" b="1">
                <a:latin typeface="Gilroy ExtraBold" pitchFamily="2" charset="77"/>
                <a:sym typeface="Gilroy ExtraBold" pitchFamily="2" charset="77"/>
              </a:rPr>
              <a:t>Why did it move you?</a:t>
            </a:r>
          </a:p>
        </p:txBody>
      </p:sp>
      <p:sp>
        <p:nvSpPr>
          <p:cNvPr id="10243" name="Text Box 3" descr="Rectangle 1">
            <a:extLst>
              <a:ext uri="{FF2B5EF4-FFF2-40B4-BE49-F238E27FC236}">
                <a16:creationId xmlns:a16="http://schemas.microsoft.com/office/drawing/2014/main" id="{F8D7E0D3-1705-4145-B07A-911D701BA524}"/>
              </a:ext>
            </a:extLst>
          </p:cNvPr>
          <p:cNvSpPr txBox="1">
            <a:spLocks/>
          </p:cNvSpPr>
          <p:nvPr/>
        </p:nvSpPr>
        <p:spPr bwMode="auto">
          <a:xfrm>
            <a:off x="4989513" y="892175"/>
            <a:ext cx="4227512"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500" b="1">
                <a:solidFill>
                  <a:srgbClr val="00B3DC"/>
                </a:solidFill>
                <a:latin typeface="Gilroy ExtraBold" pitchFamily="2" charset="77"/>
                <a:sym typeface="Gilroy ExtraBold" pitchFamily="2" charset="77"/>
              </a:rPr>
              <a:t>GROUP SHARE</a:t>
            </a:r>
          </a:p>
        </p:txBody>
      </p:sp>
      <p:pic>
        <p:nvPicPr>
          <p:cNvPr id="10244" name="Picture 4" descr="Picture 5">
            <a:extLst>
              <a:ext uri="{FF2B5EF4-FFF2-40B4-BE49-F238E27FC236}">
                <a16:creationId xmlns:a16="http://schemas.microsoft.com/office/drawing/2014/main" id="{F64751D3-A82D-4948-9CE4-6971FE86C8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descr="TextBox 1">
            <a:extLst>
              <a:ext uri="{FF2B5EF4-FFF2-40B4-BE49-F238E27FC236}">
                <a16:creationId xmlns:a16="http://schemas.microsoft.com/office/drawing/2014/main" id="{3C42CA6B-D767-EA43-80B4-B80FD328BB97}"/>
              </a:ext>
            </a:extLst>
          </p:cNvPr>
          <p:cNvSpPr txBox="1">
            <a:spLocks/>
          </p:cNvSpPr>
          <p:nvPr/>
        </p:nvSpPr>
        <p:spPr bwMode="auto">
          <a:xfrm>
            <a:off x="1122363" y="1150938"/>
            <a:ext cx="3321050" cy="1325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500" b="1">
                <a:solidFill>
                  <a:srgbClr val="00B4DC"/>
                </a:solidFill>
                <a:latin typeface="Gilroy ExtraBold" pitchFamily="2" charset="77"/>
                <a:sym typeface="Gilroy ExtraBold" pitchFamily="2" charset="77"/>
              </a:rPr>
              <a:t>Goals for our time</a:t>
            </a:r>
          </a:p>
        </p:txBody>
      </p:sp>
      <p:grpSp>
        <p:nvGrpSpPr>
          <p:cNvPr id="12290" name="Group 2">
            <a:extLst>
              <a:ext uri="{FF2B5EF4-FFF2-40B4-BE49-F238E27FC236}">
                <a16:creationId xmlns:a16="http://schemas.microsoft.com/office/drawing/2014/main" id="{99FF787F-5ACA-674D-AC81-1E275DC2C0A7}"/>
              </a:ext>
            </a:extLst>
          </p:cNvPr>
          <p:cNvGrpSpPr>
            <a:grpSpLocks/>
          </p:cNvGrpSpPr>
          <p:nvPr/>
        </p:nvGrpSpPr>
        <p:grpSpPr bwMode="auto">
          <a:xfrm>
            <a:off x="5868988" y="1236663"/>
            <a:ext cx="344487" cy="344487"/>
            <a:chOff x="-1" y="-1"/>
            <a:chExt cx="344498" cy="344498"/>
          </a:xfrm>
        </p:grpSpPr>
        <p:sp>
          <p:nvSpPr>
            <p:cNvPr id="12291" name="Oval 3">
              <a:extLst>
                <a:ext uri="{FF2B5EF4-FFF2-40B4-BE49-F238E27FC236}">
                  <a16:creationId xmlns:a16="http://schemas.microsoft.com/office/drawing/2014/main" id="{A80DA61E-284E-5348-AF72-A9315C8139F1}"/>
                </a:ext>
              </a:extLst>
            </p:cNvPr>
            <p:cNvSpPr>
              <a:spLocks/>
            </p:cNvSpPr>
            <p:nvPr/>
          </p:nvSpPr>
          <p:spPr bwMode="auto">
            <a:xfrm>
              <a:off x="-1" y="-1"/>
              <a:ext cx="344498" cy="344498"/>
            </a:xfrm>
            <a:prstGeom prst="ellipse">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2292" name="Text Box 4">
              <a:extLst>
                <a:ext uri="{FF2B5EF4-FFF2-40B4-BE49-F238E27FC236}">
                  <a16:creationId xmlns:a16="http://schemas.microsoft.com/office/drawing/2014/main" id="{2A115763-3C5C-124B-BF42-5E71B025D87F}"/>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1</a:t>
              </a:r>
            </a:p>
          </p:txBody>
        </p:sp>
      </p:grpSp>
      <p:sp>
        <p:nvSpPr>
          <p:cNvPr id="12293" name="Text Box 5" descr="TextBox 15">
            <a:extLst>
              <a:ext uri="{FF2B5EF4-FFF2-40B4-BE49-F238E27FC236}">
                <a16:creationId xmlns:a16="http://schemas.microsoft.com/office/drawing/2014/main" id="{95BF9B9A-20AA-0944-B810-F0DD06BA998E}"/>
              </a:ext>
            </a:extLst>
          </p:cNvPr>
          <p:cNvSpPr txBox="1">
            <a:spLocks/>
          </p:cNvSpPr>
          <p:nvPr/>
        </p:nvSpPr>
        <p:spPr bwMode="auto">
          <a:xfrm>
            <a:off x="6511925" y="1147763"/>
            <a:ext cx="4743450" cy="82867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solidFill>
                  <a:srgbClr val="000000"/>
                </a:solidFill>
                <a:latin typeface="Source Sans Pro" panose="020B0503030403020204" pitchFamily="34" charset="77"/>
                <a:sym typeface="Source Sans Pro" panose="020B0503030403020204" pitchFamily="34" charset="77"/>
              </a:rPr>
              <a:t>Identify the components of a compelling personal story</a:t>
            </a:r>
          </a:p>
        </p:txBody>
      </p:sp>
      <p:pic>
        <p:nvPicPr>
          <p:cNvPr id="12294" name="Picture 6" descr="Picture 11">
            <a:extLst>
              <a:ext uri="{FF2B5EF4-FFF2-40B4-BE49-F238E27FC236}">
                <a16:creationId xmlns:a16="http://schemas.microsoft.com/office/drawing/2014/main" id="{E699DDE2-D203-614D-8D4B-E9FFB94641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descr="TextBox 1">
            <a:extLst>
              <a:ext uri="{FF2B5EF4-FFF2-40B4-BE49-F238E27FC236}">
                <a16:creationId xmlns:a16="http://schemas.microsoft.com/office/drawing/2014/main" id="{D1378720-293F-CC42-AE07-0F07A12A7761}"/>
              </a:ext>
            </a:extLst>
          </p:cNvPr>
          <p:cNvSpPr txBox="1">
            <a:spLocks/>
          </p:cNvSpPr>
          <p:nvPr/>
        </p:nvSpPr>
        <p:spPr bwMode="auto">
          <a:xfrm>
            <a:off x="1122363" y="1150938"/>
            <a:ext cx="3321050" cy="1325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500" b="1">
                <a:solidFill>
                  <a:srgbClr val="00B4DC"/>
                </a:solidFill>
                <a:latin typeface="Gilroy ExtraBold" pitchFamily="2" charset="77"/>
                <a:sym typeface="Gilroy ExtraBold" pitchFamily="2" charset="77"/>
              </a:rPr>
              <a:t>Goals for our time</a:t>
            </a:r>
          </a:p>
        </p:txBody>
      </p:sp>
      <p:grpSp>
        <p:nvGrpSpPr>
          <p:cNvPr id="13314" name="Group 2">
            <a:extLst>
              <a:ext uri="{FF2B5EF4-FFF2-40B4-BE49-F238E27FC236}">
                <a16:creationId xmlns:a16="http://schemas.microsoft.com/office/drawing/2014/main" id="{F9209D76-4D76-2445-BA32-DAD479EB0966}"/>
              </a:ext>
            </a:extLst>
          </p:cNvPr>
          <p:cNvGrpSpPr>
            <a:grpSpLocks/>
          </p:cNvGrpSpPr>
          <p:nvPr/>
        </p:nvGrpSpPr>
        <p:grpSpPr bwMode="auto">
          <a:xfrm>
            <a:off x="5868988" y="1236663"/>
            <a:ext cx="344487" cy="344487"/>
            <a:chOff x="-1" y="-1"/>
            <a:chExt cx="344498" cy="344498"/>
          </a:xfrm>
        </p:grpSpPr>
        <p:sp>
          <p:nvSpPr>
            <p:cNvPr id="13315" name="Oval 3">
              <a:extLst>
                <a:ext uri="{FF2B5EF4-FFF2-40B4-BE49-F238E27FC236}">
                  <a16:creationId xmlns:a16="http://schemas.microsoft.com/office/drawing/2014/main" id="{3018604F-69EA-894C-B82C-0CF18DE6CBE2}"/>
                </a:ext>
              </a:extLst>
            </p:cNvPr>
            <p:cNvSpPr>
              <a:spLocks/>
            </p:cNvSpPr>
            <p:nvPr/>
          </p:nvSpPr>
          <p:spPr bwMode="auto">
            <a:xfrm>
              <a:off x="-1" y="-1"/>
              <a:ext cx="344498" cy="344498"/>
            </a:xfrm>
            <a:prstGeom prst="ellipse">
              <a:avLst/>
            </a:prstGeom>
            <a:solidFill>
              <a:srgbClr val="556A7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3316" name="Text Box 4">
              <a:extLst>
                <a:ext uri="{FF2B5EF4-FFF2-40B4-BE49-F238E27FC236}">
                  <a16:creationId xmlns:a16="http://schemas.microsoft.com/office/drawing/2014/main" id="{2E318468-2928-424B-8283-449D69EABC58}"/>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1</a:t>
              </a:r>
            </a:p>
          </p:txBody>
        </p:sp>
      </p:grpSp>
      <p:grpSp>
        <p:nvGrpSpPr>
          <p:cNvPr id="13317" name="Group 5">
            <a:extLst>
              <a:ext uri="{FF2B5EF4-FFF2-40B4-BE49-F238E27FC236}">
                <a16:creationId xmlns:a16="http://schemas.microsoft.com/office/drawing/2014/main" id="{8C64C9C0-E9FF-E54B-8098-399482343F37}"/>
              </a:ext>
            </a:extLst>
          </p:cNvPr>
          <p:cNvGrpSpPr>
            <a:grpSpLocks/>
          </p:cNvGrpSpPr>
          <p:nvPr/>
        </p:nvGrpSpPr>
        <p:grpSpPr bwMode="auto">
          <a:xfrm>
            <a:off x="5838825" y="2794000"/>
            <a:ext cx="344488" cy="344488"/>
            <a:chOff x="-1" y="-1"/>
            <a:chExt cx="344498" cy="344498"/>
          </a:xfrm>
        </p:grpSpPr>
        <p:sp>
          <p:nvSpPr>
            <p:cNvPr id="13318" name="Oval 6">
              <a:extLst>
                <a:ext uri="{FF2B5EF4-FFF2-40B4-BE49-F238E27FC236}">
                  <a16:creationId xmlns:a16="http://schemas.microsoft.com/office/drawing/2014/main" id="{31F0EEB0-ABAA-9347-85FA-2676B63DADB0}"/>
                </a:ext>
              </a:extLst>
            </p:cNvPr>
            <p:cNvSpPr>
              <a:spLocks/>
            </p:cNvSpPr>
            <p:nvPr/>
          </p:nvSpPr>
          <p:spPr bwMode="auto">
            <a:xfrm>
              <a:off x="-1" y="-1"/>
              <a:ext cx="344498" cy="344498"/>
            </a:xfrm>
            <a:prstGeom prst="ellipse">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3319" name="Text Box 7">
              <a:extLst>
                <a:ext uri="{FF2B5EF4-FFF2-40B4-BE49-F238E27FC236}">
                  <a16:creationId xmlns:a16="http://schemas.microsoft.com/office/drawing/2014/main" id="{C84FF07D-BCEA-A04C-B55C-8AC5EBA8DCCA}"/>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2</a:t>
              </a:r>
            </a:p>
          </p:txBody>
        </p:sp>
      </p:grpSp>
      <p:sp>
        <p:nvSpPr>
          <p:cNvPr id="13320" name="Text Box 8" descr="TextBox 15">
            <a:extLst>
              <a:ext uri="{FF2B5EF4-FFF2-40B4-BE49-F238E27FC236}">
                <a16:creationId xmlns:a16="http://schemas.microsoft.com/office/drawing/2014/main" id="{BECBCC09-5128-C746-AFDB-BF6EB455326C}"/>
              </a:ext>
            </a:extLst>
          </p:cNvPr>
          <p:cNvSpPr txBox="1">
            <a:spLocks/>
          </p:cNvSpPr>
          <p:nvPr/>
        </p:nvSpPr>
        <p:spPr bwMode="auto">
          <a:xfrm>
            <a:off x="6511925" y="1173163"/>
            <a:ext cx="4743450" cy="82867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solidFill>
                  <a:srgbClr val="556A79"/>
                </a:solidFill>
                <a:latin typeface="Source Sans Pro" panose="020B0503030403020204" pitchFamily="34" charset="77"/>
                <a:sym typeface="Source Sans Pro" panose="020B0503030403020204" pitchFamily="34" charset="77"/>
              </a:rPr>
              <a:t>Identify the components of a compelling personal story</a:t>
            </a:r>
          </a:p>
        </p:txBody>
      </p:sp>
      <p:sp>
        <p:nvSpPr>
          <p:cNvPr id="13321" name="Text Box 9" descr="TextBox 16">
            <a:extLst>
              <a:ext uri="{FF2B5EF4-FFF2-40B4-BE49-F238E27FC236}">
                <a16:creationId xmlns:a16="http://schemas.microsoft.com/office/drawing/2014/main" id="{8B41558D-8F2D-624B-8EEB-0086421C5C98}"/>
              </a:ext>
            </a:extLst>
          </p:cNvPr>
          <p:cNvSpPr txBox="1">
            <a:spLocks/>
          </p:cNvSpPr>
          <p:nvPr/>
        </p:nvSpPr>
        <p:spPr bwMode="auto">
          <a:xfrm>
            <a:off x="6511925" y="2743200"/>
            <a:ext cx="4743450" cy="11953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solidFill>
                  <a:srgbClr val="050000"/>
                </a:solidFill>
                <a:latin typeface="Source Sans Pro" panose="020B0503030403020204" pitchFamily="34" charset="77"/>
                <a:sym typeface="Source Sans Pro" panose="020B0503030403020204" pitchFamily="34" charset="77"/>
              </a:rPr>
              <a:t>Craft your personal story and be adept in sharing it in a variety of scenarios</a:t>
            </a:r>
          </a:p>
        </p:txBody>
      </p:sp>
      <p:pic>
        <p:nvPicPr>
          <p:cNvPr id="13322" name="Picture 10" descr="Picture 11">
            <a:extLst>
              <a:ext uri="{FF2B5EF4-FFF2-40B4-BE49-F238E27FC236}">
                <a16:creationId xmlns:a16="http://schemas.microsoft.com/office/drawing/2014/main" id="{C0869967-8321-6E41-B378-BC4524C750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descr="TextBox 1">
            <a:extLst>
              <a:ext uri="{FF2B5EF4-FFF2-40B4-BE49-F238E27FC236}">
                <a16:creationId xmlns:a16="http://schemas.microsoft.com/office/drawing/2014/main" id="{848515EE-6A67-0A4F-839B-01566900B676}"/>
              </a:ext>
            </a:extLst>
          </p:cNvPr>
          <p:cNvSpPr txBox="1">
            <a:spLocks/>
          </p:cNvSpPr>
          <p:nvPr/>
        </p:nvSpPr>
        <p:spPr bwMode="auto">
          <a:xfrm>
            <a:off x="1122363" y="1150938"/>
            <a:ext cx="3321050" cy="1325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500" b="1">
                <a:solidFill>
                  <a:srgbClr val="00B4DC"/>
                </a:solidFill>
                <a:latin typeface="Gilroy ExtraBold" pitchFamily="2" charset="77"/>
                <a:sym typeface="Gilroy ExtraBold" pitchFamily="2" charset="77"/>
              </a:rPr>
              <a:t>Goals for our time</a:t>
            </a:r>
          </a:p>
        </p:txBody>
      </p:sp>
      <p:grpSp>
        <p:nvGrpSpPr>
          <p:cNvPr id="14338" name="Group 2">
            <a:extLst>
              <a:ext uri="{FF2B5EF4-FFF2-40B4-BE49-F238E27FC236}">
                <a16:creationId xmlns:a16="http://schemas.microsoft.com/office/drawing/2014/main" id="{B4F665D4-280B-DE43-8F27-4F8A04A45517}"/>
              </a:ext>
            </a:extLst>
          </p:cNvPr>
          <p:cNvGrpSpPr>
            <a:grpSpLocks/>
          </p:cNvGrpSpPr>
          <p:nvPr/>
        </p:nvGrpSpPr>
        <p:grpSpPr bwMode="auto">
          <a:xfrm>
            <a:off x="5848350" y="4392613"/>
            <a:ext cx="344488" cy="395287"/>
            <a:chOff x="0" y="-1"/>
            <a:chExt cx="344497" cy="396242"/>
          </a:xfrm>
        </p:grpSpPr>
        <p:sp>
          <p:nvSpPr>
            <p:cNvPr id="14339" name="Oval 3">
              <a:extLst>
                <a:ext uri="{FF2B5EF4-FFF2-40B4-BE49-F238E27FC236}">
                  <a16:creationId xmlns:a16="http://schemas.microsoft.com/office/drawing/2014/main" id="{B4FFBB2E-4A0B-B449-B42C-28AC5DC2988A}"/>
                </a:ext>
              </a:extLst>
            </p:cNvPr>
            <p:cNvSpPr>
              <a:spLocks/>
            </p:cNvSpPr>
            <p:nvPr/>
          </p:nvSpPr>
          <p:spPr bwMode="auto">
            <a:xfrm>
              <a:off x="0" y="25872"/>
              <a:ext cx="344497" cy="344497"/>
            </a:xfrm>
            <a:prstGeom prst="ellipse">
              <a:avLst/>
            </a:prstGeom>
            <a:solidFill>
              <a:srgbClr val="00B4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4340" name="Text Box 4">
              <a:extLst>
                <a:ext uri="{FF2B5EF4-FFF2-40B4-BE49-F238E27FC236}">
                  <a16:creationId xmlns:a16="http://schemas.microsoft.com/office/drawing/2014/main" id="{DFFFC614-358B-9E46-933E-4354E96159B9}"/>
                </a:ext>
              </a:extLst>
            </p:cNvPr>
            <p:cNvSpPr txBox="1">
              <a:spLocks/>
            </p:cNvSpPr>
            <p:nvPr/>
          </p:nvSpPr>
          <p:spPr bwMode="auto">
            <a:xfrm>
              <a:off x="50449" y="-1"/>
              <a:ext cx="243597" cy="396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2000" b="1">
                  <a:solidFill>
                    <a:srgbClr val="FFFFFF"/>
                  </a:solidFill>
                  <a:latin typeface="Gilroy ExtraBold" pitchFamily="2" charset="77"/>
                  <a:sym typeface="Gilroy ExtraBold" pitchFamily="2" charset="77"/>
                </a:rPr>
                <a:t>3</a:t>
              </a:r>
            </a:p>
          </p:txBody>
        </p:sp>
      </p:grpSp>
      <p:sp>
        <p:nvSpPr>
          <p:cNvPr id="14341" name="Text Box 5" descr="TextBox 10">
            <a:extLst>
              <a:ext uri="{FF2B5EF4-FFF2-40B4-BE49-F238E27FC236}">
                <a16:creationId xmlns:a16="http://schemas.microsoft.com/office/drawing/2014/main" id="{C824A39F-72D6-8447-8E2B-A155B2A6F67D}"/>
              </a:ext>
            </a:extLst>
          </p:cNvPr>
          <p:cNvSpPr txBox="1">
            <a:spLocks/>
          </p:cNvSpPr>
          <p:nvPr/>
        </p:nvSpPr>
        <p:spPr bwMode="auto">
          <a:xfrm>
            <a:off x="6511925" y="4330700"/>
            <a:ext cx="4743450"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solidFill>
                  <a:srgbClr val="000000"/>
                </a:solidFill>
                <a:latin typeface="Source Sans Pro" panose="020B0503030403020204" pitchFamily="34" charset="77"/>
                <a:sym typeface="Source Sans Pro" panose="020B0503030403020204" pitchFamily="34" charset="77"/>
              </a:rPr>
              <a:t>Believe in the power of shared connection through personal story</a:t>
            </a:r>
          </a:p>
        </p:txBody>
      </p:sp>
      <p:grpSp>
        <p:nvGrpSpPr>
          <p:cNvPr id="14342" name="Group 6">
            <a:extLst>
              <a:ext uri="{FF2B5EF4-FFF2-40B4-BE49-F238E27FC236}">
                <a16:creationId xmlns:a16="http://schemas.microsoft.com/office/drawing/2014/main" id="{5ABE3BE4-2F42-CD41-AE2E-4DC5F79BB7A1}"/>
              </a:ext>
            </a:extLst>
          </p:cNvPr>
          <p:cNvGrpSpPr>
            <a:grpSpLocks/>
          </p:cNvGrpSpPr>
          <p:nvPr/>
        </p:nvGrpSpPr>
        <p:grpSpPr bwMode="auto">
          <a:xfrm>
            <a:off x="5868988" y="1236663"/>
            <a:ext cx="344487" cy="344487"/>
            <a:chOff x="-1" y="-1"/>
            <a:chExt cx="344498" cy="344498"/>
          </a:xfrm>
        </p:grpSpPr>
        <p:sp>
          <p:nvSpPr>
            <p:cNvPr id="14343" name="Oval 7">
              <a:extLst>
                <a:ext uri="{FF2B5EF4-FFF2-40B4-BE49-F238E27FC236}">
                  <a16:creationId xmlns:a16="http://schemas.microsoft.com/office/drawing/2014/main" id="{A532EB01-E2E0-D549-8E2C-7F6ED6521B27}"/>
                </a:ext>
              </a:extLst>
            </p:cNvPr>
            <p:cNvSpPr>
              <a:spLocks/>
            </p:cNvSpPr>
            <p:nvPr/>
          </p:nvSpPr>
          <p:spPr bwMode="auto">
            <a:xfrm>
              <a:off x="-1" y="-1"/>
              <a:ext cx="344498" cy="344498"/>
            </a:xfrm>
            <a:prstGeom prst="ellipse">
              <a:avLst/>
            </a:prstGeom>
            <a:solidFill>
              <a:srgbClr val="556A7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4344" name="Text Box 8">
              <a:extLst>
                <a:ext uri="{FF2B5EF4-FFF2-40B4-BE49-F238E27FC236}">
                  <a16:creationId xmlns:a16="http://schemas.microsoft.com/office/drawing/2014/main" id="{4E7ECA51-D6BC-F74F-9CF1-1670D2A672E6}"/>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1</a:t>
              </a:r>
            </a:p>
          </p:txBody>
        </p:sp>
      </p:grpSp>
      <p:grpSp>
        <p:nvGrpSpPr>
          <p:cNvPr id="14345" name="Group 9">
            <a:extLst>
              <a:ext uri="{FF2B5EF4-FFF2-40B4-BE49-F238E27FC236}">
                <a16:creationId xmlns:a16="http://schemas.microsoft.com/office/drawing/2014/main" id="{880107BF-CB5B-2142-9497-FE79375E7BDC}"/>
              </a:ext>
            </a:extLst>
          </p:cNvPr>
          <p:cNvGrpSpPr>
            <a:grpSpLocks/>
          </p:cNvGrpSpPr>
          <p:nvPr/>
        </p:nvGrpSpPr>
        <p:grpSpPr bwMode="auto">
          <a:xfrm>
            <a:off x="5838825" y="2794000"/>
            <a:ext cx="344488" cy="344488"/>
            <a:chOff x="-1" y="-1"/>
            <a:chExt cx="344498" cy="344498"/>
          </a:xfrm>
        </p:grpSpPr>
        <p:sp>
          <p:nvSpPr>
            <p:cNvPr id="14346" name="Oval 10">
              <a:extLst>
                <a:ext uri="{FF2B5EF4-FFF2-40B4-BE49-F238E27FC236}">
                  <a16:creationId xmlns:a16="http://schemas.microsoft.com/office/drawing/2014/main" id="{8683C4A0-3B05-884B-8EC3-C49449996B3B}"/>
                </a:ext>
              </a:extLst>
            </p:cNvPr>
            <p:cNvSpPr>
              <a:spLocks/>
            </p:cNvSpPr>
            <p:nvPr/>
          </p:nvSpPr>
          <p:spPr bwMode="auto">
            <a:xfrm>
              <a:off x="-1" y="-1"/>
              <a:ext cx="344498" cy="344498"/>
            </a:xfrm>
            <a:prstGeom prst="ellipse">
              <a:avLst/>
            </a:prstGeom>
            <a:solidFill>
              <a:srgbClr val="556A79"/>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4347" name="Text Box 11">
              <a:extLst>
                <a:ext uri="{FF2B5EF4-FFF2-40B4-BE49-F238E27FC236}">
                  <a16:creationId xmlns:a16="http://schemas.microsoft.com/office/drawing/2014/main" id="{68436678-8528-7049-8286-3BD85B0ABFC4}"/>
                </a:ext>
              </a:extLst>
            </p:cNvPr>
            <p:cNvSpPr txBox="1">
              <a:spLocks/>
            </p:cNvSpPr>
            <p:nvPr/>
          </p:nvSpPr>
          <p:spPr bwMode="auto">
            <a:xfrm>
              <a:off x="50449" y="5877"/>
              <a:ext cx="243597" cy="332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spAutoFit/>
            </a:bodyPr>
            <a:lstStyle/>
            <a:p>
              <a:pPr algn="ctr"/>
              <a:r>
                <a:rPr lang="en-US" altLang="en-US" sz="1600" b="1">
                  <a:solidFill>
                    <a:srgbClr val="FFFFFF"/>
                  </a:solidFill>
                  <a:latin typeface="Gilroy ExtraBold" pitchFamily="2" charset="77"/>
                  <a:sym typeface="Gilroy ExtraBold" pitchFamily="2" charset="77"/>
                </a:rPr>
                <a:t>2</a:t>
              </a:r>
            </a:p>
          </p:txBody>
        </p:sp>
      </p:grpSp>
      <p:sp>
        <p:nvSpPr>
          <p:cNvPr id="14348" name="Text Box 12" descr="TextBox 15">
            <a:extLst>
              <a:ext uri="{FF2B5EF4-FFF2-40B4-BE49-F238E27FC236}">
                <a16:creationId xmlns:a16="http://schemas.microsoft.com/office/drawing/2014/main" id="{D91B3D00-6FE5-1949-A54B-A614DF6BAA4B}"/>
              </a:ext>
            </a:extLst>
          </p:cNvPr>
          <p:cNvSpPr txBox="1">
            <a:spLocks/>
          </p:cNvSpPr>
          <p:nvPr/>
        </p:nvSpPr>
        <p:spPr bwMode="auto">
          <a:xfrm>
            <a:off x="6511925" y="1173163"/>
            <a:ext cx="4743450" cy="828675"/>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solidFill>
                  <a:srgbClr val="556A79"/>
                </a:solidFill>
                <a:latin typeface="Source Sans Pro" panose="020B0503030403020204" pitchFamily="34" charset="77"/>
                <a:sym typeface="Source Sans Pro" panose="020B0503030403020204" pitchFamily="34" charset="77"/>
              </a:rPr>
              <a:t>Identify the components of a compelling personal story</a:t>
            </a:r>
          </a:p>
        </p:txBody>
      </p:sp>
      <p:sp>
        <p:nvSpPr>
          <p:cNvPr id="14349" name="Text Box 13" descr="TextBox 16">
            <a:extLst>
              <a:ext uri="{FF2B5EF4-FFF2-40B4-BE49-F238E27FC236}">
                <a16:creationId xmlns:a16="http://schemas.microsoft.com/office/drawing/2014/main" id="{2DA47134-8F1B-4B40-AEA9-37FAC4F24A8F}"/>
              </a:ext>
            </a:extLst>
          </p:cNvPr>
          <p:cNvSpPr txBox="1">
            <a:spLocks/>
          </p:cNvSpPr>
          <p:nvPr/>
        </p:nvSpPr>
        <p:spPr bwMode="auto">
          <a:xfrm>
            <a:off x="6511925" y="2743200"/>
            <a:ext cx="4743450" cy="1195388"/>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a:solidFill>
                  <a:srgbClr val="556A79"/>
                </a:solidFill>
                <a:latin typeface="Source Sans Pro" panose="020B0503030403020204" pitchFamily="34" charset="77"/>
                <a:sym typeface="Source Sans Pro" panose="020B0503030403020204" pitchFamily="34" charset="77"/>
              </a:rPr>
              <a:t>Craft your personal story and be adept in sharing it in a variety of scenarios</a:t>
            </a:r>
          </a:p>
        </p:txBody>
      </p:sp>
      <p:pic>
        <p:nvPicPr>
          <p:cNvPr id="14350" name="Picture 14" descr="Picture 11">
            <a:extLst>
              <a:ext uri="{FF2B5EF4-FFF2-40B4-BE49-F238E27FC236}">
                <a16:creationId xmlns:a16="http://schemas.microsoft.com/office/drawing/2014/main" id="{42A5CD5D-C806-9648-BC2A-063E3095158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descr="Rectangle 5">
            <a:extLst>
              <a:ext uri="{FF2B5EF4-FFF2-40B4-BE49-F238E27FC236}">
                <a16:creationId xmlns:a16="http://schemas.microsoft.com/office/drawing/2014/main" id="{9F20BB21-638F-5A4E-9523-B35137A438DB}"/>
              </a:ext>
            </a:extLst>
          </p:cNvPr>
          <p:cNvSpPr>
            <a:spLocks/>
          </p:cNvSpPr>
          <p:nvPr/>
        </p:nvSpPr>
        <p:spPr bwMode="auto">
          <a:xfrm>
            <a:off x="5486400" y="1236663"/>
            <a:ext cx="6216650" cy="592137"/>
          </a:xfrm>
          <a:prstGeom prst="rect">
            <a:avLst/>
          </a:prstGeom>
          <a:solidFill>
            <a:srgbClr val="00B3DC"/>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nchor="ctr"/>
          <a:lstStyle/>
          <a:p>
            <a:pPr algn="ctr"/>
            <a:endParaRPr lang="en-US" altLang="en-US">
              <a:solidFill>
                <a:srgbClr val="FFFFFF"/>
              </a:solidFill>
            </a:endParaRPr>
          </a:p>
        </p:txBody>
      </p:sp>
      <p:sp>
        <p:nvSpPr>
          <p:cNvPr id="15362" name="Text Box 2" descr="TextBox 1">
            <a:extLst>
              <a:ext uri="{FF2B5EF4-FFF2-40B4-BE49-F238E27FC236}">
                <a16:creationId xmlns:a16="http://schemas.microsoft.com/office/drawing/2014/main" id="{C35E1BFE-4E26-5547-9D97-D4CB6CEDECE1}"/>
              </a:ext>
            </a:extLst>
          </p:cNvPr>
          <p:cNvSpPr txBox="1">
            <a:spLocks/>
          </p:cNvSpPr>
          <p:nvPr/>
        </p:nvSpPr>
        <p:spPr bwMode="auto">
          <a:xfrm>
            <a:off x="876300" y="1228725"/>
            <a:ext cx="4518025"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pPr>
              <a:lnSpc>
                <a:spcPct val="80000"/>
              </a:lnSpc>
            </a:pPr>
            <a:r>
              <a:rPr lang="en-US" altLang="en-US" sz="4800" b="1">
                <a:solidFill>
                  <a:srgbClr val="00B4DC"/>
                </a:solidFill>
                <a:latin typeface="Gilroy ExtraBold" pitchFamily="2" charset="77"/>
                <a:sym typeface="Gilroy ExtraBold" pitchFamily="2" charset="77"/>
              </a:rPr>
              <a:t>Agenda</a:t>
            </a:r>
          </a:p>
        </p:txBody>
      </p:sp>
      <p:sp>
        <p:nvSpPr>
          <p:cNvPr id="15363" name="Text Box 3" descr="TextBox 4">
            <a:extLst>
              <a:ext uri="{FF2B5EF4-FFF2-40B4-BE49-F238E27FC236}">
                <a16:creationId xmlns:a16="http://schemas.microsoft.com/office/drawing/2014/main" id="{7089CF26-29C5-D344-99D8-2BA95E2082FD}"/>
              </a:ext>
            </a:extLst>
          </p:cNvPr>
          <p:cNvSpPr txBox="1">
            <a:spLocks/>
          </p:cNvSpPr>
          <p:nvPr/>
        </p:nvSpPr>
        <p:spPr bwMode="auto">
          <a:xfrm>
            <a:off x="5576888" y="1284288"/>
            <a:ext cx="6394450" cy="3405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5720" rIns="45720">
            <a:spAutoFit/>
          </a:bodyPr>
          <a:lstStyle/>
          <a:p>
            <a:r>
              <a:rPr lang="en-US" altLang="en-US" sz="2400" b="1">
                <a:solidFill>
                  <a:srgbClr val="FFFFFF"/>
                </a:solidFill>
                <a:latin typeface="Source Sans Pro" panose="020B0503030403020204" pitchFamily="34" charset="77"/>
                <a:sym typeface="Source Sans Pro" panose="020B0503030403020204" pitchFamily="34" charset="77"/>
              </a:rPr>
              <a:t>Opening</a:t>
            </a:r>
            <a:endParaRPr lang="en-US" altLang="en-US" sz="2400" b="1">
              <a:solidFill>
                <a:srgbClr val="000000"/>
              </a:solidFill>
              <a:latin typeface="Source Sans Pro" panose="020B0503030403020204" pitchFamily="34" charset="77"/>
              <a:sym typeface="Source Sans Pro" panose="020B0503030403020204" pitchFamily="34" charset="77"/>
            </a:endParaRPr>
          </a:p>
          <a:p>
            <a:endParaRPr lang="en-US" altLang="en-US" sz="2400" b="1">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Thinking about your values </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Components of personal story</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Adapting your personal story to your audience</a:t>
            </a:r>
            <a:endParaRPr lang="en-US" altLang="en-US" sz="2400">
              <a:solidFill>
                <a:srgbClr val="000000"/>
              </a:solidFill>
              <a:latin typeface="Source Sans Pro" panose="020B0503030403020204" pitchFamily="34" charset="77"/>
              <a:sym typeface="Source Sans Pro" panose="020B0503030403020204" pitchFamily="34" charset="77"/>
            </a:endParaRPr>
          </a:p>
          <a:p>
            <a:endParaRPr lang="en-US" altLang="en-US" sz="2400">
              <a:latin typeface="Source Sans Pro" panose="020B0503030403020204" pitchFamily="34" charset="77"/>
              <a:sym typeface="Source Sans Pro" panose="020B0503030403020204" pitchFamily="34" charset="77"/>
            </a:endParaRPr>
          </a:p>
          <a:p>
            <a:r>
              <a:rPr lang="en-US" altLang="en-US" sz="2400">
                <a:latin typeface="Source Sans Pro" panose="020B0503030403020204" pitchFamily="34" charset="77"/>
                <a:sym typeface="Source Sans Pro" panose="020B0503030403020204" pitchFamily="34" charset="77"/>
              </a:rPr>
              <a:t>Debrief and close</a:t>
            </a:r>
          </a:p>
        </p:txBody>
      </p:sp>
      <p:pic>
        <p:nvPicPr>
          <p:cNvPr id="15364" name="Picture 4" descr="Picture 3">
            <a:extLst>
              <a:ext uri="{FF2B5EF4-FFF2-40B4-BE49-F238E27FC236}">
                <a16:creationId xmlns:a16="http://schemas.microsoft.com/office/drawing/2014/main" id="{06914AE7-A2DB-A343-9B87-3E607503A1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361738" y="6416675"/>
            <a:ext cx="654050" cy="252413"/>
          </a:xfrm>
          <a:prstGeom prst="rect">
            <a:avLst/>
          </a:prstGeom>
          <a:noFill/>
          <a:ln>
            <a:noFill/>
          </a:ln>
          <a:effectLst/>
          <a:extLst>
            <a:ext uri="{909E8E84-426E-40DD-AFC4-6F175D3DCCD1}">
              <a14:hiddenFill xmlns:a14="http://schemas.microsoft.com/office/drawing/2010/main">
                <a:solidFill>
                  <a:srgbClr val="FFFFFF">
                    <a:alpha val="20000"/>
                  </a:srgbClr>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sld>
</file>

<file path=ppt/theme/theme1.xml><?xml version="1.0" encoding="utf-8"?>
<a:theme xmlns:a="http://schemas.openxmlformats.org/drawingml/2006/main" name="Office Theme">
  <a:themeElements>
    <a:clrScheme name="">
      <a:dk1>
        <a:srgbClr val="3B444D"/>
      </a:dk1>
      <a:lt1>
        <a:srgbClr val="FFFFFF"/>
      </a:lt1>
      <a:dk2>
        <a:srgbClr val="A7A7A7"/>
      </a:dk2>
      <a:lt2>
        <a:srgbClr val="535353"/>
      </a:lt2>
      <a:accent1>
        <a:srgbClr val="EE2F4B"/>
      </a:accent1>
      <a:accent2>
        <a:srgbClr val="F6DC31"/>
      </a:accent2>
      <a:accent3>
        <a:srgbClr val="FFFFFF"/>
      </a:accent3>
      <a:accent4>
        <a:srgbClr val="313940"/>
      </a:accent4>
      <a:accent5>
        <a:srgbClr val="F5ADB1"/>
      </a:accent5>
      <a:accent6>
        <a:srgbClr val="DFC72B"/>
      </a:accent6>
      <a:hlink>
        <a:srgbClr val="0000FF"/>
      </a:hlink>
      <a:folHlink>
        <a:srgbClr val="FF00FF"/>
      </a:folHlink>
    </a:clrScheme>
    <a:fontScheme name="Office Theme">
      <a:majorFont>
        <a:latin typeface="Calibri"/>
        <a:ea typeface="Calibri"/>
        <a:cs typeface="Calibri"/>
      </a:majorFont>
      <a:minorFont>
        <a:latin typeface="Calibri"/>
        <a:ea typeface="Calibri"/>
        <a:cs typeface="Calibri"/>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3B444D"/>
            </a:solidFill>
            <a:effectLst/>
            <a:latin typeface="Arial" panose="020B0604020202020204" pitchFamily="34" charset="0"/>
            <a:cs typeface="Arial" panose="020B0604020202020204" pitchFamily="34" charset="0"/>
            <a:sym typeface="Arial" panose="020B060402020202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outerShdw blurRad="38100" dist="23000" dir="5400000" algn="ctr" rotWithShape="0">
            <a:srgbClr val="000000">
              <a:alpha val="34999"/>
            </a:srgbClr>
          </a:outerShdw>
        </a:effectLst>
      </a:spPr>
      <a:bodyPr vert="horz" wrap="square" lIns="45720" tIns="45720" rIns="45720" bIns="45720"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rgbClr val="3B444D"/>
            </a:solidFill>
            <a:effectLst/>
            <a:latin typeface="Arial" panose="020B0604020202020204" pitchFamily="34" charset="0"/>
            <a:cs typeface="Arial" panose="020B0604020202020204" pitchFamily="34" charset="0"/>
            <a:sym typeface="Arial" panose="020B060402020202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EE2F4B"/>
      </a:accent1>
      <a:accent2>
        <a:srgbClr val="F6DC31"/>
      </a:accent2>
      <a:accent3>
        <a:srgbClr val="FFFFFF"/>
      </a:accent3>
      <a:accent4>
        <a:srgbClr val="000000"/>
      </a:accent4>
      <a:accent5>
        <a:srgbClr val="F5ADB1"/>
      </a:accent5>
      <a:accent6>
        <a:srgbClr val="DFC7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2136</Words>
  <Application>Microsoft Macintosh PowerPoint</Application>
  <PresentationFormat>Widescreen</PresentationFormat>
  <Paragraphs>294</Paragraphs>
  <Slides>46</Slides>
  <Notes>17</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Gill Sans</vt:lpstr>
      <vt:lpstr>Gilroy ExtraBold</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Tony Black</cp:lastModifiedBy>
  <cp:revision>5</cp:revision>
  <dcterms:modified xsi:type="dcterms:W3CDTF">2019-06-13T01:31:40Z</dcterms:modified>
</cp:coreProperties>
</file>