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defaultTextStyle>
    <a:defPPr>
      <a:defRPr lang="en-US"/>
    </a:defPPr>
    <a:lvl1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1pPr>
    <a:lvl2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2pPr>
    <a:lvl3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3pPr>
    <a:lvl4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4pPr>
    <a:lvl5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howGuides="1">
      <p:cViewPr varScale="1">
        <p:scale>
          <a:sx n="117" d="100"/>
          <a:sy n="117" d="100"/>
        </p:scale>
        <p:origin x="36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ED213CBB-18C9-D64B-B6EF-3C95BFBB463C}"/>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53149B8A-0FC9-2E43-ACD0-C68AEE3D353F}"/>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indent="2286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indent="4572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indent="6858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indent="9144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893EAF7-ADF6-D049-A39E-A9A7F904DE0C}"/>
              </a:ext>
            </a:extLst>
          </p:cNvPr>
          <p:cNvSpPr>
            <a:spLocks noGrp="1" noRot="1" noChangeAspect="1" noChangeArrowheads="1"/>
          </p:cNvSpPr>
          <p:nvPr>
            <p:ph type="sldImg"/>
          </p:nvPr>
        </p:nvSpPr>
        <p:spPr>
          <a:xfrm>
            <a:off x="381000" y="685800"/>
            <a:ext cx="6096000" cy="3429000"/>
          </a:xfrm>
        </p:spPr>
      </p:sp>
      <p:sp>
        <p:nvSpPr>
          <p:cNvPr id="4098" name="Rectangle 2">
            <a:extLst>
              <a:ext uri="{FF2B5EF4-FFF2-40B4-BE49-F238E27FC236}">
                <a16:creationId xmlns:a16="http://schemas.microsoft.com/office/drawing/2014/main" id="{59C93300-A683-3B4F-BF3F-826E7E9AAACC}"/>
              </a:ext>
            </a:extLst>
          </p:cNvPr>
          <p:cNvSpPr>
            <a:spLocks noGrp="1" noChangeArrowheads="1"/>
          </p:cNvSpPr>
          <p:nvPr>
            <p:ph type="body" sz="quarter" idx="1"/>
          </p:nvPr>
        </p:nvSpPr>
        <p:spPr/>
        <p:txBody>
          <a:bodyPr/>
          <a:lstStyle/>
          <a:p>
            <a:r>
              <a:rPr lang="en-US" altLang="en-US" b="1">
                <a:latin typeface="Calibri" panose="020F0502020204030204" pitchFamily="34" charset="0"/>
                <a:sym typeface="Calibri" panose="020F0502020204030204" pitchFamily="34" charset="0"/>
              </a:rPr>
              <a:t>[1 min]</a:t>
            </a:r>
          </a:p>
          <a:p>
            <a:endParaRPr lang="en-US" altLang="en-US" b="1">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Welcome people to the training</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This work is licensed under the Creative Commons Attribution-NonCommercial 4.0 International License. To view a copy of this license, visit http://creativecommons.org/licenses/by-nc/4.0/ or send a letter to Creative Commons, PO Box 1866, Mountain View, CA 94042, USA.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D87FFC9C-64C5-EF48-A821-6005E1DC96F5}"/>
              </a:ext>
            </a:extLst>
          </p:cNvPr>
          <p:cNvSpPr>
            <a:spLocks noGrp="1" noRot="1" noChangeAspect="1" noChangeArrowheads="1"/>
          </p:cNvSpPr>
          <p:nvPr>
            <p:ph type="sldImg"/>
          </p:nvPr>
        </p:nvSpPr>
        <p:spPr>
          <a:xfrm>
            <a:off x="381000" y="685800"/>
            <a:ext cx="6096000" cy="3429000"/>
          </a:xfrm>
        </p:spPr>
      </p:sp>
      <p:sp>
        <p:nvSpPr>
          <p:cNvPr id="28674" name="Rectangle 2">
            <a:extLst>
              <a:ext uri="{FF2B5EF4-FFF2-40B4-BE49-F238E27FC236}">
                <a16:creationId xmlns:a16="http://schemas.microsoft.com/office/drawing/2014/main" id="{10832345-6878-EA47-80BE-5598DCAF5A6C}"/>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1:36- 4:36: Theory of why, how, what and quick example of apple from author and marketing consultant, Simon Sinek It’s about 3 minutes long.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F6696943-94B0-F84B-AC66-00DA9C2266C7}"/>
              </a:ext>
            </a:extLst>
          </p:cNvPr>
          <p:cNvSpPr>
            <a:spLocks noGrp="1" noRot="1" noChangeAspect="1" noChangeArrowheads="1"/>
          </p:cNvSpPr>
          <p:nvPr>
            <p:ph type="sldImg"/>
          </p:nvPr>
        </p:nvSpPr>
        <p:spPr>
          <a:xfrm>
            <a:off x="381000" y="685800"/>
            <a:ext cx="6096000" cy="3429000"/>
          </a:xfrm>
        </p:spPr>
      </p:sp>
      <p:sp>
        <p:nvSpPr>
          <p:cNvPr id="30722" name="Rectangle 2">
            <a:extLst>
              <a:ext uri="{FF2B5EF4-FFF2-40B4-BE49-F238E27FC236}">
                <a16:creationId xmlns:a16="http://schemas.microsoft.com/office/drawing/2014/main" id="{E07FB29A-52C7-9A43-8C22-07B5167EE1E8}"/>
              </a:ext>
            </a:extLst>
          </p:cNvPr>
          <p:cNvSpPr>
            <a:spLocks noGrp="1" noChangeArrowheads="1"/>
          </p:cNvSpPr>
          <p:nvPr>
            <p:ph type="body" sz="quarter" idx="1"/>
          </p:nvPr>
        </p:nvSpPr>
        <p:spPr/>
        <p:txBody>
          <a:bodyPr/>
          <a:lstStyle/>
          <a:p>
            <a:r>
              <a:rPr lang="en-US" altLang="en-US"/>
              <a:t>Discussion of WHY, HOW, WHAT</a:t>
            </a:r>
            <a:endParaRPr lang="en-US" altLang="en-US">
              <a:latin typeface="Calibri" panose="020F0502020204030204" pitchFamily="34" charset="0"/>
              <a:sym typeface="Calibri" panose="020F0502020204030204" pitchFamily="34" charset="0"/>
            </a:endParaRPr>
          </a:p>
          <a:p>
            <a:endParaRPr lang="en-US" altLang="en-US"/>
          </a:p>
          <a:p>
            <a:r>
              <a:rPr lang="en-US" altLang="en-US"/>
              <a:t>What we to convey is that if you start with your belief and communicate your WHY, it will resonate with people in the way a WHAT never can. So, the order is important here as well – you need to start with your WHY in order to be able to start to build a connection based on shared values, then move outward. </a:t>
            </a:r>
            <a:endParaRPr lang="en-US" altLang="en-US">
              <a:latin typeface="Calibri" panose="020F0502020204030204" pitchFamily="34" charset="0"/>
              <a:sym typeface="Calibri" panose="020F0502020204030204" pitchFamily="34" charset="0"/>
            </a:endParaRPr>
          </a:p>
          <a:p>
            <a:endParaRPr lang="en-US" altLang="en-US"/>
          </a:p>
          <a:p>
            <a:r>
              <a:rPr lang="en-US" altLang="en-US"/>
              <a:t>Because the WHY is what moves YOU – it is the core thing that makes you tick. It is your reason to get out of bed. It’s the thing that you might have subconsciously operated with but not likely articulated out loud</a:t>
            </a:r>
            <a:endParaRPr lang="en-US" altLang="en-US">
              <a:latin typeface="Calibri" panose="020F0502020204030204" pitchFamily="34" charset="0"/>
              <a:sym typeface="Calibri" panose="020F0502020204030204" pitchFamily="34" charset="0"/>
            </a:endParaRPr>
          </a:p>
          <a:p>
            <a:endParaRPr lang="en-US" altLang="en-US"/>
          </a:p>
          <a:p>
            <a:r>
              <a:rPr lang="en-US" altLang="en-US"/>
              <a:t>HOW: ‘How’ is your theory of change – it is the way that you believe your why can come into the world </a:t>
            </a:r>
            <a:endParaRPr lang="en-US" altLang="en-US">
              <a:latin typeface="Calibri" panose="020F0502020204030204" pitchFamily="34" charset="0"/>
              <a:sym typeface="Calibri" panose="020F0502020204030204" pitchFamily="34" charset="0"/>
            </a:endParaRPr>
          </a:p>
          <a:p>
            <a:endParaRPr lang="en-US" altLang="en-US"/>
          </a:p>
          <a:p>
            <a:r>
              <a:rPr lang="en-US" altLang="en-US"/>
              <a:t>WHAT: ‘What’ is the thing that you are now doing as a result of your how – it is your specific actions associated with your theory of change.</a:t>
            </a:r>
            <a:endParaRPr lang="en-US" altLang="en-US">
              <a:latin typeface="Calibri" panose="020F0502020204030204" pitchFamily="34" charset="0"/>
              <a:sym typeface="Calibri" panose="020F0502020204030204" pitchFamily="34" charset="0"/>
            </a:endParaRPr>
          </a:p>
          <a:p>
            <a:r>
              <a:rPr lang="en-US" altLang="en-US"/>
              <a:t>In politics, we frequently start with WHAT which is not how you can easily connect with people – it tends to be superficial and can feel inauthentic.</a:t>
            </a:r>
            <a:endParaRPr lang="en-US" altLang="en-US">
              <a:latin typeface="Calibri" panose="020F0502020204030204" pitchFamily="34" charset="0"/>
              <a:sym typeface="Calibri" panose="020F0502020204030204" pitchFamily="34" charset="0"/>
            </a:endParaRPr>
          </a:p>
          <a:p>
            <a:endParaRPr lang="en-US" altLang="en-US"/>
          </a:p>
          <a:p>
            <a:endParaRPr lang="en-US" altLang="en-US"/>
          </a:p>
          <a:p>
            <a:r>
              <a:rPr lang="en-US" altLang="en-US"/>
              <a:t>If we take this model presented by Simon, then you can see how it shakes out with organizations as well. Here’s a couple of examples to compare and contrast. </a:t>
            </a:r>
            <a:endParaRPr lang="en-US" altLang="en-US">
              <a:latin typeface="Calibri" panose="020F0502020204030204" pitchFamily="34" charset="0"/>
              <a:sym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F19F115A-0272-4046-A9EF-B75DFB48D62C}"/>
              </a:ext>
            </a:extLst>
          </p:cNvPr>
          <p:cNvSpPr>
            <a:spLocks noGrp="1" noRot="1" noChangeAspect="1" noChangeArrowheads="1"/>
          </p:cNvSpPr>
          <p:nvPr>
            <p:ph type="sldImg"/>
          </p:nvPr>
        </p:nvSpPr>
        <p:spPr>
          <a:xfrm>
            <a:off x="381000" y="685800"/>
            <a:ext cx="6096000" cy="3429000"/>
          </a:xfrm>
        </p:spPr>
      </p:sp>
      <p:sp>
        <p:nvSpPr>
          <p:cNvPr id="32770" name="Rectangle 2">
            <a:extLst>
              <a:ext uri="{FF2B5EF4-FFF2-40B4-BE49-F238E27FC236}">
                <a16:creationId xmlns:a16="http://schemas.microsoft.com/office/drawing/2014/main" id="{D194B69F-3022-0C49-861F-C6B388057F31}"/>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0E3A53FE-61C4-FE41-849F-DC6A9B13C9EC}"/>
              </a:ext>
            </a:extLst>
          </p:cNvPr>
          <p:cNvSpPr>
            <a:spLocks noGrp="1" noRot="1" noChangeAspect="1" noChangeArrowheads="1"/>
          </p:cNvSpPr>
          <p:nvPr>
            <p:ph type="sldImg"/>
          </p:nvPr>
        </p:nvSpPr>
        <p:spPr>
          <a:xfrm>
            <a:off x="381000" y="685800"/>
            <a:ext cx="6096000" cy="3429000"/>
          </a:xfrm>
        </p:spPr>
      </p:sp>
      <p:sp>
        <p:nvSpPr>
          <p:cNvPr id="36866" name="Rectangle 2">
            <a:extLst>
              <a:ext uri="{FF2B5EF4-FFF2-40B4-BE49-F238E27FC236}">
                <a16:creationId xmlns:a16="http://schemas.microsoft.com/office/drawing/2014/main" id="{3FF0E92A-826B-1B4F-B657-1E53D724DB92}"/>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7:43 – 7: 45 [2 minutes]</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Reference pre-work – you can share here if you are willing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7017CDD7-40F5-4A47-9E21-60EF2C699BF7}"/>
              </a:ext>
            </a:extLst>
          </p:cNvPr>
          <p:cNvSpPr>
            <a:spLocks noGrp="1" noRot="1" noChangeAspect="1" noChangeArrowheads="1"/>
          </p:cNvSpPr>
          <p:nvPr>
            <p:ph type="sldImg"/>
          </p:nvPr>
        </p:nvSpPr>
        <p:spPr>
          <a:xfrm>
            <a:off x="381000" y="685800"/>
            <a:ext cx="6096000" cy="3429000"/>
          </a:xfrm>
        </p:spPr>
      </p:sp>
      <p:sp>
        <p:nvSpPr>
          <p:cNvPr id="44034" name="Rectangle 2">
            <a:extLst>
              <a:ext uri="{FF2B5EF4-FFF2-40B4-BE49-F238E27FC236}">
                <a16:creationId xmlns:a16="http://schemas.microsoft.com/office/drawing/2014/main" id="{ADF30486-D200-4E40-92A2-900A364516B0}"/>
              </a:ext>
            </a:extLst>
          </p:cNvPr>
          <p:cNvSpPr>
            <a:spLocks noGrp="1" noChangeArrowheads="1"/>
          </p:cNvSpPr>
          <p:nvPr>
            <p:ph type="body" sz="quarter" idx="1"/>
          </p:nvPr>
        </p:nvSpPr>
        <p:spPr/>
        <p:txBody>
          <a:bodyPr/>
          <a:lstStyle/>
          <a:p>
            <a:pPr marL="114300" indent="-114300"/>
            <a:r>
              <a:rPr lang="en-US" altLang="en-US">
                <a:latin typeface="Calibri" panose="020F0502020204030204" pitchFamily="34" charset="0"/>
                <a:sym typeface="Calibri" panose="020F0502020204030204" pitchFamily="34" charset="0"/>
              </a:rPr>
              <a:t>Most people start at the level that is not at the level of values -- looking for an emotionally resonant experience; real lived experience with emotional weight</a:t>
            </a:r>
          </a:p>
          <a:p>
            <a:pPr marL="114300" indent="-114300">
              <a:buFontTx/>
              <a:buChar char="•"/>
            </a:pPr>
            <a:r>
              <a:rPr lang="en-US" altLang="en-US">
                <a:latin typeface="Calibri" panose="020F0502020204030204" pitchFamily="34" charset="0"/>
                <a:sym typeface="Calibri" panose="020F0502020204030204" pitchFamily="34" charset="0"/>
              </a:rPr>
              <a:t>Why -- leading into critical incident piece </a:t>
            </a:r>
          </a:p>
          <a:p>
            <a:pPr marL="114300" indent="-114300"/>
            <a:br>
              <a:rPr lang="en-US" altLang="en-US">
                <a:latin typeface="Calibri" panose="020F0502020204030204" pitchFamily="34" charset="0"/>
                <a:sym typeface="Calibri" panose="020F0502020204030204" pitchFamily="34" charset="0"/>
              </a:rPr>
            </a:br>
            <a:r>
              <a:rPr lang="en-US" altLang="en-US">
                <a:latin typeface="Calibri" panose="020F0502020204030204" pitchFamily="34" charset="0"/>
                <a:sym typeface="Calibri" panose="020F0502020204030204" pitchFamily="34" charset="0"/>
              </a:rPr>
              <a:t>Then depends on your audience and who you talk to -- connect on something and then build up to policy discussions -- applies to canvassing and with personal relationships, also with volunteer recruitment </a:t>
            </a:r>
          </a:p>
          <a:p>
            <a:pPr marL="114300" indent="-114300">
              <a:buFontTx/>
              <a:buChar char="•"/>
            </a:pPr>
            <a:r>
              <a:rPr lang="en-US" altLang="en-US">
                <a:latin typeface="Calibri" panose="020F0502020204030204" pitchFamily="34" charset="0"/>
                <a:sym typeface="Calibri" panose="020F0502020204030204" pitchFamily="34" charset="0"/>
              </a:rPr>
              <a:t>Personal story </a:t>
            </a:r>
          </a:p>
          <a:p>
            <a:pPr marL="114300" indent="-114300">
              <a:buFontTx/>
              <a:buChar char="•"/>
            </a:pPr>
            <a:r>
              <a:rPr lang="en-US" altLang="en-US">
                <a:latin typeface="Calibri" panose="020F0502020204030204" pitchFamily="34" charset="0"/>
                <a:sym typeface="Calibri" panose="020F0502020204030204" pitchFamily="34" charset="0"/>
              </a:rPr>
              <a:t>1:1s</a:t>
            </a:r>
          </a:p>
          <a:p>
            <a:pPr marL="114300" indent="-114300">
              <a:buFontTx/>
              <a:buChar char="•"/>
            </a:pPr>
            <a:r>
              <a:rPr lang="en-US" altLang="en-US">
                <a:latin typeface="Calibri" panose="020F0502020204030204" pitchFamily="34" charset="0"/>
                <a:sym typeface="Calibri" panose="020F0502020204030204" pitchFamily="34" charset="0"/>
              </a:rPr>
              <a:t>Deep canvassing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F2DDB9EF-8914-ED4A-9490-ADC6C961688B}"/>
              </a:ext>
            </a:extLst>
          </p:cNvPr>
          <p:cNvSpPr>
            <a:spLocks noGrp="1" noRot="1" noChangeAspect="1" noChangeArrowheads="1"/>
          </p:cNvSpPr>
          <p:nvPr>
            <p:ph type="sldImg"/>
          </p:nvPr>
        </p:nvSpPr>
        <p:spPr>
          <a:xfrm>
            <a:off x="381000" y="685800"/>
            <a:ext cx="6096000" cy="3429000"/>
          </a:xfrm>
        </p:spPr>
      </p:sp>
      <p:sp>
        <p:nvSpPr>
          <p:cNvPr id="46082" name="Rectangle 2">
            <a:extLst>
              <a:ext uri="{FF2B5EF4-FFF2-40B4-BE49-F238E27FC236}">
                <a16:creationId xmlns:a16="http://schemas.microsoft.com/office/drawing/2014/main" id="{F52B691F-E85D-514A-B3A4-79FD969ADED9}"/>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3A7966FD-570E-0142-89D0-FB51F1587E6B}"/>
              </a:ext>
            </a:extLst>
          </p:cNvPr>
          <p:cNvSpPr>
            <a:spLocks noGrp="1" noRot="1" noChangeAspect="1" noChangeArrowheads="1"/>
          </p:cNvSpPr>
          <p:nvPr>
            <p:ph type="sldImg"/>
          </p:nvPr>
        </p:nvSpPr>
        <p:spPr>
          <a:xfrm>
            <a:off x="381000" y="685800"/>
            <a:ext cx="6096000" cy="3429000"/>
          </a:xfrm>
        </p:spPr>
      </p:sp>
      <p:sp>
        <p:nvSpPr>
          <p:cNvPr id="64514" name="Rectangle 2">
            <a:extLst>
              <a:ext uri="{FF2B5EF4-FFF2-40B4-BE49-F238E27FC236}">
                <a16:creationId xmlns:a16="http://schemas.microsoft.com/office/drawing/2014/main" id="{BF1E1A32-52A7-9B42-B2D7-E4A3452837E2}"/>
              </a:ext>
            </a:extLst>
          </p:cNvPr>
          <p:cNvSpPr>
            <a:spLocks noGrp="1" noChangeArrowheads="1"/>
          </p:cNvSpPr>
          <p:nvPr>
            <p:ph type="body" sz="quarter" idx="1"/>
          </p:nvPr>
        </p:nvSpPr>
        <p:spPr/>
        <p:txBody>
          <a:bodyPr/>
          <a:lstStyle/>
          <a:p>
            <a:pPr marL="171450" indent="-171450"/>
            <a:r>
              <a:rPr lang="en-US" altLang="en-US" sz="1100"/>
              <a:t>Press 1 to share, upload your video to [LINK] or submit to the form by Friday, we will follow up with personalized feedback by June 16th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9FF64869-5AAA-1D43-BBC0-562EA6507782}"/>
              </a:ext>
            </a:extLst>
          </p:cNvPr>
          <p:cNvSpPr>
            <a:spLocks noGrp="1" noRot="1" noChangeAspect="1" noChangeArrowheads="1"/>
          </p:cNvSpPr>
          <p:nvPr>
            <p:ph type="sldImg"/>
          </p:nvPr>
        </p:nvSpPr>
        <p:spPr>
          <a:xfrm>
            <a:off x="381000" y="685800"/>
            <a:ext cx="6096000" cy="3429000"/>
          </a:xfrm>
        </p:spPr>
      </p:sp>
      <p:sp>
        <p:nvSpPr>
          <p:cNvPr id="70658" name="Rectangle 2">
            <a:extLst>
              <a:ext uri="{FF2B5EF4-FFF2-40B4-BE49-F238E27FC236}">
                <a16:creationId xmlns:a16="http://schemas.microsoft.com/office/drawing/2014/main" id="{EF04D7E8-9186-5141-8BAA-BF9D7CD3173B}"/>
              </a:ext>
            </a:extLst>
          </p:cNvPr>
          <p:cNvSpPr>
            <a:spLocks noGrp="1" noChangeArrowheads="1"/>
          </p:cNvSpPr>
          <p:nvPr>
            <p:ph type="body" sz="quarter" idx="1"/>
          </p:nvPr>
        </p:nvSpPr>
        <p:spPr/>
        <p:txBody>
          <a:bodyPr/>
          <a:lstStyle/>
          <a:p>
            <a:pPr marL="114300" indent="-114300"/>
            <a:r>
              <a:rPr lang="en-US" altLang="en-US" sz="1800">
                <a:latin typeface="Calibri" panose="020F0502020204030204" pitchFamily="34" charset="0"/>
                <a:sym typeface="Calibri" panose="020F0502020204030204" pitchFamily="34" charset="0"/>
              </a:rPr>
              <a:t>Most people start at the level that is not at the level of values -- looking for an emotionally resonant experience; real lived experience with emotional weight</a:t>
            </a:r>
          </a:p>
          <a:p>
            <a:pPr marL="114300" indent="-114300">
              <a:buFontTx/>
              <a:buChar char="•"/>
            </a:pPr>
            <a:r>
              <a:rPr lang="en-US" altLang="en-US" sz="1800">
                <a:latin typeface="Calibri" panose="020F0502020204030204" pitchFamily="34" charset="0"/>
                <a:sym typeface="Calibri" panose="020F0502020204030204" pitchFamily="34" charset="0"/>
              </a:rPr>
              <a:t>Why -- leading into critical incident piece </a:t>
            </a:r>
          </a:p>
          <a:p>
            <a:pPr marL="114300" indent="-114300"/>
            <a:br>
              <a:rPr lang="en-US" altLang="en-US" sz="1800">
                <a:latin typeface="Calibri" panose="020F0502020204030204" pitchFamily="34" charset="0"/>
                <a:sym typeface="Calibri" panose="020F0502020204030204" pitchFamily="34" charset="0"/>
              </a:rPr>
            </a:br>
            <a:r>
              <a:rPr lang="en-US" altLang="en-US" sz="1800">
                <a:latin typeface="Calibri" panose="020F0502020204030204" pitchFamily="34" charset="0"/>
                <a:sym typeface="Calibri" panose="020F0502020204030204" pitchFamily="34" charset="0"/>
              </a:rPr>
              <a:t>Then depends on your audience and who you talk to -- connect on something and then build up to policy discussions -- applies to canvassing and with personal relationships, also with volunteer recruitment </a:t>
            </a:r>
          </a:p>
          <a:p>
            <a:pPr marL="114300" indent="-114300">
              <a:buFontTx/>
              <a:buChar char="•"/>
            </a:pPr>
            <a:r>
              <a:rPr lang="en-US" altLang="en-US" sz="1800">
                <a:latin typeface="Calibri" panose="020F0502020204030204" pitchFamily="34" charset="0"/>
                <a:sym typeface="Calibri" panose="020F0502020204030204" pitchFamily="34" charset="0"/>
              </a:rPr>
              <a:t>Personal story </a:t>
            </a:r>
          </a:p>
          <a:p>
            <a:pPr marL="114300" indent="-114300">
              <a:buFontTx/>
              <a:buChar char="•"/>
            </a:pPr>
            <a:r>
              <a:rPr lang="en-US" altLang="en-US" sz="1800">
                <a:latin typeface="Calibri" panose="020F0502020204030204" pitchFamily="34" charset="0"/>
                <a:sym typeface="Calibri" panose="020F0502020204030204" pitchFamily="34" charset="0"/>
              </a:rPr>
              <a:t>1:1s</a:t>
            </a:r>
          </a:p>
          <a:p>
            <a:pPr marL="114300" indent="-114300">
              <a:buFontTx/>
              <a:buChar char="•"/>
            </a:pPr>
            <a:r>
              <a:rPr lang="en-US" altLang="en-US" sz="1800">
                <a:latin typeface="Calibri" panose="020F0502020204030204" pitchFamily="34" charset="0"/>
                <a:sym typeface="Calibri" panose="020F0502020204030204" pitchFamily="34" charset="0"/>
              </a:rPr>
              <a:t>Deep canvassing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69CEFAA6-F7B6-9947-AE06-2FA393C9A8C9}"/>
              </a:ext>
            </a:extLst>
          </p:cNvPr>
          <p:cNvSpPr>
            <a:spLocks noGrp="1" noRot="1" noChangeAspect="1" noChangeArrowheads="1"/>
          </p:cNvSpPr>
          <p:nvPr>
            <p:ph type="sldImg"/>
          </p:nvPr>
        </p:nvSpPr>
        <p:spPr>
          <a:xfrm>
            <a:off x="381000" y="685800"/>
            <a:ext cx="6096000" cy="3429000"/>
          </a:xfrm>
        </p:spPr>
      </p:sp>
      <p:sp>
        <p:nvSpPr>
          <p:cNvPr id="72706" name="Rectangle 2">
            <a:extLst>
              <a:ext uri="{FF2B5EF4-FFF2-40B4-BE49-F238E27FC236}">
                <a16:creationId xmlns:a16="http://schemas.microsoft.com/office/drawing/2014/main" id="{2D122AAA-7FBF-524E-A90D-18362F9EC97B}"/>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F5D57-EF00-824F-9926-91D59460726E}"/>
              </a:ext>
            </a:extLst>
          </p:cNvPr>
          <p:cNvSpPr>
            <a:spLocks noGrp="1" noRot="1" noChangeAspect="1" noChangeArrowheads="1"/>
          </p:cNvSpPr>
          <p:nvPr>
            <p:ph type="sldImg"/>
          </p:nvPr>
        </p:nvSpPr>
        <p:spPr>
          <a:xfrm>
            <a:off x="381000" y="685800"/>
            <a:ext cx="6096000" cy="3429000"/>
          </a:xfrm>
        </p:spPr>
      </p:sp>
      <p:sp>
        <p:nvSpPr>
          <p:cNvPr id="6146" name="Rectangle 2">
            <a:extLst>
              <a:ext uri="{FF2B5EF4-FFF2-40B4-BE49-F238E27FC236}">
                <a16:creationId xmlns:a16="http://schemas.microsoft.com/office/drawing/2014/main" id="{11BE89C9-6933-2A44-8B97-56EDE648AE37}"/>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“We have people joining us from all across the country that are wanting to make a difference in their communities. Type in your city and state into the chat box, and give others some appreciation for being on the call!”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AC8139D-2684-1049-9EC7-BEDAB30FD898}"/>
              </a:ext>
            </a:extLst>
          </p:cNvPr>
          <p:cNvSpPr>
            <a:spLocks noGrp="1" noRot="1" noChangeAspect="1" noChangeArrowheads="1"/>
          </p:cNvSpPr>
          <p:nvPr>
            <p:ph type="sldImg"/>
          </p:nvPr>
        </p:nvSpPr>
        <p:spPr>
          <a:xfrm>
            <a:off x="381000" y="685800"/>
            <a:ext cx="6096000" cy="3429000"/>
          </a:xfrm>
        </p:spPr>
      </p:sp>
      <p:sp>
        <p:nvSpPr>
          <p:cNvPr id="8194" name="Rectangle 2">
            <a:extLst>
              <a:ext uri="{FF2B5EF4-FFF2-40B4-BE49-F238E27FC236}">
                <a16:creationId xmlns:a16="http://schemas.microsoft.com/office/drawing/2014/main" id="{DBA75EE7-9B48-1041-AB9E-CA364D788C88}"/>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As we go through this training, don’t be shy and tweet throughout the session using our hashtag. Let us know what you are taking away from this training, what is motivating you to organize, and follow me on twitter at @GriffenSaul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035CBFC7-0230-4F42-AEE7-56932E1DB3E6}"/>
              </a:ext>
            </a:extLst>
          </p:cNvPr>
          <p:cNvSpPr>
            <a:spLocks noGrp="1" noRot="1" noChangeAspect="1" noChangeArrowheads="1"/>
          </p:cNvSpPr>
          <p:nvPr>
            <p:ph type="sldImg"/>
          </p:nvPr>
        </p:nvSpPr>
        <p:spPr>
          <a:xfrm>
            <a:off x="381000" y="685800"/>
            <a:ext cx="6096000" cy="3429000"/>
          </a:xfrm>
        </p:spPr>
      </p:sp>
      <p:sp>
        <p:nvSpPr>
          <p:cNvPr id="10242" name="Rectangle 2">
            <a:extLst>
              <a:ext uri="{FF2B5EF4-FFF2-40B4-BE49-F238E27FC236}">
                <a16:creationId xmlns:a16="http://schemas.microsoft.com/office/drawing/2014/main" id="{788C959B-C1DD-204E-9CEA-5BC1BFA2F5EB}"/>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Our goals for today include the following: We want you to be able to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3F399920-D493-0B4D-AB12-6A0F954B5E32}"/>
              </a:ext>
            </a:extLst>
          </p:cNvPr>
          <p:cNvSpPr>
            <a:spLocks noGrp="1" noRot="1" noChangeAspect="1" noChangeArrowheads="1"/>
          </p:cNvSpPr>
          <p:nvPr>
            <p:ph type="sldImg"/>
          </p:nvPr>
        </p:nvSpPr>
        <p:spPr>
          <a:xfrm>
            <a:off x="381000" y="685800"/>
            <a:ext cx="6096000" cy="3429000"/>
          </a:xfrm>
        </p:spPr>
      </p:sp>
      <p:sp>
        <p:nvSpPr>
          <p:cNvPr id="14338" name="Rectangle 2">
            <a:extLst>
              <a:ext uri="{FF2B5EF4-FFF2-40B4-BE49-F238E27FC236}">
                <a16:creationId xmlns:a16="http://schemas.microsoft.com/office/drawing/2014/main" id="{E7F321B7-84C6-0849-8528-E6862563FA98}"/>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D68CAFBE-C685-C248-A5C9-E1C76AFBBFE2}"/>
              </a:ext>
            </a:extLst>
          </p:cNvPr>
          <p:cNvSpPr>
            <a:spLocks noGrp="1" noRot="1" noChangeAspect="1" noChangeArrowheads="1"/>
          </p:cNvSpPr>
          <p:nvPr>
            <p:ph type="sldImg"/>
          </p:nvPr>
        </p:nvSpPr>
        <p:spPr>
          <a:xfrm>
            <a:off x="381000" y="685800"/>
            <a:ext cx="6096000" cy="3429000"/>
          </a:xfrm>
        </p:spPr>
      </p:sp>
      <p:sp>
        <p:nvSpPr>
          <p:cNvPr id="16386" name="Rectangle 2">
            <a:extLst>
              <a:ext uri="{FF2B5EF4-FFF2-40B4-BE49-F238E27FC236}">
                <a16:creationId xmlns:a16="http://schemas.microsoft.com/office/drawing/2014/main" id="{5BDB4A95-DFF1-D441-9FEF-54F24868FEF1}"/>
              </a:ext>
            </a:extLst>
          </p:cNvPr>
          <p:cNvSpPr>
            <a:spLocks noGrp="1" noChangeArrowheads="1"/>
          </p:cNvSpPr>
          <p:nvPr>
            <p:ph type="body" sz="quarter" idx="1"/>
          </p:nvPr>
        </p:nvSpPr>
        <p:spPr/>
        <p:txBody>
          <a:bodyPr/>
          <a:lstStyle/>
          <a:p>
            <a:r>
              <a:rPr lang="en-US" altLang="en-US"/>
              <a:t>So, in our work as organizers, we want to have conversations with people so we can get them to do something we want them to do. Whether convince a supporter to make phone calls, or an elected official to vote a certain way on a piece of legislation or whatever the scenario, but we aren’t always successful. As we learned in the last two weeks, we need to be good listeners and understand what motivates someone’s position. </a:t>
            </a:r>
            <a:endParaRPr lang="en-US" altLang="en-US">
              <a:latin typeface="Calibri" panose="020F0502020204030204" pitchFamily="34" charset="0"/>
              <a:sym typeface="Calibri" panose="020F0502020204030204" pitchFamily="34" charset="0"/>
            </a:endParaRPr>
          </a:p>
          <a:p>
            <a:endParaRPr lang="en-US" altLang="en-US"/>
          </a:p>
          <a:p>
            <a:r>
              <a:rPr lang="en-US" altLang="en-US"/>
              <a:t>We know from experience how challenging it is to change someone’s opinion, but we will break down why that is and how we can begin to craft strategies to be more effective in our conversations.</a:t>
            </a:r>
            <a:endParaRPr lang="en-US" altLang="en-US">
              <a:latin typeface="Calibri" panose="020F0502020204030204" pitchFamily="34" charset="0"/>
              <a:sym typeface="Calibri" panose="020F0502020204030204" pitchFamily="34" charset="0"/>
            </a:endParaRPr>
          </a:p>
          <a:p>
            <a:endParaRPr lang="en-US" altLang="en-US"/>
          </a:p>
          <a:p>
            <a:r>
              <a:rPr lang="en-US" altLang="en-US"/>
              <a:t>To get our minds going, we have a clip ahead from the podcast, “This American Life.” Listen to the following clip with this thought in mind.” As you listen to this, think about why it’s so difficult to change someone’s mind.</a:t>
            </a:r>
          </a:p>
          <a:p>
            <a:endParaRPr lang="en-US" altLang="en-US"/>
          </a:p>
          <a:p>
            <a:endParaRPr lang="en-US" altLang="en-US"/>
          </a:p>
          <a:p>
            <a:endParaRPr lang="en-US" altLang="en-US"/>
          </a:p>
          <a:p>
            <a:endParaRPr lang="en-US" altLang="en-US"/>
          </a:p>
          <a:p>
            <a:endParaRPr lang="en-US" altLang="en-US"/>
          </a:p>
          <a:p>
            <a:r>
              <a:rPr lang="en-US" altLang="en-US"/>
              <a:t>“Why is changing someone’s opinion so difficult?” We have all run into someone that we had trouble talking to and getting them to think about something that we really cared about.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BF7BDE0-C2F1-CC49-929D-35A28A2E5B68}"/>
              </a:ext>
            </a:extLst>
          </p:cNvPr>
          <p:cNvSpPr>
            <a:spLocks noGrp="1" noRot="1" noChangeAspect="1" noChangeArrowheads="1"/>
          </p:cNvSpPr>
          <p:nvPr>
            <p:ph type="sldImg"/>
          </p:nvPr>
        </p:nvSpPr>
        <p:spPr>
          <a:xfrm>
            <a:off x="381000" y="685800"/>
            <a:ext cx="6096000" cy="3429000"/>
          </a:xfrm>
        </p:spPr>
      </p:sp>
      <p:sp>
        <p:nvSpPr>
          <p:cNvPr id="20482" name="Rectangle 2">
            <a:extLst>
              <a:ext uri="{FF2B5EF4-FFF2-40B4-BE49-F238E27FC236}">
                <a16:creationId xmlns:a16="http://schemas.microsoft.com/office/drawing/2014/main" id="{284B3540-7F92-9B47-841A-BE7E5D49567F}"/>
              </a:ext>
            </a:extLst>
          </p:cNvPr>
          <p:cNvSpPr>
            <a:spLocks noGrp="1" noChangeArrowheads="1"/>
          </p:cNvSpPr>
          <p:nvPr>
            <p:ph type="body" sz="quarter" idx="1"/>
          </p:nvPr>
        </p:nvSpPr>
        <p:spPr/>
        <p:txBody>
          <a:bodyPr/>
          <a:lstStyle/>
          <a:p>
            <a:r>
              <a:rPr lang="en-US" altLang="en-US"/>
              <a:t>Personal anxiety, people’s opinions are based on their experiences of how the world is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88B3868A-06A4-3046-9B54-D9B3216335AD}"/>
              </a:ext>
            </a:extLst>
          </p:cNvPr>
          <p:cNvSpPr>
            <a:spLocks noGrp="1" noRot="1" noChangeAspect="1" noChangeArrowheads="1"/>
          </p:cNvSpPr>
          <p:nvPr>
            <p:ph type="sldImg"/>
          </p:nvPr>
        </p:nvSpPr>
        <p:spPr>
          <a:xfrm>
            <a:off x="381000" y="685800"/>
            <a:ext cx="6096000" cy="3429000"/>
          </a:xfrm>
        </p:spPr>
      </p:sp>
      <p:sp>
        <p:nvSpPr>
          <p:cNvPr id="23554" name="Rectangle 2">
            <a:extLst>
              <a:ext uri="{FF2B5EF4-FFF2-40B4-BE49-F238E27FC236}">
                <a16:creationId xmlns:a16="http://schemas.microsoft.com/office/drawing/2014/main" id="{AB5CA08B-5B91-8F41-AA60-21472084433E}"/>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9E750E6C-7357-B24C-B8A8-0219625C1453}"/>
              </a:ext>
            </a:extLst>
          </p:cNvPr>
          <p:cNvSpPr>
            <a:spLocks noGrp="1" noRot="1" noChangeAspect="1" noChangeArrowheads="1"/>
          </p:cNvSpPr>
          <p:nvPr>
            <p:ph type="sldImg"/>
          </p:nvPr>
        </p:nvSpPr>
        <p:spPr>
          <a:xfrm>
            <a:off x="381000" y="685800"/>
            <a:ext cx="6096000" cy="3429000"/>
          </a:xfrm>
        </p:spPr>
      </p:sp>
      <p:sp>
        <p:nvSpPr>
          <p:cNvPr id="25602" name="Rectangle 2">
            <a:extLst>
              <a:ext uri="{FF2B5EF4-FFF2-40B4-BE49-F238E27FC236}">
                <a16:creationId xmlns:a16="http://schemas.microsoft.com/office/drawing/2014/main" id="{BF8F9AAD-0361-0146-8550-1A4D44FF7768}"/>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You don’t have to be an experienced policy maker and know all the ins and outs of a bill to discuss your “WHY” with your neighbor. We can cut through the clutter when we have conversations that speak to the head and the heart.</a:t>
            </a:r>
          </a:p>
          <a:p>
            <a:endParaRPr lang="en-US" altLang="en-US">
              <a:latin typeface="Calibri" panose="020F0502020204030204" pitchFamily="34" charset="0"/>
              <a:sym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A58F-F4FE-2B42-A32A-52883E1C6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972C37-0E04-9F46-999E-DBD823AFFE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C029476-CC1A-884E-BF7D-FFAD0D74752D}"/>
              </a:ext>
            </a:extLst>
          </p:cNvPr>
          <p:cNvSpPr>
            <a:spLocks noGrp="1"/>
          </p:cNvSpPr>
          <p:nvPr>
            <p:ph type="sldNum" sz="quarter" idx="10"/>
          </p:nvPr>
        </p:nvSpPr>
        <p:spPr/>
        <p:txBody>
          <a:bodyPr/>
          <a:lstStyle>
            <a:lvl1pPr>
              <a:defRPr/>
            </a:lvl1pPr>
          </a:lstStyle>
          <a:p>
            <a:fld id="{6390FD22-E399-C44C-863D-4D19B7FE85E1}" type="slidenum">
              <a:rPr lang="en-US" altLang="en-US"/>
              <a:pPr/>
              <a:t>‹#›</a:t>
            </a:fld>
            <a:endParaRPr lang="en-US" altLang="en-US"/>
          </a:p>
        </p:txBody>
      </p:sp>
    </p:spTree>
    <p:extLst>
      <p:ext uri="{BB962C8B-B14F-4D97-AF65-F5344CB8AC3E}">
        <p14:creationId xmlns:p14="http://schemas.microsoft.com/office/powerpoint/2010/main" val="233032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8E3B-5F69-5041-A735-8EE0E7F8D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1D3D7-C7BA-C94A-89BC-A12D4CD40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72093B7-F5DD-1B42-8852-75D4C2F4B0F4}"/>
              </a:ext>
            </a:extLst>
          </p:cNvPr>
          <p:cNvSpPr>
            <a:spLocks noGrp="1"/>
          </p:cNvSpPr>
          <p:nvPr>
            <p:ph type="sldNum" sz="quarter" idx="10"/>
          </p:nvPr>
        </p:nvSpPr>
        <p:spPr/>
        <p:txBody>
          <a:bodyPr/>
          <a:lstStyle>
            <a:lvl1pPr>
              <a:defRPr/>
            </a:lvl1pPr>
          </a:lstStyle>
          <a:p>
            <a:fld id="{81A69060-1B55-A243-8598-7EF325AEA189}" type="slidenum">
              <a:rPr lang="en-US" altLang="en-US"/>
              <a:pPr/>
              <a:t>‹#›</a:t>
            </a:fld>
            <a:endParaRPr lang="en-US" altLang="en-US"/>
          </a:p>
        </p:txBody>
      </p:sp>
    </p:spTree>
    <p:extLst>
      <p:ext uri="{BB962C8B-B14F-4D97-AF65-F5344CB8AC3E}">
        <p14:creationId xmlns:p14="http://schemas.microsoft.com/office/powerpoint/2010/main" val="113667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9ED266-27D5-C742-BFD8-9E5519C46910}"/>
              </a:ext>
            </a:extLst>
          </p:cNvPr>
          <p:cNvSpPr>
            <a:spLocks noGrp="1"/>
          </p:cNvSpPr>
          <p:nvPr>
            <p:ph type="title" orient="vert"/>
          </p:nvPr>
        </p:nvSpPr>
        <p:spPr>
          <a:xfrm>
            <a:off x="8839200" y="90488"/>
            <a:ext cx="2743200" cy="67675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16829B-F8A2-334B-803D-4D2592AE00B7}"/>
              </a:ext>
            </a:extLst>
          </p:cNvPr>
          <p:cNvSpPr>
            <a:spLocks noGrp="1"/>
          </p:cNvSpPr>
          <p:nvPr>
            <p:ph type="body" orient="vert" idx="1"/>
          </p:nvPr>
        </p:nvSpPr>
        <p:spPr>
          <a:xfrm>
            <a:off x="609600" y="90488"/>
            <a:ext cx="80772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23CCC44-5E38-CD47-87C0-26AC30220AC0}"/>
              </a:ext>
            </a:extLst>
          </p:cNvPr>
          <p:cNvSpPr>
            <a:spLocks noGrp="1"/>
          </p:cNvSpPr>
          <p:nvPr>
            <p:ph type="sldNum" sz="quarter" idx="10"/>
          </p:nvPr>
        </p:nvSpPr>
        <p:spPr/>
        <p:txBody>
          <a:bodyPr/>
          <a:lstStyle>
            <a:lvl1pPr>
              <a:defRPr/>
            </a:lvl1pPr>
          </a:lstStyle>
          <a:p>
            <a:fld id="{BB2C32B3-BA36-BE42-8F0A-31A9A6AF55B5}" type="slidenum">
              <a:rPr lang="en-US" altLang="en-US"/>
              <a:pPr/>
              <a:t>‹#›</a:t>
            </a:fld>
            <a:endParaRPr lang="en-US" altLang="en-US"/>
          </a:p>
        </p:txBody>
      </p:sp>
    </p:spTree>
    <p:extLst>
      <p:ext uri="{BB962C8B-B14F-4D97-AF65-F5344CB8AC3E}">
        <p14:creationId xmlns:p14="http://schemas.microsoft.com/office/powerpoint/2010/main" val="13758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AEFA2-8000-C54F-8D05-B358D3983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E5C3B-00EB-1A4E-86DC-E94EE95CFC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4BAB43C-D45E-2B42-BCBB-9C8FF01C812A}"/>
              </a:ext>
            </a:extLst>
          </p:cNvPr>
          <p:cNvSpPr>
            <a:spLocks noGrp="1"/>
          </p:cNvSpPr>
          <p:nvPr>
            <p:ph type="sldNum" sz="quarter" idx="10"/>
          </p:nvPr>
        </p:nvSpPr>
        <p:spPr/>
        <p:txBody>
          <a:bodyPr/>
          <a:lstStyle>
            <a:lvl1pPr>
              <a:defRPr/>
            </a:lvl1pPr>
          </a:lstStyle>
          <a:p>
            <a:fld id="{C9240193-0D8A-504F-A507-19539289D692}" type="slidenum">
              <a:rPr lang="en-US" altLang="en-US"/>
              <a:pPr/>
              <a:t>‹#›</a:t>
            </a:fld>
            <a:endParaRPr lang="en-US" altLang="en-US"/>
          </a:p>
        </p:txBody>
      </p:sp>
    </p:spTree>
    <p:extLst>
      <p:ext uri="{BB962C8B-B14F-4D97-AF65-F5344CB8AC3E}">
        <p14:creationId xmlns:p14="http://schemas.microsoft.com/office/powerpoint/2010/main" val="3865521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FA93-4DC1-4745-BA1D-DBAAB309F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D157D8-7760-2542-BECD-ABAE0A70EF3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C460973F-2186-8143-BA0F-3FAD32A6FA2E}"/>
              </a:ext>
            </a:extLst>
          </p:cNvPr>
          <p:cNvSpPr>
            <a:spLocks noGrp="1"/>
          </p:cNvSpPr>
          <p:nvPr>
            <p:ph type="sldNum" sz="quarter" idx="10"/>
          </p:nvPr>
        </p:nvSpPr>
        <p:spPr/>
        <p:txBody>
          <a:bodyPr/>
          <a:lstStyle>
            <a:lvl1pPr>
              <a:defRPr/>
            </a:lvl1pPr>
          </a:lstStyle>
          <a:p>
            <a:fld id="{45471397-B693-5A47-B254-EB28C89AB194}" type="slidenum">
              <a:rPr lang="en-US" altLang="en-US"/>
              <a:pPr/>
              <a:t>‹#›</a:t>
            </a:fld>
            <a:endParaRPr lang="en-US" altLang="en-US"/>
          </a:p>
        </p:txBody>
      </p:sp>
    </p:spTree>
    <p:extLst>
      <p:ext uri="{BB962C8B-B14F-4D97-AF65-F5344CB8AC3E}">
        <p14:creationId xmlns:p14="http://schemas.microsoft.com/office/powerpoint/2010/main" val="218311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8CCC-F9A5-DF49-9772-827C720E6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A0183-2A91-E843-B7C6-84AF3516D1C4}"/>
              </a:ext>
            </a:extLst>
          </p:cNvPr>
          <p:cNvSpPr>
            <a:spLocks noGrp="1"/>
          </p:cNvSpPr>
          <p:nvPr>
            <p:ph sz="half" idx="1"/>
          </p:nvPr>
        </p:nvSpPr>
        <p:spPr>
          <a:xfrm>
            <a:off x="609600" y="1600200"/>
            <a:ext cx="5410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AEDB8-ED51-CD41-A518-23A905CCA19C}"/>
              </a:ext>
            </a:extLst>
          </p:cNvPr>
          <p:cNvSpPr>
            <a:spLocks noGrp="1"/>
          </p:cNvSpPr>
          <p:nvPr>
            <p:ph sz="half" idx="2"/>
          </p:nvPr>
        </p:nvSpPr>
        <p:spPr>
          <a:xfrm>
            <a:off x="6172200" y="1600200"/>
            <a:ext cx="5410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69C5CA0-5400-C74D-9E86-08F14D868D70}"/>
              </a:ext>
            </a:extLst>
          </p:cNvPr>
          <p:cNvSpPr>
            <a:spLocks noGrp="1"/>
          </p:cNvSpPr>
          <p:nvPr>
            <p:ph type="sldNum" sz="quarter" idx="10"/>
          </p:nvPr>
        </p:nvSpPr>
        <p:spPr/>
        <p:txBody>
          <a:bodyPr/>
          <a:lstStyle>
            <a:lvl1pPr>
              <a:defRPr/>
            </a:lvl1pPr>
          </a:lstStyle>
          <a:p>
            <a:fld id="{7AC7A748-49A2-CB44-B305-8C5F5F7FECC4}" type="slidenum">
              <a:rPr lang="en-US" altLang="en-US"/>
              <a:pPr/>
              <a:t>‹#›</a:t>
            </a:fld>
            <a:endParaRPr lang="en-US" altLang="en-US"/>
          </a:p>
        </p:txBody>
      </p:sp>
    </p:spTree>
    <p:extLst>
      <p:ext uri="{BB962C8B-B14F-4D97-AF65-F5344CB8AC3E}">
        <p14:creationId xmlns:p14="http://schemas.microsoft.com/office/powerpoint/2010/main" val="412338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9AA7E-5603-CD4A-8573-DEA1878646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CB4FF-2F36-964A-9719-7B6CB5609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94543-43EB-1640-8A49-6C59FFF58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FAC27-8A45-B448-96CD-E4236AD1F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D1A6F-EE32-0344-A570-2D13E6C32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0D3CB57-8D39-0E47-89BB-2214EFCF95BB}"/>
              </a:ext>
            </a:extLst>
          </p:cNvPr>
          <p:cNvSpPr>
            <a:spLocks noGrp="1"/>
          </p:cNvSpPr>
          <p:nvPr>
            <p:ph type="sldNum" sz="quarter" idx="10"/>
          </p:nvPr>
        </p:nvSpPr>
        <p:spPr/>
        <p:txBody>
          <a:bodyPr/>
          <a:lstStyle>
            <a:lvl1pPr>
              <a:defRPr/>
            </a:lvl1pPr>
          </a:lstStyle>
          <a:p>
            <a:fld id="{1F2E8B4D-27C1-0243-8965-4826C4FEF73C}" type="slidenum">
              <a:rPr lang="en-US" altLang="en-US"/>
              <a:pPr/>
              <a:t>‹#›</a:t>
            </a:fld>
            <a:endParaRPr lang="en-US" altLang="en-US"/>
          </a:p>
        </p:txBody>
      </p:sp>
    </p:spTree>
    <p:extLst>
      <p:ext uri="{BB962C8B-B14F-4D97-AF65-F5344CB8AC3E}">
        <p14:creationId xmlns:p14="http://schemas.microsoft.com/office/powerpoint/2010/main" val="144407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FF87-3312-434F-97FC-C38344B7B7C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DFB524-D143-0244-90B2-A0F67AAF1253}"/>
              </a:ext>
            </a:extLst>
          </p:cNvPr>
          <p:cNvSpPr>
            <a:spLocks noGrp="1"/>
          </p:cNvSpPr>
          <p:nvPr>
            <p:ph type="sldNum" sz="quarter" idx="10"/>
          </p:nvPr>
        </p:nvSpPr>
        <p:spPr/>
        <p:txBody>
          <a:bodyPr/>
          <a:lstStyle>
            <a:lvl1pPr>
              <a:defRPr/>
            </a:lvl1pPr>
          </a:lstStyle>
          <a:p>
            <a:fld id="{DE13C3AC-498D-D14A-8190-5E95F6D7B9F6}" type="slidenum">
              <a:rPr lang="en-US" altLang="en-US"/>
              <a:pPr/>
              <a:t>‹#›</a:t>
            </a:fld>
            <a:endParaRPr lang="en-US" altLang="en-US"/>
          </a:p>
        </p:txBody>
      </p:sp>
    </p:spTree>
    <p:extLst>
      <p:ext uri="{BB962C8B-B14F-4D97-AF65-F5344CB8AC3E}">
        <p14:creationId xmlns:p14="http://schemas.microsoft.com/office/powerpoint/2010/main" val="163205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1CDCA-4DAE-9044-80D0-9B380605F278}"/>
              </a:ext>
            </a:extLst>
          </p:cNvPr>
          <p:cNvSpPr>
            <a:spLocks noGrp="1"/>
          </p:cNvSpPr>
          <p:nvPr>
            <p:ph type="sldNum" sz="quarter" idx="10"/>
          </p:nvPr>
        </p:nvSpPr>
        <p:spPr/>
        <p:txBody>
          <a:bodyPr/>
          <a:lstStyle>
            <a:lvl1pPr>
              <a:defRPr/>
            </a:lvl1pPr>
          </a:lstStyle>
          <a:p>
            <a:fld id="{BA0645A8-C358-EB4B-8959-0F0A82937551}" type="slidenum">
              <a:rPr lang="en-US" altLang="en-US"/>
              <a:pPr/>
              <a:t>‹#›</a:t>
            </a:fld>
            <a:endParaRPr lang="en-US" altLang="en-US"/>
          </a:p>
        </p:txBody>
      </p:sp>
    </p:spTree>
    <p:extLst>
      <p:ext uri="{BB962C8B-B14F-4D97-AF65-F5344CB8AC3E}">
        <p14:creationId xmlns:p14="http://schemas.microsoft.com/office/powerpoint/2010/main" val="248436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66F7-D262-F34F-BF83-7708AAE6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D8851E-202D-9044-A0BD-8B80AD3DE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65D4A-DF6B-8C46-B460-B9E17B7A0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B6845A2-4BC7-A14C-A29C-1098B8BAF44B}"/>
              </a:ext>
            </a:extLst>
          </p:cNvPr>
          <p:cNvSpPr>
            <a:spLocks noGrp="1"/>
          </p:cNvSpPr>
          <p:nvPr>
            <p:ph type="sldNum" sz="quarter" idx="10"/>
          </p:nvPr>
        </p:nvSpPr>
        <p:spPr/>
        <p:txBody>
          <a:bodyPr/>
          <a:lstStyle>
            <a:lvl1pPr>
              <a:defRPr/>
            </a:lvl1pPr>
          </a:lstStyle>
          <a:p>
            <a:fld id="{8FE299C9-15C4-FB40-B8B5-91883F5FEA78}" type="slidenum">
              <a:rPr lang="en-US" altLang="en-US"/>
              <a:pPr/>
              <a:t>‹#›</a:t>
            </a:fld>
            <a:endParaRPr lang="en-US" altLang="en-US"/>
          </a:p>
        </p:txBody>
      </p:sp>
    </p:spTree>
    <p:extLst>
      <p:ext uri="{BB962C8B-B14F-4D97-AF65-F5344CB8AC3E}">
        <p14:creationId xmlns:p14="http://schemas.microsoft.com/office/powerpoint/2010/main" val="15333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CEBF-1B27-834F-B84A-32E23B3CD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CFC7A-AEA7-A241-8572-AF98516DE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B97910-E6F2-2E47-A0A4-3F2DB0A9E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E70482F-ECF7-AB48-A9E8-327647369814}"/>
              </a:ext>
            </a:extLst>
          </p:cNvPr>
          <p:cNvSpPr>
            <a:spLocks noGrp="1"/>
          </p:cNvSpPr>
          <p:nvPr>
            <p:ph type="sldNum" sz="quarter" idx="10"/>
          </p:nvPr>
        </p:nvSpPr>
        <p:spPr/>
        <p:txBody>
          <a:bodyPr/>
          <a:lstStyle>
            <a:lvl1pPr>
              <a:defRPr/>
            </a:lvl1pPr>
          </a:lstStyle>
          <a:p>
            <a:fld id="{020FEC4E-464E-7048-ADC7-8105F3E8C95D}" type="slidenum">
              <a:rPr lang="en-US" altLang="en-US"/>
              <a:pPr/>
              <a:t>‹#›</a:t>
            </a:fld>
            <a:endParaRPr lang="en-US" altLang="en-US"/>
          </a:p>
        </p:txBody>
      </p:sp>
    </p:spTree>
    <p:extLst>
      <p:ext uri="{BB962C8B-B14F-4D97-AF65-F5344CB8AC3E}">
        <p14:creationId xmlns:p14="http://schemas.microsoft.com/office/powerpoint/2010/main" val="105375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37FE0872-2B40-D246-852B-762EFD43DFA8}"/>
              </a:ext>
            </a:extLst>
          </p:cNvPr>
          <p:cNvSpPr>
            <a:spLocks noGrp="1"/>
          </p:cNvSpPr>
          <p:nvPr>
            <p:ph type="title"/>
          </p:nvPr>
        </p:nvSpPr>
        <p:spPr bwMode="auto">
          <a:xfrm>
            <a:off x="609600" y="90488"/>
            <a:ext cx="10972800"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91425" rIns="91425" bIns="91425" numCol="1" anchor="ctr" anchorCtr="0" compatLnSpc="1">
            <a:prstTxWarp prst="textNoShape">
              <a:avLst/>
            </a:prstTxWarp>
          </a:bodyPr>
          <a:lstStyle/>
          <a:p>
            <a:pPr lvl="0"/>
            <a:r>
              <a:rPr lang="en-US" altLang="en-US">
                <a:sym typeface="Calibri" panose="020F0502020204030204" pitchFamily="34" charset="0"/>
              </a:rPr>
              <a:t>Click to edit Master title style</a:t>
            </a:r>
          </a:p>
        </p:txBody>
      </p:sp>
      <p:sp>
        <p:nvSpPr>
          <p:cNvPr id="1026" name="Rectangle 2">
            <a:extLst>
              <a:ext uri="{FF2B5EF4-FFF2-40B4-BE49-F238E27FC236}">
                <a16:creationId xmlns:a16="http://schemas.microsoft.com/office/drawing/2014/main" id="{5097798C-6C26-7F4D-A377-90BDE181CB3F}"/>
              </a:ext>
            </a:extLst>
          </p:cNvPr>
          <p:cNvSpPr>
            <a:spLocks noGrp="1"/>
          </p:cNvSpPr>
          <p:nvPr>
            <p:ph type="body" idx="1"/>
          </p:nvPr>
        </p:nvSpPr>
        <p:spPr bwMode="auto">
          <a:xfrm>
            <a:off x="609600" y="1600200"/>
            <a:ext cx="10972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91425" rIns="91425" bIns="91425" numCol="1" anchor="t" anchorCtr="0" compatLnSpc="1">
            <a:prstTxWarp prst="textNoShape">
              <a:avLst/>
            </a:prstTxWarp>
          </a:bodyPr>
          <a:lstStyle/>
          <a:p>
            <a:pPr lvl="0"/>
            <a:r>
              <a:rPr lang="en-US" altLang="en-US">
                <a:sym typeface="Calibri" panose="020F0502020204030204" pitchFamily="34" charset="0"/>
              </a:rPr>
              <a:t>Click to edit Master text styles</a:t>
            </a:r>
          </a:p>
          <a:p>
            <a:pPr lvl="1"/>
            <a:r>
              <a:rPr lang="en-US" altLang="en-US">
                <a:sym typeface="Calibri" panose="020F0502020204030204" pitchFamily="34" charset="0"/>
              </a:rPr>
              <a:t>Second level</a:t>
            </a:r>
          </a:p>
          <a:p>
            <a:pPr lvl="2"/>
            <a:r>
              <a:rPr lang="en-US" altLang="en-US">
                <a:sym typeface="Calibri" panose="020F0502020204030204" pitchFamily="34" charset="0"/>
              </a:rPr>
              <a:t>Third level</a:t>
            </a:r>
          </a:p>
          <a:p>
            <a:pPr lvl="3"/>
            <a:r>
              <a:rPr lang="en-US" altLang="en-US">
                <a:sym typeface="Calibri" panose="020F0502020204030204" pitchFamily="34" charset="0"/>
              </a:rPr>
              <a:t>Fourth level</a:t>
            </a:r>
          </a:p>
          <a:p>
            <a:pPr lvl="4"/>
            <a:r>
              <a:rPr lang="en-US" altLang="en-US">
                <a:sym typeface="Calibri" panose="020F0502020204030204" pitchFamily="34" charset="0"/>
              </a:rPr>
              <a:t>Fifth level</a:t>
            </a:r>
          </a:p>
        </p:txBody>
      </p:sp>
      <p:sp>
        <p:nvSpPr>
          <p:cNvPr id="1027" name="Rectangle 3">
            <a:extLst>
              <a:ext uri="{FF2B5EF4-FFF2-40B4-BE49-F238E27FC236}">
                <a16:creationId xmlns:a16="http://schemas.microsoft.com/office/drawing/2014/main" id="{81C7A6F4-93BD-944C-AC4C-5630E7AFF6E0}"/>
              </a:ext>
            </a:extLst>
          </p:cNvPr>
          <p:cNvSpPr>
            <a:spLocks noGrp="1"/>
          </p:cNvSpPr>
          <p:nvPr>
            <p:ph type="sldNum" sz="quarter" idx="2"/>
          </p:nvPr>
        </p:nvSpPr>
        <p:spPr bwMode="auto">
          <a:xfrm>
            <a:off x="5892800" y="6172200"/>
            <a:ext cx="2844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00" tIns="45700" rIns="45700" bIns="45700" numCol="1" anchor="ctr" anchorCtr="0" compatLnSpc="1">
            <a:prstTxWarp prst="textNoShape">
              <a:avLst/>
            </a:prstTxWarp>
          </a:bodyPr>
          <a:lstStyle>
            <a:lvl1pPr algn="r">
              <a:defRPr sz="1200">
                <a:solidFill>
                  <a:srgbClr val="8F9194"/>
                </a:solidFill>
                <a:latin typeface="+mn-lt"/>
                <a:sym typeface="Calibri" panose="020F0502020204030204" pitchFamily="34" charset="0"/>
              </a:defRPr>
            </a:lvl1pPr>
          </a:lstStyle>
          <a:p>
            <a:fld id="{23B5DF71-1A7E-0B4A-A7BF-128018E269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hangingPunct="0">
        <a:lnSpc>
          <a:spcPct val="90000"/>
        </a:lnSpc>
        <a:spcBef>
          <a:spcPct val="0"/>
        </a:spcBef>
        <a:spcAft>
          <a:spcPct val="0"/>
        </a:spcAft>
        <a:defRPr sz="4400" kern="1200">
          <a:solidFill>
            <a:srgbClr val="3B444D"/>
          </a:solidFill>
          <a:latin typeface="+mj-lt"/>
          <a:ea typeface="+mj-ea"/>
          <a:cs typeface="+mj-cs"/>
          <a:sym typeface="Calibri" panose="020F0502020204030204" pitchFamily="34" charset="0"/>
        </a:defRPr>
      </a:lvl1pPr>
      <a:lvl2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titleStyle>
    <p:bodyStyle>
      <a:lvl1pPr marL="228600" indent="-50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1pPr>
      <a:lvl2pPr marL="698500" indent="-889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2pPr>
      <a:lvl3pPr marL="1182688" indent="-141288"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3pPr>
      <a:lvl4pPr marL="1663700" indent="-177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4pPr>
      <a:lvl5pPr marL="2120900" indent="-177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grpSp>
        <p:nvGrpSpPr>
          <p:cNvPr id="3073" name="Group 1">
            <a:extLst>
              <a:ext uri="{FF2B5EF4-FFF2-40B4-BE49-F238E27FC236}">
                <a16:creationId xmlns:a16="http://schemas.microsoft.com/office/drawing/2014/main" id="{1AEE28EB-19C8-5946-B69D-8DD794ECF164}"/>
              </a:ext>
            </a:extLst>
          </p:cNvPr>
          <p:cNvGrpSpPr>
            <a:grpSpLocks/>
          </p:cNvGrpSpPr>
          <p:nvPr/>
        </p:nvGrpSpPr>
        <p:grpSpPr bwMode="auto">
          <a:xfrm>
            <a:off x="0" y="0"/>
            <a:ext cx="12190413" cy="6858000"/>
            <a:chOff x="-2" y="0"/>
            <a:chExt cx="12192002" cy="6858000"/>
          </a:xfrm>
        </p:grpSpPr>
        <p:sp>
          <p:nvSpPr>
            <p:cNvPr id="3074" name="Rectangle 2">
              <a:extLst>
                <a:ext uri="{FF2B5EF4-FFF2-40B4-BE49-F238E27FC236}">
                  <a16:creationId xmlns:a16="http://schemas.microsoft.com/office/drawing/2014/main" id="{942BA7C2-7A5E-8040-8248-812D3422EF5E}"/>
                </a:ext>
              </a:extLst>
            </p:cNvPr>
            <p:cNvSpPr>
              <a:spLocks/>
            </p:cNvSpPr>
            <p:nvPr/>
          </p:nvSpPr>
          <p:spPr bwMode="auto">
            <a:xfrm>
              <a:off x="-2" y="0"/>
              <a:ext cx="12192002" cy="6858000"/>
            </a:xfrm>
            <a:prstGeom prst="rect">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a:p>
          </p:txBody>
        </p:sp>
        <p:pic>
          <p:nvPicPr>
            <p:cNvPr id="3075" name="Picture 3" descr="image1.jpeg">
              <a:extLst>
                <a:ext uri="{FF2B5EF4-FFF2-40B4-BE49-F238E27FC236}">
                  <a16:creationId xmlns:a16="http://schemas.microsoft.com/office/drawing/2014/main" id="{50E735C0-3956-9046-ADCE-7F4EF14B5475}"/>
                </a:ext>
              </a:extLst>
            </p:cNvPr>
            <p:cNvPicPr>
              <a:picLocks noChangeAspect="1"/>
            </p:cNvPicPr>
            <p:nvPr/>
          </p:nvPicPr>
          <p:blipFill>
            <a:blip r:embed="rId3">
              <a:alphaModFix amt="18000"/>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076" name="Text Box 4" descr="Shape 133">
            <a:extLst>
              <a:ext uri="{FF2B5EF4-FFF2-40B4-BE49-F238E27FC236}">
                <a16:creationId xmlns:a16="http://schemas.microsoft.com/office/drawing/2014/main" id="{60D10BB7-C2D6-BF40-8CEA-728B45E8A198}"/>
              </a:ext>
            </a:extLst>
          </p:cNvPr>
          <p:cNvSpPr txBox="1">
            <a:spLocks/>
          </p:cNvSpPr>
          <p:nvPr/>
        </p:nvSpPr>
        <p:spPr bwMode="auto">
          <a:xfrm>
            <a:off x="512763" y="2716213"/>
            <a:ext cx="11163300" cy="1439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400" b="1">
                <a:solidFill>
                  <a:srgbClr val="00B3DC"/>
                </a:solidFill>
                <a:latin typeface="Gilroy ExtraBold" pitchFamily="2" charset="77"/>
                <a:sym typeface="Gilroy ExtraBold" pitchFamily="2" charset="77"/>
              </a:rPr>
              <a:t>CAMPAIGN ORGANIZING BOOT CAMP</a:t>
            </a:r>
            <a:endParaRPr lang="en-US" altLang="en-US" sz="2400" b="1">
              <a:solidFill>
                <a:srgbClr val="000000"/>
              </a:solidFill>
              <a:latin typeface="Gilroy ExtraBold" pitchFamily="2" charset="77"/>
              <a:sym typeface="Gilroy ExtraBold" pitchFamily="2" charset="77"/>
            </a:endParaRPr>
          </a:p>
          <a:p>
            <a:pPr algn="ctr">
              <a:lnSpc>
                <a:spcPct val="90000"/>
              </a:lnSpc>
            </a:pPr>
            <a:r>
              <a:rPr lang="en-US" altLang="en-US" sz="6500" b="1">
                <a:solidFill>
                  <a:srgbClr val="FFFFFF"/>
                </a:solidFill>
                <a:latin typeface="Gilroy ExtraBold" pitchFamily="2" charset="77"/>
                <a:sym typeface="Gilroy ExtraBold" pitchFamily="2" charset="77"/>
              </a:rPr>
              <a:t>Personal story</a:t>
            </a:r>
          </a:p>
        </p:txBody>
      </p:sp>
      <p:sp>
        <p:nvSpPr>
          <p:cNvPr id="3077" name="Text Box 5" descr="Shape 133">
            <a:extLst>
              <a:ext uri="{FF2B5EF4-FFF2-40B4-BE49-F238E27FC236}">
                <a16:creationId xmlns:a16="http://schemas.microsoft.com/office/drawing/2014/main" id="{8514A03F-C02D-4F49-95E5-45EE673CE6ED}"/>
              </a:ext>
            </a:extLst>
          </p:cNvPr>
          <p:cNvSpPr txBox="1">
            <a:spLocks/>
          </p:cNvSpPr>
          <p:nvPr/>
        </p:nvSpPr>
        <p:spPr bwMode="auto">
          <a:xfrm>
            <a:off x="514350" y="5116513"/>
            <a:ext cx="1116330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r>
              <a:rPr lang="en-US" altLang="en-US" sz="2400" b="1">
                <a:solidFill>
                  <a:srgbClr val="FFFFFF"/>
                </a:solidFill>
                <a:latin typeface="Source Sans Pro" panose="020B0503030403020204" pitchFamily="34" charset="77"/>
                <a:sym typeface="Source Sans Pro" panose="020B0503030403020204" pitchFamily="34" charset="77"/>
              </a:rPr>
              <a:t>Elizabeth Erickson </a:t>
            </a:r>
            <a:r>
              <a:rPr lang="en-US" altLang="en-US" sz="2400">
                <a:solidFill>
                  <a:srgbClr val="00C4FF"/>
                </a:solidFill>
                <a:latin typeface="Source Sans Pro" panose="020B0503030403020204" pitchFamily="34" charset="77"/>
                <a:sym typeface="Source Sans Pro" panose="020B0503030403020204" pitchFamily="34" charset="77"/>
              </a:rPr>
              <a:t>/ OFA Training Director / @LizzGErickson</a:t>
            </a:r>
            <a:endParaRPr lang="en-US" altLang="en-US" sz="2400" b="1">
              <a:solidFill>
                <a:srgbClr val="FFFFFF"/>
              </a:solidFill>
              <a:latin typeface="Source Sans Pro" panose="020B0503030403020204" pitchFamily="34" charset="77"/>
              <a:sym typeface="Source Sans Pro" panose="020B0503030403020204" pitchFamily="34" charset="77"/>
            </a:endParaRPr>
          </a:p>
        </p:txBody>
      </p:sp>
      <p:pic>
        <p:nvPicPr>
          <p:cNvPr id="3078" name="Picture 6" descr="Picture 9">
            <a:extLst>
              <a:ext uri="{FF2B5EF4-FFF2-40B4-BE49-F238E27FC236}">
                <a16:creationId xmlns:a16="http://schemas.microsoft.com/office/drawing/2014/main" id="{B05514AA-D0BC-2541-8C6E-BEB6B8991E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7" descr="Picture 7">
            <a:extLst>
              <a:ext uri="{FF2B5EF4-FFF2-40B4-BE49-F238E27FC236}">
                <a16:creationId xmlns:a16="http://schemas.microsoft.com/office/drawing/2014/main" id="{91106F86-EF83-C14E-B892-E60D20F11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763" y="6249988"/>
            <a:ext cx="12192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media2.mp4">
            <a:hlinkClick r:id="" action="ppaction://media"/>
            <a:extLst>
              <a:ext uri="{FF2B5EF4-FFF2-40B4-BE49-F238E27FC236}">
                <a16:creationId xmlns:a16="http://schemas.microsoft.com/office/drawing/2014/main" id="{0AE3785A-E113-AA47-9CC2-87C34EF6A8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0561" y="1922463"/>
            <a:ext cx="3009901" cy="3009901"/>
          </a:xfrm>
          <a:prstGeom prst="rect">
            <a:avLst/>
          </a:prstGeom>
        </p:spPr>
      </p:pic>
      <p:pic>
        <p:nvPicPr>
          <p:cNvPr id="2" name="Online Media 1" descr="media1.mp4">
            <a:hlinkClick r:id="" action="ppaction://media"/>
            <a:extLst>
              <a:ext uri="{FF2B5EF4-FFF2-40B4-BE49-F238E27FC236}">
                <a16:creationId xmlns:a16="http://schemas.microsoft.com/office/drawing/2014/main" id="{1D23EF36-AE62-B04B-854A-6C74B5A4A44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57700" y="1924050"/>
            <a:ext cx="3009900" cy="3009900"/>
          </a:xfrm>
          <a:prstGeom prst="rect">
            <a:avLst/>
          </a:prstGeom>
        </p:spPr>
      </p:pic>
      <p:pic>
        <p:nvPicPr>
          <p:cNvPr id="18433" name="Picture 1" descr="Picture 3">
            <a:extLst>
              <a:ext uri="{FF2B5EF4-FFF2-40B4-BE49-F238E27FC236}">
                <a16:creationId xmlns:a16="http://schemas.microsoft.com/office/drawing/2014/main" id="{8534082E-C6F3-C747-8652-D9DF3BE853F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0988" y="193675"/>
            <a:ext cx="3505200" cy="623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descr="Picture 5">
            <a:extLst>
              <a:ext uri="{FF2B5EF4-FFF2-40B4-BE49-F238E27FC236}">
                <a16:creationId xmlns:a16="http://schemas.microsoft.com/office/drawing/2014/main" id="{6BE4EF21-D3DE-B742-8A72-13C9422422D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hape 193">
            <a:extLst>
              <a:ext uri="{FF2B5EF4-FFF2-40B4-BE49-F238E27FC236}">
                <a16:creationId xmlns:a16="http://schemas.microsoft.com/office/drawing/2014/main" id="{AEF5F55E-9B8F-434C-8202-973F46F5D8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24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descr="Shape 194">
            <a:extLst>
              <a:ext uri="{FF2B5EF4-FFF2-40B4-BE49-F238E27FC236}">
                <a16:creationId xmlns:a16="http://schemas.microsoft.com/office/drawing/2014/main" id="{411D3749-FDF3-7543-B2D9-8BEB0DCA39F4}"/>
              </a:ext>
            </a:extLst>
          </p:cNvPr>
          <p:cNvSpPr txBox="1">
            <a:spLocks/>
          </p:cNvSpPr>
          <p:nvPr/>
        </p:nvSpPr>
        <p:spPr bwMode="auto">
          <a:xfrm>
            <a:off x="4989513" y="1722438"/>
            <a:ext cx="6426200" cy="220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5200" b="1">
                <a:latin typeface="Gilroy ExtraBold" pitchFamily="2" charset="77"/>
                <a:sym typeface="Gilroy ExtraBold" pitchFamily="2" charset="77"/>
              </a:rPr>
              <a:t>Why is it difficult to persuade someone to change?</a:t>
            </a:r>
          </a:p>
        </p:txBody>
      </p:sp>
      <p:sp>
        <p:nvSpPr>
          <p:cNvPr id="19459" name="Text Box 3" descr="Rectangle 1">
            <a:extLst>
              <a:ext uri="{FF2B5EF4-FFF2-40B4-BE49-F238E27FC236}">
                <a16:creationId xmlns:a16="http://schemas.microsoft.com/office/drawing/2014/main" id="{14002120-D644-694E-9C4E-EA50E4326C35}"/>
              </a:ext>
            </a:extLst>
          </p:cNvPr>
          <p:cNvSpPr txBox="1">
            <a:spLocks/>
          </p:cNvSpPr>
          <p:nvPr/>
        </p:nvSpPr>
        <p:spPr bwMode="auto">
          <a:xfrm>
            <a:off x="4989513" y="892175"/>
            <a:ext cx="4227512"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500" b="1">
                <a:solidFill>
                  <a:srgbClr val="00B3DC"/>
                </a:solidFill>
                <a:latin typeface="Gilroy ExtraBold" pitchFamily="2" charset="77"/>
                <a:sym typeface="Gilroy ExtraBold" pitchFamily="2" charset="77"/>
              </a:rPr>
              <a:t>GROUP SHARE </a:t>
            </a:r>
          </a:p>
        </p:txBody>
      </p:sp>
      <p:pic>
        <p:nvPicPr>
          <p:cNvPr id="19460" name="Picture 4" descr="Picture 5">
            <a:extLst>
              <a:ext uri="{FF2B5EF4-FFF2-40B4-BE49-F238E27FC236}">
                <a16:creationId xmlns:a16="http://schemas.microsoft.com/office/drawing/2014/main" id="{161EBC54-0857-2640-A40B-55837BCC1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descr="TextBox 1">
            <a:extLst>
              <a:ext uri="{FF2B5EF4-FFF2-40B4-BE49-F238E27FC236}">
                <a16:creationId xmlns:a16="http://schemas.microsoft.com/office/drawing/2014/main" id="{5C0EFD48-2C82-7E4D-ABDB-FEC14E85F8DA}"/>
              </a:ext>
            </a:extLst>
          </p:cNvPr>
          <p:cNvSpPr txBox="1">
            <a:spLocks/>
          </p:cNvSpPr>
          <p:nvPr/>
        </p:nvSpPr>
        <p:spPr bwMode="auto">
          <a:xfrm>
            <a:off x="576263" y="3003550"/>
            <a:ext cx="11037887" cy="101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Pause for group discussion</a:t>
            </a:r>
          </a:p>
        </p:txBody>
      </p:sp>
      <p:pic>
        <p:nvPicPr>
          <p:cNvPr id="21506" name="Picture 2" descr="Picture 2">
            <a:extLst>
              <a:ext uri="{FF2B5EF4-FFF2-40B4-BE49-F238E27FC236}">
                <a16:creationId xmlns:a16="http://schemas.microsoft.com/office/drawing/2014/main" id="{F2BD344E-03AC-9B46-8E37-1E94A2482F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descr="Rectangle 5">
            <a:extLst>
              <a:ext uri="{FF2B5EF4-FFF2-40B4-BE49-F238E27FC236}">
                <a16:creationId xmlns:a16="http://schemas.microsoft.com/office/drawing/2014/main" id="{D9B0CC0B-9475-8C42-89E8-01803E8DD58C}"/>
              </a:ext>
            </a:extLst>
          </p:cNvPr>
          <p:cNvSpPr>
            <a:spLocks/>
          </p:cNvSpPr>
          <p:nvPr/>
        </p:nvSpPr>
        <p:spPr bwMode="auto">
          <a:xfrm>
            <a:off x="5470525" y="1951038"/>
            <a:ext cx="6218238" cy="592137"/>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22530" name="Text Box 2" descr="TextBox 1">
            <a:extLst>
              <a:ext uri="{FF2B5EF4-FFF2-40B4-BE49-F238E27FC236}">
                <a16:creationId xmlns:a16="http://schemas.microsoft.com/office/drawing/2014/main" id="{2ACB4AD0-0F48-C049-8B2D-45B6DE04904A}"/>
              </a:ext>
            </a:extLst>
          </p:cNvPr>
          <p:cNvSpPr txBox="1">
            <a:spLocks/>
          </p:cNvSpPr>
          <p:nvPr/>
        </p:nvSpPr>
        <p:spPr bwMode="auto">
          <a:xfrm>
            <a:off x="876300" y="1228725"/>
            <a:ext cx="45180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22531" name="Text Box 3" descr="TextBox 4">
            <a:extLst>
              <a:ext uri="{FF2B5EF4-FFF2-40B4-BE49-F238E27FC236}">
                <a16:creationId xmlns:a16="http://schemas.microsoft.com/office/drawing/2014/main" id="{EC044013-6A56-C541-BFA1-A66403140A44}"/>
              </a:ext>
            </a:extLst>
          </p:cNvPr>
          <p:cNvSpPr txBox="1">
            <a:spLocks/>
          </p:cNvSpPr>
          <p:nvPr/>
        </p:nvSpPr>
        <p:spPr bwMode="auto">
          <a:xfrm>
            <a:off x="5576888" y="1284288"/>
            <a:ext cx="6394450" cy="363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The incredible rarity of changing your mind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Theory building with Simon Sinek </a:t>
            </a: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Critical incident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Personal story framework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22532" name="Picture 4" descr="Picture 3">
            <a:extLst>
              <a:ext uri="{FF2B5EF4-FFF2-40B4-BE49-F238E27FC236}">
                <a16:creationId xmlns:a16="http://schemas.microsoft.com/office/drawing/2014/main" id="{15DC3719-49E9-3E4C-B82E-7C32612EB1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descr="TextBox 1">
            <a:extLst>
              <a:ext uri="{FF2B5EF4-FFF2-40B4-BE49-F238E27FC236}">
                <a16:creationId xmlns:a16="http://schemas.microsoft.com/office/drawing/2014/main" id="{A14B6E3C-8F27-9D41-9C1E-30F9C8134010}"/>
              </a:ext>
            </a:extLst>
          </p:cNvPr>
          <p:cNvSpPr txBox="1">
            <a:spLocks/>
          </p:cNvSpPr>
          <p:nvPr/>
        </p:nvSpPr>
        <p:spPr bwMode="auto">
          <a:xfrm>
            <a:off x="576263" y="1716088"/>
            <a:ext cx="11037887" cy="324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3D444B"/>
                </a:solidFill>
                <a:latin typeface="Gilroy ExtraBold" pitchFamily="2" charset="77"/>
                <a:sym typeface="Gilroy ExtraBold" pitchFamily="2" charset="77"/>
              </a:rPr>
              <a:t>We can cut through the clutter when we have conversations that </a:t>
            </a:r>
            <a:r>
              <a:rPr lang="en-US" altLang="en-US" sz="6000" b="1">
                <a:solidFill>
                  <a:srgbClr val="00B4DC"/>
                </a:solidFill>
                <a:latin typeface="Gilroy ExtraBold" pitchFamily="2" charset="77"/>
                <a:sym typeface="Gilroy ExtraBold" pitchFamily="2" charset="77"/>
              </a:rPr>
              <a:t>speak to the head and the heart. </a:t>
            </a:r>
            <a:endParaRPr lang="en-US" altLang="en-US" sz="6000" b="1">
              <a:solidFill>
                <a:srgbClr val="3D444B"/>
              </a:solidFill>
              <a:latin typeface="Gilroy ExtraBold" pitchFamily="2" charset="77"/>
              <a:sym typeface="Gilroy ExtraBold" pitchFamily="2" charset="77"/>
            </a:endParaRPr>
          </a:p>
        </p:txBody>
      </p:sp>
      <p:pic>
        <p:nvPicPr>
          <p:cNvPr id="24578" name="Picture 2" descr="Picture 2">
            <a:extLst>
              <a:ext uri="{FF2B5EF4-FFF2-40B4-BE49-F238E27FC236}">
                <a16:creationId xmlns:a16="http://schemas.microsoft.com/office/drawing/2014/main" id="{CA609B63-71DF-964F-B1CD-48790692DF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descr="TextBox 1">
            <a:extLst>
              <a:ext uri="{FF2B5EF4-FFF2-40B4-BE49-F238E27FC236}">
                <a16:creationId xmlns:a16="http://schemas.microsoft.com/office/drawing/2014/main" id="{BF3AB644-9BD8-7E45-8791-EBBB02507919}"/>
              </a:ext>
            </a:extLst>
          </p:cNvPr>
          <p:cNvSpPr txBox="1">
            <a:spLocks/>
          </p:cNvSpPr>
          <p:nvPr/>
        </p:nvSpPr>
        <p:spPr bwMode="auto">
          <a:xfrm>
            <a:off x="576263" y="2633663"/>
            <a:ext cx="11037887" cy="176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Watch video clip on </a:t>
            </a:r>
            <a:endParaRPr lang="en-US" altLang="en-US" sz="6000" b="1">
              <a:solidFill>
                <a:srgbClr val="000000"/>
              </a:solidFill>
              <a:latin typeface="Gilroy ExtraBold" pitchFamily="2" charset="77"/>
              <a:sym typeface="Gilroy ExtraBold" pitchFamily="2" charset="77"/>
            </a:endParaRPr>
          </a:p>
          <a:p>
            <a:pPr algn="ctr">
              <a:lnSpc>
                <a:spcPct val="80000"/>
              </a:lnSpc>
            </a:pPr>
            <a:r>
              <a:rPr lang="en-US" altLang="en-US" sz="6000" b="1">
                <a:solidFill>
                  <a:srgbClr val="00B4DC"/>
                </a:solidFill>
                <a:latin typeface="Gilroy ExtraBold" pitchFamily="2" charset="77"/>
                <a:sym typeface="Gilroy ExtraBold" pitchFamily="2" charset="77"/>
              </a:rPr>
              <a:t>following slide</a:t>
            </a:r>
          </a:p>
        </p:txBody>
      </p:sp>
      <p:pic>
        <p:nvPicPr>
          <p:cNvPr id="26626" name="Picture 2" descr="Picture 2">
            <a:extLst>
              <a:ext uri="{FF2B5EF4-FFF2-40B4-BE49-F238E27FC236}">
                <a16:creationId xmlns:a16="http://schemas.microsoft.com/office/drawing/2014/main" id="{680C6898-4184-8442-A313-833D3FC45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vlc-record-2019-06-21-15h24m47s-Simon Sinek_ How great leaders inspire action-.mp4">
            <a:hlinkClick r:id="" action="ppaction://media"/>
            <a:extLst>
              <a:ext uri="{FF2B5EF4-FFF2-40B4-BE49-F238E27FC236}">
                <a16:creationId xmlns:a16="http://schemas.microsoft.com/office/drawing/2014/main" id="{5F891654-5A66-814D-8B1B-8F5E0D9CC8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6750" y="695665"/>
            <a:ext cx="7080250" cy="5400335"/>
          </a:xfrm>
          <a:prstGeom prst="rect">
            <a:avLst/>
          </a:prstGeom>
        </p:spPr>
      </p:pic>
      <p:pic>
        <p:nvPicPr>
          <p:cNvPr id="27649" name="Picture 1" descr="Picture 2">
            <a:extLst>
              <a:ext uri="{FF2B5EF4-FFF2-40B4-BE49-F238E27FC236}">
                <a16:creationId xmlns:a16="http://schemas.microsoft.com/office/drawing/2014/main" id="{201914BD-2A8F-ED48-998F-9784C85119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09588"/>
            <a:ext cx="3114675"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descr="Picture 3">
            <a:extLst>
              <a:ext uri="{FF2B5EF4-FFF2-40B4-BE49-F238E27FC236}">
                <a16:creationId xmlns:a16="http://schemas.microsoft.com/office/drawing/2014/main" id="{8F7570A7-A3D8-3549-A35D-535FDA0C55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3550" y="1420813"/>
            <a:ext cx="3114675" cy="464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descr="Picture 5">
            <a:extLst>
              <a:ext uri="{FF2B5EF4-FFF2-40B4-BE49-F238E27FC236}">
                <a16:creationId xmlns:a16="http://schemas.microsoft.com/office/drawing/2014/main" id="{10F7F822-21CA-7A47-BBE4-7FB839CA2F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Picture 1">
            <a:extLst>
              <a:ext uri="{FF2B5EF4-FFF2-40B4-BE49-F238E27FC236}">
                <a16:creationId xmlns:a16="http://schemas.microsoft.com/office/drawing/2014/main" id="{032D2839-75FD-0949-9A36-D550EE8A67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379413"/>
            <a:ext cx="6881812" cy="609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descr="Picture 4">
            <a:extLst>
              <a:ext uri="{FF2B5EF4-FFF2-40B4-BE49-F238E27FC236}">
                <a16:creationId xmlns:a16="http://schemas.microsoft.com/office/drawing/2014/main" id="{1A78621B-BF91-E049-892E-CF02C8D082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descr="Rectangle 5">
            <a:extLst>
              <a:ext uri="{FF2B5EF4-FFF2-40B4-BE49-F238E27FC236}">
                <a16:creationId xmlns:a16="http://schemas.microsoft.com/office/drawing/2014/main" id="{051E7A03-99AB-9440-8E35-94ECFEA0BDD5}"/>
              </a:ext>
            </a:extLst>
          </p:cNvPr>
          <p:cNvSpPr>
            <a:spLocks/>
          </p:cNvSpPr>
          <p:nvPr/>
        </p:nvSpPr>
        <p:spPr bwMode="auto">
          <a:xfrm>
            <a:off x="5510213" y="2682875"/>
            <a:ext cx="6218237" cy="592138"/>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31746" name="Text Box 2" descr="TextBox 1">
            <a:extLst>
              <a:ext uri="{FF2B5EF4-FFF2-40B4-BE49-F238E27FC236}">
                <a16:creationId xmlns:a16="http://schemas.microsoft.com/office/drawing/2014/main" id="{2824C620-0AE5-CD44-BC76-9E4C86E7F261}"/>
              </a:ext>
            </a:extLst>
          </p:cNvPr>
          <p:cNvSpPr txBox="1">
            <a:spLocks/>
          </p:cNvSpPr>
          <p:nvPr/>
        </p:nvSpPr>
        <p:spPr bwMode="auto">
          <a:xfrm>
            <a:off x="876300" y="1228725"/>
            <a:ext cx="45180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31747" name="Text Box 3" descr="TextBox 4">
            <a:extLst>
              <a:ext uri="{FF2B5EF4-FFF2-40B4-BE49-F238E27FC236}">
                <a16:creationId xmlns:a16="http://schemas.microsoft.com/office/drawing/2014/main" id="{DFD37BBF-C33D-3A4F-9B9C-36C636969978}"/>
              </a:ext>
            </a:extLst>
          </p:cNvPr>
          <p:cNvSpPr txBox="1">
            <a:spLocks/>
          </p:cNvSpPr>
          <p:nvPr/>
        </p:nvSpPr>
        <p:spPr bwMode="auto">
          <a:xfrm>
            <a:off x="5576888" y="1284288"/>
            <a:ext cx="6124575" cy="363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The incredible rarity of changing your mind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Theory building with Simon Sinek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Critical incident </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Personal story framework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31748" name="Picture 4" descr="Picture 3">
            <a:extLst>
              <a:ext uri="{FF2B5EF4-FFF2-40B4-BE49-F238E27FC236}">
                <a16:creationId xmlns:a16="http://schemas.microsoft.com/office/drawing/2014/main" id="{3C9BD5C4-3A74-684A-9E01-07974CA584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descr="Shape 157">
            <a:extLst>
              <a:ext uri="{FF2B5EF4-FFF2-40B4-BE49-F238E27FC236}">
                <a16:creationId xmlns:a16="http://schemas.microsoft.com/office/drawing/2014/main" id="{6BC72649-7E9D-EA4C-8F36-B8CCEABE3602}"/>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3794" name="Text Box 2" descr="Shape 158">
            <a:extLst>
              <a:ext uri="{FF2B5EF4-FFF2-40B4-BE49-F238E27FC236}">
                <a16:creationId xmlns:a16="http://schemas.microsoft.com/office/drawing/2014/main" id="{47B9BDE7-96DA-0645-9F19-2E8A856AAD68}"/>
              </a:ext>
            </a:extLst>
          </p:cNvPr>
          <p:cNvSpPr txBox="1">
            <a:spLocks/>
          </p:cNvSpPr>
          <p:nvPr/>
        </p:nvSpPr>
        <p:spPr bwMode="auto">
          <a:xfrm>
            <a:off x="0" y="2333625"/>
            <a:ext cx="12190413" cy="250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FFFFFF"/>
                </a:solidFill>
                <a:latin typeface="Gilroy ExtraBold" pitchFamily="2" charset="77"/>
                <a:sym typeface="Gilroy ExtraBold" pitchFamily="2" charset="77"/>
              </a:rPr>
              <a:t>Narrowing in on our values </a:t>
            </a:r>
            <a:endParaRPr lang="en-US" altLang="en-US" sz="6000" b="1">
              <a:solidFill>
                <a:srgbClr val="000000"/>
              </a:solidFill>
              <a:latin typeface="Gilroy ExtraBold" pitchFamily="2" charset="77"/>
              <a:sym typeface="Gilroy ExtraBold" pitchFamily="2" charset="77"/>
            </a:endParaRPr>
          </a:p>
          <a:p>
            <a:pPr algn="ctr">
              <a:lnSpc>
                <a:spcPct val="80000"/>
              </a:lnSpc>
            </a:pPr>
            <a:r>
              <a:rPr lang="en-US" altLang="en-US" sz="6000" b="1">
                <a:solidFill>
                  <a:srgbClr val="FFFFFF"/>
                </a:solidFill>
                <a:latin typeface="Gilroy ExtraBold" pitchFamily="2" charset="77"/>
                <a:sym typeface="Gilroy ExtraBold" pitchFamily="2" charset="77"/>
              </a:rPr>
              <a:t>and beliefs aid us in understanding our ‘why.’ </a:t>
            </a:r>
          </a:p>
        </p:txBody>
      </p:sp>
      <p:pic>
        <p:nvPicPr>
          <p:cNvPr id="33795" name="Picture 3" descr="Picture 3">
            <a:extLst>
              <a:ext uri="{FF2B5EF4-FFF2-40B4-BE49-F238E27FC236}">
                <a16:creationId xmlns:a16="http://schemas.microsoft.com/office/drawing/2014/main" id="{5EB1B944-1C1C-F942-8DAD-6BFDAD519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icture 1">
            <a:extLst>
              <a:ext uri="{FF2B5EF4-FFF2-40B4-BE49-F238E27FC236}">
                <a16:creationId xmlns:a16="http://schemas.microsoft.com/office/drawing/2014/main" id="{E3B23F64-E1CF-D741-9679-FE380C0992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Text Box 2" descr="TextBox 8">
            <a:extLst>
              <a:ext uri="{FF2B5EF4-FFF2-40B4-BE49-F238E27FC236}">
                <a16:creationId xmlns:a16="http://schemas.microsoft.com/office/drawing/2014/main" id="{7F50D824-835C-6B41-B769-23462B928B02}"/>
              </a:ext>
            </a:extLst>
          </p:cNvPr>
          <p:cNvSpPr txBox="1">
            <a:spLocks/>
          </p:cNvSpPr>
          <p:nvPr/>
        </p:nvSpPr>
        <p:spPr bwMode="auto">
          <a:xfrm>
            <a:off x="658813" y="4792663"/>
            <a:ext cx="5548312"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3000" b="1">
                <a:solidFill>
                  <a:srgbClr val="FFFFFF"/>
                </a:solidFill>
                <a:latin typeface="Gilroy ExtraBold" pitchFamily="2" charset="77"/>
                <a:sym typeface="Gilroy ExtraBold" pitchFamily="2" charset="77"/>
              </a:rPr>
              <a:t>Liz Erickson</a:t>
            </a:r>
          </a:p>
        </p:txBody>
      </p:sp>
      <p:sp>
        <p:nvSpPr>
          <p:cNvPr id="5123" name="Text Box 3" descr="TextBox 3">
            <a:extLst>
              <a:ext uri="{FF2B5EF4-FFF2-40B4-BE49-F238E27FC236}">
                <a16:creationId xmlns:a16="http://schemas.microsoft.com/office/drawing/2014/main" id="{3D3DE208-C173-F34F-8F8C-1741502C511D}"/>
              </a:ext>
            </a:extLst>
          </p:cNvPr>
          <p:cNvSpPr txBox="1">
            <a:spLocks/>
          </p:cNvSpPr>
          <p:nvPr/>
        </p:nvSpPr>
        <p:spPr bwMode="auto">
          <a:xfrm>
            <a:off x="658813" y="5243513"/>
            <a:ext cx="5548312"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1800">
                <a:solidFill>
                  <a:srgbClr val="00B3DC"/>
                </a:solidFill>
                <a:latin typeface="Source Sans Pro" panose="020B0503030403020204" pitchFamily="34" charset="77"/>
                <a:sym typeface="Source Sans Pro" panose="020B0503030403020204" pitchFamily="34" charset="77"/>
              </a:rPr>
              <a:t>OFA Training Director</a:t>
            </a:r>
            <a:endParaRPr lang="en-US" altLang="en-US" sz="1800">
              <a:solidFill>
                <a:srgbClr val="000000"/>
              </a:solidFill>
              <a:latin typeface="Source Sans Pro" panose="020B0503030403020204" pitchFamily="34" charset="77"/>
              <a:sym typeface="Source Sans Pro" panose="020B0503030403020204" pitchFamily="34" charset="77"/>
            </a:endParaRPr>
          </a:p>
          <a:p>
            <a:r>
              <a:rPr lang="en-US" altLang="en-US" sz="1800">
                <a:solidFill>
                  <a:srgbClr val="00B3DC"/>
                </a:solidFill>
                <a:latin typeface="Source Sans Pro" panose="020B0503030403020204" pitchFamily="34" charset="77"/>
                <a:sym typeface="Source Sans Pro" panose="020B0503030403020204" pitchFamily="34" charset="77"/>
              </a:rPr>
              <a:t>@LizzGErickson</a:t>
            </a:r>
          </a:p>
        </p:txBody>
      </p:sp>
      <p:pic>
        <p:nvPicPr>
          <p:cNvPr id="5124" name="Picture 4" descr="Picture 5">
            <a:extLst>
              <a:ext uri="{FF2B5EF4-FFF2-40B4-BE49-F238E27FC236}">
                <a16:creationId xmlns:a16="http://schemas.microsoft.com/office/drawing/2014/main" id="{EF774A65-1035-B94F-839B-5DF549010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descr="TextBox 1">
            <a:extLst>
              <a:ext uri="{FF2B5EF4-FFF2-40B4-BE49-F238E27FC236}">
                <a16:creationId xmlns:a16="http://schemas.microsoft.com/office/drawing/2014/main" id="{EEBBB547-A3F7-5C40-9A5D-93F92F0E2940}"/>
              </a:ext>
            </a:extLst>
          </p:cNvPr>
          <p:cNvSpPr txBox="1">
            <a:spLocks/>
          </p:cNvSpPr>
          <p:nvPr/>
        </p:nvSpPr>
        <p:spPr bwMode="auto">
          <a:xfrm>
            <a:off x="769938" y="1152525"/>
            <a:ext cx="4951412"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3DC"/>
                </a:solidFill>
                <a:latin typeface="Gilroy ExtraBold" pitchFamily="2" charset="77"/>
                <a:sym typeface="Gilroy ExtraBold" pitchFamily="2" charset="77"/>
              </a:rPr>
              <a:t>One method to identify your ‘why’</a:t>
            </a:r>
          </a:p>
        </p:txBody>
      </p:sp>
      <p:sp>
        <p:nvSpPr>
          <p:cNvPr id="34818" name="Text Box 2" descr="TextBox 2">
            <a:extLst>
              <a:ext uri="{FF2B5EF4-FFF2-40B4-BE49-F238E27FC236}">
                <a16:creationId xmlns:a16="http://schemas.microsoft.com/office/drawing/2014/main" id="{BD7F4E9D-F705-5F46-8E0A-CFE4C731F4BF}"/>
              </a:ext>
            </a:extLst>
          </p:cNvPr>
          <p:cNvSpPr txBox="1">
            <a:spLocks/>
          </p:cNvSpPr>
          <p:nvPr/>
        </p:nvSpPr>
        <p:spPr bwMode="auto">
          <a:xfrm>
            <a:off x="6432550" y="1150938"/>
            <a:ext cx="4845050" cy="324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b="1">
                <a:latin typeface="Source Sans Pro" panose="020B0503030403020204" pitchFamily="34" charset="77"/>
                <a:sym typeface="Source Sans Pro" panose="020B0503030403020204" pitchFamily="34" charset="77"/>
              </a:rPr>
              <a:t>Critical incidents: </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Critical incidents are events in your life that you can recall being an important moment for you in clarifying what you believe.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-Stephen Brookfield </a:t>
            </a:r>
          </a:p>
        </p:txBody>
      </p:sp>
      <p:pic>
        <p:nvPicPr>
          <p:cNvPr id="34819" name="Picture 3" descr="Picture 3">
            <a:extLst>
              <a:ext uri="{FF2B5EF4-FFF2-40B4-BE49-F238E27FC236}">
                <a16:creationId xmlns:a16="http://schemas.microsoft.com/office/drawing/2014/main" id="{33D70D3D-CC98-2D40-8FC0-930F4ACC76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descr="TextBox 2">
            <a:extLst>
              <a:ext uri="{FF2B5EF4-FFF2-40B4-BE49-F238E27FC236}">
                <a16:creationId xmlns:a16="http://schemas.microsoft.com/office/drawing/2014/main" id="{C686CF87-7A69-2641-82FE-14686B5E7B00}"/>
              </a:ext>
            </a:extLst>
          </p:cNvPr>
          <p:cNvSpPr txBox="1">
            <a:spLocks/>
          </p:cNvSpPr>
          <p:nvPr/>
        </p:nvSpPr>
        <p:spPr bwMode="auto">
          <a:xfrm>
            <a:off x="6432550" y="1150938"/>
            <a:ext cx="5511800" cy="481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b="1">
                <a:latin typeface="Source Sans Pro" panose="020B0503030403020204" pitchFamily="34" charset="77"/>
                <a:sym typeface="Source Sans Pro" panose="020B0503030403020204" pitchFamily="34" charset="77"/>
              </a:rPr>
              <a:t>Critical incident question:</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When was the first time you remember standing up for something that you believed in?</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latin typeface="Source Sans Pro" panose="020B0503030403020204" pitchFamily="34" charset="77"/>
                <a:sym typeface="Source Sans Pro" panose="020B0503030403020204" pitchFamily="34" charset="77"/>
              </a:rPr>
              <a:t>Write:</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Write down that story – tell us all of the details of when, where, people involved, and what the outcome was</a:t>
            </a:r>
            <a:endParaRPr lang="en-US" altLang="en-US" sz="2400">
              <a:solidFill>
                <a:srgbClr val="000000"/>
              </a:solidFill>
              <a:latin typeface="Source Sans Pro" panose="020B0503030403020204" pitchFamily="34" charset="77"/>
              <a:sym typeface="Source Sans Pro" panose="020B0503030403020204" pitchFamily="34" charset="77"/>
            </a:endParaRPr>
          </a:p>
        </p:txBody>
      </p:sp>
      <p:sp>
        <p:nvSpPr>
          <p:cNvPr id="35842" name="Text Box 2" descr="TextBox 4">
            <a:extLst>
              <a:ext uri="{FF2B5EF4-FFF2-40B4-BE49-F238E27FC236}">
                <a16:creationId xmlns:a16="http://schemas.microsoft.com/office/drawing/2014/main" id="{723C367C-5C3B-BF41-8233-5B35C49AF6FF}"/>
              </a:ext>
            </a:extLst>
          </p:cNvPr>
          <p:cNvSpPr txBox="1">
            <a:spLocks/>
          </p:cNvSpPr>
          <p:nvPr/>
        </p:nvSpPr>
        <p:spPr bwMode="auto">
          <a:xfrm>
            <a:off x="769938" y="1152525"/>
            <a:ext cx="4951412" cy="190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3DC"/>
                </a:solidFill>
                <a:latin typeface="Gilroy ExtraBold" pitchFamily="2" charset="77"/>
                <a:sym typeface="Gilroy ExtraBold" pitchFamily="2" charset="77"/>
              </a:rPr>
              <a:t>One method to identify your ‘why’</a:t>
            </a:r>
          </a:p>
        </p:txBody>
      </p:sp>
      <p:pic>
        <p:nvPicPr>
          <p:cNvPr id="35843" name="Picture 3" descr="Picture 3">
            <a:extLst>
              <a:ext uri="{FF2B5EF4-FFF2-40B4-BE49-F238E27FC236}">
                <a16:creationId xmlns:a16="http://schemas.microsoft.com/office/drawing/2014/main" id="{48CC783A-3A74-F649-A26C-ED115C184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descr="Rectangle 3">
            <a:extLst>
              <a:ext uri="{FF2B5EF4-FFF2-40B4-BE49-F238E27FC236}">
                <a16:creationId xmlns:a16="http://schemas.microsoft.com/office/drawing/2014/main" id="{D461F88F-4856-F642-B2F3-37DD0345846A}"/>
              </a:ext>
            </a:extLst>
          </p:cNvPr>
          <p:cNvSpPr txBox="1">
            <a:spLocks/>
          </p:cNvSpPr>
          <p:nvPr/>
        </p:nvSpPr>
        <p:spPr bwMode="auto">
          <a:xfrm>
            <a:off x="4951413" y="1390650"/>
            <a:ext cx="5997575" cy="240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lvl1pPr marL="342900" indent="-342900">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a:buSzPct val="100000"/>
              <a:buFont typeface="Arial" panose="020B0604020202020204" pitchFamily="34" charset="0"/>
              <a:buChar char="•"/>
            </a:pPr>
            <a:r>
              <a:rPr lang="en-US" altLang="en-US" sz="2400">
                <a:latin typeface="Source Sans Pro" panose="020B0503030403020204" pitchFamily="34" charset="77"/>
                <a:sym typeface="Source Sans Pro" panose="020B0503030403020204" pitchFamily="34" charset="77"/>
              </a:rPr>
              <a:t>Write down the story of your critical incident </a:t>
            </a:r>
            <a:endParaRPr lang="en-US" altLang="en-US" sz="4200">
              <a:solidFill>
                <a:srgbClr val="000000"/>
              </a:solidFill>
              <a:latin typeface="Gill Sans" panose="020B0502020104020203" pitchFamily="34" charset="-79"/>
              <a:sym typeface="Gill Sans" panose="020B0502020104020203" pitchFamily="34" charset="-79"/>
            </a:endParaRPr>
          </a:p>
          <a:p>
            <a:pPr>
              <a:buSzPct val="100000"/>
              <a:buFont typeface="Arial" panose="020B0604020202020204" pitchFamily="34" charset="0"/>
              <a:buChar char="•"/>
            </a:pPr>
            <a:endParaRPr lang="en-US" altLang="en-US" sz="2400">
              <a:latin typeface="Source Sans Pro" panose="020B0503030403020204" pitchFamily="34" charset="77"/>
              <a:sym typeface="Source Sans Pro" panose="020B0503030403020204" pitchFamily="34" charset="77"/>
            </a:endParaRPr>
          </a:p>
          <a:p>
            <a:pPr>
              <a:buSzPct val="100000"/>
              <a:buFont typeface="Arial" panose="020B0604020202020204" pitchFamily="34" charset="0"/>
              <a:buChar char="•"/>
            </a:pPr>
            <a:r>
              <a:rPr lang="en-US" altLang="en-US" sz="2400">
                <a:latin typeface="Source Sans Pro" panose="020B0503030403020204" pitchFamily="34" charset="77"/>
                <a:sym typeface="Source Sans Pro" panose="020B0503030403020204" pitchFamily="34" charset="77"/>
              </a:rPr>
              <a:t>Using the values list on your worksheet, identify 2- 3 values operating in your ‘critical incident’ exercise </a:t>
            </a:r>
          </a:p>
        </p:txBody>
      </p:sp>
      <p:pic>
        <p:nvPicPr>
          <p:cNvPr id="37890" name="Picture 2" descr="Picture 5">
            <a:extLst>
              <a:ext uri="{FF2B5EF4-FFF2-40B4-BE49-F238E27FC236}">
                <a16:creationId xmlns:a16="http://schemas.microsoft.com/office/drawing/2014/main" id="{49C11665-8495-6342-AF2E-450D0B6426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descr="Rectangle 6">
            <a:extLst>
              <a:ext uri="{FF2B5EF4-FFF2-40B4-BE49-F238E27FC236}">
                <a16:creationId xmlns:a16="http://schemas.microsoft.com/office/drawing/2014/main" id="{B24F063E-AC4B-8140-8E35-2BD0502E2177}"/>
              </a:ext>
            </a:extLst>
          </p:cNvPr>
          <p:cNvSpPr txBox="1">
            <a:spLocks/>
          </p:cNvSpPr>
          <p:nvPr/>
        </p:nvSpPr>
        <p:spPr bwMode="auto">
          <a:xfrm>
            <a:off x="1006475" y="1390650"/>
            <a:ext cx="2867025"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145" tIns="32145" rIns="32145" bIns="32145">
            <a:spAutoFit/>
          </a:bodyPr>
          <a:lstStyle/>
          <a:p>
            <a:r>
              <a:rPr lang="en-US" altLang="en-US" sz="4000" b="1">
                <a:solidFill>
                  <a:schemeClr val="accent1"/>
                </a:solidFill>
                <a:latin typeface="Gilroy ExtraBold" pitchFamily="2" charset="77"/>
                <a:sym typeface="Gilroy ExtraBold" pitchFamily="2" charset="77"/>
              </a:rPr>
              <a:t>2 minutes</a:t>
            </a:r>
          </a:p>
        </p:txBody>
      </p:sp>
      <p:sp>
        <p:nvSpPr>
          <p:cNvPr id="37892" name="Text Box 4" descr="TextBox 7">
            <a:extLst>
              <a:ext uri="{FF2B5EF4-FFF2-40B4-BE49-F238E27FC236}">
                <a16:creationId xmlns:a16="http://schemas.microsoft.com/office/drawing/2014/main" id="{DC78F1BB-A761-824D-8F67-84EC576361FF}"/>
              </a:ext>
            </a:extLst>
          </p:cNvPr>
          <p:cNvSpPr txBox="1">
            <a:spLocks/>
          </p:cNvSpPr>
          <p:nvPr/>
        </p:nvSpPr>
        <p:spPr bwMode="auto">
          <a:xfrm>
            <a:off x="1006475" y="2071688"/>
            <a:ext cx="2500313"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800" b="1">
                <a:solidFill>
                  <a:srgbClr val="000000"/>
                </a:solidFill>
                <a:latin typeface="Source Sans Pro" panose="020B0503030403020204" pitchFamily="34" charset="77"/>
                <a:sym typeface="Source Sans Pro" panose="020B0503030403020204" pitchFamily="34" charset="77"/>
              </a:rPr>
              <a:t>Individual reflection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descr="TextBox 1">
            <a:extLst>
              <a:ext uri="{FF2B5EF4-FFF2-40B4-BE49-F238E27FC236}">
                <a16:creationId xmlns:a16="http://schemas.microsoft.com/office/drawing/2014/main" id="{7760386C-FD91-7F42-9243-AFDDC04758AC}"/>
              </a:ext>
            </a:extLst>
          </p:cNvPr>
          <p:cNvSpPr txBox="1">
            <a:spLocks/>
          </p:cNvSpPr>
          <p:nvPr/>
        </p:nvSpPr>
        <p:spPr bwMode="auto">
          <a:xfrm>
            <a:off x="576263" y="2633663"/>
            <a:ext cx="11037887" cy="176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Pause to write personal critical incident </a:t>
            </a:r>
          </a:p>
        </p:txBody>
      </p:sp>
      <p:pic>
        <p:nvPicPr>
          <p:cNvPr id="38914" name="Picture 2" descr="Picture 2">
            <a:extLst>
              <a:ext uri="{FF2B5EF4-FFF2-40B4-BE49-F238E27FC236}">
                <a16:creationId xmlns:a16="http://schemas.microsoft.com/office/drawing/2014/main" id="{D9F3A927-A79A-E54E-ABAF-B4A07AB025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descr="Rectangle 3">
            <a:extLst>
              <a:ext uri="{FF2B5EF4-FFF2-40B4-BE49-F238E27FC236}">
                <a16:creationId xmlns:a16="http://schemas.microsoft.com/office/drawing/2014/main" id="{D419986D-CA0E-FF46-A19B-C5AE748ECD45}"/>
              </a:ext>
            </a:extLst>
          </p:cNvPr>
          <p:cNvSpPr txBox="1">
            <a:spLocks/>
          </p:cNvSpPr>
          <p:nvPr/>
        </p:nvSpPr>
        <p:spPr bwMode="auto">
          <a:xfrm>
            <a:off x="4951413" y="1390650"/>
            <a:ext cx="5997575" cy="319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lvl1pPr marL="273050" indent="-273050">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a:buSzPct val="100000"/>
              <a:buFont typeface="Arial" panose="020B0604020202020204" pitchFamily="34" charset="0"/>
              <a:buChar char="•"/>
            </a:pPr>
            <a:r>
              <a:rPr lang="en-US" altLang="en-US" sz="2400">
                <a:latin typeface="Source Sans Pro" panose="020B0503030403020204" pitchFamily="34" charset="77"/>
                <a:sym typeface="Source Sans Pro" panose="020B0503030403020204" pitchFamily="34" charset="77"/>
              </a:rPr>
              <a:t>Share your critical incident with your partner </a:t>
            </a:r>
            <a:endParaRPr lang="en-US" altLang="en-US" sz="4200">
              <a:solidFill>
                <a:srgbClr val="000000"/>
              </a:solidFill>
              <a:latin typeface="Gill Sans" panose="020B0502020104020203" pitchFamily="34" charset="-79"/>
              <a:sym typeface="Gill Sans" panose="020B0502020104020203" pitchFamily="34" charset="-79"/>
            </a:endParaRPr>
          </a:p>
          <a:p>
            <a:pPr>
              <a:buSzPct val="100000"/>
              <a:buFont typeface="Arial" panose="020B0604020202020204" pitchFamily="34" charset="0"/>
              <a:buChar char="•"/>
            </a:pPr>
            <a:endParaRPr lang="en-US" altLang="en-US" sz="2400">
              <a:latin typeface="Source Sans Pro" panose="020B0503030403020204" pitchFamily="34" charset="77"/>
              <a:sym typeface="Source Sans Pro" panose="020B0503030403020204" pitchFamily="34" charset="77"/>
            </a:endParaRPr>
          </a:p>
          <a:p>
            <a:pPr>
              <a:buSzPct val="100000"/>
              <a:buFont typeface="Arial" panose="020B0604020202020204" pitchFamily="34" charset="0"/>
              <a:buChar char="•"/>
            </a:pPr>
            <a:r>
              <a:rPr lang="en-US" altLang="en-US" sz="2400">
                <a:latin typeface="Source Sans Pro" panose="020B0503030403020204" pitchFamily="34" charset="77"/>
                <a:sym typeface="Source Sans Pro" panose="020B0503030403020204" pitchFamily="34" charset="77"/>
              </a:rPr>
              <a:t>Partners should listen for the values that are underneath the critical incident </a:t>
            </a:r>
            <a:endParaRPr lang="en-US" altLang="en-US" sz="4200">
              <a:solidFill>
                <a:srgbClr val="000000"/>
              </a:solidFill>
              <a:latin typeface="Gill Sans" panose="020B0502020104020203" pitchFamily="34" charset="-79"/>
              <a:sym typeface="Gill Sans" panose="020B0502020104020203" pitchFamily="34" charset="-79"/>
            </a:endParaRPr>
          </a:p>
          <a:p>
            <a:endParaRPr lang="en-US" altLang="en-US" sz="2400">
              <a:latin typeface="Source Sans Pro" panose="020B0503030403020204" pitchFamily="34" charset="77"/>
              <a:sym typeface="Source Sans Pro" panose="020B0503030403020204" pitchFamily="34" charset="77"/>
            </a:endParaRPr>
          </a:p>
          <a:p>
            <a:pPr>
              <a:buSzPct val="100000"/>
              <a:buFont typeface="Arial" panose="020B0604020202020204" pitchFamily="34" charset="0"/>
              <a:buChar char="•"/>
            </a:pPr>
            <a:r>
              <a:rPr lang="en-US" altLang="en-US" sz="2400">
                <a:latin typeface="Source Sans Pro" panose="020B0503030403020204" pitchFamily="34" charset="77"/>
                <a:sym typeface="Source Sans Pro" panose="020B0503030403020204" pitchFamily="34" charset="77"/>
              </a:rPr>
              <a:t>What feedback do you have for your partner?</a:t>
            </a:r>
          </a:p>
        </p:txBody>
      </p:sp>
      <p:pic>
        <p:nvPicPr>
          <p:cNvPr id="39938" name="Picture 2" descr="Picture 5">
            <a:extLst>
              <a:ext uri="{FF2B5EF4-FFF2-40B4-BE49-F238E27FC236}">
                <a16:creationId xmlns:a16="http://schemas.microsoft.com/office/drawing/2014/main" id="{7319DD12-B9D5-9A4D-88DA-24F74F1026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descr="Rectangle 6">
            <a:extLst>
              <a:ext uri="{FF2B5EF4-FFF2-40B4-BE49-F238E27FC236}">
                <a16:creationId xmlns:a16="http://schemas.microsoft.com/office/drawing/2014/main" id="{D7B7EABA-1260-B645-9312-FD0A844D52F1}"/>
              </a:ext>
            </a:extLst>
          </p:cNvPr>
          <p:cNvSpPr txBox="1">
            <a:spLocks/>
          </p:cNvSpPr>
          <p:nvPr/>
        </p:nvSpPr>
        <p:spPr bwMode="auto">
          <a:xfrm>
            <a:off x="1006475" y="1390650"/>
            <a:ext cx="2867025"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145" tIns="32145" rIns="32145" bIns="32145">
            <a:spAutoFit/>
          </a:bodyPr>
          <a:lstStyle/>
          <a:p>
            <a:r>
              <a:rPr lang="en-US" altLang="en-US" sz="4000" b="1">
                <a:solidFill>
                  <a:schemeClr val="accent1"/>
                </a:solidFill>
                <a:latin typeface="Gilroy ExtraBold" pitchFamily="2" charset="77"/>
                <a:sym typeface="Gilroy ExtraBold" pitchFamily="2" charset="77"/>
              </a:rPr>
              <a:t>2 minutes</a:t>
            </a:r>
          </a:p>
        </p:txBody>
      </p:sp>
      <p:sp>
        <p:nvSpPr>
          <p:cNvPr id="39940" name="Text Box 4" descr="TextBox 7">
            <a:extLst>
              <a:ext uri="{FF2B5EF4-FFF2-40B4-BE49-F238E27FC236}">
                <a16:creationId xmlns:a16="http://schemas.microsoft.com/office/drawing/2014/main" id="{B14B7C60-2F65-4945-8F14-0CA0FC8B2893}"/>
              </a:ext>
            </a:extLst>
          </p:cNvPr>
          <p:cNvSpPr txBox="1">
            <a:spLocks/>
          </p:cNvSpPr>
          <p:nvPr/>
        </p:nvSpPr>
        <p:spPr bwMode="auto">
          <a:xfrm>
            <a:off x="1006475" y="2071688"/>
            <a:ext cx="2500313"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800" b="1">
                <a:solidFill>
                  <a:srgbClr val="000000"/>
                </a:solidFill>
                <a:latin typeface="Source Sans Pro" panose="020B0503030403020204" pitchFamily="34" charset="77"/>
                <a:sym typeface="Source Sans Pro" panose="020B0503030403020204" pitchFamily="34" charset="77"/>
              </a:rPr>
              <a:t>Partner share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descr="TextBox 1">
            <a:extLst>
              <a:ext uri="{FF2B5EF4-FFF2-40B4-BE49-F238E27FC236}">
                <a16:creationId xmlns:a16="http://schemas.microsoft.com/office/drawing/2014/main" id="{5332B99C-3153-1E46-A12F-92BF95B6D097}"/>
              </a:ext>
            </a:extLst>
          </p:cNvPr>
          <p:cNvSpPr txBox="1">
            <a:spLocks/>
          </p:cNvSpPr>
          <p:nvPr/>
        </p:nvSpPr>
        <p:spPr bwMode="auto">
          <a:xfrm>
            <a:off x="576263" y="3003550"/>
            <a:ext cx="11037887" cy="101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Pause for partner reflection</a:t>
            </a:r>
          </a:p>
        </p:txBody>
      </p:sp>
      <p:pic>
        <p:nvPicPr>
          <p:cNvPr id="40962" name="Picture 2" descr="Picture 2">
            <a:extLst>
              <a:ext uri="{FF2B5EF4-FFF2-40B4-BE49-F238E27FC236}">
                <a16:creationId xmlns:a16="http://schemas.microsoft.com/office/drawing/2014/main" id="{695FCABD-54FD-214E-BD1D-D888D53064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descr="Shape 157">
            <a:extLst>
              <a:ext uri="{FF2B5EF4-FFF2-40B4-BE49-F238E27FC236}">
                <a16:creationId xmlns:a16="http://schemas.microsoft.com/office/drawing/2014/main" id="{1AE94C19-A49F-2D4B-9B57-08E071BDEBD0}"/>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1986" name="Text Box 2" descr="Shape 158">
            <a:extLst>
              <a:ext uri="{FF2B5EF4-FFF2-40B4-BE49-F238E27FC236}">
                <a16:creationId xmlns:a16="http://schemas.microsoft.com/office/drawing/2014/main" id="{E5A1B3E6-6476-B34F-88C1-5BC293C7380E}"/>
              </a:ext>
            </a:extLst>
          </p:cNvPr>
          <p:cNvSpPr txBox="1">
            <a:spLocks/>
          </p:cNvSpPr>
          <p:nvPr/>
        </p:nvSpPr>
        <p:spPr bwMode="auto">
          <a:xfrm>
            <a:off x="0" y="2906713"/>
            <a:ext cx="12190413" cy="146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8800" b="1">
                <a:solidFill>
                  <a:srgbClr val="FFFFFF"/>
                </a:solidFill>
                <a:latin typeface="Gilroy ExtraBold" pitchFamily="2" charset="77"/>
                <a:sym typeface="Gilroy ExtraBold" pitchFamily="2" charset="77"/>
              </a:rPr>
              <a:t>Group share </a:t>
            </a:r>
          </a:p>
        </p:txBody>
      </p:sp>
      <p:pic>
        <p:nvPicPr>
          <p:cNvPr id="41987" name="Picture 3" descr="Picture 3">
            <a:extLst>
              <a:ext uri="{FF2B5EF4-FFF2-40B4-BE49-F238E27FC236}">
                <a16:creationId xmlns:a16="http://schemas.microsoft.com/office/drawing/2014/main" id="{07226EFB-461E-C145-B65E-7EB3E1EB8F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descr="TextBox 3">
            <a:extLst>
              <a:ext uri="{FF2B5EF4-FFF2-40B4-BE49-F238E27FC236}">
                <a16:creationId xmlns:a16="http://schemas.microsoft.com/office/drawing/2014/main" id="{44A5DCA3-5C09-4646-B254-B0D80B596EB7}"/>
              </a:ext>
            </a:extLst>
          </p:cNvPr>
          <p:cNvSpPr txBox="1">
            <a:spLocks/>
          </p:cNvSpPr>
          <p:nvPr/>
        </p:nvSpPr>
        <p:spPr bwMode="auto">
          <a:xfrm>
            <a:off x="1311275" y="2484438"/>
            <a:ext cx="101584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7200" b="1">
                <a:solidFill>
                  <a:srgbClr val="00B3DC"/>
                </a:solidFill>
                <a:latin typeface="Gilroy ExtraBold" pitchFamily="2" charset="77"/>
                <a:sym typeface="Gilroy ExtraBold" pitchFamily="2" charset="77"/>
              </a:rPr>
              <a:t>How does this apply to your organizing work?</a:t>
            </a:r>
          </a:p>
        </p:txBody>
      </p:sp>
      <p:pic>
        <p:nvPicPr>
          <p:cNvPr id="43010" name="Picture 2" descr="Picture 2">
            <a:extLst>
              <a:ext uri="{FF2B5EF4-FFF2-40B4-BE49-F238E27FC236}">
                <a16:creationId xmlns:a16="http://schemas.microsoft.com/office/drawing/2014/main" id="{8C25C193-1B61-DA49-985C-06DDC1E908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descr="Rectangle 5">
            <a:extLst>
              <a:ext uri="{FF2B5EF4-FFF2-40B4-BE49-F238E27FC236}">
                <a16:creationId xmlns:a16="http://schemas.microsoft.com/office/drawing/2014/main" id="{5B3F538D-08C1-4D4F-BD57-14D62B951C25}"/>
              </a:ext>
            </a:extLst>
          </p:cNvPr>
          <p:cNvSpPr>
            <a:spLocks/>
          </p:cNvSpPr>
          <p:nvPr/>
        </p:nvSpPr>
        <p:spPr bwMode="auto">
          <a:xfrm>
            <a:off x="5511800" y="3429000"/>
            <a:ext cx="6218238" cy="59055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5058" name="Text Box 2" descr="TextBox 1">
            <a:extLst>
              <a:ext uri="{FF2B5EF4-FFF2-40B4-BE49-F238E27FC236}">
                <a16:creationId xmlns:a16="http://schemas.microsoft.com/office/drawing/2014/main" id="{ACB7EDEE-6CE5-E74C-BCAA-491DF1A979E0}"/>
              </a:ext>
            </a:extLst>
          </p:cNvPr>
          <p:cNvSpPr txBox="1">
            <a:spLocks/>
          </p:cNvSpPr>
          <p:nvPr/>
        </p:nvSpPr>
        <p:spPr bwMode="auto">
          <a:xfrm>
            <a:off x="876300" y="1228725"/>
            <a:ext cx="45180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45059" name="Text Box 3" descr="TextBox 4">
            <a:extLst>
              <a:ext uri="{FF2B5EF4-FFF2-40B4-BE49-F238E27FC236}">
                <a16:creationId xmlns:a16="http://schemas.microsoft.com/office/drawing/2014/main" id="{623210F1-1785-924E-9C36-ECFC01FDBAB9}"/>
              </a:ext>
            </a:extLst>
          </p:cNvPr>
          <p:cNvSpPr txBox="1">
            <a:spLocks/>
          </p:cNvSpPr>
          <p:nvPr/>
        </p:nvSpPr>
        <p:spPr bwMode="auto">
          <a:xfrm>
            <a:off x="5576888" y="1284288"/>
            <a:ext cx="6394450" cy="363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The incredible rarity of changing your mind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Theory building with Simon Sinek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Critical incident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Personal story framework </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45060" name="Picture 4" descr="Picture 3">
            <a:extLst>
              <a:ext uri="{FF2B5EF4-FFF2-40B4-BE49-F238E27FC236}">
                <a16:creationId xmlns:a16="http://schemas.microsoft.com/office/drawing/2014/main" id="{DB29368C-B45C-A44C-B301-0B0A9977C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descr="Rectangle 3">
            <a:extLst>
              <a:ext uri="{FF2B5EF4-FFF2-40B4-BE49-F238E27FC236}">
                <a16:creationId xmlns:a16="http://schemas.microsoft.com/office/drawing/2014/main" id="{87DF09AA-E229-B14A-85E5-E1323FD2D057}"/>
              </a:ext>
            </a:extLst>
          </p:cNvPr>
          <p:cNvSpPr>
            <a:spLocks/>
          </p:cNvSpPr>
          <p:nvPr/>
        </p:nvSpPr>
        <p:spPr bwMode="auto">
          <a:xfrm>
            <a:off x="0" y="0"/>
            <a:ext cx="12192000" cy="6858000"/>
          </a:xfrm>
          <a:prstGeom prst="rect">
            <a:avLst/>
          </a:prstGeom>
          <a:solidFill>
            <a:srgbClr val="3D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7106" name="Text Box 2" descr="TextBox 5">
            <a:extLst>
              <a:ext uri="{FF2B5EF4-FFF2-40B4-BE49-F238E27FC236}">
                <a16:creationId xmlns:a16="http://schemas.microsoft.com/office/drawing/2014/main" id="{C81E5046-F08B-DD48-BCD8-A7EE6FBC92B9}"/>
              </a:ext>
            </a:extLst>
          </p:cNvPr>
          <p:cNvSpPr txBox="1">
            <a:spLocks/>
          </p:cNvSpPr>
          <p:nvPr/>
        </p:nvSpPr>
        <p:spPr bwMode="auto">
          <a:xfrm>
            <a:off x="0" y="2754313"/>
            <a:ext cx="12192000" cy="120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7200" b="1">
                <a:solidFill>
                  <a:srgbClr val="FFFFFF"/>
                </a:solidFill>
                <a:latin typeface="Gilroy ExtraBold" pitchFamily="2" charset="77"/>
                <a:sym typeface="Gilroy ExtraBold" pitchFamily="2" charset="77"/>
              </a:rPr>
              <a:t>Stories are powerful</a:t>
            </a:r>
          </a:p>
        </p:txBody>
      </p:sp>
      <p:pic>
        <p:nvPicPr>
          <p:cNvPr id="47107" name="Picture 3" descr="Picture 4">
            <a:extLst>
              <a:ext uri="{FF2B5EF4-FFF2-40B4-BE49-F238E27FC236}">
                <a16:creationId xmlns:a16="http://schemas.microsoft.com/office/drawing/2014/main" id="{65112815-D50A-F64E-BD9A-DC6C9D08AF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00B3DC"/>
        </a:solidFill>
        <a:effectLst/>
      </p:bgPr>
    </p:bg>
    <p:spTree>
      <p:nvGrpSpPr>
        <p:cNvPr id="1" name=""/>
        <p:cNvGrpSpPr/>
        <p:nvPr/>
      </p:nvGrpSpPr>
      <p:grpSpPr>
        <a:xfrm>
          <a:off x="0" y="0"/>
          <a:ext cx="0" cy="0"/>
          <a:chOff x="0" y="0"/>
          <a:chExt cx="0" cy="0"/>
        </a:xfrm>
      </p:grpSpPr>
      <p:sp>
        <p:nvSpPr>
          <p:cNvPr id="7169" name="Text Box 1" descr="Shape 151">
            <a:extLst>
              <a:ext uri="{FF2B5EF4-FFF2-40B4-BE49-F238E27FC236}">
                <a16:creationId xmlns:a16="http://schemas.microsoft.com/office/drawing/2014/main" id="{CD8AF45F-CABD-2B4E-A241-C20F29959B5F}"/>
              </a:ext>
            </a:extLst>
          </p:cNvPr>
          <p:cNvSpPr txBox="1">
            <a:spLocks/>
          </p:cNvSpPr>
          <p:nvPr/>
        </p:nvSpPr>
        <p:spPr bwMode="auto">
          <a:xfrm>
            <a:off x="0" y="2438400"/>
            <a:ext cx="12190413" cy="230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125" tIns="32125" rIns="32125" bIns="32125">
            <a:spAutoFit/>
          </a:bodyPr>
          <a:lstStyle/>
          <a:p>
            <a:pPr algn="ctr">
              <a:lnSpc>
                <a:spcPct val="80000"/>
              </a:lnSpc>
            </a:pPr>
            <a:r>
              <a:rPr lang="en-US" altLang="en-US" sz="8000" b="1">
                <a:solidFill>
                  <a:srgbClr val="FFFFFF"/>
                </a:solidFill>
                <a:latin typeface="Gilroy ExtraBold" pitchFamily="2" charset="77"/>
                <a:sym typeface="Gilroy ExtraBold" pitchFamily="2" charset="77"/>
              </a:rPr>
              <a:t>#OFAction</a:t>
            </a:r>
          </a:p>
          <a:p>
            <a:pPr algn="ctr">
              <a:lnSpc>
                <a:spcPct val="80000"/>
              </a:lnSpc>
            </a:pPr>
            <a:r>
              <a:rPr lang="en-US" altLang="en-US" sz="8000" b="1">
                <a:solidFill>
                  <a:srgbClr val="FFFFFF"/>
                </a:solidFill>
                <a:latin typeface="Gilroy ExtraBold" pitchFamily="2" charset="77"/>
                <a:sym typeface="Gilroy ExtraBold" pitchFamily="2" charset="77"/>
              </a:rPr>
              <a:t>#OrganizingFor18</a:t>
            </a:r>
          </a:p>
        </p:txBody>
      </p:sp>
      <p:pic>
        <p:nvPicPr>
          <p:cNvPr id="7170" name="Picture 2" descr="Picture 3">
            <a:extLst>
              <a:ext uri="{FF2B5EF4-FFF2-40B4-BE49-F238E27FC236}">
                <a16:creationId xmlns:a16="http://schemas.microsoft.com/office/drawing/2014/main" id="{DE7B6438-8D68-9C4B-9045-C72993006F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
            <a:extLst>
              <a:ext uri="{FF2B5EF4-FFF2-40B4-BE49-F238E27FC236}">
                <a16:creationId xmlns:a16="http://schemas.microsoft.com/office/drawing/2014/main" id="{4CDF8438-7D41-E748-905C-5C63C8E09F5E}"/>
              </a:ext>
            </a:extLst>
          </p:cNvPr>
          <p:cNvGrpSpPr>
            <a:grpSpLocks/>
          </p:cNvGrpSpPr>
          <p:nvPr/>
        </p:nvGrpSpPr>
        <p:grpSpPr bwMode="auto">
          <a:xfrm>
            <a:off x="0" y="0"/>
            <a:ext cx="12192000" cy="6858000"/>
            <a:chOff x="0" y="0"/>
            <a:chExt cx="12192000" cy="6858000"/>
          </a:xfrm>
        </p:grpSpPr>
        <p:pic>
          <p:nvPicPr>
            <p:cNvPr id="48130" name="Picture 2" descr="Google Shape;210;p33">
              <a:extLst>
                <a:ext uri="{FF2B5EF4-FFF2-40B4-BE49-F238E27FC236}">
                  <a16:creationId xmlns:a16="http://schemas.microsoft.com/office/drawing/2014/main" id="{689D5CF2-FD50-1145-94B2-CB0509D8FF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2942" y="6417000"/>
              <a:ext cx="653212" cy="253432"/>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1" name="Rectangle 3" descr="Google Shape;211;p33">
              <a:extLst>
                <a:ext uri="{FF2B5EF4-FFF2-40B4-BE49-F238E27FC236}">
                  <a16:creationId xmlns:a16="http://schemas.microsoft.com/office/drawing/2014/main" id="{7EAF702D-3CE6-7E4B-B63B-97A6B93FCCFB}"/>
                </a:ext>
              </a:extLst>
            </p:cNvPr>
            <p:cNvSpPr>
              <a:spLocks/>
            </p:cNvSpPr>
            <p:nvPr/>
          </p:nvSpPr>
          <p:spPr bwMode="auto">
            <a:xfrm>
              <a:off x="0" y="0"/>
              <a:ext cx="12192000"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8132" name="Text Box 4" descr="Google Shape;212;p33">
              <a:extLst>
                <a:ext uri="{FF2B5EF4-FFF2-40B4-BE49-F238E27FC236}">
                  <a16:creationId xmlns:a16="http://schemas.microsoft.com/office/drawing/2014/main" id="{1EB72F1F-1DF9-B147-B5F6-98E9012A37F3}"/>
                </a:ext>
              </a:extLst>
            </p:cNvPr>
            <p:cNvSpPr txBox="1">
              <a:spLocks/>
            </p:cNvSpPr>
            <p:nvPr/>
          </p:nvSpPr>
          <p:spPr bwMode="auto">
            <a:xfrm>
              <a:off x="0" y="714605"/>
              <a:ext cx="12192000" cy="733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48133" name="Oval 5" descr="Google Shape;213;p33">
              <a:extLst>
                <a:ext uri="{FF2B5EF4-FFF2-40B4-BE49-F238E27FC236}">
                  <a16:creationId xmlns:a16="http://schemas.microsoft.com/office/drawing/2014/main" id="{58AA38B8-2DDD-6C4C-962D-666DDC1C0243}"/>
                </a:ext>
              </a:extLst>
            </p:cNvPr>
            <p:cNvSpPr>
              <a:spLocks/>
            </p:cNvSpPr>
            <p:nvPr/>
          </p:nvSpPr>
          <p:spPr bwMode="auto">
            <a:xfrm>
              <a:off x="1043265" y="2704537"/>
              <a:ext cx="2281404" cy="228140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8134" name="Text Box 6" descr="Google Shape;214;p33">
              <a:extLst>
                <a:ext uri="{FF2B5EF4-FFF2-40B4-BE49-F238E27FC236}">
                  <a16:creationId xmlns:a16="http://schemas.microsoft.com/office/drawing/2014/main" id="{2DFD7F67-A6D1-C748-B5FE-EA488BDAC56B}"/>
                </a:ext>
              </a:extLst>
            </p:cNvPr>
            <p:cNvSpPr txBox="1">
              <a:spLocks/>
            </p:cNvSpPr>
            <p:nvPr/>
          </p:nvSpPr>
          <p:spPr bwMode="auto">
            <a:xfrm>
              <a:off x="1043264" y="3634749"/>
              <a:ext cx="2281405"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48135" name="Oval 7" descr="Google Shape;215;p33">
              <a:extLst>
                <a:ext uri="{FF2B5EF4-FFF2-40B4-BE49-F238E27FC236}">
                  <a16:creationId xmlns:a16="http://schemas.microsoft.com/office/drawing/2014/main" id="{C3AFC8C0-0985-1443-96D4-9466B423E6CD}"/>
                </a:ext>
              </a:extLst>
            </p:cNvPr>
            <p:cNvSpPr>
              <a:spLocks/>
            </p:cNvSpPr>
            <p:nvPr/>
          </p:nvSpPr>
          <p:spPr bwMode="auto">
            <a:xfrm>
              <a:off x="3616135" y="2704537"/>
              <a:ext cx="2281405" cy="228140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8136" name="Text Box 8" descr="Google Shape;216;p33">
              <a:extLst>
                <a:ext uri="{FF2B5EF4-FFF2-40B4-BE49-F238E27FC236}">
                  <a16:creationId xmlns:a16="http://schemas.microsoft.com/office/drawing/2014/main" id="{0CAC786B-0C77-344D-96AE-779209612AAC}"/>
                </a:ext>
              </a:extLst>
            </p:cNvPr>
            <p:cNvSpPr txBox="1">
              <a:spLocks/>
            </p:cNvSpPr>
            <p:nvPr/>
          </p:nvSpPr>
          <p:spPr bwMode="auto">
            <a:xfrm>
              <a:off x="3616133" y="3634749"/>
              <a:ext cx="2281406"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48137" name="Oval 9" descr="Google Shape;217;p33">
              <a:extLst>
                <a:ext uri="{FF2B5EF4-FFF2-40B4-BE49-F238E27FC236}">
                  <a16:creationId xmlns:a16="http://schemas.microsoft.com/office/drawing/2014/main" id="{532D3160-E8D3-454A-8EC8-672E8B61728C}"/>
                </a:ext>
              </a:extLst>
            </p:cNvPr>
            <p:cNvSpPr>
              <a:spLocks/>
            </p:cNvSpPr>
            <p:nvPr/>
          </p:nvSpPr>
          <p:spPr bwMode="auto">
            <a:xfrm>
              <a:off x="6189005" y="2704537"/>
              <a:ext cx="2281405" cy="228140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8138" name="Text Box 10" descr="Google Shape;218;p33">
              <a:extLst>
                <a:ext uri="{FF2B5EF4-FFF2-40B4-BE49-F238E27FC236}">
                  <a16:creationId xmlns:a16="http://schemas.microsoft.com/office/drawing/2014/main" id="{85F7852A-9128-DD4E-9A38-3A86844F0038}"/>
                </a:ext>
              </a:extLst>
            </p:cNvPr>
            <p:cNvSpPr txBox="1">
              <a:spLocks/>
            </p:cNvSpPr>
            <p:nvPr/>
          </p:nvSpPr>
          <p:spPr bwMode="auto">
            <a:xfrm>
              <a:off x="6189004" y="3634749"/>
              <a:ext cx="2281405"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48139" name="Oval 11" descr="Google Shape;219;p33">
              <a:extLst>
                <a:ext uri="{FF2B5EF4-FFF2-40B4-BE49-F238E27FC236}">
                  <a16:creationId xmlns:a16="http://schemas.microsoft.com/office/drawing/2014/main" id="{D9ED32E4-A9D1-2543-9E23-CEBD47F205C3}"/>
                </a:ext>
              </a:extLst>
            </p:cNvPr>
            <p:cNvSpPr>
              <a:spLocks/>
            </p:cNvSpPr>
            <p:nvPr/>
          </p:nvSpPr>
          <p:spPr bwMode="auto">
            <a:xfrm>
              <a:off x="8761875" y="2738391"/>
              <a:ext cx="2281405" cy="228140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8140" name="Text Box 12" descr="Google Shape;220;p33">
              <a:extLst>
                <a:ext uri="{FF2B5EF4-FFF2-40B4-BE49-F238E27FC236}">
                  <a16:creationId xmlns:a16="http://schemas.microsoft.com/office/drawing/2014/main" id="{C91AF816-8F4D-924A-B526-A0F648C6E62D}"/>
                </a:ext>
              </a:extLst>
            </p:cNvPr>
            <p:cNvSpPr txBox="1">
              <a:spLocks/>
            </p:cNvSpPr>
            <p:nvPr/>
          </p:nvSpPr>
          <p:spPr bwMode="auto">
            <a:xfrm>
              <a:off x="8761874" y="3668605"/>
              <a:ext cx="2281406"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grpSp>
      <p:pic>
        <p:nvPicPr>
          <p:cNvPr id="48141" name="Picture 13" descr="Picture 13">
            <a:extLst>
              <a:ext uri="{FF2B5EF4-FFF2-40B4-BE49-F238E27FC236}">
                <a16:creationId xmlns:a16="http://schemas.microsoft.com/office/drawing/2014/main" id="{93E52B34-4231-5E41-B09C-4F310CE1D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descr="Google Shape;226;p34">
            <a:extLst>
              <a:ext uri="{FF2B5EF4-FFF2-40B4-BE49-F238E27FC236}">
                <a16:creationId xmlns:a16="http://schemas.microsoft.com/office/drawing/2014/main" id="{66C41527-F425-6047-9F07-F525794EDF94}"/>
              </a:ext>
            </a:extLst>
          </p:cNvPr>
          <p:cNvSpPr txBox="1">
            <a:spLocks/>
          </p:cNvSpPr>
          <p:nvPr/>
        </p:nvSpPr>
        <p:spPr bwMode="auto">
          <a:xfrm>
            <a:off x="493713" y="388938"/>
            <a:ext cx="3370262"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p>
        </p:txBody>
      </p:sp>
      <p:sp>
        <p:nvSpPr>
          <p:cNvPr id="49154" name="Text Box 2" descr="TextBox 1">
            <a:extLst>
              <a:ext uri="{FF2B5EF4-FFF2-40B4-BE49-F238E27FC236}">
                <a16:creationId xmlns:a16="http://schemas.microsoft.com/office/drawing/2014/main" id="{D4A31914-D3AE-4D4D-BF9D-2E1D01564DF7}"/>
              </a:ext>
            </a:extLst>
          </p:cNvPr>
          <p:cNvSpPr txBox="1">
            <a:spLocks/>
          </p:cNvSpPr>
          <p:nvPr/>
        </p:nvSpPr>
        <p:spPr bwMode="auto">
          <a:xfrm>
            <a:off x="3365500" y="388938"/>
            <a:ext cx="7877175"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lvl="3"/>
            <a:r>
              <a:rPr lang="en-US" altLang="en-US" sz="1800">
                <a:solidFill>
                  <a:srgbClr val="233031"/>
                </a:solidFill>
                <a:latin typeface="Source Sans Pro" panose="020B0503030403020204" pitchFamily="34" charset="77"/>
                <a:sym typeface="Source Sans Pro" panose="020B0503030403020204" pitchFamily="34" charset="77"/>
              </a:rPr>
              <a:t>Growing up in Central California, I have seen firsthand the importance of water in our community. As we speak right now, firefighters are risking their lives to contain deadly fires that are ravaging the Sierra Nevadas and surrounding communities, and I am truly terrified at the thought of my family - my parents, brothers, nieces, and nephews having to evacuate because the air they are breathing is toxic. Access to the quantity of water  we need helps us contain these fires, as well as helps our local economy thrive with agriculture, jobs for farmers, and drinkable water from the ground table.”</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In 2016, I voted for officials that would represent my beliefs about water access to government. I want our community’s future access to water to be guaranteed. If we continue on our current track, we know that the future of our community is shaky.”</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Unfortunately, our pleas for creative solutions about the future of water in Fresno have gone unheard in Washington, which is why I am organizing with OFA and volunteers in our community to think of how we can address this critical problem.</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Would you join me for a house meeting with other volunteers to brainstorm how we can make sure our member of Congress protects families from fearing about water safety in the future?</a:t>
            </a:r>
            <a:endParaRPr lang="en-US" altLang="en-US" sz="1800">
              <a:solidFill>
                <a:srgbClr val="000000"/>
              </a:solidFill>
              <a:latin typeface="Source Sans Pro" panose="020B0503030403020204" pitchFamily="34" charset="77"/>
              <a:sym typeface="Source Sans Pro" panose="020B0503030403020204" pitchFamily="34" charset="77"/>
            </a:endParaRPr>
          </a:p>
        </p:txBody>
      </p:sp>
      <p:pic>
        <p:nvPicPr>
          <p:cNvPr id="49155" name="Picture 3" descr="Picture 4">
            <a:extLst>
              <a:ext uri="{FF2B5EF4-FFF2-40B4-BE49-F238E27FC236}">
                <a16:creationId xmlns:a16="http://schemas.microsoft.com/office/drawing/2014/main" id="{EE2E0866-B88A-C744-ABC5-E880562EFE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Google Shape;233;p35">
            <a:extLst>
              <a:ext uri="{FF2B5EF4-FFF2-40B4-BE49-F238E27FC236}">
                <a16:creationId xmlns:a16="http://schemas.microsoft.com/office/drawing/2014/main" id="{F63ABE70-0DE3-8340-A4EF-01E52289F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Rectangle 2" descr="Google Shape;234;p35">
            <a:extLst>
              <a:ext uri="{FF2B5EF4-FFF2-40B4-BE49-F238E27FC236}">
                <a16:creationId xmlns:a16="http://schemas.microsoft.com/office/drawing/2014/main" id="{B859E553-7AE9-604B-9400-87B9AABA6B5D}"/>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0179" name="Text Box 3" descr="Google Shape;235;p35">
            <a:extLst>
              <a:ext uri="{FF2B5EF4-FFF2-40B4-BE49-F238E27FC236}">
                <a16:creationId xmlns:a16="http://schemas.microsoft.com/office/drawing/2014/main" id="{0425BD88-7CD0-6D4B-B497-44C7B402861E}"/>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50180" name="Oval 4" descr="Google Shape;236;p35">
            <a:extLst>
              <a:ext uri="{FF2B5EF4-FFF2-40B4-BE49-F238E27FC236}">
                <a16:creationId xmlns:a16="http://schemas.microsoft.com/office/drawing/2014/main" id="{5ACC808E-5B89-5747-8333-DD5A2CF9FF59}"/>
              </a:ext>
            </a:extLst>
          </p:cNvPr>
          <p:cNvSpPr>
            <a:spLocks/>
          </p:cNvSpPr>
          <p:nvPr/>
        </p:nvSpPr>
        <p:spPr bwMode="auto">
          <a:xfrm>
            <a:off x="1042988" y="2703513"/>
            <a:ext cx="2281237"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0181" name="Text Box 5" descr="Google Shape;237;p35">
            <a:extLst>
              <a:ext uri="{FF2B5EF4-FFF2-40B4-BE49-F238E27FC236}">
                <a16:creationId xmlns:a16="http://schemas.microsoft.com/office/drawing/2014/main" id="{B290FEAA-03DE-0945-A1E0-BA2BF75EA341}"/>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Challenge</a:t>
            </a:r>
          </a:p>
        </p:txBody>
      </p:sp>
      <p:sp>
        <p:nvSpPr>
          <p:cNvPr id="50182" name="Oval 6" descr="Google Shape;238;p35">
            <a:extLst>
              <a:ext uri="{FF2B5EF4-FFF2-40B4-BE49-F238E27FC236}">
                <a16:creationId xmlns:a16="http://schemas.microsoft.com/office/drawing/2014/main" id="{FD9546D2-A0C5-4041-BAD5-81D802017B35}"/>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0183" name="Text Box 7" descr="Google Shape;239;p35">
            <a:extLst>
              <a:ext uri="{FF2B5EF4-FFF2-40B4-BE49-F238E27FC236}">
                <a16:creationId xmlns:a16="http://schemas.microsoft.com/office/drawing/2014/main" id="{4BE8807C-4B14-C944-9770-6A94A05F5BB3}"/>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50184" name="Oval 8" descr="Google Shape;240;p35">
            <a:extLst>
              <a:ext uri="{FF2B5EF4-FFF2-40B4-BE49-F238E27FC236}">
                <a16:creationId xmlns:a16="http://schemas.microsoft.com/office/drawing/2014/main" id="{0DB814DD-C4E6-BB43-B776-B50495F40E0B}"/>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0185" name="Text Box 9" descr="Google Shape;241;p35">
            <a:extLst>
              <a:ext uri="{FF2B5EF4-FFF2-40B4-BE49-F238E27FC236}">
                <a16:creationId xmlns:a16="http://schemas.microsoft.com/office/drawing/2014/main" id="{5E8CB367-811D-7043-87B9-8FD473E2A96A}"/>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50186" name="Oval 10" descr="Google Shape;242;p35">
            <a:extLst>
              <a:ext uri="{FF2B5EF4-FFF2-40B4-BE49-F238E27FC236}">
                <a16:creationId xmlns:a16="http://schemas.microsoft.com/office/drawing/2014/main" id="{626FF15F-21F2-5347-BD13-74309445D102}"/>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0187" name="Text Box 11" descr="Google Shape;243;p35">
            <a:extLst>
              <a:ext uri="{FF2B5EF4-FFF2-40B4-BE49-F238E27FC236}">
                <a16:creationId xmlns:a16="http://schemas.microsoft.com/office/drawing/2014/main" id="{A5CD548A-1BFF-EE49-BE01-D5972C271BC2}"/>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50188" name="Picture 12" descr="Picture 12">
            <a:extLst>
              <a:ext uri="{FF2B5EF4-FFF2-40B4-BE49-F238E27FC236}">
                <a16:creationId xmlns:a16="http://schemas.microsoft.com/office/drawing/2014/main" id="{21813285-B13F-A643-9CC2-2A4725B5E6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descr="Google Shape;249;p36">
            <a:extLst>
              <a:ext uri="{FF2B5EF4-FFF2-40B4-BE49-F238E27FC236}">
                <a16:creationId xmlns:a16="http://schemas.microsoft.com/office/drawing/2014/main" id="{90968BD9-B193-0942-84C4-6F74FA0D1EEC}"/>
              </a:ext>
            </a:extLst>
          </p:cNvPr>
          <p:cNvSpPr txBox="1">
            <a:spLocks/>
          </p:cNvSpPr>
          <p:nvPr/>
        </p:nvSpPr>
        <p:spPr bwMode="auto">
          <a:xfrm>
            <a:off x="0" y="1857375"/>
            <a:ext cx="12192000" cy="366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5400" b="1">
                <a:solidFill>
                  <a:srgbClr val="00B3DC"/>
                </a:solidFill>
                <a:latin typeface="Gilroy ExtraBold" pitchFamily="2" charset="77"/>
                <a:sym typeface="Gilroy ExtraBold" pitchFamily="2" charset="77"/>
              </a:rPr>
              <a:t>The challenge </a:t>
            </a:r>
            <a:r>
              <a:rPr lang="en-US" altLang="en-US" sz="5400" b="1">
                <a:latin typeface="Gilroy ExtraBold" pitchFamily="2" charset="77"/>
                <a:sym typeface="Gilroy ExtraBold" pitchFamily="2" charset="77"/>
              </a:rPr>
              <a:t>is the central</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reason for taking action. Without challenges, there would be no need </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to organize. Everyone would just </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be happy with the status quo.</a:t>
            </a:r>
          </a:p>
        </p:txBody>
      </p:sp>
      <p:pic>
        <p:nvPicPr>
          <p:cNvPr id="51202" name="Picture 2" descr="Picture 2">
            <a:extLst>
              <a:ext uri="{FF2B5EF4-FFF2-40B4-BE49-F238E27FC236}">
                <a16:creationId xmlns:a16="http://schemas.microsoft.com/office/drawing/2014/main" id="{DB3E3C0F-1CE5-7842-BA16-6611F3360B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descr="Google Shape;256;p37">
            <a:extLst>
              <a:ext uri="{FF2B5EF4-FFF2-40B4-BE49-F238E27FC236}">
                <a16:creationId xmlns:a16="http://schemas.microsoft.com/office/drawing/2014/main" id="{92BB6FE6-BEC6-144A-BD84-6AF52CC6A63F}"/>
              </a:ext>
            </a:extLst>
          </p:cNvPr>
          <p:cNvSpPr txBox="1">
            <a:spLocks/>
          </p:cNvSpPr>
          <p:nvPr/>
        </p:nvSpPr>
        <p:spPr bwMode="auto">
          <a:xfrm>
            <a:off x="598488" y="288925"/>
            <a:ext cx="3371850" cy="286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Challenge</a:t>
            </a:r>
          </a:p>
        </p:txBody>
      </p:sp>
      <p:sp>
        <p:nvSpPr>
          <p:cNvPr id="52226" name="Text Box 2" descr="TextBox 12">
            <a:extLst>
              <a:ext uri="{FF2B5EF4-FFF2-40B4-BE49-F238E27FC236}">
                <a16:creationId xmlns:a16="http://schemas.microsoft.com/office/drawing/2014/main" id="{9E4CF087-E74A-B949-AD45-1B1D2EA89F89}"/>
              </a:ext>
            </a:extLst>
          </p:cNvPr>
          <p:cNvSpPr txBox="1">
            <a:spLocks/>
          </p:cNvSpPr>
          <p:nvPr/>
        </p:nvSpPr>
        <p:spPr bwMode="auto">
          <a:xfrm>
            <a:off x="3657600" y="288925"/>
            <a:ext cx="7875588"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lvl="3"/>
            <a:r>
              <a:rPr lang="en-US" altLang="en-US" sz="1800">
                <a:solidFill>
                  <a:srgbClr val="000000"/>
                </a:solidFill>
                <a:latin typeface="Source Sans Pro" panose="020B0503030403020204" pitchFamily="34" charset="77"/>
                <a:sym typeface="Source Sans Pro" panose="020B0503030403020204" pitchFamily="34" charset="77"/>
              </a:rPr>
              <a:t>Growing up in Central California, I have seen firsthand the importance of water in our community. As we speak right now, firefighters are risking their lives to contain deadly fires that are ravaging the Sierra Nevadas and surrounding communities, and I am truly terrified at the thought of my family - my parents, brothers, nieces, and nephews having to evacuate because the air they are breathing is toxic. Access to the quantity of water  we need helps us contain these fires, as well as helps our local economy thrive with agriculture, jobs for farmers, and drinkable water from the ground table.”</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In 2016, I voted for officials that would represent my beliefs about water access to government. I want our community’s future access to water to be guaranteed. If we continue on our current track, we know that the future of our community is shaky.”</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Unfortunately, our pleas for creative solutions about the future of water in Fresno have gone unheard in Washington, which is why I am organizing with OFA and volunteers in our community to think of how we can address this critical problem.</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Would you join me for a house meeting with other volunteers to brainstorm how we can make sure our member of Congress protects families from fearing about water safety in the future?</a:t>
            </a:r>
          </a:p>
        </p:txBody>
      </p:sp>
      <p:pic>
        <p:nvPicPr>
          <p:cNvPr id="52227" name="Picture 3" descr="Picture 4">
            <a:extLst>
              <a:ext uri="{FF2B5EF4-FFF2-40B4-BE49-F238E27FC236}">
                <a16:creationId xmlns:a16="http://schemas.microsoft.com/office/drawing/2014/main" id="{44E8B2D8-EC62-D746-A274-F27207E87C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descr="Google Shape;268;p38">
            <a:extLst>
              <a:ext uri="{FF2B5EF4-FFF2-40B4-BE49-F238E27FC236}">
                <a16:creationId xmlns:a16="http://schemas.microsoft.com/office/drawing/2014/main" id="{17D16CB7-5393-2F4C-A680-D976CBEECE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0" name="Rectangle 2" descr="Google Shape;269;p38">
            <a:extLst>
              <a:ext uri="{FF2B5EF4-FFF2-40B4-BE49-F238E27FC236}">
                <a16:creationId xmlns:a16="http://schemas.microsoft.com/office/drawing/2014/main" id="{51387654-4EE6-6847-9AD6-637F3FEA2620}"/>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3251" name="Text Box 3" descr="Google Shape;270;p38">
            <a:extLst>
              <a:ext uri="{FF2B5EF4-FFF2-40B4-BE49-F238E27FC236}">
                <a16:creationId xmlns:a16="http://schemas.microsoft.com/office/drawing/2014/main" id="{F31C106E-EAA2-494A-AC5A-820BDC678D60}"/>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53252" name="Oval 4" descr="Google Shape;271;p38">
            <a:extLst>
              <a:ext uri="{FF2B5EF4-FFF2-40B4-BE49-F238E27FC236}">
                <a16:creationId xmlns:a16="http://schemas.microsoft.com/office/drawing/2014/main" id="{C869383E-D9CB-0A46-BBED-B61F96B70998}"/>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3253" name="Text Box 5" descr="Google Shape;272;p38">
            <a:extLst>
              <a:ext uri="{FF2B5EF4-FFF2-40B4-BE49-F238E27FC236}">
                <a16:creationId xmlns:a16="http://schemas.microsoft.com/office/drawing/2014/main" id="{72D0ACE6-1195-9248-87B6-8CCAC7484081}"/>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53254" name="Oval 6" descr="Google Shape;273;p38">
            <a:extLst>
              <a:ext uri="{FF2B5EF4-FFF2-40B4-BE49-F238E27FC236}">
                <a16:creationId xmlns:a16="http://schemas.microsoft.com/office/drawing/2014/main" id="{C79B1B79-D834-8444-B2AB-37A53534A195}"/>
              </a:ext>
            </a:extLst>
          </p:cNvPr>
          <p:cNvSpPr>
            <a:spLocks/>
          </p:cNvSpPr>
          <p:nvPr/>
        </p:nvSpPr>
        <p:spPr bwMode="auto">
          <a:xfrm>
            <a:off x="3614738" y="2703513"/>
            <a:ext cx="2281237"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3255" name="Text Box 7" descr="Google Shape;274;p38">
            <a:extLst>
              <a:ext uri="{FF2B5EF4-FFF2-40B4-BE49-F238E27FC236}">
                <a16:creationId xmlns:a16="http://schemas.microsoft.com/office/drawing/2014/main" id="{F5F1ACB7-DE9F-CC44-85AE-FCC853CC39E3}"/>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Choice</a:t>
            </a:r>
          </a:p>
        </p:txBody>
      </p:sp>
      <p:sp>
        <p:nvSpPr>
          <p:cNvPr id="53256" name="Oval 8" descr="Google Shape;275;p38">
            <a:extLst>
              <a:ext uri="{FF2B5EF4-FFF2-40B4-BE49-F238E27FC236}">
                <a16:creationId xmlns:a16="http://schemas.microsoft.com/office/drawing/2014/main" id="{CE7AA194-F325-6045-930C-495D533E6F35}"/>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3257" name="Text Box 9" descr="Google Shape;276;p38">
            <a:extLst>
              <a:ext uri="{FF2B5EF4-FFF2-40B4-BE49-F238E27FC236}">
                <a16:creationId xmlns:a16="http://schemas.microsoft.com/office/drawing/2014/main" id="{7A54B6AA-3C62-9A4E-AA9D-341A6F46CBE6}"/>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53258" name="Oval 10" descr="Google Shape;277;p38">
            <a:extLst>
              <a:ext uri="{FF2B5EF4-FFF2-40B4-BE49-F238E27FC236}">
                <a16:creationId xmlns:a16="http://schemas.microsoft.com/office/drawing/2014/main" id="{3FC320E7-599E-EF45-9047-0EDA23D4C958}"/>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3259" name="Text Box 11" descr="Google Shape;278;p38">
            <a:extLst>
              <a:ext uri="{FF2B5EF4-FFF2-40B4-BE49-F238E27FC236}">
                <a16:creationId xmlns:a16="http://schemas.microsoft.com/office/drawing/2014/main" id="{D63C087B-6570-B145-8812-66F2B759C39F}"/>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53260" name="Picture 12" descr="Picture 12">
            <a:extLst>
              <a:ext uri="{FF2B5EF4-FFF2-40B4-BE49-F238E27FC236}">
                <a16:creationId xmlns:a16="http://schemas.microsoft.com/office/drawing/2014/main" id="{3A24B774-CF53-6F4A-B432-FC29975AE9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descr="Google Shape;284;p39">
            <a:extLst>
              <a:ext uri="{FF2B5EF4-FFF2-40B4-BE49-F238E27FC236}">
                <a16:creationId xmlns:a16="http://schemas.microsoft.com/office/drawing/2014/main" id="{54C4EA5C-CACD-5842-884C-12CE08E5CFD4}"/>
              </a:ext>
            </a:extLst>
          </p:cNvPr>
          <p:cNvSpPr txBox="1">
            <a:spLocks/>
          </p:cNvSpPr>
          <p:nvPr/>
        </p:nvSpPr>
        <p:spPr bwMode="auto">
          <a:xfrm>
            <a:off x="0" y="2374900"/>
            <a:ext cx="12192000" cy="298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5400" b="1">
                <a:latin typeface="Gilroy ExtraBold" pitchFamily="2" charset="77"/>
                <a:sym typeface="Gilroy ExtraBold" pitchFamily="2" charset="77"/>
              </a:rPr>
              <a:t>This is the </a:t>
            </a:r>
            <a:r>
              <a:rPr lang="en-US" altLang="en-US" sz="5400" b="1">
                <a:solidFill>
                  <a:srgbClr val="00B3DC"/>
                </a:solidFill>
                <a:latin typeface="Gilroy ExtraBold" pitchFamily="2" charset="77"/>
                <a:sym typeface="Gilroy ExtraBold" pitchFamily="2" charset="77"/>
              </a:rPr>
              <a:t>choice</a:t>
            </a:r>
            <a:r>
              <a:rPr lang="en-US" altLang="en-US" sz="5400" b="1">
                <a:latin typeface="Gilroy ExtraBold" pitchFamily="2" charset="77"/>
                <a:sym typeface="Gilroy ExtraBold" pitchFamily="2" charset="77"/>
              </a:rPr>
              <a:t> you made </a:t>
            </a:r>
          </a:p>
          <a:p>
            <a:pPr algn="ctr">
              <a:lnSpc>
                <a:spcPct val="80000"/>
              </a:lnSpc>
            </a:pPr>
            <a:r>
              <a:rPr lang="en-US" altLang="en-US" sz="5400" b="1">
                <a:latin typeface="Gilroy ExtraBold" pitchFamily="2" charset="77"/>
                <a:sym typeface="Gilroy ExtraBold" pitchFamily="2" charset="77"/>
              </a:rPr>
              <a:t>to confront your challenge. What </a:t>
            </a:r>
          </a:p>
          <a:p>
            <a:pPr algn="ctr">
              <a:lnSpc>
                <a:spcPct val="80000"/>
              </a:lnSpc>
            </a:pPr>
            <a:r>
              <a:rPr lang="en-US" altLang="en-US" sz="5400" b="1">
                <a:latin typeface="Gilroy ExtraBold" pitchFamily="2" charset="77"/>
                <a:sym typeface="Gilroy ExtraBold" pitchFamily="2" charset="77"/>
              </a:rPr>
              <a:t>is the choice you made in that </a:t>
            </a:r>
          </a:p>
          <a:p>
            <a:pPr algn="ctr">
              <a:lnSpc>
                <a:spcPct val="80000"/>
              </a:lnSpc>
            </a:pPr>
            <a:r>
              <a:rPr lang="en-US" altLang="en-US" sz="5400" b="1">
                <a:latin typeface="Gilroy ExtraBold" pitchFamily="2" charset="77"/>
                <a:sym typeface="Gilroy ExtraBold" pitchFamily="2" charset="77"/>
              </a:rPr>
              <a:t>moment of adversity? </a:t>
            </a:r>
          </a:p>
        </p:txBody>
      </p:sp>
      <p:pic>
        <p:nvPicPr>
          <p:cNvPr id="54274" name="Picture 2" descr="Picture 2">
            <a:extLst>
              <a:ext uri="{FF2B5EF4-FFF2-40B4-BE49-F238E27FC236}">
                <a16:creationId xmlns:a16="http://schemas.microsoft.com/office/drawing/2014/main" id="{FD3A24FB-D5C1-ED4B-A3DA-819CABA56C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descr="Rectangle 1">
            <a:extLst>
              <a:ext uri="{FF2B5EF4-FFF2-40B4-BE49-F238E27FC236}">
                <a16:creationId xmlns:a16="http://schemas.microsoft.com/office/drawing/2014/main" id="{6FF68032-3484-E34F-A882-BA6609C6F678}"/>
              </a:ext>
            </a:extLst>
          </p:cNvPr>
          <p:cNvSpPr txBox="1">
            <a:spLocks/>
          </p:cNvSpPr>
          <p:nvPr/>
        </p:nvSpPr>
        <p:spPr bwMode="auto">
          <a:xfrm>
            <a:off x="0" y="1897063"/>
            <a:ext cx="12192000" cy="323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endParaRPr lang="en-US" altLang="en-US" sz="4800" b="1">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For most organizers, your choice </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was action. Your choice was change—</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to stand up and do something, </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no matter how big or small.</a:t>
            </a:r>
          </a:p>
        </p:txBody>
      </p:sp>
      <p:pic>
        <p:nvPicPr>
          <p:cNvPr id="55298" name="Picture 2" descr="Picture 2">
            <a:extLst>
              <a:ext uri="{FF2B5EF4-FFF2-40B4-BE49-F238E27FC236}">
                <a16:creationId xmlns:a16="http://schemas.microsoft.com/office/drawing/2014/main" id="{1B729544-60D7-C34F-9C54-1E099414C1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descr="Google Shape;291;p40">
            <a:extLst>
              <a:ext uri="{FF2B5EF4-FFF2-40B4-BE49-F238E27FC236}">
                <a16:creationId xmlns:a16="http://schemas.microsoft.com/office/drawing/2014/main" id="{DF4B4E86-6990-654F-8960-9C6E5BC08FD0}"/>
              </a:ext>
            </a:extLst>
          </p:cNvPr>
          <p:cNvSpPr txBox="1">
            <a:spLocks/>
          </p:cNvSpPr>
          <p:nvPr/>
        </p:nvSpPr>
        <p:spPr bwMode="auto">
          <a:xfrm>
            <a:off x="611188" y="288925"/>
            <a:ext cx="3370262" cy="286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Choice</a:t>
            </a:r>
          </a:p>
        </p:txBody>
      </p:sp>
      <p:sp>
        <p:nvSpPr>
          <p:cNvPr id="56322" name="Text Box 2" descr="TextBox 6">
            <a:extLst>
              <a:ext uri="{FF2B5EF4-FFF2-40B4-BE49-F238E27FC236}">
                <a16:creationId xmlns:a16="http://schemas.microsoft.com/office/drawing/2014/main" id="{B4934D89-6D96-ED46-A734-53FA022E4B0D}"/>
              </a:ext>
            </a:extLst>
          </p:cNvPr>
          <p:cNvSpPr txBox="1">
            <a:spLocks/>
          </p:cNvSpPr>
          <p:nvPr/>
        </p:nvSpPr>
        <p:spPr bwMode="auto">
          <a:xfrm>
            <a:off x="3657600" y="288925"/>
            <a:ext cx="7875588"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lvl="3"/>
            <a:r>
              <a:rPr lang="en-US" altLang="en-US" sz="1800">
                <a:solidFill>
                  <a:srgbClr val="000000"/>
                </a:solidFill>
                <a:latin typeface="Source Sans Pro" panose="020B0503030403020204" pitchFamily="34" charset="77"/>
                <a:sym typeface="Source Sans Pro" panose="020B0503030403020204" pitchFamily="34" charset="77"/>
              </a:rPr>
              <a:t>Growing up in Central California, I have seen firsthand the importance of water in our community. As we speak right now, firefighters are risking their lives to contain deadly fires that are ravaging the Sierra Nevadas and surrounding communities, and I am truly terrified at the thought of my family - my parents, brothers, nieces, and nephews having to evacuate because the air they are breathing is toxic. Access to the quantity of water  we need helps us contain these fires, as well as helps our local economy thrive with agriculture, jobs for farmers, and drinkable water from the ground table.”</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In 2016, I voted for officials that would represent my beliefs about water access to government. I want our community’s future access to water to be guaranteed. If we continue on our current track, we know that the future of our community is shaky.</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Unfortunately, our pleas for creative solutions about the future of water in Fresno have gone unheard in Washington, which is why I am organizing with OFA and volunteers in our community to think of how we can address this critical problem.</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Would you join me for a house meeting with other volunteers to brainstorm how we can make sure our member of Congress protects families from fearing about water safety in the future?</a:t>
            </a:r>
          </a:p>
        </p:txBody>
      </p:sp>
      <p:pic>
        <p:nvPicPr>
          <p:cNvPr id="56323" name="Picture 3" descr="Picture 4">
            <a:extLst>
              <a:ext uri="{FF2B5EF4-FFF2-40B4-BE49-F238E27FC236}">
                <a16:creationId xmlns:a16="http://schemas.microsoft.com/office/drawing/2014/main" id="{D42600A6-7A41-4D48-AE5A-112EBA8051F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Google Shape;300;p41">
            <a:extLst>
              <a:ext uri="{FF2B5EF4-FFF2-40B4-BE49-F238E27FC236}">
                <a16:creationId xmlns:a16="http://schemas.microsoft.com/office/drawing/2014/main" id="{FD6CF560-9DD6-5745-B4BC-FA1DA1540F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Rectangle 2" descr="Google Shape;301;p41">
            <a:extLst>
              <a:ext uri="{FF2B5EF4-FFF2-40B4-BE49-F238E27FC236}">
                <a16:creationId xmlns:a16="http://schemas.microsoft.com/office/drawing/2014/main" id="{DCA301E5-6603-1246-A75D-E831CA2E0E2C}"/>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7347" name="Text Box 3" descr="Google Shape;302;p41">
            <a:extLst>
              <a:ext uri="{FF2B5EF4-FFF2-40B4-BE49-F238E27FC236}">
                <a16:creationId xmlns:a16="http://schemas.microsoft.com/office/drawing/2014/main" id="{05DB52A0-A548-714C-ABD2-91435E93B982}"/>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57348" name="Oval 4" descr="Google Shape;303;p41">
            <a:extLst>
              <a:ext uri="{FF2B5EF4-FFF2-40B4-BE49-F238E27FC236}">
                <a16:creationId xmlns:a16="http://schemas.microsoft.com/office/drawing/2014/main" id="{20C76448-ACE0-3A49-8465-8F25D2B7AD26}"/>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7349" name="Text Box 5" descr="Google Shape;304;p41">
            <a:extLst>
              <a:ext uri="{FF2B5EF4-FFF2-40B4-BE49-F238E27FC236}">
                <a16:creationId xmlns:a16="http://schemas.microsoft.com/office/drawing/2014/main" id="{E2B7EAA5-6F41-504A-A986-B793397A0C9E}"/>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57350" name="Oval 6" descr="Google Shape;305;p41">
            <a:extLst>
              <a:ext uri="{FF2B5EF4-FFF2-40B4-BE49-F238E27FC236}">
                <a16:creationId xmlns:a16="http://schemas.microsoft.com/office/drawing/2014/main" id="{F657417A-0850-5042-BD76-7971DE7D4641}"/>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7351" name="Text Box 7" descr="Google Shape;306;p41">
            <a:extLst>
              <a:ext uri="{FF2B5EF4-FFF2-40B4-BE49-F238E27FC236}">
                <a16:creationId xmlns:a16="http://schemas.microsoft.com/office/drawing/2014/main" id="{A445A366-12D7-E248-BFB8-2DAFB0EF0CD0}"/>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57352" name="Oval 8" descr="Google Shape;307;p41">
            <a:extLst>
              <a:ext uri="{FF2B5EF4-FFF2-40B4-BE49-F238E27FC236}">
                <a16:creationId xmlns:a16="http://schemas.microsoft.com/office/drawing/2014/main" id="{AC20EC25-B7F2-4847-BAD1-2A4E43453CD7}"/>
              </a:ext>
            </a:extLst>
          </p:cNvPr>
          <p:cNvSpPr>
            <a:spLocks/>
          </p:cNvSpPr>
          <p:nvPr/>
        </p:nvSpPr>
        <p:spPr bwMode="auto">
          <a:xfrm>
            <a:off x="6188075" y="2703513"/>
            <a:ext cx="2281238"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7353" name="Text Box 9" descr="Google Shape;308;p41">
            <a:extLst>
              <a:ext uri="{FF2B5EF4-FFF2-40B4-BE49-F238E27FC236}">
                <a16:creationId xmlns:a16="http://schemas.microsoft.com/office/drawing/2014/main" id="{786B3ADD-E172-1343-96F6-24E9A0E3E73B}"/>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Outcome</a:t>
            </a:r>
          </a:p>
        </p:txBody>
      </p:sp>
      <p:sp>
        <p:nvSpPr>
          <p:cNvPr id="57354" name="Oval 10" descr="Google Shape;309;p41">
            <a:extLst>
              <a:ext uri="{FF2B5EF4-FFF2-40B4-BE49-F238E27FC236}">
                <a16:creationId xmlns:a16="http://schemas.microsoft.com/office/drawing/2014/main" id="{37C51428-3F9A-A541-A539-2743D52C668D}"/>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7355" name="Text Box 11" descr="Google Shape;310;p41">
            <a:extLst>
              <a:ext uri="{FF2B5EF4-FFF2-40B4-BE49-F238E27FC236}">
                <a16:creationId xmlns:a16="http://schemas.microsoft.com/office/drawing/2014/main" id="{6E83DECD-C0AD-9E45-ADC4-47A0EEC6F7C6}"/>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57356" name="Picture 12" descr="Picture 12">
            <a:extLst>
              <a:ext uri="{FF2B5EF4-FFF2-40B4-BE49-F238E27FC236}">
                <a16:creationId xmlns:a16="http://schemas.microsoft.com/office/drawing/2014/main" id="{0C437EEA-0BE8-EC43-946B-7319228803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descr="TextBox 15">
            <a:extLst>
              <a:ext uri="{FF2B5EF4-FFF2-40B4-BE49-F238E27FC236}">
                <a16:creationId xmlns:a16="http://schemas.microsoft.com/office/drawing/2014/main" id="{A99D4CE5-217B-B54C-8A72-09FCA1A060FA}"/>
              </a:ext>
            </a:extLst>
          </p:cNvPr>
          <p:cNvSpPr txBox="1">
            <a:spLocks/>
          </p:cNvSpPr>
          <p:nvPr/>
        </p:nvSpPr>
        <p:spPr bwMode="auto">
          <a:xfrm>
            <a:off x="6511925" y="1173163"/>
            <a:ext cx="4743450" cy="166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dirty="0">
                <a:latin typeface="Source Sans Pro" panose="020B0503030403020204" pitchFamily="34" charset="77"/>
                <a:sym typeface="Source Sans Pro" panose="020B0503030403020204" pitchFamily="34" charset="77"/>
              </a:rPr>
              <a:t>Analyze underlying reasons why engaging in persuasive conversations is difficult, both individually and interpersonally </a:t>
            </a:r>
          </a:p>
        </p:txBody>
      </p:sp>
      <p:sp>
        <p:nvSpPr>
          <p:cNvPr id="9217" name="Text Box 1" descr="TextBox 1">
            <a:extLst>
              <a:ext uri="{FF2B5EF4-FFF2-40B4-BE49-F238E27FC236}">
                <a16:creationId xmlns:a16="http://schemas.microsoft.com/office/drawing/2014/main" id="{E6D76288-8805-7749-918E-04E425E09F3C}"/>
              </a:ext>
            </a:extLst>
          </p:cNvPr>
          <p:cNvSpPr txBox="1">
            <a:spLocks/>
          </p:cNvSpPr>
          <p:nvPr/>
        </p:nvSpPr>
        <p:spPr bwMode="auto">
          <a:xfrm>
            <a:off x="1122363" y="1150938"/>
            <a:ext cx="3321050" cy="134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9218" name="Group 2">
            <a:extLst>
              <a:ext uri="{FF2B5EF4-FFF2-40B4-BE49-F238E27FC236}">
                <a16:creationId xmlns:a16="http://schemas.microsoft.com/office/drawing/2014/main" id="{C422D658-6DE6-4047-952E-3B598479A374}"/>
              </a:ext>
            </a:extLst>
          </p:cNvPr>
          <p:cNvGrpSpPr>
            <a:grpSpLocks/>
          </p:cNvGrpSpPr>
          <p:nvPr/>
        </p:nvGrpSpPr>
        <p:grpSpPr bwMode="auto">
          <a:xfrm>
            <a:off x="5868988" y="1247775"/>
            <a:ext cx="344487" cy="344488"/>
            <a:chOff x="-1" y="-1"/>
            <a:chExt cx="344498" cy="344498"/>
          </a:xfrm>
        </p:grpSpPr>
        <p:sp>
          <p:nvSpPr>
            <p:cNvPr id="9219" name="Oval 3">
              <a:extLst>
                <a:ext uri="{FF2B5EF4-FFF2-40B4-BE49-F238E27FC236}">
                  <a16:creationId xmlns:a16="http://schemas.microsoft.com/office/drawing/2014/main" id="{2E3D65DB-F789-A440-9B73-A5A4722D5449}"/>
                </a:ext>
              </a:extLst>
            </p:cNvPr>
            <p:cNvSpPr>
              <a:spLocks/>
            </p:cNvSpPr>
            <p:nvPr/>
          </p:nvSpPr>
          <p:spPr bwMode="auto">
            <a:xfrm>
              <a:off x="-1" y="-1"/>
              <a:ext cx="344498" cy="344498"/>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9220" name="Text Box 4">
              <a:extLst>
                <a:ext uri="{FF2B5EF4-FFF2-40B4-BE49-F238E27FC236}">
                  <a16:creationId xmlns:a16="http://schemas.microsoft.com/office/drawing/2014/main" id="{3BE0F49B-84A9-B045-942F-28C92A2480EE}"/>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pic>
        <p:nvPicPr>
          <p:cNvPr id="9223" name="Picture 7" descr="Picture 5">
            <a:extLst>
              <a:ext uri="{FF2B5EF4-FFF2-40B4-BE49-F238E27FC236}">
                <a16:creationId xmlns:a16="http://schemas.microsoft.com/office/drawing/2014/main" id="{558EA5CB-BF73-0C42-B221-531C26971E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descr="Google Shape;316;p42">
            <a:extLst>
              <a:ext uri="{FF2B5EF4-FFF2-40B4-BE49-F238E27FC236}">
                <a16:creationId xmlns:a16="http://schemas.microsoft.com/office/drawing/2014/main" id="{AAD5FDBD-27E0-EB47-952B-64AFF16B3F4D}"/>
              </a:ext>
            </a:extLst>
          </p:cNvPr>
          <p:cNvSpPr txBox="1">
            <a:spLocks/>
          </p:cNvSpPr>
          <p:nvPr/>
        </p:nvSpPr>
        <p:spPr bwMode="auto">
          <a:xfrm>
            <a:off x="0" y="1292225"/>
            <a:ext cx="12192000" cy="453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300" b="1">
                <a:latin typeface="Gilroy ExtraBold" pitchFamily="2" charset="77"/>
                <a:sym typeface="Gilroy ExtraBold" pitchFamily="2" charset="77"/>
              </a:rPr>
              <a:t>What were the results of your decision?</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solidFill>
                  <a:srgbClr val="00B3DC"/>
                </a:solidFill>
                <a:latin typeface="Gilroy ExtraBold" pitchFamily="2" charset="77"/>
                <a:sym typeface="Gilroy ExtraBold" pitchFamily="2" charset="77"/>
              </a:rPr>
              <a:t>The outcome </a:t>
            </a:r>
            <a:r>
              <a:rPr lang="en-US" altLang="en-US" sz="4300" b="1">
                <a:latin typeface="Gilroy ExtraBold" pitchFamily="2" charset="77"/>
                <a:sym typeface="Gilroy ExtraBold" pitchFamily="2" charset="77"/>
              </a:rPr>
              <a:t>shows how taking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action can lead to something good.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If you’re telling the story in an effort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to move someone to take action,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they need to know that taking action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can have positive results.</a:t>
            </a:r>
          </a:p>
        </p:txBody>
      </p:sp>
      <p:pic>
        <p:nvPicPr>
          <p:cNvPr id="58370" name="Picture 2" descr="Picture 2">
            <a:extLst>
              <a:ext uri="{FF2B5EF4-FFF2-40B4-BE49-F238E27FC236}">
                <a16:creationId xmlns:a16="http://schemas.microsoft.com/office/drawing/2014/main" id="{603D6882-170D-CD42-8105-0801989A25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descr="Google Shape;322;p43">
            <a:extLst>
              <a:ext uri="{FF2B5EF4-FFF2-40B4-BE49-F238E27FC236}">
                <a16:creationId xmlns:a16="http://schemas.microsoft.com/office/drawing/2014/main" id="{651350EA-2B15-294D-B1E7-310B7AABB866}"/>
              </a:ext>
            </a:extLst>
          </p:cNvPr>
          <p:cNvSpPr txBox="1">
            <a:spLocks/>
          </p:cNvSpPr>
          <p:nvPr/>
        </p:nvSpPr>
        <p:spPr bwMode="auto">
          <a:xfrm>
            <a:off x="590550" y="288925"/>
            <a:ext cx="3370263" cy="286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Outcome</a:t>
            </a:r>
          </a:p>
        </p:txBody>
      </p:sp>
      <p:sp>
        <p:nvSpPr>
          <p:cNvPr id="59394" name="Text Box 2" descr="TextBox 5">
            <a:extLst>
              <a:ext uri="{FF2B5EF4-FFF2-40B4-BE49-F238E27FC236}">
                <a16:creationId xmlns:a16="http://schemas.microsoft.com/office/drawing/2014/main" id="{D45E08FA-D3A3-9D4D-A20B-90F8874E28CF}"/>
              </a:ext>
            </a:extLst>
          </p:cNvPr>
          <p:cNvSpPr txBox="1">
            <a:spLocks/>
          </p:cNvSpPr>
          <p:nvPr/>
        </p:nvSpPr>
        <p:spPr bwMode="auto">
          <a:xfrm>
            <a:off x="3657600" y="288925"/>
            <a:ext cx="7875588"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lvl="3"/>
            <a:r>
              <a:rPr lang="en-US" altLang="en-US" sz="1800">
                <a:solidFill>
                  <a:srgbClr val="000000"/>
                </a:solidFill>
                <a:latin typeface="Source Sans Pro" panose="020B0503030403020204" pitchFamily="34" charset="77"/>
                <a:sym typeface="Source Sans Pro" panose="020B0503030403020204" pitchFamily="34" charset="77"/>
              </a:rPr>
              <a:t>Growing up in Central California, I have seen firsthand the importance of water in our community. As we speak right now, firefighters are risking their lives to contain deadly fires that are ravaging the Sierra Nevadas and surrounding communities, and I am truly terrified at the thought of my family - my parents, brothers, nieces, and nephews having to evacuate because the air they are breathing is toxic. Access to the quantity of water  we need helps us contain these fires, as well as helps our local economy thrive with agriculture, jobs for farmers, and drinkable water from the ground table.”</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In 2016, I voted for officials that would represent my beliefs about water access to government. I want our community’s future access to water to be guaranteed. If we continue on our current track, we know that the future of our community is shaky.”</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Unfortunately, our pleas for creative solutions about the future of water in Fresno have gone unheard in Washington, which is why I am organizing with OFA and volunteers in our community to think of how we can address this critical problem.</a:t>
            </a:r>
          </a:p>
          <a:p>
            <a:pPr lvl="3"/>
            <a:endParaRPr lang="en-US" altLang="en-US" sz="1800">
              <a:solidFill>
                <a:srgbClr val="000000"/>
              </a:solidFill>
              <a:latin typeface="Source Sans Pro" panose="020B0503030403020204" pitchFamily="34" charset="77"/>
              <a:sym typeface="Source Sans Pro" panose="020B0503030403020204" pitchFamily="34" charset="77"/>
            </a:endParaRPr>
          </a:p>
          <a:p>
            <a:pPr lvl="3"/>
            <a:r>
              <a:rPr lang="en-US" altLang="en-US" sz="1800">
                <a:solidFill>
                  <a:srgbClr val="000000"/>
                </a:solidFill>
                <a:latin typeface="Source Sans Pro" panose="020B0503030403020204" pitchFamily="34" charset="77"/>
                <a:sym typeface="Source Sans Pro" panose="020B0503030403020204" pitchFamily="34" charset="77"/>
              </a:rPr>
              <a:t>Would you join me for a house meeting with other volunteers to brainstorm how we can make sure our member of Congress protects families from fearing about water safety in the future?</a:t>
            </a:r>
          </a:p>
        </p:txBody>
      </p:sp>
      <p:pic>
        <p:nvPicPr>
          <p:cNvPr id="59395" name="Picture 3" descr="Picture 4">
            <a:extLst>
              <a:ext uri="{FF2B5EF4-FFF2-40B4-BE49-F238E27FC236}">
                <a16:creationId xmlns:a16="http://schemas.microsoft.com/office/drawing/2014/main" id="{DEC0CC9A-BBA7-FC40-B42D-707915DEB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Google Shape;331;p44">
            <a:extLst>
              <a:ext uri="{FF2B5EF4-FFF2-40B4-BE49-F238E27FC236}">
                <a16:creationId xmlns:a16="http://schemas.microsoft.com/office/drawing/2014/main" id="{B67ABC37-1F9A-9A47-ACB2-CAD5F5C592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8" name="Rectangle 2" descr="Google Shape;332;p44">
            <a:extLst>
              <a:ext uri="{FF2B5EF4-FFF2-40B4-BE49-F238E27FC236}">
                <a16:creationId xmlns:a16="http://schemas.microsoft.com/office/drawing/2014/main" id="{736BBCFC-8D46-2B4B-938C-BB595789508E}"/>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19" name="Text Box 3" descr="Google Shape;333;p44">
            <a:extLst>
              <a:ext uri="{FF2B5EF4-FFF2-40B4-BE49-F238E27FC236}">
                <a16:creationId xmlns:a16="http://schemas.microsoft.com/office/drawing/2014/main" id="{243804F9-7751-414B-8E30-E8B5E1C17340}"/>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60420" name="Oval 4" descr="Google Shape;334;p44">
            <a:extLst>
              <a:ext uri="{FF2B5EF4-FFF2-40B4-BE49-F238E27FC236}">
                <a16:creationId xmlns:a16="http://schemas.microsoft.com/office/drawing/2014/main" id="{4585F44B-11F9-2C4E-A999-612C79123E70}"/>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21" name="Text Box 5" descr="Google Shape;335;p44">
            <a:extLst>
              <a:ext uri="{FF2B5EF4-FFF2-40B4-BE49-F238E27FC236}">
                <a16:creationId xmlns:a16="http://schemas.microsoft.com/office/drawing/2014/main" id="{28FDAE5C-7C48-1647-93B5-F63D905733A3}"/>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60422" name="Oval 6" descr="Google Shape;336;p44">
            <a:extLst>
              <a:ext uri="{FF2B5EF4-FFF2-40B4-BE49-F238E27FC236}">
                <a16:creationId xmlns:a16="http://schemas.microsoft.com/office/drawing/2014/main" id="{3F726309-EF30-EA49-AC50-35739DBB6A70}"/>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23" name="Text Box 7" descr="Google Shape;337;p44">
            <a:extLst>
              <a:ext uri="{FF2B5EF4-FFF2-40B4-BE49-F238E27FC236}">
                <a16:creationId xmlns:a16="http://schemas.microsoft.com/office/drawing/2014/main" id="{FE35DEA5-9953-0C4E-A10C-F5343C69EBBF}"/>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60424" name="Oval 8" descr="Google Shape;338;p44">
            <a:extLst>
              <a:ext uri="{FF2B5EF4-FFF2-40B4-BE49-F238E27FC236}">
                <a16:creationId xmlns:a16="http://schemas.microsoft.com/office/drawing/2014/main" id="{80CCBEEC-D0FD-2049-BB69-B85D13E4DFBF}"/>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25" name="Text Box 9" descr="Google Shape;339;p44">
            <a:extLst>
              <a:ext uri="{FF2B5EF4-FFF2-40B4-BE49-F238E27FC236}">
                <a16:creationId xmlns:a16="http://schemas.microsoft.com/office/drawing/2014/main" id="{194FDD33-F568-AA48-9528-752A272AB4E6}"/>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60426" name="Oval 10" descr="Google Shape;340;p44">
            <a:extLst>
              <a:ext uri="{FF2B5EF4-FFF2-40B4-BE49-F238E27FC236}">
                <a16:creationId xmlns:a16="http://schemas.microsoft.com/office/drawing/2014/main" id="{C8AF4712-0825-5346-929F-34E7E4B1F3CB}"/>
              </a:ext>
            </a:extLst>
          </p:cNvPr>
          <p:cNvSpPr>
            <a:spLocks/>
          </p:cNvSpPr>
          <p:nvPr/>
        </p:nvSpPr>
        <p:spPr bwMode="auto">
          <a:xfrm>
            <a:off x="8761413" y="2736850"/>
            <a:ext cx="2281237" cy="22828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27" name="Text Box 11" descr="Google Shape;341;p44">
            <a:extLst>
              <a:ext uri="{FF2B5EF4-FFF2-40B4-BE49-F238E27FC236}">
                <a16:creationId xmlns:a16="http://schemas.microsoft.com/office/drawing/2014/main" id="{7EC821F1-5CBC-8D47-AD2C-30F1E68E599D}"/>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Ask</a:t>
            </a:r>
          </a:p>
        </p:txBody>
      </p:sp>
      <p:pic>
        <p:nvPicPr>
          <p:cNvPr id="60428" name="Picture 12" descr="Picture 12">
            <a:extLst>
              <a:ext uri="{FF2B5EF4-FFF2-40B4-BE49-F238E27FC236}">
                <a16:creationId xmlns:a16="http://schemas.microsoft.com/office/drawing/2014/main" id="{4F48C9F6-42D5-D547-8A47-8A7BB6F47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descr="Google Shape;347;p45">
            <a:extLst>
              <a:ext uri="{FF2B5EF4-FFF2-40B4-BE49-F238E27FC236}">
                <a16:creationId xmlns:a16="http://schemas.microsoft.com/office/drawing/2014/main" id="{CFCE8221-A817-F545-B168-3F1AB13007EC}"/>
              </a:ext>
            </a:extLst>
          </p:cNvPr>
          <p:cNvSpPr txBox="1">
            <a:spLocks/>
          </p:cNvSpPr>
          <p:nvPr/>
        </p:nvSpPr>
        <p:spPr bwMode="auto">
          <a:xfrm>
            <a:off x="0" y="1997075"/>
            <a:ext cx="12192000" cy="324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00B3DC"/>
                </a:solidFill>
                <a:latin typeface="Gilroy ExtraBold" pitchFamily="2" charset="77"/>
                <a:sym typeface="Gilroy ExtraBold" pitchFamily="2" charset="77"/>
              </a:rPr>
              <a:t>The ask </a:t>
            </a:r>
            <a:r>
              <a:rPr lang="en-US" altLang="en-US" sz="6000" b="1">
                <a:latin typeface="Gilroy ExtraBold" pitchFamily="2" charset="77"/>
                <a:sym typeface="Gilroy ExtraBold" pitchFamily="2" charset="77"/>
              </a:rPr>
              <a:t>is when you give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your audience a chance to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join you and become part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of the story.</a:t>
            </a:r>
          </a:p>
        </p:txBody>
      </p:sp>
      <p:pic>
        <p:nvPicPr>
          <p:cNvPr id="61442" name="Picture 2" descr="Picture 2">
            <a:extLst>
              <a:ext uri="{FF2B5EF4-FFF2-40B4-BE49-F238E27FC236}">
                <a16:creationId xmlns:a16="http://schemas.microsoft.com/office/drawing/2014/main" id="{9CDF2373-ADC2-7342-8CCA-A15FAB30C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 descr="Google Shape;356;p46">
            <a:extLst>
              <a:ext uri="{FF2B5EF4-FFF2-40B4-BE49-F238E27FC236}">
                <a16:creationId xmlns:a16="http://schemas.microsoft.com/office/drawing/2014/main" id="{4FA9A9AE-1F46-D64C-8B76-EAB5E5F375F6}"/>
              </a:ext>
            </a:extLst>
          </p:cNvPr>
          <p:cNvSpPr txBox="1">
            <a:spLocks/>
          </p:cNvSpPr>
          <p:nvPr/>
        </p:nvSpPr>
        <p:spPr bwMode="auto">
          <a:xfrm>
            <a:off x="714375" y="293688"/>
            <a:ext cx="3371850"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Ask</a:t>
            </a:r>
          </a:p>
        </p:txBody>
      </p:sp>
      <p:sp>
        <p:nvSpPr>
          <p:cNvPr id="62466" name="Text Box 2" descr="TextBox 7">
            <a:extLst>
              <a:ext uri="{FF2B5EF4-FFF2-40B4-BE49-F238E27FC236}">
                <a16:creationId xmlns:a16="http://schemas.microsoft.com/office/drawing/2014/main" id="{C22DEEC3-231B-EE4E-94D3-AE59BF091537}"/>
              </a:ext>
            </a:extLst>
          </p:cNvPr>
          <p:cNvSpPr txBox="1">
            <a:spLocks/>
          </p:cNvSpPr>
          <p:nvPr/>
        </p:nvSpPr>
        <p:spPr bwMode="auto">
          <a:xfrm>
            <a:off x="3657600" y="288925"/>
            <a:ext cx="7875588" cy="642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lvl="3"/>
            <a:r>
              <a:rPr lang="en-US" altLang="en-US" sz="1800">
                <a:solidFill>
                  <a:srgbClr val="233031"/>
                </a:solidFill>
                <a:latin typeface="Source Sans Pro" panose="020B0503030403020204" pitchFamily="34" charset="77"/>
                <a:sym typeface="Source Sans Pro" panose="020B0503030403020204" pitchFamily="34" charset="77"/>
              </a:rPr>
              <a:t>Growing up in Central California, I have seen firsthand the importance of water in our community. As we speak right now, firefighters are risking their lives to contain deadly fires that are ravaging the Sierra Nevadas and surrounding communities, and I am truly terrified at the thought of my family - my parents, brothers, nieces, and nephews having to evacuate because the air they are breathing is toxic. Access to the quantity of water  we need helps us contain these fires, as well as helps our local economy thrive with agriculture, jobs for farmers, and drinkable water from the ground table.”</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In 2016, I voted for officials that would represent my beliefs about water access to government. I want our community’s future access to water to be guaranteed. If we continue on our current track, we know that the future of our community is shaky.”</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Unfortunately, our pleas for creative solutions about the future of water in Fresno have gone unheard in Washington, which is why I am organizing with OFA and volunteers in our community to think of how we can address this critical problem.</a:t>
            </a:r>
            <a:endParaRPr lang="en-US" altLang="en-US" sz="1800">
              <a:solidFill>
                <a:srgbClr val="000000"/>
              </a:solidFill>
              <a:latin typeface="Source Sans Pro" panose="020B0503030403020204" pitchFamily="34" charset="77"/>
              <a:sym typeface="Source Sans Pro" panose="020B0503030403020204" pitchFamily="34" charset="77"/>
            </a:endParaRPr>
          </a:p>
          <a:p>
            <a:pPr lvl="3"/>
            <a:endParaRPr lang="en-US" altLang="en-US" sz="1800">
              <a:solidFill>
                <a:srgbClr val="233031"/>
              </a:solidFill>
              <a:latin typeface="Source Sans Pro" panose="020B0503030403020204" pitchFamily="34" charset="77"/>
              <a:sym typeface="Source Sans Pro" panose="020B0503030403020204" pitchFamily="34" charset="77"/>
            </a:endParaRPr>
          </a:p>
          <a:p>
            <a:pPr lvl="3"/>
            <a:r>
              <a:rPr lang="en-US" altLang="en-US" sz="1800">
                <a:solidFill>
                  <a:srgbClr val="233031"/>
                </a:solidFill>
                <a:latin typeface="Source Sans Pro" panose="020B0503030403020204" pitchFamily="34" charset="77"/>
                <a:sym typeface="Source Sans Pro" panose="020B0503030403020204" pitchFamily="34" charset="77"/>
              </a:rPr>
              <a:t>Would you join me for a house meeting with other volunteers to brainstorm how we can make sure our member of Congress protects families from fearing about water safety in the future?</a:t>
            </a:r>
            <a:endParaRPr lang="en-US" altLang="en-US" sz="1800">
              <a:solidFill>
                <a:srgbClr val="000000"/>
              </a:solidFill>
              <a:latin typeface="Source Sans Pro" panose="020B0503030403020204" pitchFamily="34" charset="77"/>
              <a:sym typeface="Source Sans Pro" panose="020B0503030403020204" pitchFamily="34" charset="77"/>
            </a:endParaRPr>
          </a:p>
        </p:txBody>
      </p:sp>
      <p:pic>
        <p:nvPicPr>
          <p:cNvPr id="62467" name="Picture 3" descr="Picture 4">
            <a:extLst>
              <a:ext uri="{FF2B5EF4-FFF2-40B4-BE49-F238E27FC236}">
                <a16:creationId xmlns:a16="http://schemas.microsoft.com/office/drawing/2014/main" id="{CD46F7C5-B261-BA44-8652-CE423C5862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descr="Google Shape;380;p48">
            <a:extLst>
              <a:ext uri="{FF2B5EF4-FFF2-40B4-BE49-F238E27FC236}">
                <a16:creationId xmlns:a16="http://schemas.microsoft.com/office/drawing/2014/main" id="{3F3C42FE-DA61-E349-B2A1-1CA85C0E9F88}"/>
              </a:ext>
            </a:extLst>
          </p:cNvPr>
          <p:cNvSpPr txBox="1">
            <a:spLocks/>
          </p:cNvSpPr>
          <p:nvPr/>
        </p:nvSpPr>
        <p:spPr bwMode="auto">
          <a:xfrm>
            <a:off x="0" y="3030538"/>
            <a:ext cx="12192000" cy="101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00B3DC"/>
                </a:solidFill>
                <a:latin typeface="Gilroy ExtraBold" pitchFamily="2" charset="77"/>
                <a:sym typeface="Gilroy ExtraBold" pitchFamily="2" charset="77"/>
              </a:rPr>
              <a:t>Now it’s your turn! </a:t>
            </a:r>
          </a:p>
        </p:txBody>
      </p:sp>
      <p:pic>
        <p:nvPicPr>
          <p:cNvPr id="63490" name="Picture 2" descr="Picture 3">
            <a:extLst>
              <a:ext uri="{FF2B5EF4-FFF2-40B4-BE49-F238E27FC236}">
                <a16:creationId xmlns:a16="http://schemas.microsoft.com/office/drawing/2014/main" id="{B7ABBDF0-139E-A24F-9324-D5B32B7B79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descr="Google Shape;386;p49">
            <a:extLst>
              <a:ext uri="{FF2B5EF4-FFF2-40B4-BE49-F238E27FC236}">
                <a16:creationId xmlns:a16="http://schemas.microsoft.com/office/drawing/2014/main" id="{9DE3C430-F746-2244-AF5B-31905BF87BDF}"/>
              </a:ext>
            </a:extLst>
          </p:cNvPr>
          <p:cNvSpPr txBox="1">
            <a:spLocks/>
          </p:cNvSpPr>
          <p:nvPr/>
        </p:nvSpPr>
        <p:spPr bwMode="auto">
          <a:xfrm>
            <a:off x="5664200" y="1016000"/>
            <a:ext cx="6045200" cy="471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indent="457200">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200">
                <a:latin typeface="Source Sans Pro" panose="020B0503030403020204" pitchFamily="34" charset="77"/>
                <a:sym typeface="Source Sans Pro" panose="020B0503030403020204" pitchFamily="34" charset="77"/>
              </a:rPr>
              <a:t>Begin writing your personal story. Think of a key life moment–it doesn’t need to be dramatic–in which you began to care about the issue you wrote about in the previous exercise. Consider the following:</a:t>
            </a:r>
          </a:p>
          <a:p>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was the specific challenge you faced?</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was the specific choice you made?</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happened as a result of your choice?</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How can your listener join you in taking action?</a:t>
            </a:r>
          </a:p>
        </p:txBody>
      </p:sp>
      <p:sp>
        <p:nvSpPr>
          <p:cNvPr id="65538" name="Text Box 2" descr="Google Shape;394;p49">
            <a:extLst>
              <a:ext uri="{FF2B5EF4-FFF2-40B4-BE49-F238E27FC236}">
                <a16:creationId xmlns:a16="http://schemas.microsoft.com/office/drawing/2014/main" id="{5FE270B3-F728-174F-BC36-9A533425C19A}"/>
              </a:ext>
            </a:extLst>
          </p:cNvPr>
          <p:cNvSpPr txBox="1">
            <a:spLocks/>
          </p:cNvSpPr>
          <p:nvPr/>
        </p:nvSpPr>
        <p:spPr bwMode="auto">
          <a:xfrm>
            <a:off x="4784725" y="5037138"/>
            <a:ext cx="3667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r>
              <a:rPr lang="en-US" altLang="en-US" sz="2100" b="1">
                <a:solidFill>
                  <a:srgbClr val="FFFFFF"/>
                </a:solidFill>
              </a:rPr>
              <a:t>A</a:t>
            </a:r>
          </a:p>
        </p:txBody>
      </p:sp>
      <p:sp>
        <p:nvSpPr>
          <p:cNvPr id="65539" name="Text Box 3" descr="Google Shape;395;p49">
            <a:extLst>
              <a:ext uri="{FF2B5EF4-FFF2-40B4-BE49-F238E27FC236}">
                <a16:creationId xmlns:a16="http://schemas.microsoft.com/office/drawing/2014/main" id="{E931696F-2FA9-5245-BCEF-F22E03AC9B4C}"/>
              </a:ext>
            </a:extLst>
          </p:cNvPr>
          <p:cNvSpPr txBox="1">
            <a:spLocks/>
          </p:cNvSpPr>
          <p:nvPr/>
        </p:nvSpPr>
        <p:spPr bwMode="auto">
          <a:xfrm>
            <a:off x="1214438" y="928688"/>
            <a:ext cx="3370262"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Elements of a personal story</a:t>
            </a:r>
          </a:p>
        </p:txBody>
      </p:sp>
      <p:pic>
        <p:nvPicPr>
          <p:cNvPr id="65540" name="Picture 4" descr="Picture 11">
            <a:extLst>
              <a:ext uri="{FF2B5EF4-FFF2-40B4-BE49-F238E27FC236}">
                <a16:creationId xmlns:a16="http://schemas.microsoft.com/office/drawing/2014/main" id="{1350021F-CFA7-8147-B8AC-A548280E5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41" name="Group 5">
            <a:extLst>
              <a:ext uri="{FF2B5EF4-FFF2-40B4-BE49-F238E27FC236}">
                <a16:creationId xmlns:a16="http://schemas.microsoft.com/office/drawing/2014/main" id="{EBD04BDB-1B9A-6D4F-8431-5FD5E68BFB87}"/>
              </a:ext>
            </a:extLst>
          </p:cNvPr>
          <p:cNvGrpSpPr>
            <a:grpSpLocks/>
          </p:cNvGrpSpPr>
          <p:nvPr/>
        </p:nvGrpSpPr>
        <p:grpSpPr bwMode="auto">
          <a:xfrm>
            <a:off x="5664200" y="3732213"/>
            <a:ext cx="431800" cy="396875"/>
            <a:chOff x="0" y="-1"/>
            <a:chExt cx="431800" cy="396242"/>
          </a:xfrm>
        </p:grpSpPr>
        <p:sp>
          <p:nvSpPr>
            <p:cNvPr id="65542" name="Oval 6">
              <a:extLst>
                <a:ext uri="{FF2B5EF4-FFF2-40B4-BE49-F238E27FC236}">
                  <a16:creationId xmlns:a16="http://schemas.microsoft.com/office/drawing/2014/main" id="{A49FFCBD-6A34-7849-9A15-154395EF4B69}"/>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43" name="Text Box 7">
              <a:extLst>
                <a:ext uri="{FF2B5EF4-FFF2-40B4-BE49-F238E27FC236}">
                  <a16:creationId xmlns:a16="http://schemas.microsoft.com/office/drawing/2014/main" id="{3887E900-9BB0-0248-BE42-EE88ACDBA466}"/>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C</a:t>
              </a:r>
            </a:p>
          </p:txBody>
        </p:sp>
      </p:grpSp>
      <p:grpSp>
        <p:nvGrpSpPr>
          <p:cNvPr id="65544" name="Group 8">
            <a:extLst>
              <a:ext uri="{FF2B5EF4-FFF2-40B4-BE49-F238E27FC236}">
                <a16:creationId xmlns:a16="http://schemas.microsoft.com/office/drawing/2014/main" id="{D0060995-EF16-C548-A27A-74205C5EF751}"/>
              </a:ext>
            </a:extLst>
          </p:cNvPr>
          <p:cNvGrpSpPr>
            <a:grpSpLocks/>
          </p:cNvGrpSpPr>
          <p:nvPr/>
        </p:nvGrpSpPr>
        <p:grpSpPr bwMode="auto">
          <a:xfrm>
            <a:off x="5664200" y="3074988"/>
            <a:ext cx="431800" cy="396875"/>
            <a:chOff x="0" y="-1"/>
            <a:chExt cx="431800" cy="396242"/>
          </a:xfrm>
        </p:grpSpPr>
        <p:sp>
          <p:nvSpPr>
            <p:cNvPr id="65545" name="Oval 9">
              <a:extLst>
                <a:ext uri="{FF2B5EF4-FFF2-40B4-BE49-F238E27FC236}">
                  <a16:creationId xmlns:a16="http://schemas.microsoft.com/office/drawing/2014/main" id="{7777BF95-5531-EE47-8E89-9AA57603F5DC}"/>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46" name="Text Box 10">
              <a:extLst>
                <a:ext uri="{FF2B5EF4-FFF2-40B4-BE49-F238E27FC236}">
                  <a16:creationId xmlns:a16="http://schemas.microsoft.com/office/drawing/2014/main" id="{2912C8A8-56F2-B74A-9D80-A99D7F48ED6E}"/>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C</a:t>
              </a:r>
            </a:p>
          </p:txBody>
        </p:sp>
      </p:grpSp>
      <p:grpSp>
        <p:nvGrpSpPr>
          <p:cNvPr id="65547" name="Group 11">
            <a:extLst>
              <a:ext uri="{FF2B5EF4-FFF2-40B4-BE49-F238E27FC236}">
                <a16:creationId xmlns:a16="http://schemas.microsoft.com/office/drawing/2014/main" id="{1F3ED40B-2671-3C48-B1DB-550E61CA723A}"/>
              </a:ext>
            </a:extLst>
          </p:cNvPr>
          <p:cNvGrpSpPr>
            <a:grpSpLocks/>
          </p:cNvGrpSpPr>
          <p:nvPr/>
        </p:nvGrpSpPr>
        <p:grpSpPr bwMode="auto">
          <a:xfrm>
            <a:off x="5664200" y="4406900"/>
            <a:ext cx="431800" cy="396875"/>
            <a:chOff x="0" y="-1"/>
            <a:chExt cx="431800" cy="396242"/>
          </a:xfrm>
        </p:grpSpPr>
        <p:sp>
          <p:nvSpPr>
            <p:cNvPr id="65548" name="Oval 12">
              <a:extLst>
                <a:ext uri="{FF2B5EF4-FFF2-40B4-BE49-F238E27FC236}">
                  <a16:creationId xmlns:a16="http://schemas.microsoft.com/office/drawing/2014/main" id="{476079C6-DAED-4244-B8FC-D6678B9CB6E2}"/>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49" name="Text Box 13">
              <a:extLst>
                <a:ext uri="{FF2B5EF4-FFF2-40B4-BE49-F238E27FC236}">
                  <a16:creationId xmlns:a16="http://schemas.microsoft.com/office/drawing/2014/main" id="{EC1B5D8F-2F47-7B47-BC71-C6961EFD8DD8}"/>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O</a:t>
              </a:r>
            </a:p>
          </p:txBody>
        </p:sp>
      </p:grpSp>
      <p:grpSp>
        <p:nvGrpSpPr>
          <p:cNvPr id="65550" name="Group 14">
            <a:extLst>
              <a:ext uri="{FF2B5EF4-FFF2-40B4-BE49-F238E27FC236}">
                <a16:creationId xmlns:a16="http://schemas.microsoft.com/office/drawing/2014/main" id="{809BED2D-A2D6-6B48-AF29-26A6D6B55D64}"/>
              </a:ext>
            </a:extLst>
          </p:cNvPr>
          <p:cNvGrpSpPr>
            <a:grpSpLocks/>
          </p:cNvGrpSpPr>
          <p:nvPr/>
        </p:nvGrpSpPr>
        <p:grpSpPr bwMode="auto">
          <a:xfrm>
            <a:off x="5662613" y="5105400"/>
            <a:ext cx="431800" cy="395288"/>
            <a:chOff x="0" y="-1"/>
            <a:chExt cx="431800" cy="396242"/>
          </a:xfrm>
        </p:grpSpPr>
        <p:sp>
          <p:nvSpPr>
            <p:cNvPr id="65551" name="Oval 15">
              <a:extLst>
                <a:ext uri="{FF2B5EF4-FFF2-40B4-BE49-F238E27FC236}">
                  <a16:creationId xmlns:a16="http://schemas.microsoft.com/office/drawing/2014/main" id="{E62048BB-ABA2-B24A-82A5-661BECCEAF28}"/>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52" name="Text Box 16">
              <a:extLst>
                <a:ext uri="{FF2B5EF4-FFF2-40B4-BE49-F238E27FC236}">
                  <a16:creationId xmlns:a16="http://schemas.microsoft.com/office/drawing/2014/main" id="{2D1384CF-CADC-E34D-8177-DF1BDA40A99A}"/>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A</a:t>
              </a: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1" descr="TextBox 1">
            <a:extLst>
              <a:ext uri="{FF2B5EF4-FFF2-40B4-BE49-F238E27FC236}">
                <a16:creationId xmlns:a16="http://schemas.microsoft.com/office/drawing/2014/main" id="{27CC3215-0C69-B04E-B5EC-13CDD9EF317E}"/>
              </a:ext>
            </a:extLst>
          </p:cNvPr>
          <p:cNvSpPr txBox="1">
            <a:spLocks/>
          </p:cNvSpPr>
          <p:nvPr/>
        </p:nvSpPr>
        <p:spPr bwMode="auto">
          <a:xfrm>
            <a:off x="576263" y="2633663"/>
            <a:ext cx="11037887" cy="176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Pause to write </a:t>
            </a:r>
            <a:endParaRPr lang="en-US" altLang="en-US" sz="6000" b="1">
              <a:solidFill>
                <a:srgbClr val="000000"/>
              </a:solidFill>
              <a:latin typeface="Gilroy ExtraBold" pitchFamily="2" charset="77"/>
              <a:sym typeface="Gilroy ExtraBold" pitchFamily="2" charset="77"/>
            </a:endParaRPr>
          </a:p>
          <a:p>
            <a:pPr algn="ctr">
              <a:lnSpc>
                <a:spcPct val="80000"/>
              </a:lnSpc>
            </a:pPr>
            <a:r>
              <a:rPr lang="en-US" altLang="en-US" sz="6000" b="1">
                <a:solidFill>
                  <a:srgbClr val="00B4DC"/>
                </a:solidFill>
                <a:latin typeface="Gilroy ExtraBold" pitchFamily="2" charset="77"/>
                <a:sym typeface="Gilroy ExtraBold" pitchFamily="2" charset="77"/>
              </a:rPr>
              <a:t>personal story</a:t>
            </a:r>
          </a:p>
        </p:txBody>
      </p:sp>
      <p:pic>
        <p:nvPicPr>
          <p:cNvPr id="66562" name="Picture 2" descr="Picture 2">
            <a:extLst>
              <a:ext uri="{FF2B5EF4-FFF2-40B4-BE49-F238E27FC236}">
                <a16:creationId xmlns:a16="http://schemas.microsoft.com/office/drawing/2014/main" id="{AAABA1EE-2A54-814E-901D-B7ED5C5FC1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descr="TextBox 1">
            <a:extLst>
              <a:ext uri="{FF2B5EF4-FFF2-40B4-BE49-F238E27FC236}">
                <a16:creationId xmlns:a16="http://schemas.microsoft.com/office/drawing/2014/main" id="{A9C5B53C-437A-B54C-AA95-3AC703893EEB}"/>
              </a:ext>
            </a:extLst>
          </p:cNvPr>
          <p:cNvSpPr txBox="1">
            <a:spLocks/>
          </p:cNvSpPr>
          <p:nvPr/>
        </p:nvSpPr>
        <p:spPr bwMode="auto">
          <a:xfrm>
            <a:off x="576263" y="3003550"/>
            <a:ext cx="11037887" cy="101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Pause to share personal story </a:t>
            </a:r>
          </a:p>
        </p:txBody>
      </p:sp>
      <p:pic>
        <p:nvPicPr>
          <p:cNvPr id="67586" name="Picture 2" descr="Picture 2">
            <a:extLst>
              <a:ext uri="{FF2B5EF4-FFF2-40B4-BE49-F238E27FC236}">
                <a16:creationId xmlns:a16="http://schemas.microsoft.com/office/drawing/2014/main" id="{A4C9A5A2-ECA5-E142-8134-A2B8671350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descr="Google Shape;401;p50">
            <a:extLst>
              <a:ext uri="{FF2B5EF4-FFF2-40B4-BE49-F238E27FC236}">
                <a16:creationId xmlns:a16="http://schemas.microsoft.com/office/drawing/2014/main" id="{5EBAFD81-FCB2-8542-BCDA-37808E63253D}"/>
              </a:ext>
            </a:extLst>
          </p:cNvPr>
          <p:cNvSpPr txBox="1">
            <a:spLocks/>
          </p:cNvSpPr>
          <p:nvPr/>
        </p:nvSpPr>
        <p:spPr bwMode="auto">
          <a:xfrm>
            <a:off x="5664200" y="1016000"/>
            <a:ext cx="6045200" cy="293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indent="457200">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lvl="1"/>
            <a:r>
              <a:rPr lang="en-US" altLang="en-US" sz="2200">
                <a:latin typeface="Source Sans Pro" panose="020B0503030403020204" pitchFamily="34" charset="77"/>
                <a:sym typeface="Source Sans Pro" panose="020B0503030403020204" pitchFamily="34" charset="77"/>
              </a:rPr>
              <a:t>Continue to practice and refine your personal story</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Share your personal story with two other people and ask for feedback</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Learn all the tactics that incorporate your personal story on our next training</a:t>
            </a:r>
          </a:p>
        </p:txBody>
      </p:sp>
      <p:sp>
        <p:nvSpPr>
          <p:cNvPr id="68610" name="Text Box 2" descr="Google Shape;408;p50">
            <a:extLst>
              <a:ext uri="{FF2B5EF4-FFF2-40B4-BE49-F238E27FC236}">
                <a16:creationId xmlns:a16="http://schemas.microsoft.com/office/drawing/2014/main" id="{6F289843-33B1-564D-9827-3C51D597FE25}"/>
              </a:ext>
            </a:extLst>
          </p:cNvPr>
          <p:cNvSpPr txBox="1">
            <a:spLocks/>
          </p:cNvSpPr>
          <p:nvPr/>
        </p:nvSpPr>
        <p:spPr bwMode="auto">
          <a:xfrm>
            <a:off x="1214438" y="928688"/>
            <a:ext cx="3370262"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Next Steps</a:t>
            </a:r>
          </a:p>
        </p:txBody>
      </p:sp>
      <p:pic>
        <p:nvPicPr>
          <p:cNvPr id="68611" name="Picture 3" descr="Picture 9">
            <a:extLst>
              <a:ext uri="{FF2B5EF4-FFF2-40B4-BE49-F238E27FC236}">
                <a16:creationId xmlns:a16="http://schemas.microsoft.com/office/drawing/2014/main" id="{0EA5099A-553D-3649-BFE1-0E9B80BD40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612" name="Group 4">
            <a:extLst>
              <a:ext uri="{FF2B5EF4-FFF2-40B4-BE49-F238E27FC236}">
                <a16:creationId xmlns:a16="http://schemas.microsoft.com/office/drawing/2014/main" id="{038DD5CB-A0C8-5C4C-B3DF-281028A16A32}"/>
              </a:ext>
            </a:extLst>
          </p:cNvPr>
          <p:cNvGrpSpPr>
            <a:grpSpLocks/>
          </p:cNvGrpSpPr>
          <p:nvPr/>
        </p:nvGrpSpPr>
        <p:grpSpPr bwMode="auto">
          <a:xfrm>
            <a:off x="5749925" y="1062038"/>
            <a:ext cx="346075" cy="395287"/>
            <a:chOff x="0" y="-1"/>
            <a:chExt cx="344497" cy="396242"/>
          </a:xfrm>
        </p:grpSpPr>
        <p:sp>
          <p:nvSpPr>
            <p:cNvPr id="68613" name="Oval 5">
              <a:extLst>
                <a:ext uri="{FF2B5EF4-FFF2-40B4-BE49-F238E27FC236}">
                  <a16:creationId xmlns:a16="http://schemas.microsoft.com/office/drawing/2014/main" id="{A0DB2F95-D50C-6043-A2B4-ABB55860CC68}"/>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8614" name="Text Box 6">
              <a:extLst>
                <a:ext uri="{FF2B5EF4-FFF2-40B4-BE49-F238E27FC236}">
                  <a16:creationId xmlns:a16="http://schemas.microsoft.com/office/drawing/2014/main" id="{FBCC026C-DB3B-F04E-B93C-0CCE4CBDA173}"/>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1</a:t>
              </a:r>
            </a:p>
          </p:txBody>
        </p:sp>
      </p:grpSp>
      <p:grpSp>
        <p:nvGrpSpPr>
          <p:cNvPr id="68615" name="Group 7">
            <a:extLst>
              <a:ext uri="{FF2B5EF4-FFF2-40B4-BE49-F238E27FC236}">
                <a16:creationId xmlns:a16="http://schemas.microsoft.com/office/drawing/2014/main" id="{D6D8399E-D334-8B4D-928A-394B09B5F3D8}"/>
              </a:ext>
            </a:extLst>
          </p:cNvPr>
          <p:cNvGrpSpPr>
            <a:grpSpLocks/>
          </p:cNvGrpSpPr>
          <p:nvPr/>
        </p:nvGrpSpPr>
        <p:grpSpPr bwMode="auto">
          <a:xfrm>
            <a:off x="5749925" y="2074863"/>
            <a:ext cx="346075" cy="395287"/>
            <a:chOff x="0" y="-1"/>
            <a:chExt cx="344497" cy="396242"/>
          </a:xfrm>
        </p:grpSpPr>
        <p:sp>
          <p:nvSpPr>
            <p:cNvPr id="68616" name="Oval 8">
              <a:extLst>
                <a:ext uri="{FF2B5EF4-FFF2-40B4-BE49-F238E27FC236}">
                  <a16:creationId xmlns:a16="http://schemas.microsoft.com/office/drawing/2014/main" id="{4B77AC05-A144-824D-A6E4-1CF2B1F30D54}"/>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8617" name="Text Box 9">
              <a:extLst>
                <a:ext uri="{FF2B5EF4-FFF2-40B4-BE49-F238E27FC236}">
                  <a16:creationId xmlns:a16="http://schemas.microsoft.com/office/drawing/2014/main" id="{75E49EC0-C537-594F-9182-DC878722608A}"/>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2</a:t>
              </a:r>
            </a:p>
          </p:txBody>
        </p:sp>
      </p:grpSp>
      <p:grpSp>
        <p:nvGrpSpPr>
          <p:cNvPr id="68618" name="Group 10">
            <a:extLst>
              <a:ext uri="{FF2B5EF4-FFF2-40B4-BE49-F238E27FC236}">
                <a16:creationId xmlns:a16="http://schemas.microsoft.com/office/drawing/2014/main" id="{3D2178DA-6494-D74D-BD06-B78FA1DE4772}"/>
              </a:ext>
            </a:extLst>
          </p:cNvPr>
          <p:cNvGrpSpPr>
            <a:grpSpLocks/>
          </p:cNvGrpSpPr>
          <p:nvPr/>
        </p:nvGrpSpPr>
        <p:grpSpPr bwMode="auto">
          <a:xfrm>
            <a:off x="5749925" y="3111500"/>
            <a:ext cx="346075" cy="396875"/>
            <a:chOff x="0" y="-1"/>
            <a:chExt cx="344497" cy="396242"/>
          </a:xfrm>
        </p:grpSpPr>
        <p:sp>
          <p:nvSpPr>
            <p:cNvPr id="68619" name="Oval 11">
              <a:extLst>
                <a:ext uri="{FF2B5EF4-FFF2-40B4-BE49-F238E27FC236}">
                  <a16:creationId xmlns:a16="http://schemas.microsoft.com/office/drawing/2014/main" id="{768DE9C3-B69F-D04C-9BE7-C54AF8548EC0}"/>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8620" name="Text Box 12">
              <a:extLst>
                <a:ext uri="{FF2B5EF4-FFF2-40B4-BE49-F238E27FC236}">
                  <a16:creationId xmlns:a16="http://schemas.microsoft.com/office/drawing/2014/main" id="{1FBB51F9-F8A7-5A4D-B357-2F10B2937D92}"/>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3</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Text Box 9" descr="TextBox 15">
            <a:extLst>
              <a:ext uri="{FF2B5EF4-FFF2-40B4-BE49-F238E27FC236}">
                <a16:creationId xmlns:a16="http://schemas.microsoft.com/office/drawing/2014/main" id="{1CF862C2-3998-134A-B808-C50789A2172B}"/>
              </a:ext>
            </a:extLst>
          </p:cNvPr>
          <p:cNvSpPr txBox="1">
            <a:spLocks/>
          </p:cNvSpPr>
          <p:nvPr/>
        </p:nvSpPr>
        <p:spPr bwMode="auto">
          <a:xfrm>
            <a:off x="6511925" y="1173163"/>
            <a:ext cx="4743450" cy="166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dirty="0">
                <a:solidFill>
                  <a:srgbClr val="556A79"/>
                </a:solidFill>
                <a:latin typeface="Source Sans Pro" panose="020B0503030403020204" pitchFamily="34" charset="77"/>
                <a:sym typeface="Source Sans Pro" panose="020B0503030403020204" pitchFamily="34" charset="77"/>
              </a:rPr>
              <a:t>Analyze underlying reasons why engaging in persuasive conversations is difficult, both individually and interpersonally  </a:t>
            </a:r>
          </a:p>
        </p:txBody>
      </p:sp>
      <p:sp>
        <p:nvSpPr>
          <p:cNvPr id="11265" name="Text Box 1" descr="TextBox 1">
            <a:extLst>
              <a:ext uri="{FF2B5EF4-FFF2-40B4-BE49-F238E27FC236}">
                <a16:creationId xmlns:a16="http://schemas.microsoft.com/office/drawing/2014/main" id="{C104FDAB-15D7-5B4A-8505-2068D872D3BA}"/>
              </a:ext>
            </a:extLst>
          </p:cNvPr>
          <p:cNvSpPr txBox="1">
            <a:spLocks/>
          </p:cNvSpPr>
          <p:nvPr/>
        </p:nvSpPr>
        <p:spPr bwMode="auto">
          <a:xfrm>
            <a:off x="1122363" y="1150938"/>
            <a:ext cx="3321050" cy="134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11266" name="Group 2">
            <a:extLst>
              <a:ext uri="{FF2B5EF4-FFF2-40B4-BE49-F238E27FC236}">
                <a16:creationId xmlns:a16="http://schemas.microsoft.com/office/drawing/2014/main" id="{B4901F22-A2BC-2E4A-8AE2-0BE7D67B65A3}"/>
              </a:ext>
            </a:extLst>
          </p:cNvPr>
          <p:cNvGrpSpPr>
            <a:grpSpLocks/>
          </p:cNvGrpSpPr>
          <p:nvPr/>
        </p:nvGrpSpPr>
        <p:grpSpPr bwMode="auto">
          <a:xfrm>
            <a:off x="5868988" y="1249363"/>
            <a:ext cx="344487" cy="344487"/>
            <a:chOff x="-1" y="-1"/>
            <a:chExt cx="344498" cy="344498"/>
          </a:xfrm>
        </p:grpSpPr>
        <p:sp>
          <p:nvSpPr>
            <p:cNvPr id="11267" name="Oval 3">
              <a:extLst>
                <a:ext uri="{FF2B5EF4-FFF2-40B4-BE49-F238E27FC236}">
                  <a16:creationId xmlns:a16="http://schemas.microsoft.com/office/drawing/2014/main" id="{C38E20AE-EE3F-D740-A094-334A0B7F3CBF}"/>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1268" name="Text Box 4">
              <a:extLst>
                <a:ext uri="{FF2B5EF4-FFF2-40B4-BE49-F238E27FC236}">
                  <a16:creationId xmlns:a16="http://schemas.microsoft.com/office/drawing/2014/main" id="{872C7235-0900-D342-B83F-41B6A870D028}"/>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grpSp>
        <p:nvGrpSpPr>
          <p:cNvPr id="11269" name="Group 5">
            <a:extLst>
              <a:ext uri="{FF2B5EF4-FFF2-40B4-BE49-F238E27FC236}">
                <a16:creationId xmlns:a16="http://schemas.microsoft.com/office/drawing/2014/main" id="{D19A094E-9E84-6741-8418-50C9CE6C3E1E}"/>
              </a:ext>
            </a:extLst>
          </p:cNvPr>
          <p:cNvGrpSpPr>
            <a:grpSpLocks/>
          </p:cNvGrpSpPr>
          <p:nvPr/>
        </p:nvGrpSpPr>
        <p:grpSpPr bwMode="auto">
          <a:xfrm>
            <a:off x="5838825" y="3114675"/>
            <a:ext cx="344488" cy="344488"/>
            <a:chOff x="-1" y="-1"/>
            <a:chExt cx="344498" cy="344498"/>
          </a:xfrm>
        </p:grpSpPr>
        <p:sp>
          <p:nvSpPr>
            <p:cNvPr id="11270" name="Oval 6">
              <a:extLst>
                <a:ext uri="{FF2B5EF4-FFF2-40B4-BE49-F238E27FC236}">
                  <a16:creationId xmlns:a16="http://schemas.microsoft.com/office/drawing/2014/main" id="{72864DDE-5A07-9F48-8DB3-BE6462B497E9}"/>
                </a:ext>
              </a:extLst>
            </p:cNvPr>
            <p:cNvSpPr>
              <a:spLocks/>
            </p:cNvSpPr>
            <p:nvPr/>
          </p:nvSpPr>
          <p:spPr bwMode="auto">
            <a:xfrm>
              <a:off x="-1" y="-1"/>
              <a:ext cx="344498" cy="344498"/>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1271" name="Text Box 7">
              <a:extLst>
                <a:ext uri="{FF2B5EF4-FFF2-40B4-BE49-F238E27FC236}">
                  <a16:creationId xmlns:a16="http://schemas.microsoft.com/office/drawing/2014/main" id="{A4A742D1-C333-1346-AC25-964C4697A612}"/>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2</a:t>
              </a:r>
            </a:p>
          </p:txBody>
        </p:sp>
      </p:grpSp>
      <p:sp>
        <p:nvSpPr>
          <p:cNvPr id="11274" name="Text Box 10" descr="TextBox 16">
            <a:extLst>
              <a:ext uri="{FF2B5EF4-FFF2-40B4-BE49-F238E27FC236}">
                <a16:creationId xmlns:a16="http://schemas.microsoft.com/office/drawing/2014/main" id="{D40BB84C-A431-7D4B-8046-0AAFE5A42F6D}"/>
              </a:ext>
            </a:extLst>
          </p:cNvPr>
          <p:cNvSpPr txBox="1">
            <a:spLocks/>
          </p:cNvSpPr>
          <p:nvPr/>
        </p:nvSpPr>
        <p:spPr bwMode="auto">
          <a:xfrm>
            <a:off x="6511925" y="3065463"/>
            <a:ext cx="4743450" cy="127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Apply the theory of ‘knowing your why’ to people you will talk to in your organizing work </a:t>
            </a:r>
          </a:p>
        </p:txBody>
      </p:sp>
      <p:pic>
        <p:nvPicPr>
          <p:cNvPr id="11275" name="Picture 11" descr="Picture 7">
            <a:extLst>
              <a:ext uri="{FF2B5EF4-FFF2-40B4-BE49-F238E27FC236}">
                <a16:creationId xmlns:a16="http://schemas.microsoft.com/office/drawing/2014/main" id="{B315BC79-30B0-DB45-BFE3-47BFC0A8CE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descr="Google Shape;401;p50">
            <a:extLst>
              <a:ext uri="{FF2B5EF4-FFF2-40B4-BE49-F238E27FC236}">
                <a16:creationId xmlns:a16="http://schemas.microsoft.com/office/drawing/2014/main" id="{FEE2D018-6510-3142-87A9-EEA281635CC0}"/>
              </a:ext>
            </a:extLst>
          </p:cNvPr>
          <p:cNvSpPr txBox="1">
            <a:spLocks/>
          </p:cNvSpPr>
          <p:nvPr/>
        </p:nvSpPr>
        <p:spPr bwMode="auto">
          <a:xfrm>
            <a:off x="5664200" y="1016000"/>
            <a:ext cx="6045200" cy="2579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indent="457200">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lvl="1"/>
            <a:r>
              <a:rPr lang="en-US" altLang="en-US" sz="2200">
                <a:latin typeface="Source Sans Pro" panose="020B0503030403020204" pitchFamily="34" charset="77"/>
                <a:sym typeface="Source Sans Pro" panose="020B0503030403020204" pitchFamily="34" charset="77"/>
              </a:rPr>
              <a:t>Talking with others at a values level</a:t>
            </a:r>
            <a:endParaRPr lang="en-US" altLang="en-US" sz="2200">
              <a:solidFill>
                <a:srgbClr val="000000"/>
              </a:solidFill>
              <a:latin typeface="Source Sans Pro" panose="020B0503030403020204" pitchFamily="34" charset="77"/>
              <a:sym typeface="Source Sans Pro" panose="020B0503030403020204" pitchFamily="34" charset="77"/>
            </a:endParaRP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Seeking emotionally resonant experiences</a:t>
            </a:r>
            <a:endParaRPr lang="en-US" altLang="en-US" sz="2200">
              <a:solidFill>
                <a:srgbClr val="000000"/>
              </a:solidFill>
              <a:latin typeface="Source Sans Pro" panose="020B0503030403020204" pitchFamily="34" charset="77"/>
              <a:sym typeface="Source Sans Pro" panose="020B0503030403020204" pitchFamily="34" charset="77"/>
            </a:endParaRP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Knowing your audience and adapting to them: personal story, 1:1s, deep canvassing, volunteer recruitment</a:t>
            </a:r>
          </a:p>
        </p:txBody>
      </p:sp>
      <p:sp>
        <p:nvSpPr>
          <p:cNvPr id="69634" name="Text Box 2" descr="Google Shape;408;p50">
            <a:extLst>
              <a:ext uri="{FF2B5EF4-FFF2-40B4-BE49-F238E27FC236}">
                <a16:creationId xmlns:a16="http://schemas.microsoft.com/office/drawing/2014/main" id="{A02759B3-8430-6445-82F6-0423164EE128}"/>
              </a:ext>
            </a:extLst>
          </p:cNvPr>
          <p:cNvSpPr txBox="1">
            <a:spLocks/>
          </p:cNvSpPr>
          <p:nvPr/>
        </p:nvSpPr>
        <p:spPr bwMode="auto">
          <a:xfrm>
            <a:off x="1214438" y="928688"/>
            <a:ext cx="3370262"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solidFill>
                  <a:srgbClr val="00B4DC"/>
                </a:solidFill>
                <a:latin typeface="Gilroy ExtraBold" pitchFamily="2" charset="77"/>
                <a:sym typeface="Gilroy ExtraBold" pitchFamily="2" charset="77"/>
              </a:rPr>
              <a:t>Key shifts in thinking:</a:t>
            </a:r>
          </a:p>
        </p:txBody>
      </p:sp>
      <p:pic>
        <p:nvPicPr>
          <p:cNvPr id="69635" name="Picture 3" descr="Picture 9">
            <a:extLst>
              <a:ext uri="{FF2B5EF4-FFF2-40B4-BE49-F238E27FC236}">
                <a16:creationId xmlns:a16="http://schemas.microsoft.com/office/drawing/2014/main" id="{C8EE07BF-FCD3-9A47-BEB3-AFFDC3527C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636" name="Group 4">
            <a:extLst>
              <a:ext uri="{FF2B5EF4-FFF2-40B4-BE49-F238E27FC236}">
                <a16:creationId xmlns:a16="http://schemas.microsoft.com/office/drawing/2014/main" id="{620CB74C-6938-5344-B79B-E3D230C60C11}"/>
              </a:ext>
            </a:extLst>
          </p:cNvPr>
          <p:cNvGrpSpPr>
            <a:grpSpLocks/>
          </p:cNvGrpSpPr>
          <p:nvPr/>
        </p:nvGrpSpPr>
        <p:grpSpPr bwMode="auto">
          <a:xfrm>
            <a:off x="5749925" y="1062038"/>
            <a:ext cx="346075" cy="395287"/>
            <a:chOff x="0" y="-1"/>
            <a:chExt cx="344497" cy="396242"/>
          </a:xfrm>
        </p:grpSpPr>
        <p:sp>
          <p:nvSpPr>
            <p:cNvPr id="69637" name="Oval 5">
              <a:extLst>
                <a:ext uri="{FF2B5EF4-FFF2-40B4-BE49-F238E27FC236}">
                  <a16:creationId xmlns:a16="http://schemas.microsoft.com/office/drawing/2014/main" id="{A201A4A2-DD82-6441-BEEA-22728E4EFACA}"/>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9638" name="Text Box 6">
              <a:extLst>
                <a:ext uri="{FF2B5EF4-FFF2-40B4-BE49-F238E27FC236}">
                  <a16:creationId xmlns:a16="http://schemas.microsoft.com/office/drawing/2014/main" id="{2BB8C92F-BA90-454A-A735-0711A6DF87DF}"/>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1</a:t>
              </a:r>
            </a:p>
          </p:txBody>
        </p:sp>
      </p:grpSp>
      <p:grpSp>
        <p:nvGrpSpPr>
          <p:cNvPr id="69639" name="Group 7">
            <a:extLst>
              <a:ext uri="{FF2B5EF4-FFF2-40B4-BE49-F238E27FC236}">
                <a16:creationId xmlns:a16="http://schemas.microsoft.com/office/drawing/2014/main" id="{FC1E17E6-3738-C14F-8A77-FFC32BB0BF00}"/>
              </a:ext>
            </a:extLst>
          </p:cNvPr>
          <p:cNvGrpSpPr>
            <a:grpSpLocks/>
          </p:cNvGrpSpPr>
          <p:nvPr/>
        </p:nvGrpSpPr>
        <p:grpSpPr bwMode="auto">
          <a:xfrm>
            <a:off x="5749925" y="1743075"/>
            <a:ext cx="346075" cy="396875"/>
            <a:chOff x="0" y="-1"/>
            <a:chExt cx="344497" cy="396242"/>
          </a:xfrm>
        </p:grpSpPr>
        <p:sp>
          <p:nvSpPr>
            <p:cNvPr id="69640" name="Oval 8">
              <a:extLst>
                <a:ext uri="{FF2B5EF4-FFF2-40B4-BE49-F238E27FC236}">
                  <a16:creationId xmlns:a16="http://schemas.microsoft.com/office/drawing/2014/main" id="{AB2392BA-3315-AD45-AD78-73237D447FBA}"/>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9641" name="Text Box 9">
              <a:extLst>
                <a:ext uri="{FF2B5EF4-FFF2-40B4-BE49-F238E27FC236}">
                  <a16:creationId xmlns:a16="http://schemas.microsoft.com/office/drawing/2014/main" id="{2D39A21E-C26F-C249-8D81-7A957D9FA4DD}"/>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2</a:t>
              </a:r>
            </a:p>
          </p:txBody>
        </p:sp>
      </p:grpSp>
      <p:grpSp>
        <p:nvGrpSpPr>
          <p:cNvPr id="69642" name="Group 10">
            <a:extLst>
              <a:ext uri="{FF2B5EF4-FFF2-40B4-BE49-F238E27FC236}">
                <a16:creationId xmlns:a16="http://schemas.microsoft.com/office/drawing/2014/main" id="{753C0FBB-4170-4745-AFA9-5A418E6F080D}"/>
              </a:ext>
            </a:extLst>
          </p:cNvPr>
          <p:cNvGrpSpPr>
            <a:grpSpLocks/>
          </p:cNvGrpSpPr>
          <p:nvPr/>
        </p:nvGrpSpPr>
        <p:grpSpPr bwMode="auto">
          <a:xfrm>
            <a:off x="5749925" y="2424113"/>
            <a:ext cx="346075" cy="395287"/>
            <a:chOff x="0" y="-1"/>
            <a:chExt cx="344497" cy="396242"/>
          </a:xfrm>
        </p:grpSpPr>
        <p:sp>
          <p:nvSpPr>
            <p:cNvPr id="69643" name="Oval 11">
              <a:extLst>
                <a:ext uri="{FF2B5EF4-FFF2-40B4-BE49-F238E27FC236}">
                  <a16:creationId xmlns:a16="http://schemas.microsoft.com/office/drawing/2014/main" id="{6E82E1E6-7C0F-644C-9587-7874EDE4DA6F}"/>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9644" name="Text Box 12">
              <a:extLst>
                <a:ext uri="{FF2B5EF4-FFF2-40B4-BE49-F238E27FC236}">
                  <a16:creationId xmlns:a16="http://schemas.microsoft.com/office/drawing/2014/main" id="{9C4AFA54-429A-1246-BB75-5673ECF31546}"/>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3</a:t>
              </a:r>
            </a:p>
          </p:txBody>
        </p:sp>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descr="Rectangle 5">
            <a:extLst>
              <a:ext uri="{FF2B5EF4-FFF2-40B4-BE49-F238E27FC236}">
                <a16:creationId xmlns:a16="http://schemas.microsoft.com/office/drawing/2014/main" id="{2BFBBA55-59D0-D548-8997-71240ACA946A}"/>
              </a:ext>
            </a:extLst>
          </p:cNvPr>
          <p:cNvSpPr>
            <a:spLocks/>
          </p:cNvSpPr>
          <p:nvPr/>
        </p:nvSpPr>
        <p:spPr bwMode="auto">
          <a:xfrm>
            <a:off x="5470525" y="4148138"/>
            <a:ext cx="6218238" cy="592137"/>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71682" name="Text Box 2" descr="TextBox 1">
            <a:extLst>
              <a:ext uri="{FF2B5EF4-FFF2-40B4-BE49-F238E27FC236}">
                <a16:creationId xmlns:a16="http://schemas.microsoft.com/office/drawing/2014/main" id="{7A749B59-9FE2-1F4C-B56C-329B996BC3D8}"/>
              </a:ext>
            </a:extLst>
          </p:cNvPr>
          <p:cNvSpPr txBox="1">
            <a:spLocks/>
          </p:cNvSpPr>
          <p:nvPr/>
        </p:nvSpPr>
        <p:spPr bwMode="auto">
          <a:xfrm>
            <a:off x="876300" y="1228725"/>
            <a:ext cx="45180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71683" name="Text Box 3" descr="TextBox 4">
            <a:extLst>
              <a:ext uri="{FF2B5EF4-FFF2-40B4-BE49-F238E27FC236}">
                <a16:creationId xmlns:a16="http://schemas.microsoft.com/office/drawing/2014/main" id="{FDA735F3-D36B-8241-8394-9B1BC41B4D5E}"/>
              </a:ext>
            </a:extLst>
          </p:cNvPr>
          <p:cNvSpPr txBox="1">
            <a:spLocks/>
          </p:cNvSpPr>
          <p:nvPr/>
        </p:nvSpPr>
        <p:spPr bwMode="auto">
          <a:xfrm>
            <a:off x="5576888" y="1284288"/>
            <a:ext cx="6394450" cy="363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The incredible rarity of changing your mind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Theory building with Simon Sinek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Critical incident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Personal story framework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Debrief and close</a:t>
            </a:r>
          </a:p>
        </p:txBody>
      </p:sp>
      <p:pic>
        <p:nvPicPr>
          <p:cNvPr id="71684" name="Picture 4" descr="Picture 3">
            <a:extLst>
              <a:ext uri="{FF2B5EF4-FFF2-40B4-BE49-F238E27FC236}">
                <a16:creationId xmlns:a16="http://schemas.microsoft.com/office/drawing/2014/main" id="{2A7F55E2-166E-0F47-ACC2-E78B5BD66D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descr="Rectangle 1">
            <a:extLst>
              <a:ext uri="{FF2B5EF4-FFF2-40B4-BE49-F238E27FC236}">
                <a16:creationId xmlns:a16="http://schemas.microsoft.com/office/drawing/2014/main" id="{D817422E-8BB6-694D-81EB-08D5F37B7FA4}"/>
              </a:ext>
            </a:extLst>
          </p:cNvPr>
          <p:cNvSpPr>
            <a:spLocks/>
          </p:cNvSpPr>
          <p:nvPr/>
        </p:nvSpPr>
        <p:spPr bwMode="auto">
          <a:xfrm>
            <a:off x="0" y="-11113"/>
            <a:ext cx="12192000" cy="3478213"/>
          </a:xfrm>
          <a:prstGeom prst="rect">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73730" name="Text Box 2" descr="Rectangle 8">
            <a:extLst>
              <a:ext uri="{FF2B5EF4-FFF2-40B4-BE49-F238E27FC236}">
                <a16:creationId xmlns:a16="http://schemas.microsoft.com/office/drawing/2014/main" id="{8FEB79AB-C2E8-8844-A86B-D84BD5B861B8}"/>
              </a:ext>
            </a:extLst>
          </p:cNvPr>
          <p:cNvSpPr txBox="1">
            <a:spLocks/>
          </p:cNvSpPr>
          <p:nvPr/>
        </p:nvSpPr>
        <p:spPr bwMode="auto">
          <a:xfrm>
            <a:off x="0" y="773113"/>
            <a:ext cx="12192000" cy="193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145" tIns="32145" rIns="32145" bIns="32145">
            <a:spAutoFit/>
          </a:bodyPr>
          <a:lstStyle/>
          <a:p>
            <a:pPr algn="ctr"/>
            <a:r>
              <a:rPr lang="en-US" altLang="en-US" sz="12000" b="1">
                <a:solidFill>
                  <a:srgbClr val="FFFFFF"/>
                </a:solidFill>
                <a:latin typeface="Gilroy ExtraBold" pitchFamily="2" charset="77"/>
                <a:sym typeface="Gilroy ExtraBold" pitchFamily="2" charset="77"/>
              </a:rPr>
              <a:t>Debrief</a:t>
            </a:r>
          </a:p>
        </p:txBody>
      </p:sp>
      <p:sp>
        <p:nvSpPr>
          <p:cNvPr id="73731" name="Text Box 3" descr="Rectangle 4">
            <a:extLst>
              <a:ext uri="{FF2B5EF4-FFF2-40B4-BE49-F238E27FC236}">
                <a16:creationId xmlns:a16="http://schemas.microsoft.com/office/drawing/2014/main" id="{A70DDC4B-EF35-9441-B408-81D939DA0B5A}"/>
              </a:ext>
            </a:extLst>
          </p:cNvPr>
          <p:cNvSpPr txBox="1">
            <a:spLocks/>
          </p:cNvSpPr>
          <p:nvPr/>
        </p:nvSpPr>
        <p:spPr bwMode="auto">
          <a:xfrm>
            <a:off x="1073150" y="4252913"/>
            <a:ext cx="10044113" cy="180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p>
            <a:pPr algn="ctr">
              <a:lnSpc>
                <a:spcPct val="80000"/>
              </a:lnSpc>
            </a:pPr>
            <a:r>
              <a:rPr lang="en-US" altLang="en-US" sz="2600">
                <a:latin typeface="Source Sans Pro" panose="020B0503030403020204" pitchFamily="34" charset="77"/>
                <a:sym typeface="Source Sans Pro" panose="020B0503030403020204" pitchFamily="34" charset="77"/>
              </a:rPr>
              <a:t>What are your next steps for your personal story?</a:t>
            </a:r>
            <a:endParaRPr lang="en-US" altLang="en-US" sz="4200">
              <a:solidFill>
                <a:srgbClr val="000000"/>
              </a:solidFill>
              <a:latin typeface="Gill Sans" panose="020B0502020104020203" pitchFamily="34" charset="-79"/>
              <a:sym typeface="Gill Sans" panose="020B0502020104020203" pitchFamily="34" charset="-79"/>
            </a:endParaRPr>
          </a:p>
          <a:p>
            <a:pPr algn="ctr">
              <a:lnSpc>
                <a:spcPct val="80000"/>
              </a:lnSpc>
            </a:pPr>
            <a:endParaRPr lang="en-US" altLang="en-US" sz="2600">
              <a:latin typeface="Source Sans Pro" panose="020B0503030403020204" pitchFamily="34" charset="77"/>
              <a:sym typeface="Source Sans Pro" panose="020B0503030403020204" pitchFamily="34" charset="77"/>
            </a:endParaRPr>
          </a:p>
          <a:p>
            <a:pPr algn="ctr">
              <a:lnSpc>
                <a:spcPct val="80000"/>
              </a:lnSpc>
            </a:pPr>
            <a:r>
              <a:rPr lang="en-US" altLang="en-US" sz="2600">
                <a:latin typeface="Source Sans Pro" panose="020B0503030403020204" pitchFamily="34" charset="77"/>
                <a:sym typeface="Source Sans Pro" panose="020B0503030403020204" pitchFamily="34" charset="77"/>
              </a:rPr>
              <a:t>How can you continue to re-center on the values that drive your work?</a:t>
            </a:r>
            <a:endParaRPr lang="en-US" altLang="en-US" sz="4200">
              <a:solidFill>
                <a:srgbClr val="000000"/>
              </a:solidFill>
              <a:latin typeface="Gill Sans" panose="020B0502020104020203" pitchFamily="34" charset="-79"/>
              <a:sym typeface="Gill Sans" panose="020B0502020104020203" pitchFamily="34" charset="-79"/>
            </a:endParaRPr>
          </a:p>
          <a:p>
            <a:pPr algn="ctr">
              <a:lnSpc>
                <a:spcPct val="80000"/>
              </a:lnSpc>
            </a:pPr>
            <a:endParaRPr lang="en-US" altLang="en-US" sz="2600">
              <a:latin typeface="Source Sans Pro" panose="020B0503030403020204" pitchFamily="34" charset="77"/>
              <a:sym typeface="Source Sans Pro" panose="020B0503030403020204" pitchFamily="34" charset="77"/>
            </a:endParaRPr>
          </a:p>
          <a:p>
            <a:pPr algn="ctr">
              <a:lnSpc>
                <a:spcPct val="80000"/>
              </a:lnSpc>
            </a:pPr>
            <a:r>
              <a:rPr lang="en-US" altLang="en-US" sz="2600">
                <a:latin typeface="Source Sans Pro" panose="020B0503030403020204" pitchFamily="34" charset="77"/>
                <a:sym typeface="Source Sans Pro" panose="020B0503030403020204" pitchFamily="34" charset="77"/>
              </a:rPr>
              <a:t>What do you predict will be difficult? </a:t>
            </a:r>
          </a:p>
        </p:txBody>
      </p:sp>
      <p:pic>
        <p:nvPicPr>
          <p:cNvPr id="73732" name="Picture 4" descr="Shape 90">
            <a:extLst>
              <a:ext uri="{FF2B5EF4-FFF2-40B4-BE49-F238E27FC236}">
                <a16:creationId xmlns:a16="http://schemas.microsoft.com/office/drawing/2014/main" id="{D7BDA18B-0522-9A40-8D3B-117546E15D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146800"/>
            <a:ext cx="1593850" cy="512763"/>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3" name="Picture 5" descr="Picture 6">
            <a:extLst>
              <a:ext uri="{FF2B5EF4-FFF2-40B4-BE49-F238E27FC236}">
                <a16:creationId xmlns:a16="http://schemas.microsoft.com/office/drawing/2014/main" id="{07D09F34-DC02-7D47-A1D9-7AF9F47644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descr="Rectangle 3">
            <a:extLst>
              <a:ext uri="{FF2B5EF4-FFF2-40B4-BE49-F238E27FC236}">
                <a16:creationId xmlns:a16="http://schemas.microsoft.com/office/drawing/2014/main" id="{8A456EBC-E190-2349-AFBB-90B3B613E815}"/>
              </a:ext>
            </a:extLst>
          </p:cNvPr>
          <p:cNvSpPr>
            <a:spLocks/>
          </p:cNvSpPr>
          <p:nvPr/>
        </p:nvSpPr>
        <p:spPr bwMode="auto">
          <a:xfrm>
            <a:off x="0" y="0"/>
            <a:ext cx="12192000" cy="6858000"/>
          </a:xfrm>
          <a:prstGeom prst="rect">
            <a:avLst/>
          </a:prstGeom>
          <a:solidFill>
            <a:srgbClr val="3D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74754" name="Text Box 2" descr="TextBox 5">
            <a:extLst>
              <a:ext uri="{FF2B5EF4-FFF2-40B4-BE49-F238E27FC236}">
                <a16:creationId xmlns:a16="http://schemas.microsoft.com/office/drawing/2014/main" id="{6B8BBEDA-56BA-DA49-974F-DC69BBE38CB2}"/>
              </a:ext>
            </a:extLst>
          </p:cNvPr>
          <p:cNvSpPr txBox="1">
            <a:spLocks/>
          </p:cNvSpPr>
          <p:nvPr/>
        </p:nvSpPr>
        <p:spPr bwMode="auto">
          <a:xfrm>
            <a:off x="0" y="2406650"/>
            <a:ext cx="12192000" cy="203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2500" b="1">
                <a:solidFill>
                  <a:srgbClr val="FFFFFF"/>
                </a:solidFill>
                <a:latin typeface="Gilroy ExtraBold" pitchFamily="2" charset="77"/>
                <a:sym typeface="Gilroy ExtraBold" pitchFamily="2" charset="77"/>
              </a:rPr>
              <a:t>Thank you!</a:t>
            </a:r>
          </a:p>
        </p:txBody>
      </p:sp>
      <p:pic>
        <p:nvPicPr>
          <p:cNvPr id="74755" name="Picture 3" descr="Picture 4">
            <a:extLst>
              <a:ext uri="{FF2B5EF4-FFF2-40B4-BE49-F238E27FC236}">
                <a16:creationId xmlns:a16="http://schemas.microsoft.com/office/drawing/2014/main" id="{B8D101B2-7B57-8041-A574-FC867AA9F1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descr="TextBox 1">
            <a:extLst>
              <a:ext uri="{FF2B5EF4-FFF2-40B4-BE49-F238E27FC236}">
                <a16:creationId xmlns:a16="http://schemas.microsoft.com/office/drawing/2014/main" id="{BFEF1416-1406-254E-A0EB-29CE7C6AAC38}"/>
              </a:ext>
            </a:extLst>
          </p:cNvPr>
          <p:cNvSpPr txBox="1">
            <a:spLocks/>
          </p:cNvSpPr>
          <p:nvPr/>
        </p:nvSpPr>
        <p:spPr bwMode="auto">
          <a:xfrm>
            <a:off x="1122363" y="1150938"/>
            <a:ext cx="3321050" cy="134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12290" name="Group 2">
            <a:extLst>
              <a:ext uri="{FF2B5EF4-FFF2-40B4-BE49-F238E27FC236}">
                <a16:creationId xmlns:a16="http://schemas.microsoft.com/office/drawing/2014/main" id="{054CE823-F62E-A249-8622-651E56666008}"/>
              </a:ext>
            </a:extLst>
          </p:cNvPr>
          <p:cNvGrpSpPr>
            <a:grpSpLocks/>
          </p:cNvGrpSpPr>
          <p:nvPr/>
        </p:nvGrpSpPr>
        <p:grpSpPr bwMode="auto">
          <a:xfrm>
            <a:off x="5848350" y="4714875"/>
            <a:ext cx="344488" cy="395288"/>
            <a:chOff x="0" y="-1"/>
            <a:chExt cx="344497" cy="396242"/>
          </a:xfrm>
        </p:grpSpPr>
        <p:sp>
          <p:nvSpPr>
            <p:cNvPr id="12291" name="Oval 3">
              <a:extLst>
                <a:ext uri="{FF2B5EF4-FFF2-40B4-BE49-F238E27FC236}">
                  <a16:creationId xmlns:a16="http://schemas.microsoft.com/office/drawing/2014/main" id="{7C2C8411-131B-A248-83EB-70CA8FDBD2CE}"/>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2292" name="Text Box 4">
              <a:extLst>
                <a:ext uri="{FF2B5EF4-FFF2-40B4-BE49-F238E27FC236}">
                  <a16:creationId xmlns:a16="http://schemas.microsoft.com/office/drawing/2014/main" id="{00283BE1-127A-BA4A-BB11-A66D6E59F0ED}"/>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3</a:t>
              </a:r>
            </a:p>
          </p:txBody>
        </p:sp>
      </p:grpSp>
      <p:sp>
        <p:nvSpPr>
          <p:cNvPr id="12293" name="Text Box 5" descr="TextBox 10">
            <a:extLst>
              <a:ext uri="{FF2B5EF4-FFF2-40B4-BE49-F238E27FC236}">
                <a16:creationId xmlns:a16="http://schemas.microsoft.com/office/drawing/2014/main" id="{2453DB35-9438-794E-92B8-621F15B91C1C}"/>
              </a:ext>
            </a:extLst>
          </p:cNvPr>
          <p:cNvSpPr txBox="1">
            <a:spLocks/>
          </p:cNvSpPr>
          <p:nvPr/>
        </p:nvSpPr>
        <p:spPr bwMode="auto">
          <a:xfrm>
            <a:off x="6511925" y="4652963"/>
            <a:ext cx="4743450" cy="127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Use the challenge, choice, outcome, ask framework to develop your personal story </a:t>
            </a:r>
          </a:p>
        </p:txBody>
      </p:sp>
      <p:grpSp>
        <p:nvGrpSpPr>
          <p:cNvPr id="12294" name="Group 6">
            <a:extLst>
              <a:ext uri="{FF2B5EF4-FFF2-40B4-BE49-F238E27FC236}">
                <a16:creationId xmlns:a16="http://schemas.microsoft.com/office/drawing/2014/main" id="{50C3EAFA-BD84-8444-8DB1-7BACB74D76CC}"/>
              </a:ext>
            </a:extLst>
          </p:cNvPr>
          <p:cNvGrpSpPr>
            <a:grpSpLocks/>
          </p:cNvGrpSpPr>
          <p:nvPr/>
        </p:nvGrpSpPr>
        <p:grpSpPr bwMode="auto">
          <a:xfrm>
            <a:off x="5868988" y="1236663"/>
            <a:ext cx="344487" cy="344487"/>
            <a:chOff x="-1" y="-1"/>
            <a:chExt cx="344498" cy="344498"/>
          </a:xfrm>
        </p:grpSpPr>
        <p:sp>
          <p:nvSpPr>
            <p:cNvPr id="12295" name="Oval 7">
              <a:extLst>
                <a:ext uri="{FF2B5EF4-FFF2-40B4-BE49-F238E27FC236}">
                  <a16:creationId xmlns:a16="http://schemas.microsoft.com/office/drawing/2014/main" id="{695853CA-CB1C-204F-AD52-FC3C568CC427}"/>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2296" name="Text Box 8">
              <a:extLst>
                <a:ext uri="{FF2B5EF4-FFF2-40B4-BE49-F238E27FC236}">
                  <a16:creationId xmlns:a16="http://schemas.microsoft.com/office/drawing/2014/main" id="{4A24DCE6-2780-034F-AFBD-E181EEF7D4AA}"/>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grpSp>
        <p:nvGrpSpPr>
          <p:cNvPr id="12297" name="Group 9">
            <a:extLst>
              <a:ext uri="{FF2B5EF4-FFF2-40B4-BE49-F238E27FC236}">
                <a16:creationId xmlns:a16="http://schemas.microsoft.com/office/drawing/2014/main" id="{3EDDAF39-FF8F-D24D-81C2-2082CCB6349F}"/>
              </a:ext>
            </a:extLst>
          </p:cNvPr>
          <p:cNvGrpSpPr>
            <a:grpSpLocks/>
          </p:cNvGrpSpPr>
          <p:nvPr/>
        </p:nvGrpSpPr>
        <p:grpSpPr bwMode="auto">
          <a:xfrm>
            <a:off x="5838825" y="3116263"/>
            <a:ext cx="344488" cy="344487"/>
            <a:chOff x="-1" y="-1"/>
            <a:chExt cx="344498" cy="344498"/>
          </a:xfrm>
        </p:grpSpPr>
        <p:sp>
          <p:nvSpPr>
            <p:cNvPr id="12298" name="Oval 10">
              <a:extLst>
                <a:ext uri="{FF2B5EF4-FFF2-40B4-BE49-F238E27FC236}">
                  <a16:creationId xmlns:a16="http://schemas.microsoft.com/office/drawing/2014/main" id="{4DBEFD2C-39A1-D74C-93EC-D4E5837EF285}"/>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2299" name="Text Box 11">
              <a:extLst>
                <a:ext uri="{FF2B5EF4-FFF2-40B4-BE49-F238E27FC236}">
                  <a16:creationId xmlns:a16="http://schemas.microsoft.com/office/drawing/2014/main" id="{60F2B237-9FB7-3243-8FFC-BE96929BD3E8}"/>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2</a:t>
              </a:r>
            </a:p>
          </p:txBody>
        </p:sp>
      </p:grpSp>
      <p:sp>
        <p:nvSpPr>
          <p:cNvPr id="12300" name="Text Box 12" descr="TextBox 13">
            <a:extLst>
              <a:ext uri="{FF2B5EF4-FFF2-40B4-BE49-F238E27FC236}">
                <a16:creationId xmlns:a16="http://schemas.microsoft.com/office/drawing/2014/main" id="{D98D3A66-6605-FE47-B809-9FBC7C782756}"/>
              </a:ext>
            </a:extLst>
          </p:cNvPr>
          <p:cNvSpPr txBox="1">
            <a:spLocks/>
          </p:cNvSpPr>
          <p:nvPr/>
        </p:nvSpPr>
        <p:spPr bwMode="auto">
          <a:xfrm>
            <a:off x="6511925" y="1341438"/>
            <a:ext cx="474345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buSzPct val="100000"/>
              <a:buFontTx/>
              <a:buChar char="•"/>
            </a:pPr>
            <a:r>
              <a:rPr lang="en-US" altLang="en-US" sz="2400">
                <a:solidFill>
                  <a:srgbClr val="000000"/>
                </a:solidFill>
              </a:rPr>
              <a:t>Describe the framework for effective persuasion conversations </a:t>
            </a:r>
            <a:br>
              <a:rPr lang="en-US" altLang="en-US" sz="2400">
                <a:solidFill>
                  <a:srgbClr val="000000"/>
                </a:solidFill>
              </a:rPr>
            </a:br>
            <a:endParaRPr lang="en-US" altLang="en-US" sz="2400">
              <a:solidFill>
                <a:srgbClr val="000000"/>
              </a:solidFill>
            </a:endParaRPr>
          </a:p>
        </p:txBody>
      </p:sp>
      <p:sp>
        <p:nvSpPr>
          <p:cNvPr id="12301" name="Text Box 13" descr="TextBox 15">
            <a:extLst>
              <a:ext uri="{FF2B5EF4-FFF2-40B4-BE49-F238E27FC236}">
                <a16:creationId xmlns:a16="http://schemas.microsoft.com/office/drawing/2014/main" id="{65A1E9CD-81D5-D64F-B5A8-B1AD93AEC14A}"/>
              </a:ext>
            </a:extLst>
          </p:cNvPr>
          <p:cNvSpPr txBox="1">
            <a:spLocks/>
          </p:cNvSpPr>
          <p:nvPr/>
        </p:nvSpPr>
        <p:spPr bwMode="auto">
          <a:xfrm>
            <a:off x="6511925" y="1173163"/>
            <a:ext cx="4743450" cy="166687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dirty="0">
                <a:solidFill>
                  <a:srgbClr val="556A79"/>
                </a:solidFill>
                <a:latin typeface="Source Sans Pro" panose="020B0503030403020204" pitchFamily="34" charset="77"/>
                <a:sym typeface="Source Sans Pro" panose="020B0503030403020204" pitchFamily="34" charset="77"/>
              </a:rPr>
              <a:t>Analyze underlying reasons why engaging in persuasive conversations is difficult, both individually and interpersonally  </a:t>
            </a:r>
          </a:p>
        </p:txBody>
      </p:sp>
      <p:sp>
        <p:nvSpPr>
          <p:cNvPr id="12302" name="Text Box 14" descr="TextBox 16">
            <a:extLst>
              <a:ext uri="{FF2B5EF4-FFF2-40B4-BE49-F238E27FC236}">
                <a16:creationId xmlns:a16="http://schemas.microsoft.com/office/drawing/2014/main" id="{AFFBD504-EDAC-8B4F-8FFE-1DFFD3D6798A}"/>
              </a:ext>
            </a:extLst>
          </p:cNvPr>
          <p:cNvSpPr txBox="1">
            <a:spLocks/>
          </p:cNvSpPr>
          <p:nvPr/>
        </p:nvSpPr>
        <p:spPr bwMode="auto">
          <a:xfrm>
            <a:off x="6511925" y="3065463"/>
            <a:ext cx="4743450" cy="1271587"/>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556A79"/>
                </a:solidFill>
                <a:latin typeface="Source Sans Pro" panose="020B0503030403020204" pitchFamily="34" charset="77"/>
                <a:sym typeface="Source Sans Pro" panose="020B0503030403020204" pitchFamily="34" charset="77"/>
              </a:rPr>
              <a:t>Apply the theory of ‘knowing your why’ to people you will talk to in your organizing work </a:t>
            </a:r>
          </a:p>
        </p:txBody>
      </p:sp>
      <p:pic>
        <p:nvPicPr>
          <p:cNvPr id="12303" name="Picture 15" descr="Picture 11">
            <a:extLst>
              <a:ext uri="{FF2B5EF4-FFF2-40B4-BE49-F238E27FC236}">
                <a16:creationId xmlns:a16="http://schemas.microsoft.com/office/drawing/2014/main" id="{FD8899BB-7642-E941-8BBD-1673C62889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descr="Rectangle 5">
            <a:extLst>
              <a:ext uri="{FF2B5EF4-FFF2-40B4-BE49-F238E27FC236}">
                <a16:creationId xmlns:a16="http://schemas.microsoft.com/office/drawing/2014/main" id="{031162F8-6427-4545-86B9-8E71B07A5726}"/>
              </a:ext>
            </a:extLst>
          </p:cNvPr>
          <p:cNvSpPr>
            <a:spLocks/>
          </p:cNvSpPr>
          <p:nvPr/>
        </p:nvSpPr>
        <p:spPr bwMode="auto">
          <a:xfrm>
            <a:off x="5486400" y="1236663"/>
            <a:ext cx="6216650" cy="592137"/>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3314" name="Text Box 2" descr="TextBox 1">
            <a:extLst>
              <a:ext uri="{FF2B5EF4-FFF2-40B4-BE49-F238E27FC236}">
                <a16:creationId xmlns:a16="http://schemas.microsoft.com/office/drawing/2014/main" id="{4F27FAAE-A4BC-9447-9923-A1FE103E1BBB}"/>
              </a:ext>
            </a:extLst>
          </p:cNvPr>
          <p:cNvSpPr txBox="1">
            <a:spLocks/>
          </p:cNvSpPr>
          <p:nvPr/>
        </p:nvSpPr>
        <p:spPr bwMode="auto">
          <a:xfrm>
            <a:off x="876300" y="1228725"/>
            <a:ext cx="451802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13315" name="Text Box 3" descr="TextBox 4">
            <a:extLst>
              <a:ext uri="{FF2B5EF4-FFF2-40B4-BE49-F238E27FC236}">
                <a16:creationId xmlns:a16="http://schemas.microsoft.com/office/drawing/2014/main" id="{385CFF37-DF3E-724F-853B-F60BDF030611}"/>
              </a:ext>
            </a:extLst>
          </p:cNvPr>
          <p:cNvSpPr txBox="1">
            <a:spLocks/>
          </p:cNvSpPr>
          <p:nvPr/>
        </p:nvSpPr>
        <p:spPr bwMode="auto">
          <a:xfrm>
            <a:off x="5576888" y="1284288"/>
            <a:ext cx="6394450" cy="363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b="1">
                <a:solidFill>
                  <a:srgbClr val="FFFFFF"/>
                </a:solidFill>
                <a:latin typeface="Source Sans Pro" panose="020B0503030403020204" pitchFamily="34" charset="77"/>
                <a:sym typeface="Source Sans Pro" panose="020B0503030403020204" pitchFamily="34" charset="77"/>
              </a:rPr>
              <a:t>The incredible rarity of changing your mind </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Theory building with Simon Sinek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Critical incident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Personal story framework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13316" name="Picture 4" descr="Picture 3">
            <a:extLst>
              <a:ext uri="{FF2B5EF4-FFF2-40B4-BE49-F238E27FC236}">
                <a16:creationId xmlns:a16="http://schemas.microsoft.com/office/drawing/2014/main" id="{512A3CED-D4B4-5146-8C81-D4E0152800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descr="Shape 252">
            <a:extLst>
              <a:ext uri="{FF2B5EF4-FFF2-40B4-BE49-F238E27FC236}">
                <a16:creationId xmlns:a16="http://schemas.microsoft.com/office/drawing/2014/main" id="{CA5849C6-BA86-E846-B6CE-4E45CB4A434B}"/>
              </a:ext>
            </a:extLst>
          </p:cNvPr>
          <p:cNvSpPr txBox="1">
            <a:spLocks/>
          </p:cNvSpPr>
          <p:nvPr/>
        </p:nvSpPr>
        <p:spPr bwMode="auto">
          <a:xfrm>
            <a:off x="0" y="1541463"/>
            <a:ext cx="12192000" cy="176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00B3DC"/>
                </a:solidFill>
                <a:latin typeface="Gilroy ExtraBold" pitchFamily="2" charset="77"/>
                <a:sym typeface="Gilroy ExtraBold" pitchFamily="2" charset="77"/>
              </a:rPr>
              <a:t>Why is changing someone’s opinion so difficult?</a:t>
            </a:r>
          </a:p>
        </p:txBody>
      </p:sp>
      <p:sp>
        <p:nvSpPr>
          <p:cNvPr id="15362" name="Text Box 2" descr="Rectangle 1">
            <a:extLst>
              <a:ext uri="{FF2B5EF4-FFF2-40B4-BE49-F238E27FC236}">
                <a16:creationId xmlns:a16="http://schemas.microsoft.com/office/drawing/2014/main" id="{BD73F92A-ECBF-264C-A13D-8268CE4F297F}"/>
              </a:ext>
            </a:extLst>
          </p:cNvPr>
          <p:cNvSpPr txBox="1">
            <a:spLocks/>
          </p:cNvSpPr>
          <p:nvPr/>
        </p:nvSpPr>
        <p:spPr bwMode="auto">
          <a:xfrm>
            <a:off x="444500" y="3813175"/>
            <a:ext cx="11301413" cy="168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2500">
                <a:latin typeface="Gilroy ExtraBold" pitchFamily="2" charset="77"/>
                <a:sym typeface="Gilroy ExtraBold" pitchFamily="2" charset="77"/>
              </a:rPr>
              <a:t>FOLLOWING CLIP: </a:t>
            </a:r>
            <a:endParaRPr lang="en-US" altLang="en-US" sz="2500">
              <a:solidFill>
                <a:srgbClr val="000000"/>
              </a:solidFill>
              <a:latin typeface="Gilroy ExtraBold" pitchFamily="2" charset="77"/>
              <a:sym typeface="Gilroy ExtraBold" pitchFamily="2" charset="77"/>
            </a:endParaRPr>
          </a:p>
          <a:p>
            <a:pPr algn="ctr">
              <a:lnSpc>
                <a:spcPct val="80000"/>
              </a:lnSpc>
            </a:pPr>
            <a:endParaRPr lang="en-US" altLang="en-US" sz="2500">
              <a:latin typeface="Gilroy ExtraBold" pitchFamily="2" charset="77"/>
              <a:sym typeface="Gilroy ExtraBold" pitchFamily="2" charset="77"/>
            </a:endParaRPr>
          </a:p>
          <a:p>
            <a:pPr algn="ctr">
              <a:lnSpc>
                <a:spcPct val="80000"/>
              </a:lnSpc>
            </a:pPr>
            <a:r>
              <a:rPr lang="en-US" altLang="en-US" sz="3500" b="1" i="1">
                <a:latin typeface="Gilroy ExtraBold" pitchFamily="2" charset="77"/>
                <a:sym typeface="Gilroy ExtraBold" pitchFamily="2" charset="77"/>
              </a:rPr>
              <a:t>The Incredible Rarity of Changing Your Mind </a:t>
            </a:r>
            <a:endParaRPr lang="en-US" altLang="en-US" sz="3500" b="1" i="1">
              <a:solidFill>
                <a:srgbClr val="000000"/>
              </a:solidFill>
              <a:latin typeface="Gilroy ExtraBold" pitchFamily="2" charset="77"/>
              <a:sym typeface="Gilroy ExtraBold" pitchFamily="2" charset="77"/>
            </a:endParaRPr>
          </a:p>
          <a:p>
            <a:pPr algn="ctr">
              <a:lnSpc>
                <a:spcPct val="80000"/>
              </a:lnSpc>
            </a:pPr>
            <a:r>
              <a:rPr lang="en-US" altLang="en-US" sz="3500" b="1">
                <a:latin typeface="Gilroy ExtraBold" pitchFamily="2" charset="77"/>
                <a:sym typeface="Gilroy ExtraBold" pitchFamily="2" charset="77"/>
              </a:rPr>
              <a:t>from This American Life</a:t>
            </a:r>
          </a:p>
        </p:txBody>
      </p:sp>
      <p:pic>
        <p:nvPicPr>
          <p:cNvPr id="15363" name="Picture 3" descr="Picture 3">
            <a:extLst>
              <a:ext uri="{FF2B5EF4-FFF2-40B4-BE49-F238E27FC236}">
                <a16:creationId xmlns:a16="http://schemas.microsoft.com/office/drawing/2014/main" id="{C75AC78C-8129-C146-99AA-88C2A5C625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descr="TextBox 1">
            <a:extLst>
              <a:ext uri="{FF2B5EF4-FFF2-40B4-BE49-F238E27FC236}">
                <a16:creationId xmlns:a16="http://schemas.microsoft.com/office/drawing/2014/main" id="{9D6B5B2D-1BDB-614A-868E-BF987DEAA570}"/>
              </a:ext>
            </a:extLst>
          </p:cNvPr>
          <p:cNvSpPr txBox="1">
            <a:spLocks/>
          </p:cNvSpPr>
          <p:nvPr/>
        </p:nvSpPr>
        <p:spPr bwMode="auto">
          <a:xfrm>
            <a:off x="576263" y="2633663"/>
            <a:ext cx="11037887" cy="176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solidFill>
                  <a:srgbClr val="00B4DC"/>
                </a:solidFill>
                <a:latin typeface="Gilroy ExtraBold" pitchFamily="2" charset="77"/>
                <a:sym typeface="Gilroy ExtraBold" pitchFamily="2" charset="77"/>
              </a:rPr>
              <a:t>Listen to clip on </a:t>
            </a:r>
            <a:endParaRPr lang="en-US" altLang="en-US" sz="6000" b="1">
              <a:solidFill>
                <a:srgbClr val="000000"/>
              </a:solidFill>
              <a:latin typeface="Gilroy ExtraBold" pitchFamily="2" charset="77"/>
              <a:sym typeface="Gilroy ExtraBold" pitchFamily="2" charset="77"/>
            </a:endParaRPr>
          </a:p>
          <a:p>
            <a:pPr algn="ctr">
              <a:lnSpc>
                <a:spcPct val="80000"/>
              </a:lnSpc>
            </a:pPr>
            <a:r>
              <a:rPr lang="en-US" altLang="en-US" sz="6000" b="1">
                <a:solidFill>
                  <a:srgbClr val="00B4DC"/>
                </a:solidFill>
                <a:latin typeface="Gilroy ExtraBold" pitchFamily="2" charset="77"/>
                <a:sym typeface="Gilroy ExtraBold" pitchFamily="2" charset="77"/>
              </a:rPr>
              <a:t>following slide</a:t>
            </a:r>
          </a:p>
        </p:txBody>
      </p:sp>
      <p:pic>
        <p:nvPicPr>
          <p:cNvPr id="17410" name="Picture 2" descr="Picture 2">
            <a:extLst>
              <a:ext uri="{FF2B5EF4-FFF2-40B4-BE49-F238E27FC236}">
                <a16:creationId xmlns:a16="http://schemas.microsoft.com/office/drawing/2014/main" id="{895895BE-CB15-4645-B820-4508B1EFF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theme/theme1.xml><?xml version="1.0" encoding="utf-8"?>
<a:theme xmlns:a="http://schemas.openxmlformats.org/drawingml/2006/main" name="Office Theme">
  <a:themeElements>
    <a:clrScheme name="">
      <a:dk1>
        <a:srgbClr val="3B444D"/>
      </a:dk1>
      <a:lt1>
        <a:srgbClr val="FFFFFF"/>
      </a:lt1>
      <a:dk2>
        <a:srgbClr val="A7A7A7"/>
      </a:dk2>
      <a:lt2>
        <a:srgbClr val="535353"/>
      </a:lt2>
      <a:accent1>
        <a:srgbClr val="EE2F4B"/>
      </a:accent1>
      <a:accent2>
        <a:srgbClr val="F6DC31"/>
      </a:accent2>
      <a:accent3>
        <a:srgbClr val="FFFFFF"/>
      </a:accent3>
      <a:accent4>
        <a:srgbClr val="313940"/>
      </a:accent4>
      <a:accent5>
        <a:srgbClr val="F5ADB1"/>
      </a:accent5>
      <a:accent6>
        <a:srgbClr val="DFC72B"/>
      </a:accent6>
      <a:hlink>
        <a:srgbClr val="0000FF"/>
      </a:hlink>
      <a:folHlink>
        <a:srgbClr val="FF00FF"/>
      </a:folHlink>
    </a:clrScheme>
    <a:fontScheme name="Office Theme">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3B444D"/>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3B444D"/>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EE2F4B"/>
      </a:accent1>
      <a:accent2>
        <a:srgbClr val="F6DC31"/>
      </a:accent2>
      <a:accent3>
        <a:srgbClr val="FFFFFF"/>
      </a:accent3>
      <a:accent4>
        <a:srgbClr val="000000"/>
      </a:accent4>
      <a:accent5>
        <a:srgbClr val="F5ADB1"/>
      </a:accent5>
      <a:accent6>
        <a:srgbClr val="DFC7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2699</TotalTime>
  <Words>2173</Words>
  <Application>Microsoft Macintosh PowerPoint</Application>
  <PresentationFormat>Widescreen</PresentationFormat>
  <Paragraphs>338</Paragraphs>
  <Slides>53</Slides>
  <Notes>18</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Gill Sans</vt:lpstr>
      <vt:lpstr>Gilroy ExtraBold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5</cp:revision>
  <cp:lastPrinted>2019-06-21T20:36:31Z</cp:lastPrinted>
  <dcterms:modified xsi:type="dcterms:W3CDTF">2019-07-11T01:56:56Z</dcterms:modified>
</cp:coreProperties>
</file>