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48"/>
  </p:notesMasterIdLst>
  <p:sldIdLst>
    <p:sldId id="332" r:id="rId2"/>
    <p:sldId id="508" r:id="rId3"/>
    <p:sldId id="398" r:id="rId4"/>
    <p:sldId id="453" r:id="rId5"/>
    <p:sldId id="492" r:id="rId6"/>
    <p:sldId id="476" r:id="rId7"/>
    <p:sldId id="484" r:id="rId8"/>
    <p:sldId id="284" r:id="rId9"/>
    <p:sldId id="485" r:id="rId10"/>
    <p:sldId id="512" r:id="rId11"/>
    <p:sldId id="477" r:id="rId12"/>
    <p:sldId id="499" r:id="rId13"/>
    <p:sldId id="436" r:id="rId14"/>
    <p:sldId id="498" r:id="rId15"/>
    <p:sldId id="497" r:id="rId16"/>
    <p:sldId id="483" r:id="rId17"/>
    <p:sldId id="431" r:id="rId18"/>
    <p:sldId id="456" r:id="rId19"/>
    <p:sldId id="421" r:id="rId20"/>
    <p:sldId id="488" r:id="rId21"/>
    <p:sldId id="502" r:id="rId22"/>
    <p:sldId id="503" r:id="rId23"/>
    <p:sldId id="505" r:id="rId24"/>
    <p:sldId id="510" r:id="rId25"/>
    <p:sldId id="423" r:id="rId26"/>
    <p:sldId id="424" r:id="rId27"/>
    <p:sldId id="425" r:id="rId28"/>
    <p:sldId id="426" r:id="rId29"/>
    <p:sldId id="427" r:id="rId30"/>
    <p:sldId id="428" r:id="rId31"/>
    <p:sldId id="430" r:id="rId32"/>
    <p:sldId id="429" r:id="rId33"/>
    <p:sldId id="489" r:id="rId34"/>
    <p:sldId id="506" r:id="rId35"/>
    <p:sldId id="501" r:id="rId36"/>
    <p:sldId id="509" r:id="rId37"/>
    <p:sldId id="475" r:id="rId38"/>
    <p:sldId id="507" r:id="rId39"/>
    <p:sldId id="435" r:id="rId40"/>
    <p:sldId id="481" r:id="rId41"/>
    <p:sldId id="496" r:id="rId42"/>
    <p:sldId id="459" r:id="rId43"/>
    <p:sldId id="474" r:id="rId44"/>
    <p:sldId id="470" r:id="rId45"/>
    <p:sldId id="471" r:id="rId46"/>
    <p:sldId id="469"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50"/>
    <p:restoredTop sz="82163"/>
  </p:normalViewPr>
  <p:slideViewPr>
    <p:cSldViewPr snapToGrid="0" snapToObjects="1" showGuides="1">
      <p:cViewPr varScale="1">
        <p:scale>
          <a:sx n="98" d="100"/>
          <a:sy n="98" d="100"/>
        </p:scale>
        <p:origin x="224" y="24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qca.org/"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thetaskforce.org/" TargetMode="External"/><Relationship Id="rId4" Type="http://schemas.openxmlformats.org/officeDocument/2006/relationships/hyperlink" Target="https://leadership-lab.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10</a:t>
            </a:fld>
            <a:endParaRPr lang="en-US"/>
          </a:p>
        </p:txBody>
      </p:sp>
    </p:spTree>
    <p:extLst>
      <p:ext uri="{BB962C8B-B14F-4D97-AF65-F5344CB8AC3E}">
        <p14:creationId xmlns:p14="http://schemas.microsoft.com/office/powerpoint/2010/main" val="255442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Campaigns</a:t>
            </a:r>
            <a:r>
              <a:rPr lang="en-US" sz="1200" b="0" i="0" u="none" strike="noStrike" kern="1200" cap="none" baseline="0" dirty="0">
                <a:solidFill>
                  <a:schemeClr val="dk1"/>
                </a:solidFill>
                <a:effectLst/>
                <a:latin typeface="Calibri"/>
                <a:ea typeface="Calibri"/>
                <a:cs typeface="Calibri"/>
                <a:sym typeface="Calibri"/>
              </a:rPr>
              <a:t> always need to understand their audience when working for a candidate or ballot initiative. </a:t>
            </a:r>
            <a:r>
              <a:rPr lang="en-US" sz="1200" b="0" i="0" u="none" strike="noStrike" kern="1200" cap="none" dirty="0">
                <a:solidFill>
                  <a:schemeClr val="dk1"/>
                </a:solidFill>
                <a:effectLst/>
                <a:latin typeface="Calibri"/>
                <a:ea typeface="Calibri"/>
                <a:cs typeface="Calibri"/>
                <a:sym typeface="Calibri"/>
              </a:rPr>
              <a:t>There are several competing narratives about how campaigns should allocate their time, and with a finite amount of time, there are a few strategies campaigns implore to help elect a certain candidate or win on a certain issue. </a:t>
            </a:r>
            <a:r>
              <a:rPr lang="en-US" dirty="0"/>
              <a:t>If you are working or</a:t>
            </a:r>
            <a:r>
              <a:rPr lang="en-US" baseline="0" dirty="0"/>
              <a:t> volunteering </a:t>
            </a:r>
            <a:r>
              <a:rPr lang="en-US" dirty="0"/>
              <a:t>on a ballot initiative or a campaign</a:t>
            </a:r>
            <a:r>
              <a:rPr lang="en-US" baseline="0" dirty="0"/>
              <a:t> </a:t>
            </a:r>
            <a:r>
              <a:rPr lang="en-US" dirty="0"/>
              <a:t>One of the two different ways</a:t>
            </a:r>
            <a:r>
              <a:rPr lang="en-US" baseline="0" dirty="0"/>
              <a:t> to spend your time to get the necessary votes to win is by getting people to turnout to vote who may not be a likely voter during an election cycle. This is known as a GOTV program (which will be discussed in another training that I encourage you to participate in). The other way is by talking to people who are already likely to turn out to vote but aren’t necessarily sure which candidate they will vote for or how they will vote on a specific ballot initiative. In this training we will discuss the ladder.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end of the day, research shows that campaigns need to address both groups of people to win, however, in this training we are going to concentrate on the significance of persuasion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95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graph helps us to visualize the different types of voters there are and what they may look like in your community.</a:t>
            </a:r>
            <a:r>
              <a:rPr lang="en-US" baseline="0" dirty="0"/>
              <a:t> T</a:t>
            </a:r>
            <a:r>
              <a:rPr lang="en-US" dirty="0"/>
              <a:t>he y axis represents turnout </a:t>
            </a:r>
            <a:r>
              <a:rPr lang="mr-IN" dirty="0"/>
              <a:t>–</a:t>
            </a:r>
            <a:r>
              <a:rPr lang="en-US" dirty="0"/>
              <a:t> this is referencing a voter’s likelihood to vote in</a:t>
            </a:r>
            <a:r>
              <a:rPr lang="en-US" baseline="0" dirty="0"/>
              <a:t> a </a:t>
            </a:r>
            <a:r>
              <a:rPr lang="en-US" dirty="0"/>
              <a:t>election </a:t>
            </a:r>
            <a:r>
              <a:rPr lang="en-US" baseline="0" dirty="0"/>
              <a:t> </a:t>
            </a:r>
            <a:r>
              <a:rPr lang="mr-IN" baseline="0" dirty="0"/>
              <a:t>…</a:t>
            </a:r>
            <a:r>
              <a:rPr lang="en-US" baseline="0" dirty="0"/>
              <a:t>.T</a:t>
            </a:r>
            <a:r>
              <a:rPr lang="en-US" dirty="0"/>
              <a:t>he x axis represents support - this</a:t>
            </a:r>
            <a:r>
              <a:rPr lang="en-US" baseline="0" dirty="0"/>
              <a:t> refers to the likelihood of the voter to support the candidate or issue your are canvassing or </a:t>
            </a:r>
            <a:r>
              <a:rPr lang="en-US" baseline="0" dirty="0" err="1"/>
              <a:t>phonebanking</a:t>
            </a:r>
            <a:r>
              <a:rPr lang="en-US" baseline="0" dirty="0"/>
              <a:t> for. </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are volunteering for a campaign or initiative, they will already have identified and targeted specific audiences based on similar models. However when we are talking about specifically a persuasion audience, they represent a historically significant and particular group of people who have been seen as necessary to win on a given issue-area.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352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So again on the y axis we can</a:t>
            </a:r>
            <a:r>
              <a:rPr lang="en-US" baseline="0" dirty="0"/>
              <a:t> see </a:t>
            </a:r>
            <a:r>
              <a:rPr lang="en-US" dirty="0"/>
              <a:t>a voter’s likelihood to vote in a election </a:t>
            </a:r>
            <a:r>
              <a:rPr lang="en-US" baseline="0" dirty="0"/>
              <a:t> and on </a:t>
            </a:r>
            <a:r>
              <a:rPr lang="en-US" dirty="0"/>
              <a:t>the x axis we</a:t>
            </a:r>
            <a:r>
              <a:rPr lang="en-US" baseline="0" dirty="0"/>
              <a:t> can see the likelihood of the voter to support the candidate or issue your are canvassing for.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persuasion audience is </a:t>
            </a:r>
            <a:r>
              <a:rPr lang="en-US" sz="1200" b="1" i="0" u="none" strike="noStrike" kern="1200" cap="none" dirty="0">
                <a:solidFill>
                  <a:schemeClr val="dk1"/>
                </a:solidFill>
                <a:effectLst/>
                <a:latin typeface="Calibri"/>
                <a:ea typeface="Calibri"/>
                <a:cs typeface="Calibri"/>
                <a:sym typeface="Calibri"/>
              </a:rPr>
              <a:t>Medium support and high/medium turnout. These are folks who are likely to turnout to vote but aren’t necessarily sure who they plan to support or if they agree with out ballot initiative. </a:t>
            </a:r>
          </a:p>
          <a:p>
            <a:endParaRPr lang="en-US" baseline="0" dirty="0"/>
          </a:p>
          <a:p>
            <a:r>
              <a:rPr lang="en-US" baseline="0" dirty="0"/>
              <a:t>We saw this play out in real life during the fight for marriage equality. In 2008, an LGBTQ+ rights group lost the Proposition 8 campaign, which would have granted Californians the right to same sex marriage. After this loss, volunteers set out to understand where they went wrong and between 2008 and 2009 volunteer-collected data found </a:t>
            </a:r>
            <a:r>
              <a:rPr lang="en-US" sz="1200" b="0" i="0" u="none" strike="noStrike" kern="1200" cap="none" dirty="0">
                <a:solidFill>
                  <a:schemeClr val="dk1"/>
                </a:solidFill>
                <a:effectLst/>
                <a:latin typeface="Calibri"/>
                <a:ea typeface="Calibri"/>
                <a:cs typeface="Calibri"/>
                <a:sym typeface="Calibri"/>
              </a:rPr>
              <a:t>that </a:t>
            </a:r>
            <a:r>
              <a:rPr lang="en-US" sz="1200" b="1" i="0" u="none" strike="noStrike" kern="1200" cap="none" dirty="0">
                <a:solidFill>
                  <a:schemeClr val="dk1"/>
                </a:solidFill>
                <a:effectLst/>
                <a:latin typeface="Calibri"/>
                <a:ea typeface="Calibri"/>
                <a:cs typeface="Calibri"/>
                <a:sym typeface="Calibri"/>
              </a:rPr>
              <a:t>values-based</a:t>
            </a:r>
            <a:r>
              <a:rPr lang="en-US" sz="1200" b="0" i="0" u="none" strike="noStrike" kern="1200" cap="none" dirty="0">
                <a:solidFill>
                  <a:schemeClr val="dk1"/>
                </a:solidFill>
                <a:effectLst/>
                <a:latin typeface="Calibri"/>
                <a:ea typeface="Calibri"/>
                <a:cs typeface="Calibri"/>
                <a:sym typeface="Calibri"/>
              </a:rPr>
              <a:t> conversations were moving 25% of all undecided and opposed voters to be more supportive of marriage equality.</a:t>
            </a:r>
            <a:r>
              <a:rPr lang="en-US" sz="1200" b="0" i="0" u="none" strike="noStrike" kern="1200" cap="none" baseline="0" dirty="0">
                <a:solidFill>
                  <a:schemeClr val="dk1"/>
                </a:solidFill>
                <a:effectLst/>
                <a:latin typeface="Calibri"/>
                <a:ea typeface="Calibri"/>
                <a:cs typeface="Calibri"/>
                <a:sym typeface="Calibri"/>
              </a:rPr>
              <a:t>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Voters in </a:t>
            </a:r>
            <a:r>
              <a:rPr lang="en-US" sz="1200" b="0" i="0" u="none" strike="noStrike" kern="1200" cap="none" baseline="0" dirty="0" err="1">
                <a:solidFill>
                  <a:schemeClr val="dk1"/>
                </a:solidFill>
                <a:effectLst/>
                <a:latin typeface="Calibri"/>
                <a:ea typeface="Calibri"/>
                <a:cs typeface="Calibri"/>
                <a:sym typeface="Calibri"/>
              </a:rPr>
              <a:t>california</a:t>
            </a:r>
            <a:r>
              <a:rPr lang="en-US" sz="1200" b="0" i="0" u="none" strike="noStrike" kern="1200" cap="none" baseline="0" dirty="0">
                <a:solidFill>
                  <a:schemeClr val="dk1"/>
                </a:solidFill>
                <a:effectLst/>
                <a:latin typeface="Calibri"/>
                <a:ea typeface="Calibri"/>
                <a:cs typeface="Calibri"/>
                <a:sym typeface="Calibri"/>
              </a:rPr>
              <a:t> and across the US saw  the influence of persuasion conversations and why it is so important for canvassers to use. Campaigns started to use this tactics to help push their candidate or ballot initiative across the finish line. Persuasion conversations have the capacity to change opinions on issues people care about in the long term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one of the ways this can manifest is through electing candidates that support your values. Here at OFA we have volunteers who have been working to implement this framework in their everyday organizing, and are seeing real change in the fight for fair democracy.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What really excites me about this is that you are watching this training likely because you want to see change in your community and persuasion conversations are a big way that we can move the needle to affect progress in our communities. So with that, let’s develop more of an understanding for as to why persuasion is so important.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338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r>
              <a:rPr lang="en-US" sz="1200" b="0" i="0" u="none" strike="noStrike" kern="1200" cap="none" dirty="0">
                <a:solidFill>
                  <a:schemeClr val="dk1"/>
                </a:solidFill>
                <a:effectLst/>
                <a:latin typeface="Calibri"/>
                <a:ea typeface="Calibri"/>
                <a:cs typeface="Calibri"/>
                <a:sym typeface="Calibri"/>
              </a:rPr>
              <a:t>Our friends at the Analyst Institute have presented us with three main arguments for persuasion. The first is that persuasion is necessary. </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There simply aren’t enough voters to win on GOTV alone,</a:t>
            </a:r>
            <a:r>
              <a:rPr lang="en-US" sz="1200" b="0" i="0" u="none" strike="noStrike" kern="1200" cap="none" baseline="0" dirty="0">
                <a:solidFill>
                  <a:schemeClr val="dk1"/>
                </a:solidFill>
                <a:effectLst/>
                <a:latin typeface="Calibri"/>
                <a:ea typeface="Calibri"/>
                <a:cs typeface="Calibri"/>
                <a:sym typeface="Calibri"/>
              </a:rPr>
              <a:t> and </a:t>
            </a:r>
            <a:r>
              <a:rPr lang="en-US" sz="1200" b="0" i="0" u="none" strike="noStrike" kern="1200" cap="none" dirty="0">
                <a:solidFill>
                  <a:schemeClr val="dk1"/>
                </a:solidFill>
                <a:effectLst/>
                <a:latin typeface="Calibri"/>
                <a:ea typeface="Calibri"/>
                <a:cs typeface="Calibri"/>
                <a:sym typeface="Calibri"/>
              </a:rPr>
              <a:t>Whether we’re talking to voters about an issue advocacy campaign or knocking doors for a candidate, the fact is that in many states and districts have</a:t>
            </a:r>
            <a:r>
              <a:rPr lang="en-US" sz="1200" b="0" i="0" u="none" strike="noStrike" kern="1200" cap="none" baseline="0" dirty="0">
                <a:solidFill>
                  <a:schemeClr val="dk1"/>
                </a:solidFill>
                <a:effectLst/>
                <a:latin typeface="Calibri"/>
                <a:ea typeface="Calibri"/>
                <a:cs typeface="Calibri"/>
                <a:sym typeface="Calibri"/>
              </a:rPr>
              <a:t> incredibly</a:t>
            </a:r>
            <a:r>
              <a:rPr lang="en-US" sz="1200" b="0" i="0" u="none" strike="noStrike" kern="1200" cap="none" dirty="0">
                <a:solidFill>
                  <a:schemeClr val="dk1"/>
                </a:solidFill>
                <a:effectLst/>
                <a:latin typeface="Calibri"/>
                <a:ea typeface="Calibri"/>
                <a:cs typeface="Calibri"/>
                <a:sym typeface="Calibri"/>
              </a:rPr>
              <a:t> close margins. Let’s remember the example</a:t>
            </a:r>
            <a:r>
              <a:rPr lang="en-US" sz="1200" b="0" i="0" u="none" strike="noStrike" kern="1200" cap="none" baseline="0" dirty="0">
                <a:solidFill>
                  <a:schemeClr val="dk1"/>
                </a:solidFill>
                <a:effectLst/>
                <a:latin typeface="Calibri"/>
                <a:ea typeface="Calibri"/>
                <a:cs typeface="Calibri"/>
                <a:sym typeface="Calibri"/>
              </a:rPr>
              <a:t> from earlier, President Bush only won re-election by 2.46%,</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147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r>
              <a:rPr lang="en-US" sz="1200" b="0" i="0" u="none" strike="noStrike" kern="1200" cap="none" dirty="0">
                <a:solidFill>
                  <a:schemeClr val="dk1"/>
                </a:solidFill>
                <a:effectLst/>
                <a:latin typeface="Calibri"/>
                <a:ea typeface="Calibri"/>
                <a:cs typeface="Calibri"/>
                <a:sym typeface="Calibri"/>
              </a:rPr>
              <a:t>Persuasion</a:t>
            </a:r>
            <a:r>
              <a:rPr lang="en-US" sz="1200" b="0" i="0" u="none" strike="noStrike" kern="1200" cap="none" baseline="0" dirty="0">
                <a:solidFill>
                  <a:schemeClr val="dk1"/>
                </a:solidFill>
                <a:effectLst/>
                <a:latin typeface="Calibri"/>
                <a:ea typeface="Calibri"/>
                <a:cs typeface="Calibri"/>
                <a:sym typeface="Calibri"/>
              </a:rPr>
              <a:t> is also challenging, and </a:t>
            </a:r>
            <a:r>
              <a:rPr lang="en-US" sz="1200" b="0" i="0" u="none" strike="noStrike" kern="1200" cap="none" dirty="0">
                <a:solidFill>
                  <a:schemeClr val="dk1"/>
                </a:solidFill>
                <a:effectLst/>
                <a:latin typeface="Calibri"/>
                <a:ea typeface="Calibri"/>
                <a:cs typeface="Calibri"/>
                <a:sym typeface="Calibri"/>
              </a:rPr>
              <a:t>It’s challenging precisely because you’re trying to present someone with your views and shape their opinions</a:t>
            </a:r>
          </a:p>
          <a:p>
            <a:pPr lvl="1" rtl="0" fontAlgn="base"/>
            <a:endParaRPr lang="en-US" sz="1200" b="0" i="0" u="none" strike="noStrike" kern="1200" cap="none" dirty="0">
              <a:solidFill>
                <a:schemeClr val="dk1"/>
              </a:solidFill>
              <a:effectLst/>
              <a:latin typeface="Calibri"/>
              <a:ea typeface="Calibri"/>
              <a:cs typeface="Calibri"/>
              <a:sym typeface="Calibri"/>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In addition, Partisanship has deep roots—people’s upbringings, families, friends, religion’s, social clubs, </a:t>
            </a:r>
            <a:r>
              <a:rPr lang="en-US" sz="1200" b="0" i="0" u="none" strike="noStrike" kern="1200" cap="none" dirty="0" err="1">
                <a:solidFill>
                  <a:schemeClr val="dk1"/>
                </a:solidFill>
                <a:effectLst/>
                <a:latin typeface="Calibri"/>
                <a:ea typeface="Calibri"/>
                <a:cs typeface="Calibri"/>
                <a:sym typeface="Calibri"/>
              </a:rPr>
              <a:t>etc</a:t>
            </a:r>
            <a:r>
              <a:rPr lang="en-US" sz="1200" b="0" i="0" u="none" strike="noStrike" kern="1200" cap="none" dirty="0">
                <a:solidFill>
                  <a:schemeClr val="dk1"/>
                </a:solidFill>
                <a:effectLst/>
                <a:latin typeface="Calibri"/>
                <a:ea typeface="Calibri"/>
                <a:cs typeface="Calibri"/>
                <a:sym typeface="Calibri"/>
              </a:rPr>
              <a:t>… all are tied to their identity. A contrasting opinion can sometimes feel like your identity is being challenged!</a:t>
            </a:r>
          </a:p>
          <a:p>
            <a:pPr lvl="1" rtl="0" fontAlgn="base"/>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682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thoughts</a:t>
            </a:r>
            <a:r>
              <a:rPr lang="en-US" baseline="0" dirty="0"/>
              <a:t> on persuasion are still evolving</a:t>
            </a:r>
          </a:p>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Creative methods are constantly</a:t>
            </a:r>
            <a:r>
              <a:rPr lang="en-US" sz="1200" b="0" i="0" u="none" strike="noStrike" kern="1200" cap="none" baseline="0" dirty="0">
                <a:solidFill>
                  <a:schemeClr val="dk1"/>
                </a:solidFill>
                <a:effectLst/>
                <a:latin typeface="Calibri"/>
                <a:ea typeface="Calibri"/>
                <a:cs typeface="Calibri"/>
                <a:sym typeface="Calibri"/>
              </a:rPr>
              <a:t> being tested in the field and organizing best practices are ever-evolving. </a:t>
            </a:r>
            <a:r>
              <a:rPr lang="en-US" sz="1200" b="0" i="0" u="none" strike="noStrike" kern="1200" cap="none" dirty="0">
                <a:solidFill>
                  <a:schemeClr val="dk1"/>
                </a:solidFill>
                <a:effectLst/>
                <a:latin typeface="Calibri"/>
                <a:ea typeface="Calibri"/>
                <a:cs typeface="Calibri"/>
                <a:sym typeface="Calibri"/>
              </a:rPr>
              <a:t>There is no proven algorithm for persuasion. As people continue to practice persuasion tactics, and as it continues to be studied by groups like the analyst institute, some methods are found not to work, while others are.</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Let’s take a look at a</a:t>
            </a:r>
            <a:r>
              <a:rPr lang="en-US" sz="1200" b="0" i="0" u="none" strike="noStrike" kern="1200" cap="none" baseline="0" dirty="0">
                <a:solidFill>
                  <a:schemeClr val="dk1"/>
                </a:solidFill>
                <a:effectLst/>
                <a:latin typeface="Calibri"/>
                <a:ea typeface="Calibri"/>
                <a:cs typeface="Calibri"/>
                <a:sym typeface="Calibri"/>
              </a:rPr>
              <a:t> picture highlighting the importance of </a:t>
            </a:r>
            <a:r>
              <a:rPr lang="en-US" sz="1200" b="0" i="0" u="none" strike="noStrike" kern="1200" cap="none" baseline="0" dirty="0" err="1">
                <a:solidFill>
                  <a:schemeClr val="dk1"/>
                </a:solidFill>
                <a:effectLst/>
                <a:latin typeface="Calibri"/>
                <a:ea typeface="Calibri"/>
                <a:cs typeface="Calibri"/>
                <a:sym typeface="Calibri"/>
              </a:rPr>
              <a:t>persuasuin</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68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Here we can see a graph that depicts voter contact rates from a Virginia election.</a:t>
            </a:r>
            <a:r>
              <a:rPr lang="en-US" sz="1200" b="0" i="0" u="none" strike="noStrike" kern="1200" cap="none" baseline="0" dirty="0">
                <a:solidFill>
                  <a:schemeClr val="dk1"/>
                </a:solidFill>
                <a:effectLst/>
                <a:latin typeface="Calibri"/>
                <a:ea typeface="Calibri"/>
                <a:cs typeface="Calibri"/>
                <a:sym typeface="Calibri"/>
              </a:rPr>
              <a:t> On the y-axis  we have the percentage point increase in the likelihood of turnout and the x-axis is a key to the bar graph representing three different forms of voter contact making phone calls, knocking on doors, or some variation of both. </a:t>
            </a:r>
          </a:p>
          <a:p>
            <a:pPr rtl="0"/>
            <a:endParaRPr 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This graph is a clear representation for why it is so important we knock doors and make phone calls—studies show that with a 25% contact rate, the estimated impact of each contact increases a voter’s likelihood to vote by 3-8% (with knocking</a:t>
            </a:r>
            <a:r>
              <a:rPr lang="en-US" sz="1200" b="0" i="0" u="none" strike="noStrike" kern="1200" cap="none" baseline="0" dirty="0">
                <a:solidFill>
                  <a:schemeClr val="dk1"/>
                </a:solidFill>
                <a:effectLst/>
                <a:latin typeface="Calibri"/>
                <a:ea typeface="Calibri"/>
                <a:cs typeface="Calibri"/>
                <a:sym typeface="Calibri"/>
              </a:rPr>
              <a:t> on doors </a:t>
            </a:r>
            <a:r>
              <a:rPr lang="en-US" sz="1200" b="0" i="0" u="none" strike="noStrike" kern="1200" cap="none" dirty="0">
                <a:solidFill>
                  <a:schemeClr val="dk1"/>
                </a:solidFill>
                <a:effectLst/>
                <a:latin typeface="Calibri"/>
                <a:ea typeface="Calibri"/>
                <a:cs typeface="Calibri"/>
                <a:sym typeface="Calibri"/>
              </a:rPr>
              <a:t>being 56% more effective)</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This is why traditional voter contact methods are so important</a:t>
            </a:r>
            <a:r>
              <a:rPr lang="en-US" sz="1200" b="0" i="0" u="none" strike="noStrike" kern="1200" cap="none" baseline="0" dirty="0">
                <a:solidFill>
                  <a:schemeClr val="dk1"/>
                </a:solidFill>
                <a:effectLst/>
                <a:latin typeface="Calibri"/>
                <a:ea typeface="Calibri"/>
                <a:cs typeface="Calibri"/>
                <a:sym typeface="Calibri"/>
              </a:rPr>
              <a:t>. </a:t>
            </a:r>
            <a:r>
              <a:rPr lang="en-US" sz="1200" b="1" i="1" u="none" strike="noStrike" kern="1200" cap="none" dirty="0">
                <a:solidFill>
                  <a:schemeClr val="dk1"/>
                </a:solidFill>
                <a:effectLst/>
                <a:latin typeface="Calibri"/>
                <a:ea typeface="Calibri"/>
                <a:cs typeface="Calibri"/>
                <a:sym typeface="Calibri"/>
              </a:rPr>
              <a:t>But increasing research shows that having an effective conversation is the most effective thing we can do</a:t>
            </a:r>
            <a:r>
              <a:rPr lang="en-US" sz="1200" b="1" i="1" u="none" strike="noStrike" kern="1200" cap="none" baseline="0" dirty="0">
                <a:solidFill>
                  <a:schemeClr val="dk1"/>
                </a:solidFill>
                <a:effectLst/>
                <a:latin typeface="Calibri"/>
                <a:ea typeface="Calibri"/>
                <a:cs typeface="Calibri"/>
                <a:sym typeface="Calibri"/>
              </a:rPr>
              <a:t> and </a:t>
            </a:r>
            <a:r>
              <a:rPr lang="en-US" sz="1200" b="0" i="0" u="none" strike="noStrike" kern="1200" cap="none" dirty="0">
                <a:solidFill>
                  <a:schemeClr val="dk1"/>
                </a:solidFill>
                <a:effectLst/>
                <a:latin typeface="Calibri"/>
                <a:ea typeface="Calibri"/>
                <a:cs typeface="Calibri"/>
                <a:sym typeface="Calibri"/>
              </a:rPr>
              <a:t>Persuasion is one of the best options because it adds two votes to your side (the vote you persuaded and the one you took from the other side), while increasing turnout and registration will only add one vote.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Knowing how important persuasion is to the outcome of an election, let’s start to synthesize that with conversations with voters. </a:t>
            </a:r>
            <a:endParaRPr lang="en-US" b="0"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6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In our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to make a difference. Whether it is convincing a supporter to make phone calls, or urging an elected official to vote a certain way on a piece of legislation or trying to get someone to turn-out or persuade someone to vote for your candidate</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whatever the scenario, but we aren’t always successful.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can be to change someone’s opinion, so here we are going to try and break this down by synthesizing the connection between persuasion conversations and voters</a:t>
            </a: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6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a:t>
            </a:r>
            <a:r>
              <a:rPr lang="en-US" baseline="0" dirty="0"/>
              <a:t> of the most important responsibilities of a </a:t>
            </a:r>
            <a:r>
              <a:rPr lang="en-US" dirty="0"/>
              <a:t>Campaign</a:t>
            </a:r>
            <a:r>
              <a:rPr lang="en-US" baseline="0" dirty="0"/>
              <a:t> is to</a:t>
            </a:r>
            <a:r>
              <a:rPr lang="en-US" dirty="0"/>
              <a:t> connect the values that drive their</a:t>
            </a:r>
            <a:r>
              <a:rPr lang="en-US" baseline="0" dirty="0"/>
              <a:t> campaign to their agenda and the voter. They need to clearly articulate why the voter should care about their candidate or the issue they are supporting. </a:t>
            </a:r>
          </a:p>
          <a:p>
            <a:endParaRPr lang="en-US" baseline="0" dirty="0"/>
          </a:p>
          <a:p>
            <a:r>
              <a:rPr lang="en-US" baseline="0" dirty="0"/>
              <a:t>We’ll walk through a couple of examples too: </a:t>
            </a:r>
            <a:r>
              <a:rPr lang="en-US" sz="1200" b="0" i="0" u="none" strike="noStrike" kern="1200" cap="none" dirty="0">
                <a:solidFill>
                  <a:schemeClr val="dk1"/>
                </a:solidFill>
                <a:effectLst/>
                <a:latin typeface="Calibri"/>
                <a:ea typeface="Calibri"/>
                <a:cs typeface="Calibri"/>
                <a:sym typeface="Calibri"/>
              </a:rPr>
              <a:t>After a multitude of failures at ballot boxes across the nation, it became clear to marriage equality advocates that their strategy needed to be revamped. In 2009, marriage equality organizations, including </a:t>
            </a:r>
            <a:r>
              <a:rPr lang="en-US" sz="1200" b="0" i="0" u="none" strike="noStrike" kern="1200" cap="none" dirty="0">
                <a:solidFill>
                  <a:schemeClr val="dk1"/>
                </a:solidFill>
                <a:effectLst/>
                <a:latin typeface="Calibri"/>
                <a:ea typeface="Calibri"/>
                <a:cs typeface="Calibri"/>
                <a:sym typeface="Calibri"/>
                <a:hlinkClick r:id="rId3"/>
              </a:rPr>
              <a:t>Equality California</a:t>
            </a:r>
            <a:r>
              <a:rPr lang="en-US" sz="1200" b="0" i="0" u="none" strike="noStrike" kern="1200" cap="none" dirty="0">
                <a:solidFill>
                  <a:schemeClr val="dk1"/>
                </a:solidFill>
                <a:effectLst/>
                <a:latin typeface="Calibri"/>
                <a:ea typeface="Calibri"/>
                <a:cs typeface="Calibri"/>
                <a:sym typeface="Calibri"/>
              </a:rPr>
              <a:t>, the</a:t>
            </a:r>
            <a:r>
              <a:rPr lang="en-US" sz="1200" b="0" i="0" u="none" strike="noStrike" kern="1200" cap="none" dirty="0">
                <a:solidFill>
                  <a:schemeClr val="dk1"/>
                </a:solidFill>
                <a:effectLst/>
                <a:latin typeface="Calibri"/>
                <a:ea typeface="Calibri"/>
                <a:cs typeface="Calibri"/>
                <a:sym typeface="Calibri"/>
                <a:hlinkClick r:id="rId4"/>
              </a:rPr>
              <a:t> Leadership LAB,</a:t>
            </a:r>
            <a:r>
              <a:rPr lang="en-US" sz="1200" b="0" i="0" u="none" strike="noStrike" kern="1200" cap="none" dirty="0">
                <a:solidFill>
                  <a:schemeClr val="dk1"/>
                </a:solidFill>
                <a:effectLst/>
                <a:latin typeface="Calibri"/>
                <a:ea typeface="Calibri"/>
                <a:cs typeface="Calibri"/>
                <a:sym typeface="Calibri"/>
              </a:rPr>
              <a:t> and the </a:t>
            </a:r>
            <a:r>
              <a:rPr lang="en-US" sz="1200" b="0" i="0" u="none" strike="noStrike" kern="1200" cap="none" dirty="0">
                <a:solidFill>
                  <a:schemeClr val="dk1"/>
                </a:solidFill>
                <a:effectLst/>
                <a:latin typeface="Calibri"/>
                <a:ea typeface="Calibri"/>
                <a:cs typeface="Calibri"/>
                <a:sym typeface="Calibri"/>
                <a:hlinkClick r:id="rId5"/>
              </a:rPr>
              <a:t>National Gay and Lesbian Task Force</a:t>
            </a:r>
            <a:r>
              <a:rPr lang="en-US" sz="1200" b="0" i="0" u="none" strike="noStrike" kern="1200" cap="none" dirty="0">
                <a:solidFill>
                  <a:schemeClr val="dk1"/>
                </a:solidFill>
                <a:effectLst/>
                <a:latin typeface="Calibri"/>
                <a:ea typeface="Calibri"/>
                <a:cs typeface="Calibri"/>
                <a:sym typeface="Calibri"/>
              </a:rPr>
              <a:t>, with the assistance of think tanks, such as Grove Insight, set about to study the problems facing the movement and to try to devise a solution.  The end result of this process is known as “persuasion canvassing,” which utilizes in-depth, one-on-one conversation and complex messaging designed to target voters’ emotions in order to alter the perceptions and attributions of supporters and opponents alike.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45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people joining us from all across the country that are wanting to make a difference in their communities. Type in your city and state into the chat box, and give others some appreciation for being on the call!”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854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323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Marriage equality:</a:t>
            </a:r>
            <a:r>
              <a:rPr lang="en-US" sz="1600" baseline="0" dirty="0"/>
              <a:t> </a:t>
            </a:r>
            <a:r>
              <a:rPr lang="en-US" sz="1400" b="0" i="0" u="none" strike="noStrike" kern="1200" cap="none" dirty="0">
                <a:solidFill>
                  <a:schemeClr val="dk1"/>
                </a:solidFill>
                <a:effectLst/>
                <a:latin typeface="Calibri"/>
                <a:ea typeface="Calibri"/>
                <a:cs typeface="Calibri"/>
                <a:sym typeface="Calibri"/>
              </a:rPr>
              <a:t>Canvassers were taught that they were most effective when they both used their personal narratives of why marriage for same-sex couples was important to them </a:t>
            </a:r>
            <a:r>
              <a:rPr lang="en-US" sz="1400" b="0" i="1" u="none" strike="noStrike" kern="1200" cap="none" dirty="0">
                <a:solidFill>
                  <a:schemeClr val="dk1"/>
                </a:solidFill>
                <a:effectLst/>
                <a:latin typeface="Calibri"/>
                <a:ea typeface="Calibri"/>
                <a:cs typeface="Calibri"/>
                <a:sym typeface="Calibri"/>
              </a:rPr>
              <a:t>and</a:t>
            </a:r>
            <a:r>
              <a:rPr lang="en-US" sz="1400" b="0" i="0" u="none" strike="noStrike" kern="1200" cap="none" dirty="0">
                <a:solidFill>
                  <a:schemeClr val="dk1"/>
                </a:solidFill>
                <a:effectLst/>
                <a:latin typeface="Calibri"/>
                <a:ea typeface="Calibri"/>
                <a:cs typeface="Calibri"/>
                <a:sym typeface="Calibri"/>
              </a:rPr>
              <a:t> listened to and incorporated the personal stories of the individuals to whom they were talking. Persuasion canvasses focused on using individuals’ stories to elicit an emotional response.  Their job was to make the issue as human as possible, such that voters could more easily connect with it.  </a:t>
            </a:r>
            <a:endParaRPr lang="en-US" sz="1600" dirty="0"/>
          </a:p>
          <a:p>
            <a:endParaRPr lang="en-US" sz="1400" dirty="0"/>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21</a:t>
            </a:fld>
            <a:endParaRPr lang="en-US" sz="1200">
              <a:latin typeface="Calibri"/>
              <a:ea typeface="Calibri"/>
              <a:cs typeface="Calibri"/>
              <a:sym typeface="Calibri"/>
            </a:endParaRPr>
          </a:p>
        </p:txBody>
      </p:sp>
    </p:spTree>
    <p:extLst>
      <p:ext uri="{BB962C8B-B14F-4D97-AF65-F5344CB8AC3E}">
        <p14:creationId xmlns:p14="http://schemas.microsoft.com/office/powerpoint/2010/main" val="1449519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pPr fontAlgn="base"/>
            <a:r>
              <a:rPr lang="en-US" sz="1200" b="0" i="0" u="none" strike="noStrike" kern="1200" cap="none" dirty="0">
                <a:solidFill>
                  <a:schemeClr val="dk1"/>
                </a:solidFill>
                <a:effectLst/>
                <a:latin typeface="Calibri"/>
                <a:ea typeface="Calibri"/>
                <a:cs typeface="Calibri"/>
                <a:sym typeface="Calibri"/>
              </a:rPr>
              <a:t>Marriage</a:t>
            </a:r>
            <a:r>
              <a:rPr lang="en-US" sz="1200" b="0" i="0" u="none" strike="noStrike" kern="1200" cap="none" baseline="0" dirty="0">
                <a:solidFill>
                  <a:schemeClr val="dk1"/>
                </a:solidFill>
                <a:effectLst/>
                <a:latin typeface="Calibri"/>
                <a:ea typeface="Calibri"/>
                <a:cs typeface="Calibri"/>
                <a:sym typeface="Calibri"/>
              </a:rPr>
              <a:t> equality: </a:t>
            </a:r>
            <a:r>
              <a:rPr lang="en-US" sz="1200" b="0" i="0" u="none" strike="noStrike" kern="1200" cap="none" dirty="0">
                <a:solidFill>
                  <a:schemeClr val="dk1"/>
                </a:solidFill>
                <a:effectLst/>
                <a:latin typeface="Calibri"/>
                <a:ea typeface="Calibri"/>
                <a:cs typeface="Calibri"/>
                <a:sym typeface="Calibri"/>
              </a:rPr>
              <a:t>Real stories connect better, so canvassers practiced crafting and telling stories about people they knew—whether about themselves, family, friends, or others—in order to appeal to many different kinds of voters.  Canvassers even received specific training sessions in which they practiced telling these stories to their colleagues to gauge the emotional impact.  All content has potential emotional impact, but knowing how and when to tell which pieces was important.  Some voters are deeply touched by narratives that involve the loss of a loved one, while others are moved more by the vision of two people trying to build a supportive, protective home for a child.</a:t>
            </a:r>
          </a:p>
          <a:p>
            <a:pPr fontAlgn="base"/>
            <a:r>
              <a:rPr lang="en-US" sz="1200" b="0" i="0" u="none" strike="noStrike" kern="1200" cap="none" dirty="0">
                <a:solidFill>
                  <a:schemeClr val="dk1"/>
                </a:solidFill>
                <a:effectLst/>
                <a:latin typeface="Calibri"/>
                <a:ea typeface="Calibri"/>
                <a:cs typeface="Calibri"/>
                <a:sym typeface="Calibri"/>
              </a:rPr>
              <a:t>The most essential aspect of delivery, however, was the conveyance of authentic emotional ties that the canvasser had to a particular individual. People rarely want to discuss legal codes; instead, they want to hear human stories.  In general, the most effective stories centered on the themes of love and commitment, emphasizing that same-sex couples could and did have the same love and commitment for each other that some straight couples did.</a:t>
            </a:r>
          </a:p>
          <a:p>
            <a:endParaRPr lang="en-US" sz="1400" dirty="0"/>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22</a:t>
            </a:fld>
            <a:endParaRPr lang="en-US" sz="1200">
              <a:latin typeface="Calibri"/>
              <a:ea typeface="Calibri"/>
              <a:cs typeface="Calibri"/>
              <a:sym typeface="Calibri"/>
            </a:endParaRPr>
          </a:p>
        </p:txBody>
      </p:sp>
    </p:spTree>
    <p:extLst>
      <p:ext uri="{BB962C8B-B14F-4D97-AF65-F5344CB8AC3E}">
        <p14:creationId xmlns:p14="http://schemas.microsoft.com/office/powerpoint/2010/main" val="52759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r>
              <a:rPr lang="en-US" sz="1400" dirty="0"/>
              <a:t>Marriage equality</a:t>
            </a:r>
            <a:r>
              <a:rPr lang="en-US" sz="1400" baseline="0" dirty="0"/>
              <a:t>: </a:t>
            </a:r>
            <a:r>
              <a:rPr lang="en-US" sz="1200" b="0" i="0" u="none" strike="noStrike" kern="1200" cap="none" dirty="0">
                <a:solidFill>
                  <a:schemeClr val="dk1"/>
                </a:solidFill>
                <a:effectLst/>
                <a:latin typeface="Calibri"/>
                <a:ea typeface="Calibri"/>
                <a:cs typeface="Calibri"/>
                <a:sym typeface="Calibri"/>
              </a:rPr>
              <a:t>Clearly, there was a tremendous shift in pro-marriage equality movement’s approach to policy enactment.  It went from using the rhetoric of rights and benefits, which appealed to people’s intellects, to language surrounding love and commitment, which was intended to resonate with people emotionally.  It also went from trying to solely mobilize supporters to reaching out to opponents, especially those who supported some form of legal recognition, but who were initially hesitant to apply the term “marriage” to same-sex couples.  This shift was a product of greater experience in trying to pass legislation. The movement started with a moral vision, developed a particular political goal (i.e. marriage equality), and tried to create organizational forms and tactics that coincided with that vision and that would eventually bring about the realization of that goal.</a:t>
            </a:r>
          </a:p>
          <a:p>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sz="1400" dirty="0"/>
              <a:t>http://</a:t>
            </a:r>
            <a:r>
              <a:rPr lang="en-US" sz="1400" dirty="0" err="1"/>
              <a:t>pacificcenter.org</a:t>
            </a:r>
            <a:r>
              <a:rPr lang="en-US" sz="1400" dirty="0"/>
              <a:t>/messaging-in-the-movement-for-marriage-equality</a:t>
            </a: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23</a:t>
            </a:fld>
            <a:endParaRPr lang="en-US" sz="1200">
              <a:latin typeface="Calibri"/>
              <a:ea typeface="Calibri"/>
              <a:cs typeface="Calibri"/>
              <a:sym typeface="Calibri"/>
            </a:endParaRPr>
          </a:p>
        </p:txBody>
      </p:sp>
    </p:spTree>
    <p:extLst>
      <p:ext uri="{BB962C8B-B14F-4D97-AF65-F5344CB8AC3E}">
        <p14:creationId xmlns:p14="http://schemas.microsoft.com/office/powerpoint/2010/main" val="3305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24</a:t>
            </a:fld>
            <a:endParaRPr lang="en-US"/>
          </a:p>
        </p:txBody>
      </p:sp>
    </p:spTree>
    <p:extLst>
      <p:ext uri="{BB962C8B-B14F-4D97-AF65-F5344CB8AC3E}">
        <p14:creationId xmlns:p14="http://schemas.microsoft.com/office/powerpoint/2010/main" val="1033257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let’s deep dive into our framework for effective persuasive</a:t>
            </a:r>
            <a:r>
              <a:rPr lang="en-US" baseline="0" dirty="0"/>
              <a:t> conversations </a:t>
            </a:r>
            <a:endParaRPr lang="en-US" dirty="0"/>
          </a:p>
          <a:p>
            <a:endParaRPr lang="en-US" dirty="0"/>
          </a:p>
          <a:p>
            <a:r>
              <a:rPr lang="en-US" dirty="0"/>
              <a:t>The first step in the framework is to acknowledge what the voter is</a:t>
            </a:r>
            <a:r>
              <a:rPr lang="en-US" baseline="0" dirty="0"/>
              <a:t> saying</a:t>
            </a:r>
            <a:r>
              <a:rPr lang="en-US" dirty="0"/>
              <a:t> and relate what they are saying to</a:t>
            </a:r>
            <a:r>
              <a:rPr lang="en-US" baseline="0" dirty="0"/>
              <a:t> a value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14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During this</a:t>
            </a:r>
            <a:r>
              <a:rPr lang="en-US" baseline="0" dirty="0"/>
              <a:t> </a:t>
            </a:r>
            <a:r>
              <a:rPr lang="en-US" dirty="0"/>
              <a:t>step</a:t>
            </a:r>
            <a:r>
              <a:rPr lang="en-US" baseline="0" dirty="0"/>
              <a:t> in the framework, you want to make sure you listen to the voter and find common ground on issues that you both care about, use your personal story to deepen the connection </a:t>
            </a:r>
            <a:r>
              <a:rPr lang="mr-IN" baseline="0" dirty="0"/>
              <a:t>–</a:t>
            </a:r>
            <a:r>
              <a:rPr lang="en-US" baseline="0" dirty="0"/>
              <a:t> remember your “why”</a:t>
            </a:r>
            <a:r>
              <a:rPr lang="en-US" dirty="0"/>
              <a:t>*</a:t>
            </a:r>
            <a:r>
              <a:rPr lang="en-US" baseline="0" dirty="0"/>
              <a:t> </a:t>
            </a:r>
            <a:r>
              <a:rPr lang="en-US" dirty="0"/>
              <a:t> (and</a:t>
            </a:r>
            <a:r>
              <a:rPr lang="en-US" baseline="0" dirty="0"/>
              <a:t> we do</a:t>
            </a:r>
            <a:r>
              <a:rPr lang="en-US" dirty="0"/>
              <a:t> have a very powerful training</a:t>
            </a:r>
            <a:r>
              <a:rPr lang="en-US" baseline="0" dirty="0"/>
              <a:t> that is a part of this Campaign organizing </a:t>
            </a:r>
            <a:r>
              <a:rPr lang="en-US" baseline="0" dirty="0" err="1"/>
              <a:t>bootcamp</a:t>
            </a:r>
            <a:r>
              <a:rPr lang="en-US" baseline="0" dirty="0"/>
              <a:t> series on developing your personal story and understanding your “why” that will augment your ability to connect with voters. I highly encourage you to check it out if you have not already had the chance). </a:t>
            </a:r>
          </a:p>
          <a:p>
            <a:endParaRPr lang="en-US" baseline="0" dirty="0"/>
          </a:p>
          <a:p>
            <a:r>
              <a:rPr lang="en-US" baseline="0" dirty="0"/>
              <a:t>Also it is important to validate the voter’s concern. The goal is to build trust and rapport with the voter. And as a pro-tip, your conversation will be much more effective if you c</a:t>
            </a:r>
            <a:r>
              <a:rPr lang="en-US" dirty="0"/>
              <a:t>onnect</a:t>
            </a:r>
            <a:r>
              <a:rPr lang="en-US" baseline="0" dirty="0"/>
              <a:t> with the voter</a:t>
            </a:r>
            <a:r>
              <a:rPr lang="en-US" dirty="0"/>
              <a:t> on issues that are</a:t>
            </a:r>
            <a:r>
              <a:rPr lang="en-US" baseline="0" dirty="0"/>
              <a:t> at a</a:t>
            </a:r>
            <a:r>
              <a:rPr lang="en-US" dirty="0"/>
              <a:t> hyper-local</a:t>
            </a:r>
            <a:r>
              <a:rPr lang="en-US" baseline="0" dirty="0"/>
              <a:t>. </a:t>
            </a:r>
            <a:r>
              <a:rPr lang="en-US" sz="1200" b="0" i="0" u="none" strike="noStrike" kern="1200" cap="none" dirty="0">
                <a:solidFill>
                  <a:schemeClr val="dk1"/>
                </a:solidFill>
                <a:effectLst/>
                <a:latin typeface="Calibri"/>
                <a:ea typeface="Calibri"/>
                <a:cs typeface="Calibri"/>
                <a:sym typeface="Calibri"/>
              </a:rPr>
              <a:t>What issue(s) have a direct impact on both of your lives? Is it the low access to quality education, racial segregation, water quality, affordable housing? You have an inherent connection with the voter as it relates to the community you both live in!</a:t>
            </a:r>
            <a:r>
              <a:rPr lang="en-US" sz="1200" b="0" i="0" u="none" strike="noStrike" kern="1200" cap="none" baseline="0" dirty="0">
                <a:solidFill>
                  <a:schemeClr val="dk1"/>
                </a:solidFill>
                <a:effectLst/>
                <a:latin typeface="Calibri"/>
                <a:ea typeface="Calibri"/>
                <a:cs typeface="Calibri"/>
                <a:sym typeface="Calibri"/>
              </a:rPr>
              <a:t> And this will </a:t>
            </a:r>
            <a:r>
              <a:rPr lang="en-US" baseline="0" dirty="0"/>
              <a:t>signal to the voter that your are invested in what they have to say. </a:t>
            </a:r>
          </a:p>
          <a:p>
            <a:endParaRPr lang="en-US" baseline="0" dirty="0"/>
          </a:p>
          <a:p>
            <a:r>
              <a:rPr lang="en-US" baseline="0" dirty="0"/>
              <a:t>During these conversations, you want to listen for a piece of information that will allow you to empathize with the vote to some degree. For instance, let’s imagine that I am from Florida, and I am canvassing to try and gain support for the second chance ballot initiative in Florida which would give formally incarcerated men and woman the opportunity to vote after fulfilling their sentence. if someone at the door said to me “I don’t know if I support this ballot initiative, I unsure what the consequences of this legislation would be” I would acknowledge and relate to what they have to say by stating something along the lines of, “I hear what you are saying, and it sounds like you are feeling conflicted about how this will impact our community” </a:t>
            </a:r>
            <a:r>
              <a:rPr lang="mr-IN" baseline="0" dirty="0"/>
              <a:t>…</a:t>
            </a:r>
            <a:r>
              <a:rPr lang="en-US" baseline="0" dirty="0"/>
              <a:t> These responses are not formulaic but should give you an idea of the type of things to say if placed in a similar situation.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247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 you have acknowledged what</a:t>
            </a:r>
            <a:r>
              <a:rPr lang="en-US" baseline="0" dirty="0"/>
              <a:t> the voter has to say, the next phase of the framework is to connect on values.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191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When you are connecting on values with an undecided voter, you want to surface the underlying</a:t>
            </a:r>
            <a:r>
              <a:rPr lang="en-US" baseline="0" dirty="0"/>
              <a:t> values in what the voter is saying. Focus the conversation around the values you hear the voter expressing and relate those values to yourself. </a:t>
            </a:r>
            <a:r>
              <a:rPr lang="en-US" sz="1200" b="0" i="0" u="none" strike="noStrike" kern="1200" cap="none" dirty="0">
                <a:solidFill>
                  <a:schemeClr val="dk1"/>
                </a:solidFill>
                <a:effectLst/>
                <a:latin typeface="Calibri"/>
                <a:ea typeface="Calibri"/>
                <a:cs typeface="Calibri"/>
                <a:sym typeface="Calibri"/>
              </a:rPr>
              <a:t>This is the part of the conversation where you’re connecting with the heart of what someone cares about—are they a parent? What values do you have in common? Are they a small business owner? (this is the perfect opportunity to affirm them!)</a:t>
            </a:r>
          </a:p>
          <a:p>
            <a:pPr lvl="1" rtl="0" fontAlgn="base"/>
            <a:endParaRPr lang="en-US" baseline="0" dirty="0"/>
          </a:p>
          <a:p>
            <a:pPr lvl="1" rtl="0" fontAlgn="base"/>
            <a:r>
              <a:rPr lang="en-US" baseline="0" dirty="0"/>
              <a:t>Remember </a:t>
            </a:r>
            <a:r>
              <a:rPr lang="mr-IN" baseline="0" dirty="0"/>
              <a:t>–</a:t>
            </a:r>
            <a:r>
              <a:rPr lang="en-US" baseline="0" dirty="0"/>
              <a:t> you will understand more about who they are through non-judgmental probing questions and sharing your personal story </a:t>
            </a:r>
            <a:r>
              <a:rPr lang="en-US" sz="1200" b="1" i="1" u="none" strike="noStrike" kern="1200" cap="none" dirty="0">
                <a:solidFill>
                  <a:schemeClr val="dk1"/>
                </a:solidFill>
                <a:effectLst/>
                <a:latin typeface="Calibri"/>
                <a:ea typeface="Calibri"/>
                <a:cs typeface="Calibri"/>
                <a:sym typeface="Calibri"/>
              </a:rPr>
              <a:t>and if you get nervous, just breathe and circle back to your “why.”</a:t>
            </a:r>
            <a:endParaRPr lang="en-US" dirty="0"/>
          </a:p>
          <a:p>
            <a:pPr lvl="1" rtl="0" fontAlgn="base"/>
            <a:endParaRPr lang="en-US" dirty="0"/>
          </a:p>
          <a:p>
            <a:r>
              <a:rPr lang="en-US" dirty="0"/>
              <a:t>To continue</a:t>
            </a:r>
            <a:r>
              <a:rPr lang="en-US" baseline="0" dirty="0"/>
              <a:t> modeling the second chance ballot initiative in Florida, I could ask them a probing question like, ”how would you feel if your child or children didn’t have the right to vote?” If the voter gave an answer exclaiming how they would feel discriminated against for example, then I could begin to dissect their answer and affirm them by saying “it sounds like you like care about keeping our democracy safe, that is a value I also care about and really respect you for it.” Again, these are just examples of the types of questions you can ask and you can go about responding to them.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5617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third step in</a:t>
            </a:r>
            <a:r>
              <a:rPr lang="en-US" baseline="0" dirty="0"/>
              <a:t> this framework is to pivot the conversation towards persuasion language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19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go through this training, don’t be shy and tweet throughout the</a:t>
            </a:r>
            <a:r>
              <a:rPr lang="en-US" sz="1200" b="0" i="0" u="none" strike="noStrike" cap="none" baseline="0" dirty="0">
                <a:solidFill>
                  <a:schemeClr val="dk1"/>
                </a:solidFill>
                <a:latin typeface="Calibri"/>
                <a:ea typeface="Calibri"/>
                <a:cs typeface="Calibri"/>
                <a:sym typeface="Calibri"/>
              </a:rPr>
              <a:t> session using our hashtag. Let us know </a:t>
            </a:r>
            <a:r>
              <a:rPr lang="en-US" sz="1200" b="0" i="0" u="none" strike="noStrike" cap="none" dirty="0">
                <a:solidFill>
                  <a:schemeClr val="dk1"/>
                </a:solidFill>
                <a:latin typeface="Calibri"/>
                <a:ea typeface="Calibri"/>
                <a:cs typeface="Calibri"/>
                <a:sym typeface="Calibri"/>
              </a:rPr>
              <a:t>what you are taking away from this training, what is</a:t>
            </a:r>
            <a:r>
              <a:rPr lang="en-US" sz="1200" b="0" i="0" u="none" strike="noStrike" cap="none" baseline="0" dirty="0">
                <a:solidFill>
                  <a:schemeClr val="dk1"/>
                </a:solidFill>
                <a:latin typeface="Calibri"/>
                <a:ea typeface="Calibri"/>
                <a:cs typeface="Calibri"/>
                <a:sym typeface="Calibri"/>
              </a:rPr>
              <a:t> motivating you to organize, and follow me on twitter at @</a:t>
            </a:r>
            <a:r>
              <a:rPr lang="en-US" sz="1200" b="0" i="0" u="none" strike="noStrike" cap="none" baseline="0" dirty="0" err="1">
                <a:solidFill>
                  <a:schemeClr val="dk1"/>
                </a:solidFill>
                <a:latin typeface="Calibri"/>
                <a:ea typeface="Calibri"/>
                <a:cs typeface="Calibri"/>
                <a:sym typeface="Calibri"/>
              </a:rPr>
              <a:t>GriffenSaul</a:t>
            </a:r>
            <a:r>
              <a:rPr lang="en-US" sz="1200" b="0" i="0" u="none" strike="noStrike" cap="none" baseline="0"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573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a:t>
            </a:r>
            <a:r>
              <a:rPr lang="en-US" baseline="0" dirty="0"/>
              <a:t>y the heart of the conversation where you explain to the voter w</a:t>
            </a:r>
            <a:r>
              <a:rPr lang="en-US" dirty="0"/>
              <a:t>hy they should support your candidate or ballot initiative.</a:t>
            </a:r>
            <a:r>
              <a:rPr lang="en-US" baseline="0" dirty="0"/>
              <a:t> </a:t>
            </a:r>
            <a:r>
              <a:rPr lang="en-US" dirty="0"/>
              <a:t>Connect the values you have identified to the work that you’re doing and the candidate or cause. </a:t>
            </a:r>
            <a:endParaRPr lang="en-US" baseline="0" dirty="0"/>
          </a:p>
          <a:p>
            <a:endParaRPr lang="en-US" baseline="0" dirty="0"/>
          </a:p>
          <a:p>
            <a:r>
              <a:rPr lang="en-US" baseline="0" dirty="0"/>
              <a:t>I would continue my conversation with the voter by stating that “We are better than the worst things that we have done. Our country does not thrive when men and women are left out of the democratic process. We all deserve an opportunity to raise our voice for issues and values we care about. I can sense that you hold similar values, and hope to have your support in preserving the strength of our democracy.”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150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you want to remember to contrast what will happen if the campaign</a:t>
            </a:r>
            <a:r>
              <a:rPr lang="en-US" baseline="0" dirty="0"/>
              <a:t> or ballot initiative you support does not win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969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cap="none" dirty="0">
                <a:solidFill>
                  <a:schemeClr val="dk1"/>
                </a:solidFill>
                <a:effectLst/>
                <a:latin typeface="Calibri"/>
                <a:ea typeface="Calibri"/>
                <a:cs typeface="Calibri"/>
                <a:sym typeface="Calibri"/>
              </a:rPr>
              <a:t>Draw</a:t>
            </a:r>
            <a:r>
              <a:rPr lang="en-US" sz="1200" b="0" i="0" u="none" strike="noStrike" kern="1200" cap="none" baseline="0" dirty="0">
                <a:solidFill>
                  <a:schemeClr val="dk1"/>
                </a:solidFill>
                <a:effectLst/>
                <a:latin typeface="Calibri"/>
                <a:ea typeface="Calibri"/>
                <a:cs typeface="Calibri"/>
                <a:sym typeface="Calibri"/>
              </a:rPr>
              <a:t> an appropriate contrast with opponent candidates on those values and issues. Answer the questions - </a:t>
            </a:r>
            <a:r>
              <a:rPr lang="en-US" sz="1200" b="0" i="0" u="none" strike="noStrike" kern="1200" cap="none" dirty="0">
                <a:solidFill>
                  <a:schemeClr val="dk1"/>
                </a:solidFill>
                <a:effectLst/>
                <a:latin typeface="Calibri"/>
                <a:ea typeface="Calibri"/>
                <a:cs typeface="Calibri"/>
                <a:sym typeface="Calibri"/>
              </a:rPr>
              <a:t>What will happen if we don’t elect candidate X, don’t act, don’t vote, do nothing, or the other side wins?</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How will that hurt the value we share?</a:t>
            </a:r>
          </a:p>
          <a:p>
            <a:endParaRPr lang="en-US" dirty="0"/>
          </a:p>
          <a:p>
            <a:r>
              <a:rPr lang="en-US" dirty="0"/>
              <a:t>To conclude my</a:t>
            </a:r>
            <a:r>
              <a:rPr lang="en-US" baseline="0" dirty="0"/>
              <a:t> example, I would tell the voter at the door that </a:t>
            </a:r>
            <a:r>
              <a:rPr lang="en-US" dirty="0"/>
              <a:t>If this ballot initiative doesn’t pass we are effectively silencing millions of voters, and</a:t>
            </a:r>
            <a:r>
              <a:rPr lang="en-US" baseline="0" dirty="0"/>
              <a:t> the strength of our democracy will be questioned. This why it is so important we support this initiative</a:t>
            </a:r>
            <a:r>
              <a:rPr lang="mr-IN" baseline="0" dirty="0"/>
              <a:t>…</a:t>
            </a:r>
            <a:r>
              <a:rPr lang="en-US" baseline="0" dirty="0"/>
              <a:t>..</a:t>
            </a:r>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165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bring the entire framework</a:t>
            </a:r>
            <a:r>
              <a:rPr lang="en-US" baseline="0" dirty="0"/>
              <a:t> together now. When implementing this framework either at the doors or on the phone, </a:t>
            </a:r>
            <a:r>
              <a:rPr lang="en-US" dirty="0"/>
              <a:t>t is important to go through it in this order.</a:t>
            </a:r>
            <a:r>
              <a:rPr lang="en-US" baseline="0" dirty="0"/>
              <a:t> So to quickly demonstrate what that looks like, I’d like to share a personal example from my life. </a:t>
            </a:r>
          </a:p>
          <a:p>
            <a:endParaRPr lang="en-US" baseline="0" dirty="0"/>
          </a:p>
          <a:p>
            <a:r>
              <a:rPr lang="en-US" baseline="0" dirty="0"/>
              <a:t>The example I’d like to share is centered around the issue of Healthcare. Imagine I am at the doors canvassing for the affordable care act. I knock on the door and tell the voter I am here canvassing to make sure the affordable care act is protected, and I hope to have your support. They tell me about how confusing and expensive the Healthcare system is. Here is where I dive into the persuasion framework by saying </a:t>
            </a:r>
            <a:r>
              <a:rPr lang="en-US" sz="1200" b="0" i="0" u="none" strike="noStrike" kern="1200" cap="none" dirty="0">
                <a:solidFill>
                  <a:schemeClr val="dk1"/>
                </a:solidFill>
                <a:effectLst/>
                <a:latin typeface="Calibri"/>
                <a:ea typeface="Calibri"/>
                <a:cs typeface="Calibri"/>
                <a:sym typeface="Calibri"/>
              </a:rPr>
              <a:t>"I hear what you are saying -- the health care system is expensive and it doesn't seem that a lot of it is conducive for patients to navigate. It seems like you do care for other people to have a good experience with health care in our country, and I do too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even before I was born my father was diagnosed with advances Multiple</a:t>
            </a:r>
            <a:r>
              <a:rPr lang="en-US" sz="1200" b="0" i="0" u="none" strike="noStrike" kern="1200" cap="none" baseline="0" dirty="0">
                <a:solidFill>
                  <a:schemeClr val="dk1"/>
                </a:solidFill>
                <a:effectLst/>
                <a:latin typeface="Calibri"/>
                <a:ea typeface="Calibri"/>
                <a:cs typeface="Calibri"/>
                <a:sym typeface="Calibri"/>
              </a:rPr>
              <a:t> sclerosis. W</a:t>
            </a:r>
            <a:r>
              <a:rPr lang="en-US" sz="1200" b="0" i="0" u="none" strike="noStrike" kern="1200" cap="none" dirty="0">
                <a:solidFill>
                  <a:schemeClr val="dk1"/>
                </a:solidFill>
                <a:effectLst/>
                <a:latin typeface="Calibri"/>
                <a:ea typeface="Calibri"/>
                <a:cs typeface="Calibri"/>
                <a:sym typeface="Calibri"/>
              </a:rPr>
              <a:t>hen I was in high school, my dad was in and out of the hospital frequently, and I can say firsthand that it was difficult to navigate, but he wouldn't have been able to sustain the longevity of life he had if it hadn't been for Obamacare. It is really important that all Americans have access to quality, affordable healthcare because if they don’t,</a:t>
            </a:r>
            <a:r>
              <a:rPr lang="en-US" sz="1200" b="0" i="0" u="none" strike="noStrike" kern="1200" cap="none" baseline="0" dirty="0">
                <a:solidFill>
                  <a:schemeClr val="dk1"/>
                </a:solidFill>
                <a:effectLst/>
                <a:latin typeface="Calibri"/>
                <a:ea typeface="Calibri"/>
                <a:cs typeface="Calibri"/>
                <a:sym typeface="Calibri"/>
              </a:rPr>
              <a:t> then millions of families will be put at risk of losing people they care about</a:t>
            </a:r>
            <a:r>
              <a:rPr lang="en-US" sz="1200" b="0" i="0" u="none" strike="noStrike" kern="1200" cap="none" dirty="0">
                <a:solidFill>
                  <a:schemeClr val="dk1"/>
                </a:solidFill>
                <a:effectLst/>
                <a:latin typeface="Calibri"/>
                <a:ea typeface="Calibri"/>
                <a:cs typeface="Calibri"/>
                <a:sym typeface="Calibri"/>
              </a:rPr>
              <a:t>”</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It</a:t>
            </a:r>
            <a:r>
              <a:rPr lang="en-US" sz="1200" b="0" i="0" u="none" strike="noStrike" kern="1200" cap="none" baseline="0" dirty="0">
                <a:solidFill>
                  <a:schemeClr val="dk1"/>
                </a:solidFill>
                <a:effectLst/>
                <a:latin typeface="Calibri"/>
                <a:ea typeface="Calibri"/>
                <a:cs typeface="Calibri"/>
                <a:sym typeface="Calibri"/>
              </a:rPr>
              <a:t> may be helpful to pause this video for a moment and try and piece apart the four components of this framework embedded within my example. And just to hammer home this framework, we have a short video that demonstrates this model too.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229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44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36</a:t>
            </a:fld>
            <a:endParaRPr lang="en-US"/>
          </a:p>
        </p:txBody>
      </p:sp>
    </p:spTree>
    <p:extLst>
      <p:ext uri="{BB962C8B-B14F-4D97-AF65-F5344CB8AC3E}">
        <p14:creationId xmlns:p14="http://schemas.microsoft.com/office/powerpoint/2010/main" val="1010444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r>
              <a:rPr lang="en-US" sz="1200" b="0" i="0" u="none" strike="noStrike" kern="1200" cap="none" dirty="0">
                <a:solidFill>
                  <a:schemeClr val="dk1"/>
                </a:solidFill>
                <a:effectLst/>
                <a:latin typeface="Calibri"/>
                <a:ea typeface="Calibri"/>
                <a:cs typeface="Calibri"/>
                <a:sym typeface="Calibri"/>
              </a:rPr>
              <a:t>We</a:t>
            </a:r>
            <a:r>
              <a:rPr lang="en-US" sz="1200" b="0" i="0" u="none" strike="noStrike" kern="1200" cap="none" baseline="0" dirty="0">
                <a:solidFill>
                  <a:schemeClr val="dk1"/>
                </a:solidFill>
                <a:effectLst/>
                <a:latin typeface="Calibri"/>
                <a:ea typeface="Calibri"/>
                <a:cs typeface="Calibri"/>
                <a:sym typeface="Calibri"/>
              </a:rPr>
              <a:t> will go through a couple activities that will allow you to practice the framework we just went over for </a:t>
            </a:r>
            <a:r>
              <a:rPr lang="en-US" sz="1200" b="0" i="0" u="none" strike="noStrike" kern="1200" cap="none" baseline="0" dirty="0" err="1">
                <a:solidFill>
                  <a:schemeClr val="dk1"/>
                </a:solidFill>
                <a:effectLst/>
                <a:latin typeface="Calibri"/>
                <a:ea typeface="Calibri"/>
                <a:cs typeface="Calibri"/>
                <a:sym typeface="Calibri"/>
              </a:rPr>
              <a:t>youself</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3789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642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uFillTx/>
              </a:rPr>
              <a:t>This is an example</a:t>
            </a:r>
            <a:r>
              <a:rPr lang="en-US" baseline="0" dirty="0">
                <a:uFillTx/>
              </a:rPr>
              <a:t> of </a:t>
            </a:r>
            <a:r>
              <a:rPr lang="en-US" dirty="0">
                <a:uFillTx/>
              </a:rPr>
              <a:t>something that may</a:t>
            </a:r>
            <a:r>
              <a:rPr lang="en-US" baseline="0" dirty="0">
                <a:uFillTx/>
              </a:rPr>
              <a:t> </a:t>
            </a:r>
            <a:r>
              <a:rPr lang="en-US" dirty="0">
                <a:uFillTx/>
              </a:rPr>
              <a:t>hear when you are on the phone or at the doors  </a:t>
            </a:r>
            <a:r>
              <a:rPr lang="en-US" baseline="0" dirty="0">
                <a:uFillTx/>
              </a:rPr>
              <a:t> (READ SCENARIO 1) </a:t>
            </a:r>
            <a:r>
              <a:rPr lang="en-US" dirty="0">
                <a:uFillTx/>
              </a:rPr>
              <a:t>keep the framework on the left hand side of this slide in mind as you are going through this scenario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uFillTx/>
                <a:latin typeface="Calibri"/>
                <a:ea typeface="Calibri"/>
                <a:cs typeface="Calibri"/>
                <a:sym typeface="Calibri"/>
              </a:rPr>
              <a:t>39</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400556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get us started, I wanted to take a moment to ask a question that will set the stage for the rest of this training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8916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uFillTx/>
              </a:rPr>
              <a:t>Continuing</a:t>
            </a:r>
            <a:r>
              <a:rPr lang="en-US" baseline="0" dirty="0">
                <a:uFillTx/>
              </a:rPr>
              <a:t> to k</a:t>
            </a:r>
            <a:r>
              <a:rPr lang="en-US" dirty="0">
                <a:uFillTx/>
              </a:rPr>
              <a:t>eep this framework</a:t>
            </a:r>
            <a:r>
              <a:rPr lang="en-US" baseline="0" dirty="0">
                <a:uFillTx/>
              </a:rPr>
              <a:t> in mind and the information you learned from scenario one. </a:t>
            </a:r>
            <a:r>
              <a:rPr lang="en-US" dirty="0">
                <a:uFillTx/>
              </a:rPr>
              <a:t>Here is another example</a:t>
            </a:r>
            <a:r>
              <a:rPr lang="en-US" baseline="0" dirty="0">
                <a:uFillTx/>
              </a:rPr>
              <a:t> of what you might encounter at the doors or on the phones (READ SCENARIO 2) </a:t>
            </a:r>
            <a:endParaRPr lang="en-US" dirty="0">
              <a:uFillTx/>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40</a:t>
            </a:fld>
            <a:endParaRPr lang="en-US" sz="1200">
              <a:latin typeface="Calibri"/>
              <a:ea typeface="Calibri"/>
              <a:cs typeface="Calibri"/>
              <a:sym typeface="Calibri"/>
            </a:endParaRPr>
          </a:p>
        </p:txBody>
      </p:sp>
    </p:spTree>
    <p:extLst>
      <p:ext uri="{BB962C8B-B14F-4D97-AF65-F5344CB8AC3E}">
        <p14:creationId xmlns:p14="http://schemas.microsoft.com/office/powerpoint/2010/main" val="663223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0852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Take some time to share your thoughts with the group. What did you come up with? What was challenging? What did you or</a:t>
            </a:r>
            <a:r>
              <a:rPr lang="en-US" sz="1200" b="0" i="0" u="none" strike="noStrike" cap="none" baseline="0" dirty="0">
                <a:solidFill>
                  <a:schemeClr val="dk1"/>
                </a:solidFill>
                <a:latin typeface="Arial"/>
                <a:ea typeface="Arial"/>
                <a:cs typeface="Arial"/>
                <a:sym typeface="Arial"/>
              </a:rPr>
              <a:t> your partner do well? </a:t>
            </a:r>
            <a:endParaRPr lang="en-US"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5717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Sadly, we are nearing the end of this training, but before we conclude.</a:t>
            </a:r>
            <a:r>
              <a:rPr lang="en-US" baseline="0" dirty="0"/>
              <a:t> I want to take an opportunity to debrief and wrap up our discussion.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43</a:t>
            </a:fld>
            <a:endParaRPr lang="en-US"/>
          </a:p>
        </p:txBody>
      </p:sp>
    </p:spTree>
    <p:extLst>
      <p:ext uri="{BB962C8B-B14F-4D97-AF65-F5344CB8AC3E}">
        <p14:creationId xmlns:p14="http://schemas.microsoft.com/office/powerpoint/2010/main" val="1587038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lgn="l" fontAlgn="base"/>
            <a:r>
              <a:rPr lang="en-US" sz="2400" dirty="0">
                <a:solidFill>
                  <a:schemeClr val="tx1"/>
                </a:solidFill>
                <a:latin typeface="Source Sans Pro" charset="0"/>
                <a:ea typeface="Source Sans Pro" charset="0"/>
                <a:cs typeface="Source Sans Pro" charset="0"/>
              </a:rPr>
              <a:t>Either individually</a:t>
            </a:r>
            <a:r>
              <a:rPr lang="en-US" sz="2400" baseline="0" dirty="0">
                <a:solidFill>
                  <a:schemeClr val="tx1"/>
                </a:solidFill>
                <a:latin typeface="Source Sans Pro" charset="0"/>
                <a:ea typeface="Source Sans Pro" charset="0"/>
                <a:cs typeface="Source Sans Pro" charset="0"/>
              </a:rPr>
              <a:t> or In groups, pause for a moment to think about and answer these questions. </a:t>
            </a:r>
            <a:r>
              <a:rPr lang="en-US" sz="2400" dirty="0">
                <a:solidFill>
                  <a:schemeClr val="tx1"/>
                </a:solidFill>
                <a:latin typeface="Source Sans Pro" charset="0"/>
                <a:ea typeface="Source Sans Pro" charset="0"/>
                <a:cs typeface="Source Sans Pro" charset="0"/>
              </a:rPr>
              <a:t>What are common values in your community that you might here at the door?</a:t>
            </a:r>
            <a:r>
              <a:rPr lang="en-US" sz="2400" baseline="0" dirty="0">
                <a:solidFill>
                  <a:schemeClr val="tx1"/>
                </a:solidFill>
                <a:latin typeface="Source Sans Pro" charset="0"/>
                <a:ea typeface="Source Sans Pro" charset="0"/>
                <a:cs typeface="Source Sans Pro" charset="0"/>
              </a:rPr>
              <a:t> </a:t>
            </a:r>
            <a:r>
              <a:rPr lang="en-US" sz="2400" dirty="0">
                <a:solidFill>
                  <a:schemeClr val="tx1"/>
                </a:solidFill>
                <a:latin typeface="Source Sans Pro" charset="0"/>
                <a:ea typeface="Source Sans Pro" charset="0"/>
                <a:cs typeface="Source Sans Pro" charset="0"/>
              </a:rPr>
              <a:t>How how will you adapt your communication style when talking to voters?</a:t>
            </a:r>
            <a:r>
              <a:rPr lang="en-US" sz="2400" baseline="0" dirty="0">
                <a:solidFill>
                  <a:schemeClr val="tx1"/>
                </a:solidFill>
                <a:latin typeface="Source Sans Pro" charset="0"/>
                <a:ea typeface="Source Sans Pro" charset="0"/>
                <a:cs typeface="Source Sans Pro" charset="0"/>
              </a:rPr>
              <a:t> </a:t>
            </a:r>
            <a:r>
              <a:rPr lang="en-US" sz="2400" dirty="0">
                <a:solidFill>
                  <a:schemeClr val="tx1"/>
                </a:solidFill>
                <a:latin typeface="Source Sans Pro" charset="0"/>
                <a:ea typeface="Source Sans Pro" charset="0"/>
                <a:cs typeface="Source Sans Pro" charset="0"/>
              </a:rPr>
              <a:t>What do you predict the biggest challenges in implementing this persuasion framework will be?</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44</a:t>
            </a:fld>
            <a:endParaRPr lang="en-US"/>
          </a:p>
        </p:txBody>
      </p:sp>
    </p:spTree>
    <p:extLst>
      <p:ext uri="{BB962C8B-B14F-4D97-AF65-F5344CB8AC3E}">
        <p14:creationId xmlns:p14="http://schemas.microsoft.com/office/powerpoint/2010/main" val="32704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0" u="none" strike="noStrike" cap="none" dirty="0">
                <a:solidFill>
                  <a:srgbClr val="000000"/>
                </a:solidFill>
                <a:latin typeface="Helvetica Neue"/>
                <a:ea typeface="Helvetica Neue"/>
                <a:cs typeface="Helvetica Neue"/>
                <a:sym typeface="Helvetica Neue"/>
              </a:rPr>
              <a:t>Moving forward I</a:t>
            </a:r>
            <a:r>
              <a:rPr lang="en-US" sz="1800" i="0" u="none" strike="noStrike" cap="none" baseline="0" dirty="0">
                <a:solidFill>
                  <a:srgbClr val="000000"/>
                </a:solidFill>
                <a:latin typeface="Helvetica Neue"/>
                <a:ea typeface="Helvetica Neue"/>
                <a:cs typeface="Helvetica Neue"/>
                <a:sym typeface="Helvetica Neue"/>
              </a:rPr>
              <a:t> hope you continue to practice this persuasion framework and work on connecting on shared values. It is always helpful to rehearse with a partner or small group and ask for feedback. And I hope you will work to apply your persuasion skills on the different campaigns you volunteer for. </a:t>
            </a:r>
            <a:endParaRPr sz="1800" i="0" u="none" strike="noStrike" cap="none" dirty="0">
              <a:solidFill>
                <a:srgbClr val="000000"/>
              </a:solidFill>
              <a:latin typeface="Helvetica Neue"/>
              <a:ea typeface="Helvetica Neue"/>
              <a:cs typeface="Helvetica Neue"/>
              <a:sym typeface="Helvetica Neue"/>
            </a:endParaRPr>
          </a:p>
        </p:txBody>
      </p:sp>
      <p:sp>
        <p:nvSpPr>
          <p:cNvPr id="399" name="Google Shape;3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05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Thank</a:t>
            </a:r>
            <a:r>
              <a:rPr lang="en-US" sz="1200" b="0" i="0" u="none" strike="noStrike" kern="1200" cap="none" baseline="0" dirty="0">
                <a:solidFill>
                  <a:schemeClr val="tx1"/>
                </a:solidFill>
                <a:effectLst/>
                <a:latin typeface="Calibri"/>
                <a:ea typeface="Calibri"/>
                <a:cs typeface="Calibri"/>
                <a:sym typeface="Calibri"/>
              </a:rPr>
              <a:t> you all</a:t>
            </a:r>
            <a:r>
              <a:rPr lang="en-US" sz="1200" b="0" i="0" u="none" strike="noStrike" kern="1200" cap="none" dirty="0">
                <a:solidFill>
                  <a:schemeClr val="tx1"/>
                </a:solidFill>
                <a:effectLst/>
                <a:latin typeface="Calibri"/>
                <a:ea typeface="Calibri"/>
                <a:cs typeface="Calibri"/>
                <a:sym typeface="Calibri"/>
              </a:rPr>
              <a:t> so</a:t>
            </a:r>
            <a:r>
              <a:rPr lang="en-US" sz="1200" b="0" i="0" u="none" strike="noStrike" kern="1200" cap="none" baseline="0" dirty="0">
                <a:solidFill>
                  <a:schemeClr val="tx1"/>
                </a:solidFill>
                <a:effectLst/>
                <a:latin typeface="Calibri"/>
                <a:ea typeface="Calibri"/>
                <a:cs typeface="Calibri"/>
                <a:sym typeface="Calibri"/>
              </a:rPr>
              <a:t> much for joining me through this training, I hope you enjoyed it. We at OFA are always looking to improve so if you could please fill out this short survey, I would love to hear your feedback. And finally, Remember to tweet out your key takeaways from today and give me a follow on twitter at @</a:t>
            </a:r>
            <a:r>
              <a:rPr lang="en-US" sz="1200" b="0" i="0" u="none" strike="noStrike" kern="1200" cap="none" baseline="0" dirty="0" err="1">
                <a:solidFill>
                  <a:schemeClr val="tx1"/>
                </a:solidFill>
                <a:effectLst/>
                <a:latin typeface="Calibri"/>
                <a:ea typeface="Calibri"/>
                <a:cs typeface="Calibri"/>
                <a:sym typeface="Calibri"/>
              </a:rPr>
              <a:t>GriffenSaul</a:t>
            </a:r>
            <a:r>
              <a:rPr lang="en-US" sz="1200" b="0" i="0" u="none" strike="noStrike" kern="1200" cap="none" baseline="0" dirty="0">
                <a:solidFill>
                  <a:schemeClr val="tx1"/>
                </a:solidFill>
                <a:effectLst/>
                <a:latin typeface="Calibri"/>
                <a:ea typeface="Calibri"/>
                <a:cs typeface="Calibri"/>
                <a:sym typeface="Calibri"/>
              </a:rPr>
              <a:t>. </a:t>
            </a:r>
          </a:p>
          <a:p>
            <a:endParaRPr lang="en-US" sz="1200" b="0" i="0" u="none" strike="noStrike" kern="1200" cap="none" baseline="0" dirty="0">
              <a:solidFill>
                <a:schemeClr val="tx1"/>
              </a:solidFill>
              <a:effectLst/>
              <a:latin typeface="Calibri"/>
              <a:ea typeface="Calibri"/>
              <a:cs typeface="Calibri"/>
              <a:sym typeface="Calibri"/>
            </a:endParaRPr>
          </a:p>
          <a:p>
            <a:r>
              <a:rPr lang="en-US" sz="1200" b="0" i="0" u="none" strike="noStrike" kern="1200" cap="none" baseline="0" dirty="0">
                <a:solidFill>
                  <a:schemeClr val="tx1"/>
                </a:solidFill>
                <a:effectLst/>
                <a:latin typeface="Calibri"/>
                <a:ea typeface="Calibri"/>
                <a:cs typeface="Calibri"/>
                <a:sym typeface="Calibri"/>
              </a:rPr>
              <a:t>I look forward to seeing all the amazing work you all day! </a:t>
            </a:r>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46</a:t>
            </a:fld>
            <a:endParaRPr lang="en-US"/>
          </a:p>
        </p:txBody>
      </p:sp>
    </p:spTree>
    <p:extLst>
      <p:ext uri="{BB962C8B-B14F-4D97-AF65-F5344CB8AC3E}">
        <p14:creationId xmlns:p14="http://schemas.microsoft.com/office/powerpoint/2010/main" val="100228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pause and guess your answer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3313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Folks,</a:t>
            </a:r>
            <a:r>
              <a:rPr lang="en-US" baseline="0" dirty="0"/>
              <a:t> d</a:t>
            </a:r>
            <a:r>
              <a:rPr lang="en-US" dirty="0"/>
              <a:t>ecisions are made by those that show up!</a:t>
            </a:r>
            <a:r>
              <a:rPr lang="en-US" baseline="0" dirty="0"/>
              <a:t> This slim margin is demonstrative of the fact that every vote does count. Keep this statistic in the back of your mind as we go through our persuasion framework, as it highlights the importance of doing both persuasion and turnout work.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839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goals for today</a:t>
            </a:r>
            <a:r>
              <a:rPr lang="en-US" baseline="0" dirty="0"/>
              <a:t> include the following: We want you to be able to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31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212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60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9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350272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7" name="Picture 6"/>
          <p:cNvPicPr>
            <a:picLocks noChangeAspect="1"/>
          </p:cNvPicPr>
          <p:nvPr/>
        </p:nvPicPr>
        <p:blipFill rotWithShape="1">
          <a:blip r:embed="rId3">
            <a:alphaModFix amt="18000"/>
            <a:extLst>
              <a:ext uri="{28A0092B-C50C-407E-A947-70E740481C1C}">
                <a14:useLocalDpi xmlns:a14="http://schemas.microsoft.com/office/drawing/2010/main" val="0"/>
              </a:ext>
            </a:extLst>
          </a:blip>
          <a:srcRect l="9950" t="23249" r="5421" b="5090"/>
          <a:stretch/>
        </p:blipFill>
        <p:spPr>
          <a:xfrm>
            <a:off x="-1" y="0"/>
            <a:ext cx="12192001" cy="6858000"/>
          </a:xfrm>
          <a:prstGeom prst="rect">
            <a:avLst/>
          </a:prstGeom>
          <a:effectLst/>
        </p:spPr>
      </p:pic>
      <p:sp>
        <p:nvSpPr>
          <p:cNvPr id="133" name="Shape 133"/>
          <p:cNvSpPr txBox="1"/>
          <p:nvPr/>
        </p:nvSpPr>
        <p:spPr>
          <a:xfrm>
            <a:off x="514349" y="2717229"/>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u="none" strike="noStrike" cap="none" spc="300" dirty="0">
                <a:solidFill>
                  <a:schemeClr val="bg2"/>
                </a:solidFill>
                <a:latin typeface="Gilroy ExtraBold" charset="0"/>
                <a:ea typeface="Gilroy ExtraBold" charset="0"/>
                <a:cs typeface="Gilroy ExtraBold" charset="0"/>
                <a:sym typeface="Arial"/>
              </a:rPr>
              <a:t>CAMPAIGN ORGANIZING BOOT CAMP</a:t>
            </a:r>
          </a:p>
          <a:p>
            <a:pPr marL="0" marR="0" lvl="0" indent="0" algn="ctr" rtl="0">
              <a:lnSpc>
                <a:spcPct val="90000"/>
              </a:lnSpc>
              <a:spcBef>
                <a:spcPts val="0"/>
              </a:spcBef>
              <a:buSzPct val="25000"/>
              <a:buNone/>
            </a:pPr>
            <a:r>
              <a:rPr lang="en-US" sz="6500" b="1" dirty="0">
                <a:solidFill>
                  <a:schemeClr val="bg1"/>
                </a:solidFill>
                <a:latin typeface="Gilroy ExtraBold" charset="0"/>
                <a:ea typeface="Gilroy ExtraBold" charset="0"/>
                <a:cs typeface="Gilroy ExtraBold" charset="0"/>
              </a:rPr>
              <a:t>Persuasion conversations</a:t>
            </a:r>
            <a:endParaRPr lang="en-US" sz="6500" b="1" u="none" strike="noStrike" cap="none" dirty="0">
              <a:solidFill>
                <a:schemeClr val="bg1"/>
              </a:solidFill>
              <a:latin typeface="Gilroy ExtraBold" charset="0"/>
              <a:ea typeface="Gilroy ExtraBold" charset="0"/>
              <a:cs typeface="Gilroy ExtraBold" charset="0"/>
              <a:sym typeface="Arial"/>
            </a:endParaRPr>
          </a:p>
        </p:txBody>
      </p:sp>
      <p:sp>
        <p:nvSpPr>
          <p:cNvPr id="8" name="Shape 133"/>
          <p:cNvSpPr txBox="1"/>
          <p:nvPr/>
        </p:nvSpPr>
        <p:spPr>
          <a:xfrm>
            <a:off x="514350" y="5117628"/>
            <a:ext cx="11163300" cy="832901"/>
          </a:xfrm>
          <a:prstGeom prst="rect">
            <a:avLst/>
          </a:prstGeom>
          <a:noFill/>
          <a:ln>
            <a:noFill/>
          </a:ln>
        </p:spPr>
        <p:txBody>
          <a:bodyPr lIns="91425" tIns="45700" rIns="91425" bIns="45700" anchor="t" anchorCtr="0">
            <a:noAutofit/>
          </a:bodyPr>
          <a:lstStyle/>
          <a:p>
            <a:pPr lvl="0" algn="ctr">
              <a:buSzPct val="25000"/>
            </a:pPr>
            <a:r>
              <a:rPr lang="en-US" sz="2400" b="1" dirty="0">
                <a:solidFill>
                  <a:schemeClr val="lt1"/>
                </a:solidFill>
                <a:latin typeface="Source Sans Pro" charset="0"/>
                <a:ea typeface="Source Sans Pro" charset="0"/>
                <a:cs typeface="Source Sans Pro" charset="0"/>
              </a:rPr>
              <a:t>Liz Erickson </a:t>
            </a:r>
            <a:r>
              <a:rPr lang="en-US" sz="2400" dirty="0">
                <a:solidFill>
                  <a:srgbClr val="00C4FF"/>
                </a:solidFill>
                <a:latin typeface="Source Sans Pro" charset="0"/>
                <a:ea typeface="Source Sans Pro" charset="0"/>
                <a:cs typeface="Source Sans Pro" charset="0"/>
              </a:rPr>
              <a:t>/ OFA Training Director / @</a:t>
            </a:r>
            <a:r>
              <a:rPr lang="en-US" sz="2400" dirty="0" err="1">
                <a:solidFill>
                  <a:srgbClr val="00C4FF"/>
                </a:solidFill>
                <a:latin typeface="Source Sans Pro" charset="0"/>
                <a:ea typeface="Source Sans Pro" charset="0"/>
                <a:cs typeface="Source Sans Pro" charset="0"/>
              </a:rPr>
              <a:t>LizzGErickson</a:t>
            </a:r>
            <a:endParaRPr lang="en-US" sz="2400" dirty="0">
              <a:solidFill>
                <a:srgbClr val="00C4FF"/>
              </a:solidFill>
              <a:latin typeface="Source Sans Pro" charset="0"/>
              <a:ea typeface="Source Sans Pro" charset="0"/>
              <a:cs typeface="Source Sans Pro" charset="0"/>
            </a:endParaRPr>
          </a:p>
        </p:txBody>
      </p:sp>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pic>
        <p:nvPicPr>
          <p:cNvPr id="6" name="Picture 5" descr="A drawing of a face&#10;&#10;Description automatically generated">
            <a:extLst>
              <a:ext uri="{FF2B5EF4-FFF2-40B4-BE49-F238E27FC236}">
                <a16:creationId xmlns:a16="http://schemas.microsoft.com/office/drawing/2014/main" id="{58FD3EC3-0B4F-334F-8E36-CA6FB73B0969}"/>
              </a:ext>
            </a:extLst>
          </p:cNvPr>
          <p:cNvPicPr>
            <a:picLocks noChangeAspect="1"/>
          </p:cNvPicPr>
          <p:nvPr/>
        </p:nvPicPr>
        <p:blipFill>
          <a:blip r:embed="rId5"/>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76153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9252" y="1229920"/>
            <a:ext cx="4155707"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792047" y="1265827"/>
            <a:ext cx="4711233" cy="5706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8315" y="1284784"/>
            <a:ext cx="4993087" cy="2677656"/>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Why persuasion?</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Persuasion framework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Practice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and close</a:t>
            </a:r>
          </a:p>
        </p:txBody>
      </p:sp>
    </p:spTree>
    <p:extLst>
      <p:ext uri="{BB962C8B-B14F-4D97-AF65-F5344CB8AC3E}">
        <p14:creationId xmlns:p14="http://schemas.microsoft.com/office/powerpoint/2010/main" val="72423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2572419"/>
            <a:ext cx="12192000" cy="171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6500" b="1" dirty="0">
                <a:solidFill>
                  <a:srgbClr val="00B4DC"/>
                </a:solidFill>
                <a:latin typeface="Gilroy ExtraBold" charset="0"/>
                <a:ea typeface="Gilroy ExtraBold" charset="0"/>
                <a:cs typeface="Gilroy ExtraBold" charset="0"/>
              </a:rPr>
              <a:t>We always need to </a:t>
            </a:r>
          </a:p>
          <a:p>
            <a:pPr algn="ctr">
              <a:lnSpc>
                <a:spcPct val="80000"/>
              </a:lnSpc>
              <a:spcBef>
                <a:spcPts val="0"/>
              </a:spcBef>
              <a:buNone/>
            </a:pPr>
            <a:r>
              <a:rPr lang="en-US" sz="6500" b="1" dirty="0">
                <a:solidFill>
                  <a:srgbClr val="00B4DC"/>
                </a:solidFill>
                <a:latin typeface="Gilroy ExtraBold" charset="0"/>
                <a:ea typeface="Gilroy ExtraBold" charset="0"/>
                <a:cs typeface="Gilroy ExtraBold" charset="0"/>
              </a:rPr>
              <a:t>understand the audience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5027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17273" y="798498"/>
            <a:ext cx="10725912" cy="5958840"/>
          </a:xfrm>
          <a:prstGeom prst="rect">
            <a:avLst/>
          </a:prstGeom>
        </p:spPr>
      </p:pic>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7959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73" y="789341"/>
            <a:ext cx="10723417" cy="5957454"/>
          </a:xfrm>
          <a:prstGeom prst="rect">
            <a:avLst/>
          </a:prstGeom>
        </p:spPr>
      </p:pic>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185677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16845877"/>
              </p:ext>
            </p:extLst>
          </p:nvPr>
        </p:nvGraphicFramePr>
        <p:xfrm>
          <a:off x="5410200" y="559475"/>
          <a:ext cx="6181560" cy="393192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n-US" sz="800" b="0" i="0" dirty="0">
                        <a:solidFill>
                          <a:schemeClr val="tx2">
                            <a:lumMod val="50000"/>
                          </a:schemeClr>
                        </a:solidFill>
                        <a:latin typeface="Gilroy" charset="0"/>
                        <a:ea typeface="Gilroy" charset="0"/>
                        <a:cs typeface="Gilroy" charset="0"/>
                      </a:endParaRPr>
                    </a:p>
                    <a:p>
                      <a:pPr algn="l"/>
                      <a:r>
                        <a:rPr lang="en-US" sz="3200" b="1" i="0" dirty="0">
                          <a:solidFill>
                            <a:schemeClr val="bg2"/>
                          </a:solidFill>
                          <a:latin typeface="Gilroy ExtraBold" charset="0"/>
                          <a:ea typeface="Gilroy ExtraBold" charset="0"/>
                          <a:cs typeface="Gilroy ExtraBold" charset="0"/>
                        </a:rPr>
                        <a:t>Persuasion is necessary</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There simply aren’t enough voters to win on GOTV alone</a:t>
                      </a:r>
                    </a:p>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 margins in many states and districts are very close</a:t>
                      </a:r>
                    </a:p>
                  </a:txBody>
                  <a:tcPr>
                    <a:solidFill>
                      <a:schemeClr val="bg1"/>
                    </a:solidFill>
                  </a:tcPr>
                </a:tc>
                <a:extLst>
                  <a:ext uri="{0D108BD9-81ED-4DB2-BD59-A6C34878D82A}">
                    <a16:rowId xmlns:a16="http://schemas.microsoft.com/office/drawing/2014/main" val="10001"/>
                  </a:ext>
                </a:extLst>
              </a:tr>
              <a:tr h="370840">
                <a:tc>
                  <a:txBody>
                    <a:bodyPr/>
                    <a:lstStyle/>
                    <a:p>
                      <a:pPr algn="l"/>
                      <a:endParaRPr lang="en-US" sz="3200" b="1" i="0" baseline="0" dirty="0">
                        <a:solidFill>
                          <a:schemeClr val="tx2">
                            <a:lumMod val="50000"/>
                          </a:schemeClr>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n-US" sz="3200" b="1" i="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Persuasion</a:t>
            </a: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116749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49702959"/>
              </p:ext>
            </p:extLst>
          </p:nvPr>
        </p:nvGraphicFramePr>
        <p:xfrm>
          <a:off x="5410200" y="559475"/>
          <a:ext cx="6181560" cy="460248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n-US" sz="800" b="0" i="0" dirty="0">
                        <a:solidFill>
                          <a:schemeClr val="tx2">
                            <a:lumMod val="50000"/>
                          </a:schemeClr>
                        </a:solidFill>
                        <a:latin typeface="Gilroy" charset="0"/>
                        <a:ea typeface="Gilroy" charset="0"/>
                        <a:cs typeface="Gilroy" charset="0"/>
                      </a:endParaRPr>
                    </a:p>
                    <a:p>
                      <a:pPr algn="l"/>
                      <a:r>
                        <a:rPr lang="en-US" sz="3200" b="1" i="0" dirty="0">
                          <a:solidFill>
                            <a:schemeClr val="tx2">
                              <a:lumMod val="50000"/>
                            </a:schemeClr>
                          </a:solidFill>
                          <a:latin typeface="Gilroy ExtraBold" charset="0"/>
                          <a:ea typeface="Gilroy ExtraBold" charset="0"/>
                          <a:cs typeface="Gilroy ExtraBold" charset="0"/>
                        </a:rPr>
                        <a:t>Persuasion is necessary</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There simply aren’t enough voters to win on GOTV alone</a:t>
                      </a:r>
                    </a:p>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 margins in many states and districts are very close</a:t>
                      </a:r>
                    </a:p>
                  </a:txBody>
                  <a:tcPr>
                    <a:solidFill>
                      <a:schemeClr val="bg1"/>
                    </a:solidFill>
                  </a:tcPr>
                </a:tc>
                <a:extLst>
                  <a:ext uri="{0D108BD9-81ED-4DB2-BD59-A6C34878D82A}">
                    <a16:rowId xmlns:a16="http://schemas.microsoft.com/office/drawing/2014/main" val="10001"/>
                  </a:ext>
                </a:extLst>
              </a:tr>
              <a:tr h="370840">
                <a:tc>
                  <a:txBody>
                    <a:bodyPr/>
                    <a:lstStyle/>
                    <a:p>
                      <a:pPr algn="l"/>
                      <a:r>
                        <a:rPr lang="en-US" sz="3200" b="1" i="0" baseline="0" dirty="0">
                          <a:solidFill>
                            <a:schemeClr val="bg2"/>
                          </a:solidFill>
                          <a:latin typeface="Gilroy ExtraBold" charset="0"/>
                          <a:ea typeface="Gilroy ExtraBold" charset="0"/>
                          <a:cs typeface="Gilroy ExtraBold" charset="0"/>
                        </a:rPr>
                        <a:t>Persuasion is challenging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You’re trying to change or shape opinions</a:t>
                      </a:r>
                    </a:p>
                    <a:p>
                      <a:pPr marL="342900" indent="-342900">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Partisanship has deep roots</a:t>
                      </a:r>
                    </a:p>
                    <a:p>
                      <a:pPr marL="342900" indent="-342900">
                        <a:buFont typeface="Arial" charset="0"/>
                        <a:buChar char="•"/>
                      </a:pPr>
                      <a:endParaRPr lang="en-US" sz="800" b="0" i="0" baseline="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n-US" sz="3200" b="1" i="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Persuasion</a:t>
            </a: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38925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30375218"/>
              </p:ext>
            </p:extLst>
          </p:nvPr>
        </p:nvGraphicFramePr>
        <p:xfrm>
          <a:off x="5410200" y="559475"/>
          <a:ext cx="6181560" cy="542544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n-US" sz="800" b="0" i="0" dirty="0">
                        <a:solidFill>
                          <a:schemeClr val="tx2">
                            <a:lumMod val="50000"/>
                          </a:schemeClr>
                        </a:solidFill>
                        <a:latin typeface="Gilroy" charset="0"/>
                        <a:ea typeface="Gilroy" charset="0"/>
                        <a:cs typeface="Gilroy" charset="0"/>
                      </a:endParaRPr>
                    </a:p>
                    <a:p>
                      <a:pPr algn="l"/>
                      <a:r>
                        <a:rPr lang="en-US" sz="3200" b="1" i="0" dirty="0">
                          <a:solidFill>
                            <a:schemeClr val="tx2">
                              <a:lumMod val="50000"/>
                            </a:schemeClr>
                          </a:solidFill>
                          <a:latin typeface="Gilroy ExtraBold" charset="0"/>
                          <a:ea typeface="Gilroy ExtraBold" charset="0"/>
                          <a:cs typeface="Gilroy ExtraBold" charset="0"/>
                        </a:rPr>
                        <a:t>Persuasion is necessary</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There simply aren’t enough voters to win on GOTV alone</a:t>
                      </a:r>
                    </a:p>
                    <a:p>
                      <a:pPr marL="342900" indent="-342900" algn="l">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The margins in many states and districts are very close</a:t>
                      </a:r>
                    </a:p>
                  </a:txBody>
                  <a:tcPr>
                    <a:solidFill>
                      <a:schemeClr val="bg1"/>
                    </a:solidFill>
                  </a:tcPr>
                </a:tc>
                <a:extLst>
                  <a:ext uri="{0D108BD9-81ED-4DB2-BD59-A6C34878D82A}">
                    <a16:rowId xmlns:a16="http://schemas.microsoft.com/office/drawing/2014/main" val="10001"/>
                  </a:ext>
                </a:extLst>
              </a:tr>
              <a:tr h="370840">
                <a:tc>
                  <a:txBody>
                    <a:bodyPr/>
                    <a:lstStyle/>
                    <a:p>
                      <a:pPr algn="l"/>
                      <a:r>
                        <a:rPr lang="en-US" sz="3200" b="1" i="0" baseline="0" dirty="0">
                          <a:solidFill>
                            <a:schemeClr val="tx2">
                              <a:lumMod val="50000"/>
                            </a:schemeClr>
                          </a:solidFill>
                          <a:latin typeface="Gilroy ExtraBold" charset="0"/>
                          <a:ea typeface="Gilroy ExtraBold" charset="0"/>
                          <a:cs typeface="Gilroy ExtraBold" charset="0"/>
                        </a:rPr>
                        <a:t>Persuasion is challenging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You’re trying to change or shape opinions</a:t>
                      </a:r>
                    </a:p>
                    <a:p>
                      <a:pPr marL="342900" indent="-342900">
                        <a:buFont typeface="Arial" charset="0"/>
                        <a:buChar char="•"/>
                      </a:pPr>
                      <a:r>
                        <a:rPr lang="en-US" sz="2200" b="0" i="0" baseline="0" dirty="0">
                          <a:solidFill>
                            <a:schemeClr val="tx2">
                              <a:lumMod val="50000"/>
                            </a:schemeClr>
                          </a:solidFill>
                          <a:latin typeface="Source Sans Pro" charset="0"/>
                          <a:ea typeface="Source Sans Pro" charset="0"/>
                          <a:cs typeface="Source Sans Pro" charset="0"/>
                        </a:rPr>
                        <a:t>Partisanship has deep roots</a:t>
                      </a:r>
                    </a:p>
                    <a:p>
                      <a:pPr marL="342900" indent="-342900">
                        <a:buFont typeface="Arial" charset="0"/>
                        <a:buChar char="•"/>
                      </a:pPr>
                      <a:endParaRPr lang="en-US" sz="800" b="0" i="0" baseline="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3200" b="1" i="0" dirty="0">
                          <a:solidFill>
                            <a:srgbClr val="00B4DC"/>
                          </a:solidFill>
                          <a:latin typeface="Gilroy ExtraBold" charset="0"/>
                          <a:ea typeface="Gilroy ExtraBold" charset="0"/>
                          <a:cs typeface="Gilroy ExtraBold" charset="0"/>
                        </a:rPr>
                        <a:t>Thoughts on persuasion</a:t>
                      </a:r>
                      <a:r>
                        <a:rPr lang="en-US" sz="3200" b="1" i="0" baseline="0" dirty="0">
                          <a:solidFill>
                            <a:srgbClr val="00B4DC"/>
                          </a:solidFill>
                          <a:latin typeface="Gilroy ExtraBold" charset="0"/>
                          <a:ea typeface="Gilroy ExtraBold" charset="0"/>
                          <a:cs typeface="Gilroy ExtraBold" charset="0"/>
                        </a:rPr>
                        <a:t> are still evolving!</a:t>
                      </a:r>
                      <a:endParaRPr lang="en-US" sz="3200" b="1" i="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Creative methods are being tested in the field</a:t>
                      </a:r>
                    </a:p>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Organizing best practices are ever-evolving </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Persuasion</a:t>
            </a: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10564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4927597" y="2760118"/>
            <a:ext cx="2345507" cy="535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413" y="582228"/>
            <a:ext cx="6028268" cy="3674447"/>
          </a:xfrm>
          <a:prstGeom prst="rect">
            <a:avLst/>
          </a:prstGeom>
        </p:spPr>
      </p:pic>
      <p:sp>
        <p:nvSpPr>
          <p:cNvPr id="3" name="TextBox 2"/>
          <p:cNvSpPr txBox="1"/>
          <p:nvPr/>
        </p:nvSpPr>
        <p:spPr>
          <a:xfrm>
            <a:off x="0" y="601133"/>
            <a:ext cx="12192000" cy="622606"/>
          </a:xfrm>
          <a:prstGeom prst="rect">
            <a:avLst/>
          </a:prstGeom>
          <a:noFill/>
        </p:spPr>
        <p:txBody>
          <a:bodyPr wrap="square" rtlCol="0">
            <a:spAutoFit/>
          </a:bodyPr>
          <a:lstStyle/>
          <a:p>
            <a:pPr algn="ctr">
              <a:lnSpc>
                <a:spcPct val="80000"/>
              </a:lnSpc>
            </a:pPr>
            <a:r>
              <a:rPr lang="en-US" sz="4200" b="1" dirty="0">
                <a:solidFill>
                  <a:schemeClr val="bg1"/>
                </a:solidFill>
                <a:latin typeface="Gilroy ExtraBold" charset="0"/>
                <a:ea typeface="Gilroy ExtraBold" charset="0"/>
                <a:cs typeface="Gilroy ExtraBold" charset="0"/>
              </a:rPr>
              <a:t>Voter contact increases likelihood to vote</a:t>
            </a:r>
          </a:p>
        </p:txBody>
      </p:sp>
      <p:sp>
        <p:nvSpPr>
          <p:cNvPr id="4" name="Rectangle 3"/>
          <p:cNvSpPr/>
          <p:nvPr/>
        </p:nvSpPr>
        <p:spPr>
          <a:xfrm>
            <a:off x="2218268" y="4287978"/>
            <a:ext cx="2345507" cy="140729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27598" y="3555191"/>
            <a:ext cx="2345507" cy="213440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36927" y="2218258"/>
            <a:ext cx="2345507" cy="347133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18268" y="5885539"/>
            <a:ext cx="2345505" cy="363176"/>
          </a:xfrm>
          <a:prstGeom prst="rect">
            <a:avLst/>
          </a:prstGeom>
          <a:noFill/>
        </p:spPr>
        <p:txBody>
          <a:bodyPr wrap="square" rtlCol="0">
            <a:spAutoFit/>
          </a:bodyPr>
          <a:lstStyle/>
          <a:p>
            <a:pPr algn="ctr">
              <a:lnSpc>
                <a:spcPct val="80000"/>
              </a:lnSpc>
            </a:pPr>
            <a:r>
              <a:rPr lang="en-US" sz="2200" b="1" dirty="0">
                <a:solidFill>
                  <a:schemeClr val="bg1"/>
                </a:solidFill>
                <a:latin typeface="Gilroy ExtraBold" charset="0"/>
                <a:ea typeface="Gilroy ExtraBold" charset="0"/>
                <a:cs typeface="Gilroy ExtraBold" charset="0"/>
              </a:rPr>
              <a:t>Calls</a:t>
            </a:r>
          </a:p>
        </p:txBody>
      </p:sp>
      <p:sp>
        <p:nvSpPr>
          <p:cNvPr id="8" name="TextBox 7"/>
          <p:cNvSpPr txBox="1"/>
          <p:nvPr/>
        </p:nvSpPr>
        <p:spPr>
          <a:xfrm>
            <a:off x="4927597" y="5886780"/>
            <a:ext cx="2345507" cy="363176"/>
          </a:xfrm>
          <a:prstGeom prst="rect">
            <a:avLst/>
          </a:prstGeom>
          <a:noFill/>
        </p:spPr>
        <p:txBody>
          <a:bodyPr wrap="square" rtlCol="0">
            <a:spAutoFit/>
          </a:bodyPr>
          <a:lstStyle/>
          <a:p>
            <a:pPr algn="ctr">
              <a:lnSpc>
                <a:spcPct val="80000"/>
              </a:lnSpc>
            </a:pPr>
            <a:r>
              <a:rPr lang="en-US" sz="2200" b="1" dirty="0">
                <a:solidFill>
                  <a:schemeClr val="bg1"/>
                </a:solidFill>
                <a:latin typeface="Gilroy ExtraBold" charset="0"/>
                <a:ea typeface="Gilroy ExtraBold" charset="0"/>
                <a:cs typeface="Gilroy ExtraBold" charset="0"/>
              </a:rPr>
              <a:t>Knocks</a:t>
            </a:r>
          </a:p>
        </p:txBody>
      </p:sp>
      <p:sp>
        <p:nvSpPr>
          <p:cNvPr id="9" name="TextBox 8"/>
          <p:cNvSpPr txBox="1"/>
          <p:nvPr/>
        </p:nvSpPr>
        <p:spPr>
          <a:xfrm>
            <a:off x="7636927" y="5913720"/>
            <a:ext cx="2345507" cy="363176"/>
          </a:xfrm>
          <a:prstGeom prst="rect">
            <a:avLst/>
          </a:prstGeom>
          <a:noFill/>
        </p:spPr>
        <p:txBody>
          <a:bodyPr wrap="square" rtlCol="0">
            <a:spAutoFit/>
          </a:bodyPr>
          <a:lstStyle/>
          <a:p>
            <a:pPr algn="ctr">
              <a:lnSpc>
                <a:spcPct val="80000"/>
              </a:lnSpc>
            </a:pPr>
            <a:r>
              <a:rPr lang="en-US" sz="2200" b="1" dirty="0">
                <a:solidFill>
                  <a:schemeClr val="bg1"/>
                </a:solidFill>
                <a:latin typeface="Gilroy ExtraBold" charset="0"/>
                <a:ea typeface="Gilroy ExtraBold" charset="0"/>
                <a:cs typeface="Gilroy ExtraBold" charset="0"/>
              </a:rPr>
              <a:t>Both</a:t>
            </a:r>
          </a:p>
        </p:txBody>
      </p:sp>
      <p:sp>
        <p:nvSpPr>
          <p:cNvPr id="13" name="Triangle 12"/>
          <p:cNvSpPr/>
          <p:nvPr/>
        </p:nvSpPr>
        <p:spPr>
          <a:xfrm rot="10800000">
            <a:off x="8593610" y="1969965"/>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alphaModFix amt="35000"/>
          </a:blip>
          <a:stretch>
            <a:fillRect/>
          </a:stretch>
        </p:blipFill>
        <p:spPr>
          <a:xfrm>
            <a:off x="11362943" y="6417000"/>
            <a:ext cx="653212" cy="253432"/>
          </a:xfrm>
          <a:prstGeom prst="rect">
            <a:avLst/>
          </a:prstGeom>
          <a:effectLst/>
        </p:spPr>
      </p:pic>
      <p:sp>
        <p:nvSpPr>
          <p:cNvPr id="16" name="Rectangle 15"/>
          <p:cNvSpPr/>
          <p:nvPr/>
        </p:nvSpPr>
        <p:spPr>
          <a:xfrm>
            <a:off x="7636926" y="1539773"/>
            <a:ext cx="2345507" cy="5103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6364" y="2855101"/>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1.33%</a:t>
            </a:r>
          </a:p>
        </p:txBody>
      </p:sp>
      <p:sp>
        <p:nvSpPr>
          <p:cNvPr id="18" name="Rectangle 17"/>
          <p:cNvSpPr/>
          <p:nvPr/>
        </p:nvSpPr>
        <p:spPr>
          <a:xfrm>
            <a:off x="2181935" y="3622104"/>
            <a:ext cx="2345507" cy="439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181934" y="3642526"/>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0.85%</a:t>
            </a:r>
          </a:p>
        </p:txBody>
      </p:sp>
      <p:sp>
        <p:nvSpPr>
          <p:cNvPr id="10" name="TextBox 9"/>
          <p:cNvSpPr txBox="1"/>
          <p:nvPr/>
        </p:nvSpPr>
        <p:spPr>
          <a:xfrm>
            <a:off x="7636926" y="1586198"/>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2.19%</a:t>
            </a:r>
          </a:p>
        </p:txBody>
      </p:sp>
      <p:sp>
        <p:nvSpPr>
          <p:cNvPr id="21" name="Triangle 20"/>
          <p:cNvSpPr/>
          <p:nvPr/>
        </p:nvSpPr>
        <p:spPr>
          <a:xfrm rot="10800000">
            <a:off x="3156787" y="3986536"/>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p:cNvSpPr/>
          <p:nvPr/>
        </p:nvSpPr>
        <p:spPr>
          <a:xfrm rot="10800000">
            <a:off x="5879931" y="3264970"/>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4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825190" y="2378730"/>
            <a:ext cx="10541620" cy="352602"/>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b="1" dirty="0">
                <a:solidFill>
                  <a:schemeClr val="dk2"/>
                </a:solidFill>
                <a:latin typeface="Gilroy ExtraBold" charset="0"/>
                <a:ea typeface="Gilroy ExtraBold" charset="0"/>
                <a:cs typeface="Gilroy ExtraBold" charset="0"/>
              </a:rPr>
              <a:t>Let’s synthesize the connection between persuasion conversations and voters</a:t>
            </a:r>
          </a:p>
        </p:txBody>
      </p:sp>
      <p:pic>
        <p:nvPicPr>
          <p:cNvPr id="4" name="Picture 3">
            <a:extLst>
              <a:ext uri="{FF2B5EF4-FFF2-40B4-BE49-F238E27FC236}">
                <a16:creationId xmlns:a16="http://schemas.microsoft.com/office/drawing/2014/main" id="{AC5AB656-7A3E-D243-9361-8313348E174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47021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uFillTx/>
            </a:endParaRPr>
          </a:p>
        </p:txBody>
      </p:sp>
      <p:sp>
        <p:nvSpPr>
          <p:cNvPr id="8" name="TextBox 7"/>
          <p:cNvSpPr txBox="1">
            <a:spLocks/>
          </p:cNvSpPr>
          <p:nvPr/>
        </p:nvSpPr>
        <p:spPr>
          <a:xfrm>
            <a:off x="449249" y="2545647"/>
            <a:ext cx="11240300" cy="1754326"/>
          </a:xfrm>
          <a:prstGeom prst="rect">
            <a:avLst/>
          </a:prstGeom>
          <a:noFill/>
        </p:spPr>
        <p:txBody>
          <a:bodyPr wrap="square" rtlCol="0">
            <a:spAutoFit/>
          </a:bodyPr>
          <a:lstStyle/>
          <a:p>
            <a:pPr algn="ctr">
              <a:lnSpc>
                <a:spcPct val="90000"/>
              </a:lnSpc>
            </a:pPr>
            <a:r>
              <a:rPr lang="en-US" sz="12000" dirty="0">
                <a:solidFill>
                  <a:schemeClr val="bg1"/>
                </a:solidFill>
                <a:uFillTx/>
                <a:latin typeface="Gilroy ExtraBold" charset="0"/>
                <a:ea typeface="Gilroy ExtraBold" charset="0"/>
                <a:cs typeface="Gilroy ExtraBold" charset="0"/>
              </a:rPr>
              <a:t>Values</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76353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7" t="6538" b="10252"/>
          <a:stretch/>
        </p:blipFill>
        <p:spPr>
          <a:xfrm>
            <a:off x="0" y="-1"/>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Liz Erickson</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Director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LizzGErickson</a:t>
            </a:r>
            <a:endParaRPr lang="en-US" sz="1800" dirty="0">
              <a:solidFill>
                <a:schemeClr val="bg2"/>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4055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Connecting on values</a:t>
            </a:r>
            <a:endParaRPr lang="en-US" sz="5500" dirty="0">
              <a:solidFill>
                <a:schemeClr val="lt1"/>
              </a:solidFill>
              <a:latin typeface="Gilroy ExtraBold" charset="0"/>
              <a:ea typeface="Gilroy ExtraBold" charset="0"/>
              <a:cs typeface="Gilroy ExtraBold" charset="0"/>
              <a:sym typeface="Arial"/>
            </a:endParaRP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You</a:t>
            </a:r>
            <a:endParaRPr lang="en-US" sz="2400" b="1" dirty="0">
              <a:solidFill>
                <a:schemeClr val="bg1"/>
              </a:solidFill>
              <a:latin typeface="Gilroy ExtraBold" charset="0"/>
              <a:ea typeface="Gilroy ExtraBold" charset="0"/>
              <a:cs typeface="Gilroy ExtraBold" charset="0"/>
              <a:sym typeface="Arial"/>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Campaign</a:t>
            </a:r>
            <a:endParaRPr lang="en-US" sz="2400" b="1" dirty="0">
              <a:solidFill>
                <a:schemeClr val="bg1"/>
              </a:solidFill>
              <a:latin typeface="Gilroy ExtraBold" charset="0"/>
              <a:ea typeface="Gilroy ExtraBold" charset="0"/>
              <a:cs typeface="Gilroy ExtraBold" charset="0"/>
              <a:sym typeface="Arial"/>
            </a:endParaRP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Voter</a:t>
            </a:r>
            <a:endParaRPr lang="en-US" sz="2400" b="1" dirty="0">
              <a:solidFill>
                <a:schemeClr val="bg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967481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algn="ctr">
              <a:lnSpc>
                <a:spcPct val="80000"/>
              </a:lnSpc>
              <a:buSzPct val="25000"/>
            </a:pPr>
            <a:r>
              <a:rPr lang="en-US" sz="5500" dirty="0">
                <a:solidFill>
                  <a:srgbClr val="FFFFFF"/>
                </a:solidFill>
                <a:latin typeface="Gilroy ExtraBold" charset="0"/>
                <a:ea typeface="Gilroy ExtraBold" charset="0"/>
                <a:cs typeface="Gilroy ExtraBold" charset="0"/>
              </a:rPr>
              <a:t>Connecting on values</a:t>
            </a: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You</a:t>
            </a: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Campaign</a:t>
            </a: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Voter</a:t>
            </a:r>
          </a:p>
        </p:txBody>
      </p:sp>
      <p:cxnSp>
        <p:nvCxnSpPr>
          <p:cNvPr id="3" name="Straight Connector 2"/>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78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algn="ctr">
              <a:lnSpc>
                <a:spcPct val="80000"/>
              </a:lnSpc>
              <a:buSzPct val="25000"/>
            </a:pPr>
            <a:r>
              <a:rPr lang="en-US" sz="5500" dirty="0">
                <a:solidFill>
                  <a:srgbClr val="FFFFFF"/>
                </a:solidFill>
                <a:latin typeface="Gilroy ExtraBold" charset="0"/>
                <a:ea typeface="Gilroy ExtraBold" charset="0"/>
                <a:cs typeface="Gilroy ExtraBold" charset="0"/>
              </a:rPr>
              <a:t>Connecting on values</a:t>
            </a: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You</a:t>
            </a: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Campaign</a:t>
            </a: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Voter</a:t>
            </a:r>
          </a:p>
        </p:txBody>
      </p:sp>
      <p:cxnSp>
        <p:nvCxnSpPr>
          <p:cNvPr id="12" name="Straight Connector 11"/>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0592" y="5270376"/>
            <a:ext cx="4925408" cy="1339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algn="ctr">
              <a:lnSpc>
                <a:spcPct val="80000"/>
              </a:lnSpc>
              <a:buSzPct val="25000"/>
            </a:pPr>
            <a:r>
              <a:rPr lang="en-US" sz="5500" dirty="0">
                <a:solidFill>
                  <a:srgbClr val="FFFFFF"/>
                </a:solidFill>
                <a:latin typeface="Gilroy ExtraBold" charset="0"/>
                <a:ea typeface="Gilroy ExtraBold" charset="0"/>
                <a:cs typeface="Gilroy ExtraBold" charset="0"/>
              </a:rPr>
              <a:t>Connecting on values</a:t>
            </a: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You</a:t>
            </a: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Campaign</a:t>
            </a: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a:solidFill>
                  <a:srgbClr val="FFFFFF"/>
                </a:solidFill>
                <a:latin typeface="Gilroy ExtraBold" charset="0"/>
                <a:ea typeface="Gilroy ExtraBold" charset="0"/>
                <a:cs typeface="Gilroy ExtraBold" charset="0"/>
              </a:rPr>
              <a:t>Voter</a:t>
            </a:r>
          </a:p>
        </p:txBody>
      </p:sp>
      <p:cxnSp>
        <p:nvCxnSpPr>
          <p:cNvPr id="12" name="Straight Connector 11"/>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0592" y="5270376"/>
            <a:ext cx="4925408" cy="1339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0299" y="3352519"/>
            <a:ext cx="2044234" cy="120661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135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9252" y="1229920"/>
            <a:ext cx="4155707"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792047" y="1993946"/>
            <a:ext cx="4711233" cy="5706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8315" y="1284784"/>
            <a:ext cx="4993087" cy="2677656"/>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Why persuasion?</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Persuasion framework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Practice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and close</a:t>
            </a:r>
          </a:p>
        </p:txBody>
      </p:sp>
    </p:spTree>
    <p:extLst>
      <p:ext uri="{BB962C8B-B14F-4D97-AF65-F5344CB8AC3E}">
        <p14:creationId xmlns:p14="http://schemas.microsoft.com/office/powerpoint/2010/main" val="1819040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622550"/>
            <a:ext cx="9978012" cy="2286716"/>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800" dirty="0">
                <a:uFillTx/>
              </a:rPr>
              <a:t>Acknowledge </a:t>
            </a:r>
          </a:p>
          <a:p>
            <a:r>
              <a:rPr lang="en-US" sz="8800" dirty="0">
                <a:uFillTx/>
              </a:rPr>
              <a:t>and relate</a:t>
            </a:r>
            <a:endParaRPr sz="8800" dirty="0">
              <a:uFillTx/>
            </a:endParaRPr>
          </a:p>
        </p:txBody>
      </p:sp>
      <p:sp>
        <p:nvSpPr>
          <p:cNvPr id="401" name="Rectangle 5"/>
          <p:cNvSpPr txBox="1">
            <a:spLocks/>
          </p:cNvSpPr>
          <p:nvPr/>
        </p:nvSpPr>
        <p:spPr>
          <a:xfrm>
            <a:off x="1791457" y="1270468"/>
            <a:ext cx="8609086"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A PERSUASION CONVERSATION FRAMEWORK:</a:t>
            </a:r>
            <a:endParaRPr dirty="0">
              <a:solidFill>
                <a:schemeClr val="tx1"/>
              </a:solidFill>
              <a:uFillTx/>
            </a:endParaRPr>
          </a:p>
        </p:txBody>
      </p:sp>
    </p:spTree>
    <p:extLst>
      <p:ext uri="{BB962C8B-B14F-4D97-AF65-F5344CB8AC3E}">
        <p14:creationId xmlns:p14="http://schemas.microsoft.com/office/powerpoint/2010/main" val="175022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449440" cy="1214435"/>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a:uFillTx/>
              </a:rPr>
              <a:t>Acknowledge and relate</a:t>
            </a:r>
            <a:endParaRPr dirty="0">
              <a:uFillTx/>
            </a:endParaRPr>
          </a:p>
        </p:txBody>
      </p:sp>
      <p:sp>
        <p:nvSpPr>
          <p:cNvPr id="404" name="TextBox 7"/>
          <p:cNvSpPr txBox="1">
            <a:spLocks/>
          </p:cNvSpPr>
          <p:nvPr/>
        </p:nvSpPr>
        <p:spPr>
          <a:xfrm>
            <a:off x="6815324" y="1117151"/>
            <a:ext cx="4919476" cy="6001643"/>
          </a:xfrm>
          <a:prstGeom prst="rect">
            <a:avLst/>
          </a:prstGeom>
          <a:ln w="12700">
            <a:miter lim="400000"/>
          </a:ln>
        </p:spPr>
        <p:txBody>
          <a:bodyPr wrap="square"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n-US" dirty="0"/>
              <a:t>Listen to the voter and find common ground on issues that you care about</a:t>
            </a:r>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a:t>Use  your personal story to deepen the connection—Remember your ‘why’</a:t>
            </a:r>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a:uFillTx/>
              </a:rPr>
              <a:t>Validate the voter’s concern. </a:t>
            </a:r>
            <a:r>
              <a:rPr lang="en-US" sz="2400" dirty="0">
                <a:sym typeface="Source Sans Pro"/>
              </a:rPr>
              <a:t>The goal is to build </a:t>
            </a:r>
            <a:r>
              <a:rPr lang="en-US" sz="2400" b="1" dirty="0">
                <a:sym typeface="Source Sans Pro"/>
              </a:rPr>
              <a:t>trust and rapport</a:t>
            </a:r>
            <a:r>
              <a:rPr lang="en-US" sz="2400" dirty="0">
                <a:sym typeface="Source Sans Pro"/>
              </a:rPr>
              <a:t> with the voter</a:t>
            </a: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endParaRPr lang="en-US" dirty="0"/>
          </a:p>
          <a:p>
            <a:pPr marL="342900" indent="-342900">
              <a:buSzPct val="100000"/>
              <a:buFont typeface="Arial"/>
              <a:buChar char="•"/>
              <a:defRPr sz="2400">
                <a:uFillTx/>
                <a:latin typeface="Source Sans Pro"/>
                <a:ea typeface="Source Sans Pro"/>
                <a:cs typeface="Source Sans Pro"/>
                <a:sym typeface="Source Sans Pro"/>
              </a:defRPr>
            </a:pPr>
            <a:r>
              <a:rPr lang="en-US" b="1" dirty="0">
                <a:uFillTx/>
              </a:rPr>
              <a:t>Pro-tip: </a:t>
            </a:r>
            <a:r>
              <a:rPr lang="en-US" dirty="0"/>
              <a:t>Connect issues with a local lens</a:t>
            </a:r>
            <a:endParaRPr dirty="0">
              <a:uFillTx/>
            </a:endParaRPr>
          </a:p>
          <a:p>
            <a:pPr>
              <a:defRPr sz="2400">
                <a:uFillTx/>
                <a:latin typeface="Source Sans Pro"/>
                <a:ea typeface="Source Sans Pro"/>
                <a:cs typeface="Source Sans Pro"/>
                <a:sym typeface="Source Sans Pro"/>
              </a:defRPr>
            </a:pPr>
            <a:endParaRPr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3119592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947644"/>
            <a:ext cx="9978012" cy="1203343"/>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800" dirty="0">
                <a:uFillTx/>
              </a:rPr>
              <a:t>Connect on values</a:t>
            </a:r>
            <a:endParaRPr sz="8800" dirty="0">
              <a:uFillTx/>
            </a:endParaRPr>
          </a:p>
        </p:txBody>
      </p:sp>
      <p:sp>
        <p:nvSpPr>
          <p:cNvPr id="5" name="Rectangle 5"/>
          <p:cNvSpPr txBox="1">
            <a:spLocks/>
          </p:cNvSpPr>
          <p:nvPr/>
        </p:nvSpPr>
        <p:spPr>
          <a:xfrm>
            <a:off x="1791457" y="1270468"/>
            <a:ext cx="8609086"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A PERSUASION CONVERSATION FRAMEWORK:</a:t>
            </a:r>
            <a:endParaRPr dirty="0">
              <a:solidFill>
                <a:schemeClr val="tx1"/>
              </a:solidFill>
              <a:uFillTx/>
            </a:endParaRPr>
          </a:p>
        </p:txBody>
      </p:sp>
    </p:spTree>
    <p:extLst>
      <p:ext uri="{BB962C8B-B14F-4D97-AF65-F5344CB8AC3E}">
        <p14:creationId xmlns:p14="http://schemas.microsoft.com/office/powerpoint/2010/main" val="342997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449440" cy="1214435"/>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a:uFillTx/>
              </a:rPr>
              <a:t>Connect on values</a:t>
            </a:r>
            <a:endParaRPr dirty="0">
              <a:uFillTx/>
            </a:endParaRPr>
          </a:p>
        </p:txBody>
      </p:sp>
      <p:sp>
        <p:nvSpPr>
          <p:cNvPr id="404" name="TextBox 7"/>
          <p:cNvSpPr txBox="1">
            <a:spLocks/>
          </p:cNvSpPr>
          <p:nvPr/>
        </p:nvSpPr>
        <p:spPr>
          <a:xfrm>
            <a:off x="6282186" y="1118424"/>
            <a:ext cx="4547618" cy="5632311"/>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n-US" dirty="0">
                <a:uFillTx/>
              </a:rPr>
              <a:t>Surface what the underlying values are in what the voter is saying</a:t>
            </a:r>
          </a:p>
          <a:p>
            <a:pPr marL="342900" indent="-342900">
              <a:buSzPct val="100000"/>
              <a:buFont typeface="Arial"/>
              <a:buChar char="•"/>
              <a:defRPr sz="2400">
                <a:uFillTx/>
                <a:latin typeface="Source Sans Pro"/>
                <a:ea typeface="Source Sans Pro"/>
                <a:cs typeface="Source Sans Pro"/>
                <a:sym typeface="Source Sans Pro"/>
              </a:defRPr>
            </a:pPr>
            <a:endParaRPr lang="en-US" dirty="0"/>
          </a:p>
          <a:p>
            <a:pPr marL="342900" indent="-342900">
              <a:buSzPct val="100000"/>
              <a:buFont typeface="Arial"/>
              <a:buChar char="•"/>
              <a:defRPr sz="2400">
                <a:uFillTx/>
                <a:latin typeface="Source Sans Pro"/>
                <a:ea typeface="Source Sans Pro"/>
                <a:cs typeface="Source Sans Pro"/>
                <a:sym typeface="Source Sans Pro"/>
              </a:defRPr>
            </a:pPr>
            <a:r>
              <a:rPr lang="en-US" dirty="0">
                <a:uFillTx/>
              </a:rPr>
              <a:t>Focus the conversation around the values you hear the voter expressing </a:t>
            </a:r>
            <a:r>
              <a:rPr lang="en-US" dirty="0"/>
              <a:t>and</a:t>
            </a:r>
            <a:r>
              <a:rPr lang="en-US" dirty="0">
                <a:uFillTx/>
              </a:rPr>
              <a:t> </a:t>
            </a:r>
            <a:r>
              <a:rPr lang="en-US" dirty="0"/>
              <a:t>r</a:t>
            </a:r>
            <a:r>
              <a:rPr lang="en-US" dirty="0">
                <a:uFillTx/>
              </a:rPr>
              <a:t>elate those values to yourself</a:t>
            </a:r>
          </a:p>
          <a:p>
            <a:pPr marL="342900" indent="-342900">
              <a:buSzPct val="100000"/>
              <a:buFont typeface="Arial"/>
              <a:buChar char="•"/>
              <a:defRPr sz="2400">
                <a:uFillTx/>
                <a:latin typeface="Source Sans Pro"/>
                <a:ea typeface="Source Sans Pro"/>
                <a:cs typeface="Source Sans Pro"/>
                <a:sym typeface="Source Sans Pro"/>
              </a:defRPr>
            </a:pPr>
            <a:endParaRPr lang="en-US" dirty="0"/>
          </a:p>
          <a:p>
            <a:pPr marL="342900" indent="-342900">
              <a:buSzPct val="100000"/>
              <a:buFont typeface="Arial"/>
              <a:buChar char="•"/>
              <a:defRPr sz="2400">
                <a:uFillTx/>
                <a:latin typeface="Source Sans Pro"/>
                <a:ea typeface="Source Sans Pro"/>
                <a:cs typeface="Source Sans Pro"/>
                <a:sym typeface="Source Sans Pro"/>
              </a:defRPr>
            </a:pPr>
            <a:r>
              <a:rPr lang="en-US" dirty="0">
                <a:uFillTx/>
              </a:rPr>
              <a:t>Remember—</a:t>
            </a:r>
            <a:r>
              <a:rPr lang="en-US" sz="2400" dirty="0">
                <a:sym typeface="Source Sans Pro"/>
              </a:rPr>
              <a:t>You understand more about who they are through non-judgmental probing questions and sharing your personal story!</a:t>
            </a:r>
            <a:endParaRPr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118588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658644"/>
            <a:ext cx="9978012" cy="2087238"/>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000" dirty="0"/>
              <a:t>Pivot to persuasion language</a:t>
            </a:r>
            <a:endParaRPr sz="8000" dirty="0">
              <a:uFillTx/>
            </a:endParaRPr>
          </a:p>
        </p:txBody>
      </p:sp>
      <p:sp>
        <p:nvSpPr>
          <p:cNvPr id="6" name="Rectangle 5"/>
          <p:cNvSpPr txBox="1">
            <a:spLocks/>
          </p:cNvSpPr>
          <p:nvPr/>
        </p:nvSpPr>
        <p:spPr>
          <a:xfrm>
            <a:off x="1791457" y="1270468"/>
            <a:ext cx="8609086"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A PERSUASION CONVERSATION FRAMEWORK:</a:t>
            </a:r>
            <a:endParaRPr dirty="0">
              <a:solidFill>
                <a:schemeClr val="tx1"/>
              </a:solidFill>
              <a:uFillTx/>
            </a:endParaRPr>
          </a:p>
        </p:txBody>
      </p:sp>
    </p:spTree>
    <p:extLst>
      <p:ext uri="{BB962C8B-B14F-4D97-AF65-F5344CB8AC3E}">
        <p14:creationId xmlns:p14="http://schemas.microsoft.com/office/powerpoint/2010/main" val="35936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9"/>
        <p:cNvGrpSpPr/>
        <p:nvPr/>
      </p:nvGrpSpPr>
      <p:grpSpPr>
        <a:xfrm>
          <a:off x="0" y="0"/>
          <a:ext cx="0" cy="0"/>
          <a:chOff x="0" y="0"/>
          <a:chExt cx="0" cy="0"/>
        </a:xfrm>
      </p:grpSpPr>
      <p:sp>
        <p:nvSpPr>
          <p:cNvPr id="151" name="Shape 151"/>
          <p:cNvSpPr/>
          <p:nvPr/>
        </p:nvSpPr>
        <p:spPr>
          <a:xfrm>
            <a:off x="0" y="2439857"/>
            <a:ext cx="12191999" cy="2079884"/>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8000" b="1" dirty="0">
                <a:solidFill>
                  <a:schemeClr val="lt1"/>
                </a:solidFill>
                <a:latin typeface="Gilroy ExtraBold" charset="0"/>
                <a:ea typeface="Gilroy ExtraBold" charset="0"/>
                <a:cs typeface="Gilroy ExtraBold" charset="0"/>
                <a:sym typeface="Arial"/>
              </a:rPr>
              <a:t>#</a:t>
            </a:r>
            <a:r>
              <a:rPr lang="en-US" sz="8000" b="1" dirty="0" err="1">
                <a:solidFill>
                  <a:schemeClr val="lt1"/>
                </a:solidFill>
                <a:latin typeface="Gilroy ExtraBold" charset="0"/>
                <a:ea typeface="Gilroy ExtraBold" charset="0"/>
                <a:cs typeface="Gilroy ExtraBold" charset="0"/>
                <a:sym typeface="Arial"/>
              </a:rPr>
              <a:t>OFAction</a:t>
            </a:r>
            <a:endParaRPr lang="en-US" sz="8000" b="1" dirty="0">
              <a:solidFill>
                <a:schemeClr val="lt1"/>
              </a:solidFill>
              <a:latin typeface="Gilroy ExtraBold" charset="0"/>
              <a:ea typeface="Gilroy ExtraBold" charset="0"/>
              <a:cs typeface="Gilroy ExtraBold" charset="0"/>
            </a:endParaRPr>
          </a:p>
          <a:p>
            <a:pPr marL="0" marR="0" lvl="0" indent="0" algn="ctr" rtl="0">
              <a:lnSpc>
                <a:spcPct val="80000"/>
              </a:lnSpc>
              <a:spcBef>
                <a:spcPts val="0"/>
              </a:spcBef>
              <a:buSzPct val="25000"/>
              <a:buNone/>
            </a:pPr>
            <a:r>
              <a:rPr lang="en-US" sz="8000" b="1" dirty="0">
                <a:solidFill>
                  <a:schemeClr val="lt1"/>
                </a:solidFill>
                <a:latin typeface="Gilroy ExtraBold" charset="0"/>
                <a:ea typeface="Gilroy ExtraBold" charset="0"/>
                <a:cs typeface="Gilroy ExtraBold" charset="0"/>
              </a:rPr>
              <a:t>#OrganizingFor18</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54130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449440" cy="1754326"/>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a:uFillTx/>
              </a:rPr>
              <a:t>Pivot to persuasion language</a:t>
            </a:r>
            <a:endParaRPr dirty="0">
              <a:uFillTx/>
            </a:endParaRPr>
          </a:p>
        </p:txBody>
      </p:sp>
      <p:sp>
        <p:nvSpPr>
          <p:cNvPr id="404" name="TextBox 7"/>
          <p:cNvSpPr txBox="1">
            <a:spLocks/>
          </p:cNvSpPr>
          <p:nvPr/>
        </p:nvSpPr>
        <p:spPr>
          <a:xfrm>
            <a:off x="6815324" y="701514"/>
            <a:ext cx="4547618" cy="3785652"/>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a:t>Connect the values you have identified to the work that you’re doing and the candidate or cause</a:t>
            </a:r>
          </a:p>
          <a:p>
            <a:pPr marL="342900" indent="-342900">
              <a:buSzPct val="100000"/>
              <a:buFont typeface="Arial"/>
              <a:buChar char="•"/>
              <a:defRPr sz="2400">
                <a:uFillTx/>
                <a:latin typeface="Source Sans Pro"/>
                <a:ea typeface="Source Sans Pro"/>
                <a:cs typeface="Source Sans Pro"/>
                <a:sym typeface="Source Sans Pro"/>
              </a:defRPr>
            </a:pPr>
            <a:endParaRPr lang="en-US" dirty="0"/>
          </a:p>
          <a:p>
            <a:pPr marL="342900" indent="-342900">
              <a:buSzPct val="100000"/>
              <a:buFont typeface="Arial"/>
              <a:buChar char="•"/>
              <a:defRPr sz="2400">
                <a:uFillTx/>
                <a:latin typeface="Source Sans Pro"/>
                <a:ea typeface="Source Sans Pro"/>
                <a:cs typeface="Source Sans Pro"/>
                <a:sym typeface="Source Sans Pro"/>
              </a:defRPr>
            </a:pPr>
            <a:r>
              <a:rPr lang="en-US" sz="2400" dirty="0">
                <a:sym typeface="Source Sans Pro"/>
              </a:rPr>
              <a:t>Explain the benefits and impact of ‘winning’ or electing Candidate X as it pertains to the voter and your shared values </a:t>
            </a: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222747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920013"/>
            <a:ext cx="9978012" cy="1354858"/>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10000" dirty="0"/>
              <a:t>Contrast</a:t>
            </a:r>
            <a:endParaRPr sz="10000" dirty="0">
              <a:uFillTx/>
            </a:endParaRPr>
          </a:p>
        </p:txBody>
      </p:sp>
      <p:sp>
        <p:nvSpPr>
          <p:cNvPr id="5" name="Rectangle 5"/>
          <p:cNvSpPr txBox="1">
            <a:spLocks/>
          </p:cNvSpPr>
          <p:nvPr/>
        </p:nvSpPr>
        <p:spPr>
          <a:xfrm>
            <a:off x="1791457" y="1270468"/>
            <a:ext cx="8609086"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A PERSUASION CONVERSATION FRAMEWORK:</a:t>
            </a:r>
            <a:endParaRPr dirty="0">
              <a:solidFill>
                <a:schemeClr val="tx1"/>
              </a:solidFill>
              <a:uFillTx/>
            </a:endParaRPr>
          </a:p>
        </p:txBody>
      </p:sp>
    </p:spTree>
    <p:extLst>
      <p:ext uri="{BB962C8B-B14F-4D97-AF65-F5344CB8AC3E}">
        <p14:creationId xmlns:p14="http://schemas.microsoft.com/office/powerpoint/2010/main" val="1603048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449440" cy="660437"/>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a:uFillTx/>
              </a:rPr>
              <a:t>Contrast</a:t>
            </a:r>
            <a:endParaRPr dirty="0">
              <a:uFillTx/>
            </a:endParaRPr>
          </a:p>
        </p:txBody>
      </p:sp>
      <p:sp>
        <p:nvSpPr>
          <p:cNvPr id="404" name="TextBox 7"/>
          <p:cNvSpPr txBox="1">
            <a:spLocks/>
          </p:cNvSpPr>
          <p:nvPr/>
        </p:nvSpPr>
        <p:spPr>
          <a:xfrm>
            <a:off x="6266688" y="1117151"/>
            <a:ext cx="4547618" cy="4154984"/>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n-US" dirty="0">
                <a:uFillTx/>
              </a:rPr>
              <a:t>Draw an appropriate contrast with opponent candidates on those values and issues</a:t>
            </a:r>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a:t>Answer the questions </a:t>
            </a:r>
            <a:r>
              <a:rPr lang="mr-IN" dirty="0"/>
              <a:t>–</a:t>
            </a:r>
            <a:r>
              <a:rPr lang="en-US" dirty="0"/>
              <a:t> “What will happen if we don’t elect Candidate X or win on our issue?” and “How will it hurt the value we both share?”</a:t>
            </a:r>
            <a:endParaRPr dirty="0">
              <a:uFillTx/>
            </a:endParaRPr>
          </a:p>
          <a:p>
            <a:pPr>
              <a:defRPr sz="2400">
                <a:uFillTx/>
                <a:latin typeface="Source Sans Pro"/>
                <a:ea typeface="Source Sans Pro"/>
                <a:cs typeface="Source Sans Pro"/>
                <a:sym typeface="Source Sans Pro"/>
              </a:defRPr>
            </a:pPr>
            <a:endParaRPr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312716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338540" y="2480240"/>
            <a:ext cx="9635239" cy="3170099"/>
          </a:xfrm>
          <a:prstGeom prst="rect">
            <a:avLst/>
          </a:prstGeom>
          <a:solidFill>
            <a:schemeClr val="accent4"/>
          </a:solidFill>
          <a:ln w="12700">
            <a:miter lim="400000"/>
          </a:ln>
        </p:spPr>
        <p:txBody>
          <a:bodyPr wrap="square"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pPr algn="l">
              <a:lnSpc>
                <a:spcPct val="100000"/>
              </a:lnSpc>
            </a:pPr>
            <a:r>
              <a:rPr lang="en-US" sz="5000" dirty="0"/>
              <a:t>1. Acknowledge and relate</a:t>
            </a:r>
          </a:p>
          <a:p>
            <a:pPr algn="l">
              <a:lnSpc>
                <a:spcPct val="100000"/>
              </a:lnSpc>
            </a:pPr>
            <a:r>
              <a:rPr lang="en-US" sz="5000" dirty="0"/>
              <a:t>2. Connect to values</a:t>
            </a:r>
          </a:p>
          <a:p>
            <a:pPr algn="l">
              <a:lnSpc>
                <a:spcPct val="100000"/>
              </a:lnSpc>
            </a:pPr>
            <a:r>
              <a:rPr lang="en-US" sz="5000" dirty="0"/>
              <a:t>3. Pivot to persuasion language</a:t>
            </a:r>
          </a:p>
          <a:p>
            <a:pPr algn="l">
              <a:lnSpc>
                <a:spcPct val="100000"/>
              </a:lnSpc>
            </a:pPr>
            <a:r>
              <a:rPr lang="en-US" sz="5000" dirty="0"/>
              <a:t>4. Contrast</a:t>
            </a:r>
            <a:endParaRPr sz="5000" dirty="0"/>
          </a:p>
        </p:txBody>
      </p:sp>
      <p:sp>
        <p:nvSpPr>
          <p:cNvPr id="5" name="Rectangle 5"/>
          <p:cNvSpPr txBox="1">
            <a:spLocks/>
          </p:cNvSpPr>
          <p:nvPr/>
        </p:nvSpPr>
        <p:spPr>
          <a:xfrm>
            <a:off x="1791457" y="1270468"/>
            <a:ext cx="8609086"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A PERSUASION CONVERSATION FRAMEWORK:</a:t>
            </a:r>
            <a:endParaRPr dirty="0">
              <a:solidFill>
                <a:schemeClr val="tx1"/>
              </a:solidFill>
              <a:uFillTx/>
            </a:endParaRPr>
          </a:p>
        </p:txBody>
      </p:sp>
    </p:spTree>
    <p:extLst>
      <p:ext uri="{BB962C8B-B14F-4D97-AF65-F5344CB8AC3E}">
        <p14:creationId xmlns:p14="http://schemas.microsoft.com/office/powerpoint/2010/main" val="90868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2634744"/>
            <a:ext cx="11036968" cy="1588512"/>
          </a:xfrm>
          <a:prstGeom prst="rect">
            <a:avLst/>
          </a:prstGeom>
          <a:noFill/>
        </p:spPr>
        <p:txBody>
          <a:bodyPr wrap="square" rtlCol="0">
            <a:spAutoFit/>
          </a:bodyPr>
          <a:lstStyle/>
          <a:p>
            <a:pPr algn="ctr">
              <a:lnSpc>
                <a:spcPct val="80000"/>
              </a:lnSpc>
            </a:pPr>
            <a:r>
              <a:rPr lang="en-US" sz="6000" b="1" dirty="0">
                <a:solidFill>
                  <a:srgbClr val="00B4DC"/>
                </a:solidFill>
                <a:latin typeface="Gilroy ExtraBold" charset="0"/>
                <a:ea typeface="Gilroy ExtraBold" charset="0"/>
                <a:cs typeface="Gilroy ExtraBold" charset="0"/>
              </a:rPr>
              <a:t>Watch the clip on </a:t>
            </a:r>
          </a:p>
          <a:p>
            <a:pPr algn="ctr">
              <a:lnSpc>
                <a:spcPct val="80000"/>
              </a:lnSpc>
            </a:pPr>
            <a:r>
              <a:rPr lang="en-US" sz="6000" b="1" dirty="0">
                <a:solidFill>
                  <a:srgbClr val="00B4DC"/>
                </a:solidFill>
                <a:latin typeface="Gilroy ExtraBold" charset="0"/>
                <a:ea typeface="Gilroy ExtraBold" charset="0"/>
                <a:cs typeface="Gilroy ExtraBold" charset="0"/>
              </a:rPr>
              <a:t>following slide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1256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Online Media 1" descr="media1.mp4">
            <a:hlinkClick r:id="" action="ppaction://media"/>
            <a:extLst>
              <a:ext uri="{FF2B5EF4-FFF2-40B4-BE49-F238E27FC236}">
                <a16:creationId xmlns:a16="http://schemas.microsoft.com/office/drawing/2014/main" id="{4D7367A7-EC38-0E4A-972B-892C76A8B87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148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9252" y="1229920"/>
            <a:ext cx="4155707"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792047" y="2688207"/>
            <a:ext cx="4711233" cy="5706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8315" y="1284784"/>
            <a:ext cx="4993087" cy="2677656"/>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Why persuasion?</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Persuasion framework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Practice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and close</a:t>
            </a:r>
          </a:p>
        </p:txBody>
      </p:sp>
    </p:spTree>
    <p:extLst>
      <p:ext uri="{BB962C8B-B14F-4D97-AF65-F5344CB8AC3E}">
        <p14:creationId xmlns:p14="http://schemas.microsoft.com/office/powerpoint/2010/main" val="88795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194172"/>
            <a:ext cx="121920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7200" b="1">
                <a:solidFill>
                  <a:schemeClr val="bg2"/>
                </a:solidFill>
                <a:latin typeface="Gilroy ExtraBold" charset="0"/>
                <a:ea typeface="Gilroy ExtraBold" charset="0"/>
                <a:cs typeface="Gilroy ExtraBold" charset="0"/>
              </a:rPr>
              <a:t>Now it’s </a:t>
            </a:r>
            <a:r>
              <a:rPr lang="en-US" sz="7200" b="1" dirty="0">
                <a:solidFill>
                  <a:schemeClr val="bg2"/>
                </a:solidFill>
                <a:latin typeface="Gilroy ExtraBold" charset="0"/>
                <a:ea typeface="Gilroy ExtraBold" charset="0"/>
                <a:cs typeface="Gilroy ExtraBold" charset="0"/>
              </a:rPr>
              <a:t>your turn to practice this persuasion framework!</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4903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651591"/>
            <a:ext cx="12192000" cy="188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7200" b="1" dirty="0">
                <a:solidFill>
                  <a:schemeClr val="bg2"/>
                </a:solidFill>
                <a:latin typeface="Gilroy ExtraBold" charset="0"/>
                <a:ea typeface="Gilroy ExtraBold" charset="0"/>
                <a:cs typeface="Gilroy ExtraBold" charset="0"/>
              </a:rPr>
              <a:t>Pause for activity 1: </a:t>
            </a:r>
          </a:p>
          <a:p>
            <a:pPr algn="ctr">
              <a:lnSpc>
                <a:spcPct val="80000"/>
              </a:lnSpc>
              <a:spcBef>
                <a:spcPts val="0"/>
              </a:spcBef>
              <a:buNone/>
            </a:pPr>
            <a:r>
              <a:rPr lang="en-US" sz="7200" b="1" dirty="0">
                <a:solidFill>
                  <a:schemeClr val="bg2"/>
                </a:solidFill>
                <a:latin typeface="Gilroy ExtraBold" charset="0"/>
                <a:ea typeface="Gilroy ExtraBold" charset="0"/>
                <a:cs typeface="Gilroy ExtraBold" charset="0"/>
              </a:rPr>
              <a:t>Stick figure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11990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p:cNvSpPr>
          <p:nvPr/>
        </p:nvSpPr>
        <p:spPr>
          <a:xfrm>
            <a:off x="0" y="400664"/>
            <a:ext cx="12191999" cy="923330"/>
          </a:xfrm>
          <a:prstGeom prst="rect">
            <a:avLst/>
          </a:prstGeom>
          <a:noFill/>
        </p:spPr>
        <p:txBody>
          <a:bodyPr wrap="square" rtlCol="0">
            <a:spAutoFit/>
          </a:bodyPr>
          <a:lstStyle/>
          <a:p>
            <a:pPr algn="ctr">
              <a:lnSpc>
                <a:spcPct val="90000"/>
              </a:lnSpc>
            </a:pPr>
            <a:r>
              <a:rPr lang="en-US" sz="6000" b="1" dirty="0">
                <a:solidFill>
                  <a:schemeClr val="bg1"/>
                </a:solidFill>
                <a:uFillTx/>
                <a:latin typeface="Gilroy ExtraBold" charset="0"/>
                <a:ea typeface="Gilroy ExtraBold" charset="0"/>
                <a:cs typeface="Gilroy ExtraBold" charset="0"/>
              </a:rPr>
              <a:t>Scenario 1:  </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7172025" y="1608695"/>
            <a:ext cx="4071702" cy="4351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1"/>
                </a:solidFill>
                <a:latin typeface="Source Sans Pro" charset="0"/>
                <a:ea typeface="Source Sans Pro" charset="0"/>
                <a:cs typeface="Source Sans Pro" charset="0"/>
              </a:rPr>
              <a:t>“I hear all these things that you’re saying</a:t>
            </a:r>
            <a:r>
              <a:rPr lang="mr-IN" altLang="en-US" sz="2800" dirty="0">
                <a:solidFill>
                  <a:schemeClr val="bg1"/>
                </a:solidFill>
                <a:latin typeface="Source Sans Pro" charset="0"/>
                <a:ea typeface="Source Sans Pro" charset="0"/>
                <a:cs typeface="Source Sans Pro" charset="0"/>
              </a:rPr>
              <a:t>…</a:t>
            </a:r>
            <a:r>
              <a:rPr lang="en-US" altLang="en-US" sz="2800" dirty="0">
                <a:solidFill>
                  <a:schemeClr val="bg1"/>
                </a:solidFill>
                <a:latin typeface="Source Sans Pro" charset="0"/>
                <a:ea typeface="Source Sans Pro" charset="0"/>
                <a:cs typeface="Source Sans Pro" charset="0"/>
              </a:rPr>
              <a:t>I don’t really like what’s going on, but the economy seems to be doing alright. After the 2008 economic crash, I lost everything, and this </a:t>
            </a:r>
          </a:p>
          <a:p>
            <a:r>
              <a:rPr lang="en-US" altLang="en-US" sz="2800" dirty="0">
                <a:solidFill>
                  <a:schemeClr val="bg1"/>
                </a:solidFill>
                <a:latin typeface="Source Sans Pro" charset="0"/>
                <a:ea typeface="Source Sans Pro" charset="0"/>
                <a:cs typeface="Source Sans Pro" charset="0"/>
              </a:rPr>
              <a:t>is the first time I feel like I’m on good footing. It’s </a:t>
            </a:r>
          </a:p>
          <a:p>
            <a:r>
              <a:rPr lang="en-US" altLang="en-US" sz="2800" dirty="0">
                <a:solidFill>
                  <a:schemeClr val="bg1"/>
                </a:solidFill>
                <a:latin typeface="Source Sans Pro" charset="0"/>
                <a:ea typeface="Source Sans Pro" charset="0"/>
                <a:cs typeface="Source Sans Pro" charset="0"/>
              </a:rPr>
              <a:t>a tough choice.”</a:t>
            </a:r>
          </a:p>
        </p:txBody>
      </p:sp>
      <p:cxnSp>
        <p:nvCxnSpPr>
          <p:cNvPr id="9" name="Straight Connector 8"/>
          <p:cNvCxnSpPr/>
          <p:nvPr/>
        </p:nvCxnSpPr>
        <p:spPr>
          <a:xfrm>
            <a:off x="6352054" y="1432997"/>
            <a:ext cx="0" cy="4702629"/>
          </a:xfrm>
          <a:prstGeom prst="line">
            <a:avLst/>
          </a:prstGeom>
          <a:ln>
            <a:solidFill>
              <a:schemeClr val="tx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Up-Down Arrow 9"/>
          <p:cNvSpPr/>
          <p:nvPr/>
        </p:nvSpPr>
        <p:spPr>
          <a:xfrm>
            <a:off x="836085" y="1830214"/>
            <a:ext cx="734787" cy="3603399"/>
          </a:xfrm>
          <a:prstGeom prst="up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PROBE</a:t>
            </a:r>
          </a:p>
        </p:txBody>
      </p:sp>
      <p:sp>
        <p:nvSpPr>
          <p:cNvPr id="11" name="TextBox 10"/>
          <p:cNvSpPr txBox="1"/>
          <p:nvPr/>
        </p:nvSpPr>
        <p:spPr>
          <a:xfrm>
            <a:off x="2035248" y="2246960"/>
            <a:ext cx="3710699" cy="2523768"/>
          </a:xfrm>
          <a:prstGeom prst="rect">
            <a:avLst/>
          </a:prstGeom>
          <a:noFill/>
        </p:spPr>
        <p:txBody>
          <a:bodyPr wrap="square" rtlCol="0">
            <a:spAutoFit/>
          </a:bodyPr>
          <a:lstStyle/>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Acknowledge</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Values</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Accomplishments</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Contrast</a:t>
            </a:r>
          </a:p>
        </p:txBody>
      </p:sp>
    </p:spTree>
    <p:extLst>
      <p:ext uri="{BB962C8B-B14F-4D97-AF65-F5344CB8AC3E}">
        <p14:creationId xmlns:p14="http://schemas.microsoft.com/office/powerpoint/2010/main" val="379610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2265412"/>
            <a:ext cx="12192000" cy="23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6000" b="1" dirty="0">
                <a:solidFill>
                  <a:srgbClr val="00B4DC"/>
                </a:solidFill>
                <a:latin typeface="Gilroy ExtraBold" charset="0"/>
                <a:ea typeface="Gilroy ExtraBold" charset="0"/>
                <a:cs typeface="Gilroy ExtraBold" charset="0"/>
              </a:rPr>
              <a:t>By what percentage </a:t>
            </a:r>
          </a:p>
          <a:p>
            <a:pPr algn="ctr">
              <a:lnSpc>
                <a:spcPct val="80000"/>
              </a:lnSpc>
              <a:spcBef>
                <a:spcPts val="0"/>
              </a:spcBef>
              <a:buNone/>
            </a:pPr>
            <a:r>
              <a:rPr lang="en-US" sz="6000" b="1" dirty="0">
                <a:solidFill>
                  <a:srgbClr val="00B4DC"/>
                </a:solidFill>
                <a:latin typeface="Gilroy ExtraBold" charset="0"/>
                <a:ea typeface="Gilroy ExtraBold" charset="0"/>
                <a:cs typeface="Gilroy ExtraBold" charset="0"/>
              </a:rPr>
              <a:t>point did George W. Bush </a:t>
            </a:r>
          </a:p>
          <a:p>
            <a:pPr algn="ctr">
              <a:lnSpc>
                <a:spcPct val="80000"/>
              </a:lnSpc>
              <a:spcBef>
                <a:spcPts val="0"/>
              </a:spcBef>
              <a:buNone/>
            </a:pPr>
            <a:r>
              <a:rPr lang="en-US" sz="6000" b="1" dirty="0">
                <a:solidFill>
                  <a:srgbClr val="00B4DC"/>
                </a:solidFill>
                <a:latin typeface="Gilroy ExtraBold" charset="0"/>
                <a:ea typeface="Gilroy ExtraBold" charset="0"/>
                <a:cs typeface="Gilroy ExtraBold" charset="0"/>
              </a:rPr>
              <a:t>win re-election in 2004?</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539977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p:cNvSpPr>
          <p:nvPr/>
        </p:nvSpPr>
        <p:spPr>
          <a:xfrm>
            <a:off x="0" y="400664"/>
            <a:ext cx="12191999" cy="923330"/>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Scenario 2:  </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7172024" y="1796821"/>
            <a:ext cx="4054769" cy="3489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1"/>
                </a:solidFill>
                <a:latin typeface="Source Sans Pro" charset="0"/>
                <a:ea typeface="Source Sans Pro" charset="0"/>
                <a:cs typeface="Source Sans Pro" charset="0"/>
              </a:rPr>
              <a:t>“I really can’t stand this administration or this congress. But I don’t really understand how your candidate is going to make it any better—there doesn’t seem to be any real message.”</a:t>
            </a:r>
          </a:p>
        </p:txBody>
      </p:sp>
      <p:sp>
        <p:nvSpPr>
          <p:cNvPr id="7" name="Up-Down Arrow 6"/>
          <p:cNvSpPr/>
          <p:nvPr/>
        </p:nvSpPr>
        <p:spPr>
          <a:xfrm>
            <a:off x="836085" y="1830214"/>
            <a:ext cx="734787" cy="3603399"/>
          </a:xfrm>
          <a:prstGeom prst="up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PROBE</a:t>
            </a:r>
          </a:p>
        </p:txBody>
      </p:sp>
      <p:sp>
        <p:nvSpPr>
          <p:cNvPr id="8" name="TextBox 7"/>
          <p:cNvSpPr txBox="1"/>
          <p:nvPr/>
        </p:nvSpPr>
        <p:spPr>
          <a:xfrm>
            <a:off x="2035248" y="2246960"/>
            <a:ext cx="3710699" cy="2523768"/>
          </a:xfrm>
          <a:prstGeom prst="rect">
            <a:avLst/>
          </a:prstGeom>
          <a:noFill/>
        </p:spPr>
        <p:txBody>
          <a:bodyPr wrap="square" rtlCol="0">
            <a:spAutoFit/>
          </a:bodyPr>
          <a:lstStyle/>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Acknowledge</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Values</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Accomplishments</a:t>
            </a:r>
          </a:p>
          <a:p>
            <a:pPr marL="285750" indent="-285750">
              <a:spcAft>
                <a:spcPts val="1200"/>
              </a:spcAft>
              <a:buFont typeface="Arial" pitchFamily="34" charset="0"/>
              <a:buChar char="•"/>
            </a:pPr>
            <a:r>
              <a:rPr lang="en-US" sz="3200" b="1" dirty="0">
                <a:solidFill>
                  <a:schemeClr val="bg1"/>
                </a:solidFill>
                <a:latin typeface="Source Sans Pro" charset="0"/>
                <a:ea typeface="Source Sans Pro" charset="0"/>
                <a:cs typeface="Source Sans Pro" charset="0"/>
              </a:rPr>
              <a:t>Contrast</a:t>
            </a:r>
          </a:p>
        </p:txBody>
      </p:sp>
      <p:cxnSp>
        <p:nvCxnSpPr>
          <p:cNvPr id="11" name="Straight Connector 10"/>
          <p:cNvCxnSpPr/>
          <p:nvPr/>
        </p:nvCxnSpPr>
        <p:spPr>
          <a:xfrm>
            <a:off x="6352054" y="1830214"/>
            <a:ext cx="0" cy="4305412"/>
          </a:xfrm>
          <a:prstGeom prst="line">
            <a:avLst/>
          </a:prstGeom>
          <a:ln>
            <a:solidFill>
              <a:schemeClr val="tx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47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651591"/>
            <a:ext cx="12192000" cy="188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7200" b="1" dirty="0">
                <a:solidFill>
                  <a:schemeClr val="bg2"/>
                </a:solidFill>
                <a:latin typeface="Gilroy ExtraBold" charset="0"/>
                <a:ea typeface="Gilroy ExtraBold" charset="0"/>
                <a:cs typeface="Gilroy ExtraBold" charset="0"/>
              </a:rPr>
              <a:t>Pause for activity 2: Scenarios</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80960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18761"/>
          <a:stretch/>
        </p:blipFill>
        <p:spPr>
          <a:xfrm>
            <a:off x="0" y="0"/>
            <a:ext cx="5498432" cy="6858000"/>
          </a:xfrm>
          <a:prstGeom prst="rect">
            <a:avLst/>
          </a:prstGeom>
          <a:noFill/>
          <a:ln>
            <a:noFill/>
          </a:ln>
        </p:spPr>
      </p:pic>
      <p:sp>
        <p:nvSpPr>
          <p:cNvPr id="194" name="Shape 194"/>
          <p:cNvSpPr txBox="1"/>
          <p:nvPr/>
        </p:nvSpPr>
        <p:spPr>
          <a:xfrm>
            <a:off x="6508552" y="1723101"/>
            <a:ext cx="6099732" cy="1879635"/>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SzPct val="25000"/>
              <a:buNone/>
            </a:pPr>
            <a:r>
              <a:rPr lang="en-US" sz="7200" b="1" dirty="0">
                <a:solidFill>
                  <a:schemeClr val="tx1"/>
                </a:solidFill>
                <a:latin typeface="Gilroy ExtraBold" charset="0"/>
                <a:ea typeface="Gilroy ExtraBold" charset="0"/>
                <a:cs typeface="Gilroy ExtraBold" charset="0"/>
              </a:rPr>
              <a:t>What </a:t>
            </a:r>
          </a:p>
          <a:p>
            <a:pPr marL="0" marR="0" lvl="0" indent="0" algn="l" rtl="0">
              <a:lnSpc>
                <a:spcPct val="70000"/>
              </a:lnSpc>
              <a:spcBef>
                <a:spcPts val="0"/>
              </a:spcBef>
              <a:buSzPct val="25000"/>
              <a:buNone/>
            </a:pPr>
            <a:r>
              <a:rPr lang="en-US" sz="7200" b="1" dirty="0">
                <a:solidFill>
                  <a:schemeClr val="tx1"/>
                </a:solidFill>
                <a:latin typeface="Gilroy ExtraBold" charset="0"/>
                <a:ea typeface="Gilroy ExtraBold" charset="0"/>
                <a:cs typeface="Gilroy ExtraBold" charset="0"/>
              </a:rPr>
              <a:t>did you </a:t>
            </a:r>
          </a:p>
          <a:p>
            <a:pPr marL="0" marR="0" lvl="0" indent="0" algn="l" rtl="0">
              <a:lnSpc>
                <a:spcPct val="70000"/>
              </a:lnSpc>
              <a:spcBef>
                <a:spcPts val="0"/>
              </a:spcBef>
              <a:buSzPct val="25000"/>
              <a:buNone/>
            </a:pPr>
            <a:r>
              <a:rPr lang="en-US" sz="7200" b="1" dirty="0">
                <a:solidFill>
                  <a:schemeClr val="tx1"/>
                </a:solidFill>
                <a:latin typeface="Gilroy ExtraBold" charset="0"/>
                <a:ea typeface="Gilroy ExtraBold" charset="0"/>
                <a:cs typeface="Gilroy ExtraBold" charset="0"/>
              </a:rPr>
              <a:t>come up </a:t>
            </a:r>
          </a:p>
          <a:p>
            <a:pPr marL="0" marR="0" lvl="0" indent="0" algn="l" rtl="0">
              <a:lnSpc>
                <a:spcPct val="70000"/>
              </a:lnSpc>
              <a:spcBef>
                <a:spcPts val="0"/>
              </a:spcBef>
              <a:buSzPct val="25000"/>
              <a:buNone/>
            </a:pPr>
            <a:r>
              <a:rPr lang="en-US" sz="7200" b="1" dirty="0">
                <a:solidFill>
                  <a:schemeClr val="tx1"/>
                </a:solidFill>
                <a:latin typeface="Gilroy ExtraBold" charset="0"/>
                <a:ea typeface="Gilroy ExtraBold" charset="0"/>
                <a:cs typeface="Gilroy ExtraBold" charset="0"/>
              </a:rPr>
              <a:t>with?</a:t>
            </a:r>
            <a:endParaRPr lang="en-US" sz="7200" b="1" dirty="0">
              <a:solidFill>
                <a:schemeClr val="tx1"/>
              </a:solidFill>
              <a:latin typeface="Gilroy ExtraBold" charset="0"/>
              <a:ea typeface="Gilroy ExtraBold" charset="0"/>
              <a:cs typeface="Gilroy ExtraBold" charset="0"/>
              <a:sym typeface="Arial"/>
            </a:endParaRPr>
          </a:p>
        </p:txBody>
      </p:sp>
      <p:sp>
        <p:nvSpPr>
          <p:cNvPr id="195" name="Shape 195"/>
          <p:cNvSpPr txBox="1"/>
          <p:nvPr/>
        </p:nvSpPr>
        <p:spPr>
          <a:xfrm>
            <a:off x="6567599" y="5149516"/>
            <a:ext cx="6040685" cy="181152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chemeClr val="tx1"/>
                </a:solidFill>
                <a:latin typeface="Source Sans Pro"/>
                <a:ea typeface="Source Sans Pro"/>
                <a:cs typeface="Source Sans Pro"/>
                <a:sym typeface="Source Sans Pro"/>
              </a:rPr>
              <a:t>Share </a:t>
            </a:r>
            <a:r>
              <a:rPr lang="en-US" sz="2000" dirty="0">
                <a:solidFill>
                  <a:schemeClr val="tx1"/>
                </a:solidFill>
                <a:latin typeface="Source Sans Pro"/>
                <a:ea typeface="Source Sans Pro"/>
                <a:cs typeface="Source Sans Pro"/>
                <a:sym typeface="Source Sans Pro"/>
              </a:rPr>
              <a:t>your thoughts out loud! </a:t>
            </a:r>
          </a:p>
        </p:txBody>
      </p:sp>
      <p:sp>
        <p:nvSpPr>
          <p:cNvPr id="2" name="Rectangle 1"/>
          <p:cNvSpPr/>
          <p:nvPr/>
        </p:nvSpPr>
        <p:spPr>
          <a:xfrm>
            <a:off x="6508552" y="892818"/>
            <a:ext cx="3790288" cy="477054"/>
          </a:xfrm>
          <a:prstGeom prst="rect">
            <a:avLst/>
          </a:prstGeom>
        </p:spPr>
        <p:txBody>
          <a:bodyPr wrap="square">
            <a:spAutoFit/>
          </a:bodyPr>
          <a:lstStyle/>
          <a:p>
            <a:r>
              <a:rPr lang="en-US" sz="2500" b="1" spc="300" dirty="0">
                <a:solidFill>
                  <a:schemeClr val="dk2"/>
                </a:solidFill>
                <a:latin typeface="Gilroy ExtraBold" charset="0"/>
                <a:ea typeface="Gilroy ExtraBold" charset="0"/>
                <a:cs typeface="Gilroy ExtraBold" charset="0"/>
              </a:rPr>
              <a:t>REPORT-BACK: </a:t>
            </a:r>
            <a:endParaRPr lang="en-US" sz="2500" spc="300" dirty="0"/>
          </a:p>
        </p:txBody>
      </p:sp>
      <p:pic>
        <p:nvPicPr>
          <p:cNvPr id="6" name="Picture 5">
            <a:extLst>
              <a:ext uri="{FF2B5EF4-FFF2-40B4-BE49-F238E27FC236}">
                <a16:creationId xmlns:a16="http://schemas.microsoft.com/office/drawing/2014/main" id="{D6B1E8F5-A0D9-6542-9B83-BFF12DEA463C}"/>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35886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9252" y="1229920"/>
            <a:ext cx="4155707"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p:nvPr/>
        </p:nvSpPr>
        <p:spPr>
          <a:xfrm>
            <a:off x="6792047" y="3416340"/>
            <a:ext cx="4711233" cy="5706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8315" y="1284784"/>
            <a:ext cx="4993087" cy="2677656"/>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Why persuasion?</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Persuasion framework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Practice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Debrief and close</a:t>
            </a:r>
          </a:p>
        </p:txBody>
      </p:sp>
    </p:spTree>
    <p:extLst>
      <p:ext uri="{BB962C8B-B14F-4D97-AF65-F5344CB8AC3E}">
        <p14:creationId xmlns:p14="http://schemas.microsoft.com/office/powerpoint/2010/main" val="786666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8"/>
            <a:ext cx="12192000" cy="2851832"/>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43663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0" y="3324558"/>
            <a:ext cx="12192000" cy="292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lvl="1" algn="ctr" fontAlgn="base">
              <a:lnSpc>
                <a:spcPct val="90000"/>
              </a:lnSpc>
            </a:pPr>
            <a:r>
              <a:rPr lang="en-US" sz="2600" dirty="0">
                <a:solidFill>
                  <a:schemeClr val="tx1"/>
                </a:solidFill>
                <a:latin typeface="Source Sans Pro" charset="0"/>
                <a:ea typeface="Source Sans Pro" charset="0"/>
                <a:cs typeface="Source Sans Pro" charset="0"/>
              </a:rPr>
              <a:t>What are common values in your community</a:t>
            </a:r>
          </a:p>
          <a:p>
            <a:pPr lvl="1" algn="ctr" fontAlgn="base">
              <a:lnSpc>
                <a:spcPct val="90000"/>
              </a:lnSpc>
            </a:pPr>
            <a:r>
              <a:rPr lang="en-US" sz="2600" dirty="0">
                <a:solidFill>
                  <a:schemeClr val="tx1"/>
                </a:solidFill>
                <a:latin typeface="Source Sans Pro" charset="0"/>
                <a:ea typeface="Source Sans Pro" charset="0"/>
                <a:cs typeface="Source Sans Pro" charset="0"/>
              </a:rPr>
              <a:t> that you might hear at the door?</a:t>
            </a:r>
          </a:p>
          <a:p>
            <a:pPr lvl="1" algn="ctr" fontAlgn="base">
              <a:lnSpc>
                <a:spcPct val="90000"/>
              </a:lnSpc>
            </a:pPr>
            <a:endParaRPr lang="en-US" sz="2600" dirty="0">
              <a:solidFill>
                <a:schemeClr val="tx1"/>
              </a:solidFill>
              <a:latin typeface="Source Sans Pro" charset="0"/>
              <a:ea typeface="Source Sans Pro" charset="0"/>
              <a:cs typeface="Source Sans Pro" charset="0"/>
            </a:endParaRPr>
          </a:p>
          <a:p>
            <a:pPr lvl="1" algn="ctr" fontAlgn="base">
              <a:lnSpc>
                <a:spcPct val="90000"/>
              </a:lnSpc>
            </a:pPr>
            <a:r>
              <a:rPr lang="en-US" sz="2600" dirty="0">
                <a:solidFill>
                  <a:schemeClr val="tx1"/>
                </a:solidFill>
                <a:latin typeface="Source Sans Pro" charset="0"/>
                <a:ea typeface="Source Sans Pro" charset="0"/>
                <a:cs typeface="Source Sans Pro" charset="0"/>
              </a:rPr>
              <a:t>How will you adapt your communication style </a:t>
            </a:r>
          </a:p>
          <a:p>
            <a:pPr lvl="1" algn="ctr" fontAlgn="base">
              <a:lnSpc>
                <a:spcPct val="90000"/>
              </a:lnSpc>
            </a:pPr>
            <a:r>
              <a:rPr lang="en-US" sz="2600" dirty="0">
                <a:solidFill>
                  <a:schemeClr val="tx1"/>
                </a:solidFill>
                <a:latin typeface="Source Sans Pro" charset="0"/>
                <a:ea typeface="Source Sans Pro" charset="0"/>
                <a:cs typeface="Source Sans Pro" charset="0"/>
              </a:rPr>
              <a:t>when talking to voters?</a:t>
            </a:r>
          </a:p>
          <a:p>
            <a:pPr lvl="1" algn="ctr" fontAlgn="base">
              <a:lnSpc>
                <a:spcPct val="90000"/>
              </a:lnSpc>
            </a:pPr>
            <a:r>
              <a:rPr lang="en-US" sz="2600" dirty="0">
                <a:solidFill>
                  <a:schemeClr val="tx1"/>
                </a:solidFill>
                <a:latin typeface="Source Sans Pro" charset="0"/>
                <a:ea typeface="Source Sans Pro" charset="0"/>
                <a:cs typeface="Source Sans Pro" charset="0"/>
              </a:rPr>
              <a:t> </a:t>
            </a:r>
          </a:p>
          <a:p>
            <a:pPr lvl="1" algn="ctr" fontAlgn="base">
              <a:lnSpc>
                <a:spcPct val="90000"/>
              </a:lnSpc>
            </a:pPr>
            <a:r>
              <a:rPr lang="en-US" sz="2600" dirty="0">
                <a:solidFill>
                  <a:schemeClr val="tx1"/>
                </a:solidFill>
                <a:latin typeface="Source Sans Pro" charset="0"/>
                <a:ea typeface="Source Sans Pro" charset="0"/>
                <a:cs typeface="Source Sans Pro" charset="0"/>
              </a:rPr>
              <a:t>What do you predict the biggest challenges in implementing </a:t>
            </a:r>
          </a:p>
          <a:p>
            <a:pPr lvl="1" algn="ctr" fontAlgn="base">
              <a:lnSpc>
                <a:spcPct val="90000"/>
              </a:lnSpc>
            </a:pPr>
            <a:r>
              <a:rPr lang="en-US" sz="2600" dirty="0">
                <a:solidFill>
                  <a:schemeClr val="tx1"/>
                </a:solidFill>
                <a:latin typeface="Source Sans Pro" charset="0"/>
                <a:ea typeface="Source Sans Pro" charset="0"/>
                <a:cs typeface="Source Sans Pro" charset="0"/>
              </a:rPr>
              <a:t>this persuasion framework will be?</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39971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p:nvPr/>
        </p:nvSpPr>
        <p:spPr>
          <a:xfrm>
            <a:off x="6523456" y="1470205"/>
            <a:ext cx="4677947" cy="3477875"/>
          </a:xfrm>
          <a:prstGeom prst="rect">
            <a:avLst/>
          </a:prstGeom>
          <a:noFill/>
          <a:ln>
            <a:noFill/>
          </a:ln>
        </p:spPr>
        <p:txBody>
          <a:bodyPr spcFirstLastPara="1" wrap="square" lIns="91425" tIns="45700" rIns="91425" bIns="45700" anchor="t" anchorCtr="0">
            <a:noAutofit/>
          </a:bodyPr>
          <a:lstStyle/>
          <a:p>
            <a:pPr marL="457200" lvl="1"/>
            <a:r>
              <a:rPr lang="en-US" sz="2200" dirty="0">
                <a:solidFill>
                  <a:schemeClr val="dk1"/>
                </a:solidFill>
                <a:latin typeface="Source Sans Pro"/>
                <a:ea typeface="Source Sans Pro"/>
                <a:cs typeface="Source Sans Pro"/>
                <a:sym typeface="Source Sans Pro"/>
              </a:rPr>
              <a:t>Continue to practice the persuasion framework </a:t>
            </a:r>
          </a:p>
          <a:p>
            <a:pPr marL="457200" marR="0" lvl="1" indent="0" algn="l" rtl="0">
              <a:spcBef>
                <a:spcPts val="0"/>
              </a:spcBef>
              <a:spcAft>
                <a:spcPts val="0"/>
              </a:spcAft>
              <a:buNone/>
            </a:pPr>
            <a:endParaRPr dirty="0"/>
          </a:p>
          <a:p>
            <a:pPr marL="457200" marR="0" lvl="1" indent="0" algn="l" rtl="0">
              <a:spcBef>
                <a:spcPts val="0"/>
              </a:spcBef>
              <a:spcAft>
                <a:spcPts val="0"/>
              </a:spcAft>
              <a:buNone/>
            </a:pPr>
            <a:endParaRPr lang="en-US" sz="2200" b="0" i="0" u="none" strike="noStrike" cap="none" dirty="0">
              <a:solidFill>
                <a:schemeClr val="dk1"/>
              </a:solidFill>
              <a:latin typeface="Source Sans Pro"/>
              <a:ea typeface="Source Sans Pro"/>
              <a:cs typeface="Source Sans Pro"/>
              <a:sym typeface="Source Sans Pro"/>
            </a:endParaRPr>
          </a:p>
          <a:p>
            <a:pPr marL="457200" marR="0" lvl="1" indent="0" algn="l" rtl="0">
              <a:spcBef>
                <a:spcPts val="0"/>
              </a:spcBef>
              <a:spcAft>
                <a:spcPts val="0"/>
              </a:spcAft>
              <a:buNone/>
            </a:pPr>
            <a:r>
              <a:rPr lang="en-US" sz="2200" b="0" i="0" u="none" strike="noStrike" cap="none" dirty="0">
                <a:solidFill>
                  <a:schemeClr val="dk1"/>
                </a:solidFill>
                <a:latin typeface="Source Sans Pro"/>
                <a:ea typeface="Source Sans Pro"/>
                <a:cs typeface="Source Sans Pro"/>
                <a:sym typeface="Source Sans Pro"/>
              </a:rPr>
              <a:t>Rehearse connecting on shared values with two other people and ask for feedback </a:t>
            </a:r>
            <a:endParaRPr sz="2200" b="0" i="0" u="none" strike="noStrike" cap="none" dirty="0">
              <a:solidFill>
                <a:schemeClr val="dk1"/>
              </a:solidFill>
              <a:latin typeface="Source Sans Pro"/>
              <a:ea typeface="Source Sans Pro"/>
              <a:cs typeface="Source Sans Pro"/>
              <a:sym typeface="Source Sans Pro"/>
            </a:endParaRPr>
          </a:p>
          <a:p>
            <a:pPr marL="457200" marR="0" lvl="1" indent="0" algn="l" rtl="0">
              <a:spcBef>
                <a:spcPts val="0"/>
              </a:spcBef>
              <a:spcAft>
                <a:spcPts val="0"/>
              </a:spcAft>
              <a:buNone/>
            </a:pPr>
            <a:endParaRPr lang="en-US" sz="2200" b="0" i="0" u="none" strike="noStrike" cap="none" dirty="0">
              <a:solidFill>
                <a:schemeClr val="dk1"/>
              </a:solidFill>
              <a:latin typeface="Source Sans Pro"/>
              <a:ea typeface="Source Sans Pro"/>
              <a:cs typeface="Source Sans Pro"/>
              <a:sym typeface="Source Sans Pro"/>
            </a:endParaRPr>
          </a:p>
          <a:p>
            <a:pPr marL="457200" marR="0" lvl="1" indent="0" algn="l" rtl="0">
              <a:spcBef>
                <a:spcPts val="0"/>
              </a:spcBef>
              <a:spcAft>
                <a:spcPts val="0"/>
              </a:spcAft>
              <a:buNone/>
            </a:pPr>
            <a:r>
              <a:rPr lang="en-US" sz="2200" dirty="0">
                <a:solidFill>
                  <a:schemeClr val="dk1"/>
                </a:solidFill>
                <a:latin typeface="Source Sans Pro"/>
                <a:ea typeface="Source Sans Pro"/>
                <a:cs typeface="Source Sans Pro"/>
                <a:sym typeface="Source Sans Pro"/>
              </a:rPr>
              <a:t>A</a:t>
            </a:r>
            <a:r>
              <a:rPr lang="en-US" sz="2200" b="0" i="0" u="none" strike="noStrike" cap="none" dirty="0">
                <a:solidFill>
                  <a:schemeClr val="dk1"/>
                </a:solidFill>
                <a:latin typeface="Source Sans Pro"/>
                <a:ea typeface="Source Sans Pro"/>
                <a:cs typeface="Source Sans Pro"/>
                <a:sym typeface="Source Sans Pro"/>
              </a:rPr>
              <a:t>pply your persuasion skills to volunteering on campaigns</a:t>
            </a:r>
            <a:endParaRPr sz="2200" b="0" i="0" u="none" strike="noStrike" cap="none" dirty="0">
              <a:solidFill>
                <a:schemeClr val="dk1"/>
              </a:solidFill>
              <a:latin typeface="Source Sans Pro"/>
              <a:ea typeface="Source Sans Pro"/>
              <a:cs typeface="Source Sans Pro"/>
              <a:sym typeface="Source Sans Pro"/>
            </a:endParaRPr>
          </a:p>
        </p:txBody>
      </p:sp>
      <p:sp>
        <p:nvSpPr>
          <p:cNvPr id="402" name="Google Shape;402;p50"/>
          <p:cNvSpPr/>
          <p:nvPr/>
        </p:nvSpPr>
        <p:spPr>
          <a:xfrm>
            <a:off x="6381531" y="1481198"/>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404" name="Google Shape;404;p50"/>
          <p:cNvSpPr/>
          <p:nvPr/>
        </p:nvSpPr>
        <p:spPr>
          <a:xfrm>
            <a:off x="6381531" y="4019631"/>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405" name="Google Shape;405;p50"/>
          <p:cNvSpPr txBox="1"/>
          <p:nvPr/>
        </p:nvSpPr>
        <p:spPr>
          <a:xfrm>
            <a:off x="6463296" y="1505929"/>
            <a:ext cx="293671"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1</a:t>
            </a:r>
            <a:endParaRPr b="1">
              <a:latin typeface="Gilroy ExtraBold" charset="0"/>
              <a:ea typeface="Gilroy ExtraBold" charset="0"/>
              <a:cs typeface="Gilroy ExtraBold" charset="0"/>
            </a:endParaRPr>
          </a:p>
        </p:txBody>
      </p:sp>
      <p:sp>
        <p:nvSpPr>
          <p:cNvPr id="406" name="Google Shape;406;p50"/>
          <p:cNvSpPr txBox="1"/>
          <p:nvPr/>
        </p:nvSpPr>
        <p:spPr>
          <a:xfrm>
            <a:off x="6498221" y="2712976"/>
            <a:ext cx="328936"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2</a:t>
            </a:r>
            <a:endParaRPr b="1">
              <a:latin typeface="Gilroy ExtraBold" charset="0"/>
              <a:ea typeface="Gilroy ExtraBold" charset="0"/>
              <a:cs typeface="Gilroy ExtraBold" charset="0"/>
            </a:endParaRPr>
          </a:p>
        </p:txBody>
      </p:sp>
      <p:sp>
        <p:nvSpPr>
          <p:cNvPr id="407" name="Google Shape;407;p50"/>
          <p:cNvSpPr txBox="1"/>
          <p:nvPr/>
        </p:nvSpPr>
        <p:spPr>
          <a:xfrm>
            <a:off x="6453714" y="4044362"/>
            <a:ext cx="332143"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3</a:t>
            </a:r>
            <a:endParaRPr b="1">
              <a:latin typeface="Gilroy ExtraBold" charset="0"/>
              <a:ea typeface="Gilroy ExtraBold" charset="0"/>
              <a:cs typeface="Gilroy ExtraBold" charset="0"/>
            </a:endParaRPr>
          </a:p>
        </p:txBody>
      </p:sp>
      <p:sp>
        <p:nvSpPr>
          <p:cNvPr id="408" name="Google Shape;408;p50"/>
          <p:cNvSpPr txBox="1"/>
          <p:nvPr/>
        </p:nvSpPr>
        <p:spPr>
          <a:xfrm>
            <a:off x="1202592" y="1374224"/>
            <a:ext cx="3370825" cy="6604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a:solidFill>
                  <a:schemeClr val="dk2"/>
                </a:solidFill>
                <a:latin typeface="Gilroy ExtraBold" charset="0"/>
                <a:ea typeface="Gilroy ExtraBold" charset="0"/>
                <a:cs typeface="Gilroy ExtraBold" charset="0"/>
                <a:sym typeface="Arial"/>
              </a:rPr>
              <a:t>Next Steps</a:t>
            </a:r>
            <a:endParaRPr sz="4500" b="1" dirty="0">
              <a:solidFill>
                <a:schemeClr val="accent2"/>
              </a:solidFill>
              <a:latin typeface="Gilroy ExtraBold" charset="0"/>
              <a:ea typeface="Gilroy ExtraBold" charset="0"/>
              <a:cs typeface="Gilroy ExtraBold" charset="0"/>
              <a:sym typeface="Arial"/>
            </a:endParaRPr>
          </a:p>
        </p:txBody>
      </p:sp>
      <p:sp>
        <p:nvSpPr>
          <p:cNvPr id="10" name="Google Shape;402;p50"/>
          <p:cNvSpPr/>
          <p:nvPr/>
        </p:nvSpPr>
        <p:spPr>
          <a:xfrm>
            <a:off x="6382033" y="2671274"/>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11" name="Google Shape;405;p50"/>
          <p:cNvSpPr txBox="1"/>
          <p:nvPr/>
        </p:nvSpPr>
        <p:spPr>
          <a:xfrm>
            <a:off x="6463798" y="2696005"/>
            <a:ext cx="293671"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solidFill>
                  <a:schemeClr val="lt1"/>
                </a:solidFill>
                <a:latin typeface="Gilroy ExtraBold" charset="0"/>
                <a:ea typeface="Gilroy ExtraBold" charset="0"/>
                <a:cs typeface="Gilroy ExtraBold" charset="0"/>
                <a:sym typeface="Arial"/>
              </a:rPr>
              <a:t>2</a:t>
            </a:r>
            <a:endParaRPr b="1" dirty="0">
              <a:latin typeface="Gilroy ExtraBold" charset="0"/>
              <a:ea typeface="Gilroy ExtraBold" charset="0"/>
              <a:cs typeface="Gilroy ExtraBold"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53198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59504"/>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Thank you!</a:t>
            </a:r>
          </a:p>
        </p:txBody>
      </p:sp>
      <p:pic>
        <p:nvPicPr>
          <p:cNvPr id="8" name="Picture 7">
            <a:extLst>
              <a:ext uri="{FF2B5EF4-FFF2-40B4-BE49-F238E27FC236}">
                <a16:creationId xmlns:a16="http://schemas.microsoft.com/office/drawing/2014/main" id="{8C526AEC-C4CB-7A44-B7E7-A5708744EF6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1813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2751571"/>
            <a:ext cx="12192000" cy="135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10000" b="1" dirty="0">
                <a:solidFill>
                  <a:schemeClr val="bg1"/>
                </a:solidFill>
                <a:latin typeface="Gilroy ExtraBold" charset="0"/>
                <a:ea typeface="Gilroy ExtraBold" charset="0"/>
                <a:cs typeface="Gilroy ExtraBold" charset="0"/>
              </a:rPr>
              <a:t>Take a guess!</a:t>
            </a:r>
          </a:p>
        </p:txBody>
      </p:sp>
      <p:pic>
        <p:nvPicPr>
          <p:cNvPr id="3" name="Picture 2"/>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434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61159" y="2520160"/>
            <a:ext cx="10269682" cy="19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15000" b="1" dirty="0">
                <a:solidFill>
                  <a:srgbClr val="00B4DC"/>
                </a:solidFill>
                <a:latin typeface="Gilroy ExtraBold" charset="0"/>
                <a:ea typeface="Gilroy ExtraBold" charset="0"/>
                <a:cs typeface="Gilroy ExtraBold" charset="0"/>
              </a:rPr>
              <a:t>2.46%</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5138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 our time</a:t>
            </a:r>
          </a:p>
        </p:txBody>
      </p:sp>
      <p:sp>
        <p:nvSpPr>
          <p:cNvPr id="9" name="Oval 8">
            <a:extLst>
              <a:ext uri="{FF2B5EF4-FFF2-40B4-BE49-F238E27FC236}">
                <a16:creationId xmlns:a16="http://schemas.microsoft.com/office/drawing/2014/main" id="{440C80FD-4BF9-374C-A36B-287209F085FD}"/>
              </a:ext>
            </a:extLst>
          </p:cNvPr>
          <p:cNvSpPr/>
          <p:nvPr/>
        </p:nvSpPr>
        <p:spPr>
          <a:xfrm>
            <a:off x="5870467" y="124882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Describe the framework for effective persuasion conversations </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2545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 our time</a:t>
            </a:r>
          </a:p>
        </p:txBody>
      </p:sp>
      <p:sp>
        <p:nvSpPr>
          <p:cNvPr id="9" name="Oval 8">
            <a:extLst>
              <a:ext uri="{FF2B5EF4-FFF2-40B4-BE49-F238E27FC236}">
                <a16:creationId xmlns:a16="http://schemas.microsoft.com/office/drawing/2014/main" id="{440C80FD-4BF9-374C-A36B-287209F085FD}"/>
              </a:ext>
            </a:extLst>
          </p:cNvPr>
          <p:cNvSpPr/>
          <p:nvPr/>
        </p:nvSpPr>
        <p:spPr>
          <a:xfrm>
            <a:off x="5870467" y="1236802"/>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40109" y="269057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830997"/>
          </a:xfrm>
          <a:prstGeom prst="rect">
            <a:avLst/>
          </a:prstGeom>
          <a:noFill/>
        </p:spPr>
        <p:txBody>
          <a:bodyPr wrap="square" rtlCol="0">
            <a:spAutoFit/>
          </a:bodyPr>
          <a:lstStyle/>
          <a:p>
            <a:r>
              <a:rPr lang="en-US" sz="2400" dirty="0">
                <a:solidFill>
                  <a:schemeClr val="tx2">
                    <a:lumMod val="50000"/>
                  </a:schemeClr>
                </a:solidFill>
                <a:latin typeface="Source Sans Pro" charset="0"/>
                <a:ea typeface="Source Sans Pro" charset="0"/>
                <a:cs typeface="Source Sans Pro" charset="0"/>
              </a:rPr>
              <a:t>Describe the framework for effective persuasion conversations </a:t>
            </a: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2627802"/>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Use the persuasion conversations framework for talking to undecided voters</a:t>
            </a:r>
          </a:p>
        </p:txBody>
      </p:sp>
      <p:pic>
        <p:nvPicPr>
          <p:cNvPr id="8" name="Picture 7">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2419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 our time</a:t>
            </a:r>
          </a:p>
        </p:txBody>
      </p:sp>
      <p:sp>
        <p:nvSpPr>
          <p:cNvPr id="3" name="Oval 2"/>
          <p:cNvSpPr/>
          <p:nvPr/>
        </p:nvSpPr>
        <p:spPr>
          <a:xfrm>
            <a:off x="5849852" y="427713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3</a:t>
            </a:r>
          </a:p>
        </p:txBody>
      </p:sp>
      <p:sp>
        <p:nvSpPr>
          <p:cNvPr id="11" name="TextBox 10">
            <a:extLst>
              <a:ext uri="{FF2B5EF4-FFF2-40B4-BE49-F238E27FC236}">
                <a16:creationId xmlns:a16="http://schemas.microsoft.com/office/drawing/2014/main" id="{7C482544-A312-CA49-9989-5DADF02984F0}"/>
              </a:ext>
            </a:extLst>
          </p:cNvPr>
          <p:cNvSpPr txBox="1"/>
          <p:nvPr/>
        </p:nvSpPr>
        <p:spPr>
          <a:xfrm>
            <a:off x="6512330" y="4189611"/>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Feel motivated to apply the framework to organizing work</a:t>
            </a:r>
          </a:p>
        </p:txBody>
      </p:sp>
      <p:sp>
        <p:nvSpPr>
          <p:cNvPr id="9" name="Oval 8">
            <a:extLst>
              <a:ext uri="{FF2B5EF4-FFF2-40B4-BE49-F238E27FC236}">
                <a16:creationId xmlns:a16="http://schemas.microsoft.com/office/drawing/2014/main" id="{440C80FD-4BF9-374C-A36B-287209F085FD}"/>
              </a:ext>
            </a:extLst>
          </p:cNvPr>
          <p:cNvSpPr/>
          <p:nvPr/>
        </p:nvSpPr>
        <p:spPr>
          <a:xfrm>
            <a:off x="5870467" y="1236804"/>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1</a:t>
            </a:r>
          </a:p>
        </p:txBody>
      </p:sp>
      <p:sp>
        <p:nvSpPr>
          <p:cNvPr id="10" name="Oval 9"/>
          <p:cNvSpPr/>
          <p:nvPr/>
        </p:nvSpPr>
        <p:spPr>
          <a:xfrm>
            <a:off x="5840109" y="2678549"/>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830997"/>
          </a:xfrm>
          <a:prstGeom prst="rect">
            <a:avLst/>
          </a:prstGeom>
          <a:solidFill>
            <a:schemeClr val="bg1"/>
          </a:solidFill>
        </p:spPr>
        <p:txBody>
          <a:bodyPr wrap="square" rtlCol="0">
            <a:spAutoFit/>
          </a:bodyPr>
          <a:lstStyle/>
          <a:p>
            <a:r>
              <a:rPr lang="en-US" sz="2400" dirty="0">
                <a:solidFill>
                  <a:schemeClr val="tx2">
                    <a:lumMod val="50000"/>
                  </a:schemeClr>
                </a:solidFill>
                <a:latin typeface="Source Sans Pro" charset="0"/>
                <a:ea typeface="Source Sans Pro" charset="0"/>
                <a:cs typeface="Source Sans Pro" charset="0"/>
              </a:rPr>
              <a:t>Describe the framework for effective persuasion conversations </a:t>
            </a: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2627802"/>
            <a:ext cx="4743717" cy="1200329"/>
          </a:xfrm>
          <a:prstGeom prst="rect">
            <a:avLst/>
          </a:prstGeom>
          <a:solidFill>
            <a:schemeClr val="bg1"/>
          </a:solidFill>
        </p:spPr>
        <p:txBody>
          <a:bodyPr wrap="square" rtlCol="0">
            <a:spAutoFit/>
          </a:bodyPr>
          <a:lstStyle/>
          <a:p>
            <a:r>
              <a:rPr lang="en-US" sz="2400" dirty="0">
                <a:solidFill>
                  <a:schemeClr val="tx2">
                    <a:lumMod val="50000"/>
                  </a:schemeClr>
                </a:solidFill>
                <a:latin typeface="Source Sans Pro" charset="0"/>
                <a:ea typeface="Source Sans Pro" charset="0"/>
                <a:cs typeface="Source Sans Pro" charset="0"/>
              </a:rPr>
              <a:t>Use the persuasion conversations framework for talking to undecided voters</a:t>
            </a: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4833569"/>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29243</TotalTime>
  <Words>4573</Words>
  <Application>Microsoft Macintosh PowerPoint</Application>
  <PresentationFormat>Widescreen</PresentationFormat>
  <Paragraphs>361</Paragraphs>
  <Slides>46</Slides>
  <Notes>46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ArialMT</vt:lpstr>
      <vt:lpstr>Calibri</vt:lpstr>
      <vt:lpstr>Gill Sans</vt:lpstr>
      <vt:lpstr>Gilroy</vt:lpstr>
      <vt:lpstr>Gilroy ExtraBold</vt:lpstr>
      <vt:lpstr>Helvetica Neue</vt:lpstr>
      <vt:lpstr>Open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382</cp:revision>
  <cp:lastPrinted>2017-12-06T21:18:17Z</cp:lastPrinted>
  <dcterms:modified xsi:type="dcterms:W3CDTF">2019-07-11T02:06:14Z</dcterms:modified>
</cp:coreProperties>
</file>