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984" r:id="rId2"/>
    <p:sldId id="986" r:id="rId3"/>
    <p:sldId id="987" r:id="rId4"/>
    <p:sldId id="988" r:id="rId5"/>
    <p:sldId id="989" r:id="rId6"/>
    <p:sldId id="990" r:id="rId7"/>
    <p:sldId id="1015" r:id="rId8"/>
    <p:sldId id="1014" r:id="rId9"/>
    <p:sldId id="1006" r:id="rId10"/>
    <p:sldId id="1007" r:id="rId11"/>
    <p:sldId id="991" r:id="rId12"/>
    <p:sldId id="992" r:id="rId13"/>
    <p:sldId id="993" r:id="rId14"/>
    <p:sldId id="994" r:id="rId15"/>
    <p:sldId id="1017" r:id="rId16"/>
    <p:sldId id="1018" r:id="rId17"/>
    <p:sldId id="996" r:id="rId18"/>
    <p:sldId id="997" r:id="rId19"/>
    <p:sldId id="998" r:id="rId20"/>
    <p:sldId id="999" r:id="rId21"/>
    <p:sldId id="1000" r:id="rId22"/>
    <p:sldId id="1001" r:id="rId23"/>
    <p:sldId id="1002" r:id="rId24"/>
    <p:sldId id="1004" r:id="rId25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hley Pinedo" initials="AP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A"/>
    <a:srgbClr val="006699"/>
    <a:srgbClr val="C2DBE8"/>
    <a:srgbClr val="C41230"/>
    <a:srgbClr val="9DCF32"/>
    <a:srgbClr val="7CA1CE"/>
    <a:srgbClr val="D17F7D"/>
    <a:srgbClr val="990099"/>
    <a:srgbClr val="CD6FF7"/>
    <a:srgbClr val="A18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7" autoAdjust="0"/>
    <p:restoredTop sz="84877" autoAdjust="0"/>
  </p:normalViewPr>
  <p:slideViewPr>
    <p:cSldViewPr>
      <p:cViewPr varScale="1">
        <p:scale>
          <a:sx n="90" d="100"/>
          <a:sy n="90" d="100"/>
        </p:scale>
        <p:origin x="776" y="184"/>
      </p:cViewPr>
      <p:guideLst>
        <p:guide orient="horz" pos="10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10323" cy="461010"/>
          </a:xfrm>
          <a:prstGeom prst="rect">
            <a:avLst/>
          </a:prstGeom>
        </p:spPr>
        <p:txBody>
          <a:bodyPr vert="horz" lIns="92362" tIns="46181" rIns="92362" bIns="461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71" y="0"/>
            <a:ext cx="3010323" cy="461010"/>
          </a:xfrm>
          <a:prstGeom prst="rect">
            <a:avLst/>
          </a:prstGeom>
        </p:spPr>
        <p:txBody>
          <a:bodyPr vert="horz" lIns="92362" tIns="46181" rIns="92362" bIns="46181" rtlCol="0"/>
          <a:lstStyle>
            <a:lvl1pPr algn="r">
              <a:defRPr sz="1200"/>
            </a:lvl1pPr>
          </a:lstStyle>
          <a:p>
            <a:fld id="{16E95F94-848E-4F2D-B0E2-34977443EBCC}" type="datetimeFigureOut">
              <a:rPr lang="en-US" smtClean="0"/>
              <a:t>3/3/19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57592"/>
            <a:ext cx="3010323" cy="461010"/>
          </a:xfrm>
          <a:prstGeom prst="rect">
            <a:avLst/>
          </a:prstGeom>
        </p:spPr>
        <p:txBody>
          <a:bodyPr vert="horz" lIns="92362" tIns="46181" rIns="92362" bIns="461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71" y="8757592"/>
            <a:ext cx="3010323" cy="461010"/>
          </a:xfrm>
          <a:prstGeom prst="rect">
            <a:avLst/>
          </a:prstGeom>
        </p:spPr>
        <p:txBody>
          <a:bodyPr vert="horz" lIns="92362" tIns="46181" rIns="92362" bIns="46181" rtlCol="0" anchor="b"/>
          <a:lstStyle>
            <a:lvl1pPr algn="r">
              <a:defRPr sz="1200"/>
            </a:lvl1pPr>
          </a:lstStyle>
          <a:p>
            <a:fld id="{779775F8-72D4-499D-AB95-7455A17A9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41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10323" cy="461010"/>
          </a:xfrm>
          <a:prstGeom prst="rect">
            <a:avLst/>
          </a:prstGeom>
        </p:spPr>
        <p:txBody>
          <a:bodyPr vert="horz" lIns="92362" tIns="46181" rIns="92362" bIns="461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71" y="0"/>
            <a:ext cx="3010323" cy="461010"/>
          </a:xfrm>
          <a:prstGeom prst="rect">
            <a:avLst/>
          </a:prstGeom>
        </p:spPr>
        <p:txBody>
          <a:bodyPr vert="horz" lIns="92362" tIns="46181" rIns="92362" bIns="46181" rtlCol="0"/>
          <a:lstStyle>
            <a:lvl1pPr algn="r">
              <a:defRPr sz="1200"/>
            </a:lvl1pPr>
          </a:lstStyle>
          <a:p>
            <a:fld id="{5DB6A7FC-BA7D-4721-AB51-32D0B58C7648}" type="datetimeFigureOut">
              <a:rPr lang="en-US" smtClean="0"/>
              <a:pPr/>
              <a:t>3/3/19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62" tIns="46181" rIns="92362" bIns="461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7"/>
            <a:ext cx="5557520" cy="4149090"/>
          </a:xfrm>
          <a:prstGeom prst="rect">
            <a:avLst/>
          </a:prstGeom>
        </p:spPr>
        <p:txBody>
          <a:bodyPr vert="horz" lIns="92362" tIns="46181" rIns="92362" bIns="461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57592"/>
            <a:ext cx="3010323" cy="461010"/>
          </a:xfrm>
          <a:prstGeom prst="rect">
            <a:avLst/>
          </a:prstGeom>
        </p:spPr>
        <p:txBody>
          <a:bodyPr vert="horz" lIns="92362" tIns="46181" rIns="92362" bIns="461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71" y="8757592"/>
            <a:ext cx="3010323" cy="461010"/>
          </a:xfrm>
          <a:prstGeom prst="rect">
            <a:avLst/>
          </a:prstGeom>
        </p:spPr>
        <p:txBody>
          <a:bodyPr vert="horz" lIns="92362" tIns="46181" rIns="92362" bIns="46181" rtlCol="0" anchor="b"/>
          <a:lstStyle>
            <a:lvl1pPr algn="r">
              <a:defRPr sz="1200"/>
            </a:lvl1pPr>
          </a:lstStyle>
          <a:p>
            <a:fld id="{C274625E-BD2B-41CA-9801-85E7424BBE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94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work is licensed under the Creative Commons Attribution-</a:t>
            </a:r>
            <a:r>
              <a:rPr lang="en-US" dirty="0" err="1"/>
              <a:t>NonCommercial</a:t>
            </a:r>
            <a:r>
              <a:rPr lang="en-US" dirty="0"/>
              <a:t> 4.0 International License. To view a copy of this license, visit http://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nc</a:t>
            </a:r>
            <a:r>
              <a:rPr lang="en-US" dirty="0"/>
              <a:t>/4.0/ or send a letter to Creative Commons, PO Box 1866, Mountain View, CA 94042, USA</a:t>
            </a: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0:00-0:03</a:t>
            </a:r>
            <a:r>
              <a:rPr lang="en-US" b="1" baseline="0" dirty="0"/>
              <a:t> (</a:t>
            </a:r>
            <a:r>
              <a:rPr lang="en-US" b="1" dirty="0"/>
              <a:t>3 min)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[Trainer should give a two-minute version of their personal story as relevant to this module. If possible, try to weave project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management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 your story. Don’t forget to share challenge - choice - outcome and practice it like any other section!]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430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96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30 seconds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865F22-8EEA-4E2B-93CA-7888827729D7}" type="slidenum">
              <a:rPr lang="en-US">
                <a:solidFill>
                  <a:srgbClr val="FFFFFF"/>
                </a:solidFill>
                <a:latin typeface="Calibri"/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srgbClr val="FFFFFF"/>
              </a:solidFill>
              <a:latin typeface="Calibri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 minute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206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 minute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206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 minute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206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06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06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 minute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206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 minute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206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30 seconds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865F22-8EEA-4E2B-93CA-7888827729D7}" type="slidenum">
              <a:rPr lang="en-US">
                <a:solidFill>
                  <a:srgbClr val="FFFFFF"/>
                </a:solidFill>
                <a:latin typeface="Calibri"/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srgbClr val="FFFFFF"/>
              </a:solidFill>
              <a:latin typeface="Calibri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185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 minutes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Explain the roles, and explain that this can apply to a whole project OR a task</a:t>
            </a:r>
          </a:p>
          <a:p>
            <a:pPr marL="228600" indent="-228600">
              <a:buAutoNum type="arabicPeriod"/>
            </a:pPr>
            <a:r>
              <a:rPr lang="en-US" dirty="0"/>
              <a:t>Ask people to reflect on a project or task that they have either done or assigned out, and see if they can identify who held each role.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206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206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206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30 seconds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865F22-8EEA-4E2B-93CA-7888827729D7}" type="slidenum">
              <a:rPr lang="en-US">
                <a:solidFill>
                  <a:srgbClr val="FFFFFF"/>
                </a:solidFill>
                <a:latin typeface="Calibri"/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srgbClr val="FFFFFF"/>
              </a:solidFill>
              <a:latin typeface="Calibri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43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30 seconds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865F22-8EEA-4E2B-93CA-7888827729D7}" type="slidenum">
              <a:rPr lang="en-US">
                <a:solidFill>
                  <a:srgbClr val="FFFFFF"/>
                </a:solidFill>
                <a:latin typeface="Calibri"/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srgbClr val="FFFFFF"/>
              </a:solidFill>
              <a:latin typeface="Calibri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3 minutes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865F22-8EEA-4E2B-93CA-7888827729D7}" type="slidenum">
              <a:rPr lang="en-US">
                <a:solidFill>
                  <a:srgbClr val="FFFFFF"/>
                </a:solidFill>
                <a:latin typeface="Calibri"/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srgbClr val="FFFFFF"/>
              </a:solidFill>
              <a:latin typeface="Calibri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96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minutes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Thinks of things you would consider</a:t>
            </a:r>
            <a:r>
              <a:rPr lang="en-US" baseline="0" dirty="0"/>
              <a:t> projects.</a:t>
            </a:r>
          </a:p>
          <a:p>
            <a:pPr marL="228600" indent="-228600">
              <a:buAutoNum type="arabicPeriod"/>
            </a:pPr>
            <a:r>
              <a:rPr lang="en-US" baseline="0" dirty="0"/>
              <a:t>What might make them difficult to manage?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96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865F22-8EEA-4E2B-93CA-7888827729D7}" type="slidenum">
              <a:rPr lang="en-US">
                <a:solidFill>
                  <a:srgbClr val="FFFFFF"/>
                </a:solidFill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srgbClr val="FFFFFF"/>
              </a:solidFill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96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625E-BD2B-41CA-9801-85E7424BBEF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9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3886200"/>
            <a:ext cx="7391400" cy="1219200"/>
          </a:xfrm>
        </p:spPr>
        <p:txBody>
          <a:bodyPr>
            <a:noAutofit/>
          </a:bodyPr>
          <a:lstStyle>
            <a:lvl1pPr algn="ctr">
              <a:defRPr sz="36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5181600"/>
            <a:ext cx="7391400" cy="1219200"/>
          </a:xfrm>
        </p:spPr>
        <p:txBody>
          <a:bodyPr>
            <a:normAutofit/>
          </a:bodyPr>
          <a:lstStyle>
            <a:lvl1pPr algn="ctr">
              <a:buNone/>
              <a:defRPr sz="3000" b="1">
                <a:solidFill>
                  <a:srgbClr val="C0DBE7"/>
                </a:solidFill>
              </a:defRPr>
            </a:lvl1pPr>
            <a:lvl2pPr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9144000" cy="445008"/>
          </a:xfrm>
          <a:prstGeom prst="rect">
            <a:avLst/>
          </a:prstGeom>
          <a:solidFill>
            <a:srgbClr val="00446A"/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617208"/>
            <a:ext cx="9144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93408"/>
            <a:ext cx="9144000" cy="164592"/>
          </a:xfrm>
          <a:prstGeom prst="rect">
            <a:avLst/>
          </a:prstGeom>
          <a:solidFill>
            <a:srgbClr val="C2DBE8"/>
          </a:solidFill>
          <a:ln>
            <a:solidFill>
              <a:srgbClr val="C2D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042912-FL-logo-alt3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r="4589" b="72970"/>
          <a:stretch/>
        </p:blipFill>
        <p:spPr>
          <a:xfrm>
            <a:off x="-1" y="1404492"/>
            <a:ext cx="9144001" cy="15673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0D4343-0553-46F2-9C81-9490D6A30289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3/3/19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OFA_logo-icon_only-print-3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324600"/>
            <a:ext cx="45720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6C52E-B87F-4F77-AC49-DE23E8D220D4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3/3/19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OFA_logo-icon_only-print-3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324600"/>
            <a:ext cx="45720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90600"/>
            <a:ext cx="9144000" cy="228600"/>
          </a:xfrm>
          <a:prstGeom prst="rect">
            <a:avLst/>
          </a:prstGeom>
          <a:solidFill>
            <a:srgbClr val="00446A"/>
          </a:solidFill>
          <a:ln>
            <a:solidFill>
              <a:srgbClr val="004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>
            <a:lvl1pPr>
              <a:defRPr sz="2600"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ato</a:t>
            </a:r>
            <a:r>
              <a:rPr lang="en-US" dirty="0"/>
              <a:t> edit Master title style</a:t>
            </a:r>
            <a:br>
              <a:rPr lang="en-US" dirty="0"/>
            </a:br>
            <a:r>
              <a:rPr lang="en-US" dirty="0" err="1"/>
              <a:t>ajdsklfjasdklfjlajklsdfakljfd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240"/>
            <a:ext cx="2133600" cy="32004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19600"/>
          </a:xfrm>
        </p:spPr>
        <p:txBody>
          <a:bodyPr>
            <a:normAutofit/>
          </a:bodyPr>
          <a:lstStyle>
            <a:lvl1pPr marL="231775" indent="-231775"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buFont typeface="Courier New" pitchFamily="49" charset="0"/>
              <a:buChar char="o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143000"/>
            <a:ext cx="9144000" cy="4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03960"/>
            <a:ext cx="9144000" cy="45720"/>
          </a:xfrm>
          <a:prstGeom prst="rect">
            <a:avLst/>
          </a:prstGeom>
          <a:solidFill>
            <a:srgbClr val="C2DBE8"/>
          </a:solidFill>
          <a:ln>
            <a:solidFill>
              <a:srgbClr val="C2D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04800" y="6492240"/>
            <a:ext cx="2346960" cy="320040"/>
          </a:xfrm>
          <a:prstGeom prst="rect">
            <a:avLst/>
          </a:prstGeom>
        </p:spPr>
        <p:txBody>
          <a:bodyPr vert="horz" lIns="101858" tIns="50929" rIns="101858" bIns="50929" rtlCol="0" anchor="ctr"/>
          <a:lstStyle>
            <a:lvl1pPr algn="r">
              <a:defRPr sz="110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</a:lstStyle>
          <a:p>
            <a:pPr algn="l" defTabSz="509292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Proprietary and Confidential</a:t>
            </a:r>
          </a:p>
        </p:txBody>
      </p:sp>
      <p:pic>
        <p:nvPicPr>
          <p:cNvPr id="12" name="Picture 11" descr="OFA_logo-icon_only-print-3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324600"/>
            <a:ext cx="45720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8936E4C-FF79-4DBA-8F4C-357DA1A9FBA8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3/3/19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OFA_logo-icon_only-print-3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324600"/>
            <a:ext cx="45720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18E37E-62F2-4360-9446-04F9C3C62934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3/3/19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OFA_logo-icon_only-print-3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324600"/>
            <a:ext cx="45720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8AB4DA-6517-4428-A1EB-5405FB7A1D04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3/3/19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 descr="OFA_logo-icon_only-print-3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324600"/>
            <a:ext cx="45720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D2128C-7779-4A2A-BBB6-276E477F352A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3/3/19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OFA_logo-icon_only-print-3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324600"/>
            <a:ext cx="45720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CC4AFA-DA1D-47CA-92A1-D6A3BD4562E2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3/3/19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OFA_logo-icon_only-print-3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324600"/>
            <a:ext cx="45720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9E7-A4B4-4986-9A9A-A190CE27C087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3/3/19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OFA_logo-icon_only-print-3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324600"/>
            <a:ext cx="45720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71DD62-2D18-425B-BB00-FED8815D80D5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3/3/19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OFA_logo-icon_only-print-3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324600"/>
            <a:ext cx="45720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240"/>
            <a:ext cx="2133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86200"/>
            <a:ext cx="7391400" cy="685800"/>
          </a:xfrm>
        </p:spPr>
        <p:txBody>
          <a:bodyPr/>
          <a:lstStyle/>
          <a:p>
            <a:r>
              <a:rPr lang="en-US" dirty="0">
                <a:solidFill>
                  <a:srgbClr val="00446A"/>
                </a:solidFill>
              </a:rPr>
              <a:t>Project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8200" y="4876800"/>
            <a:ext cx="7391400" cy="12192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Stefan Schaffer, Special Projects Director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@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schafferstefan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E815F9DF-D597-1E48-8815-DC1881507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172200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97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Report-back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1000" y="2743200"/>
            <a:ext cx="8382000" cy="1752600"/>
          </a:xfrm>
          <a:prstGeom prst="rect">
            <a:avLst/>
          </a:prstGeom>
          <a:solidFill>
            <a:srgbClr val="00446A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50800" algn="ctr" eaLnBrk="0" fontAlgn="base" hangingPunct="0"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</a:rPr>
              <a:t>Each team will share one solid tip for developing effective work relationships around your particular projects. If another team takes yours, come up with another one!</a:t>
            </a:r>
          </a:p>
        </p:txBody>
      </p:sp>
    </p:spTree>
    <p:extLst>
      <p:ext uri="{BB962C8B-B14F-4D97-AF65-F5344CB8AC3E}">
        <p14:creationId xmlns:p14="http://schemas.microsoft.com/office/powerpoint/2010/main" val="1002894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17B14-E799-4612-9016-3CF9CA47AD0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7144" y="1631418"/>
            <a:ext cx="534265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Introduction and Goals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Challenges of Project Management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Seven Habits of Effective Project Managers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My Favorite Tools: M.O.C.H.A. and Taskmaster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Debrief and Closing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15" y="2514780"/>
            <a:ext cx="2304785" cy="26668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Agenda </a:t>
            </a:r>
          </a:p>
        </p:txBody>
      </p:sp>
    </p:spTree>
    <p:extLst>
      <p:ext uri="{BB962C8B-B14F-4D97-AF65-F5344CB8AC3E}">
        <p14:creationId xmlns:p14="http://schemas.microsoft.com/office/powerpoint/2010/main" val="13113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1960" y="1447800"/>
            <a:ext cx="8321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en-US" sz="2800" b="1" dirty="0">
                <a:solidFill>
                  <a:srgbClr val="1F497D"/>
                </a:solidFill>
                <a:latin typeface="Calibri"/>
              </a:rPr>
              <a:t>1. Be organized.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" y="1984921"/>
            <a:ext cx="832104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Seven habits of effective project managers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952" y="2143496"/>
            <a:ext cx="5590309" cy="417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78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1960" y="1447800"/>
            <a:ext cx="8321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en-US" sz="2800" b="1" dirty="0">
                <a:solidFill>
                  <a:srgbClr val="1F497D"/>
                </a:solidFill>
                <a:latin typeface="Calibri"/>
              </a:rPr>
              <a:t>2. Define success and set clear expectations.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" y="1984921"/>
            <a:ext cx="832104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Seven habits of effective project managers</a:t>
            </a:r>
          </a:p>
        </p:txBody>
      </p:sp>
      <p:pic>
        <p:nvPicPr>
          <p:cNvPr id="4" name="Picture 3" descr="Success-Failure-Sig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33600"/>
            <a:ext cx="6248400" cy="41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95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1960" y="1447800"/>
            <a:ext cx="8321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en-US" sz="2800" b="1" dirty="0">
                <a:solidFill>
                  <a:srgbClr val="1F497D"/>
                </a:solidFill>
                <a:latin typeface="Calibri"/>
              </a:rPr>
              <a:t>3. Build a strong team and earn their buy-in.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" y="1984921"/>
            <a:ext cx="832104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944" y="2112076"/>
            <a:ext cx="6172200" cy="41328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Seven habits of effective project managers</a:t>
            </a:r>
          </a:p>
        </p:txBody>
      </p:sp>
    </p:spTree>
    <p:extLst>
      <p:ext uri="{BB962C8B-B14F-4D97-AF65-F5344CB8AC3E}">
        <p14:creationId xmlns:p14="http://schemas.microsoft.com/office/powerpoint/2010/main" val="908514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1960" y="1447800"/>
            <a:ext cx="8321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en-US" sz="2800" b="1" dirty="0">
                <a:solidFill>
                  <a:srgbClr val="1F497D"/>
                </a:solidFill>
              </a:rPr>
              <a:t>4. Use repeat-backs and operationalize language.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" y="1984921"/>
            <a:ext cx="832104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8635" b="16921"/>
          <a:stretch/>
        </p:blipFill>
        <p:spPr>
          <a:xfrm>
            <a:off x="437354" y="2209800"/>
            <a:ext cx="8285954" cy="404643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38200" y="2514600"/>
            <a:ext cx="1905000" cy="990600"/>
          </a:xfrm>
          <a:prstGeom prst="wedgeRoundRectCallout">
            <a:avLst>
              <a:gd name="adj1" fmla="val -7245"/>
              <a:gd name="adj2" fmla="val 84534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Helvetica"/>
                <a:cs typeface="Helvetica"/>
              </a:rPr>
              <a:t>It’s so windy today!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200400" y="2362200"/>
            <a:ext cx="1981200" cy="990600"/>
          </a:xfrm>
          <a:prstGeom prst="wedgeRoundRectCallout">
            <a:avLst>
              <a:gd name="adj1" fmla="val 202"/>
              <a:gd name="adj2" fmla="val 8052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Helvetica"/>
                <a:cs typeface="Helvetica"/>
              </a:rPr>
              <a:t>No, today is Friday.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5943600" y="2514600"/>
            <a:ext cx="2286000" cy="990600"/>
          </a:xfrm>
          <a:prstGeom prst="wedgeRoundRectCallout">
            <a:avLst>
              <a:gd name="adj1" fmla="val -84943"/>
              <a:gd name="adj2" fmla="val 8052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Helvetica"/>
                <a:cs typeface="Helvetica"/>
              </a:rPr>
              <a:t>Fried eggs are gross. I like mine scrambled.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Seven habits of effective project managers</a:t>
            </a:r>
          </a:p>
        </p:txBody>
      </p:sp>
    </p:spTree>
    <p:extLst>
      <p:ext uri="{BB962C8B-B14F-4D97-AF65-F5344CB8AC3E}">
        <p14:creationId xmlns:p14="http://schemas.microsoft.com/office/powerpoint/2010/main" val="1998293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1960" y="1447800"/>
            <a:ext cx="8321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en-US" sz="2800" b="1" dirty="0">
                <a:solidFill>
                  <a:srgbClr val="1F497D"/>
                </a:solidFill>
              </a:rPr>
              <a:t>5. Be mindful of tone in emails.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981200"/>
            <a:ext cx="7675759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76200" y="2438400"/>
            <a:ext cx="8960880" cy="3303669"/>
            <a:chOff x="76200" y="2563731"/>
            <a:chExt cx="8960880" cy="3303669"/>
          </a:xfrm>
        </p:grpSpPr>
        <p:pic>
          <p:nvPicPr>
            <p:cNvPr id="2" name="Picture 1" descr="Screen Shot 2013-06-26 at 3.35.13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" r="61818" b="50977"/>
            <a:stretch/>
          </p:blipFill>
          <p:spPr>
            <a:xfrm>
              <a:off x="76200" y="2563731"/>
              <a:ext cx="3578654" cy="3303669"/>
            </a:xfrm>
            <a:prstGeom prst="rect">
              <a:avLst/>
            </a:prstGeom>
          </p:spPr>
        </p:pic>
        <p:pic>
          <p:nvPicPr>
            <p:cNvPr id="7" name="Picture 6" descr="Screen Shot 2013-06-26 at 3.35.13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46" r="8643" b="50977"/>
            <a:stretch/>
          </p:blipFill>
          <p:spPr>
            <a:xfrm>
              <a:off x="3590742" y="2563731"/>
              <a:ext cx="5446338" cy="3303669"/>
            </a:xfrm>
            <a:prstGeom prst="rect">
              <a:avLst/>
            </a:prstGeom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Seven habits of effective project managers</a:t>
            </a:r>
          </a:p>
        </p:txBody>
      </p:sp>
    </p:spTree>
    <p:extLst>
      <p:ext uri="{BB962C8B-B14F-4D97-AF65-F5344CB8AC3E}">
        <p14:creationId xmlns:p14="http://schemas.microsoft.com/office/powerpoint/2010/main" val="3595563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303" t="11427" r="9359"/>
          <a:stretch/>
        </p:blipFill>
        <p:spPr>
          <a:xfrm>
            <a:off x="1817073" y="1982991"/>
            <a:ext cx="5508039" cy="430845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1960" y="1447800"/>
            <a:ext cx="8321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en-US" sz="2800" b="1" dirty="0">
                <a:solidFill>
                  <a:srgbClr val="1F497D"/>
                </a:solidFill>
                <a:latin typeface="Calibri"/>
              </a:rPr>
              <a:t>6. Make it easy for your team members to deliver.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" y="1984921"/>
            <a:ext cx="832104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Seven habits of effective project managers</a:t>
            </a:r>
          </a:p>
        </p:txBody>
      </p:sp>
    </p:spTree>
    <p:extLst>
      <p:ext uri="{BB962C8B-B14F-4D97-AF65-F5344CB8AC3E}">
        <p14:creationId xmlns:p14="http://schemas.microsoft.com/office/powerpoint/2010/main" val="1199987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1960" y="1447800"/>
            <a:ext cx="8321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en-US" sz="2800" b="1" dirty="0">
                <a:solidFill>
                  <a:srgbClr val="1F497D"/>
                </a:solidFill>
                <a:latin typeface="Calibri"/>
              </a:rPr>
              <a:t>7. Track progress and adjust as needed.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" y="1984921"/>
            <a:ext cx="832104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Seven habits of effective project managers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72" y="2272730"/>
            <a:ext cx="6642100" cy="383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4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17B14-E799-4612-9016-3CF9CA47AD0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7144" y="1631418"/>
            <a:ext cx="534265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Introduction and Goals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Challenges of Project Management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Seven Habits of Effective Project Managers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My Favorite Tools: M.O.C.H.A. and Taskmaster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Debrief and Closing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15" y="2514780"/>
            <a:ext cx="2304785" cy="26668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Agenda </a:t>
            </a:r>
          </a:p>
        </p:txBody>
      </p:sp>
    </p:spTree>
    <p:extLst>
      <p:ext uri="{BB962C8B-B14F-4D97-AF65-F5344CB8AC3E}">
        <p14:creationId xmlns:p14="http://schemas.microsoft.com/office/powerpoint/2010/main" val="337004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Goals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430867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Arial"/>
              <a:buChar char="•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Understand the definition and challenges of project management</a:t>
            </a:r>
          </a:p>
          <a:p>
            <a:pPr marL="457200" indent="-457200">
              <a:spcBef>
                <a:spcPts val="2400"/>
              </a:spcBef>
              <a:buFont typeface="Arial"/>
              <a:buChar char="•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Understand the habits of strong project managers</a:t>
            </a:r>
          </a:p>
          <a:p>
            <a:pPr marL="457200" indent="-457200">
              <a:spcBef>
                <a:spcPts val="2400"/>
              </a:spcBef>
              <a:buFont typeface="Arial"/>
              <a:buChar char="•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Acquire two new tools for managing projects</a:t>
            </a:r>
          </a:p>
          <a:p>
            <a:pPr marL="457200" indent="-457200">
              <a:spcBef>
                <a:spcPts val="2400"/>
              </a:spcBef>
              <a:buFont typeface="Arial"/>
              <a:buChar char="•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Get excited to apply these habits and tools to future projects!</a:t>
            </a:r>
          </a:p>
        </p:txBody>
      </p:sp>
    </p:spTree>
    <p:extLst>
      <p:ext uri="{BB962C8B-B14F-4D97-AF65-F5344CB8AC3E}">
        <p14:creationId xmlns:p14="http://schemas.microsoft.com/office/powerpoint/2010/main" val="3130966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1960" y="1143000"/>
            <a:ext cx="8321040" cy="526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en-US" sz="2800" b="1" dirty="0">
                <a:solidFill>
                  <a:srgbClr val="C41230"/>
                </a:solidFill>
                <a:latin typeface="Calibri"/>
              </a:rPr>
              <a:t>M</a:t>
            </a:r>
            <a:r>
              <a:rPr lang="en-US" sz="2800" b="1" dirty="0">
                <a:solidFill>
                  <a:srgbClr val="1F497D"/>
                </a:solidFill>
                <a:latin typeface="Calibri"/>
              </a:rPr>
              <a:t>anager	</a:t>
            </a:r>
            <a:r>
              <a:rPr lang="en-US" sz="2800" dirty="0">
                <a:solidFill>
                  <a:srgbClr val="1F497D"/>
                </a:solidFill>
                <a:latin typeface="Calibri"/>
              </a:rPr>
              <a:t>Assigns responsibility and holds owner 		accountable</a:t>
            </a:r>
          </a:p>
          <a:p>
            <a:pPr eaLnBrk="0" hangingPunct="0">
              <a:buFont typeface="Arial" charset="0"/>
              <a:buNone/>
              <a:defRPr/>
            </a:pPr>
            <a:endParaRPr lang="en-US" sz="2800" b="1" dirty="0">
              <a:solidFill>
                <a:srgbClr val="1F497D"/>
              </a:solidFill>
              <a:latin typeface="Calibri"/>
            </a:endParaRPr>
          </a:p>
          <a:p>
            <a:pPr eaLnBrk="0" hangingPunct="0">
              <a:buFont typeface="Arial" charset="0"/>
              <a:buNone/>
              <a:defRPr/>
            </a:pPr>
            <a:r>
              <a:rPr lang="en-US" sz="2800" b="1" dirty="0">
                <a:solidFill>
                  <a:srgbClr val="C41230"/>
                </a:solidFill>
                <a:latin typeface="Calibri"/>
              </a:rPr>
              <a:t>O</a:t>
            </a:r>
            <a:r>
              <a:rPr lang="en-US" sz="2800" b="1" dirty="0">
                <a:solidFill>
                  <a:srgbClr val="1F497D"/>
                </a:solidFill>
                <a:latin typeface="Calibri"/>
              </a:rPr>
              <a:t>wner</a:t>
            </a:r>
            <a:r>
              <a:rPr lang="en-US" sz="2800" dirty="0">
                <a:solidFill>
                  <a:srgbClr val="1F497D"/>
                </a:solidFill>
                <a:latin typeface="Calibri"/>
              </a:rPr>
              <a:t>	Has overall responsibility for the success or 		failure of the task or project</a:t>
            </a:r>
          </a:p>
          <a:p>
            <a:pPr eaLnBrk="0" hangingPunct="0">
              <a:buFont typeface="Arial" charset="0"/>
              <a:buNone/>
              <a:defRPr/>
            </a:pPr>
            <a:endParaRPr lang="en-US" sz="2800" b="1" dirty="0">
              <a:solidFill>
                <a:srgbClr val="1F497D"/>
              </a:solidFill>
              <a:latin typeface="Calibri"/>
            </a:endParaRPr>
          </a:p>
          <a:p>
            <a:pPr eaLnBrk="0" hangingPunct="0">
              <a:buFont typeface="Arial" charset="0"/>
              <a:buNone/>
              <a:defRPr/>
            </a:pPr>
            <a:r>
              <a:rPr lang="en-US" sz="2800" b="1" dirty="0">
                <a:solidFill>
                  <a:srgbClr val="C41230"/>
                </a:solidFill>
                <a:latin typeface="Calibri"/>
              </a:rPr>
              <a:t>C</a:t>
            </a:r>
            <a:r>
              <a:rPr lang="en-US" sz="2800" b="1" dirty="0">
                <a:solidFill>
                  <a:srgbClr val="1F497D"/>
                </a:solidFill>
                <a:latin typeface="Calibri"/>
              </a:rPr>
              <a:t>onsulted</a:t>
            </a:r>
            <a:r>
              <a:rPr lang="en-US" sz="2800" dirty="0">
                <a:solidFill>
                  <a:srgbClr val="1F497D"/>
                </a:solidFill>
                <a:latin typeface="Calibri"/>
              </a:rPr>
              <a:t>	Should be asked for input or needs to be 		bought into the project</a:t>
            </a:r>
          </a:p>
          <a:p>
            <a:pPr eaLnBrk="0" hangingPunct="0">
              <a:buFont typeface="Arial" charset="0"/>
              <a:buNone/>
              <a:defRPr/>
            </a:pPr>
            <a:endParaRPr lang="en-US" sz="2800" b="1" dirty="0">
              <a:solidFill>
                <a:srgbClr val="1F497D"/>
              </a:solidFill>
              <a:latin typeface="Calibri"/>
            </a:endParaRPr>
          </a:p>
          <a:p>
            <a:pPr eaLnBrk="0" hangingPunct="0">
              <a:buFont typeface="Arial" charset="0"/>
              <a:buNone/>
              <a:defRPr/>
            </a:pPr>
            <a:r>
              <a:rPr lang="en-US" sz="2800" b="1" dirty="0">
                <a:solidFill>
                  <a:srgbClr val="C41230"/>
                </a:solidFill>
                <a:latin typeface="Calibri"/>
              </a:rPr>
              <a:t>H</a:t>
            </a:r>
            <a:r>
              <a:rPr lang="en-US" sz="2800" b="1" dirty="0">
                <a:solidFill>
                  <a:srgbClr val="1F497D"/>
                </a:solidFill>
                <a:latin typeface="Calibri"/>
              </a:rPr>
              <a:t>elper</a:t>
            </a:r>
            <a:r>
              <a:rPr lang="en-US" sz="2800" dirty="0">
                <a:solidFill>
                  <a:srgbClr val="1F497D"/>
                </a:solidFill>
                <a:latin typeface="Calibri"/>
              </a:rPr>
              <a:t>	Available to help do part of the work</a:t>
            </a:r>
          </a:p>
          <a:p>
            <a:pPr eaLnBrk="0" hangingPunct="0">
              <a:buFont typeface="Arial" charset="0"/>
              <a:buNone/>
              <a:defRPr/>
            </a:pPr>
            <a:endParaRPr lang="en-US" sz="2800" b="1" dirty="0">
              <a:solidFill>
                <a:srgbClr val="1F497D"/>
              </a:solidFill>
              <a:latin typeface="Calibri"/>
            </a:endParaRPr>
          </a:p>
          <a:p>
            <a:pPr eaLnBrk="0" hangingPunct="0">
              <a:buFont typeface="Arial" charset="0"/>
              <a:buNone/>
              <a:defRPr/>
            </a:pPr>
            <a:r>
              <a:rPr lang="en-US" sz="2800" b="1" dirty="0">
                <a:solidFill>
                  <a:srgbClr val="C41230"/>
                </a:solidFill>
                <a:latin typeface="Calibri"/>
              </a:rPr>
              <a:t>A</a:t>
            </a:r>
            <a:r>
              <a:rPr lang="en-US" sz="2800" b="1" dirty="0">
                <a:solidFill>
                  <a:srgbClr val="1F497D"/>
                </a:solidFill>
                <a:latin typeface="Calibri"/>
              </a:rPr>
              <a:t>pprover</a:t>
            </a:r>
            <a:r>
              <a:rPr lang="en-US" sz="2800" dirty="0">
                <a:solidFill>
                  <a:srgbClr val="1F497D"/>
                </a:solidFill>
                <a:latin typeface="Calibri"/>
              </a:rPr>
              <a:t>	Signs off on decisions before they’re final</a:t>
            </a:r>
            <a:endParaRPr lang="en-US" sz="28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The MOCHA approach to defining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528626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A taskmaster helps you keep track of what is due when from whom</a:t>
            </a:r>
          </a:p>
        </p:txBody>
      </p:sp>
      <p:pic>
        <p:nvPicPr>
          <p:cNvPr id="4" name="Picture 3" descr="Screen Shot 2013-07-30 at 11.37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17173"/>
            <a:ext cx="8565841" cy="42502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133600" y="3298448"/>
            <a:ext cx="4724400" cy="8925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/>
              <a:t>PLACEHOLDER – WILL REPLACE WITH SOMETHING MORE TIMELY</a:t>
            </a:r>
          </a:p>
        </p:txBody>
      </p:sp>
    </p:spTree>
    <p:extLst>
      <p:ext uri="{BB962C8B-B14F-4D97-AF65-F5344CB8AC3E}">
        <p14:creationId xmlns:p14="http://schemas.microsoft.com/office/powerpoint/2010/main" val="3980361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1447800"/>
            <a:ext cx="832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en-US" sz="2800" dirty="0">
                <a:solidFill>
                  <a:srgbClr val="00446A"/>
                </a:solidFill>
                <a:latin typeface="Calibri"/>
              </a:rPr>
              <a:t>What are some ways you might use a tool like this to manage a project?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A taskmaster only works if you work 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672" y="2591533"/>
            <a:ext cx="4419600" cy="35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02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17B14-E799-4612-9016-3CF9CA47AD0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7144" y="1631418"/>
            <a:ext cx="534265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Introduction and Goals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Challenges of Project Management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Seven Habits of Effective Project Managers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My Favorite Tools: M.O.C.H.A. and Taskmaster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Debrief and Closing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15" y="2514780"/>
            <a:ext cx="2304785" cy="26668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Agenda </a:t>
            </a:r>
          </a:p>
        </p:txBody>
      </p:sp>
    </p:spTree>
    <p:extLst>
      <p:ext uri="{BB962C8B-B14F-4D97-AF65-F5344CB8AC3E}">
        <p14:creationId xmlns:p14="http://schemas.microsoft.com/office/powerpoint/2010/main" val="129612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86200"/>
            <a:ext cx="7391400" cy="685800"/>
          </a:xfrm>
        </p:spPr>
        <p:txBody>
          <a:bodyPr/>
          <a:lstStyle/>
          <a:p>
            <a:r>
              <a:rPr lang="en-US" dirty="0">
                <a:solidFill>
                  <a:srgbClr val="00446A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3650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17B14-E799-4612-9016-3CF9CA47AD0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7144" y="1631418"/>
            <a:ext cx="534265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Introduction and Goals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Challenges of Project Management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Seven Habits of Effective Project Managers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My Favorite Tools: M.O.C.H.A. and Taskmaster</a:t>
            </a:r>
          </a:p>
          <a:p>
            <a:pPr marL="514350" indent="-514350">
              <a:spcBef>
                <a:spcPts val="2400"/>
              </a:spcBef>
              <a:buFontTx/>
              <a:buAutoNum type="romanUcPeriod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Debrief and Closing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15" y="2514780"/>
            <a:ext cx="2304785" cy="26668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Agenda </a:t>
            </a:r>
          </a:p>
        </p:txBody>
      </p:sp>
    </p:spTree>
    <p:extLst>
      <p:ext uri="{BB962C8B-B14F-4D97-AF65-F5344CB8AC3E}">
        <p14:creationId xmlns:p14="http://schemas.microsoft.com/office/powerpoint/2010/main" val="18301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17B14-E799-4612-9016-3CF9CA47AD0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What is project management?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9156" y="5499880"/>
            <a:ext cx="6210300" cy="584776"/>
          </a:xfrm>
          <a:prstGeom prst="rect">
            <a:avLst/>
          </a:prstGeom>
          <a:solidFill>
            <a:srgbClr val="00446A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3200" b="1" dirty="0">
                <a:solidFill>
                  <a:srgbClr val="FFFFFF"/>
                </a:solidFill>
                <a:latin typeface="Calibri"/>
                <a:cs typeface="Calibri"/>
              </a:rPr>
              <a:t>Project Management = Organizing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304800" y="3458160"/>
            <a:ext cx="10210800" cy="1752600"/>
            <a:chOff x="-304800" y="3581400"/>
            <a:chExt cx="10210800" cy="1752600"/>
          </a:xfrm>
        </p:grpSpPr>
        <p:sp>
          <p:nvSpPr>
            <p:cNvPr id="11" name="Rectangle 10"/>
            <p:cNvSpPr/>
            <p:nvPr/>
          </p:nvSpPr>
          <p:spPr>
            <a:xfrm>
              <a:off x="-304800" y="3581400"/>
              <a:ext cx="10210800" cy="17526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95600" y="3984248"/>
              <a:ext cx="62103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r>
                <a:rPr lang="en-US" sz="2600" dirty="0">
                  <a:solidFill>
                    <a:srgbClr val="00446A"/>
                  </a:solidFill>
                  <a:latin typeface="Calibri"/>
                  <a:cs typeface="Calibri"/>
                </a:rPr>
                <a:t>Getting important work done well by empowering others.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58" r="91019" b="37551"/>
            <a:stretch/>
          </p:blipFill>
          <p:spPr bwMode="auto">
            <a:xfrm>
              <a:off x="827155" y="3733800"/>
              <a:ext cx="1428713" cy="14069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-304800" y="1447800"/>
            <a:ext cx="10210800" cy="1905000"/>
            <a:chOff x="-304800" y="1447800"/>
            <a:chExt cx="10210800" cy="1905000"/>
          </a:xfrm>
        </p:grpSpPr>
        <p:sp>
          <p:nvSpPr>
            <p:cNvPr id="5" name="Rectangle 4"/>
            <p:cNvSpPr/>
            <p:nvPr/>
          </p:nvSpPr>
          <p:spPr>
            <a:xfrm>
              <a:off x="-304800" y="1584520"/>
              <a:ext cx="10210800" cy="1752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895600" y="1630740"/>
              <a:ext cx="62103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r>
                <a:rPr lang="en-US" sz="2400" dirty="0">
                  <a:solidFill>
                    <a:srgbClr val="00446A"/>
                  </a:solidFill>
                  <a:latin typeface="Calibri"/>
                  <a:cs typeface="Calibri"/>
                </a:rPr>
                <a:t>The discipline of planning, organizing, motivating, and controlling resources to achieve specific goals associated with a temporary endeavor with a defined beginning and end.</a:t>
              </a:r>
            </a:p>
          </p:txBody>
        </p:sp>
        <p:pic>
          <p:nvPicPr>
            <p:cNvPr id="3" name="Picture 2" descr="Wikipedia-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60" y="1447800"/>
              <a:ext cx="1658840" cy="190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098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What is a project manager?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144" y="1631418"/>
            <a:ext cx="8009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Font typeface="Arial"/>
              <a:buChar char="•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Responsible for the success or failure of the project</a:t>
            </a:r>
          </a:p>
          <a:p>
            <a:pPr marL="514350" indent="-514350">
              <a:spcBef>
                <a:spcPts val="2400"/>
              </a:spcBef>
              <a:buFont typeface="Arial"/>
              <a:buChar char="•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Does not do it all herself</a:t>
            </a:r>
          </a:p>
          <a:p>
            <a:pPr marL="514350" indent="-514350">
              <a:spcBef>
                <a:spcPts val="2400"/>
              </a:spcBef>
              <a:buFont typeface="Arial"/>
              <a:buChar char="•"/>
            </a:pP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Leads a team of people who are often peers not directly managed by the project manager</a:t>
            </a:r>
          </a:p>
        </p:txBody>
      </p:sp>
    </p:spTree>
    <p:extLst>
      <p:ext uri="{BB962C8B-B14F-4D97-AF65-F5344CB8AC3E}">
        <p14:creationId xmlns:p14="http://schemas.microsoft.com/office/powerpoint/2010/main" val="4159269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What are the challenges of project management?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654" r="42420"/>
          <a:stretch/>
        </p:blipFill>
        <p:spPr>
          <a:xfrm>
            <a:off x="2710056" y="1424544"/>
            <a:ext cx="3742798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45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B17B14-E799-4612-9016-3CF9CA47AD0C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53340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600" b="1" dirty="0">
                <a:solidFill>
                  <a:srgbClr val="00446A"/>
                </a:solidFill>
                <a:latin typeface="Calibri"/>
                <a:cs typeface="Calibri"/>
              </a:rPr>
              <a:t>Doing the parts of your job which you can only do well with help from people you don’t manage.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What is lateral management?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300" y="1651918"/>
            <a:ext cx="4089400" cy="330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51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2436" y="1828800"/>
            <a:ext cx="7941964" cy="768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50800" eaLnBrk="0" fontAlgn="base" hangingPunct="0">
              <a:spcAft>
                <a:spcPct val="0"/>
              </a:spcAft>
              <a:defRPr/>
            </a:pPr>
            <a:r>
              <a:rPr lang="en-US" sz="2000" dirty="0">
                <a:solidFill>
                  <a:srgbClr val="00446A"/>
                </a:solidFill>
              </a:rPr>
              <a:t>What are the 3 most important projects that you are responsible for overseeing in your job?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2436" y="5251704"/>
            <a:ext cx="7941964" cy="768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50800" eaLnBrk="0" fontAlgn="base" hangingPunct="0">
              <a:spcAft>
                <a:spcPct val="0"/>
              </a:spcAft>
              <a:tabLst>
                <a:tab pos="0" algn="l"/>
              </a:tabLst>
              <a:defRPr/>
            </a:pPr>
            <a:r>
              <a:rPr lang="en-US" sz="2000" dirty="0">
                <a:solidFill>
                  <a:srgbClr val="00446A"/>
                </a:solidFill>
              </a:rPr>
              <a:t>What are the greatest challenges you face with this working relationship?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2436" y="2969768"/>
            <a:ext cx="7941964" cy="768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50800" eaLnBrk="0" fontAlgn="base" hangingPunct="0">
              <a:spcAft>
                <a:spcPct val="0"/>
              </a:spcAft>
              <a:tabLst>
                <a:tab pos="0" algn="l"/>
              </a:tabLst>
              <a:defRPr/>
            </a:pPr>
            <a:r>
              <a:rPr lang="en-US" sz="2000" dirty="0">
                <a:solidFill>
                  <a:srgbClr val="00446A"/>
                </a:solidFill>
              </a:rPr>
              <a:t>Which one relies most on you working well with your colleagues?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2436" y="4110736"/>
            <a:ext cx="7941964" cy="768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50800" eaLnBrk="0" fontAlgn="base" hangingPunct="0">
              <a:spcAft>
                <a:spcPct val="0"/>
              </a:spcAft>
              <a:tabLst>
                <a:tab pos="0" algn="l"/>
              </a:tabLst>
              <a:defRPr/>
            </a:pPr>
            <a:r>
              <a:rPr lang="en-US" sz="2000" dirty="0">
                <a:solidFill>
                  <a:srgbClr val="00446A"/>
                </a:solidFill>
              </a:rPr>
              <a:t>Which colleague(s)?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Silent Reflection</a:t>
            </a:r>
          </a:p>
        </p:txBody>
      </p:sp>
    </p:spTree>
    <p:extLst>
      <p:ext uri="{BB962C8B-B14F-4D97-AF65-F5344CB8AC3E}">
        <p14:creationId xmlns:p14="http://schemas.microsoft.com/office/powerpoint/2010/main" val="885660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968B-E52D-48FA-AFA4-A19DF3D2143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Breakout Discussions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1000" y="2667000"/>
            <a:ext cx="8382000" cy="2590800"/>
          </a:xfrm>
          <a:prstGeom prst="rect">
            <a:avLst/>
          </a:prstGeom>
          <a:solidFill>
            <a:srgbClr val="00446A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t"/>
          <a:lstStyle/>
          <a:p>
            <a:pPr marL="50800" eaLnBrk="0" fontAlgn="base" hangingPunct="0">
              <a:spcAft>
                <a:spcPct val="0"/>
              </a:spcAft>
              <a:defRPr/>
            </a:pPr>
            <a:r>
              <a:rPr lang="en-US" sz="2600" dirty="0">
                <a:solidFill>
                  <a:srgbClr val="FFFFFF"/>
                </a:solidFill>
              </a:rPr>
              <a:t>1. Discuss the challenge you wrote down, and explore potential solutions and best practices.</a:t>
            </a:r>
          </a:p>
          <a:p>
            <a:pPr marL="50800" eaLnBrk="0" fontAlgn="base" hangingPunct="0">
              <a:spcAft>
                <a:spcPct val="0"/>
              </a:spcAft>
              <a:defRPr/>
            </a:pPr>
            <a:endParaRPr lang="en-US" sz="2600" dirty="0">
              <a:solidFill>
                <a:srgbClr val="FFFFFF"/>
              </a:solidFill>
            </a:endParaRPr>
          </a:p>
          <a:p>
            <a:pPr marL="50800" eaLnBrk="0" fontAlgn="base" hangingPunct="0">
              <a:spcAft>
                <a:spcPct val="0"/>
              </a:spcAft>
              <a:defRPr/>
            </a:pPr>
            <a:r>
              <a:rPr lang="en-US" sz="2600" dirty="0">
                <a:solidFill>
                  <a:srgbClr val="FFFFFF"/>
                </a:solidFill>
              </a:rPr>
              <a:t>2. Come up with one solid tip (per group) for developing effective work relationships around your project. Try to make it unique – you will report out to the group.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1600200"/>
            <a:ext cx="876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600" b="1" dirty="0">
                <a:solidFill>
                  <a:srgbClr val="00446A"/>
                </a:solidFill>
                <a:latin typeface="Calibri"/>
                <a:cs typeface="Calibri"/>
              </a:rPr>
              <a:t>Breakout into groups of two or three, and:</a:t>
            </a:r>
          </a:p>
        </p:txBody>
      </p:sp>
    </p:spTree>
    <p:extLst>
      <p:ext uri="{BB962C8B-B14F-4D97-AF65-F5344CB8AC3E}">
        <p14:creationId xmlns:p14="http://schemas.microsoft.com/office/powerpoint/2010/main" val="128578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28038</TotalTime>
  <Words>860</Words>
  <Application>Microsoft Macintosh PowerPoint</Application>
  <PresentationFormat>On-screen Show (4:3)</PresentationFormat>
  <Paragraphs>160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Courier New</vt:lpstr>
      <vt:lpstr>Helvetica</vt:lpstr>
      <vt:lpstr>1_Office Theme</vt:lpstr>
      <vt:lpstr>Project Management</vt:lpstr>
      <vt:lpstr>Goals</vt:lpstr>
      <vt:lpstr>Agenda </vt:lpstr>
      <vt:lpstr>What is project management?</vt:lpstr>
      <vt:lpstr>What is a project manager?</vt:lpstr>
      <vt:lpstr>What are the challenges of project management?</vt:lpstr>
      <vt:lpstr>What is lateral management?</vt:lpstr>
      <vt:lpstr>Silent Reflection</vt:lpstr>
      <vt:lpstr>Breakout Discussions</vt:lpstr>
      <vt:lpstr>Report-back</vt:lpstr>
      <vt:lpstr>Agenda </vt:lpstr>
      <vt:lpstr>Seven habits of effective project managers</vt:lpstr>
      <vt:lpstr>Seven habits of effective project managers</vt:lpstr>
      <vt:lpstr>Seven habits of effective project managers</vt:lpstr>
      <vt:lpstr>Seven habits of effective project managers</vt:lpstr>
      <vt:lpstr>Seven habits of effective project managers</vt:lpstr>
      <vt:lpstr>Seven habits of effective project managers</vt:lpstr>
      <vt:lpstr>Seven habits of effective project managers</vt:lpstr>
      <vt:lpstr>Agenda </vt:lpstr>
      <vt:lpstr>The MOCHA approach to defining responsibilities</vt:lpstr>
      <vt:lpstr>A taskmaster helps you keep track of what is due when from whom</vt:lpstr>
      <vt:lpstr>A taskmaster only works if you work it</vt:lpstr>
      <vt:lpstr>Agenda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beattym;BSchenck@barackobama.com</dc:creator>
  <cp:lastModifiedBy>Microsoft Office User</cp:lastModifiedBy>
  <cp:revision>1210</cp:revision>
  <cp:lastPrinted>2012-03-22T19:47:25Z</cp:lastPrinted>
  <dcterms:created xsi:type="dcterms:W3CDTF">2011-03-30T13:57:21Z</dcterms:created>
  <dcterms:modified xsi:type="dcterms:W3CDTF">2019-03-03T07:00:38Z</dcterms:modified>
</cp:coreProperties>
</file>