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622" r:id="rId2"/>
    <p:sldId id="649" r:id="rId3"/>
    <p:sldId id="740" r:id="rId4"/>
    <p:sldId id="688" r:id="rId5"/>
    <p:sldId id="741" r:id="rId6"/>
    <p:sldId id="635" r:id="rId7"/>
    <p:sldId id="636" r:id="rId8"/>
    <p:sldId id="637" r:id="rId9"/>
    <p:sldId id="742" r:id="rId10"/>
    <p:sldId id="746" r:id="rId11"/>
    <p:sldId id="747" r:id="rId12"/>
    <p:sldId id="748" r:id="rId13"/>
    <p:sldId id="745" r:id="rId14"/>
    <p:sldId id="749" r:id="rId15"/>
    <p:sldId id="750" r:id="rId16"/>
    <p:sldId id="751" r:id="rId17"/>
    <p:sldId id="752" r:id="rId18"/>
    <p:sldId id="755" r:id="rId19"/>
    <p:sldId id="753" r:id="rId20"/>
    <p:sldId id="754" r:id="rId21"/>
    <p:sldId id="757" r:id="rId22"/>
    <p:sldId id="758" r:id="rId23"/>
    <p:sldId id="759" r:id="rId24"/>
    <p:sldId id="760" r:id="rId25"/>
    <p:sldId id="761" r:id="rId26"/>
    <p:sldId id="743" r:id="rId27"/>
    <p:sldId id="708" r:id="rId28"/>
    <p:sldId id="762" r:id="rId29"/>
    <p:sldId id="763" r:id="rId30"/>
    <p:sldId id="744" r:id="rId31"/>
    <p:sldId id="764" r:id="rId32"/>
    <p:sldId id="765" r:id="rId33"/>
    <p:sldId id="766" r:id="rId34"/>
    <p:sldId id="638" r:id="rId35"/>
    <p:sldId id="681" r:id="rId36"/>
    <p:sldId id="767" r:id="rId37"/>
    <p:sldId id="768" r:id="rId38"/>
    <p:sldId id="769" r:id="rId39"/>
    <p:sldId id="656"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D6F"/>
    <a:srgbClr val="2E4F5A"/>
    <a:srgbClr val="FC6555"/>
    <a:srgbClr val="FC4030"/>
    <a:srgbClr val="27637F"/>
    <a:srgbClr val="FEB150"/>
    <a:srgbClr val="FB9D53"/>
    <a:srgbClr val="0D4F6E"/>
    <a:srgbClr val="28627F"/>
    <a:srgbClr val="3F6E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8" autoAdjust="0"/>
    <p:restoredTop sz="91228" autoAdjust="0"/>
  </p:normalViewPr>
  <p:slideViewPr>
    <p:cSldViewPr snapToGrid="0" snapToObjects="1">
      <p:cViewPr varScale="1">
        <p:scale>
          <a:sx n="103" d="100"/>
          <a:sy n="103" d="100"/>
        </p:scale>
        <p:origin x="528" y="184"/>
      </p:cViewPr>
      <p:guideLst>
        <p:guide orient="horz" pos="1620"/>
        <p:guide pos="2880"/>
        <p:guide orient="horz" pos="2160"/>
      </p:guideLst>
    </p:cSldViewPr>
  </p:slideViewPr>
  <p:outlineViewPr>
    <p:cViewPr>
      <p:scale>
        <a:sx n="33" d="100"/>
        <a:sy n="33" d="100"/>
      </p:scale>
      <p:origin x="0" y="4296"/>
    </p:cViewPr>
  </p:outlineViewPr>
  <p:notesTextViewPr>
    <p:cViewPr>
      <p:scale>
        <a:sx n="100" d="100"/>
        <a:sy n="100" d="100"/>
      </p:scale>
      <p:origin x="0" y="-4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BD7088-ABEF-EB44-9048-741CAC37FCC9}" type="datetimeFigureOut">
              <a:rPr lang="en-US" smtClean="0"/>
              <a:t>3/2/19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1B829A-FB99-C744-9A39-63D0D03EBB0A}" type="slidenum">
              <a:rPr lang="en-US" smtClean="0"/>
              <a:t>‹#›</a:t>
            </a:fld>
            <a:endParaRPr lang="en-US"/>
          </a:p>
        </p:txBody>
      </p:sp>
    </p:spTree>
    <p:extLst>
      <p:ext uri="{BB962C8B-B14F-4D97-AF65-F5344CB8AC3E}">
        <p14:creationId xmlns:p14="http://schemas.microsoft.com/office/powerpoint/2010/main" val="6985082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a:t>
            </a:r>
            <a:r>
              <a:rPr lang="en-US"/>
              <a:t>, USA</a:t>
            </a:r>
            <a:endParaRPr lang="en-US" b="1" dirty="0"/>
          </a:p>
          <a:p>
            <a:endParaRPr lang="en-US" b="1" dirty="0"/>
          </a:p>
          <a:p>
            <a:r>
              <a:rPr lang="en-US" b="1" dirty="0"/>
              <a:t>00:00 – 00:00</a:t>
            </a:r>
            <a:r>
              <a:rPr lang="en-US" b="1" baseline="0" dirty="0"/>
              <a:t> [General Opening Slide] </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t>1</a:t>
            </a:fld>
            <a:endParaRPr lang="en-US"/>
          </a:p>
        </p:txBody>
      </p:sp>
    </p:spTree>
    <p:extLst>
      <p:ext uri="{BB962C8B-B14F-4D97-AF65-F5344CB8AC3E}">
        <p14:creationId xmlns:p14="http://schemas.microsoft.com/office/powerpoint/2010/main" val="2041188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16</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17</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18</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19</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20</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21</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00:11</a:t>
            </a:r>
            <a:r>
              <a:rPr lang="en-US" b="1" baseline="0" dirty="0"/>
              <a:t> – 00:16 [5 min] – Caleb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a:t>Trainer’s Notes:</a:t>
            </a:r>
            <a:r>
              <a:rPr lang="en-US" b="0" baseline="0" dirty="0"/>
              <a:t> Learners will have 3 minutes to complete the activity. The facilitator will lead a pop-corn debrief for 2 minutes.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Review activity instructions</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Set timer (</a:t>
            </a:r>
            <a:r>
              <a:rPr lang="en-US" b="0" baseline="0" dirty="0" err="1"/>
              <a:t>Aquiles</a:t>
            </a:r>
            <a:r>
              <a:rPr lang="en-US" b="0" baseline="0" dirty="0"/>
              <a:t>)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Debrief activity for 3 minutes (Caleb)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What was one of your key goals?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How would you accomplish that goal online?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0" marR="0" lvl="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Trainer’s Notes:</a:t>
            </a:r>
            <a:r>
              <a:rPr lang="en-US" b="0" baseline="0" dirty="0"/>
              <a:t> Learners will likely provide wrong answers, since they have not been trained on digital tactics yet. But by throwing them in the deep end of the pool, they are realizing that there is a connection of sorts, which we will further explore throughout the training. </a:t>
            </a:r>
            <a:endParaRPr lang="en-US" b="1"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24</a:t>
            </a:fld>
            <a:endParaRPr lang="en-US" dirty="0"/>
          </a:p>
        </p:txBody>
      </p:sp>
    </p:spTree>
    <p:extLst>
      <p:ext uri="{BB962C8B-B14F-4D97-AF65-F5344CB8AC3E}">
        <p14:creationId xmlns:p14="http://schemas.microsoft.com/office/powerpoint/2010/main" val="701394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25</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00:11</a:t>
            </a:r>
            <a:r>
              <a:rPr lang="en-US" b="1" baseline="0" dirty="0"/>
              <a:t> – 00:16 [5 min] – Caleb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a:t>Trainer’s Notes:</a:t>
            </a:r>
            <a:r>
              <a:rPr lang="en-US" b="0" baseline="0" dirty="0"/>
              <a:t> Learners will have 3 minutes to complete the activity. The facilitator will lead a pop-corn debrief for 2 minutes.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Review activity instructions</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Set timer (</a:t>
            </a:r>
            <a:r>
              <a:rPr lang="en-US" b="0" baseline="0" dirty="0" err="1"/>
              <a:t>Aquiles</a:t>
            </a:r>
            <a:r>
              <a:rPr lang="en-US" b="0" baseline="0" dirty="0"/>
              <a:t>)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Debrief activity for 3 minutes (Caleb)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What was one of your key goals?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How would you accomplish that goal online?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0" marR="0" lvl="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Trainer’s Notes:</a:t>
            </a:r>
            <a:r>
              <a:rPr lang="en-US" b="0" baseline="0" dirty="0"/>
              <a:t> Learners will likely provide wrong answers, since they have not been trained on digital tactics yet. But by throwing them in the deep end of the pool, they are realizing that there is a connection of sorts, which we will further explore throughout the training. </a:t>
            </a:r>
            <a:endParaRPr lang="en-US" b="1"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32</a:t>
            </a:fld>
            <a:endParaRPr lang="en-US" dirty="0"/>
          </a:p>
        </p:txBody>
      </p:sp>
    </p:spTree>
    <p:extLst>
      <p:ext uri="{BB962C8B-B14F-4D97-AF65-F5344CB8AC3E}">
        <p14:creationId xmlns:p14="http://schemas.microsoft.com/office/powerpoint/2010/main" val="701394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33</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00:01</a:t>
            </a:r>
            <a:r>
              <a:rPr lang="en-US" b="1" baseline="0" dirty="0"/>
              <a:t> – 00:03 [2 min] – </a:t>
            </a:r>
            <a:r>
              <a:rPr lang="en-US" b="1" baseline="0" dirty="0" err="1"/>
              <a:t>Aquiles</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285750" indent="-285750">
              <a:buFont typeface="Arial" panose="020B0604020202020204" pitchFamily="34" charset="0"/>
              <a:buChar char="•"/>
            </a:pPr>
            <a:r>
              <a:rPr lang="en-US" b="0" baseline="0" dirty="0"/>
              <a:t>Before we get started, let’s review some logistics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2</a:t>
            </a:fld>
            <a:endParaRPr lang="en-US"/>
          </a:p>
        </p:txBody>
      </p:sp>
    </p:spTree>
    <p:extLst>
      <p:ext uri="{BB962C8B-B14F-4D97-AF65-F5344CB8AC3E}">
        <p14:creationId xmlns:p14="http://schemas.microsoft.com/office/powerpoint/2010/main" val="13215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00:00 – 00:00</a:t>
            </a:r>
            <a:r>
              <a:rPr lang="en-US" b="1" baseline="0" dirty="0"/>
              <a:t> [General Closing Slide] </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t>39</a:t>
            </a:fld>
            <a:endParaRPr lang="en-US"/>
          </a:p>
        </p:txBody>
      </p:sp>
    </p:spTree>
    <p:extLst>
      <p:ext uri="{BB962C8B-B14F-4D97-AF65-F5344CB8AC3E}">
        <p14:creationId xmlns:p14="http://schemas.microsoft.com/office/powerpoint/2010/main" val="188171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4</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5</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10</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11</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12</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14</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15</a:t>
            </a:fld>
            <a:endParaRPr lang="en-US" dirty="0"/>
          </a:p>
        </p:txBody>
      </p:sp>
    </p:spTree>
    <p:extLst>
      <p:ext uri="{BB962C8B-B14F-4D97-AF65-F5344CB8AC3E}">
        <p14:creationId xmlns:p14="http://schemas.microsoft.com/office/powerpoint/2010/main" val="3598196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
        <p:nvSpPr>
          <p:cNvPr id="7" name="Rectangle 6"/>
          <p:cNvSpPr/>
          <p:nvPr userDrawn="1"/>
        </p:nvSpPr>
        <p:spPr>
          <a:xfrm>
            <a:off x="0" y="-52293"/>
            <a:ext cx="9144000" cy="6826874"/>
          </a:xfrm>
          <a:prstGeom prst="rect">
            <a:avLst/>
          </a:prstGeom>
          <a:solidFill>
            <a:srgbClr val="27637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solidFill>
                <a:latin typeface="Tungsten Medium"/>
                <a:cs typeface="Tungsten Medium"/>
              </a:rPr>
              <a:t>     </a:t>
            </a:r>
          </a:p>
        </p:txBody>
      </p:sp>
      <p:pic>
        <p:nvPicPr>
          <p:cNvPr id="8" name="Picture 7" descr="White Pencil.png"/>
          <p:cNvPicPr>
            <a:picLocks noChangeAspect="1"/>
          </p:cNvPicPr>
          <p:nvPr userDrawn="1"/>
        </p:nvPicPr>
        <p:blipFill rotWithShape="1">
          <a:blip r:embed="rId2">
            <a:extLst>
              <a:ext uri="{28A0092B-C50C-407E-A947-70E740481C1C}">
                <a14:useLocalDpi xmlns:a14="http://schemas.microsoft.com/office/drawing/2010/main" val="0"/>
              </a:ext>
            </a:extLst>
          </a:blip>
          <a:srcRect l="40760" t="8303" r="42395" b="68883"/>
          <a:stretch/>
        </p:blipFill>
        <p:spPr>
          <a:xfrm>
            <a:off x="8425332" y="6133566"/>
            <a:ext cx="472237" cy="463009"/>
          </a:xfrm>
          <a:prstGeom prst="rect">
            <a:avLst/>
          </a:prstGeom>
        </p:spPr>
      </p:pic>
    </p:spTree>
    <p:extLst>
      <p:ext uri="{BB962C8B-B14F-4D97-AF65-F5344CB8AC3E}">
        <p14:creationId xmlns:p14="http://schemas.microsoft.com/office/powerpoint/2010/main" val="184823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079927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1"/>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6"/>
            <a:ext cx="6019800" cy="438785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452382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020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671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133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133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64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122367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956773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05073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8" name="Footer Placeholder 7"/>
          <p:cNvSpPr>
            <a:spLocks noGrp="1"/>
          </p:cNvSpPr>
          <p:nvPr>
            <p:ph type="ftr" sz="quarter" idx="11"/>
          </p:nvPr>
        </p:nvSpPr>
        <p:spPr>
          <a:xfrm>
            <a:off x="3124200" y="6356355"/>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45212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4" name="Footer Placeholder 3"/>
          <p:cNvSpPr>
            <a:spLocks noGrp="1"/>
          </p:cNvSpPr>
          <p:nvPr>
            <p:ph type="ftr" sz="quarter" idx="11"/>
          </p:nvPr>
        </p:nvSpPr>
        <p:spPr>
          <a:xfrm>
            <a:off x="3124200" y="6356355"/>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10366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3" name="Footer Placeholder 2"/>
          <p:cNvSpPr>
            <a:spLocks noGrp="1"/>
          </p:cNvSpPr>
          <p:nvPr>
            <p:ph type="ftr" sz="quarter" idx="11"/>
          </p:nvPr>
        </p:nvSpPr>
        <p:spPr>
          <a:xfrm>
            <a:off x="3124200" y="6356355"/>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150086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49"/>
            <a:ext cx="3008313"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3324813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3096382E-CA0B-E248-8AC8-C83D51D8FD08}" type="datetimeFigureOut">
              <a:rPr lang="en-US" smtClean="0"/>
              <a:t>3/2/19</a:t>
            </a:fld>
            <a:endParaRPr lang="en-US"/>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F900F5BC-297A-9344-A30F-CD00B79A9FBF}" type="slidenum">
              <a:rPr lang="en-US" smtClean="0"/>
              <a:t>‹#›</a:t>
            </a:fld>
            <a:endParaRPr lang="en-US"/>
          </a:p>
        </p:txBody>
      </p:sp>
    </p:spTree>
    <p:extLst>
      <p:ext uri="{BB962C8B-B14F-4D97-AF65-F5344CB8AC3E}">
        <p14:creationId xmlns:p14="http://schemas.microsoft.com/office/powerpoint/2010/main" val="221440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9" cstate="print">
            <a:clrChange>
              <a:clrFrom>
                <a:srgbClr val="000000">
                  <a:alpha val="0"/>
                </a:srgbClr>
              </a:clrFrom>
              <a:clrTo>
                <a:srgbClr val="000000">
                  <a:alpha val="0"/>
                </a:srgbClr>
              </a:clrTo>
            </a:clrChange>
            <a:duotone>
              <a:prstClr val="black"/>
              <a:schemeClr val="tx1">
                <a:lumMod val="50000"/>
                <a:tint val="45000"/>
                <a:satMod val="400000"/>
              </a:schemeClr>
            </a:duotone>
            <a:extLst>
              <a:ext uri="{BEBA8EAE-BF5A-486C-A8C5-ECC9F3942E4B}">
                <a14:imgProps xmlns:a14="http://schemas.microsoft.com/office/drawing/2010/main">
                  <a14:imgLayer r:embed="rId20">
                    <a14:imgEffect>
                      <a14:brightnessContrast bright="-2000" contrast="-9000"/>
                    </a14:imgEffect>
                  </a14:imgLayer>
                </a14:imgProps>
              </a:ext>
              <a:ext uri="{28A0092B-C50C-407E-A947-70E740481C1C}">
                <a14:useLocalDpi xmlns:a14="http://schemas.microsoft.com/office/drawing/2010/main" val="0"/>
              </a:ext>
            </a:extLst>
          </a:blip>
          <a:srcRect l="40907" t="6333" r="40510" b="78878"/>
          <a:stretch/>
        </p:blipFill>
        <p:spPr>
          <a:xfrm>
            <a:off x="8432803" y="6177764"/>
            <a:ext cx="487597" cy="418811"/>
          </a:xfrm>
          <a:prstGeom prst="rect">
            <a:avLst/>
          </a:prstGeom>
        </p:spPr>
      </p:pic>
      <p:sp>
        <p:nvSpPr>
          <p:cNvPr id="11" name="Rectangle 10"/>
          <p:cNvSpPr/>
          <p:nvPr/>
        </p:nvSpPr>
        <p:spPr bwMode="auto">
          <a:xfrm>
            <a:off x="0" y="6765275"/>
            <a:ext cx="9144000" cy="98660"/>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spTree>
    <p:extLst>
      <p:ext uri="{BB962C8B-B14F-4D97-AF65-F5344CB8AC3E}">
        <p14:creationId xmlns:p14="http://schemas.microsoft.com/office/powerpoint/2010/main" val="1757839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5" r:id="rId14"/>
    <p:sldLayoutId id="2147483667" r:id="rId15"/>
    <p:sldLayoutId id="2147483668" r:id="rId16"/>
    <p:sldLayoutId id="2147483669"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myaccount.maestroconference.com/conference/register/HO4ZZO1UGN4VLOEF"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hyperlink" Target="https://docs.google.com/spreadsheets/d/1nBd8gC9R4hvCoUGyAItEu9O7V0UzB-J9RK7Suw4xsv8/edit?pli=1#gid=0" TargetMode="External"/><Relationship Id="rId5" Type="http://schemas.openxmlformats.org/officeDocument/2006/relationships/image" Target="../media/image7.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docs.google.com/spreadsheets/d/14ZhaNIou-YdcDn6T-UJmiU_xBfwSysZwLhBlWpOUFQQ/edit?ts=562658eb#gid=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hyperlink" Target="https://docs.google.com/spreadsheets/d/14ZhaNIou-YdcDn6T-UJmiU_xBfwSysZwLhBlWpOUFQQ/edit?ts=562658eb#gid=0" TargetMode="External"/><Relationship Id="rId5" Type="http://schemas.openxmlformats.org/officeDocument/2006/relationships/image" Target="../media/image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hyperlink" Target="https://docs.google.com/spreadsheets/d/13XNqUTflioSlkxMCAV9ML98pG8zj-7_uYBQ6YzjJKws/edit?usp=sharin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https://docs.google.com/spreadsheets/d/16E2WQVT5rxowrn9CRKX9j__ybvrp8fnGntLG51SjGAU/edit?usp=sharing"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8323.jpg"/>
          <p:cNvPicPr>
            <a:picLocks noChangeAspect="1"/>
          </p:cNvPicPr>
          <p:nvPr/>
        </p:nvPicPr>
        <p:blipFill rotWithShape="1">
          <a:blip r:embed="rId3">
            <a:extLst>
              <a:ext uri="{28A0092B-C50C-407E-A947-70E740481C1C}">
                <a14:useLocalDpi xmlns:a14="http://schemas.microsoft.com/office/drawing/2010/main" val="0"/>
              </a:ext>
            </a:extLst>
          </a:blip>
          <a:srcRect t="-1" b="-1"/>
          <a:stretch/>
        </p:blipFill>
        <p:spPr>
          <a:xfrm>
            <a:off x="-42993" y="-72925"/>
            <a:ext cx="9340452" cy="7016855"/>
          </a:xfrm>
          <a:prstGeom prst="rect">
            <a:avLst/>
          </a:prstGeom>
        </p:spPr>
      </p:pic>
      <p:sp>
        <p:nvSpPr>
          <p:cNvPr id="20" name="Rectangle 19"/>
          <p:cNvSpPr/>
          <p:nvPr/>
        </p:nvSpPr>
        <p:spPr>
          <a:xfrm>
            <a:off x="-42993" y="-72925"/>
            <a:ext cx="9340452" cy="7016855"/>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x-none"/>
          </a:p>
        </p:txBody>
      </p:sp>
      <p:sp>
        <p:nvSpPr>
          <p:cNvPr id="18" name="TextBox 17"/>
          <p:cNvSpPr txBox="1"/>
          <p:nvPr/>
        </p:nvSpPr>
        <p:spPr>
          <a:xfrm>
            <a:off x="1727168" y="1404094"/>
            <a:ext cx="4547032" cy="649695"/>
          </a:xfrm>
          <a:prstGeom prst="rect">
            <a:avLst/>
          </a:prstGeom>
          <a:noFill/>
        </p:spPr>
        <p:txBody>
          <a:bodyPr wrap="square" lIns="64291" tIns="32146" rIns="64291" bIns="32146" rtlCol="0">
            <a:spAutoFit/>
          </a:bodyPr>
          <a:lstStyle/>
          <a:p>
            <a:r>
              <a:rPr lang="en-US" sz="3800" dirty="0">
                <a:solidFill>
                  <a:schemeClr val="bg1"/>
                </a:solidFill>
                <a:latin typeface="Gotham Bold"/>
                <a:cs typeface="Gotham Bold"/>
              </a:rPr>
              <a:t>OFA</a:t>
            </a:r>
            <a:r>
              <a:rPr lang="en-US" sz="3800" dirty="0">
                <a:solidFill>
                  <a:schemeClr val="bg1"/>
                </a:solidFill>
                <a:latin typeface="Tungsten Semibold"/>
                <a:cs typeface="Tungsten Semibold"/>
              </a:rPr>
              <a:t> </a:t>
            </a:r>
            <a:r>
              <a:rPr lang="en-US" sz="3800" dirty="0">
                <a:solidFill>
                  <a:schemeClr val="bg1"/>
                </a:solidFill>
                <a:latin typeface="Gotham Light"/>
                <a:cs typeface="Gotham Light"/>
              </a:rPr>
              <a:t>TRAINING</a:t>
            </a:r>
          </a:p>
        </p:txBody>
      </p:sp>
      <p:sp>
        <p:nvSpPr>
          <p:cNvPr id="11" name="Rectangle 10"/>
          <p:cNvSpPr/>
          <p:nvPr/>
        </p:nvSpPr>
        <p:spPr>
          <a:xfrm>
            <a:off x="1779709" y="2848067"/>
            <a:ext cx="4325494" cy="927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r>
              <a:rPr lang="en-US" sz="2400" dirty="0">
                <a:latin typeface="Whitney Bold"/>
                <a:cs typeface="Whitney Bold"/>
              </a:rPr>
              <a:t>Welcome to today’s webinar. </a:t>
            </a:r>
          </a:p>
          <a:p>
            <a:r>
              <a:rPr lang="en-US" sz="2400" dirty="0">
                <a:latin typeface="Whitney Bold"/>
                <a:cs typeface="Whitney Bold"/>
              </a:rPr>
              <a:t>We will begin shortly.  </a:t>
            </a:r>
          </a:p>
          <a:p>
            <a:endParaRPr lang="en-US" sz="2400" dirty="0">
              <a:latin typeface="Whitney Bold"/>
              <a:cs typeface="Whitney Bold"/>
            </a:endParaRPr>
          </a:p>
          <a:p>
            <a:r>
              <a:rPr lang="en-US" sz="2400" dirty="0">
                <a:latin typeface="Whitney Bold"/>
                <a:cs typeface="Whitney Bold"/>
              </a:rPr>
              <a:t>For audio, please make sure to also join the call. </a:t>
            </a:r>
          </a:p>
        </p:txBody>
      </p:sp>
      <p:pic>
        <p:nvPicPr>
          <p:cNvPr id="3" name="Picture 2"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175494"/>
            <a:ext cx="2197495" cy="1463871"/>
          </a:xfrm>
          <a:prstGeom prst="rect">
            <a:avLst/>
          </a:prstGeom>
        </p:spPr>
      </p:pic>
      <p:sp>
        <p:nvSpPr>
          <p:cNvPr id="23" name="Rectangle 22">
            <a:hlinkClick r:id="rId5"/>
          </p:cNvPr>
          <p:cNvSpPr/>
          <p:nvPr/>
        </p:nvSpPr>
        <p:spPr>
          <a:xfrm>
            <a:off x="1895026" y="4580113"/>
            <a:ext cx="1806049" cy="470029"/>
          </a:xfrm>
          <a:prstGeom prst="rect">
            <a:avLst/>
          </a:prstGeom>
          <a:noFill/>
          <a:ln w="190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400" dirty="0">
                <a:solidFill>
                  <a:srgbClr val="FFFFFF"/>
                </a:solidFill>
                <a:latin typeface="Gotham Book"/>
                <a:cs typeface="Gotham Book"/>
              </a:rPr>
              <a:t>Dial-in here</a:t>
            </a:r>
          </a:p>
        </p:txBody>
      </p:sp>
      <p:pic>
        <p:nvPicPr>
          <p:cNvPr id="8" name="Picture 7" descr="A drawing of a face&#10;&#10;Description automatically generated">
            <a:extLst>
              <a:ext uri="{FF2B5EF4-FFF2-40B4-BE49-F238E27FC236}">
                <a16:creationId xmlns:a16="http://schemas.microsoft.com/office/drawing/2014/main" id="{CDD77D18-1B46-B04D-9383-2AFD68AE1595}"/>
              </a:ext>
            </a:extLst>
          </p:cNvPr>
          <p:cNvPicPr>
            <a:picLocks noChangeAspect="1"/>
          </p:cNvPicPr>
          <p:nvPr/>
        </p:nvPicPr>
        <p:blipFill>
          <a:blip r:embed="rId6"/>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1447383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2374921" y="1461515"/>
            <a:ext cx="3965576" cy="389395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Whitney Bold"/>
                <a:cs typeface="Whitney Bold"/>
              </a:rPr>
              <a:t>Expected Turnout</a:t>
            </a:r>
          </a:p>
        </p:txBody>
      </p:sp>
    </p:spTree>
    <p:extLst>
      <p:ext uri="{BB962C8B-B14F-4D97-AF65-F5344CB8AC3E}">
        <p14:creationId xmlns:p14="http://schemas.microsoft.com/office/powerpoint/2010/main" val="1189856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2374921" y="1461515"/>
            <a:ext cx="3965576" cy="389395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Whitney Bold"/>
              <a:cs typeface="Whitney Bold"/>
            </a:endParaRPr>
          </a:p>
        </p:txBody>
      </p:sp>
      <p:sp>
        <p:nvSpPr>
          <p:cNvPr id="8" name="Oval 7"/>
          <p:cNvSpPr/>
          <p:nvPr/>
        </p:nvSpPr>
        <p:spPr>
          <a:xfrm>
            <a:off x="3246385" y="2254405"/>
            <a:ext cx="2274820" cy="2273552"/>
          </a:xfrm>
          <a:prstGeom prst="ellipse">
            <a:avLst/>
          </a:prstGeom>
          <a:solidFill>
            <a:srgbClr val="2763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Whitney Bold"/>
                <a:cs typeface="Whitney Bold"/>
              </a:rPr>
              <a:t>Win Number</a:t>
            </a:r>
          </a:p>
        </p:txBody>
      </p:sp>
    </p:spTree>
    <p:extLst>
      <p:ext uri="{BB962C8B-B14F-4D97-AF65-F5344CB8AC3E}">
        <p14:creationId xmlns:p14="http://schemas.microsoft.com/office/powerpoint/2010/main" val="24085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2374921" y="1461515"/>
            <a:ext cx="3965576" cy="389395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Whitney Bold"/>
              <a:cs typeface="Whitney Bold"/>
            </a:endParaRPr>
          </a:p>
        </p:txBody>
      </p:sp>
      <p:sp>
        <p:nvSpPr>
          <p:cNvPr id="8" name="Oval 7"/>
          <p:cNvSpPr/>
          <p:nvPr/>
        </p:nvSpPr>
        <p:spPr>
          <a:xfrm>
            <a:off x="3215105" y="2310708"/>
            <a:ext cx="2274820" cy="2273552"/>
          </a:xfrm>
          <a:prstGeom prst="ellipse">
            <a:avLst/>
          </a:prstGeom>
          <a:solidFill>
            <a:srgbClr val="2763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Whitney Bold"/>
              <a:cs typeface="Whitney Bold"/>
            </a:endParaRPr>
          </a:p>
        </p:txBody>
      </p:sp>
      <p:sp>
        <p:nvSpPr>
          <p:cNvPr id="9" name="Oval 8"/>
          <p:cNvSpPr/>
          <p:nvPr/>
        </p:nvSpPr>
        <p:spPr>
          <a:xfrm>
            <a:off x="3463868" y="2590170"/>
            <a:ext cx="1759578" cy="1719611"/>
          </a:xfrm>
          <a:prstGeom prst="ellipse">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Whitney Bold"/>
                <a:cs typeface="Whitney Bold"/>
              </a:rPr>
              <a:t>Target Universe</a:t>
            </a:r>
          </a:p>
        </p:txBody>
      </p:sp>
    </p:spTree>
    <p:extLst>
      <p:ext uri="{BB962C8B-B14F-4D97-AF65-F5344CB8AC3E}">
        <p14:creationId xmlns:p14="http://schemas.microsoft.com/office/powerpoint/2010/main" val="358740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047" y="2429597"/>
            <a:ext cx="2474739" cy="71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000" dirty="0">
                <a:solidFill>
                  <a:srgbClr val="FFFFFF"/>
                </a:solidFill>
                <a:latin typeface="Gotham Book"/>
                <a:cs typeface="Gotham Book"/>
              </a:rPr>
              <a:t>Agenda for today</a:t>
            </a:r>
          </a:p>
        </p:txBody>
      </p:sp>
      <p:pic>
        <p:nvPicPr>
          <p:cNvPr id="9" name="Picture 8"/>
          <p:cNvPicPr>
            <a:picLocks noChangeAspect="1"/>
          </p:cNvPicPr>
          <p:nvPr/>
        </p:nvPicPr>
        <p:blipFill rotWithShape="1">
          <a:blip r:embed="rId2">
            <a:duotone>
              <a:prstClr val="black"/>
              <a:schemeClr val="tx2">
                <a:tint val="45000"/>
                <a:satMod val="400000"/>
              </a:schemeClr>
            </a:duotone>
            <a:alphaModFix amt="26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2031"/>
          <a:stretch/>
        </p:blipFill>
        <p:spPr>
          <a:xfrm>
            <a:off x="0" y="739318"/>
            <a:ext cx="2501034" cy="3882084"/>
          </a:xfrm>
          <a:prstGeom prst="rect">
            <a:avLst/>
          </a:prstGeom>
        </p:spPr>
      </p:pic>
      <p:sp>
        <p:nvSpPr>
          <p:cNvPr id="17" name="Rectangle 16"/>
          <p:cNvSpPr/>
          <p:nvPr/>
        </p:nvSpPr>
        <p:spPr>
          <a:xfrm>
            <a:off x="3926723" y="1202034"/>
            <a:ext cx="2241743"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Win Number Review</a:t>
            </a:r>
          </a:p>
        </p:txBody>
      </p:sp>
      <p:sp>
        <p:nvSpPr>
          <p:cNvPr id="19" name="Rectangle 18"/>
          <p:cNvSpPr/>
          <p:nvPr/>
        </p:nvSpPr>
        <p:spPr>
          <a:xfrm>
            <a:off x="3926722" y="2059503"/>
            <a:ext cx="3467930" cy="691179"/>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chemeClr val="tx1">
                    <a:lumMod val="75000"/>
                    <a:lumOff val="25000"/>
                  </a:schemeClr>
                </a:solidFill>
                <a:latin typeface="Tungsten Medium"/>
                <a:cs typeface="Tungsten Medium"/>
              </a:rPr>
              <a:t>Segmenting Your Target Universe</a:t>
            </a:r>
          </a:p>
        </p:txBody>
      </p:sp>
      <p:sp>
        <p:nvSpPr>
          <p:cNvPr id="24" name="Rectangle 23"/>
          <p:cNvSpPr/>
          <p:nvPr/>
        </p:nvSpPr>
        <p:spPr>
          <a:xfrm>
            <a:off x="3926724" y="2939947"/>
            <a:ext cx="2441936"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Types of Voter Contact</a:t>
            </a:r>
          </a:p>
        </p:txBody>
      </p:sp>
      <p:sp>
        <p:nvSpPr>
          <p:cNvPr id="10" name="Rectangle 9"/>
          <p:cNvSpPr/>
          <p:nvPr/>
        </p:nvSpPr>
        <p:spPr>
          <a:xfrm>
            <a:off x="3926723" y="4633250"/>
            <a:ext cx="2000084"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Debrief and Close</a:t>
            </a:r>
          </a:p>
        </p:txBody>
      </p:sp>
      <p:sp>
        <p:nvSpPr>
          <p:cNvPr id="11" name="Rectangle 10"/>
          <p:cNvSpPr/>
          <p:nvPr/>
        </p:nvSpPr>
        <p:spPr>
          <a:xfrm>
            <a:off x="3926723" y="3783022"/>
            <a:ext cx="1791307"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Vote Calculator</a:t>
            </a:r>
          </a:p>
        </p:txBody>
      </p:sp>
      <p:sp>
        <p:nvSpPr>
          <p:cNvPr id="12" name="Rectangle 11"/>
          <p:cNvSpPr/>
          <p:nvPr/>
        </p:nvSpPr>
        <p:spPr>
          <a:xfrm>
            <a:off x="3926724" y="2059503"/>
            <a:ext cx="79171" cy="691179"/>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Tree>
    <p:extLst>
      <p:ext uri="{BB962C8B-B14F-4D97-AF65-F5344CB8AC3E}">
        <p14:creationId xmlns:p14="http://schemas.microsoft.com/office/powerpoint/2010/main" val="3238364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13987" y="544245"/>
            <a:ext cx="2451381"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Voter Targeting Guide</a:t>
            </a:r>
          </a:p>
        </p:txBody>
      </p:sp>
      <p:sp>
        <p:nvSpPr>
          <p:cNvPr id="32" name="Rectangle 31"/>
          <p:cNvSpPr/>
          <p:nvPr/>
        </p:nvSpPr>
        <p:spPr>
          <a:xfrm>
            <a:off x="510928" y="54424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33" name="Straight Connector 32"/>
          <p:cNvCxnSpPr/>
          <p:nvPr/>
        </p:nvCxnSpPr>
        <p:spPr>
          <a:xfrm>
            <a:off x="515111" y="103047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4379" y="1112638"/>
            <a:ext cx="8049445" cy="59597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600" dirty="0">
                <a:solidFill>
                  <a:schemeClr val="tx1">
                    <a:lumMod val="75000"/>
                    <a:lumOff val="25000"/>
                  </a:schemeClr>
                </a:solidFill>
                <a:latin typeface="Gotham Bold" pitchFamily="50" charset="0"/>
                <a:cs typeface="Gotham Bold" pitchFamily="50" charset="0"/>
              </a:rPr>
              <a:t>Who should your target universe ignore?</a:t>
            </a:r>
          </a:p>
        </p:txBody>
      </p:sp>
      <p:graphicFrame>
        <p:nvGraphicFramePr>
          <p:cNvPr id="3" name="Table 2"/>
          <p:cNvGraphicFramePr>
            <a:graphicFrameLocks noGrp="1"/>
          </p:cNvGraphicFramePr>
          <p:nvPr>
            <p:extLst>
              <p:ext uri="{D42A27DB-BD31-4B8C-83A1-F6EECF244321}">
                <p14:modId xmlns:p14="http://schemas.microsoft.com/office/powerpoint/2010/main" val="354446163"/>
              </p:ext>
            </p:extLst>
          </p:nvPr>
        </p:nvGraphicFramePr>
        <p:xfrm>
          <a:off x="1736706" y="1883014"/>
          <a:ext cx="5851882" cy="4163546"/>
        </p:xfrm>
        <a:graphic>
          <a:graphicData uri="http://schemas.openxmlformats.org/drawingml/2006/table">
            <a:tbl>
              <a:tblPr firstRow="1" bandRow="1">
                <a:tableStyleId>{5C22544A-7EE6-4342-B048-85BDC9FD1C3A}</a:tableStyleId>
              </a:tblPr>
              <a:tblGrid>
                <a:gridCol w="208926">
                  <a:extLst>
                    <a:ext uri="{9D8B030D-6E8A-4147-A177-3AD203B41FA5}">
                      <a16:colId xmlns:a16="http://schemas.microsoft.com/office/drawing/2014/main" val="20000"/>
                    </a:ext>
                  </a:extLst>
                </a:gridCol>
                <a:gridCol w="431386">
                  <a:extLst>
                    <a:ext uri="{9D8B030D-6E8A-4147-A177-3AD203B41FA5}">
                      <a16:colId xmlns:a16="http://schemas.microsoft.com/office/drawing/2014/main" val="20001"/>
                    </a:ext>
                  </a:extLst>
                </a:gridCol>
                <a:gridCol w="1691734">
                  <a:extLst>
                    <a:ext uri="{9D8B030D-6E8A-4147-A177-3AD203B41FA5}">
                      <a16:colId xmlns:a16="http://schemas.microsoft.com/office/drawing/2014/main" val="20002"/>
                    </a:ext>
                  </a:extLst>
                </a:gridCol>
                <a:gridCol w="1769357">
                  <a:extLst>
                    <a:ext uri="{9D8B030D-6E8A-4147-A177-3AD203B41FA5}">
                      <a16:colId xmlns:a16="http://schemas.microsoft.com/office/drawing/2014/main" val="20003"/>
                    </a:ext>
                  </a:extLst>
                </a:gridCol>
                <a:gridCol w="1750479">
                  <a:extLst>
                    <a:ext uri="{9D8B030D-6E8A-4147-A177-3AD203B41FA5}">
                      <a16:colId xmlns:a16="http://schemas.microsoft.com/office/drawing/2014/main" val="20004"/>
                    </a:ext>
                  </a:extLst>
                </a:gridCol>
              </a:tblGrid>
              <a:tr h="168912">
                <a:tc rowSpan="5">
                  <a:txBody>
                    <a:bodyPr/>
                    <a:lstStyle/>
                    <a:p>
                      <a:pPr algn="ctr"/>
                      <a:r>
                        <a:rPr lang="en-US" sz="900" b="0" i="0" dirty="0">
                          <a:solidFill>
                            <a:schemeClr val="bg1"/>
                          </a:solidFill>
                          <a:latin typeface="Gotham Bold"/>
                          <a:cs typeface="Gotham Bold"/>
                        </a:rPr>
                        <a:t>TURNOUT</a:t>
                      </a:r>
                      <a:r>
                        <a:rPr lang="en-US" sz="900" b="0" i="0" baseline="0" dirty="0">
                          <a:solidFill>
                            <a:schemeClr val="bg1"/>
                          </a:solidFill>
                          <a:latin typeface="Gotham Bold"/>
                          <a:cs typeface="Gotham Bold"/>
                        </a:rPr>
                        <a:t> HISTORY</a:t>
                      </a:r>
                      <a:endParaRPr lang="en-US" sz="900" b="0" i="0" dirty="0">
                        <a:solidFill>
                          <a:schemeClr val="bg1"/>
                        </a:solidFill>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gridSpan="4">
                  <a:txBody>
                    <a:bodyPr/>
                    <a:lstStyle/>
                    <a:p>
                      <a:pPr algn="ctr"/>
                      <a:r>
                        <a:rPr lang="en-US" sz="900" b="0" i="0" dirty="0">
                          <a:solidFill>
                            <a:schemeClr val="bg1"/>
                          </a:solidFill>
                          <a:latin typeface="Gotham Bold"/>
                          <a:cs typeface="Gotham Bold"/>
                        </a:rPr>
                        <a:t>ISSUE</a:t>
                      </a:r>
                      <a:r>
                        <a:rPr lang="en-US" sz="900" b="0" i="0" baseline="0" dirty="0">
                          <a:solidFill>
                            <a:schemeClr val="bg1"/>
                          </a:solidFill>
                          <a:latin typeface="Gotham Bold"/>
                          <a:cs typeface="Gotham Bold"/>
                        </a:rPr>
                        <a:t> SUPPORT </a:t>
                      </a:r>
                      <a:endParaRPr lang="en-US" sz="900" b="0" i="0" dirty="0">
                        <a:solidFill>
                          <a:schemeClr val="bg1"/>
                        </a:solidFill>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extLst>
                  <a:ext uri="{0D108BD9-81ED-4DB2-BD59-A6C34878D82A}">
                    <a16:rowId xmlns:a16="http://schemas.microsoft.com/office/drawing/2014/main" val="10000"/>
                  </a:ext>
                </a:extLst>
              </a:tr>
              <a:tr h="345107">
                <a:tc v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Strongly Support</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Undecided</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Strongly Opposes</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Always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Sometimes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Never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79329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13987" y="544245"/>
            <a:ext cx="2451381"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Voter Targeting Guide</a:t>
            </a:r>
          </a:p>
        </p:txBody>
      </p:sp>
      <p:sp>
        <p:nvSpPr>
          <p:cNvPr id="32" name="Rectangle 31"/>
          <p:cNvSpPr/>
          <p:nvPr/>
        </p:nvSpPr>
        <p:spPr>
          <a:xfrm>
            <a:off x="510928" y="54424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33" name="Straight Connector 32"/>
          <p:cNvCxnSpPr/>
          <p:nvPr/>
        </p:nvCxnSpPr>
        <p:spPr>
          <a:xfrm>
            <a:off x="515111" y="103047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4379" y="1112638"/>
            <a:ext cx="8049445" cy="59597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600" dirty="0">
                <a:solidFill>
                  <a:schemeClr val="tx1">
                    <a:lumMod val="75000"/>
                    <a:lumOff val="25000"/>
                  </a:schemeClr>
                </a:solidFill>
                <a:latin typeface="Gotham Bold" pitchFamily="50" charset="0"/>
                <a:cs typeface="Gotham Bold" pitchFamily="50" charset="0"/>
              </a:rPr>
              <a:t>Who should your target universe ignore?</a:t>
            </a:r>
          </a:p>
        </p:txBody>
      </p:sp>
      <p:graphicFrame>
        <p:nvGraphicFramePr>
          <p:cNvPr id="3" name="Table 2"/>
          <p:cNvGraphicFramePr>
            <a:graphicFrameLocks noGrp="1"/>
          </p:cNvGraphicFramePr>
          <p:nvPr>
            <p:extLst>
              <p:ext uri="{D42A27DB-BD31-4B8C-83A1-F6EECF244321}">
                <p14:modId xmlns:p14="http://schemas.microsoft.com/office/powerpoint/2010/main" val="3290978387"/>
              </p:ext>
            </p:extLst>
          </p:nvPr>
        </p:nvGraphicFramePr>
        <p:xfrm>
          <a:off x="1736706" y="1883014"/>
          <a:ext cx="5851882" cy="4163546"/>
        </p:xfrm>
        <a:graphic>
          <a:graphicData uri="http://schemas.openxmlformats.org/drawingml/2006/table">
            <a:tbl>
              <a:tblPr firstRow="1" bandRow="1">
                <a:tableStyleId>{5C22544A-7EE6-4342-B048-85BDC9FD1C3A}</a:tableStyleId>
              </a:tblPr>
              <a:tblGrid>
                <a:gridCol w="208926">
                  <a:extLst>
                    <a:ext uri="{9D8B030D-6E8A-4147-A177-3AD203B41FA5}">
                      <a16:colId xmlns:a16="http://schemas.microsoft.com/office/drawing/2014/main" val="20000"/>
                    </a:ext>
                  </a:extLst>
                </a:gridCol>
                <a:gridCol w="431386">
                  <a:extLst>
                    <a:ext uri="{9D8B030D-6E8A-4147-A177-3AD203B41FA5}">
                      <a16:colId xmlns:a16="http://schemas.microsoft.com/office/drawing/2014/main" val="20001"/>
                    </a:ext>
                  </a:extLst>
                </a:gridCol>
                <a:gridCol w="1691734">
                  <a:extLst>
                    <a:ext uri="{9D8B030D-6E8A-4147-A177-3AD203B41FA5}">
                      <a16:colId xmlns:a16="http://schemas.microsoft.com/office/drawing/2014/main" val="20002"/>
                    </a:ext>
                  </a:extLst>
                </a:gridCol>
                <a:gridCol w="1769357">
                  <a:extLst>
                    <a:ext uri="{9D8B030D-6E8A-4147-A177-3AD203B41FA5}">
                      <a16:colId xmlns:a16="http://schemas.microsoft.com/office/drawing/2014/main" val="20003"/>
                    </a:ext>
                  </a:extLst>
                </a:gridCol>
                <a:gridCol w="1750479">
                  <a:extLst>
                    <a:ext uri="{9D8B030D-6E8A-4147-A177-3AD203B41FA5}">
                      <a16:colId xmlns:a16="http://schemas.microsoft.com/office/drawing/2014/main" val="20004"/>
                    </a:ext>
                  </a:extLst>
                </a:gridCol>
              </a:tblGrid>
              <a:tr h="168912">
                <a:tc rowSpan="5">
                  <a:txBody>
                    <a:bodyPr/>
                    <a:lstStyle/>
                    <a:p>
                      <a:pPr algn="ctr"/>
                      <a:r>
                        <a:rPr lang="en-US" sz="900" b="0" i="0" dirty="0">
                          <a:solidFill>
                            <a:schemeClr val="bg1"/>
                          </a:solidFill>
                          <a:latin typeface="Gotham Bold"/>
                          <a:cs typeface="Gotham Bold"/>
                        </a:rPr>
                        <a:t>TURNOUT</a:t>
                      </a:r>
                      <a:r>
                        <a:rPr lang="en-US" sz="900" b="0" i="0" baseline="0" dirty="0">
                          <a:solidFill>
                            <a:schemeClr val="bg1"/>
                          </a:solidFill>
                          <a:latin typeface="Gotham Bold"/>
                          <a:cs typeface="Gotham Bold"/>
                        </a:rPr>
                        <a:t> HISTORY</a:t>
                      </a:r>
                      <a:endParaRPr lang="en-US" sz="900" b="0" i="0" dirty="0">
                        <a:solidFill>
                          <a:schemeClr val="bg1"/>
                        </a:solidFill>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gridSpan="4">
                  <a:txBody>
                    <a:bodyPr/>
                    <a:lstStyle/>
                    <a:p>
                      <a:pPr algn="ctr"/>
                      <a:r>
                        <a:rPr lang="en-US" sz="900" b="0" i="0" dirty="0">
                          <a:solidFill>
                            <a:schemeClr val="bg1"/>
                          </a:solidFill>
                          <a:latin typeface="Gotham Bold"/>
                          <a:cs typeface="Gotham Bold"/>
                        </a:rPr>
                        <a:t>ISSUE</a:t>
                      </a:r>
                      <a:r>
                        <a:rPr lang="en-US" sz="900" b="0" i="0" baseline="0" dirty="0">
                          <a:solidFill>
                            <a:schemeClr val="bg1"/>
                          </a:solidFill>
                          <a:latin typeface="Gotham Bold"/>
                          <a:cs typeface="Gotham Bold"/>
                        </a:rPr>
                        <a:t> SUPPORT </a:t>
                      </a:r>
                      <a:endParaRPr lang="en-US" sz="900" b="0" i="0" dirty="0">
                        <a:solidFill>
                          <a:schemeClr val="bg1"/>
                        </a:solidFill>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extLst>
                  <a:ext uri="{0D108BD9-81ED-4DB2-BD59-A6C34878D82A}">
                    <a16:rowId xmlns:a16="http://schemas.microsoft.com/office/drawing/2014/main" val="10000"/>
                  </a:ext>
                </a:extLst>
              </a:tr>
              <a:tr h="345107">
                <a:tc v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Strongly Support</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Undecided</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Strongly Opposes</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Always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Sometimes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Never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Multiply 1"/>
          <p:cNvSpPr/>
          <p:nvPr/>
        </p:nvSpPr>
        <p:spPr>
          <a:xfrm>
            <a:off x="2810997"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Multiply 7"/>
          <p:cNvSpPr/>
          <p:nvPr/>
        </p:nvSpPr>
        <p:spPr>
          <a:xfrm>
            <a:off x="4589970"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ultiply 9"/>
          <p:cNvSpPr/>
          <p:nvPr/>
        </p:nvSpPr>
        <p:spPr>
          <a:xfrm>
            <a:off x="6400224"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ultiply 10"/>
          <p:cNvSpPr/>
          <p:nvPr/>
        </p:nvSpPr>
        <p:spPr>
          <a:xfrm>
            <a:off x="6400224" y="3837107"/>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6400224" y="2631983"/>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947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13987" y="544245"/>
            <a:ext cx="2451381"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Voter Targeting Guide</a:t>
            </a:r>
          </a:p>
        </p:txBody>
      </p:sp>
      <p:sp>
        <p:nvSpPr>
          <p:cNvPr id="32" name="Rectangle 31"/>
          <p:cNvSpPr/>
          <p:nvPr/>
        </p:nvSpPr>
        <p:spPr>
          <a:xfrm>
            <a:off x="510928" y="54424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33" name="Straight Connector 32"/>
          <p:cNvCxnSpPr/>
          <p:nvPr/>
        </p:nvCxnSpPr>
        <p:spPr>
          <a:xfrm>
            <a:off x="515111" y="103047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4379" y="1112638"/>
            <a:ext cx="8049445" cy="59597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600" dirty="0">
                <a:solidFill>
                  <a:schemeClr val="tx1">
                    <a:lumMod val="75000"/>
                    <a:lumOff val="25000"/>
                  </a:schemeClr>
                </a:solidFill>
                <a:latin typeface="Gotham Bold" pitchFamily="50" charset="0"/>
                <a:cs typeface="Gotham Bold" pitchFamily="50" charset="0"/>
              </a:rPr>
              <a:t>Who should you target?</a:t>
            </a:r>
          </a:p>
        </p:txBody>
      </p:sp>
      <p:graphicFrame>
        <p:nvGraphicFramePr>
          <p:cNvPr id="3" name="Table 2"/>
          <p:cNvGraphicFramePr>
            <a:graphicFrameLocks noGrp="1"/>
          </p:cNvGraphicFramePr>
          <p:nvPr>
            <p:extLst>
              <p:ext uri="{D42A27DB-BD31-4B8C-83A1-F6EECF244321}">
                <p14:modId xmlns:p14="http://schemas.microsoft.com/office/powerpoint/2010/main" val="4069614904"/>
              </p:ext>
            </p:extLst>
          </p:nvPr>
        </p:nvGraphicFramePr>
        <p:xfrm>
          <a:off x="1736706" y="1883014"/>
          <a:ext cx="5851882" cy="4163546"/>
        </p:xfrm>
        <a:graphic>
          <a:graphicData uri="http://schemas.openxmlformats.org/drawingml/2006/table">
            <a:tbl>
              <a:tblPr firstRow="1" bandRow="1">
                <a:tableStyleId>{5C22544A-7EE6-4342-B048-85BDC9FD1C3A}</a:tableStyleId>
              </a:tblPr>
              <a:tblGrid>
                <a:gridCol w="208926">
                  <a:extLst>
                    <a:ext uri="{9D8B030D-6E8A-4147-A177-3AD203B41FA5}">
                      <a16:colId xmlns:a16="http://schemas.microsoft.com/office/drawing/2014/main" val="20000"/>
                    </a:ext>
                  </a:extLst>
                </a:gridCol>
                <a:gridCol w="431386">
                  <a:extLst>
                    <a:ext uri="{9D8B030D-6E8A-4147-A177-3AD203B41FA5}">
                      <a16:colId xmlns:a16="http://schemas.microsoft.com/office/drawing/2014/main" val="20001"/>
                    </a:ext>
                  </a:extLst>
                </a:gridCol>
                <a:gridCol w="1691734">
                  <a:extLst>
                    <a:ext uri="{9D8B030D-6E8A-4147-A177-3AD203B41FA5}">
                      <a16:colId xmlns:a16="http://schemas.microsoft.com/office/drawing/2014/main" val="20002"/>
                    </a:ext>
                  </a:extLst>
                </a:gridCol>
                <a:gridCol w="1769357">
                  <a:extLst>
                    <a:ext uri="{9D8B030D-6E8A-4147-A177-3AD203B41FA5}">
                      <a16:colId xmlns:a16="http://schemas.microsoft.com/office/drawing/2014/main" val="20003"/>
                    </a:ext>
                  </a:extLst>
                </a:gridCol>
                <a:gridCol w="1750479">
                  <a:extLst>
                    <a:ext uri="{9D8B030D-6E8A-4147-A177-3AD203B41FA5}">
                      <a16:colId xmlns:a16="http://schemas.microsoft.com/office/drawing/2014/main" val="20004"/>
                    </a:ext>
                  </a:extLst>
                </a:gridCol>
              </a:tblGrid>
              <a:tr h="168912">
                <a:tc rowSpan="5">
                  <a:txBody>
                    <a:bodyPr/>
                    <a:lstStyle/>
                    <a:p>
                      <a:pPr algn="ctr"/>
                      <a:r>
                        <a:rPr lang="en-US" sz="900" b="0" i="0" dirty="0">
                          <a:solidFill>
                            <a:schemeClr val="bg1"/>
                          </a:solidFill>
                          <a:latin typeface="Gotham Bold"/>
                          <a:cs typeface="Gotham Bold"/>
                        </a:rPr>
                        <a:t>TURNOUT</a:t>
                      </a:r>
                      <a:r>
                        <a:rPr lang="en-US" sz="900" b="0" i="0" baseline="0" dirty="0">
                          <a:solidFill>
                            <a:schemeClr val="bg1"/>
                          </a:solidFill>
                          <a:latin typeface="Gotham Bold"/>
                          <a:cs typeface="Gotham Bold"/>
                        </a:rPr>
                        <a:t> HISTORY</a:t>
                      </a:r>
                      <a:endParaRPr lang="en-US" sz="900" b="0" i="0" dirty="0">
                        <a:solidFill>
                          <a:schemeClr val="bg1"/>
                        </a:solidFill>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gridSpan="4">
                  <a:txBody>
                    <a:bodyPr/>
                    <a:lstStyle/>
                    <a:p>
                      <a:pPr algn="ctr"/>
                      <a:r>
                        <a:rPr lang="en-US" sz="900" b="0" i="0" dirty="0">
                          <a:solidFill>
                            <a:schemeClr val="bg1"/>
                          </a:solidFill>
                          <a:latin typeface="Gotham Bold"/>
                          <a:cs typeface="Gotham Bold"/>
                        </a:rPr>
                        <a:t>ISSUE</a:t>
                      </a:r>
                      <a:r>
                        <a:rPr lang="en-US" sz="900" b="0" i="0" baseline="0" dirty="0">
                          <a:solidFill>
                            <a:schemeClr val="bg1"/>
                          </a:solidFill>
                          <a:latin typeface="Gotham Bold"/>
                          <a:cs typeface="Gotham Bold"/>
                        </a:rPr>
                        <a:t> SUPPORT </a:t>
                      </a:r>
                      <a:endParaRPr lang="en-US" sz="900" b="0" i="0" dirty="0">
                        <a:solidFill>
                          <a:schemeClr val="bg1"/>
                        </a:solidFill>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extLst>
                  <a:ext uri="{0D108BD9-81ED-4DB2-BD59-A6C34878D82A}">
                    <a16:rowId xmlns:a16="http://schemas.microsoft.com/office/drawing/2014/main" val="10000"/>
                  </a:ext>
                </a:extLst>
              </a:tr>
              <a:tr h="345107">
                <a:tc v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Strongly Support</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Undecided</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Strongly Opposes</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Always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Sometimes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Never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Multiply 1"/>
          <p:cNvSpPr/>
          <p:nvPr/>
        </p:nvSpPr>
        <p:spPr>
          <a:xfrm>
            <a:off x="2810997"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Multiply 7"/>
          <p:cNvSpPr/>
          <p:nvPr/>
        </p:nvSpPr>
        <p:spPr>
          <a:xfrm>
            <a:off x="4589970"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ultiply 9"/>
          <p:cNvSpPr/>
          <p:nvPr/>
        </p:nvSpPr>
        <p:spPr>
          <a:xfrm>
            <a:off x="6400224"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ultiply 10"/>
          <p:cNvSpPr/>
          <p:nvPr/>
        </p:nvSpPr>
        <p:spPr>
          <a:xfrm>
            <a:off x="6400224" y="3837107"/>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6400224" y="2631983"/>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485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13987" y="544245"/>
            <a:ext cx="2451381"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Voter Targeting Guide</a:t>
            </a:r>
          </a:p>
        </p:txBody>
      </p:sp>
      <p:sp>
        <p:nvSpPr>
          <p:cNvPr id="32" name="Rectangle 31"/>
          <p:cNvSpPr/>
          <p:nvPr/>
        </p:nvSpPr>
        <p:spPr>
          <a:xfrm>
            <a:off x="510928" y="54424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33" name="Straight Connector 32"/>
          <p:cNvCxnSpPr/>
          <p:nvPr/>
        </p:nvCxnSpPr>
        <p:spPr>
          <a:xfrm>
            <a:off x="515111" y="103047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4379" y="1112638"/>
            <a:ext cx="8049445" cy="59597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600" dirty="0">
                <a:solidFill>
                  <a:schemeClr val="tx1">
                    <a:lumMod val="75000"/>
                    <a:lumOff val="25000"/>
                  </a:schemeClr>
                </a:solidFill>
                <a:latin typeface="Gotham Bold" pitchFamily="50" charset="0"/>
                <a:cs typeface="Gotham Bold" pitchFamily="50" charset="0"/>
              </a:rPr>
              <a:t>Who should you get out to vote?</a:t>
            </a:r>
          </a:p>
        </p:txBody>
      </p:sp>
      <p:graphicFrame>
        <p:nvGraphicFramePr>
          <p:cNvPr id="3" name="Table 2"/>
          <p:cNvGraphicFramePr>
            <a:graphicFrameLocks noGrp="1"/>
          </p:cNvGraphicFramePr>
          <p:nvPr>
            <p:extLst>
              <p:ext uri="{D42A27DB-BD31-4B8C-83A1-F6EECF244321}">
                <p14:modId xmlns:p14="http://schemas.microsoft.com/office/powerpoint/2010/main" val="2629928067"/>
              </p:ext>
            </p:extLst>
          </p:nvPr>
        </p:nvGraphicFramePr>
        <p:xfrm>
          <a:off x="1736706" y="1883014"/>
          <a:ext cx="5851882" cy="4163546"/>
        </p:xfrm>
        <a:graphic>
          <a:graphicData uri="http://schemas.openxmlformats.org/drawingml/2006/table">
            <a:tbl>
              <a:tblPr firstRow="1" bandRow="1">
                <a:tableStyleId>{5C22544A-7EE6-4342-B048-85BDC9FD1C3A}</a:tableStyleId>
              </a:tblPr>
              <a:tblGrid>
                <a:gridCol w="208926">
                  <a:extLst>
                    <a:ext uri="{9D8B030D-6E8A-4147-A177-3AD203B41FA5}">
                      <a16:colId xmlns:a16="http://schemas.microsoft.com/office/drawing/2014/main" val="20000"/>
                    </a:ext>
                  </a:extLst>
                </a:gridCol>
                <a:gridCol w="431386">
                  <a:extLst>
                    <a:ext uri="{9D8B030D-6E8A-4147-A177-3AD203B41FA5}">
                      <a16:colId xmlns:a16="http://schemas.microsoft.com/office/drawing/2014/main" val="20001"/>
                    </a:ext>
                  </a:extLst>
                </a:gridCol>
                <a:gridCol w="1691734">
                  <a:extLst>
                    <a:ext uri="{9D8B030D-6E8A-4147-A177-3AD203B41FA5}">
                      <a16:colId xmlns:a16="http://schemas.microsoft.com/office/drawing/2014/main" val="20002"/>
                    </a:ext>
                  </a:extLst>
                </a:gridCol>
                <a:gridCol w="1769357">
                  <a:extLst>
                    <a:ext uri="{9D8B030D-6E8A-4147-A177-3AD203B41FA5}">
                      <a16:colId xmlns:a16="http://schemas.microsoft.com/office/drawing/2014/main" val="20003"/>
                    </a:ext>
                  </a:extLst>
                </a:gridCol>
                <a:gridCol w="1750479">
                  <a:extLst>
                    <a:ext uri="{9D8B030D-6E8A-4147-A177-3AD203B41FA5}">
                      <a16:colId xmlns:a16="http://schemas.microsoft.com/office/drawing/2014/main" val="20004"/>
                    </a:ext>
                  </a:extLst>
                </a:gridCol>
              </a:tblGrid>
              <a:tr h="168912">
                <a:tc rowSpan="5">
                  <a:txBody>
                    <a:bodyPr/>
                    <a:lstStyle/>
                    <a:p>
                      <a:pPr algn="ctr"/>
                      <a:r>
                        <a:rPr lang="en-US" sz="900" b="0" i="0" dirty="0">
                          <a:solidFill>
                            <a:schemeClr val="bg1"/>
                          </a:solidFill>
                          <a:latin typeface="Gotham Bold"/>
                          <a:cs typeface="Gotham Bold"/>
                        </a:rPr>
                        <a:t>TURNOUT</a:t>
                      </a:r>
                      <a:r>
                        <a:rPr lang="en-US" sz="900" b="0" i="0" baseline="0" dirty="0">
                          <a:solidFill>
                            <a:schemeClr val="bg1"/>
                          </a:solidFill>
                          <a:latin typeface="Gotham Bold"/>
                          <a:cs typeface="Gotham Bold"/>
                        </a:rPr>
                        <a:t> HISTORY</a:t>
                      </a:r>
                      <a:endParaRPr lang="en-US" sz="900" b="0" i="0" dirty="0">
                        <a:solidFill>
                          <a:schemeClr val="bg1"/>
                        </a:solidFill>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gridSpan="4">
                  <a:txBody>
                    <a:bodyPr/>
                    <a:lstStyle/>
                    <a:p>
                      <a:pPr algn="ctr"/>
                      <a:r>
                        <a:rPr lang="en-US" sz="900" b="0" i="0" dirty="0">
                          <a:solidFill>
                            <a:schemeClr val="bg1"/>
                          </a:solidFill>
                          <a:latin typeface="Gotham Bold"/>
                          <a:cs typeface="Gotham Bold"/>
                        </a:rPr>
                        <a:t>ISSUE</a:t>
                      </a:r>
                      <a:r>
                        <a:rPr lang="en-US" sz="900" b="0" i="0" baseline="0" dirty="0">
                          <a:solidFill>
                            <a:schemeClr val="bg1"/>
                          </a:solidFill>
                          <a:latin typeface="Gotham Bold"/>
                          <a:cs typeface="Gotham Bold"/>
                        </a:rPr>
                        <a:t> SUPPORT </a:t>
                      </a:r>
                      <a:endParaRPr lang="en-US" sz="900" b="0" i="0" dirty="0">
                        <a:solidFill>
                          <a:schemeClr val="bg1"/>
                        </a:solidFill>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extLst>
                  <a:ext uri="{0D108BD9-81ED-4DB2-BD59-A6C34878D82A}">
                    <a16:rowId xmlns:a16="http://schemas.microsoft.com/office/drawing/2014/main" val="10000"/>
                  </a:ext>
                </a:extLst>
              </a:tr>
              <a:tr h="345107">
                <a:tc v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Strongly Support</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Undecided</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Strongly Opposes</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Always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Sometimes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Never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Multiply 1"/>
          <p:cNvSpPr/>
          <p:nvPr/>
        </p:nvSpPr>
        <p:spPr>
          <a:xfrm>
            <a:off x="2810997"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Multiply 7"/>
          <p:cNvSpPr/>
          <p:nvPr/>
        </p:nvSpPr>
        <p:spPr>
          <a:xfrm>
            <a:off x="4589970"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ultiply 9"/>
          <p:cNvSpPr/>
          <p:nvPr/>
        </p:nvSpPr>
        <p:spPr>
          <a:xfrm>
            <a:off x="6400224"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ultiply 10"/>
          <p:cNvSpPr/>
          <p:nvPr/>
        </p:nvSpPr>
        <p:spPr>
          <a:xfrm>
            <a:off x="6400224" y="3837107"/>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6400224" y="2631983"/>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487547" y="3289525"/>
            <a:ext cx="1409973" cy="28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100" dirty="0">
                <a:solidFill>
                  <a:schemeClr val="tx1">
                    <a:lumMod val="75000"/>
                    <a:lumOff val="25000"/>
                  </a:schemeClr>
                </a:solidFill>
                <a:latin typeface="Gotham Book"/>
                <a:cs typeface="Gotham Book"/>
              </a:rPr>
              <a:t>Super Voters -- Volunteers</a:t>
            </a:r>
          </a:p>
        </p:txBody>
      </p:sp>
      <p:pic>
        <p:nvPicPr>
          <p:cNvPr id="6" name="Picture 5" descr="noun_53345_cc.png"/>
          <p:cNvPicPr>
            <a:picLocks noChangeAspect="1"/>
          </p:cNvPicPr>
          <p:nvPr/>
        </p:nvPicPr>
        <p:blipFill rotWithShape="1">
          <a:blip r:embed="rId3">
            <a:extLst>
              <a:ext uri="{28A0092B-C50C-407E-A947-70E740481C1C}">
                <a14:useLocalDpi xmlns:a14="http://schemas.microsoft.com/office/drawing/2010/main" val="0"/>
              </a:ext>
            </a:extLst>
          </a:blip>
          <a:srcRect b="16250"/>
          <a:stretch/>
        </p:blipFill>
        <p:spPr>
          <a:xfrm>
            <a:off x="2810997" y="2580468"/>
            <a:ext cx="846637" cy="709057"/>
          </a:xfrm>
          <a:prstGeom prst="rect">
            <a:avLst/>
          </a:prstGeom>
        </p:spPr>
      </p:pic>
    </p:spTree>
    <p:extLst>
      <p:ext uri="{BB962C8B-B14F-4D97-AF65-F5344CB8AC3E}">
        <p14:creationId xmlns:p14="http://schemas.microsoft.com/office/powerpoint/2010/main" val="1137180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13987" y="544245"/>
            <a:ext cx="2451381"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Voter Targeting Guide</a:t>
            </a:r>
          </a:p>
        </p:txBody>
      </p:sp>
      <p:sp>
        <p:nvSpPr>
          <p:cNvPr id="32" name="Rectangle 31"/>
          <p:cNvSpPr/>
          <p:nvPr/>
        </p:nvSpPr>
        <p:spPr>
          <a:xfrm>
            <a:off x="510928" y="54424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33" name="Straight Connector 32"/>
          <p:cNvCxnSpPr/>
          <p:nvPr/>
        </p:nvCxnSpPr>
        <p:spPr>
          <a:xfrm>
            <a:off x="515111" y="103047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4379" y="1112638"/>
            <a:ext cx="8049445" cy="59597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600" dirty="0">
                <a:solidFill>
                  <a:schemeClr val="tx1">
                    <a:lumMod val="75000"/>
                    <a:lumOff val="25000"/>
                  </a:schemeClr>
                </a:solidFill>
                <a:latin typeface="Gotham Bold" pitchFamily="50" charset="0"/>
                <a:cs typeface="Gotham Bold" pitchFamily="50" charset="0"/>
              </a:rPr>
              <a:t>Who should you persuade?</a:t>
            </a:r>
          </a:p>
        </p:txBody>
      </p:sp>
      <p:graphicFrame>
        <p:nvGraphicFramePr>
          <p:cNvPr id="3" name="Table 2"/>
          <p:cNvGraphicFramePr>
            <a:graphicFrameLocks noGrp="1"/>
          </p:cNvGraphicFramePr>
          <p:nvPr>
            <p:extLst>
              <p:ext uri="{D42A27DB-BD31-4B8C-83A1-F6EECF244321}">
                <p14:modId xmlns:p14="http://schemas.microsoft.com/office/powerpoint/2010/main" val="574769094"/>
              </p:ext>
            </p:extLst>
          </p:nvPr>
        </p:nvGraphicFramePr>
        <p:xfrm>
          <a:off x="1736706" y="1883014"/>
          <a:ext cx="5851882" cy="4163546"/>
        </p:xfrm>
        <a:graphic>
          <a:graphicData uri="http://schemas.openxmlformats.org/drawingml/2006/table">
            <a:tbl>
              <a:tblPr firstRow="1" bandRow="1">
                <a:tableStyleId>{5C22544A-7EE6-4342-B048-85BDC9FD1C3A}</a:tableStyleId>
              </a:tblPr>
              <a:tblGrid>
                <a:gridCol w="208926">
                  <a:extLst>
                    <a:ext uri="{9D8B030D-6E8A-4147-A177-3AD203B41FA5}">
                      <a16:colId xmlns:a16="http://schemas.microsoft.com/office/drawing/2014/main" val="20000"/>
                    </a:ext>
                  </a:extLst>
                </a:gridCol>
                <a:gridCol w="431386">
                  <a:extLst>
                    <a:ext uri="{9D8B030D-6E8A-4147-A177-3AD203B41FA5}">
                      <a16:colId xmlns:a16="http://schemas.microsoft.com/office/drawing/2014/main" val="20001"/>
                    </a:ext>
                  </a:extLst>
                </a:gridCol>
                <a:gridCol w="1691734">
                  <a:extLst>
                    <a:ext uri="{9D8B030D-6E8A-4147-A177-3AD203B41FA5}">
                      <a16:colId xmlns:a16="http://schemas.microsoft.com/office/drawing/2014/main" val="20002"/>
                    </a:ext>
                  </a:extLst>
                </a:gridCol>
                <a:gridCol w="1769357">
                  <a:extLst>
                    <a:ext uri="{9D8B030D-6E8A-4147-A177-3AD203B41FA5}">
                      <a16:colId xmlns:a16="http://schemas.microsoft.com/office/drawing/2014/main" val="20003"/>
                    </a:ext>
                  </a:extLst>
                </a:gridCol>
                <a:gridCol w="1750479">
                  <a:extLst>
                    <a:ext uri="{9D8B030D-6E8A-4147-A177-3AD203B41FA5}">
                      <a16:colId xmlns:a16="http://schemas.microsoft.com/office/drawing/2014/main" val="20004"/>
                    </a:ext>
                  </a:extLst>
                </a:gridCol>
              </a:tblGrid>
              <a:tr h="168912">
                <a:tc rowSpan="5">
                  <a:txBody>
                    <a:bodyPr/>
                    <a:lstStyle/>
                    <a:p>
                      <a:pPr algn="ctr"/>
                      <a:r>
                        <a:rPr lang="en-US" sz="900" b="0" i="0" dirty="0">
                          <a:solidFill>
                            <a:schemeClr val="bg1"/>
                          </a:solidFill>
                          <a:latin typeface="Gotham Bold"/>
                          <a:cs typeface="Gotham Bold"/>
                        </a:rPr>
                        <a:t>TURNOUT</a:t>
                      </a:r>
                      <a:r>
                        <a:rPr lang="en-US" sz="900" b="0" i="0" baseline="0" dirty="0">
                          <a:solidFill>
                            <a:schemeClr val="bg1"/>
                          </a:solidFill>
                          <a:latin typeface="Gotham Bold"/>
                          <a:cs typeface="Gotham Bold"/>
                        </a:rPr>
                        <a:t> HISTORY</a:t>
                      </a:r>
                      <a:endParaRPr lang="en-US" sz="900" b="0" i="0" dirty="0">
                        <a:solidFill>
                          <a:schemeClr val="bg1"/>
                        </a:solidFill>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gridSpan="4">
                  <a:txBody>
                    <a:bodyPr/>
                    <a:lstStyle/>
                    <a:p>
                      <a:pPr algn="ctr"/>
                      <a:r>
                        <a:rPr lang="en-US" sz="900" b="0" i="0" dirty="0">
                          <a:solidFill>
                            <a:schemeClr val="bg1"/>
                          </a:solidFill>
                          <a:latin typeface="Gotham Bold"/>
                          <a:cs typeface="Gotham Bold"/>
                        </a:rPr>
                        <a:t>ISSUE</a:t>
                      </a:r>
                      <a:r>
                        <a:rPr lang="en-US" sz="900" b="0" i="0" baseline="0" dirty="0">
                          <a:solidFill>
                            <a:schemeClr val="bg1"/>
                          </a:solidFill>
                          <a:latin typeface="Gotham Bold"/>
                          <a:cs typeface="Gotham Bold"/>
                        </a:rPr>
                        <a:t> SUPPORT </a:t>
                      </a:r>
                      <a:endParaRPr lang="en-US" sz="900" b="0" i="0" dirty="0">
                        <a:solidFill>
                          <a:schemeClr val="bg1"/>
                        </a:solidFill>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extLst>
                  <a:ext uri="{0D108BD9-81ED-4DB2-BD59-A6C34878D82A}">
                    <a16:rowId xmlns:a16="http://schemas.microsoft.com/office/drawing/2014/main" val="10000"/>
                  </a:ext>
                </a:extLst>
              </a:tr>
              <a:tr h="345107">
                <a:tc v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Strongly Support</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Undecided</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Strongly Opposes</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Always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Sometimes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Never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Multiply 1"/>
          <p:cNvSpPr/>
          <p:nvPr/>
        </p:nvSpPr>
        <p:spPr>
          <a:xfrm>
            <a:off x="2810997"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Multiply 7"/>
          <p:cNvSpPr/>
          <p:nvPr/>
        </p:nvSpPr>
        <p:spPr>
          <a:xfrm>
            <a:off x="4589970"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ultiply 9"/>
          <p:cNvSpPr/>
          <p:nvPr/>
        </p:nvSpPr>
        <p:spPr>
          <a:xfrm>
            <a:off x="6400224"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ultiply 10"/>
          <p:cNvSpPr/>
          <p:nvPr/>
        </p:nvSpPr>
        <p:spPr>
          <a:xfrm>
            <a:off x="6400224" y="3837107"/>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6400224" y="2631983"/>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487547" y="4487326"/>
            <a:ext cx="1409973" cy="28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100" dirty="0">
                <a:solidFill>
                  <a:schemeClr val="tx1">
                    <a:lumMod val="75000"/>
                    <a:lumOff val="25000"/>
                  </a:schemeClr>
                </a:solidFill>
                <a:latin typeface="Gotham Book"/>
                <a:cs typeface="Gotham Book"/>
              </a:rPr>
              <a:t>Supporters GOTV</a:t>
            </a:r>
          </a:p>
        </p:txBody>
      </p:sp>
      <p:pic>
        <p:nvPicPr>
          <p:cNvPr id="4" name="Picture 3" descr="noun_88345_cc.png"/>
          <p:cNvPicPr>
            <a:picLocks noChangeAspect="1"/>
          </p:cNvPicPr>
          <p:nvPr/>
        </p:nvPicPr>
        <p:blipFill rotWithShape="1">
          <a:blip r:embed="rId3">
            <a:extLst>
              <a:ext uri="{28A0092B-C50C-407E-A947-70E740481C1C}">
                <a14:useLocalDpi xmlns:a14="http://schemas.microsoft.com/office/drawing/2010/main" val="0"/>
              </a:ext>
            </a:extLst>
          </a:blip>
          <a:srcRect l="22791" r="23228" b="17202"/>
          <a:stretch/>
        </p:blipFill>
        <p:spPr>
          <a:xfrm>
            <a:off x="3009818" y="3743633"/>
            <a:ext cx="431882" cy="662427"/>
          </a:xfrm>
          <a:prstGeom prst="rect">
            <a:avLst/>
          </a:prstGeom>
        </p:spPr>
      </p:pic>
      <p:pic>
        <p:nvPicPr>
          <p:cNvPr id="6" name="Picture 5" descr="noun_53345_cc.png"/>
          <p:cNvPicPr>
            <a:picLocks noChangeAspect="1"/>
          </p:cNvPicPr>
          <p:nvPr/>
        </p:nvPicPr>
        <p:blipFill rotWithShape="1">
          <a:blip r:embed="rId4">
            <a:extLst>
              <a:ext uri="{28A0092B-C50C-407E-A947-70E740481C1C}">
                <a14:useLocalDpi xmlns:a14="http://schemas.microsoft.com/office/drawing/2010/main" val="0"/>
              </a:ext>
            </a:extLst>
          </a:blip>
          <a:srcRect b="16250"/>
          <a:stretch/>
        </p:blipFill>
        <p:spPr>
          <a:xfrm>
            <a:off x="2810997" y="2580468"/>
            <a:ext cx="846637" cy="709057"/>
          </a:xfrm>
          <a:prstGeom prst="rect">
            <a:avLst/>
          </a:prstGeom>
        </p:spPr>
      </p:pic>
      <p:sp>
        <p:nvSpPr>
          <p:cNvPr id="17" name="Rectangle 16"/>
          <p:cNvSpPr/>
          <p:nvPr/>
        </p:nvSpPr>
        <p:spPr>
          <a:xfrm>
            <a:off x="2487547" y="3289525"/>
            <a:ext cx="1409973" cy="28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100" dirty="0">
                <a:solidFill>
                  <a:schemeClr val="tx1">
                    <a:lumMod val="75000"/>
                    <a:lumOff val="25000"/>
                  </a:schemeClr>
                </a:solidFill>
                <a:latin typeface="Gotham Book"/>
                <a:cs typeface="Gotham Book"/>
              </a:rPr>
              <a:t>Super Voters -- Volunteers</a:t>
            </a:r>
          </a:p>
        </p:txBody>
      </p:sp>
    </p:spTree>
    <p:extLst>
      <p:ext uri="{BB962C8B-B14F-4D97-AF65-F5344CB8AC3E}">
        <p14:creationId xmlns:p14="http://schemas.microsoft.com/office/powerpoint/2010/main" val="1395553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13987" y="544245"/>
            <a:ext cx="2451381"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Voter Targeting Guide</a:t>
            </a:r>
          </a:p>
        </p:txBody>
      </p:sp>
      <p:sp>
        <p:nvSpPr>
          <p:cNvPr id="32" name="Rectangle 31"/>
          <p:cNvSpPr/>
          <p:nvPr/>
        </p:nvSpPr>
        <p:spPr>
          <a:xfrm>
            <a:off x="510928" y="54424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33" name="Straight Connector 32"/>
          <p:cNvCxnSpPr/>
          <p:nvPr/>
        </p:nvCxnSpPr>
        <p:spPr>
          <a:xfrm>
            <a:off x="515111" y="103047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4379" y="1112638"/>
            <a:ext cx="8049445" cy="59597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600" dirty="0">
                <a:solidFill>
                  <a:schemeClr val="tx1">
                    <a:lumMod val="75000"/>
                    <a:lumOff val="25000"/>
                  </a:schemeClr>
                </a:solidFill>
                <a:latin typeface="Gotham Bold" pitchFamily="50" charset="0"/>
                <a:cs typeface="Gotham Bold" pitchFamily="50" charset="0"/>
              </a:rPr>
              <a:t>Who should you persuade?</a:t>
            </a:r>
          </a:p>
        </p:txBody>
      </p:sp>
      <p:graphicFrame>
        <p:nvGraphicFramePr>
          <p:cNvPr id="3" name="Table 2"/>
          <p:cNvGraphicFramePr>
            <a:graphicFrameLocks noGrp="1"/>
          </p:cNvGraphicFramePr>
          <p:nvPr>
            <p:extLst>
              <p:ext uri="{D42A27DB-BD31-4B8C-83A1-F6EECF244321}">
                <p14:modId xmlns:p14="http://schemas.microsoft.com/office/powerpoint/2010/main" val="1759826073"/>
              </p:ext>
            </p:extLst>
          </p:nvPr>
        </p:nvGraphicFramePr>
        <p:xfrm>
          <a:off x="1736706" y="1883014"/>
          <a:ext cx="5851882" cy="4163546"/>
        </p:xfrm>
        <a:graphic>
          <a:graphicData uri="http://schemas.openxmlformats.org/drawingml/2006/table">
            <a:tbl>
              <a:tblPr firstRow="1" bandRow="1">
                <a:tableStyleId>{5C22544A-7EE6-4342-B048-85BDC9FD1C3A}</a:tableStyleId>
              </a:tblPr>
              <a:tblGrid>
                <a:gridCol w="208926">
                  <a:extLst>
                    <a:ext uri="{9D8B030D-6E8A-4147-A177-3AD203B41FA5}">
                      <a16:colId xmlns:a16="http://schemas.microsoft.com/office/drawing/2014/main" val="20000"/>
                    </a:ext>
                  </a:extLst>
                </a:gridCol>
                <a:gridCol w="431386">
                  <a:extLst>
                    <a:ext uri="{9D8B030D-6E8A-4147-A177-3AD203B41FA5}">
                      <a16:colId xmlns:a16="http://schemas.microsoft.com/office/drawing/2014/main" val="20001"/>
                    </a:ext>
                  </a:extLst>
                </a:gridCol>
                <a:gridCol w="1691734">
                  <a:extLst>
                    <a:ext uri="{9D8B030D-6E8A-4147-A177-3AD203B41FA5}">
                      <a16:colId xmlns:a16="http://schemas.microsoft.com/office/drawing/2014/main" val="20002"/>
                    </a:ext>
                  </a:extLst>
                </a:gridCol>
                <a:gridCol w="1769357">
                  <a:extLst>
                    <a:ext uri="{9D8B030D-6E8A-4147-A177-3AD203B41FA5}">
                      <a16:colId xmlns:a16="http://schemas.microsoft.com/office/drawing/2014/main" val="20003"/>
                    </a:ext>
                  </a:extLst>
                </a:gridCol>
                <a:gridCol w="1750479">
                  <a:extLst>
                    <a:ext uri="{9D8B030D-6E8A-4147-A177-3AD203B41FA5}">
                      <a16:colId xmlns:a16="http://schemas.microsoft.com/office/drawing/2014/main" val="20004"/>
                    </a:ext>
                  </a:extLst>
                </a:gridCol>
              </a:tblGrid>
              <a:tr h="168912">
                <a:tc rowSpan="5">
                  <a:txBody>
                    <a:bodyPr/>
                    <a:lstStyle/>
                    <a:p>
                      <a:pPr algn="ctr"/>
                      <a:r>
                        <a:rPr lang="en-US" sz="900" b="0" i="0" dirty="0">
                          <a:solidFill>
                            <a:schemeClr val="bg1"/>
                          </a:solidFill>
                          <a:latin typeface="Gotham Bold"/>
                          <a:cs typeface="Gotham Bold"/>
                        </a:rPr>
                        <a:t>TURNOUT</a:t>
                      </a:r>
                      <a:r>
                        <a:rPr lang="en-US" sz="900" b="0" i="0" baseline="0" dirty="0">
                          <a:solidFill>
                            <a:schemeClr val="bg1"/>
                          </a:solidFill>
                          <a:latin typeface="Gotham Bold"/>
                          <a:cs typeface="Gotham Bold"/>
                        </a:rPr>
                        <a:t> HISTORY</a:t>
                      </a:r>
                      <a:endParaRPr lang="en-US" sz="900" b="0" i="0" dirty="0">
                        <a:solidFill>
                          <a:schemeClr val="bg1"/>
                        </a:solidFill>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gridSpan="4">
                  <a:txBody>
                    <a:bodyPr/>
                    <a:lstStyle/>
                    <a:p>
                      <a:pPr algn="ctr"/>
                      <a:r>
                        <a:rPr lang="en-US" sz="900" b="0" i="0" dirty="0">
                          <a:solidFill>
                            <a:schemeClr val="bg1"/>
                          </a:solidFill>
                          <a:latin typeface="Gotham Bold"/>
                          <a:cs typeface="Gotham Bold"/>
                        </a:rPr>
                        <a:t>ISSUE</a:t>
                      </a:r>
                      <a:r>
                        <a:rPr lang="en-US" sz="900" b="0" i="0" baseline="0" dirty="0">
                          <a:solidFill>
                            <a:schemeClr val="bg1"/>
                          </a:solidFill>
                          <a:latin typeface="Gotham Bold"/>
                          <a:cs typeface="Gotham Bold"/>
                        </a:rPr>
                        <a:t> SUPPORT </a:t>
                      </a:r>
                      <a:endParaRPr lang="en-US" sz="900" b="0" i="0" dirty="0">
                        <a:solidFill>
                          <a:schemeClr val="bg1"/>
                        </a:solidFill>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extLst>
                  <a:ext uri="{0D108BD9-81ED-4DB2-BD59-A6C34878D82A}">
                    <a16:rowId xmlns:a16="http://schemas.microsoft.com/office/drawing/2014/main" val="10000"/>
                  </a:ext>
                </a:extLst>
              </a:tr>
              <a:tr h="345107">
                <a:tc v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Strongly Support</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Undecided</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Strongly Opposes</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Always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Sometimes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Never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Multiply 1"/>
          <p:cNvSpPr/>
          <p:nvPr/>
        </p:nvSpPr>
        <p:spPr>
          <a:xfrm>
            <a:off x="2810997"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Multiply 7"/>
          <p:cNvSpPr/>
          <p:nvPr/>
        </p:nvSpPr>
        <p:spPr>
          <a:xfrm>
            <a:off x="4589970"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ultiply 9"/>
          <p:cNvSpPr/>
          <p:nvPr/>
        </p:nvSpPr>
        <p:spPr>
          <a:xfrm>
            <a:off x="6400224"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ultiply 10"/>
          <p:cNvSpPr/>
          <p:nvPr/>
        </p:nvSpPr>
        <p:spPr>
          <a:xfrm>
            <a:off x="6400224" y="3837107"/>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6400224" y="2631983"/>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203960" y="3298716"/>
            <a:ext cx="1409973" cy="28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100" dirty="0">
                <a:solidFill>
                  <a:schemeClr val="tx1">
                    <a:lumMod val="75000"/>
                    <a:lumOff val="25000"/>
                  </a:schemeClr>
                </a:solidFill>
                <a:latin typeface="Gotham Book"/>
                <a:cs typeface="Gotham Book"/>
              </a:rPr>
              <a:t>Persuasion 1</a:t>
            </a:r>
          </a:p>
        </p:txBody>
      </p:sp>
      <p:pic>
        <p:nvPicPr>
          <p:cNvPr id="18" name="Picture 17" descr="noun_26450_cc.png"/>
          <p:cNvPicPr>
            <a:picLocks noChangeAspect="1"/>
          </p:cNvPicPr>
          <p:nvPr/>
        </p:nvPicPr>
        <p:blipFill rotWithShape="1">
          <a:blip r:embed="rId3">
            <a:extLst>
              <a:ext uri="{28A0092B-C50C-407E-A947-70E740481C1C}">
                <a14:useLocalDpi xmlns:a14="http://schemas.microsoft.com/office/drawing/2010/main" val="0"/>
              </a:ext>
            </a:extLst>
          </a:blip>
          <a:srcRect b="22423"/>
          <a:stretch/>
        </p:blipFill>
        <p:spPr>
          <a:xfrm>
            <a:off x="4407056" y="2531225"/>
            <a:ext cx="906586" cy="703301"/>
          </a:xfrm>
          <a:prstGeom prst="rect">
            <a:avLst/>
          </a:prstGeom>
        </p:spPr>
      </p:pic>
      <p:sp>
        <p:nvSpPr>
          <p:cNvPr id="21" name="Rectangle 20"/>
          <p:cNvSpPr/>
          <p:nvPr/>
        </p:nvSpPr>
        <p:spPr>
          <a:xfrm>
            <a:off x="2487547" y="4487326"/>
            <a:ext cx="1409973" cy="28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100" dirty="0">
                <a:solidFill>
                  <a:schemeClr val="tx1">
                    <a:lumMod val="75000"/>
                    <a:lumOff val="25000"/>
                  </a:schemeClr>
                </a:solidFill>
                <a:latin typeface="Gotham Book"/>
                <a:cs typeface="Gotham Book"/>
              </a:rPr>
              <a:t>Supporters GOTV</a:t>
            </a:r>
          </a:p>
        </p:txBody>
      </p:sp>
      <p:pic>
        <p:nvPicPr>
          <p:cNvPr id="22" name="Picture 21" descr="noun_88345_cc.png"/>
          <p:cNvPicPr>
            <a:picLocks noChangeAspect="1"/>
          </p:cNvPicPr>
          <p:nvPr/>
        </p:nvPicPr>
        <p:blipFill rotWithShape="1">
          <a:blip r:embed="rId4">
            <a:extLst>
              <a:ext uri="{28A0092B-C50C-407E-A947-70E740481C1C}">
                <a14:useLocalDpi xmlns:a14="http://schemas.microsoft.com/office/drawing/2010/main" val="0"/>
              </a:ext>
            </a:extLst>
          </a:blip>
          <a:srcRect l="22791" r="23228" b="17202"/>
          <a:stretch/>
        </p:blipFill>
        <p:spPr>
          <a:xfrm>
            <a:off x="3009818" y="3743633"/>
            <a:ext cx="431882" cy="662427"/>
          </a:xfrm>
          <a:prstGeom prst="rect">
            <a:avLst/>
          </a:prstGeom>
        </p:spPr>
      </p:pic>
      <p:pic>
        <p:nvPicPr>
          <p:cNvPr id="23" name="Picture 22" descr="noun_53345_cc.png"/>
          <p:cNvPicPr>
            <a:picLocks noChangeAspect="1"/>
          </p:cNvPicPr>
          <p:nvPr/>
        </p:nvPicPr>
        <p:blipFill rotWithShape="1">
          <a:blip r:embed="rId5">
            <a:extLst>
              <a:ext uri="{28A0092B-C50C-407E-A947-70E740481C1C}">
                <a14:useLocalDpi xmlns:a14="http://schemas.microsoft.com/office/drawing/2010/main" val="0"/>
              </a:ext>
            </a:extLst>
          </a:blip>
          <a:srcRect b="16250"/>
          <a:stretch/>
        </p:blipFill>
        <p:spPr>
          <a:xfrm>
            <a:off x="2810997" y="2580468"/>
            <a:ext cx="846637" cy="709057"/>
          </a:xfrm>
          <a:prstGeom prst="rect">
            <a:avLst/>
          </a:prstGeom>
        </p:spPr>
      </p:pic>
      <p:sp>
        <p:nvSpPr>
          <p:cNvPr id="19" name="Rectangle 18"/>
          <p:cNvSpPr/>
          <p:nvPr/>
        </p:nvSpPr>
        <p:spPr>
          <a:xfrm>
            <a:off x="2487547" y="3289525"/>
            <a:ext cx="1409973" cy="28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100" dirty="0">
                <a:solidFill>
                  <a:schemeClr val="tx1">
                    <a:lumMod val="75000"/>
                    <a:lumOff val="25000"/>
                  </a:schemeClr>
                </a:solidFill>
                <a:latin typeface="Gotham Book"/>
                <a:cs typeface="Gotham Book"/>
              </a:rPr>
              <a:t>Super Voters -- Volunteers</a:t>
            </a:r>
          </a:p>
        </p:txBody>
      </p:sp>
    </p:spTree>
    <p:extLst>
      <p:ext uri="{BB962C8B-B14F-4D97-AF65-F5344CB8AC3E}">
        <p14:creationId xmlns:p14="http://schemas.microsoft.com/office/powerpoint/2010/main" val="2812683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01873" y="493204"/>
            <a:ext cx="1936858" cy="779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1" tIns="32146" rIns="64291" bIns="3214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4600" dirty="0">
                <a:solidFill>
                  <a:schemeClr val="tx1"/>
                </a:solidFill>
                <a:latin typeface="Tungsten Medium"/>
                <a:ea typeface="Arial Unicode MS" panose="020B0604020202020204" pitchFamily="34" charset="-128"/>
                <a:cs typeface="Tungsten Medium"/>
              </a:rPr>
              <a:t>LOGISTICS</a:t>
            </a:r>
            <a:endParaRPr lang="en-US" altLang="en-US" sz="3800" dirty="0">
              <a:solidFill>
                <a:schemeClr val="tx1"/>
              </a:solidFill>
              <a:latin typeface="Tungsten Medium"/>
              <a:ea typeface="Arial Unicode MS" panose="020B0604020202020204" pitchFamily="34" charset="-128"/>
              <a:cs typeface="Tungsten Medium"/>
            </a:endParaRPr>
          </a:p>
        </p:txBody>
      </p:sp>
      <p:sp>
        <p:nvSpPr>
          <p:cNvPr id="11" name="TextBox 10"/>
          <p:cNvSpPr txBox="1"/>
          <p:nvPr/>
        </p:nvSpPr>
        <p:spPr>
          <a:xfrm>
            <a:off x="4447271" y="845657"/>
            <a:ext cx="4129646" cy="372696"/>
          </a:xfrm>
          <a:prstGeom prst="rect">
            <a:avLst/>
          </a:prstGeom>
          <a:noFill/>
        </p:spPr>
        <p:txBody>
          <a:bodyPr wrap="square" lIns="64291" tIns="32146" rIns="64291" bIns="32146" rtlCol="0">
            <a:spAutoFit/>
          </a:bodyPr>
          <a:lstStyle/>
          <a:p>
            <a:r>
              <a:rPr lang="en-US" sz="2000" dirty="0">
                <a:solidFill>
                  <a:schemeClr val="bg2">
                    <a:lumMod val="25000"/>
                  </a:schemeClr>
                </a:solidFill>
                <a:latin typeface="Gotham Book"/>
                <a:cs typeface="Gotham Book"/>
              </a:rPr>
              <a:t>We will meet for 90 minutes</a:t>
            </a:r>
          </a:p>
        </p:txBody>
      </p:sp>
      <p:cxnSp>
        <p:nvCxnSpPr>
          <p:cNvPr id="14" name="Straight Connector 13"/>
          <p:cNvCxnSpPr/>
          <p:nvPr/>
        </p:nvCxnSpPr>
        <p:spPr>
          <a:xfrm flipH="1" flipV="1">
            <a:off x="2783549" y="493205"/>
            <a:ext cx="0" cy="542858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duotone>
              <a:schemeClr val="bg2">
                <a:shade val="45000"/>
                <a:satMod val="135000"/>
              </a:schemeClr>
              <a:prstClr val="white"/>
            </a:duotone>
            <a:lum bright="-28000"/>
            <a:extLst>
              <a:ext uri="{28A0092B-C50C-407E-A947-70E740481C1C}">
                <a14:useLocalDpi xmlns:a14="http://schemas.microsoft.com/office/drawing/2010/main" val="0"/>
              </a:ext>
            </a:extLst>
          </a:blip>
          <a:srcRect b="18415"/>
          <a:stretch/>
        </p:blipFill>
        <p:spPr>
          <a:xfrm>
            <a:off x="3113364" y="3336211"/>
            <a:ext cx="983813" cy="936411"/>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alphaModFix/>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180537" y="1824511"/>
            <a:ext cx="948201" cy="981762"/>
          </a:xfrm>
          <a:prstGeom prst="rect">
            <a:avLst/>
          </a:prstGeom>
          <a:noFill/>
        </p:spPr>
      </p:pic>
      <p:pic>
        <p:nvPicPr>
          <p:cNvPr id="6" name="Picture 5"/>
          <p:cNvPicPr>
            <a:picLocks noChangeAspect="1"/>
          </p:cNvPicPr>
          <p:nvPr/>
        </p:nvPicPr>
        <p:blipFill rotWithShape="1">
          <a:blip r:embed="rId6"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3130701" y="573313"/>
            <a:ext cx="981117" cy="956651"/>
          </a:xfrm>
          <a:prstGeom prst="rect">
            <a:avLst/>
          </a:prstGeom>
        </p:spPr>
      </p:pic>
      <p:sp>
        <p:nvSpPr>
          <p:cNvPr id="15" name="TextBox 14"/>
          <p:cNvSpPr txBox="1"/>
          <p:nvPr/>
        </p:nvSpPr>
        <p:spPr>
          <a:xfrm>
            <a:off x="4434670" y="2025840"/>
            <a:ext cx="4129646" cy="680473"/>
          </a:xfrm>
          <a:prstGeom prst="rect">
            <a:avLst/>
          </a:prstGeom>
          <a:noFill/>
        </p:spPr>
        <p:txBody>
          <a:bodyPr wrap="square" lIns="64291" tIns="32146" rIns="64291" bIns="32146" rtlCol="0">
            <a:spAutoFit/>
          </a:bodyPr>
          <a:lstStyle/>
          <a:p>
            <a:r>
              <a:rPr lang="en-US" sz="2000" dirty="0">
                <a:solidFill>
                  <a:schemeClr val="bg2">
                    <a:lumMod val="25000"/>
                  </a:schemeClr>
                </a:solidFill>
                <a:latin typeface="Gotham Book"/>
                <a:cs typeface="Gotham Book"/>
              </a:rPr>
              <a:t>This is an </a:t>
            </a:r>
            <a:r>
              <a:rPr lang="en-US" sz="2000" dirty="0">
                <a:solidFill>
                  <a:schemeClr val="bg2">
                    <a:lumMod val="25000"/>
                  </a:schemeClr>
                </a:solidFill>
                <a:latin typeface="Gotham Bold" pitchFamily="50" charset="0"/>
                <a:cs typeface="Gotham Bold" pitchFamily="50" charset="0"/>
              </a:rPr>
              <a:t>interactive training</a:t>
            </a:r>
            <a:r>
              <a:rPr lang="en-US" sz="2000" dirty="0">
                <a:solidFill>
                  <a:schemeClr val="bg2">
                    <a:lumMod val="25000"/>
                  </a:schemeClr>
                </a:solidFill>
                <a:latin typeface="Gotham Light" pitchFamily="50" charset="0"/>
                <a:cs typeface="Gotham Light" pitchFamily="50" charset="0"/>
              </a:rPr>
              <a:t>. You will work in pairs today. </a:t>
            </a:r>
            <a:endParaRPr lang="en-US" sz="2000" dirty="0">
              <a:solidFill>
                <a:schemeClr val="bg2">
                  <a:lumMod val="25000"/>
                </a:schemeClr>
              </a:solidFill>
              <a:latin typeface="Gotham Book"/>
              <a:cs typeface="Gotham Book"/>
            </a:endParaRPr>
          </a:p>
        </p:txBody>
      </p:sp>
      <p:sp>
        <p:nvSpPr>
          <p:cNvPr id="16" name="TextBox 15">
            <a:hlinkClick r:id="rId7"/>
          </p:cNvPr>
          <p:cNvSpPr txBox="1"/>
          <p:nvPr/>
        </p:nvSpPr>
        <p:spPr>
          <a:xfrm>
            <a:off x="4430771" y="3280229"/>
            <a:ext cx="4129646" cy="680473"/>
          </a:xfrm>
          <a:prstGeom prst="rect">
            <a:avLst/>
          </a:prstGeom>
          <a:noFill/>
        </p:spPr>
        <p:txBody>
          <a:bodyPr wrap="square" lIns="64291" tIns="32146" rIns="64291" bIns="32146" rtlCol="0">
            <a:spAutoFit/>
          </a:bodyPr>
          <a:lstStyle/>
          <a:p>
            <a:r>
              <a:rPr lang="en-US" sz="2000" dirty="0">
                <a:solidFill>
                  <a:schemeClr val="bg2">
                    <a:lumMod val="25000"/>
                  </a:schemeClr>
                </a:solidFill>
                <a:latin typeface="Gotham Book"/>
                <a:cs typeface="Gotham Book"/>
              </a:rPr>
              <a:t>A recording of this video and call will be available on the</a:t>
            </a:r>
            <a:endParaRPr lang="en-US" sz="2500" dirty="0">
              <a:solidFill>
                <a:srgbClr val="ED5340"/>
              </a:solidFill>
              <a:latin typeface="Tungsten Medium"/>
              <a:cs typeface="Tungsten Medium"/>
            </a:endParaRPr>
          </a:p>
        </p:txBody>
      </p:sp>
      <p:sp>
        <p:nvSpPr>
          <p:cNvPr id="17" name="TextBox 16"/>
          <p:cNvSpPr txBox="1"/>
          <p:nvPr/>
        </p:nvSpPr>
        <p:spPr>
          <a:xfrm>
            <a:off x="4436410" y="4982611"/>
            <a:ext cx="4129646" cy="372696"/>
          </a:xfrm>
          <a:prstGeom prst="rect">
            <a:avLst/>
          </a:prstGeom>
          <a:noFill/>
        </p:spPr>
        <p:txBody>
          <a:bodyPr wrap="square" lIns="64291" tIns="32146" rIns="64291" bIns="32146" rtlCol="0">
            <a:spAutoFit/>
          </a:bodyPr>
          <a:lstStyle/>
          <a:p>
            <a:r>
              <a:rPr lang="en-US" sz="2000" dirty="0">
                <a:solidFill>
                  <a:schemeClr val="bg2">
                    <a:lumMod val="25000"/>
                  </a:schemeClr>
                </a:solidFill>
                <a:latin typeface="Gotham Book"/>
                <a:cs typeface="Gotham Book"/>
              </a:rPr>
              <a:t>It’s cool if you Tweet -- </a:t>
            </a:r>
          </a:p>
        </p:txBody>
      </p:sp>
      <p:grpSp>
        <p:nvGrpSpPr>
          <p:cNvPr id="21" name="Group 20"/>
          <p:cNvGrpSpPr/>
          <p:nvPr/>
        </p:nvGrpSpPr>
        <p:grpSpPr>
          <a:xfrm>
            <a:off x="2933246" y="4598997"/>
            <a:ext cx="1315486" cy="1258481"/>
            <a:chOff x="4209044" y="6900250"/>
            <a:chExt cx="1870913" cy="1789840"/>
          </a:xfrm>
        </p:grpSpPr>
        <p:pic>
          <p:nvPicPr>
            <p:cNvPr id="9" name="Picture 8"/>
            <p:cNvPicPr>
              <a:picLocks noChangeAspect="1"/>
            </p:cNvPicPr>
            <p:nvPr/>
          </p:nvPicPr>
          <p:blipFill rotWithShape="1">
            <a:blip r:embed="rId8" cstate="print">
              <a:duotone>
                <a:prstClr val="black"/>
                <a:schemeClr val="accent6">
                  <a:tint val="45000"/>
                  <a:satMod val="400000"/>
                </a:schemeClr>
              </a:duotone>
              <a:alphaModFix amt="54000"/>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b="18000"/>
            <a:stretch/>
          </p:blipFill>
          <p:spPr>
            <a:xfrm>
              <a:off x="4209044" y="6900250"/>
              <a:ext cx="1870913" cy="1789840"/>
            </a:xfrm>
            <a:prstGeom prst="rect">
              <a:avLst/>
            </a:prstGeom>
          </p:spPr>
        </p:pic>
        <p:pic>
          <p:nvPicPr>
            <p:cNvPr id="18" name="Picture 17"/>
            <p:cNvPicPr>
              <a:picLocks noChangeAspect="1"/>
            </p:cNvPicPr>
            <p:nvPr/>
          </p:nvPicPr>
          <p:blipFill>
            <a:blip r:embed="rId10" cstate="print">
              <a:duotone>
                <a:prstClr val="black"/>
                <a:schemeClr val="accent6">
                  <a:tint val="45000"/>
                  <a:satMod val="400000"/>
                </a:schemeClr>
              </a:duotone>
              <a:alphaModFix amt="63000"/>
              <a:extLst>
                <a:ext uri="{28A0092B-C50C-407E-A947-70E740481C1C}">
                  <a14:useLocalDpi xmlns:a14="http://schemas.microsoft.com/office/drawing/2010/main" val="0"/>
                </a:ext>
              </a:extLst>
            </a:blip>
            <a:stretch>
              <a:fillRect/>
            </a:stretch>
          </p:blipFill>
          <p:spPr>
            <a:xfrm>
              <a:off x="4905793" y="7589892"/>
              <a:ext cx="511371" cy="511371"/>
            </a:xfrm>
            <a:prstGeom prst="rect">
              <a:avLst/>
            </a:prstGeom>
            <a:ln>
              <a:noFill/>
            </a:ln>
          </p:spPr>
        </p:pic>
      </p:grpSp>
      <p:sp>
        <p:nvSpPr>
          <p:cNvPr id="19" name="Rectangle 18"/>
          <p:cNvSpPr/>
          <p:nvPr/>
        </p:nvSpPr>
        <p:spPr>
          <a:xfrm>
            <a:off x="4443264" y="5289296"/>
            <a:ext cx="1548805" cy="324608"/>
          </a:xfrm>
          <a:prstGeom prst="rect">
            <a:avLst/>
          </a:prstGeom>
        </p:spPr>
        <p:txBody>
          <a:bodyPr wrap="square" lIns="64291" tIns="32146" rIns="64291" bIns="32146">
            <a:spAutoFit/>
          </a:bodyPr>
          <a:lstStyle/>
          <a:p>
            <a:r>
              <a:rPr lang="en-US" sz="1700" dirty="0">
                <a:solidFill>
                  <a:schemeClr val="tx1">
                    <a:lumMod val="75000"/>
                  </a:schemeClr>
                </a:solidFill>
                <a:latin typeface="+mj-lt"/>
                <a:cs typeface="Gotham Bold" pitchFamily="50" charset="0"/>
              </a:rPr>
              <a:t>#</a:t>
            </a:r>
            <a:r>
              <a:rPr lang="en-US" sz="1700" dirty="0">
                <a:solidFill>
                  <a:schemeClr val="tx1">
                    <a:lumMod val="75000"/>
                  </a:schemeClr>
                </a:solidFill>
                <a:latin typeface="Gotham Bold" pitchFamily="50" charset="0"/>
                <a:cs typeface="Gotham Bold" pitchFamily="50" charset="0"/>
              </a:rPr>
              <a:t>OFA</a:t>
            </a:r>
            <a:r>
              <a:rPr lang="en-US" sz="1700" dirty="0">
                <a:solidFill>
                  <a:schemeClr val="tx1">
                    <a:lumMod val="75000"/>
                  </a:schemeClr>
                </a:solidFill>
                <a:latin typeface="Gotham Book"/>
                <a:cs typeface="Gotham Book"/>
              </a:rPr>
              <a:t>Fellows</a:t>
            </a:r>
            <a:endParaRPr lang="en-US" sz="2500" dirty="0">
              <a:solidFill>
                <a:schemeClr val="tx1">
                  <a:lumMod val="75000"/>
                </a:schemeClr>
              </a:solidFill>
              <a:latin typeface="Gotham Book"/>
              <a:cs typeface="Gotham Book"/>
            </a:endParaRPr>
          </a:p>
        </p:txBody>
      </p:sp>
      <p:sp>
        <p:nvSpPr>
          <p:cNvPr id="20" name="Rectangle 19">
            <a:hlinkClick r:id="rId7"/>
          </p:cNvPr>
          <p:cNvSpPr/>
          <p:nvPr/>
        </p:nvSpPr>
        <p:spPr>
          <a:xfrm>
            <a:off x="4509893" y="4069266"/>
            <a:ext cx="1554934" cy="406711"/>
          </a:xfrm>
          <a:prstGeom prst="rect">
            <a:avLst/>
          </a:prstGeom>
          <a:noFill/>
          <a:ln w="19050"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rgbClr val="595959"/>
                </a:solidFill>
                <a:latin typeface="Gotham Book"/>
                <a:cs typeface="Gotham Book"/>
              </a:rPr>
              <a:t>Access bookshelf</a:t>
            </a:r>
          </a:p>
        </p:txBody>
      </p:sp>
    </p:spTree>
    <p:extLst>
      <p:ext uri="{BB962C8B-B14F-4D97-AF65-F5344CB8AC3E}">
        <p14:creationId xmlns:p14="http://schemas.microsoft.com/office/powerpoint/2010/main" val="822857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13987" y="544245"/>
            <a:ext cx="2451381"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Voter Targeting Guide</a:t>
            </a:r>
          </a:p>
        </p:txBody>
      </p:sp>
      <p:sp>
        <p:nvSpPr>
          <p:cNvPr id="32" name="Rectangle 31"/>
          <p:cNvSpPr/>
          <p:nvPr/>
        </p:nvSpPr>
        <p:spPr>
          <a:xfrm>
            <a:off x="510928" y="54424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33" name="Straight Connector 32"/>
          <p:cNvCxnSpPr/>
          <p:nvPr/>
        </p:nvCxnSpPr>
        <p:spPr>
          <a:xfrm>
            <a:off x="515111" y="103047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04379" y="1112638"/>
            <a:ext cx="8049445" cy="59597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600" dirty="0">
                <a:solidFill>
                  <a:schemeClr val="tx1">
                    <a:lumMod val="75000"/>
                    <a:lumOff val="25000"/>
                  </a:schemeClr>
                </a:solidFill>
                <a:latin typeface="Gotham Bold" pitchFamily="50" charset="0"/>
                <a:cs typeface="Gotham Bold" pitchFamily="50" charset="0"/>
              </a:rPr>
              <a:t>Who should you persuade?</a:t>
            </a:r>
          </a:p>
        </p:txBody>
      </p:sp>
      <p:graphicFrame>
        <p:nvGraphicFramePr>
          <p:cNvPr id="3" name="Table 2"/>
          <p:cNvGraphicFramePr>
            <a:graphicFrameLocks noGrp="1"/>
          </p:cNvGraphicFramePr>
          <p:nvPr>
            <p:extLst>
              <p:ext uri="{D42A27DB-BD31-4B8C-83A1-F6EECF244321}">
                <p14:modId xmlns:p14="http://schemas.microsoft.com/office/powerpoint/2010/main" val="2942394102"/>
              </p:ext>
            </p:extLst>
          </p:nvPr>
        </p:nvGraphicFramePr>
        <p:xfrm>
          <a:off x="1736706" y="1883014"/>
          <a:ext cx="5851882" cy="4163546"/>
        </p:xfrm>
        <a:graphic>
          <a:graphicData uri="http://schemas.openxmlformats.org/drawingml/2006/table">
            <a:tbl>
              <a:tblPr firstRow="1" bandRow="1">
                <a:tableStyleId>{5C22544A-7EE6-4342-B048-85BDC9FD1C3A}</a:tableStyleId>
              </a:tblPr>
              <a:tblGrid>
                <a:gridCol w="208926">
                  <a:extLst>
                    <a:ext uri="{9D8B030D-6E8A-4147-A177-3AD203B41FA5}">
                      <a16:colId xmlns:a16="http://schemas.microsoft.com/office/drawing/2014/main" val="20000"/>
                    </a:ext>
                  </a:extLst>
                </a:gridCol>
                <a:gridCol w="431386">
                  <a:extLst>
                    <a:ext uri="{9D8B030D-6E8A-4147-A177-3AD203B41FA5}">
                      <a16:colId xmlns:a16="http://schemas.microsoft.com/office/drawing/2014/main" val="20001"/>
                    </a:ext>
                  </a:extLst>
                </a:gridCol>
                <a:gridCol w="1691734">
                  <a:extLst>
                    <a:ext uri="{9D8B030D-6E8A-4147-A177-3AD203B41FA5}">
                      <a16:colId xmlns:a16="http://schemas.microsoft.com/office/drawing/2014/main" val="20002"/>
                    </a:ext>
                  </a:extLst>
                </a:gridCol>
                <a:gridCol w="1769357">
                  <a:extLst>
                    <a:ext uri="{9D8B030D-6E8A-4147-A177-3AD203B41FA5}">
                      <a16:colId xmlns:a16="http://schemas.microsoft.com/office/drawing/2014/main" val="20003"/>
                    </a:ext>
                  </a:extLst>
                </a:gridCol>
                <a:gridCol w="1750479">
                  <a:extLst>
                    <a:ext uri="{9D8B030D-6E8A-4147-A177-3AD203B41FA5}">
                      <a16:colId xmlns:a16="http://schemas.microsoft.com/office/drawing/2014/main" val="20004"/>
                    </a:ext>
                  </a:extLst>
                </a:gridCol>
              </a:tblGrid>
              <a:tr h="168912">
                <a:tc rowSpan="5">
                  <a:txBody>
                    <a:bodyPr/>
                    <a:lstStyle/>
                    <a:p>
                      <a:pPr algn="ctr"/>
                      <a:r>
                        <a:rPr lang="en-US" sz="900" b="0" i="0" dirty="0">
                          <a:solidFill>
                            <a:schemeClr val="bg1"/>
                          </a:solidFill>
                          <a:latin typeface="Gotham Bold"/>
                          <a:cs typeface="Gotham Bold"/>
                        </a:rPr>
                        <a:t>TURNOUT</a:t>
                      </a:r>
                      <a:r>
                        <a:rPr lang="en-US" sz="900" b="0" i="0" baseline="0" dirty="0">
                          <a:solidFill>
                            <a:schemeClr val="bg1"/>
                          </a:solidFill>
                          <a:latin typeface="Gotham Bold"/>
                          <a:cs typeface="Gotham Bold"/>
                        </a:rPr>
                        <a:t> HISTORY</a:t>
                      </a:r>
                      <a:endParaRPr lang="en-US" sz="900" b="0" i="0" dirty="0">
                        <a:solidFill>
                          <a:schemeClr val="bg1"/>
                        </a:solidFill>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gridSpan="4">
                  <a:txBody>
                    <a:bodyPr/>
                    <a:lstStyle/>
                    <a:p>
                      <a:pPr algn="ctr"/>
                      <a:r>
                        <a:rPr lang="en-US" sz="900" b="0" i="0" dirty="0">
                          <a:solidFill>
                            <a:schemeClr val="bg1"/>
                          </a:solidFill>
                          <a:latin typeface="Gotham Bold"/>
                          <a:cs typeface="Gotham Bold"/>
                        </a:rPr>
                        <a:t>ISSUE</a:t>
                      </a:r>
                      <a:r>
                        <a:rPr lang="en-US" sz="900" b="0" i="0" baseline="0" dirty="0">
                          <a:solidFill>
                            <a:schemeClr val="bg1"/>
                          </a:solidFill>
                          <a:latin typeface="Gotham Bold"/>
                          <a:cs typeface="Gotham Bold"/>
                        </a:rPr>
                        <a:t> SUPPORT </a:t>
                      </a:r>
                      <a:endParaRPr lang="en-US" sz="900" b="0" i="0" dirty="0">
                        <a:solidFill>
                          <a:schemeClr val="bg1"/>
                        </a:solidFill>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1">
                        <a:lumMod val="75000"/>
                        <a:lumOff val="25000"/>
                      </a:schemeClr>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tc h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2E4F5A"/>
                    </a:solidFill>
                  </a:tcPr>
                </a:tc>
                <a:extLst>
                  <a:ext uri="{0D108BD9-81ED-4DB2-BD59-A6C34878D82A}">
                    <a16:rowId xmlns:a16="http://schemas.microsoft.com/office/drawing/2014/main" val="10000"/>
                  </a:ext>
                </a:extLst>
              </a:tr>
              <a:tr h="345107">
                <a:tc vMerge="1">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Strongly Support</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Undecided</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tc>
                  <a:txBody>
                    <a:bodyPr/>
                    <a:lstStyle/>
                    <a:p>
                      <a:pPr algn="ctr"/>
                      <a:r>
                        <a:rPr lang="en-US" sz="900" b="0" i="0" dirty="0">
                          <a:latin typeface="Gotham Bold"/>
                          <a:cs typeface="Gotham Bold"/>
                        </a:rPr>
                        <a:t>Strongly Opposes</a:t>
                      </a: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Always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Sometimes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96613">
                <a:tc vMerge="1">
                  <a:txBody>
                    <a:bodyPr/>
                    <a:lstStyle/>
                    <a:p>
                      <a:pPr algn="ctr"/>
                      <a:endParaRPr lang="en-US" sz="900" b="0" i="0" dirty="0">
                        <a:latin typeface="Gotham Bold"/>
                        <a:cs typeface="Gotham Bold"/>
                      </a:endParaRP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r>
                        <a:rPr lang="en-US" sz="900" b="0" i="0" dirty="0">
                          <a:latin typeface="Gotham Bold"/>
                          <a:cs typeface="Gotham Bold"/>
                        </a:rPr>
                        <a:t>Never Vote</a:t>
                      </a:r>
                    </a:p>
                  </a:txBody>
                  <a:tcPr vert="vert270"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ECD6F"/>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tc>
                  <a:txBody>
                    <a:bodyPr/>
                    <a:lstStyle/>
                    <a:p>
                      <a:pPr algn="ctr"/>
                      <a:endParaRPr lang="en-US" sz="900" b="0" i="0" dirty="0">
                        <a:latin typeface="Gotham Bold"/>
                        <a:cs typeface="Gotham Bold"/>
                      </a:endParaRPr>
                    </a:p>
                  </a:txBody>
                  <a:tcPr anchor="ctr">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Multiply 1"/>
          <p:cNvSpPr/>
          <p:nvPr/>
        </p:nvSpPr>
        <p:spPr>
          <a:xfrm>
            <a:off x="2810997"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Multiply 7"/>
          <p:cNvSpPr/>
          <p:nvPr/>
        </p:nvSpPr>
        <p:spPr>
          <a:xfrm>
            <a:off x="4589970"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ultiply 9"/>
          <p:cNvSpPr/>
          <p:nvPr/>
        </p:nvSpPr>
        <p:spPr>
          <a:xfrm>
            <a:off x="6400224" y="5117302"/>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ultiply 10"/>
          <p:cNvSpPr/>
          <p:nvPr/>
        </p:nvSpPr>
        <p:spPr>
          <a:xfrm>
            <a:off x="6400224" y="3837107"/>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6400224" y="2631983"/>
            <a:ext cx="723672" cy="800751"/>
          </a:xfrm>
          <a:prstGeom prst="mathMultiply">
            <a:avLst>
              <a:gd name="adj1" fmla="val 8136"/>
            </a:avLst>
          </a:prstGeom>
          <a:solidFill>
            <a:srgbClr val="FC65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203960" y="3298716"/>
            <a:ext cx="1409973" cy="28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100" dirty="0">
                <a:solidFill>
                  <a:schemeClr val="tx1">
                    <a:lumMod val="75000"/>
                    <a:lumOff val="25000"/>
                  </a:schemeClr>
                </a:solidFill>
                <a:latin typeface="Gotham Book"/>
                <a:cs typeface="Gotham Book"/>
              </a:rPr>
              <a:t>Persuasion 1</a:t>
            </a:r>
          </a:p>
        </p:txBody>
      </p:sp>
      <p:sp>
        <p:nvSpPr>
          <p:cNvPr id="15" name="Rectangle 14"/>
          <p:cNvSpPr/>
          <p:nvPr/>
        </p:nvSpPr>
        <p:spPr>
          <a:xfrm>
            <a:off x="4203960" y="4494649"/>
            <a:ext cx="1409973" cy="28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100" dirty="0">
                <a:solidFill>
                  <a:schemeClr val="tx1">
                    <a:lumMod val="75000"/>
                    <a:lumOff val="25000"/>
                  </a:schemeClr>
                </a:solidFill>
                <a:latin typeface="Gotham Book"/>
                <a:cs typeface="Gotham Book"/>
              </a:rPr>
              <a:t>Persuasion 2</a:t>
            </a:r>
          </a:p>
        </p:txBody>
      </p:sp>
      <p:pic>
        <p:nvPicPr>
          <p:cNvPr id="5" name="Picture 4" descr="noun_26450_cc.png"/>
          <p:cNvPicPr>
            <a:picLocks noChangeAspect="1"/>
          </p:cNvPicPr>
          <p:nvPr/>
        </p:nvPicPr>
        <p:blipFill rotWithShape="1">
          <a:blip r:embed="rId3">
            <a:extLst>
              <a:ext uri="{28A0092B-C50C-407E-A947-70E740481C1C}">
                <a14:useLocalDpi xmlns:a14="http://schemas.microsoft.com/office/drawing/2010/main" val="0"/>
              </a:ext>
            </a:extLst>
          </a:blip>
          <a:srcRect b="22423"/>
          <a:stretch/>
        </p:blipFill>
        <p:spPr>
          <a:xfrm>
            <a:off x="4479596" y="3743633"/>
            <a:ext cx="906586" cy="703301"/>
          </a:xfrm>
          <a:prstGeom prst="rect">
            <a:avLst/>
          </a:prstGeom>
        </p:spPr>
      </p:pic>
      <p:pic>
        <p:nvPicPr>
          <p:cNvPr id="18" name="Picture 17" descr="noun_26450_cc.png"/>
          <p:cNvPicPr>
            <a:picLocks noChangeAspect="1"/>
          </p:cNvPicPr>
          <p:nvPr/>
        </p:nvPicPr>
        <p:blipFill rotWithShape="1">
          <a:blip r:embed="rId3">
            <a:extLst>
              <a:ext uri="{28A0092B-C50C-407E-A947-70E740481C1C}">
                <a14:useLocalDpi xmlns:a14="http://schemas.microsoft.com/office/drawing/2010/main" val="0"/>
              </a:ext>
            </a:extLst>
          </a:blip>
          <a:srcRect b="22423"/>
          <a:stretch/>
        </p:blipFill>
        <p:spPr>
          <a:xfrm>
            <a:off x="4407056" y="2531225"/>
            <a:ext cx="906586" cy="703301"/>
          </a:xfrm>
          <a:prstGeom prst="rect">
            <a:avLst/>
          </a:prstGeom>
        </p:spPr>
      </p:pic>
      <p:sp>
        <p:nvSpPr>
          <p:cNvPr id="17" name="Rectangle 16"/>
          <p:cNvSpPr/>
          <p:nvPr/>
        </p:nvSpPr>
        <p:spPr>
          <a:xfrm>
            <a:off x="2487547" y="4487326"/>
            <a:ext cx="1409973" cy="28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100" dirty="0">
                <a:solidFill>
                  <a:schemeClr val="tx1">
                    <a:lumMod val="75000"/>
                    <a:lumOff val="25000"/>
                  </a:schemeClr>
                </a:solidFill>
                <a:latin typeface="Gotham Book"/>
                <a:cs typeface="Gotham Book"/>
              </a:rPr>
              <a:t>Supporters GOTV</a:t>
            </a:r>
          </a:p>
        </p:txBody>
      </p:sp>
      <p:pic>
        <p:nvPicPr>
          <p:cNvPr id="19" name="Picture 18" descr="noun_88345_cc.png"/>
          <p:cNvPicPr>
            <a:picLocks noChangeAspect="1"/>
          </p:cNvPicPr>
          <p:nvPr/>
        </p:nvPicPr>
        <p:blipFill rotWithShape="1">
          <a:blip r:embed="rId4">
            <a:extLst>
              <a:ext uri="{28A0092B-C50C-407E-A947-70E740481C1C}">
                <a14:useLocalDpi xmlns:a14="http://schemas.microsoft.com/office/drawing/2010/main" val="0"/>
              </a:ext>
            </a:extLst>
          </a:blip>
          <a:srcRect l="22791" r="23228" b="17202"/>
          <a:stretch/>
        </p:blipFill>
        <p:spPr>
          <a:xfrm>
            <a:off x="3009818" y="3743633"/>
            <a:ext cx="431882" cy="662427"/>
          </a:xfrm>
          <a:prstGeom prst="rect">
            <a:avLst/>
          </a:prstGeom>
        </p:spPr>
      </p:pic>
      <p:pic>
        <p:nvPicPr>
          <p:cNvPr id="20" name="Picture 19" descr="noun_53345_cc.png"/>
          <p:cNvPicPr>
            <a:picLocks noChangeAspect="1"/>
          </p:cNvPicPr>
          <p:nvPr/>
        </p:nvPicPr>
        <p:blipFill rotWithShape="1">
          <a:blip r:embed="rId5">
            <a:extLst>
              <a:ext uri="{28A0092B-C50C-407E-A947-70E740481C1C}">
                <a14:useLocalDpi xmlns:a14="http://schemas.microsoft.com/office/drawing/2010/main" val="0"/>
              </a:ext>
            </a:extLst>
          </a:blip>
          <a:srcRect b="16250"/>
          <a:stretch/>
        </p:blipFill>
        <p:spPr>
          <a:xfrm>
            <a:off x="2810997" y="2580468"/>
            <a:ext cx="846637" cy="709057"/>
          </a:xfrm>
          <a:prstGeom prst="rect">
            <a:avLst/>
          </a:prstGeom>
        </p:spPr>
      </p:pic>
      <p:sp>
        <p:nvSpPr>
          <p:cNvPr id="21" name="Rectangle 20"/>
          <p:cNvSpPr/>
          <p:nvPr/>
        </p:nvSpPr>
        <p:spPr>
          <a:xfrm>
            <a:off x="2487547" y="3289525"/>
            <a:ext cx="1409973" cy="28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100" dirty="0">
                <a:solidFill>
                  <a:schemeClr val="tx1">
                    <a:lumMod val="75000"/>
                    <a:lumOff val="25000"/>
                  </a:schemeClr>
                </a:solidFill>
                <a:latin typeface="Gotham Book"/>
                <a:cs typeface="Gotham Book"/>
              </a:rPr>
              <a:t>Super Voters -- Volunteers</a:t>
            </a:r>
          </a:p>
        </p:txBody>
      </p:sp>
    </p:spTree>
    <p:extLst>
      <p:ext uri="{BB962C8B-B14F-4D97-AF65-F5344CB8AC3E}">
        <p14:creationId xmlns:p14="http://schemas.microsoft.com/office/powerpoint/2010/main" val="3511723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37533" y="2717827"/>
            <a:ext cx="5873703" cy="477586"/>
          </a:xfrm>
          <a:prstGeom prst="rect">
            <a:avLst/>
          </a:prstGeom>
          <a:solidFill>
            <a:srgbClr val="FFFFFF">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Gotham Bold"/>
                <a:cs typeface="Gotham Bold"/>
              </a:rPr>
              <a:t>How can you prioritize your target universe? </a:t>
            </a:r>
          </a:p>
        </p:txBody>
      </p:sp>
      <p:grpSp>
        <p:nvGrpSpPr>
          <p:cNvPr id="7" name="Group 6"/>
          <p:cNvGrpSpPr/>
          <p:nvPr/>
        </p:nvGrpSpPr>
        <p:grpSpPr>
          <a:xfrm>
            <a:off x="2413620" y="3715001"/>
            <a:ext cx="4003459" cy="1300221"/>
            <a:chOff x="5266233" y="4372758"/>
            <a:chExt cx="5693809" cy="1849203"/>
          </a:xfrm>
        </p:grpSpPr>
        <p:sp>
          <p:nvSpPr>
            <p:cNvPr id="10" name="TextBox 9"/>
            <p:cNvSpPr txBox="1"/>
            <p:nvPr/>
          </p:nvSpPr>
          <p:spPr>
            <a:xfrm>
              <a:off x="5266233" y="5806120"/>
              <a:ext cx="2813090" cy="415841"/>
            </a:xfrm>
            <a:prstGeom prst="rect">
              <a:avLst/>
            </a:prstGeom>
            <a:noFill/>
          </p:spPr>
          <p:txBody>
            <a:bodyPr wrap="square" rtlCol="0">
              <a:spAutoFit/>
            </a:bodyPr>
            <a:lstStyle/>
            <a:p>
              <a:pPr algn="ctr"/>
              <a:r>
                <a:rPr lang="en-US" sz="1300" dirty="0">
                  <a:solidFill>
                    <a:schemeClr val="tx1">
                      <a:lumMod val="75000"/>
                    </a:schemeClr>
                  </a:solidFill>
                  <a:latin typeface="Gotham Medium"/>
                  <a:cs typeface="Gotham Medium"/>
                </a:rPr>
                <a:t>Press 1 on the phone</a:t>
              </a:r>
            </a:p>
          </p:txBody>
        </p:sp>
        <p:grpSp>
          <p:nvGrpSpPr>
            <p:cNvPr id="11" name="Group 10"/>
            <p:cNvGrpSpPr/>
            <p:nvPr/>
          </p:nvGrpSpPr>
          <p:grpSpPr>
            <a:xfrm>
              <a:off x="8478528" y="4521281"/>
              <a:ext cx="2481514" cy="1649441"/>
              <a:chOff x="7956165" y="3607332"/>
              <a:chExt cx="2481514" cy="1649441"/>
            </a:xfrm>
          </p:grpSpPr>
          <p:pic>
            <p:nvPicPr>
              <p:cNvPr id="16" name="Picture 15"/>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17" name="TextBox 16"/>
              <p:cNvSpPr txBox="1"/>
              <p:nvPr/>
            </p:nvSpPr>
            <p:spPr>
              <a:xfrm>
                <a:off x="7956165" y="4840932"/>
                <a:ext cx="2481514" cy="415841"/>
              </a:xfrm>
              <a:prstGeom prst="rect">
                <a:avLst/>
              </a:prstGeom>
              <a:noFill/>
            </p:spPr>
            <p:txBody>
              <a:bodyPr wrap="square" rtlCol="0">
                <a:spAutoFit/>
              </a:bodyPr>
              <a:lstStyle/>
              <a:p>
                <a:r>
                  <a:rPr lang="en-US" sz="1300" dirty="0">
                    <a:solidFill>
                      <a:schemeClr val="tx1">
                        <a:lumMod val="75000"/>
                      </a:schemeClr>
                    </a:solidFill>
                    <a:latin typeface="Gotham Medium"/>
                    <a:cs typeface="Gotham Medium"/>
                  </a:rPr>
                  <a:t>Type in chat box</a:t>
                </a:r>
              </a:p>
            </p:txBody>
          </p:sp>
        </p:grpSp>
        <p:sp>
          <p:nvSpPr>
            <p:cNvPr id="12" name="TextBox 11"/>
            <p:cNvSpPr txBox="1"/>
            <p:nvPr/>
          </p:nvSpPr>
          <p:spPr>
            <a:xfrm>
              <a:off x="7954548" y="5320875"/>
              <a:ext cx="755290" cy="372068"/>
            </a:xfrm>
            <a:prstGeom prst="rect">
              <a:avLst/>
            </a:prstGeom>
            <a:noFill/>
          </p:spPr>
          <p:txBody>
            <a:bodyPr wrap="square" rtlCol="0">
              <a:spAutoFit/>
            </a:bodyPr>
            <a:lstStyle/>
            <a:p>
              <a:r>
                <a:rPr lang="en-US" sz="1100" dirty="0">
                  <a:solidFill>
                    <a:schemeClr val="tx1">
                      <a:lumMod val="75000"/>
                    </a:schemeClr>
                  </a:solidFill>
                  <a:latin typeface="Gotham Medium"/>
                  <a:cs typeface="Gotham Medium"/>
                </a:rPr>
                <a:t>OR</a:t>
              </a:r>
            </a:p>
          </p:txBody>
        </p:sp>
        <p:pic>
          <p:nvPicPr>
            <p:cNvPr id="14" name="Picture 13"/>
            <p:cNvPicPr>
              <a:picLocks noChangeAspect="1"/>
            </p:cNvPicPr>
            <p:nvPr/>
          </p:nvPicPr>
          <p:blipFill rotWithShape="1">
            <a:blip r:embed="rId4" cstate="print">
              <a:duotone>
                <a:prstClr val="black"/>
                <a:schemeClr val="accent4">
                  <a:tint val="45000"/>
                  <a:satMod val="400000"/>
                </a:schemeClr>
              </a:duotone>
              <a:alphaModFix amt="72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15" name="Straight Connector 14"/>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724302" y="921613"/>
            <a:ext cx="1334543" cy="1381778"/>
          </a:xfrm>
          <a:prstGeom prst="rect">
            <a:avLst/>
          </a:prstGeom>
          <a:noFill/>
        </p:spPr>
      </p:pic>
    </p:spTree>
    <p:extLst>
      <p:ext uri="{BB962C8B-B14F-4D97-AF65-F5344CB8AC3E}">
        <p14:creationId xmlns:p14="http://schemas.microsoft.com/office/powerpoint/2010/main" val="4071475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987" y="426105"/>
            <a:ext cx="3529654"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SEGMENTING YOUR TARGET UNIVERSE</a:t>
            </a:r>
          </a:p>
        </p:txBody>
      </p:sp>
      <p:sp>
        <p:nvSpPr>
          <p:cNvPr id="5" name="Rectangle 4"/>
          <p:cNvSpPr/>
          <p:nvPr/>
        </p:nvSpPr>
        <p:spPr>
          <a:xfrm>
            <a:off x="510928" y="42610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6" name="Straight Connector 5"/>
          <p:cNvCxnSpPr/>
          <p:nvPr/>
        </p:nvCxnSpPr>
        <p:spPr>
          <a:xfrm>
            <a:off x="515111" y="91233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10928" y="1053373"/>
            <a:ext cx="8042896" cy="79741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600" dirty="0">
                <a:solidFill>
                  <a:schemeClr val="tx1">
                    <a:lumMod val="75000"/>
                    <a:lumOff val="25000"/>
                  </a:schemeClr>
                </a:solidFill>
                <a:latin typeface="Gotham Book"/>
                <a:cs typeface="Gotham Book"/>
              </a:rPr>
              <a:t>Running a model of your universe helps you use known information to predict an expected behavior. </a:t>
            </a:r>
          </a:p>
        </p:txBody>
      </p:sp>
      <p:sp>
        <p:nvSpPr>
          <p:cNvPr id="20" name="Rectangle 19"/>
          <p:cNvSpPr/>
          <p:nvPr/>
        </p:nvSpPr>
        <p:spPr>
          <a:xfrm>
            <a:off x="2429154" y="2107581"/>
            <a:ext cx="6120486" cy="61212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400" dirty="0">
                <a:solidFill>
                  <a:schemeClr val="tx1">
                    <a:lumMod val="75000"/>
                    <a:lumOff val="25000"/>
                  </a:schemeClr>
                </a:solidFill>
                <a:latin typeface="Gotham Book"/>
                <a:cs typeface="Gotham Book"/>
              </a:rPr>
              <a:t>Best possible targets – will turnout if they hear from the campaign.  </a:t>
            </a:r>
          </a:p>
        </p:txBody>
      </p:sp>
      <p:sp>
        <p:nvSpPr>
          <p:cNvPr id="21" name="Rectangle 20"/>
          <p:cNvSpPr/>
          <p:nvPr/>
        </p:nvSpPr>
        <p:spPr>
          <a:xfrm>
            <a:off x="506743" y="2107581"/>
            <a:ext cx="1835091" cy="612123"/>
          </a:xfrm>
          <a:prstGeom prst="rect">
            <a:avLst/>
          </a:prstGeom>
          <a:solidFill>
            <a:srgbClr val="2E4F5A">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2400" dirty="0">
                <a:solidFill>
                  <a:schemeClr val="tx1">
                    <a:lumMod val="75000"/>
                    <a:lumOff val="25000"/>
                  </a:schemeClr>
                </a:solidFill>
                <a:latin typeface="Tungsten Medium"/>
                <a:cs typeface="Tungsten Medium"/>
              </a:rPr>
              <a:t>TIER 1</a:t>
            </a:r>
          </a:p>
        </p:txBody>
      </p:sp>
      <p:sp>
        <p:nvSpPr>
          <p:cNvPr id="22" name="Rectangle 21"/>
          <p:cNvSpPr/>
          <p:nvPr/>
        </p:nvSpPr>
        <p:spPr>
          <a:xfrm>
            <a:off x="2433338" y="2872104"/>
            <a:ext cx="6120486" cy="61212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400" dirty="0">
                <a:solidFill>
                  <a:schemeClr val="tx1">
                    <a:lumMod val="75000"/>
                    <a:lumOff val="25000"/>
                  </a:schemeClr>
                </a:solidFill>
                <a:latin typeface="Gotham Book"/>
                <a:cs typeface="Gotham Book"/>
              </a:rPr>
              <a:t>Less likely to vote given voting history.</a:t>
            </a:r>
          </a:p>
        </p:txBody>
      </p:sp>
      <p:sp>
        <p:nvSpPr>
          <p:cNvPr id="23" name="Rectangle 22"/>
          <p:cNvSpPr/>
          <p:nvPr/>
        </p:nvSpPr>
        <p:spPr>
          <a:xfrm>
            <a:off x="510927" y="2872104"/>
            <a:ext cx="1835091" cy="612123"/>
          </a:xfrm>
          <a:prstGeom prst="rect">
            <a:avLst/>
          </a:prstGeom>
          <a:solidFill>
            <a:srgbClr val="2E4F5A">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2400" dirty="0">
                <a:solidFill>
                  <a:schemeClr val="tx1">
                    <a:lumMod val="75000"/>
                    <a:lumOff val="25000"/>
                  </a:schemeClr>
                </a:solidFill>
                <a:latin typeface="Tungsten Medium"/>
                <a:cs typeface="Tungsten Medium"/>
              </a:rPr>
              <a:t>TIER 2</a:t>
            </a:r>
          </a:p>
        </p:txBody>
      </p:sp>
      <p:sp>
        <p:nvSpPr>
          <p:cNvPr id="24" name="Rectangle 23"/>
          <p:cNvSpPr/>
          <p:nvPr/>
        </p:nvSpPr>
        <p:spPr>
          <a:xfrm>
            <a:off x="2429154" y="3636627"/>
            <a:ext cx="6120486" cy="61212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400" dirty="0">
                <a:solidFill>
                  <a:schemeClr val="tx1">
                    <a:lumMod val="75000"/>
                    <a:lumOff val="25000"/>
                  </a:schemeClr>
                </a:solidFill>
                <a:latin typeface="Gotham Book"/>
                <a:cs typeface="Gotham Book"/>
              </a:rPr>
              <a:t>Requires more effort to turnout to vote or persuade. Usually a cushion if everyone on previous tiers are contacted.  </a:t>
            </a:r>
          </a:p>
        </p:txBody>
      </p:sp>
      <p:sp>
        <p:nvSpPr>
          <p:cNvPr id="25" name="Rectangle 24"/>
          <p:cNvSpPr/>
          <p:nvPr/>
        </p:nvSpPr>
        <p:spPr>
          <a:xfrm>
            <a:off x="506743" y="3636627"/>
            <a:ext cx="1835091" cy="612123"/>
          </a:xfrm>
          <a:prstGeom prst="rect">
            <a:avLst/>
          </a:prstGeom>
          <a:solidFill>
            <a:srgbClr val="2E4F5A">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2400" dirty="0">
                <a:solidFill>
                  <a:schemeClr val="tx1">
                    <a:lumMod val="75000"/>
                    <a:lumOff val="25000"/>
                  </a:schemeClr>
                </a:solidFill>
                <a:latin typeface="Tungsten Medium"/>
                <a:cs typeface="Tungsten Medium"/>
              </a:rPr>
              <a:t>TIER 3</a:t>
            </a:r>
          </a:p>
        </p:txBody>
      </p:sp>
    </p:spTree>
    <p:extLst>
      <p:ext uri="{BB962C8B-B14F-4D97-AF65-F5344CB8AC3E}">
        <p14:creationId xmlns:p14="http://schemas.microsoft.com/office/powerpoint/2010/main" val="1308921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987" y="426105"/>
            <a:ext cx="3529654"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SEGMENTING YOUR TARGET UNIVERSE</a:t>
            </a:r>
          </a:p>
        </p:txBody>
      </p:sp>
      <p:sp>
        <p:nvSpPr>
          <p:cNvPr id="5" name="Rectangle 4"/>
          <p:cNvSpPr/>
          <p:nvPr/>
        </p:nvSpPr>
        <p:spPr>
          <a:xfrm>
            <a:off x="510928" y="42610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6" name="Straight Connector 5"/>
          <p:cNvCxnSpPr/>
          <p:nvPr/>
        </p:nvCxnSpPr>
        <p:spPr>
          <a:xfrm>
            <a:off x="515111" y="91233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10928" y="1053373"/>
            <a:ext cx="8042896" cy="79741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600" dirty="0">
                <a:solidFill>
                  <a:schemeClr val="tx1">
                    <a:lumMod val="75000"/>
                    <a:lumOff val="25000"/>
                  </a:schemeClr>
                </a:solidFill>
                <a:latin typeface="Gotham Book"/>
                <a:cs typeface="Gotham Book"/>
              </a:rPr>
              <a:t>Ideally, you should project to talk to everyone in your universe multiple times.</a:t>
            </a:r>
          </a:p>
        </p:txBody>
      </p:sp>
      <p:sp>
        <p:nvSpPr>
          <p:cNvPr id="20" name="Rectangle 19"/>
          <p:cNvSpPr/>
          <p:nvPr/>
        </p:nvSpPr>
        <p:spPr>
          <a:xfrm>
            <a:off x="2604295" y="2492612"/>
            <a:ext cx="1873533" cy="230284"/>
          </a:xfrm>
          <a:prstGeom prst="rect">
            <a:avLst/>
          </a:prstGeom>
          <a:solidFill>
            <a:srgbClr val="FECD6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400" dirty="0">
                <a:solidFill>
                  <a:schemeClr val="tx1">
                    <a:lumMod val="75000"/>
                    <a:lumOff val="25000"/>
                  </a:schemeClr>
                </a:solidFill>
                <a:latin typeface="Gotham Book"/>
                <a:cs typeface="Gotham Book"/>
              </a:rPr>
              <a:t>Pass 1</a:t>
            </a:r>
          </a:p>
        </p:txBody>
      </p:sp>
      <p:sp>
        <p:nvSpPr>
          <p:cNvPr id="21" name="Rectangle 20"/>
          <p:cNvSpPr/>
          <p:nvPr/>
        </p:nvSpPr>
        <p:spPr>
          <a:xfrm>
            <a:off x="681884" y="2492611"/>
            <a:ext cx="1835091" cy="761868"/>
          </a:xfrm>
          <a:prstGeom prst="rect">
            <a:avLst/>
          </a:prstGeom>
          <a:solidFill>
            <a:srgbClr val="2E4F5A">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2400" dirty="0">
                <a:solidFill>
                  <a:schemeClr val="tx1">
                    <a:lumMod val="75000"/>
                    <a:lumOff val="25000"/>
                  </a:schemeClr>
                </a:solidFill>
                <a:latin typeface="Tungsten Medium"/>
                <a:cs typeface="Tungsten Medium"/>
              </a:rPr>
              <a:t>TIER 1</a:t>
            </a:r>
          </a:p>
        </p:txBody>
      </p:sp>
      <p:sp>
        <p:nvSpPr>
          <p:cNvPr id="23" name="Rectangle 22"/>
          <p:cNvSpPr/>
          <p:nvPr/>
        </p:nvSpPr>
        <p:spPr>
          <a:xfrm>
            <a:off x="681885" y="3321098"/>
            <a:ext cx="3757502" cy="497826"/>
          </a:xfrm>
          <a:prstGeom prst="rect">
            <a:avLst/>
          </a:prstGeom>
          <a:solidFill>
            <a:srgbClr val="2E4F5A">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2400" dirty="0">
                <a:solidFill>
                  <a:schemeClr val="tx1">
                    <a:lumMod val="75000"/>
                    <a:lumOff val="25000"/>
                  </a:schemeClr>
                </a:solidFill>
                <a:latin typeface="Tungsten Medium"/>
                <a:cs typeface="Tungsten Medium"/>
              </a:rPr>
              <a:t>TIER 2</a:t>
            </a:r>
          </a:p>
        </p:txBody>
      </p:sp>
      <p:sp>
        <p:nvSpPr>
          <p:cNvPr id="25" name="Rectangle 24"/>
          <p:cNvSpPr/>
          <p:nvPr/>
        </p:nvSpPr>
        <p:spPr>
          <a:xfrm>
            <a:off x="681884" y="3893272"/>
            <a:ext cx="5701067" cy="217646"/>
          </a:xfrm>
          <a:prstGeom prst="rect">
            <a:avLst/>
          </a:prstGeom>
          <a:solidFill>
            <a:srgbClr val="2E4F5A">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2000" dirty="0">
                <a:solidFill>
                  <a:schemeClr val="tx1">
                    <a:lumMod val="75000"/>
                    <a:lumOff val="25000"/>
                  </a:schemeClr>
                </a:solidFill>
                <a:latin typeface="Tungsten Medium"/>
                <a:cs typeface="Tungsten Medium"/>
              </a:rPr>
              <a:t>TIER 3</a:t>
            </a:r>
          </a:p>
        </p:txBody>
      </p:sp>
      <p:sp>
        <p:nvSpPr>
          <p:cNvPr id="12" name="Rectangle 11"/>
          <p:cNvSpPr/>
          <p:nvPr/>
        </p:nvSpPr>
        <p:spPr>
          <a:xfrm>
            <a:off x="2604295" y="2760154"/>
            <a:ext cx="1873533" cy="230284"/>
          </a:xfrm>
          <a:prstGeom prst="rect">
            <a:avLst/>
          </a:prstGeom>
          <a:solidFill>
            <a:srgbClr val="FECD6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400" dirty="0">
                <a:solidFill>
                  <a:schemeClr val="tx1">
                    <a:lumMod val="75000"/>
                    <a:lumOff val="25000"/>
                  </a:schemeClr>
                </a:solidFill>
                <a:latin typeface="Gotham Book"/>
                <a:cs typeface="Gotham Book"/>
              </a:rPr>
              <a:t>Pass 2</a:t>
            </a:r>
          </a:p>
        </p:txBody>
      </p:sp>
      <p:sp>
        <p:nvSpPr>
          <p:cNvPr id="13" name="Rectangle 12"/>
          <p:cNvSpPr/>
          <p:nvPr/>
        </p:nvSpPr>
        <p:spPr>
          <a:xfrm>
            <a:off x="2604295" y="3024195"/>
            <a:ext cx="1873533" cy="230284"/>
          </a:xfrm>
          <a:prstGeom prst="rect">
            <a:avLst/>
          </a:prstGeom>
          <a:solidFill>
            <a:srgbClr val="FECD6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400" dirty="0">
                <a:solidFill>
                  <a:schemeClr val="tx1">
                    <a:lumMod val="75000"/>
                    <a:lumOff val="25000"/>
                  </a:schemeClr>
                </a:solidFill>
                <a:latin typeface="Gotham Book"/>
                <a:cs typeface="Gotham Book"/>
              </a:rPr>
              <a:t>Pass 3</a:t>
            </a:r>
          </a:p>
        </p:txBody>
      </p:sp>
      <p:sp>
        <p:nvSpPr>
          <p:cNvPr id="14" name="Rectangle 13"/>
          <p:cNvSpPr/>
          <p:nvPr/>
        </p:nvSpPr>
        <p:spPr>
          <a:xfrm>
            <a:off x="4509418" y="3321097"/>
            <a:ext cx="1873533" cy="230284"/>
          </a:xfrm>
          <a:prstGeom prst="rect">
            <a:avLst/>
          </a:prstGeom>
          <a:solidFill>
            <a:srgbClr val="FECD6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400" dirty="0">
                <a:solidFill>
                  <a:schemeClr val="tx1">
                    <a:lumMod val="75000"/>
                    <a:lumOff val="25000"/>
                  </a:schemeClr>
                </a:solidFill>
                <a:latin typeface="Gotham Book"/>
                <a:cs typeface="Gotham Book"/>
              </a:rPr>
              <a:t>Pass 1</a:t>
            </a:r>
          </a:p>
        </p:txBody>
      </p:sp>
      <p:sp>
        <p:nvSpPr>
          <p:cNvPr id="15" name="Rectangle 14"/>
          <p:cNvSpPr/>
          <p:nvPr/>
        </p:nvSpPr>
        <p:spPr>
          <a:xfrm>
            <a:off x="4509418" y="3588639"/>
            <a:ext cx="1873533" cy="230284"/>
          </a:xfrm>
          <a:prstGeom prst="rect">
            <a:avLst/>
          </a:prstGeom>
          <a:solidFill>
            <a:srgbClr val="FECD6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400" dirty="0">
                <a:solidFill>
                  <a:schemeClr val="tx1">
                    <a:lumMod val="75000"/>
                    <a:lumOff val="25000"/>
                  </a:schemeClr>
                </a:solidFill>
                <a:latin typeface="Gotham Book"/>
                <a:cs typeface="Gotham Book"/>
              </a:rPr>
              <a:t>Pass 2</a:t>
            </a:r>
          </a:p>
        </p:txBody>
      </p:sp>
      <p:sp>
        <p:nvSpPr>
          <p:cNvPr id="16" name="Rectangle 15"/>
          <p:cNvSpPr/>
          <p:nvPr/>
        </p:nvSpPr>
        <p:spPr>
          <a:xfrm>
            <a:off x="6443547" y="3880634"/>
            <a:ext cx="1873533" cy="230284"/>
          </a:xfrm>
          <a:prstGeom prst="rect">
            <a:avLst/>
          </a:prstGeom>
          <a:solidFill>
            <a:srgbClr val="FECD6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400" dirty="0">
                <a:solidFill>
                  <a:schemeClr val="tx1">
                    <a:lumMod val="75000"/>
                    <a:lumOff val="25000"/>
                  </a:schemeClr>
                </a:solidFill>
                <a:latin typeface="Gotham Book"/>
                <a:cs typeface="Gotham Book"/>
              </a:rPr>
              <a:t>Pass 1</a:t>
            </a:r>
          </a:p>
        </p:txBody>
      </p:sp>
      <p:cxnSp>
        <p:nvCxnSpPr>
          <p:cNvPr id="3" name="Straight Connector 2"/>
          <p:cNvCxnSpPr/>
          <p:nvPr/>
        </p:nvCxnSpPr>
        <p:spPr>
          <a:xfrm flipV="1">
            <a:off x="690252" y="4296215"/>
            <a:ext cx="7626828" cy="6318"/>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422838" y="4402562"/>
            <a:ext cx="1704623" cy="291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900" dirty="0">
                <a:solidFill>
                  <a:schemeClr val="tx1">
                    <a:lumMod val="75000"/>
                    <a:lumOff val="25000"/>
                  </a:schemeClr>
                </a:solidFill>
                <a:latin typeface="Gotham Book"/>
                <a:cs typeface="Gotham Book"/>
              </a:rPr>
              <a:t>LESS TIME AND RESOURCES</a:t>
            </a:r>
          </a:p>
        </p:txBody>
      </p:sp>
      <p:sp>
        <p:nvSpPr>
          <p:cNvPr id="26" name="Rectangle 25"/>
          <p:cNvSpPr/>
          <p:nvPr/>
        </p:nvSpPr>
        <p:spPr>
          <a:xfrm>
            <a:off x="6849201" y="4389927"/>
            <a:ext cx="1704623" cy="291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900" dirty="0">
                <a:solidFill>
                  <a:schemeClr val="tx1">
                    <a:lumMod val="75000"/>
                    <a:lumOff val="25000"/>
                  </a:schemeClr>
                </a:solidFill>
                <a:latin typeface="Gotham Book"/>
                <a:cs typeface="Gotham Book"/>
              </a:rPr>
              <a:t>MORE TIME AND RESOURCES</a:t>
            </a:r>
          </a:p>
        </p:txBody>
      </p:sp>
    </p:spTree>
    <p:extLst>
      <p:ext uri="{BB962C8B-B14F-4D97-AF65-F5344CB8AC3E}">
        <p14:creationId xmlns:p14="http://schemas.microsoft.com/office/powerpoint/2010/main" val="3652097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70414" y="2239267"/>
            <a:ext cx="5089072" cy="1477328"/>
          </a:xfrm>
          <a:prstGeom prst="rect">
            <a:avLst/>
          </a:prstGeom>
          <a:noFill/>
        </p:spPr>
        <p:txBody>
          <a:bodyPr wrap="square" lIns="0" tIns="0" rIns="0" bIns="0" rtlCol="0">
            <a:spAutoFit/>
          </a:bodyPr>
          <a:lstStyle/>
          <a:p>
            <a:pPr algn="ctr"/>
            <a:r>
              <a:rPr lang="en-US" sz="2400" dirty="0">
                <a:solidFill>
                  <a:schemeClr val="bg2">
                    <a:lumMod val="25000"/>
                  </a:schemeClr>
                </a:solidFill>
                <a:latin typeface="Gotham Bold"/>
                <a:cs typeface="Gotham Bold"/>
              </a:rPr>
              <a:t>Access the workbook, and find the tab with your team number.</a:t>
            </a:r>
          </a:p>
          <a:p>
            <a:pPr algn="ctr"/>
            <a:endParaRPr lang="en-US" sz="2400" dirty="0">
              <a:solidFill>
                <a:schemeClr val="bg2">
                  <a:lumMod val="25000"/>
                </a:schemeClr>
              </a:solidFill>
              <a:latin typeface="Gotham Bold"/>
              <a:cs typeface="Gotham Bold"/>
            </a:endParaRPr>
          </a:p>
          <a:p>
            <a:pPr algn="ctr"/>
            <a:endParaRPr lang="en-US" sz="2400" dirty="0">
              <a:solidFill>
                <a:schemeClr val="bg2">
                  <a:lumMod val="25000"/>
                </a:schemeClr>
              </a:solidFill>
              <a:latin typeface="Gotham Bold"/>
              <a:cs typeface="Gotham Bold"/>
            </a:endParaRPr>
          </a:p>
        </p:txBody>
      </p:sp>
      <p:grpSp>
        <p:nvGrpSpPr>
          <p:cNvPr id="5" name="Group 4"/>
          <p:cNvGrpSpPr/>
          <p:nvPr/>
        </p:nvGrpSpPr>
        <p:grpSpPr>
          <a:xfrm>
            <a:off x="1" y="219824"/>
            <a:ext cx="879846" cy="534929"/>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211"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a:off x="0" y="748481"/>
            <a:ext cx="2600538"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834532" y="228905"/>
            <a:ext cx="2152318" cy="534929"/>
          </a:xfrm>
          <a:prstGeom prst="rect">
            <a:avLst/>
          </a:prstGeom>
          <a:noFill/>
          <a:ln w="28575" cap="flat" cmpd="sng" algn="ctr">
            <a:noFill/>
            <a:prstDash val="solid"/>
            <a:round/>
            <a:headEnd type="none" w="med" len="med"/>
            <a:tailEnd type="none" w="med" len="med"/>
          </a:ln>
          <a:effectLst/>
          <a:extLst/>
        </p:spPr>
        <p:txBody>
          <a:bodyPr lIns="257166" tIns="32146" rIns="64291" bIns="32146" anchor="ctr"/>
          <a:lstStyle/>
          <a:p>
            <a:pPr eaLnBrk="1" hangingPunct="1">
              <a:defRPr/>
            </a:pPr>
            <a:r>
              <a:rPr lang="en-US" sz="2000" dirty="0">
                <a:solidFill>
                  <a:srgbClr val="56565A"/>
                </a:solidFill>
                <a:latin typeface="Gotham Bold" pitchFamily="50" charset="0"/>
                <a:ea typeface="Tahoma" panose="020B0604030504040204" pitchFamily="34" charset="0"/>
                <a:cs typeface="Gotham Bold" pitchFamily="50" charset="0"/>
                <a:sym typeface="Gill Sans" charset="0"/>
              </a:rPr>
              <a:t>Your Turn!</a:t>
            </a:r>
          </a:p>
        </p:txBody>
      </p:sp>
      <p:cxnSp>
        <p:nvCxnSpPr>
          <p:cNvPr id="12" name="Straight Connector 11"/>
          <p:cNvCxnSpPr/>
          <p:nvPr/>
        </p:nvCxnSpPr>
        <p:spPr>
          <a:xfrm flipH="1" flipV="1">
            <a:off x="2537142" y="1189915"/>
            <a:ext cx="0" cy="455018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212605" y="3097453"/>
            <a:ext cx="2352881" cy="4960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000" dirty="0">
                <a:solidFill>
                  <a:srgbClr val="404040"/>
                </a:solidFill>
                <a:latin typeface="Tungsten Medium"/>
                <a:cs typeface="Tungsten Medium"/>
              </a:rPr>
              <a:t>Experiential Activity #1</a:t>
            </a:r>
          </a:p>
          <a:p>
            <a:pPr algn="ctr"/>
            <a:r>
              <a:rPr lang="en-US" sz="2500" dirty="0">
                <a:solidFill>
                  <a:srgbClr val="404040"/>
                </a:solidFill>
                <a:latin typeface="Tungsten Medium"/>
                <a:cs typeface="Tungsten Medium"/>
              </a:rPr>
              <a:t>10 Minutes</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749470" y="1644072"/>
            <a:ext cx="1292918" cy="1260676"/>
          </a:xfrm>
          <a:prstGeom prst="rect">
            <a:avLst/>
          </a:prstGeom>
        </p:spPr>
      </p:pic>
      <p:sp>
        <p:nvSpPr>
          <p:cNvPr id="19" name="Rectangle 18">
            <a:hlinkClick r:id="rId6"/>
          </p:cNvPr>
          <p:cNvSpPr/>
          <p:nvPr/>
        </p:nvSpPr>
        <p:spPr>
          <a:xfrm>
            <a:off x="4621069" y="3343578"/>
            <a:ext cx="1775346" cy="499870"/>
          </a:xfrm>
          <a:prstGeom prst="rect">
            <a:avLst/>
          </a:prstGeom>
          <a:noFill/>
          <a:ln w="19050"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rgbClr val="595959"/>
                </a:solidFill>
                <a:latin typeface="Tungsten Medium"/>
                <a:cs typeface="Tungsten Medium"/>
              </a:rPr>
              <a:t>Open workbook</a:t>
            </a:r>
          </a:p>
        </p:txBody>
      </p:sp>
    </p:spTree>
    <p:extLst>
      <p:ext uri="{BB962C8B-B14F-4D97-AF65-F5344CB8AC3E}">
        <p14:creationId xmlns:p14="http://schemas.microsoft.com/office/powerpoint/2010/main" val="1959040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V="1">
            <a:off x="2472744" y="930428"/>
            <a:ext cx="0" cy="552012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212605" y="3097453"/>
            <a:ext cx="2352881" cy="4960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3400" dirty="0">
                <a:solidFill>
                  <a:schemeClr val="tx1">
                    <a:lumMod val="75000"/>
                    <a:lumOff val="25000"/>
                  </a:schemeClr>
                </a:solidFill>
                <a:latin typeface="Tungsten Medium"/>
                <a:cs typeface="Tungsten Medium"/>
              </a:rPr>
              <a:t>DEBRIEF</a:t>
            </a:r>
            <a:endParaRPr lang="en-US" sz="4200" dirty="0">
              <a:solidFill>
                <a:schemeClr val="tx1">
                  <a:lumMod val="75000"/>
                  <a:lumOff val="25000"/>
                </a:schemeClr>
              </a:solidFill>
              <a:latin typeface="Tungsten Medium"/>
              <a:cs typeface="Tungsten Medium"/>
            </a:endParaRPr>
          </a:p>
        </p:txBody>
      </p: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749470" y="1644072"/>
            <a:ext cx="1292918" cy="1260676"/>
          </a:xfrm>
          <a:prstGeom prst="rect">
            <a:avLst/>
          </a:prstGeom>
        </p:spPr>
      </p:pic>
      <p:grpSp>
        <p:nvGrpSpPr>
          <p:cNvPr id="14" name="Group 13"/>
          <p:cNvGrpSpPr/>
          <p:nvPr/>
        </p:nvGrpSpPr>
        <p:grpSpPr>
          <a:xfrm>
            <a:off x="1" y="219824"/>
            <a:ext cx="879846" cy="534929"/>
            <a:chOff x="0" y="312639"/>
            <a:chExt cx="1381539" cy="760788"/>
          </a:xfrm>
        </p:grpSpPr>
        <p:sp>
          <p:nvSpPr>
            <p:cNvPr id="17" name="Rectangle 16"/>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211"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0" name="Picture 1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1" name="Straight Connector 20"/>
          <p:cNvCxnSpPr/>
          <p:nvPr/>
        </p:nvCxnSpPr>
        <p:spPr>
          <a:xfrm flipV="1">
            <a:off x="0" y="749599"/>
            <a:ext cx="2248796"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bwMode="auto">
          <a:xfrm>
            <a:off x="779414" y="184811"/>
            <a:ext cx="2152318" cy="534929"/>
          </a:xfrm>
          <a:prstGeom prst="rect">
            <a:avLst/>
          </a:prstGeom>
          <a:noFill/>
          <a:ln w="28575" cap="flat" cmpd="sng" algn="ctr">
            <a:noFill/>
            <a:prstDash val="solid"/>
            <a:round/>
            <a:headEnd type="none" w="med" len="med"/>
            <a:tailEnd type="none" w="med" len="med"/>
          </a:ln>
          <a:effectLst/>
          <a:extLst/>
        </p:spPr>
        <p:txBody>
          <a:bodyPr lIns="257166" tIns="32146" rIns="64291" bIns="32146" anchor="ctr"/>
          <a:lstStyle/>
          <a:p>
            <a:pPr eaLnBrk="1" hangingPunct="1">
              <a:defRPr/>
            </a:pPr>
            <a:r>
              <a:rPr lang="en-US" sz="3100" dirty="0">
                <a:solidFill>
                  <a:srgbClr val="56565A"/>
                </a:solidFill>
                <a:latin typeface="Tungsten Medium"/>
                <a:ea typeface="Tahoma" panose="020B0604030504040204" pitchFamily="34" charset="0"/>
                <a:cs typeface="Tungsten Medium"/>
                <a:sym typeface="Gill Sans" charset="0"/>
              </a:rPr>
              <a:t>Your Turn!</a:t>
            </a:r>
          </a:p>
        </p:txBody>
      </p:sp>
      <p:grpSp>
        <p:nvGrpSpPr>
          <p:cNvPr id="19" name="Group 18"/>
          <p:cNvGrpSpPr/>
          <p:nvPr/>
        </p:nvGrpSpPr>
        <p:grpSpPr>
          <a:xfrm>
            <a:off x="3673278" y="3384151"/>
            <a:ext cx="4003459" cy="1300221"/>
            <a:chOff x="5266233" y="4372758"/>
            <a:chExt cx="5693809" cy="1849203"/>
          </a:xfrm>
        </p:grpSpPr>
        <p:sp>
          <p:nvSpPr>
            <p:cNvPr id="23" name="TextBox 22"/>
            <p:cNvSpPr txBox="1"/>
            <p:nvPr/>
          </p:nvSpPr>
          <p:spPr>
            <a:xfrm>
              <a:off x="5266233" y="5806120"/>
              <a:ext cx="2813090" cy="415841"/>
            </a:xfrm>
            <a:prstGeom prst="rect">
              <a:avLst/>
            </a:prstGeom>
            <a:noFill/>
          </p:spPr>
          <p:txBody>
            <a:bodyPr wrap="square" rtlCol="0">
              <a:spAutoFit/>
            </a:bodyPr>
            <a:lstStyle/>
            <a:p>
              <a:pPr algn="ctr"/>
              <a:r>
                <a:rPr lang="en-US" sz="1300" dirty="0">
                  <a:solidFill>
                    <a:schemeClr val="tx1">
                      <a:lumMod val="75000"/>
                    </a:schemeClr>
                  </a:solidFill>
                  <a:latin typeface="Gotham Medium"/>
                  <a:cs typeface="Gotham Medium"/>
                </a:rPr>
                <a:t>Press 1 on the phone</a:t>
              </a:r>
            </a:p>
          </p:txBody>
        </p:sp>
        <p:grpSp>
          <p:nvGrpSpPr>
            <p:cNvPr id="24" name="Group 23"/>
            <p:cNvGrpSpPr/>
            <p:nvPr/>
          </p:nvGrpSpPr>
          <p:grpSpPr>
            <a:xfrm>
              <a:off x="8478528" y="4521281"/>
              <a:ext cx="2481514" cy="1649441"/>
              <a:chOff x="7956165" y="3607332"/>
              <a:chExt cx="2481514" cy="1649441"/>
            </a:xfrm>
          </p:grpSpPr>
          <p:pic>
            <p:nvPicPr>
              <p:cNvPr id="28" name="Picture 27"/>
              <p:cNvPicPr>
                <a:picLocks noChangeAspect="1"/>
              </p:cNvPicPr>
              <p:nvPr/>
            </p:nvPicPr>
            <p:blipFill rotWithShape="1">
              <a:blip r:embed="rId6" cstate="print">
                <a:duotone>
                  <a:prstClr val="black"/>
                  <a:schemeClr val="tx2">
                    <a:tint val="45000"/>
                    <a:satMod val="400000"/>
                  </a:schemeClr>
                </a:duotone>
                <a:alphaModFix amt="87000"/>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9" name="TextBox 28"/>
              <p:cNvSpPr txBox="1"/>
              <p:nvPr/>
            </p:nvSpPr>
            <p:spPr>
              <a:xfrm>
                <a:off x="7956165" y="4840932"/>
                <a:ext cx="2481514" cy="415841"/>
              </a:xfrm>
              <a:prstGeom prst="rect">
                <a:avLst/>
              </a:prstGeom>
              <a:noFill/>
            </p:spPr>
            <p:txBody>
              <a:bodyPr wrap="square" rtlCol="0">
                <a:spAutoFit/>
              </a:bodyPr>
              <a:lstStyle/>
              <a:p>
                <a:r>
                  <a:rPr lang="en-US" sz="1300" dirty="0">
                    <a:solidFill>
                      <a:schemeClr val="tx1">
                        <a:lumMod val="75000"/>
                      </a:schemeClr>
                    </a:solidFill>
                    <a:latin typeface="Gotham Medium"/>
                    <a:cs typeface="Gotham Medium"/>
                  </a:rPr>
                  <a:t>Type in chat box</a:t>
                </a:r>
              </a:p>
            </p:txBody>
          </p:sp>
        </p:grpSp>
        <p:sp>
          <p:nvSpPr>
            <p:cNvPr id="25" name="TextBox 24"/>
            <p:cNvSpPr txBox="1"/>
            <p:nvPr/>
          </p:nvSpPr>
          <p:spPr>
            <a:xfrm>
              <a:off x="7954548" y="5320875"/>
              <a:ext cx="755290" cy="372068"/>
            </a:xfrm>
            <a:prstGeom prst="rect">
              <a:avLst/>
            </a:prstGeom>
            <a:noFill/>
          </p:spPr>
          <p:txBody>
            <a:bodyPr wrap="square" rtlCol="0">
              <a:spAutoFit/>
            </a:bodyPr>
            <a:lstStyle/>
            <a:p>
              <a:r>
                <a:rPr lang="en-US" sz="1100" dirty="0">
                  <a:solidFill>
                    <a:schemeClr val="tx1">
                      <a:lumMod val="75000"/>
                    </a:schemeClr>
                  </a:solidFill>
                  <a:latin typeface="Gotham Medium"/>
                  <a:cs typeface="Gotham Medium"/>
                </a:rPr>
                <a:t>OR</a:t>
              </a:r>
            </a:p>
          </p:txBody>
        </p:sp>
        <p:pic>
          <p:nvPicPr>
            <p:cNvPr id="26" name="Picture 25"/>
            <p:cNvPicPr>
              <a:picLocks noChangeAspect="1"/>
            </p:cNvPicPr>
            <p:nvPr/>
          </p:nvPicPr>
          <p:blipFill rotWithShape="1">
            <a:blip r:embed="rId7" cstate="print">
              <a:duotone>
                <a:prstClr val="black"/>
                <a:schemeClr val="tx2">
                  <a:tint val="45000"/>
                  <a:satMod val="400000"/>
                </a:schemeClr>
              </a:duotone>
              <a:alphaModFix amt="53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7" name="Straight Connector 26"/>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022682" y="1673521"/>
            <a:ext cx="1334543" cy="1381778"/>
          </a:xfrm>
          <a:prstGeom prst="rect">
            <a:avLst/>
          </a:prstGeom>
          <a:noFill/>
        </p:spPr>
      </p:pic>
    </p:spTree>
    <p:extLst>
      <p:ext uri="{BB962C8B-B14F-4D97-AF65-F5344CB8AC3E}">
        <p14:creationId xmlns:p14="http://schemas.microsoft.com/office/powerpoint/2010/main" val="1858329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047" y="2429597"/>
            <a:ext cx="2474739" cy="71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000" dirty="0">
                <a:solidFill>
                  <a:srgbClr val="FFFFFF"/>
                </a:solidFill>
                <a:latin typeface="Gotham Book"/>
                <a:cs typeface="Gotham Book"/>
              </a:rPr>
              <a:t>Agenda for today</a:t>
            </a:r>
          </a:p>
        </p:txBody>
      </p:sp>
      <p:pic>
        <p:nvPicPr>
          <p:cNvPr id="9" name="Picture 8"/>
          <p:cNvPicPr>
            <a:picLocks noChangeAspect="1"/>
          </p:cNvPicPr>
          <p:nvPr/>
        </p:nvPicPr>
        <p:blipFill rotWithShape="1">
          <a:blip r:embed="rId2">
            <a:duotone>
              <a:prstClr val="black"/>
              <a:schemeClr val="tx2">
                <a:tint val="45000"/>
                <a:satMod val="400000"/>
              </a:schemeClr>
            </a:duotone>
            <a:alphaModFix amt="26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2031"/>
          <a:stretch/>
        </p:blipFill>
        <p:spPr>
          <a:xfrm>
            <a:off x="0" y="739318"/>
            <a:ext cx="2501034" cy="3882084"/>
          </a:xfrm>
          <a:prstGeom prst="rect">
            <a:avLst/>
          </a:prstGeom>
        </p:spPr>
      </p:pic>
      <p:sp>
        <p:nvSpPr>
          <p:cNvPr id="24" name="Rectangle 23"/>
          <p:cNvSpPr/>
          <p:nvPr/>
        </p:nvSpPr>
        <p:spPr>
          <a:xfrm>
            <a:off x="3926724" y="2939947"/>
            <a:ext cx="2441936" cy="691179"/>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595959"/>
                </a:solidFill>
                <a:latin typeface="Tungsten Medium"/>
                <a:cs typeface="Tungsten Medium"/>
              </a:rPr>
              <a:t>Types of Voter Contact</a:t>
            </a:r>
          </a:p>
        </p:txBody>
      </p:sp>
      <p:sp>
        <p:nvSpPr>
          <p:cNvPr id="10" name="Rectangle 9"/>
          <p:cNvSpPr/>
          <p:nvPr/>
        </p:nvSpPr>
        <p:spPr>
          <a:xfrm>
            <a:off x="3926723" y="4633250"/>
            <a:ext cx="2000084"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Debrief and Close</a:t>
            </a:r>
          </a:p>
        </p:txBody>
      </p:sp>
      <p:sp>
        <p:nvSpPr>
          <p:cNvPr id="11" name="Rectangle 10"/>
          <p:cNvSpPr/>
          <p:nvPr/>
        </p:nvSpPr>
        <p:spPr>
          <a:xfrm>
            <a:off x="3926723" y="3783022"/>
            <a:ext cx="1791307"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Vote Calculator</a:t>
            </a:r>
          </a:p>
        </p:txBody>
      </p:sp>
      <p:sp>
        <p:nvSpPr>
          <p:cNvPr id="15" name="Rectangle 14"/>
          <p:cNvSpPr/>
          <p:nvPr/>
        </p:nvSpPr>
        <p:spPr>
          <a:xfrm>
            <a:off x="3926723" y="1202034"/>
            <a:ext cx="2241743"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Win Number Review</a:t>
            </a:r>
          </a:p>
        </p:txBody>
      </p:sp>
      <p:sp>
        <p:nvSpPr>
          <p:cNvPr id="16" name="Rectangle 15"/>
          <p:cNvSpPr/>
          <p:nvPr/>
        </p:nvSpPr>
        <p:spPr>
          <a:xfrm>
            <a:off x="3926722" y="2059503"/>
            <a:ext cx="3467930"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Segmenting Your Target Universe</a:t>
            </a:r>
          </a:p>
        </p:txBody>
      </p:sp>
      <p:sp>
        <p:nvSpPr>
          <p:cNvPr id="18" name="Rectangle 17"/>
          <p:cNvSpPr/>
          <p:nvPr/>
        </p:nvSpPr>
        <p:spPr>
          <a:xfrm>
            <a:off x="3926722" y="2939947"/>
            <a:ext cx="79171" cy="691179"/>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Tree>
    <p:extLst>
      <p:ext uri="{BB962C8B-B14F-4D97-AF65-F5344CB8AC3E}">
        <p14:creationId xmlns:p14="http://schemas.microsoft.com/office/powerpoint/2010/main" val="3949919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987" y="426105"/>
            <a:ext cx="2676699"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TYPES OF VOTER CONTACT</a:t>
            </a:r>
          </a:p>
        </p:txBody>
      </p:sp>
      <p:sp>
        <p:nvSpPr>
          <p:cNvPr id="5" name="Rectangle 4"/>
          <p:cNvSpPr/>
          <p:nvPr/>
        </p:nvSpPr>
        <p:spPr>
          <a:xfrm>
            <a:off x="510928" y="42610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6" name="Straight Connector 5"/>
          <p:cNvCxnSpPr/>
          <p:nvPr/>
        </p:nvCxnSpPr>
        <p:spPr>
          <a:xfrm>
            <a:off x="515111" y="91233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10928" y="1053373"/>
            <a:ext cx="8042896" cy="79741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200" dirty="0">
                <a:solidFill>
                  <a:schemeClr val="tx1">
                    <a:lumMod val="75000"/>
                    <a:lumOff val="25000"/>
                  </a:schemeClr>
                </a:solidFill>
                <a:latin typeface="Gotham Book"/>
                <a:cs typeface="Gotham Book"/>
              </a:rPr>
              <a:t>Overall, your voter contact strategies help you gather valuable information from expected voters, such as what issues they intend to vote yes on.</a:t>
            </a:r>
          </a:p>
        </p:txBody>
      </p:sp>
      <p:sp>
        <p:nvSpPr>
          <p:cNvPr id="20" name="Oval 19"/>
          <p:cNvSpPr/>
          <p:nvPr/>
        </p:nvSpPr>
        <p:spPr>
          <a:xfrm>
            <a:off x="590099" y="2079245"/>
            <a:ext cx="1111409" cy="1092668"/>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Whitney Bold"/>
              <a:cs typeface="Whitney Bold"/>
            </a:endParaRPr>
          </a:p>
        </p:txBody>
      </p:sp>
      <p:sp>
        <p:nvSpPr>
          <p:cNvPr id="21" name="Rectangle 20"/>
          <p:cNvSpPr/>
          <p:nvPr/>
        </p:nvSpPr>
        <p:spPr>
          <a:xfrm>
            <a:off x="1857547" y="2148749"/>
            <a:ext cx="6644793" cy="7974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marL="285750" indent="-285750">
              <a:buFont typeface="Arial"/>
              <a:buChar char="•"/>
            </a:pPr>
            <a:r>
              <a:rPr lang="en-US" sz="1600" dirty="0">
                <a:solidFill>
                  <a:schemeClr val="tx1">
                    <a:lumMod val="75000"/>
                    <a:lumOff val="25000"/>
                  </a:schemeClr>
                </a:solidFill>
                <a:latin typeface="Gotham Book"/>
                <a:cs typeface="Gotham Book"/>
              </a:rPr>
              <a:t>Most effective turning people out to vote </a:t>
            </a:r>
          </a:p>
          <a:p>
            <a:pPr marL="285750" indent="-285750">
              <a:buFont typeface="Arial"/>
              <a:buChar char="•"/>
            </a:pPr>
            <a:r>
              <a:rPr lang="en-US" sz="1600" dirty="0">
                <a:solidFill>
                  <a:schemeClr val="tx1">
                    <a:lumMod val="75000"/>
                    <a:lumOff val="25000"/>
                  </a:schemeClr>
                </a:solidFill>
                <a:latin typeface="Gotham Book"/>
                <a:cs typeface="Gotham Book"/>
              </a:rPr>
              <a:t>1 additional vote for every 14 people successfully contacted</a:t>
            </a:r>
          </a:p>
          <a:p>
            <a:pPr marL="285750" indent="-285750">
              <a:buFont typeface="Arial"/>
              <a:buChar char="•"/>
            </a:pPr>
            <a:r>
              <a:rPr lang="en-US" sz="1600" dirty="0">
                <a:solidFill>
                  <a:schemeClr val="tx1">
                    <a:lumMod val="75000"/>
                    <a:lumOff val="25000"/>
                  </a:schemeClr>
                </a:solidFill>
                <a:latin typeface="Gotham Book"/>
                <a:cs typeface="Gotham Book"/>
              </a:rPr>
              <a:t>More expensive, since more training is needed </a:t>
            </a:r>
          </a:p>
        </p:txBody>
      </p:sp>
      <p:pic>
        <p:nvPicPr>
          <p:cNvPr id="26" name="Picture 25" descr="noun_88345_cc.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2791" r="23228" b="17202"/>
          <a:stretch/>
        </p:blipFill>
        <p:spPr>
          <a:xfrm>
            <a:off x="931133" y="2283735"/>
            <a:ext cx="431882" cy="662427"/>
          </a:xfrm>
          <a:prstGeom prst="rect">
            <a:avLst/>
          </a:prstGeom>
        </p:spPr>
      </p:pic>
    </p:spTree>
    <p:extLst>
      <p:ext uri="{BB962C8B-B14F-4D97-AF65-F5344CB8AC3E}">
        <p14:creationId xmlns:p14="http://schemas.microsoft.com/office/powerpoint/2010/main" val="1844510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987" y="426105"/>
            <a:ext cx="2676699"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TYPES OF VOTER CONTACT</a:t>
            </a:r>
          </a:p>
        </p:txBody>
      </p:sp>
      <p:sp>
        <p:nvSpPr>
          <p:cNvPr id="5" name="Rectangle 4"/>
          <p:cNvSpPr/>
          <p:nvPr/>
        </p:nvSpPr>
        <p:spPr>
          <a:xfrm>
            <a:off x="510928" y="42610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6" name="Straight Connector 5"/>
          <p:cNvCxnSpPr/>
          <p:nvPr/>
        </p:nvCxnSpPr>
        <p:spPr>
          <a:xfrm>
            <a:off x="515111" y="91233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90099" y="2079245"/>
            <a:ext cx="1111409" cy="1092668"/>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Whitney Bold"/>
              <a:cs typeface="Whitney Bold"/>
            </a:endParaRPr>
          </a:p>
        </p:txBody>
      </p:sp>
      <p:sp>
        <p:nvSpPr>
          <p:cNvPr id="21" name="Rectangle 20"/>
          <p:cNvSpPr/>
          <p:nvPr/>
        </p:nvSpPr>
        <p:spPr>
          <a:xfrm>
            <a:off x="1857547" y="2148749"/>
            <a:ext cx="6644793" cy="7974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marL="285750" indent="-285750">
              <a:buFont typeface="Arial"/>
              <a:buChar char="•"/>
            </a:pPr>
            <a:r>
              <a:rPr lang="en-US" sz="1600" dirty="0">
                <a:solidFill>
                  <a:schemeClr val="tx1">
                    <a:lumMod val="75000"/>
                    <a:lumOff val="25000"/>
                  </a:schemeClr>
                </a:solidFill>
                <a:latin typeface="Gotham Book"/>
                <a:cs typeface="Gotham Book"/>
              </a:rPr>
              <a:t>Most effective turning people out to vote </a:t>
            </a:r>
          </a:p>
          <a:p>
            <a:pPr marL="285750" indent="-285750">
              <a:buFont typeface="Arial"/>
              <a:buChar char="•"/>
            </a:pPr>
            <a:r>
              <a:rPr lang="en-US" sz="1600" dirty="0">
                <a:solidFill>
                  <a:schemeClr val="tx1">
                    <a:lumMod val="75000"/>
                    <a:lumOff val="25000"/>
                  </a:schemeClr>
                </a:solidFill>
                <a:latin typeface="Gotham Book"/>
                <a:cs typeface="Gotham Book"/>
              </a:rPr>
              <a:t>1 additional vote for every 14 people successfully contacted</a:t>
            </a:r>
          </a:p>
          <a:p>
            <a:pPr marL="285750" indent="-285750">
              <a:buFont typeface="Arial"/>
              <a:buChar char="•"/>
            </a:pPr>
            <a:r>
              <a:rPr lang="en-US" sz="1600" dirty="0">
                <a:solidFill>
                  <a:schemeClr val="tx1">
                    <a:lumMod val="75000"/>
                    <a:lumOff val="25000"/>
                  </a:schemeClr>
                </a:solidFill>
                <a:latin typeface="Gotham Book"/>
                <a:cs typeface="Gotham Book"/>
              </a:rPr>
              <a:t>More expensive, since more training is needed </a:t>
            </a:r>
          </a:p>
        </p:txBody>
      </p:sp>
      <p:sp>
        <p:nvSpPr>
          <p:cNvPr id="22" name="Oval 21"/>
          <p:cNvSpPr/>
          <p:nvPr/>
        </p:nvSpPr>
        <p:spPr>
          <a:xfrm>
            <a:off x="590099" y="3450569"/>
            <a:ext cx="1111409" cy="1092668"/>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Whitney Bold"/>
              <a:cs typeface="Whitney Bold"/>
            </a:endParaRPr>
          </a:p>
        </p:txBody>
      </p:sp>
      <p:sp>
        <p:nvSpPr>
          <p:cNvPr id="24" name="Rectangle 23"/>
          <p:cNvSpPr/>
          <p:nvPr/>
        </p:nvSpPr>
        <p:spPr>
          <a:xfrm>
            <a:off x="1909031" y="3583816"/>
            <a:ext cx="6644793" cy="7974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marL="285750" indent="-285750">
              <a:buFont typeface="Arial"/>
              <a:buChar char="•"/>
            </a:pPr>
            <a:r>
              <a:rPr lang="en-US" sz="1600" dirty="0">
                <a:solidFill>
                  <a:schemeClr val="tx1">
                    <a:lumMod val="75000"/>
                    <a:lumOff val="25000"/>
                  </a:schemeClr>
                </a:solidFill>
                <a:latin typeface="Gotham Book"/>
                <a:cs typeface="Gotham Book"/>
              </a:rPr>
              <a:t>Contact rates are worse every cycle</a:t>
            </a:r>
          </a:p>
          <a:p>
            <a:pPr marL="285750" indent="-285750">
              <a:buFont typeface="Arial"/>
              <a:buChar char="•"/>
            </a:pPr>
            <a:r>
              <a:rPr lang="en-US" sz="1600" dirty="0">
                <a:solidFill>
                  <a:schemeClr val="tx1">
                    <a:lumMod val="75000"/>
                    <a:lumOff val="25000"/>
                  </a:schemeClr>
                </a:solidFill>
                <a:latin typeface="Gotham Book"/>
                <a:cs typeface="Gotham Book"/>
              </a:rPr>
              <a:t>Logistically easier, and more people willing to do it</a:t>
            </a:r>
          </a:p>
          <a:p>
            <a:pPr marL="285750" indent="-285750">
              <a:buFont typeface="Arial"/>
              <a:buChar char="•"/>
            </a:pPr>
            <a:r>
              <a:rPr lang="en-US" sz="1600" dirty="0">
                <a:solidFill>
                  <a:schemeClr val="tx1">
                    <a:lumMod val="75000"/>
                    <a:lumOff val="25000"/>
                  </a:schemeClr>
                </a:solidFill>
                <a:latin typeface="Gotham Book"/>
                <a:cs typeface="Gotham Book"/>
              </a:rPr>
              <a:t>Only one additional vote for every 35 people contacted</a:t>
            </a:r>
          </a:p>
          <a:p>
            <a:pPr marL="285750" indent="-285750">
              <a:buFont typeface="Arial"/>
              <a:buChar char="•"/>
            </a:pPr>
            <a:r>
              <a:rPr lang="en-US" sz="1600" dirty="0">
                <a:solidFill>
                  <a:schemeClr val="tx1">
                    <a:lumMod val="75000"/>
                    <a:lumOff val="25000"/>
                  </a:schemeClr>
                </a:solidFill>
                <a:latin typeface="Gotham Book"/>
                <a:cs typeface="Gotham Book"/>
              </a:rPr>
              <a:t>Less expensive, since less training is necessary </a:t>
            </a:r>
          </a:p>
        </p:txBody>
      </p:sp>
      <p:pic>
        <p:nvPicPr>
          <p:cNvPr id="26" name="Picture 25" descr="noun_88345_cc.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2791" r="23228" b="17202"/>
          <a:stretch/>
        </p:blipFill>
        <p:spPr>
          <a:xfrm>
            <a:off x="931133" y="2283735"/>
            <a:ext cx="431882" cy="662427"/>
          </a:xfrm>
          <a:prstGeom prst="rect">
            <a:avLst/>
          </a:prstGeom>
        </p:spPr>
      </p:pic>
      <p:pic>
        <p:nvPicPr>
          <p:cNvPr id="27" name="Picture 26"/>
          <p:cNvPicPr>
            <a:picLocks noChangeAspect="1"/>
          </p:cNvPicPr>
          <p:nvPr/>
        </p:nvPicPr>
        <p:blipFill rotWithShape="1">
          <a:blip r:embed="rId4" cstate="print">
            <a:biLevel thresh="25000"/>
            <a:alphaModFix/>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b="18000"/>
          <a:stretch/>
        </p:blipFill>
        <p:spPr>
          <a:xfrm>
            <a:off x="731464" y="3628046"/>
            <a:ext cx="833533" cy="797413"/>
          </a:xfrm>
          <a:prstGeom prst="rect">
            <a:avLst/>
          </a:prstGeom>
        </p:spPr>
      </p:pic>
      <p:sp>
        <p:nvSpPr>
          <p:cNvPr id="12" name="Rectangle 11"/>
          <p:cNvSpPr/>
          <p:nvPr/>
        </p:nvSpPr>
        <p:spPr>
          <a:xfrm>
            <a:off x="510928" y="1053373"/>
            <a:ext cx="8042896" cy="79741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200" dirty="0">
                <a:solidFill>
                  <a:schemeClr val="tx1">
                    <a:lumMod val="75000"/>
                    <a:lumOff val="25000"/>
                  </a:schemeClr>
                </a:solidFill>
                <a:latin typeface="Gotham Book"/>
                <a:cs typeface="Gotham Book"/>
              </a:rPr>
              <a:t>Overall, your voter contact strategies help you gather valuable information from expected voters, such as what issues they intend to vote yes on.</a:t>
            </a:r>
          </a:p>
        </p:txBody>
      </p:sp>
    </p:spTree>
    <p:extLst>
      <p:ext uri="{BB962C8B-B14F-4D97-AF65-F5344CB8AC3E}">
        <p14:creationId xmlns:p14="http://schemas.microsoft.com/office/powerpoint/2010/main" val="2124128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987" y="426105"/>
            <a:ext cx="2676699"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TYPES OF VOTER CONTACT</a:t>
            </a:r>
          </a:p>
        </p:txBody>
      </p:sp>
      <p:sp>
        <p:nvSpPr>
          <p:cNvPr id="5" name="Rectangle 4"/>
          <p:cNvSpPr/>
          <p:nvPr/>
        </p:nvSpPr>
        <p:spPr>
          <a:xfrm>
            <a:off x="510928" y="42610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6" name="Straight Connector 5"/>
          <p:cNvCxnSpPr/>
          <p:nvPr/>
        </p:nvCxnSpPr>
        <p:spPr>
          <a:xfrm>
            <a:off x="515111" y="91233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90099" y="2079245"/>
            <a:ext cx="1111409" cy="1092668"/>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Whitney Bold"/>
              <a:cs typeface="Whitney Bold"/>
            </a:endParaRPr>
          </a:p>
        </p:txBody>
      </p:sp>
      <p:sp>
        <p:nvSpPr>
          <p:cNvPr id="21" name="Rectangle 20"/>
          <p:cNvSpPr/>
          <p:nvPr/>
        </p:nvSpPr>
        <p:spPr>
          <a:xfrm>
            <a:off x="1857547" y="2148749"/>
            <a:ext cx="6644793" cy="7974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marL="285750" indent="-285750">
              <a:buFont typeface="Arial"/>
              <a:buChar char="•"/>
            </a:pPr>
            <a:r>
              <a:rPr lang="en-US" sz="1600" dirty="0">
                <a:solidFill>
                  <a:schemeClr val="tx1">
                    <a:lumMod val="75000"/>
                    <a:lumOff val="25000"/>
                  </a:schemeClr>
                </a:solidFill>
                <a:latin typeface="Gotham Book"/>
                <a:cs typeface="Gotham Book"/>
              </a:rPr>
              <a:t>Most effective turning people out to vote </a:t>
            </a:r>
          </a:p>
          <a:p>
            <a:pPr marL="285750" indent="-285750">
              <a:buFont typeface="Arial"/>
              <a:buChar char="•"/>
            </a:pPr>
            <a:r>
              <a:rPr lang="en-US" sz="1600" dirty="0">
                <a:solidFill>
                  <a:schemeClr val="tx1">
                    <a:lumMod val="75000"/>
                    <a:lumOff val="25000"/>
                  </a:schemeClr>
                </a:solidFill>
                <a:latin typeface="Gotham Book"/>
                <a:cs typeface="Gotham Book"/>
              </a:rPr>
              <a:t>1 additional vote for every 14 people successfully contacted</a:t>
            </a:r>
          </a:p>
          <a:p>
            <a:pPr marL="285750" indent="-285750">
              <a:buFont typeface="Arial"/>
              <a:buChar char="•"/>
            </a:pPr>
            <a:r>
              <a:rPr lang="en-US" sz="1600" dirty="0">
                <a:solidFill>
                  <a:schemeClr val="tx1">
                    <a:lumMod val="75000"/>
                    <a:lumOff val="25000"/>
                  </a:schemeClr>
                </a:solidFill>
                <a:latin typeface="Gotham Book"/>
                <a:cs typeface="Gotham Book"/>
              </a:rPr>
              <a:t>More expensive, since more training is needed </a:t>
            </a:r>
          </a:p>
        </p:txBody>
      </p:sp>
      <p:sp>
        <p:nvSpPr>
          <p:cNvPr id="22" name="Oval 21"/>
          <p:cNvSpPr/>
          <p:nvPr/>
        </p:nvSpPr>
        <p:spPr>
          <a:xfrm>
            <a:off x="590099" y="3450569"/>
            <a:ext cx="1111409" cy="1092668"/>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Whitney Bold"/>
              <a:cs typeface="Whitney Bold"/>
            </a:endParaRPr>
          </a:p>
        </p:txBody>
      </p:sp>
      <p:sp>
        <p:nvSpPr>
          <p:cNvPr id="23" name="Oval 22"/>
          <p:cNvSpPr/>
          <p:nvPr/>
        </p:nvSpPr>
        <p:spPr>
          <a:xfrm>
            <a:off x="590099" y="4785095"/>
            <a:ext cx="1111409" cy="1092668"/>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Whitney Bold"/>
              <a:cs typeface="Whitney Bold"/>
            </a:endParaRPr>
          </a:p>
        </p:txBody>
      </p:sp>
      <p:sp>
        <p:nvSpPr>
          <p:cNvPr id="25" name="Rectangle 24"/>
          <p:cNvSpPr/>
          <p:nvPr/>
        </p:nvSpPr>
        <p:spPr>
          <a:xfrm>
            <a:off x="1909031" y="4969602"/>
            <a:ext cx="6999616" cy="7974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marL="285750" indent="-285750">
              <a:buFont typeface="Arial"/>
              <a:buChar char="•"/>
            </a:pPr>
            <a:r>
              <a:rPr lang="en-US" sz="1600" dirty="0">
                <a:solidFill>
                  <a:schemeClr val="tx1">
                    <a:lumMod val="75000"/>
                    <a:lumOff val="25000"/>
                  </a:schemeClr>
                </a:solidFill>
                <a:latin typeface="Gotham Book"/>
                <a:cs typeface="Gotham Book"/>
              </a:rPr>
              <a:t>Effective among persuasion targets previously contacted</a:t>
            </a:r>
          </a:p>
          <a:p>
            <a:pPr marL="285750" indent="-285750">
              <a:buFont typeface="Arial"/>
              <a:buChar char="•"/>
            </a:pPr>
            <a:r>
              <a:rPr lang="en-US" sz="1600" dirty="0">
                <a:solidFill>
                  <a:schemeClr val="tx1">
                    <a:lumMod val="75000"/>
                    <a:lumOff val="25000"/>
                  </a:schemeClr>
                </a:solidFill>
                <a:latin typeface="Gotham Book"/>
                <a:cs typeface="Gotham Book"/>
              </a:rPr>
              <a:t>Cheaper, but impact is lower</a:t>
            </a:r>
          </a:p>
          <a:p>
            <a:pPr marL="285750" indent="-285750">
              <a:buFont typeface="Arial"/>
              <a:buChar char="•"/>
            </a:pPr>
            <a:r>
              <a:rPr lang="en-US" sz="1600" dirty="0">
                <a:solidFill>
                  <a:schemeClr val="tx1">
                    <a:lumMod val="75000"/>
                    <a:lumOff val="25000"/>
                  </a:schemeClr>
                </a:solidFill>
                <a:latin typeface="Gotham Book"/>
                <a:cs typeface="Gotham Book"/>
              </a:rPr>
              <a:t>One additional vote for every 66 people successfully contacted</a:t>
            </a:r>
          </a:p>
        </p:txBody>
      </p:sp>
      <p:pic>
        <p:nvPicPr>
          <p:cNvPr id="26" name="Picture 25" descr="noun_88345_cc.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2791" r="23228" b="17202"/>
          <a:stretch/>
        </p:blipFill>
        <p:spPr>
          <a:xfrm>
            <a:off x="931133" y="2283735"/>
            <a:ext cx="431882" cy="662427"/>
          </a:xfrm>
          <a:prstGeom prst="rect">
            <a:avLst/>
          </a:prstGeom>
        </p:spPr>
      </p:pic>
      <p:pic>
        <p:nvPicPr>
          <p:cNvPr id="27" name="Picture 26"/>
          <p:cNvPicPr>
            <a:picLocks noChangeAspect="1"/>
          </p:cNvPicPr>
          <p:nvPr/>
        </p:nvPicPr>
        <p:blipFill rotWithShape="1">
          <a:blip r:embed="rId4" cstate="print">
            <a:biLevel thresh="25000"/>
            <a:alphaModFix/>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b="18000"/>
          <a:stretch/>
        </p:blipFill>
        <p:spPr>
          <a:xfrm>
            <a:off x="731464" y="3628046"/>
            <a:ext cx="833533" cy="797413"/>
          </a:xfrm>
          <a:prstGeom prst="rect">
            <a:avLst/>
          </a:prstGeom>
        </p:spPr>
      </p:pic>
      <p:pic>
        <p:nvPicPr>
          <p:cNvPr id="2" name="Picture 1" descr="noun_14626_cc.png"/>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b="22608"/>
          <a:stretch/>
        </p:blipFill>
        <p:spPr>
          <a:xfrm>
            <a:off x="846637" y="5073798"/>
            <a:ext cx="604157" cy="467573"/>
          </a:xfrm>
          <a:prstGeom prst="rect">
            <a:avLst/>
          </a:prstGeom>
        </p:spPr>
      </p:pic>
      <p:sp>
        <p:nvSpPr>
          <p:cNvPr id="15" name="Rectangle 14"/>
          <p:cNvSpPr/>
          <p:nvPr/>
        </p:nvSpPr>
        <p:spPr>
          <a:xfrm>
            <a:off x="510928" y="1053373"/>
            <a:ext cx="8042896" cy="79741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200" dirty="0">
                <a:solidFill>
                  <a:schemeClr val="tx1">
                    <a:lumMod val="75000"/>
                    <a:lumOff val="25000"/>
                  </a:schemeClr>
                </a:solidFill>
                <a:latin typeface="Gotham Book"/>
                <a:cs typeface="Gotham Book"/>
              </a:rPr>
              <a:t>Overall, your voter contact strategies help you gather valuable information from expected voters, such as what issues they intend to vote yes on.</a:t>
            </a:r>
          </a:p>
        </p:txBody>
      </p:sp>
      <p:sp>
        <p:nvSpPr>
          <p:cNvPr id="16" name="Rectangle 15"/>
          <p:cNvSpPr/>
          <p:nvPr/>
        </p:nvSpPr>
        <p:spPr>
          <a:xfrm>
            <a:off x="1909031" y="3583816"/>
            <a:ext cx="6644793" cy="7974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marL="285750" indent="-285750">
              <a:buFont typeface="Arial"/>
              <a:buChar char="•"/>
            </a:pPr>
            <a:r>
              <a:rPr lang="en-US" sz="1600" dirty="0">
                <a:solidFill>
                  <a:schemeClr val="tx1">
                    <a:lumMod val="75000"/>
                    <a:lumOff val="25000"/>
                  </a:schemeClr>
                </a:solidFill>
                <a:latin typeface="Gotham Book"/>
                <a:cs typeface="Gotham Book"/>
              </a:rPr>
              <a:t>Contact rates are worse every cycle</a:t>
            </a:r>
          </a:p>
          <a:p>
            <a:pPr marL="285750" indent="-285750">
              <a:buFont typeface="Arial"/>
              <a:buChar char="•"/>
            </a:pPr>
            <a:r>
              <a:rPr lang="en-US" sz="1600" dirty="0">
                <a:solidFill>
                  <a:schemeClr val="tx1">
                    <a:lumMod val="75000"/>
                    <a:lumOff val="25000"/>
                  </a:schemeClr>
                </a:solidFill>
                <a:latin typeface="Gotham Book"/>
                <a:cs typeface="Gotham Book"/>
              </a:rPr>
              <a:t>Logistically easier, and more people willing to do it</a:t>
            </a:r>
          </a:p>
          <a:p>
            <a:pPr marL="285750" indent="-285750">
              <a:buFont typeface="Arial"/>
              <a:buChar char="•"/>
            </a:pPr>
            <a:r>
              <a:rPr lang="en-US" sz="1600" dirty="0">
                <a:solidFill>
                  <a:schemeClr val="tx1">
                    <a:lumMod val="75000"/>
                    <a:lumOff val="25000"/>
                  </a:schemeClr>
                </a:solidFill>
                <a:latin typeface="Gotham Book"/>
                <a:cs typeface="Gotham Book"/>
              </a:rPr>
              <a:t>Only one additional vote for every 35 people contacted</a:t>
            </a:r>
          </a:p>
          <a:p>
            <a:pPr marL="285750" indent="-285750">
              <a:buFont typeface="Arial"/>
              <a:buChar char="•"/>
            </a:pPr>
            <a:r>
              <a:rPr lang="en-US" sz="1600" dirty="0">
                <a:solidFill>
                  <a:schemeClr val="tx1">
                    <a:lumMod val="75000"/>
                    <a:lumOff val="25000"/>
                  </a:schemeClr>
                </a:solidFill>
                <a:latin typeface="Gotham Book"/>
                <a:cs typeface="Gotham Book"/>
              </a:rPr>
              <a:t>Less expensive, since less training is necessary </a:t>
            </a:r>
          </a:p>
        </p:txBody>
      </p:sp>
    </p:spTree>
    <p:extLst>
      <p:ext uri="{BB962C8B-B14F-4D97-AF65-F5344CB8AC3E}">
        <p14:creationId xmlns:p14="http://schemas.microsoft.com/office/powerpoint/2010/main" val="2124128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211071635_f9593fac10_k.jpg"/>
          <p:cNvPicPr>
            <a:picLocks noChangeAspect="1"/>
          </p:cNvPicPr>
          <p:nvPr/>
        </p:nvPicPr>
        <p:blipFill rotWithShape="1">
          <a:blip r:embed="rId2">
            <a:extLst>
              <a:ext uri="{28A0092B-C50C-407E-A947-70E740481C1C}">
                <a14:useLocalDpi xmlns:a14="http://schemas.microsoft.com/office/drawing/2010/main" val="0"/>
              </a:ext>
            </a:extLst>
          </a:blip>
          <a:srcRect l="12519" r="407"/>
          <a:stretch/>
        </p:blipFill>
        <p:spPr>
          <a:xfrm flipH="1">
            <a:off x="-1" y="-104250"/>
            <a:ext cx="9169658" cy="7018939"/>
          </a:xfrm>
          <a:prstGeom prst="rect">
            <a:avLst/>
          </a:prstGeom>
        </p:spPr>
      </p:pic>
      <p:sp>
        <p:nvSpPr>
          <p:cNvPr id="9" name="Rectangle 8"/>
          <p:cNvSpPr/>
          <p:nvPr/>
        </p:nvSpPr>
        <p:spPr>
          <a:xfrm>
            <a:off x="-42993" y="-104250"/>
            <a:ext cx="9212650" cy="7018939"/>
          </a:xfrm>
          <a:prstGeom prst="rect">
            <a:avLst/>
          </a:prstGeom>
          <a:solidFill>
            <a:srgbClr val="ED534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x-none"/>
          </a:p>
        </p:txBody>
      </p:sp>
      <p:sp>
        <p:nvSpPr>
          <p:cNvPr id="7" name="Rectangle 6"/>
          <p:cNvSpPr/>
          <p:nvPr/>
        </p:nvSpPr>
        <p:spPr>
          <a:xfrm>
            <a:off x="-42995" y="3237468"/>
            <a:ext cx="2932452" cy="432047"/>
          </a:xfrm>
          <a:prstGeom prst="rect">
            <a:avLst/>
          </a:prstGeom>
          <a:solidFill>
            <a:srgbClr val="27637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bg1"/>
                </a:solidFill>
                <a:latin typeface="Gotham Book"/>
                <a:cs typeface="Gotham Book"/>
              </a:rPr>
              <a:t>      W/ JUSTIN SOMMER</a:t>
            </a:r>
          </a:p>
        </p:txBody>
      </p:sp>
      <p:sp>
        <p:nvSpPr>
          <p:cNvPr id="8" name="Rectangle 7"/>
          <p:cNvSpPr/>
          <p:nvPr/>
        </p:nvSpPr>
        <p:spPr>
          <a:xfrm>
            <a:off x="-42995" y="1948202"/>
            <a:ext cx="466323" cy="1353406"/>
          </a:xfrm>
          <a:prstGeom prst="rect">
            <a:avLst/>
          </a:prstGeom>
          <a:solidFill>
            <a:srgbClr val="28627F">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00" dirty="0">
              <a:solidFill>
                <a:schemeClr val="bg1"/>
              </a:solidFill>
              <a:latin typeface="Gotham Book"/>
              <a:cs typeface="Gotham Book"/>
            </a:endParaRPr>
          </a:p>
        </p:txBody>
      </p:sp>
      <p:sp>
        <p:nvSpPr>
          <p:cNvPr id="11" name="TextBox 10"/>
          <p:cNvSpPr txBox="1"/>
          <p:nvPr/>
        </p:nvSpPr>
        <p:spPr>
          <a:xfrm>
            <a:off x="-42995" y="2470611"/>
            <a:ext cx="5944420" cy="769441"/>
          </a:xfrm>
          <a:prstGeom prst="rect">
            <a:avLst/>
          </a:prstGeom>
          <a:solidFill>
            <a:schemeClr val="tx1">
              <a:lumMod val="75000"/>
              <a:lumOff val="25000"/>
              <a:alpha val="61000"/>
            </a:schemeClr>
          </a:solidFill>
        </p:spPr>
        <p:txBody>
          <a:bodyPr wrap="square" rtlCol="0">
            <a:spAutoFit/>
          </a:bodyPr>
          <a:lstStyle/>
          <a:p>
            <a:pPr algn="ctr"/>
            <a:r>
              <a:rPr lang="en-US" sz="4400" dirty="0">
                <a:solidFill>
                  <a:schemeClr val="bg1"/>
                </a:solidFill>
                <a:latin typeface="Tungsten Medium"/>
                <a:cs typeface="Tungsten Medium"/>
              </a:rPr>
              <a:t>GETTING TO YOUR TARGET UNIVERSE</a:t>
            </a:r>
          </a:p>
        </p:txBody>
      </p:sp>
      <p:pic>
        <p:nvPicPr>
          <p:cNvPr id="5" name="Picture 4" descr="White Pencil.png"/>
          <p:cNvPicPr>
            <a:picLocks noChangeAspect="1"/>
          </p:cNvPicPr>
          <p:nvPr/>
        </p:nvPicPr>
        <p:blipFill rotWithShape="1">
          <a:blip r:embed="rId3">
            <a:alphaModFix/>
            <a:extLst>
              <a:ext uri="{28A0092B-C50C-407E-A947-70E740481C1C}">
                <a14:useLocalDpi xmlns:a14="http://schemas.microsoft.com/office/drawing/2010/main" val="0"/>
              </a:ext>
            </a:extLst>
          </a:blip>
          <a:srcRect l="22459"/>
          <a:stretch/>
        </p:blipFill>
        <p:spPr>
          <a:xfrm>
            <a:off x="57351" y="2065216"/>
            <a:ext cx="346289" cy="309882"/>
          </a:xfrm>
          <a:prstGeom prst="rect">
            <a:avLst/>
          </a:prstGeom>
        </p:spPr>
      </p:pic>
      <p:sp>
        <p:nvSpPr>
          <p:cNvPr id="10" name="Rectangle 9"/>
          <p:cNvSpPr/>
          <p:nvPr/>
        </p:nvSpPr>
        <p:spPr>
          <a:xfrm>
            <a:off x="415439" y="1948202"/>
            <a:ext cx="1799797" cy="52240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lumMod val="65000"/>
                    <a:lumOff val="35000"/>
                  </a:schemeClr>
                </a:solidFill>
                <a:latin typeface="Gotham Book"/>
                <a:cs typeface="Gotham Book"/>
              </a:rPr>
              <a:t>NEXT TUESDAY</a:t>
            </a:r>
          </a:p>
        </p:txBody>
      </p:sp>
    </p:spTree>
    <p:extLst>
      <p:ext uri="{BB962C8B-B14F-4D97-AF65-F5344CB8AC3E}">
        <p14:creationId xmlns:p14="http://schemas.microsoft.com/office/powerpoint/2010/main" val="2521109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047" y="2429597"/>
            <a:ext cx="2474739" cy="71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000" dirty="0">
                <a:solidFill>
                  <a:srgbClr val="FFFFFF"/>
                </a:solidFill>
                <a:latin typeface="Gotham Book"/>
                <a:cs typeface="Gotham Book"/>
              </a:rPr>
              <a:t>Agenda for today</a:t>
            </a:r>
          </a:p>
        </p:txBody>
      </p:sp>
      <p:pic>
        <p:nvPicPr>
          <p:cNvPr id="9" name="Picture 8"/>
          <p:cNvPicPr>
            <a:picLocks noChangeAspect="1"/>
          </p:cNvPicPr>
          <p:nvPr/>
        </p:nvPicPr>
        <p:blipFill rotWithShape="1">
          <a:blip r:embed="rId2">
            <a:duotone>
              <a:prstClr val="black"/>
              <a:schemeClr val="tx2">
                <a:tint val="45000"/>
                <a:satMod val="400000"/>
              </a:schemeClr>
            </a:duotone>
            <a:alphaModFix amt="26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2031"/>
          <a:stretch/>
        </p:blipFill>
        <p:spPr>
          <a:xfrm>
            <a:off x="0" y="739318"/>
            <a:ext cx="2501034" cy="3882084"/>
          </a:xfrm>
          <a:prstGeom prst="rect">
            <a:avLst/>
          </a:prstGeom>
        </p:spPr>
      </p:pic>
      <p:sp>
        <p:nvSpPr>
          <p:cNvPr id="17" name="Rectangle 16"/>
          <p:cNvSpPr/>
          <p:nvPr/>
        </p:nvSpPr>
        <p:spPr>
          <a:xfrm>
            <a:off x="3926723" y="1202034"/>
            <a:ext cx="2241743"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Win Number Review</a:t>
            </a:r>
          </a:p>
        </p:txBody>
      </p:sp>
      <p:sp>
        <p:nvSpPr>
          <p:cNvPr id="19" name="Rectangle 18"/>
          <p:cNvSpPr/>
          <p:nvPr/>
        </p:nvSpPr>
        <p:spPr>
          <a:xfrm>
            <a:off x="3926722" y="2059503"/>
            <a:ext cx="3467930"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Segmenting Your Target Universe</a:t>
            </a:r>
          </a:p>
        </p:txBody>
      </p:sp>
      <p:sp>
        <p:nvSpPr>
          <p:cNvPr id="24" name="Rectangle 23"/>
          <p:cNvSpPr/>
          <p:nvPr/>
        </p:nvSpPr>
        <p:spPr>
          <a:xfrm>
            <a:off x="3926724" y="2939947"/>
            <a:ext cx="2441936"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Types of Voter Contact</a:t>
            </a:r>
          </a:p>
        </p:txBody>
      </p:sp>
      <p:sp>
        <p:nvSpPr>
          <p:cNvPr id="10" name="Rectangle 9"/>
          <p:cNvSpPr/>
          <p:nvPr/>
        </p:nvSpPr>
        <p:spPr>
          <a:xfrm>
            <a:off x="3926723" y="4633250"/>
            <a:ext cx="2000084"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Debrief and Close</a:t>
            </a:r>
          </a:p>
        </p:txBody>
      </p:sp>
      <p:sp>
        <p:nvSpPr>
          <p:cNvPr id="11" name="Rectangle 10"/>
          <p:cNvSpPr/>
          <p:nvPr/>
        </p:nvSpPr>
        <p:spPr>
          <a:xfrm>
            <a:off x="3926723" y="3783022"/>
            <a:ext cx="1791307" cy="691179"/>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595959"/>
                </a:solidFill>
                <a:latin typeface="Tungsten Medium"/>
                <a:cs typeface="Tungsten Medium"/>
              </a:rPr>
              <a:t>Vote Calculator</a:t>
            </a:r>
          </a:p>
        </p:txBody>
      </p:sp>
      <p:sp>
        <p:nvSpPr>
          <p:cNvPr id="12" name="Rectangle 11"/>
          <p:cNvSpPr/>
          <p:nvPr/>
        </p:nvSpPr>
        <p:spPr>
          <a:xfrm>
            <a:off x="3926722" y="3783022"/>
            <a:ext cx="79171" cy="691179"/>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Tree>
    <p:extLst>
      <p:ext uri="{BB962C8B-B14F-4D97-AF65-F5344CB8AC3E}">
        <p14:creationId xmlns:p14="http://schemas.microsoft.com/office/powerpoint/2010/main" val="3379866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987" y="426105"/>
            <a:ext cx="2676699"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VOTE CALCULATOR</a:t>
            </a:r>
          </a:p>
        </p:txBody>
      </p:sp>
      <p:sp>
        <p:nvSpPr>
          <p:cNvPr id="5" name="Rectangle 4"/>
          <p:cNvSpPr/>
          <p:nvPr/>
        </p:nvSpPr>
        <p:spPr>
          <a:xfrm>
            <a:off x="510928" y="42610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6" name="Straight Connector 5"/>
          <p:cNvCxnSpPr/>
          <p:nvPr/>
        </p:nvCxnSpPr>
        <p:spPr>
          <a:xfrm>
            <a:off x="515111" y="91233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954046" y="1251074"/>
            <a:ext cx="7082691" cy="884047"/>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400" dirty="0">
                <a:solidFill>
                  <a:schemeClr val="tx1">
                    <a:lumMod val="75000"/>
                    <a:lumOff val="25000"/>
                  </a:schemeClr>
                </a:solidFill>
                <a:latin typeface="Gotham Book"/>
                <a:cs typeface="Gotham Book"/>
              </a:rPr>
              <a:t>Assess field activity given some assumptions about your outreach. </a:t>
            </a:r>
          </a:p>
        </p:txBody>
      </p:sp>
      <p:sp>
        <p:nvSpPr>
          <p:cNvPr id="15" name="Rectangle 14"/>
          <p:cNvSpPr/>
          <p:nvPr/>
        </p:nvSpPr>
        <p:spPr>
          <a:xfrm>
            <a:off x="954046" y="2362068"/>
            <a:ext cx="7082691" cy="92358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400" dirty="0">
                <a:solidFill>
                  <a:schemeClr val="tx1">
                    <a:lumMod val="75000"/>
                    <a:lumOff val="25000"/>
                  </a:schemeClr>
                </a:solidFill>
                <a:latin typeface="Gotham Book"/>
                <a:cs typeface="Gotham Book"/>
              </a:rPr>
              <a:t>If you start with the wrong assumptions when calculating your win number, and do not test and validate your assumptions based on what is happening on the field, then you are less likely to win. </a:t>
            </a:r>
          </a:p>
        </p:txBody>
      </p:sp>
      <p:sp>
        <p:nvSpPr>
          <p:cNvPr id="16" name="Rectangle 15"/>
          <p:cNvSpPr/>
          <p:nvPr/>
        </p:nvSpPr>
        <p:spPr>
          <a:xfrm>
            <a:off x="954046" y="3531755"/>
            <a:ext cx="7082691" cy="92358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1400" dirty="0">
                <a:solidFill>
                  <a:schemeClr val="tx1">
                    <a:lumMod val="75000"/>
                    <a:lumOff val="25000"/>
                  </a:schemeClr>
                </a:solidFill>
                <a:latin typeface="Gotham Book"/>
                <a:cs typeface="Gotham Book"/>
              </a:rPr>
              <a:t>There is a story behind your numbers. Use your calculator to figure out what is happening before making assumptions. </a:t>
            </a:r>
          </a:p>
        </p:txBody>
      </p:sp>
      <p:sp>
        <p:nvSpPr>
          <p:cNvPr id="17" name="Rectangle 16">
            <a:hlinkClick r:id="rId2"/>
          </p:cNvPr>
          <p:cNvSpPr/>
          <p:nvPr/>
        </p:nvSpPr>
        <p:spPr>
          <a:xfrm>
            <a:off x="3610436" y="4844104"/>
            <a:ext cx="1775346" cy="499870"/>
          </a:xfrm>
          <a:prstGeom prst="rect">
            <a:avLst/>
          </a:prstGeom>
          <a:noFill/>
          <a:ln w="19050"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rgbClr val="595959"/>
                </a:solidFill>
                <a:latin typeface="Tungsten Medium"/>
                <a:cs typeface="Tungsten Medium"/>
              </a:rPr>
              <a:t>Open calculator</a:t>
            </a:r>
          </a:p>
        </p:txBody>
      </p:sp>
    </p:spTree>
    <p:extLst>
      <p:ext uri="{BB962C8B-B14F-4D97-AF65-F5344CB8AC3E}">
        <p14:creationId xmlns:p14="http://schemas.microsoft.com/office/powerpoint/2010/main" val="1701328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70414" y="2239267"/>
            <a:ext cx="5089072" cy="1477328"/>
          </a:xfrm>
          <a:prstGeom prst="rect">
            <a:avLst/>
          </a:prstGeom>
          <a:noFill/>
        </p:spPr>
        <p:txBody>
          <a:bodyPr wrap="square" lIns="0" tIns="0" rIns="0" bIns="0" rtlCol="0">
            <a:spAutoFit/>
          </a:bodyPr>
          <a:lstStyle/>
          <a:p>
            <a:pPr algn="ctr"/>
            <a:r>
              <a:rPr lang="en-US" sz="2400" dirty="0">
                <a:solidFill>
                  <a:schemeClr val="bg2">
                    <a:lumMod val="25000"/>
                  </a:schemeClr>
                </a:solidFill>
                <a:latin typeface="Gotham Bold"/>
                <a:cs typeface="Gotham Bold"/>
              </a:rPr>
              <a:t>Access the workbook, and find the tab with your team number.</a:t>
            </a:r>
          </a:p>
          <a:p>
            <a:pPr algn="ctr"/>
            <a:endParaRPr lang="en-US" sz="2400" dirty="0">
              <a:solidFill>
                <a:schemeClr val="bg2">
                  <a:lumMod val="25000"/>
                </a:schemeClr>
              </a:solidFill>
              <a:latin typeface="Gotham Bold"/>
              <a:cs typeface="Gotham Bold"/>
            </a:endParaRPr>
          </a:p>
          <a:p>
            <a:pPr algn="ctr"/>
            <a:endParaRPr lang="en-US" sz="2400" dirty="0">
              <a:solidFill>
                <a:schemeClr val="bg2">
                  <a:lumMod val="25000"/>
                </a:schemeClr>
              </a:solidFill>
              <a:latin typeface="Gotham Bold"/>
              <a:cs typeface="Gotham Bold"/>
            </a:endParaRPr>
          </a:p>
        </p:txBody>
      </p:sp>
      <p:grpSp>
        <p:nvGrpSpPr>
          <p:cNvPr id="5" name="Group 4"/>
          <p:cNvGrpSpPr/>
          <p:nvPr/>
        </p:nvGrpSpPr>
        <p:grpSpPr>
          <a:xfrm>
            <a:off x="1" y="219824"/>
            <a:ext cx="879846" cy="534929"/>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211"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a:off x="0" y="748481"/>
            <a:ext cx="2600538"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834532" y="228905"/>
            <a:ext cx="2152318" cy="534929"/>
          </a:xfrm>
          <a:prstGeom prst="rect">
            <a:avLst/>
          </a:prstGeom>
          <a:noFill/>
          <a:ln w="28575" cap="flat" cmpd="sng" algn="ctr">
            <a:noFill/>
            <a:prstDash val="solid"/>
            <a:round/>
            <a:headEnd type="none" w="med" len="med"/>
            <a:tailEnd type="none" w="med" len="med"/>
          </a:ln>
          <a:effectLst/>
          <a:extLst/>
        </p:spPr>
        <p:txBody>
          <a:bodyPr lIns="257166" tIns="32146" rIns="64291" bIns="32146" anchor="ctr"/>
          <a:lstStyle/>
          <a:p>
            <a:pPr eaLnBrk="1" hangingPunct="1">
              <a:defRPr/>
            </a:pPr>
            <a:r>
              <a:rPr lang="en-US" sz="2000" dirty="0">
                <a:solidFill>
                  <a:srgbClr val="56565A"/>
                </a:solidFill>
                <a:latin typeface="Gotham Bold" pitchFamily="50" charset="0"/>
                <a:ea typeface="Tahoma" panose="020B0604030504040204" pitchFamily="34" charset="0"/>
                <a:cs typeface="Gotham Bold" pitchFamily="50" charset="0"/>
                <a:sym typeface="Gill Sans" charset="0"/>
              </a:rPr>
              <a:t>Your Turn!</a:t>
            </a:r>
          </a:p>
        </p:txBody>
      </p:sp>
      <p:cxnSp>
        <p:nvCxnSpPr>
          <p:cNvPr id="12" name="Straight Connector 11"/>
          <p:cNvCxnSpPr/>
          <p:nvPr/>
        </p:nvCxnSpPr>
        <p:spPr>
          <a:xfrm flipH="1" flipV="1">
            <a:off x="2537142" y="1189915"/>
            <a:ext cx="0" cy="4550183"/>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212605" y="3097453"/>
            <a:ext cx="2352881" cy="4960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000" dirty="0">
                <a:solidFill>
                  <a:srgbClr val="404040"/>
                </a:solidFill>
                <a:latin typeface="Tungsten Medium"/>
                <a:cs typeface="Tungsten Medium"/>
              </a:rPr>
              <a:t>Experiential Activity #1</a:t>
            </a:r>
          </a:p>
          <a:p>
            <a:pPr algn="ctr"/>
            <a:r>
              <a:rPr lang="en-US" sz="2500" dirty="0">
                <a:solidFill>
                  <a:srgbClr val="404040"/>
                </a:solidFill>
                <a:latin typeface="Tungsten Medium"/>
                <a:cs typeface="Tungsten Medium"/>
              </a:rPr>
              <a:t>10 Minutes</a:t>
            </a: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749470" y="1644072"/>
            <a:ext cx="1292918" cy="1260676"/>
          </a:xfrm>
          <a:prstGeom prst="rect">
            <a:avLst/>
          </a:prstGeom>
        </p:spPr>
      </p:pic>
      <p:sp>
        <p:nvSpPr>
          <p:cNvPr id="19" name="Rectangle 18">
            <a:hlinkClick r:id="rId6"/>
          </p:cNvPr>
          <p:cNvSpPr/>
          <p:nvPr/>
        </p:nvSpPr>
        <p:spPr>
          <a:xfrm>
            <a:off x="4707836" y="3302378"/>
            <a:ext cx="1775346" cy="499870"/>
          </a:xfrm>
          <a:prstGeom prst="rect">
            <a:avLst/>
          </a:prstGeom>
          <a:noFill/>
          <a:ln w="19050"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rgbClr val="595959"/>
                </a:solidFill>
                <a:latin typeface="Tungsten Medium"/>
                <a:cs typeface="Tungsten Medium"/>
              </a:rPr>
              <a:t>Open workbook</a:t>
            </a:r>
          </a:p>
        </p:txBody>
      </p:sp>
    </p:spTree>
    <p:extLst>
      <p:ext uri="{BB962C8B-B14F-4D97-AF65-F5344CB8AC3E}">
        <p14:creationId xmlns:p14="http://schemas.microsoft.com/office/powerpoint/2010/main" val="1516493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V="1">
            <a:off x="2472744" y="930428"/>
            <a:ext cx="0" cy="552012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212605" y="3097453"/>
            <a:ext cx="2352881" cy="49605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3400" dirty="0">
                <a:solidFill>
                  <a:schemeClr val="tx1">
                    <a:lumMod val="75000"/>
                    <a:lumOff val="25000"/>
                  </a:schemeClr>
                </a:solidFill>
                <a:latin typeface="Tungsten Medium"/>
                <a:cs typeface="Tungsten Medium"/>
              </a:rPr>
              <a:t>DEBRIEF</a:t>
            </a:r>
            <a:endParaRPr lang="en-US" sz="4200" dirty="0">
              <a:solidFill>
                <a:schemeClr val="tx1">
                  <a:lumMod val="75000"/>
                  <a:lumOff val="25000"/>
                </a:schemeClr>
              </a:solidFill>
              <a:latin typeface="Tungsten Medium"/>
              <a:cs typeface="Tungsten Medium"/>
            </a:endParaRPr>
          </a:p>
        </p:txBody>
      </p: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749470" y="1644072"/>
            <a:ext cx="1292918" cy="1260676"/>
          </a:xfrm>
          <a:prstGeom prst="rect">
            <a:avLst/>
          </a:prstGeom>
        </p:spPr>
      </p:pic>
      <p:grpSp>
        <p:nvGrpSpPr>
          <p:cNvPr id="14" name="Group 13"/>
          <p:cNvGrpSpPr/>
          <p:nvPr/>
        </p:nvGrpSpPr>
        <p:grpSpPr>
          <a:xfrm>
            <a:off x="1" y="219824"/>
            <a:ext cx="879846" cy="534929"/>
            <a:chOff x="0" y="312639"/>
            <a:chExt cx="1381539" cy="760788"/>
          </a:xfrm>
        </p:grpSpPr>
        <p:sp>
          <p:nvSpPr>
            <p:cNvPr id="17" name="Rectangle 16"/>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211"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0" name="Picture 1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1" name="Straight Connector 20"/>
          <p:cNvCxnSpPr/>
          <p:nvPr/>
        </p:nvCxnSpPr>
        <p:spPr>
          <a:xfrm flipV="1">
            <a:off x="0" y="749599"/>
            <a:ext cx="2248796"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bwMode="auto">
          <a:xfrm>
            <a:off x="779414" y="184811"/>
            <a:ext cx="2152318" cy="534929"/>
          </a:xfrm>
          <a:prstGeom prst="rect">
            <a:avLst/>
          </a:prstGeom>
          <a:noFill/>
          <a:ln w="28575" cap="flat" cmpd="sng" algn="ctr">
            <a:noFill/>
            <a:prstDash val="solid"/>
            <a:round/>
            <a:headEnd type="none" w="med" len="med"/>
            <a:tailEnd type="none" w="med" len="med"/>
          </a:ln>
          <a:effectLst/>
          <a:extLst/>
        </p:spPr>
        <p:txBody>
          <a:bodyPr lIns="257166" tIns="32146" rIns="64291" bIns="32146" anchor="ctr"/>
          <a:lstStyle/>
          <a:p>
            <a:pPr eaLnBrk="1" hangingPunct="1">
              <a:defRPr/>
            </a:pPr>
            <a:r>
              <a:rPr lang="en-US" sz="3100" dirty="0">
                <a:solidFill>
                  <a:srgbClr val="56565A"/>
                </a:solidFill>
                <a:latin typeface="Tungsten Medium"/>
                <a:ea typeface="Tahoma" panose="020B0604030504040204" pitchFamily="34" charset="0"/>
                <a:cs typeface="Tungsten Medium"/>
                <a:sym typeface="Gill Sans" charset="0"/>
              </a:rPr>
              <a:t>Your Turn!</a:t>
            </a:r>
          </a:p>
        </p:txBody>
      </p:sp>
      <p:grpSp>
        <p:nvGrpSpPr>
          <p:cNvPr id="19" name="Group 18"/>
          <p:cNvGrpSpPr/>
          <p:nvPr/>
        </p:nvGrpSpPr>
        <p:grpSpPr>
          <a:xfrm>
            <a:off x="3673278" y="3384151"/>
            <a:ext cx="4003459" cy="1300221"/>
            <a:chOff x="5266233" y="4372758"/>
            <a:chExt cx="5693809" cy="1849203"/>
          </a:xfrm>
        </p:grpSpPr>
        <p:sp>
          <p:nvSpPr>
            <p:cNvPr id="23" name="TextBox 22"/>
            <p:cNvSpPr txBox="1"/>
            <p:nvPr/>
          </p:nvSpPr>
          <p:spPr>
            <a:xfrm>
              <a:off x="5266233" y="5806120"/>
              <a:ext cx="2813090" cy="415841"/>
            </a:xfrm>
            <a:prstGeom prst="rect">
              <a:avLst/>
            </a:prstGeom>
            <a:noFill/>
          </p:spPr>
          <p:txBody>
            <a:bodyPr wrap="square" rtlCol="0">
              <a:spAutoFit/>
            </a:bodyPr>
            <a:lstStyle/>
            <a:p>
              <a:pPr algn="ctr"/>
              <a:r>
                <a:rPr lang="en-US" sz="1300" dirty="0">
                  <a:solidFill>
                    <a:schemeClr val="tx1">
                      <a:lumMod val="75000"/>
                    </a:schemeClr>
                  </a:solidFill>
                  <a:latin typeface="Gotham Medium"/>
                  <a:cs typeface="Gotham Medium"/>
                </a:rPr>
                <a:t>Press 1 on the phone</a:t>
              </a:r>
            </a:p>
          </p:txBody>
        </p:sp>
        <p:grpSp>
          <p:nvGrpSpPr>
            <p:cNvPr id="24" name="Group 23"/>
            <p:cNvGrpSpPr/>
            <p:nvPr/>
          </p:nvGrpSpPr>
          <p:grpSpPr>
            <a:xfrm>
              <a:off x="8478528" y="4521281"/>
              <a:ext cx="2481514" cy="1649441"/>
              <a:chOff x="7956165" y="3607332"/>
              <a:chExt cx="2481514" cy="1649441"/>
            </a:xfrm>
          </p:grpSpPr>
          <p:pic>
            <p:nvPicPr>
              <p:cNvPr id="28" name="Picture 27"/>
              <p:cNvPicPr>
                <a:picLocks noChangeAspect="1"/>
              </p:cNvPicPr>
              <p:nvPr/>
            </p:nvPicPr>
            <p:blipFill rotWithShape="1">
              <a:blip r:embed="rId6" cstate="print">
                <a:duotone>
                  <a:prstClr val="black"/>
                  <a:schemeClr val="tx2">
                    <a:tint val="45000"/>
                    <a:satMod val="400000"/>
                  </a:schemeClr>
                </a:duotone>
                <a:alphaModFix amt="87000"/>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9" name="TextBox 28"/>
              <p:cNvSpPr txBox="1"/>
              <p:nvPr/>
            </p:nvSpPr>
            <p:spPr>
              <a:xfrm>
                <a:off x="7956165" y="4840932"/>
                <a:ext cx="2481514" cy="415841"/>
              </a:xfrm>
              <a:prstGeom prst="rect">
                <a:avLst/>
              </a:prstGeom>
              <a:noFill/>
            </p:spPr>
            <p:txBody>
              <a:bodyPr wrap="square" rtlCol="0">
                <a:spAutoFit/>
              </a:bodyPr>
              <a:lstStyle/>
              <a:p>
                <a:r>
                  <a:rPr lang="en-US" sz="1300" dirty="0">
                    <a:solidFill>
                      <a:schemeClr val="tx1">
                        <a:lumMod val="75000"/>
                      </a:schemeClr>
                    </a:solidFill>
                    <a:latin typeface="Gotham Medium"/>
                    <a:cs typeface="Gotham Medium"/>
                  </a:rPr>
                  <a:t>Type in chat box</a:t>
                </a:r>
              </a:p>
            </p:txBody>
          </p:sp>
        </p:grpSp>
        <p:sp>
          <p:nvSpPr>
            <p:cNvPr id="25" name="TextBox 24"/>
            <p:cNvSpPr txBox="1"/>
            <p:nvPr/>
          </p:nvSpPr>
          <p:spPr>
            <a:xfrm>
              <a:off x="7954548" y="5320875"/>
              <a:ext cx="755290" cy="372068"/>
            </a:xfrm>
            <a:prstGeom prst="rect">
              <a:avLst/>
            </a:prstGeom>
            <a:noFill/>
          </p:spPr>
          <p:txBody>
            <a:bodyPr wrap="square" rtlCol="0">
              <a:spAutoFit/>
            </a:bodyPr>
            <a:lstStyle/>
            <a:p>
              <a:r>
                <a:rPr lang="en-US" sz="1100" dirty="0">
                  <a:solidFill>
                    <a:schemeClr val="tx1">
                      <a:lumMod val="75000"/>
                    </a:schemeClr>
                  </a:solidFill>
                  <a:latin typeface="Gotham Medium"/>
                  <a:cs typeface="Gotham Medium"/>
                </a:rPr>
                <a:t>OR</a:t>
              </a:r>
            </a:p>
          </p:txBody>
        </p:sp>
        <p:pic>
          <p:nvPicPr>
            <p:cNvPr id="26" name="Picture 25"/>
            <p:cNvPicPr>
              <a:picLocks noChangeAspect="1"/>
            </p:cNvPicPr>
            <p:nvPr/>
          </p:nvPicPr>
          <p:blipFill rotWithShape="1">
            <a:blip r:embed="rId7" cstate="print">
              <a:duotone>
                <a:prstClr val="black"/>
                <a:schemeClr val="tx2">
                  <a:tint val="45000"/>
                  <a:satMod val="400000"/>
                </a:schemeClr>
              </a:duotone>
              <a:alphaModFix amt="53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7" name="Straight Connector 26"/>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022682" y="1673521"/>
            <a:ext cx="1334543" cy="1381778"/>
          </a:xfrm>
          <a:prstGeom prst="rect">
            <a:avLst/>
          </a:prstGeom>
          <a:noFill/>
        </p:spPr>
      </p:pic>
    </p:spTree>
    <p:extLst>
      <p:ext uri="{BB962C8B-B14F-4D97-AF65-F5344CB8AC3E}">
        <p14:creationId xmlns:p14="http://schemas.microsoft.com/office/powerpoint/2010/main" val="338555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047" y="2429597"/>
            <a:ext cx="2474739" cy="71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000" dirty="0">
                <a:solidFill>
                  <a:srgbClr val="FFFFFF"/>
                </a:solidFill>
                <a:latin typeface="Gotham Book"/>
                <a:cs typeface="Gotham Book"/>
              </a:rPr>
              <a:t>Agenda for today</a:t>
            </a:r>
          </a:p>
        </p:txBody>
      </p:sp>
      <p:pic>
        <p:nvPicPr>
          <p:cNvPr id="9" name="Picture 8"/>
          <p:cNvPicPr>
            <a:picLocks noChangeAspect="1"/>
          </p:cNvPicPr>
          <p:nvPr/>
        </p:nvPicPr>
        <p:blipFill rotWithShape="1">
          <a:blip r:embed="rId2">
            <a:duotone>
              <a:prstClr val="black"/>
              <a:schemeClr val="tx2">
                <a:tint val="45000"/>
                <a:satMod val="400000"/>
              </a:schemeClr>
            </a:duotone>
            <a:alphaModFix amt="26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2031"/>
          <a:stretch/>
        </p:blipFill>
        <p:spPr>
          <a:xfrm>
            <a:off x="0" y="739318"/>
            <a:ext cx="2501034" cy="3882084"/>
          </a:xfrm>
          <a:prstGeom prst="rect">
            <a:avLst/>
          </a:prstGeom>
        </p:spPr>
      </p:pic>
      <p:sp>
        <p:nvSpPr>
          <p:cNvPr id="17" name="Rectangle 16"/>
          <p:cNvSpPr/>
          <p:nvPr/>
        </p:nvSpPr>
        <p:spPr>
          <a:xfrm>
            <a:off x="3926723" y="1202034"/>
            <a:ext cx="2241743"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Win Number Review</a:t>
            </a:r>
          </a:p>
        </p:txBody>
      </p:sp>
      <p:sp>
        <p:nvSpPr>
          <p:cNvPr id="19" name="Rectangle 18"/>
          <p:cNvSpPr/>
          <p:nvPr/>
        </p:nvSpPr>
        <p:spPr>
          <a:xfrm>
            <a:off x="3926722" y="2059503"/>
            <a:ext cx="3467930"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Segmenting Your Target Universe</a:t>
            </a:r>
          </a:p>
        </p:txBody>
      </p:sp>
      <p:sp>
        <p:nvSpPr>
          <p:cNvPr id="24" name="Rectangle 23"/>
          <p:cNvSpPr/>
          <p:nvPr/>
        </p:nvSpPr>
        <p:spPr>
          <a:xfrm>
            <a:off x="3926724" y="2939947"/>
            <a:ext cx="2441936"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Types of Voter Contact</a:t>
            </a:r>
          </a:p>
        </p:txBody>
      </p:sp>
      <p:sp>
        <p:nvSpPr>
          <p:cNvPr id="10" name="Rectangle 9"/>
          <p:cNvSpPr/>
          <p:nvPr/>
        </p:nvSpPr>
        <p:spPr>
          <a:xfrm>
            <a:off x="3926723" y="4633250"/>
            <a:ext cx="2000084" cy="691179"/>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595959"/>
                </a:solidFill>
                <a:latin typeface="Tungsten Medium"/>
                <a:cs typeface="Tungsten Medium"/>
              </a:rPr>
              <a:t>Debrief and Close</a:t>
            </a:r>
          </a:p>
        </p:txBody>
      </p:sp>
      <p:sp>
        <p:nvSpPr>
          <p:cNvPr id="11" name="Rectangle 10"/>
          <p:cNvSpPr/>
          <p:nvPr/>
        </p:nvSpPr>
        <p:spPr>
          <a:xfrm>
            <a:off x="3926723" y="3783022"/>
            <a:ext cx="1791307"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Vote Calculator</a:t>
            </a:r>
          </a:p>
        </p:txBody>
      </p:sp>
      <p:sp>
        <p:nvSpPr>
          <p:cNvPr id="12" name="Rectangle 11"/>
          <p:cNvSpPr/>
          <p:nvPr/>
        </p:nvSpPr>
        <p:spPr>
          <a:xfrm>
            <a:off x="3926722" y="4633250"/>
            <a:ext cx="79171" cy="691179"/>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Tree>
    <p:extLst>
      <p:ext uri="{BB962C8B-B14F-4D97-AF65-F5344CB8AC3E}">
        <p14:creationId xmlns:p14="http://schemas.microsoft.com/office/powerpoint/2010/main" val="3162896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46947" y="642612"/>
            <a:ext cx="3932288" cy="477544"/>
          </a:xfrm>
          <a:prstGeom prst="rect">
            <a:avLst/>
          </a:prstGeom>
          <a:solidFill>
            <a:srgbClr val="2E4F5A"/>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400" dirty="0">
                <a:solidFill>
                  <a:schemeClr val="bg1"/>
                </a:solidFill>
                <a:latin typeface="Tungsten Medium"/>
                <a:cs typeface="Tungsten Medium"/>
              </a:rPr>
              <a:t>GOALS FOR THIS SESSION</a:t>
            </a:r>
          </a:p>
        </p:txBody>
      </p:sp>
      <p:sp>
        <p:nvSpPr>
          <p:cNvPr id="18" name="Rectangle 17"/>
          <p:cNvSpPr/>
          <p:nvPr/>
        </p:nvSpPr>
        <p:spPr>
          <a:xfrm>
            <a:off x="561708" y="1229097"/>
            <a:ext cx="3932288" cy="110302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Know what to consider to target voters and determine a voter contact strategy. </a:t>
            </a:r>
          </a:p>
        </p:txBody>
      </p:sp>
      <p:sp>
        <p:nvSpPr>
          <p:cNvPr id="10" name="Rectangle 9"/>
          <p:cNvSpPr/>
          <p:nvPr/>
        </p:nvSpPr>
        <p:spPr>
          <a:xfrm>
            <a:off x="4670762" y="642612"/>
            <a:ext cx="3956627" cy="477544"/>
          </a:xfrm>
          <a:prstGeom prst="rect">
            <a:avLst/>
          </a:prstGeom>
          <a:solidFill>
            <a:srgbClr val="2E4F5A"/>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400" dirty="0">
                <a:solidFill>
                  <a:schemeClr val="bg1"/>
                </a:solidFill>
                <a:latin typeface="Tungsten Medium"/>
                <a:cs typeface="Tungsten Medium"/>
              </a:rPr>
              <a:t>DEBRIEF</a:t>
            </a:r>
          </a:p>
        </p:txBody>
      </p:sp>
      <p:cxnSp>
        <p:nvCxnSpPr>
          <p:cNvPr id="11" name="Straight Connector 10"/>
          <p:cNvCxnSpPr/>
          <p:nvPr/>
        </p:nvCxnSpPr>
        <p:spPr>
          <a:xfrm flipV="1">
            <a:off x="4571584" y="619917"/>
            <a:ext cx="0" cy="4220095"/>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687072" y="1226347"/>
            <a:ext cx="3932288" cy="110302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What was your biggest takeaway? </a:t>
            </a:r>
          </a:p>
        </p:txBody>
      </p:sp>
    </p:spTree>
    <p:extLst>
      <p:ext uri="{BB962C8B-B14F-4D97-AF65-F5344CB8AC3E}">
        <p14:creationId xmlns:p14="http://schemas.microsoft.com/office/powerpoint/2010/main" val="2237423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46947" y="642612"/>
            <a:ext cx="3932288" cy="477544"/>
          </a:xfrm>
          <a:prstGeom prst="rect">
            <a:avLst/>
          </a:prstGeom>
          <a:solidFill>
            <a:srgbClr val="2E4F5A"/>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400" dirty="0">
                <a:solidFill>
                  <a:schemeClr val="bg1"/>
                </a:solidFill>
                <a:latin typeface="Tungsten Medium"/>
                <a:cs typeface="Tungsten Medium"/>
              </a:rPr>
              <a:t>GOALS FOR THIS SESSION</a:t>
            </a:r>
          </a:p>
        </p:txBody>
      </p:sp>
      <p:sp>
        <p:nvSpPr>
          <p:cNvPr id="18" name="Rectangle 17"/>
          <p:cNvSpPr/>
          <p:nvPr/>
        </p:nvSpPr>
        <p:spPr>
          <a:xfrm>
            <a:off x="561708" y="1229097"/>
            <a:ext cx="3932288" cy="110302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Know what to consider to target voters and determine a voter contact strategy. </a:t>
            </a:r>
          </a:p>
        </p:txBody>
      </p:sp>
      <p:sp>
        <p:nvSpPr>
          <p:cNvPr id="10" name="Rectangle 9"/>
          <p:cNvSpPr/>
          <p:nvPr/>
        </p:nvSpPr>
        <p:spPr>
          <a:xfrm>
            <a:off x="4670762" y="642612"/>
            <a:ext cx="3956627" cy="477544"/>
          </a:xfrm>
          <a:prstGeom prst="rect">
            <a:avLst/>
          </a:prstGeom>
          <a:solidFill>
            <a:srgbClr val="2E4F5A"/>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400" dirty="0">
                <a:solidFill>
                  <a:schemeClr val="bg1"/>
                </a:solidFill>
                <a:latin typeface="Tungsten Medium"/>
                <a:cs typeface="Tungsten Medium"/>
              </a:rPr>
              <a:t>DEBRIEF</a:t>
            </a:r>
          </a:p>
        </p:txBody>
      </p:sp>
      <p:cxnSp>
        <p:nvCxnSpPr>
          <p:cNvPr id="11" name="Straight Connector 10"/>
          <p:cNvCxnSpPr/>
          <p:nvPr/>
        </p:nvCxnSpPr>
        <p:spPr>
          <a:xfrm flipV="1">
            <a:off x="4571584" y="619917"/>
            <a:ext cx="0" cy="4220095"/>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687072" y="1226347"/>
            <a:ext cx="3932288" cy="110302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What was your biggest takeaway? </a:t>
            </a:r>
          </a:p>
        </p:txBody>
      </p:sp>
      <p:sp>
        <p:nvSpPr>
          <p:cNvPr id="7" name="Rectangle 6"/>
          <p:cNvSpPr/>
          <p:nvPr/>
        </p:nvSpPr>
        <p:spPr>
          <a:xfrm>
            <a:off x="560890" y="2438140"/>
            <a:ext cx="3932288" cy="111171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Be able to assess your progress using a vote calculator.</a:t>
            </a:r>
          </a:p>
        </p:txBody>
      </p:sp>
      <p:sp>
        <p:nvSpPr>
          <p:cNvPr id="9" name="Rectangle 8"/>
          <p:cNvSpPr/>
          <p:nvPr/>
        </p:nvSpPr>
        <p:spPr>
          <a:xfrm>
            <a:off x="4686255" y="2435389"/>
            <a:ext cx="3932288" cy="111171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How do you see yourself using a vote calculator?</a:t>
            </a:r>
          </a:p>
        </p:txBody>
      </p:sp>
    </p:spTree>
    <p:extLst>
      <p:ext uri="{BB962C8B-B14F-4D97-AF65-F5344CB8AC3E}">
        <p14:creationId xmlns:p14="http://schemas.microsoft.com/office/powerpoint/2010/main" val="1131124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46947" y="642612"/>
            <a:ext cx="3932288" cy="477544"/>
          </a:xfrm>
          <a:prstGeom prst="rect">
            <a:avLst/>
          </a:prstGeom>
          <a:solidFill>
            <a:srgbClr val="2E4F5A"/>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400" dirty="0">
                <a:solidFill>
                  <a:schemeClr val="bg1"/>
                </a:solidFill>
                <a:latin typeface="Tungsten Medium"/>
                <a:cs typeface="Tungsten Medium"/>
              </a:rPr>
              <a:t>GOALS FOR THIS SESSION</a:t>
            </a:r>
          </a:p>
        </p:txBody>
      </p:sp>
      <p:sp>
        <p:nvSpPr>
          <p:cNvPr id="18" name="Rectangle 17"/>
          <p:cNvSpPr/>
          <p:nvPr/>
        </p:nvSpPr>
        <p:spPr>
          <a:xfrm>
            <a:off x="561708" y="1229097"/>
            <a:ext cx="3932288" cy="110302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Know what to consider to target voters and determine a voter contact strategy. </a:t>
            </a:r>
          </a:p>
        </p:txBody>
      </p:sp>
      <p:sp>
        <p:nvSpPr>
          <p:cNvPr id="10" name="Rectangle 9"/>
          <p:cNvSpPr/>
          <p:nvPr/>
        </p:nvSpPr>
        <p:spPr>
          <a:xfrm>
            <a:off x="4670762" y="642612"/>
            <a:ext cx="3956627" cy="477544"/>
          </a:xfrm>
          <a:prstGeom prst="rect">
            <a:avLst/>
          </a:prstGeom>
          <a:solidFill>
            <a:srgbClr val="2E4F5A"/>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2400" dirty="0">
                <a:solidFill>
                  <a:schemeClr val="bg1"/>
                </a:solidFill>
                <a:latin typeface="Tungsten Medium"/>
                <a:cs typeface="Tungsten Medium"/>
              </a:rPr>
              <a:t>DEBRIEF</a:t>
            </a:r>
          </a:p>
        </p:txBody>
      </p:sp>
      <p:cxnSp>
        <p:nvCxnSpPr>
          <p:cNvPr id="11" name="Straight Connector 10"/>
          <p:cNvCxnSpPr/>
          <p:nvPr/>
        </p:nvCxnSpPr>
        <p:spPr>
          <a:xfrm flipV="1">
            <a:off x="4571584" y="619917"/>
            <a:ext cx="0" cy="4220095"/>
          </a:xfrm>
          <a:prstGeom prst="line">
            <a:avLst/>
          </a:prstGeom>
          <a:ln w="12700">
            <a:solidFill>
              <a:srgbClr val="76717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687072" y="1226347"/>
            <a:ext cx="3932288" cy="110302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What was your biggest takeaway? </a:t>
            </a:r>
          </a:p>
        </p:txBody>
      </p:sp>
      <p:sp>
        <p:nvSpPr>
          <p:cNvPr id="7" name="Rectangle 6"/>
          <p:cNvSpPr/>
          <p:nvPr/>
        </p:nvSpPr>
        <p:spPr>
          <a:xfrm>
            <a:off x="560890" y="2438140"/>
            <a:ext cx="3932288" cy="111171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Be able to assess your progress using a vote calculator.</a:t>
            </a:r>
          </a:p>
        </p:txBody>
      </p:sp>
      <p:sp>
        <p:nvSpPr>
          <p:cNvPr id="8" name="Rectangle 7"/>
          <p:cNvSpPr/>
          <p:nvPr/>
        </p:nvSpPr>
        <p:spPr>
          <a:xfrm>
            <a:off x="558964" y="3660058"/>
            <a:ext cx="3932288" cy="1179954"/>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Feel confident writing a field plan that allows you to get to your continuously changing target universe. </a:t>
            </a:r>
          </a:p>
        </p:txBody>
      </p:sp>
      <p:sp>
        <p:nvSpPr>
          <p:cNvPr id="9" name="Rectangle 8"/>
          <p:cNvSpPr/>
          <p:nvPr/>
        </p:nvSpPr>
        <p:spPr>
          <a:xfrm>
            <a:off x="4686255" y="2435389"/>
            <a:ext cx="3932288" cy="111171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How do you see yourself using a vote calculator?</a:t>
            </a:r>
          </a:p>
        </p:txBody>
      </p:sp>
      <p:sp>
        <p:nvSpPr>
          <p:cNvPr id="12" name="Rectangle 11"/>
          <p:cNvSpPr/>
          <p:nvPr/>
        </p:nvSpPr>
        <p:spPr>
          <a:xfrm>
            <a:off x="4695101" y="3660058"/>
            <a:ext cx="3932288" cy="111171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1600" dirty="0">
                <a:solidFill>
                  <a:schemeClr val="tx1">
                    <a:lumMod val="75000"/>
                    <a:lumOff val="25000"/>
                  </a:schemeClr>
                </a:solidFill>
                <a:latin typeface="Gotham Bold"/>
                <a:cs typeface="Gotham Bold"/>
              </a:rPr>
              <a:t>How does this contribute to the flow of your field plan?</a:t>
            </a:r>
          </a:p>
        </p:txBody>
      </p:sp>
    </p:spTree>
    <p:extLst>
      <p:ext uri="{BB962C8B-B14F-4D97-AF65-F5344CB8AC3E}">
        <p14:creationId xmlns:p14="http://schemas.microsoft.com/office/powerpoint/2010/main" val="1131124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209572315_67faac906d_k.jpg"/>
          <p:cNvPicPr>
            <a:picLocks noChangeAspect="1"/>
          </p:cNvPicPr>
          <p:nvPr/>
        </p:nvPicPr>
        <p:blipFill rotWithShape="1">
          <a:blip r:embed="rId2">
            <a:extLst>
              <a:ext uri="{28A0092B-C50C-407E-A947-70E740481C1C}">
                <a14:useLocalDpi xmlns:a14="http://schemas.microsoft.com/office/drawing/2010/main" val="0"/>
              </a:ext>
            </a:extLst>
          </a:blip>
          <a:srcRect r="12250"/>
          <a:stretch/>
        </p:blipFill>
        <p:spPr>
          <a:xfrm flipH="1">
            <a:off x="-42995" y="-96644"/>
            <a:ext cx="9265188" cy="6967472"/>
          </a:xfrm>
          <a:prstGeom prst="rect">
            <a:avLst/>
          </a:prstGeom>
        </p:spPr>
      </p:pic>
      <p:sp>
        <p:nvSpPr>
          <p:cNvPr id="9" name="Rectangle 8"/>
          <p:cNvSpPr/>
          <p:nvPr/>
        </p:nvSpPr>
        <p:spPr>
          <a:xfrm>
            <a:off x="-42993" y="-104250"/>
            <a:ext cx="9265186" cy="6962249"/>
          </a:xfrm>
          <a:prstGeom prst="rect">
            <a:avLst/>
          </a:prstGeom>
          <a:solidFill>
            <a:srgbClr val="ED534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x-none"/>
          </a:p>
        </p:txBody>
      </p:sp>
      <p:sp>
        <p:nvSpPr>
          <p:cNvPr id="7" name="Rectangle 6"/>
          <p:cNvSpPr/>
          <p:nvPr/>
        </p:nvSpPr>
        <p:spPr>
          <a:xfrm>
            <a:off x="-42995" y="3446729"/>
            <a:ext cx="2932452" cy="432047"/>
          </a:xfrm>
          <a:prstGeom prst="rect">
            <a:avLst/>
          </a:prstGeom>
          <a:solidFill>
            <a:srgbClr val="27637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bg1"/>
                </a:solidFill>
                <a:latin typeface="Gotham Book"/>
                <a:cs typeface="Gotham Book"/>
              </a:rPr>
              <a:t>      W/ JENNIFER WARNER</a:t>
            </a:r>
          </a:p>
        </p:txBody>
      </p:sp>
      <p:sp>
        <p:nvSpPr>
          <p:cNvPr id="8" name="Rectangle 7"/>
          <p:cNvSpPr/>
          <p:nvPr/>
        </p:nvSpPr>
        <p:spPr>
          <a:xfrm>
            <a:off x="-42995" y="2093323"/>
            <a:ext cx="466323" cy="1353406"/>
          </a:xfrm>
          <a:prstGeom prst="rect">
            <a:avLst/>
          </a:prstGeom>
          <a:solidFill>
            <a:srgbClr val="28627F">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00" dirty="0">
              <a:solidFill>
                <a:schemeClr val="bg1"/>
              </a:solidFill>
              <a:latin typeface="Gotham Book"/>
              <a:cs typeface="Gotham Book"/>
            </a:endParaRPr>
          </a:p>
        </p:txBody>
      </p:sp>
      <p:sp>
        <p:nvSpPr>
          <p:cNvPr id="11" name="TextBox 10"/>
          <p:cNvSpPr txBox="1"/>
          <p:nvPr/>
        </p:nvSpPr>
        <p:spPr>
          <a:xfrm>
            <a:off x="-42996" y="2615732"/>
            <a:ext cx="4494721" cy="830997"/>
          </a:xfrm>
          <a:prstGeom prst="rect">
            <a:avLst/>
          </a:prstGeom>
          <a:solidFill>
            <a:schemeClr val="tx1">
              <a:lumMod val="75000"/>
              <a:lumOff val="25000"/>
              <a:alpha val="61000"/>
            </a:schemeClr>
          </a:solidFill>
        </p:spPr>
        <p:txBody>
          <a:bodyPr wrap="square" rtlCol="0">
            <a:spAutoFit/>
          </a:bodyPr>
          <a:lstStyle/>
          <a:p>
            <a:pPr algn="ctr"/>
            <a:r>
              <a:rPr lang="en-US" sz="4800" dirty="0">
                <a:solidFill>
                  <a:schemeClr val="bg1"/>
                </a:solidFill>
                <a:latin typeface="Tungsten Medium"/>
                <a:cs typeface="Tungsten Medium"/>
              </a:rPr>
              <a:t>CREATING CAPACITY</a:t>
            </a:r>
          </a:p>
        </p:txBody>
      </p:sp>
      <p:pic>
        <p:nvPicPr>
          <p:cNvPr id="5" name="Picture 4" descr="White Pencil.png"/>
          <p:cNvPicPr>
            <a:picLocks noChangeAspect="1"/>
          </p:cNvPicPr>
          <p:nvPr/>
        </p:nvPicPr>
        <p:blipFill rotWithShape="1">
          <a:blip r:embed="rId3">
            <a:alphaModFix/>
            <a:extLst>
              <a:ext uri="{28A0092B-C50C-407E-A947-70E740481C1C}">
                <a14:useLocalDpi xmlns:a14="http://schemas.microsoft.com/office/drawing/2010/main" val="0"/>
              </a:ext>
            </a:extLst>
          </a:blip>
          <a:srcRect l="22459"/>
          <a:stretch/>
        </p:blipFill>
        <p:spPr>
          <a:xfrm>
            <a:off x="57351" y="2210337"/>
            <a:ext cx="346289" cy="309882"/>
          </a:xfrm>
          <a:prstGeom prst="rect">
            <a:avLst/>
          </a:prstGeom>
        </p:spPr>
      </p:pic>
      <p:sp>
        <p:nvSpPr>
          <p:cNvPr id="10" name="Rectangle 9"/>
          <p:cNvSpPr/>
          <p:nvPr/>
        </p:nvSpPr>
        <p:spPr>
          <a:xfrm>
            <a:off x="415440" y="2093323"/>
            <a:ext cx="1564412" cy="52240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chemeClr val="tx1">
                    <a:lumMod val="65000"/>
                    <a:lumOff val="35000"/>
                  </a:schemeClr>
                </a:solidFill>
                <a:latin typeface="Gotham Book"/>
                <a:cs typeface="Gotham Book"/>
              </a:rPr>
              <a:t>OCTOBER 27</a:t>
            </a:r>
            <a:r>
              <a:rPr lang="en-US" sz="1400" baseline="30000" dirty="0">
                <a:solidFill>
                  <a:schemeClr val="tx1">
                    <a:lumMod val="65000"/>
                    <a:lumOff val="35000"/>
                  </a:schemeClr>
                </a:solidFill>
                <a:latin typeface="Gotham Book"/>
                <a:cs typeface="Gotham Book"/>
              </a:rPr>
              <a:t>TH</a:t>
            </a:r>
            <a:r>
              <a:rPr lang="en-US" sz="1400" dirty="0">
                <a:solidFill>
                  <a:schemeClr val="tx1">
                    <a:lumMod val="65000"/>
                    <a:lumOff val="35000"/>
                  </a:schemeClr>
                </a:solidFill>
                <a:latin typeface="Gotham Book"/>
                <a:cs typeface="Gotham Book"/>
              </a:rPr>
              <a:t> </a:t>
            </a:r>
          </a:p>
        </p:txBody>
      </p:sp>
    </p:spTree>
    <p:extLst>
      <p:ext uri="{BB962C8B-B14F-4D97-AF65-F5344CB8AC3E}">
        <p14:creationId xmlns:p14="http://schemas.microsoft.com/office/powerpoint/2010/main" val="3931551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4824775303_a33bd592c6_k.jpg"/>
          <p:cNvPicPr>
            <a:picLocks noChangeAspect="1"/>
          </p:cNvPicPr>
          <p:nvPr/>
        </p:nvPicPr>
        <p:blipFill rotWithShape="1">
          <a:blip r:embed="rId3">
            <a:extLst>
              <a:ext uri="{28A0092B-C50C-407E-A947-70E740481C1C}">
                <a14:useLocalDpi xmlns:a14="http://schemas.microsoft.com/office/drawing/2010/main" val="0"/>
              </a:ext>
            </a:extLst>
          </a:blip>
          <a:srcRect l="21819" t="7485" r="52" b="5751"/>
          <a:stretch/>
        </p:blipFill>
        <p:spPr>
          <a:xfrm flipH="1">
            <a:off x="2" y="0"/>
            <a:ext cx="9156438" cy="6858000"/>
          </a:xfrm>
          <a:prstGeom prst="rect">
            <a:avLst/>
          </a:prstGeom>
        </p:spPr>
      </p:pic>
      <p:sp>
        <p:nvSpPr>
          <p:cNvPr id="9" name="Rectangle 8"/>
          <p:cNvSpPr/>
          <p:nvPr/>
        </p:nvSpPr>
        <p:spPr>
          <a:xfrm>
            <a:off x="0" y="0"/>
            <a:ext cx="9156440" cy="6858000"/>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x-none"/>
          </a:p>
        </p:txBody>
      </p:sp>
      <p:sp>
        <p:nvSpPr>
          <p:cNvPr id="11" name="Rectangle 10"/>
          <p:cNvSpPr/>
          <p:nvPr/>
        </p:nvSpPr>
        <p:spPr>
          <a:xfrm>
            <a:off x="1859345" y="2988102"/>
            <a:ext cx="4671801" cy="927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r>
              <a:rPr lang="en-US" sz="2400" dirty="0">
                <a:latin typeface="Whitney Bold"/>
                <a:cs typeface="Whitney Bold"/>
              </a:rPr>
              <a:t>Thank you for joining today’s webinar. </a:t>
            </a:r>
          </a:p>
          <a:p>
            <a:endParaRPr lang="en-US" sz="2400" dirty="0">
              <a:latin typeface="Whitney Bold"/>
              <a:cs typeface="Whitney Bold"/>
            </a:endParaRPr>
          </a:p>
          <a:p>
            <a:r>
              <a:rPr lang="en-US" sz="2400" dirty="0">
                <a:latin typeface="Whitney Bold"/>
                <a:cs typeface="Whitney Bold"/>
              </a:rPr>
              <a:t>Find the materials we covered, including a video and audio recording of the webinar, on the bookshelf.</a:t>
            </a:r>
          </a:p>
        </p:txBody>
      </p:sp>
      <p:sp>
        <p:nvSpPr>
          <p:cNvPr id="8" name="TextBox 7"/>
          <p:cNvSpPr txBox="1"/>
          <p:nvPr/>
        </p:nvSpPr>
        <p:spPr>
          <a:xfrm>
            <a:off x="1727168" y="1214782"/>
            <a:ext cx="4547032" cy="649695"/>
          </a:xfrm>
          <a:prstGeom prst="rect">
            <a:avLst/>
          </a:prstGeom>
          <a:noFill/>
        </p:spPr>
        <p:txBody>
          <a:bodyPr wrap="square" lIns="64291" tIns="32146" rIns="64291" bIns="32146" rtlCol="0">
            <a:spAutoFit/>
          </a:bodyPr>
          <a:lstStyle/>
          <a:p>
            <a:r>
              <a:rPr lang="en-US" sz="3800" dirty="0">
                <a:solidFill>
                  <a:schemeClr val="bg1"/>
                </a:solidFill>
                <a:latin typeface="Gotham Bold"/>
                <a:cs typeface="Gotham Bold"/>
              </a:rPr>
              <a:t>OFA</a:t>
            </a:r>
            <a:r>
              <a:rPr lang="en-US" sz="3800" dirty="0">
                <a:solidFill>
                  <a:schemeClr val="bg1"/>
                </a:solidFill>
                <a:latin typeface="Tungsten Semibold"/>
                <a:cs typeface="Tungsten Semibold"/>
              </a:rPr>
              <a:t> </a:t>
            </a:r>
            <a:r>
              <a:rPr lang="en-US" sz="3800" dirty="0">
                <a:solidFill>
                  <a:schemeClr val="bg1"/>
                </a:solidFill>
                <a:latin typeface="Gotham Light"/>
                <a:cs typeface="Gotham Light"/>
              </a:rPr>
              <a:t>TRAINING</a:t>
            </a:r>
          </a:p>
        </p:txBody>
      </p:sp>
      <p:pic>
        <p:nvPicPr>
          <p:cNvPr id="12" name="Picture 11"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986182"/>
            <a:ext cx="2197495" cy="1463871"/>
          </a:xfrm>
          <a:prstGeom prst="rect">
            <a:avLst/>
          </a:prstGeom>
        </p:spPr>
      </p:pic>
      <p:sp>
        <p:nvSpPr>
          <p:cNvPr id="14" name="Rectangle 13">
            <a:hlinkClick r:id="rId5"/>
          </p:cNvPr>
          <p:cNvSpPr/>
          <p:nvPr/>
        </p:nvSpPr>
        <p:spPr>
          <a:xfrm>
            <a:off x="1895027" y="4935092"/>
            <a:ext cx="1686866" cy="470029"/>
          </a:xfrm>
          <a:prstGeom prst="rect">
            <a:avLst/>
          </a:prstGeom>
          <a:noFill/>
          <a:ln w="1905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r>
              <a:rPr lang="en-US" sz="1400" dirty="0">
                <a:solidFill>
                  <a:srgbClr val="FFFFFF"/>
                </a:solidFill>
                <a:latin typeface="Gotham Book"/>
                <a:cs typeface="Gotham Book"/>
              </a:rPr>
              <a:t>See bookshelf</a:t>
            </a:r>
          </a:p>
        </p:txBody>
      </p:sp>
    </p:spTree>
    <p:extLst>
      <p:ext uri="{BB962C8B-B14F-4D97-AF65-F5344CB8AC3E}">
        <p14:creationId xmlns:p14="http://schemas.microsoft.com/office/powerpoint/2010/main" val="274315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13987" y="544245"/>
            <a:ext cx="2375738" cy="477586"/>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lumMod val="75000"/>
                    <a:lumOff val="25000"/>
                  </a:schemeClr>
                </a:solidFill>
                <a:latin typeface="Tungsten Medium"/>
                <a:cs typeface="Tungsten Medium"/>
              </a:rPr>
              <a:t>CLASS REVIEW</a:t>
            </a:r>
          </a:p>
        </p:txBody>
      </p:sp>
      <p:sp>
        <p:nvSpPr>
          <p:cNvPr id="32" name="Rectangle 31"/>
          <p:cNvSpPr/>
          <p:nvPr/>
        </p:nvSpPr>
        <p:spPr>
          <a:xfrm>
            <a:off x="510928" y="54424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cxnSp>
        <p:nvCxnSpPr>
          <p:cNvPr id="33" name="Straight Connector 32"/>
          <p:cNvCxnSpPr/>
          <p:nvPr/>
        </p:nvCxnSpPr>
        <p:spPr>
          <a:xfrm>
            <a:off x="515111" y="1030471"/>
            <a:ext cx="8038713" cy="0"/>
          </a:xfrm>
          <a:prstGeom prst="line">
            <a:avLst/>
          </a:prstGeom>
          <a:ln w="9525" cmpd="sng">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433338" y="1247305"/>
            <a:ext cx="6120486" cy="61212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dirty="0">
                <a:solidFill>
                  <a:schemeClr val="tx1">
                    <a:lumMod val="75000"/>
                    <a:lumOff val="25000"/>
                  </a:schemeClr>
                </a:solidFill>
                <a:latin typeface="Gotham Book"/>
                <a:cs typeface="Gotham Book"/>
              </a:rPr>
              <a:t>What is the case for your race? Why can you win? </a:t>
            </a:r>
          </a:p>
        </p:txBody>
      </p:sp>
      <p:sp>
        <p:nvSpPr>
          <p:cNvPr id="20" name="Rectangle 19"/>
          <p:cNvSpPr/>
          <p:nvPr/>
        </p:nvSpPr>
        <p:spPr>
          <a:xfrm>
            <a:off x="510927" y="1247305"/>
            <a:ext cx="1835091" cy="612123"/>
          </a:xfrm>
          <a:prstGeom prst="rect">
            <a:avLst/>
          </a:prstGeom>
          <a:solidFill>
            <a:srgbClr val="2E4F5A">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2400" dirty="0">
                <a:solidFill>
                  <a:schemeClr val="tx1">
                    <a:lumMod val="75000"/>
                    <a:lumOff val="25000"/>
                  </a:schemeClr>
                </a:solidFill>
                <a:latin typeface="Tungsten Medium"/>
                <a:cs typeface="Tungsten Medium"/>
              </a:rPr>
              <a:t>OVERVIEW</a:t>
            </a:r>
          </a:p>
        </p:txBody>
      </p:sp>
      <p:sp>
        <p:nvSpPr>
          <p:cNvPr id="21" name="Rectangle 20"/>
          <p:cNvSpPr/>
          <p:nvPr/>
        </p:nvSpPr>
        <p:spPr>
          <a:xfrm>
            <a:off x="2437522" y="2011828"/>
            <a:ext cx="6120486" cy="61212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dirty="0">
                <a:solidFill>
                  <a:schemeClr val="tx1">
                    <a:lumMod val="75000"/>
                    <a:lumOff val="25000"/>
                  </a:schemeClr>
                </a:solidFill>
                <a:latin typeface="Gotham Book"/>
                <a:cs typeface="Gotham Book"/>
              </a:rPr>
              <a:t>How many voters do you need to win?   </a:t>
            </a:r>
          </a:p>
        </p:txBody>
      </p:sp>
      <p:sp>
        <p:nvSpPr>
          <p:cNvPr id="22" name="Rectangle 21"/>
          <p:cNvSpPr/>
          <p:nvPr/>
        </p:nvSpPr>
        <p:spPr>
          <a:xfrm>
            <a:off x="515111" y="2011828"/>
            <a:ext cx="1835091" cy="612123"/>
          </a:xfrm>
          <a:prstGeom prst="rect">
            <a:avLst/>
          </a:prstGeom>
          <a:solidFill>
            <a:srgbClr val="2E4F5A">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2400" dirty="0">
                <a:solidFill>
                  <a:schemeClr val="tx1">
                    <a:lumMod val="75000"/>
                    <a:lumOff val="25000"/>
                  </a:schemeClr>
                </a:solidFill>
                <a:latin typeface="Tungsten Medium"/>
                <a:cs typeface="Tungsten Medium"/>
              </a:rPr>
              <a:t>WIN #</a:t>
            </a:r>
          </a:p>
        </p:txBody>
      </p:sp>
      <p:sp>
        <p:nvSpPr>
          <p:cNvPr id="23" name="Rectangle 22"/>
          <p:cNvSpPr/>
          <p:nvPr/>
        </p:nvSpPr>
        <p:spPr>
          <a:xfrm>
            <a:off x="2433338" y="2776351"/>
            <a:ext cx="6120486" cy="612123"/>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dirty="0">
                <a:solidFill>
                  <a:schemeClr val="tx1">
                    <a:lumMod val="75000"/>
                    <a:lumOff val="25000"/>
                  </a:schemeClr>
                </a:solidFill>
                <a:latin typeface="Gotham Book"/>
                <a:cs typeface="Gotham Book"/>
              </a:rPr>
              <a:t>Which voters will you focus on?</a:t>
            </a:r>
          </a:p>
        </p:txBody>
      </p:sp>
      <p:sp>
        <p:nvSpPr>
          <p:cNvPr id="36" name="Rectangle 35"/>
          <p:cNvSpPr/>
          <p:nvPr/>
        </p:nvSpPr>
        <p:spPr>
          <a:xfrm>
            <a:off x="510927" y="2776351"/>
            <a:ext cx="1835091" cy="612123"/>
          </a:xfrm>
          <a:prstGeom prst="rect">
            <a:avLst/>
          </a:prstGeom>
          <a:solidFill>
            <a:srgbClr val="2E4F5A">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pPr algn="ctr"/>
            <a:r>
              <a:rPr lang="en-US" sz="2400" dirty="0">
                <a:solidFill>
                  <a:schemeClr val="tx1">
                    <a:lumMod val="75000"/>
                    <a:lumOff val="25000"/>
                  </a:schemeClr>
                </a:solidFill>
                <a:latin typeface="Tungsten Medium"/>
                <a:cs typeface="Tungsten Medium"/>
              </a:rPr>
              <a:t>TARGET UNIVERSE</a:t>
            </a:r>
          </a:p>
        </p:txBody>
      </p:sp>
      <p:sp>
        <p:nvSpPr>
          <p:cNvPr id="41" name="Rectangle 40"/>
          <p:cNvSpPr/>
          <p:nvPr/>
        </p:nvSpPr>
        <p:spPr>
          <a:xfrm>
            <a:off x="2437522" y="3540873"/>
            <a:ext cx="6120486" cy="769422"/>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dirty="0">
                <a:solidFill>
                  <a:schemeClr val="tx1">
                    <a:lumMod val="75000"/>
                    <a:lumOff val="25000"/>
                  </a:schemeClr>
                </a:solidFill>
                <a:latin typeface="Gotham Book"/>
                <a:cs typeface="Gotham Book"/>
              </a:rPr>
              <a:t>How will you prioritize your targets and monitor your progress?</a:t>
            </a:r>
          </a:p>
        </p:txBody>
      </p:sp>
    </p:spTree>
    <p:extLst>
      <p:ext uri="{BB962C8B-B14F-4D97-AF65-F5344CB8AC3E}">
        <p14:creationId xmlns:p14="http://schemas.microsoft.com/office/powerpoint/2010/main" val="4088375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1213758" y="2698570"/>
            <a:ext cx="6683265" cy="612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8583" tIns="64291" rIns="128583" bIns="64291" rtlCol="0" anchor="ctr"/>
          <a:lstStyle/>
          <a:p>
            <a:r>
              <a:rPr lang="en-US" sz="2000" dirty="0">
                <a:solidFill>
                  <a:schemeClr val="tx1">
                    <a:lumMod val="75000"/>
                    <a:lumOff val="25000"/>
                  </a:schemeClr>
                </a:solidFill>
                <a:latin typeface="Gotham Bold"/>
                <a:cs typeface="Gotham Bold"/>
              </a:rPr>
              <a:t>What questions do you hope today’s class will address so you are able to cement what you have learned thus far? </a:t>
            </a:r>
          </a:p>
        </p:txBody>
      </p:sp>
      <p:grpSp>
        <p:nvGrpSpPr>
          <p:cNvPr id="2" name="Group 1"/>
          <p:cNvGrpSpPr/>
          <p:nvPr/>
        </p:nvGrpSpPr>
        <p:grpSpPr>
          <a:xfrm>
            <a:off x="1163710" y="1101844"/>
            <a:ext cx="1161103" cy="1165080"/>
            <a:chOff x="959698" y="4679393"/>
            <a:chExt cx="1161103" cy="1165080"/>
          </a:xfrm>
        </p:grpSpPr>
        <p:sp>
          <p:nvSpPr>
            <p:cNvPr id="42" name="Oval 41"/>
            <p:cNvSpPr/>
            <p:nvPr/>
          </p:nvSpPr>
          <p:spPr>
            <a:xfrm>
              <a:off x="959698" y="4679393"/>
              <a:ext cx="1161103" cy="1165080"/>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Whitney Bold"/>
                  <a:cs typeface="Whitney Bold"/>
                </a:rPr>
                <a:t> </a:t>
              </a:r>
            </a:p>
          </p:txBody>
        </p:sp>
        <p:pic>
          <p:nvPicPr>
            <p:cNvPr id="43" name="Picture 42"/>
            <p:cNvPicPr>
              <a:picLocks noChangeAspect="1"/>
            </p:cNvPicPr>
            <p:nvPr/>
          </p:nvPicPr>
          <p:blipFill>
            <a:blip r:embed="rId3" cstate="print">
              <a:biLevel thresh="25000"/>
              <a:extLst>
                <a:ext uri="{BEBA8EAE-BF5A-486C-A8C5-ECC9F3942E4B}">
                  <a14:imgProps xmlns:a14="http://schemas.microsoft.com/office/drawing/2010/main">
                    <a14:imgLayer r:embed="rId4">
                      <a14:imgEffect>
                        <a14:sharpenSoften amount="5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31516" y="4943618"/>
              <a:ext cx="620276" cy="642230"/>
            </a:xfrm>
            <a:prstGeom prst="rect">
              <a:avLst/>
            </a:prstGeom>
            <a:noFill/>
          </p:spPr>
        </p:pic>
      </p:grpSp>
      <p:sp>
        <p:nvSpPr>
          <p:cNvPr id="44" name="Rectangle 43">
            <a:hlinkClick r:id="rId5"/>
          </p:cNvPr>
          <p:cNvSpPr/>
          <p:nvPr/>
        </p:nvSpPr>
        <p:spPr>
          <a:xfrm>
            <a:off x="1344416" y="3641449"/>
            <a:ext cx="1554934" cy="406711"/>
          </a:xfrm>
          <a:prstGeom prst="rect">
            <a:avLst/>
          </a:prstGeom>
          <a:noFill/>
          <a:ln w="19050"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rgbClr val="595959"/>
                </a:solidFill>
                <a:latin typeface="Gotham Book"/>
                <a:cs typeface="Gotham Book"/>
              </a:rPr>
              <a:t>Access workbook</a:t>
            </a:r>
          </a:p>
        </p:txBody>
      </p:sp>
    </p:spTree>
    <p:extLst>
      <p:ext uri="{BB962C8B-B14F-4D97-AF65-F5344CB8AC3E}">
        <p14:creationId xmlns:p14="http://schemas.microsoft.com/office/powerpoint/2010/main" val="2549716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11413" y="1416885"/>
            <a:ext cx="2194658" cy="477586"/>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tx1">
                    <a:lumMod val="75000"/>
                    <a:lumOff val="25000"/>
                  </a:schemeClr>
                </a:solidFill>
                <a:latin typeface="Tungsten Medium"/>
                <a:cs typeface="Tungsten Medium"/>
              </a:rPr>
              <a:t>GOALS FOR TODAY</a:t>
            </a:r>
          </a:p>
        </p:txBody>
      </p:sp>
      <p:sp>
        <p:nvSpPr>
          <p:cNvPr id="20" name="Rectangle 19"/>
          <p:cNvSpPr/>
          <p:nvPr/>
        </p:nvSpPr>
        <p:spPr>
          <a:xfrm>
            <a:off x="911000" y="2152578"/>
            <a:ext cx="6502420" cy="768960"/>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1" name="Rectangle 20"/>
          <p:cNvSpPr/>
          <p:nvPr/>
        </p:nvSpPr>
        <p:spPr>
          <a:xfrm>
            <a:off x="910999" y="2960298"/>
            <a:ext cx="6571238" cy="75611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16" name="Rectangle 15"/>
          <p:cNvSpPr/>
          <p:nvPr/>
        </p:nvSpPr>
        <p:spPr>
          <a:xfrm>
            <a:off x="873793" y="2531265"/>
            <a:ext cx="6952526" cy="731433"/>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4800" dirty="0">
                <a:solidFill>
                  <a:schemeClr val="bg1"/>
                </a:solidFill>
                <a:latin typeface="Tungsten Medium"/>
                <a:cs typeface="Tungsten Medium"/>
              </a:rPr>
              <a:t>Know what to consider to target voters and determine a voter contact strategy.</a:t>
            </a:r>
          </a:p>
        </p:txBody>
      </p:sp>
      <p:sp>
        <p:nvSpPr>
          <p:cNvPr id="23" name="Rectangle 22"/>
          <p:cNvSpPr/>
          <p:nvPr/>
        </p:nvSpPr>
        <p:spPr>
          <a:xfrm>
            <a:off x="908353" y="141688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Tree>
    <p:extLst>
      <p:ext uri="{BB962C8B-B14F-4D97-AF65-F5344CB8AC3E}">
        <p14:creationId xmlns:p14="http://schemas.microsoft.com/office/powerpoint/2010/main" val="2554257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11413" y="1416885"/>
            <a:ext cx="2194658" cy="477586"/>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tx1">
                    <a:lumMod val="75000"/>
                    <a:lumOff val="25000"/>
                  </a:schemeClr>
                </a:solidFill>
                <a:latin typeface="Tungsten Medium"/>
                <a:cs typeface="Tungsten Medium"/>
              </a:rPr>
              <a:t>GOALS FOR TODAY</a:t>
            </a:r>
          </a:p>
        </p:txBody>
      </p:sp>
      <p:sp>
        <p:nvSpPr>
          <p:cNvPr id="20" name="Rectangle 19"/>
          <p:cNvSpPr/>
          <p:nvPr/>
        </p:nvSpPr>
        <p:spPr>
          <a:xfrm>
            <a:off x="911000" y="2152578"/>
            <a:ext cx="5345051" cy="768960"/>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1" name="Rectangle 20"/>
          <p:cNvSpPr/>
          <p:nvPr/>
        </p:nvSpPr>
        <p:spPr>
          <a:xfrm>
            <a:off x="910998" y="2960298"/>
            <a:ext cx="6566692" cy="75611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7" name="Rectangle 6"/>
          <p:cNvSpPr/>
          <p:nvPr/>
        </p:nvSpPr>
        <p:spPr>
          <a:xfrm>
            <a:off x="908352" y="3765642"/>
            <a:ext cx="3953908" cy="75611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3" name="Rectangle 22"/>
          <p:cNvSpPr/>
          <p:nvPr/>
        </p:nvSpPr>
        <p:spPr>
          <a:xfrm>
            <a:off x="908353" y="141688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16" name="Rectangle 15"/>
          <p:cNvSpPr/>
          <p:nvPr/>
        </p:nvSpPr>
        <p:spPr>
          <a:xfrm>
            <a:off x="873793" y="2914291"/>
            <a:ext cx="6867342" cy="731433"/>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4800" dirty="0">
                <a:solidFill>
                  <a:schemeClr val="bg1"/>
                </a:solidFill>
                <a:latin typeface="Tungsten Medium"/>
                <a:cs typeface="Tungsten Medium"/>
              </a:rPr>
              <a:t>Be able to assess your program progress toward your Election Day goal using a vote calculator.</a:t>
            </a:r>
          </a:p>
        </p:txBody>
      </p:sp>
    </p:spTree>
    <p:extLst>
      <p:ext uri="{BB962C8B-B14F-4D97-AF65-F5344CB8AC3E}">
        <p14:creationId xmlns:p14="http://schemas.microsoft.com/office/powerpoint/2010/main" val="3024242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11413" y="1416885"/>
            <a:ext cx="2194658" cy="477586"/>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a:solidFill>
                  <a:schemeClr val="tx1">
                    <a:lumMod val="75000"/>
                    <a:lumOff val="25000"/>
                  </a:schemeClr>
                </a:solidFill>
                <a:latin typeface="Tungsten Medium"/>
                <a:cs typeface="Tungsten Medium"/>
              </a:rPr>
              <a:t>GOALS FOR TODAY</a:t>
            </a:r>
          </a:p>
        </p:txBody>
      </p:sp>
      <p:sp>
        <p:nvSpPr>
          <p:cNvPr id="20" name="Rectangle 19"/>
          <p:cNvSpPr/>
          <p:nvPr/>
        </p:nvSpPr>
        <p:spPr>
          <a:xfrm>
            <a:off x="911000" y="2152578"/>
            <a:ext cx="6245922" cy="768960"/>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1" name="Rectangle 20"/>
          <p:cNvSpPr/>
          <p:nvPr/>
        </p:nvSpPr>
        <p:spPr>
          <a:xfrm>
            <a:off x="910998" y="2960298"/>
            <a:ext cx="6345832" cy="75611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23" name="Rectangle 22"/>
          <p:cNvSpPr/>
          <p:nvPr/>
        </p:nvSpPr>
        <p:spPr>
          <a:xfrm>
            <a:off x="908353" y="1416885"/>
            <a:ext cx="79171" cy="485056"/>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7" name="Rectangle 6"/>
          <p:cNvSpPr/>
          <p:nvPr/>
        </p:nvSpPr>
        <p:spPr>
          <a:xfrm>
            <a:off x="908354" y="3769564"/>
            <a:ext cx="4403034" cy="75611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
        <p:nvSpPr>
          <p:cNvPr id="16" name="Rectangle 15"/>
          <p:cNvSpPr/>
          <p:nvPr/>
        </p:nvSpPr>
        <p:spPr>
          <a:xfrm>
            <a:off x="873793" y="2931643"/>
            <a:ext cx="6867342" cy="731433"/>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4800" dirty="0">
                <a:solidFill>
                  <a:schemeClr val="bg1"/>
                </a:solidFill>
                <a:latin typeface="Tungsten Medium"/>
                <a:cs typeface="Tungsten Medium"/>
              </a:rPr>
              <a:t>Feel confident writing a field plan that allows you to get to your continuously changing target universe. </a:t>
            </a:r>
          </a:p>
        </p:txBody>
      </p:sp>
    </p:spTree>
    <p:extLst>
      <p:ext uri="{BB962C8B-B14F-4D97-AF65-F5344CB8AC3E}">
        <p14:creationId xmlns:p14="http://schemas.microsoft.com/office/powerpoint/2010/main" val="2494326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7047" y="2429597"/>
            <a:ext cx="2474739" cy="71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2000" dirty="0">
                <a:solidFill>
                  <a:srgbClr val="FFFFFF"/>
                </a:solidFill>
                <a:latin typeface="Gotham Book"/>
                <a:cs typeface="Gotham Book"/>
              </a:rPr>
              <a:t>Agenda for today</a:t>
            </a:r>
          </a:p>
        </p:txBody>
      </p:sp>
      <p:pic>
        <p:nvPicPr>
          <p:cNvPr id="9" name="Picture 8"/>
          <p:cNvPicPr>
            <a:picLocks noChangeAspect="1"/>
          </p:cNvPicPr>
          <p:nvPr/>
        </p:nvPicPr>
        <p:blipFill rotWithShape="1">
          <a:blip r:embed="rId2">
            <a:duotone>
              <a:prstClr val="black"/>
              <a:schemeClr val="tx2">
                <a:tint val="45000"/>
                <a:satMod val="400000"/>
              </a:schemeClr>
            </a:duotone>
            <a:alphaModFix amt="26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2031"/>
          <a:stretch/>
        </p:blipFill>
        <p:spPr>
          <a:xfrm>
            <a:off x="0" y="739318"/>
            <a:ext cx="2501034" cy="3882084"/>
          </a:xfrm>
          <a:prstGeom prst="rect">
            <a:avLst/>
          </a:prstGeom>
        </p:spPr>
      </p:pic>
      <p:sp>
        <p:nvSpPr>
          <p:cNvPr id="17" name="Rectangle 16"/>
          <p:cNvSpPr/>
          <p:nvPr/>
        </p:nvSpPr>
        <p:spPr>
          <a:xfrm>
            <a:off x="3926723" y="1202034"/>
            <a:ext cx="2241743" cy="691179"/>
          </a:xfrm>
          <a:prstGeom prst="rect">
            <a:avLst/>
          </a:prstGeom>
          <a:solidFill>
            <a:srgbClr val="FFFFF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595959"/>
                </a:solidFill>
                <a:latin typeface="Tungsten Medium"/>
                <a:cs typeface="Tungsten Medium"/>
              </a:rPr>
              <a:t>Win Number Review</a:t>
            </a:r>
          </a:p>
        </p:txBody>
      </p:sp>
      <p:sp>
        <p:nvSpPr>
          <p:cNvPr id="19" name="Rectangle 18"/>
          <p:cNvSpPr/>
          <p:nvPr/>
        </p:nvSpPr>
        <p:spPr>
          <a:xfrm>
            <a:off x="3926722" y="2059503"/>
            <a:ext cx="3467930"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Segmenting Your Target Universe</a:t>
            </a:r>
          </a:p>
        </p:txBody>
      </p:sp>
      <p:sp>
        <p:nvSpPr>
          <p:cNvPr id="24" name="Rectangle 23"/>
          <p:cNvSpPr/>
          <p:nvPr/>
        </p:nvSpPr>
        <p:spPr>
          <a:xfrm>
            <a:off x="3926724" y="2939947"/>
            <a:ext cx="2441936"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Types of Voter Contact</a:t>
            </a:r>
          </a:p>
        </p:txBody>
      </p:sp>
      <p:sp>
        <p:nvSpPr>
          <p:cNvPr id="10" name="Rectangle 9"/>
          <p:cNvSpPr/>
          <p:nvPr/>
        </p:nvSpPr>
        <p:spPr>
          <a:xfrm>
            <a:off x="3926723" y="4633250"/>
            <a:ext cx="2000084"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Debrief and Close</a:t>
            </a:r>
          </a:p>
        </p:txBody>
      </p:sp>
      <p:sp>
        <p:nvSpPr>
          <p:cNvPr id="11" name="Rectangle 10"/>
          <p:cNvSpPr/>
          <p:nvPr/>
        </p:nvSpPr>
        <p:spPr>
          <a:xfrm>
            <a:off x="3926723" y="3783022"/>
            <a:ext cx="1791307" cy="691179"/>
          </a:xfrm>
          <a:prstGeom prst="rect">
            <a:avLst/>
          </a:prstGeom>
          <a:solidFill>
            <a:schemeClr val="tx1">
              <a:lumMod val="75000"/>
              <a:lumOff val="2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800" dirty="0">
                <a:solidFill>
                  <a:srgbClr val="FFFFFF"/>
                </a:solidFill>
                <a:latin typeface="Tungsten Medium"/>
                <a:cs typeface="Tungsten Medium"/>
              </a:rPr>
              <a:t>Vote Calculator</a:t>
            </a:r>
          </a:p>
        </p:txBody>
      </p:sp>
      <p:sp>
        <p:nvSpPr>
          <p:cNvPr id="12" name="Rectangle 11"/>
          <p:cNvSpPr/>
          <p:nvPr/>
        </p:nvSpPr>
        <p:spPr>
          <a:xfrm>
            <a:off x="3926724" y="1202034"/>
            <a:ext cx="79171" cy="691179"/>
          </a:xfrm>
          <a:prstGeom prst="rect">
            <a:avLst/>
          </a:prstGeom>
          <a:solidFill>
            <a:srgbClr val="FC403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schemeClr val="tx1">
                  <a:lumMod val="75000"/>
                  <a:lumOff val="25000"/>
                </a:schemeClr>
              </a:solidFill>
              <a:latin typeface="Tungsten Medium"/>
              <a:cs typeface="Tungsten Medium"/>
            </a:endParaRPr>
          </a:p>
        </p:txBody>
      </p:sp>
    </p:spTree>
    <p:extLst>
      <p:ext uri="{BB962C8B-B14F-4D97-AF65-F5344CB8AC3E}">
        <p14:creationId xmlns:p14="http://schemas.microsoft.com/office/powerpoint/2010/main" val="2373970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14731</TotalTime>
  <Words>1571</Words>
  <Application>Microsoft Macintosh PowerPoint</Application>
  <PresentationFormat>On-screen Show (4:3)</PresentationFormat>
  <Paragraphs>302</Paragraphs>
  <Slides>39</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Arial Unicode MS</vt:lpstr>
      <vt:lpstr>Arial</vt:lpstr>
      <vt:lpstr>Calibri</vt:lpstr>
      <vt:lpstr>Gill Sans</vt:lpstr>
      <vt:lpstr>Gotham Bold</vt:lpstr>
      <vt:lpstr>Gotham Book</vt:lpstr>
      <vt:lpstr>Gotham Light</vt:lpstr>
      <vt:lpstr>Gotham Medium</vt:lpstr>
      <vt:lpstr>Tahoma</vt:lpstr>
      <vt:lpstr>Tungsten Medium</vt:lpstr>
      <vt:lpstr>Tungsten Semibold</vt:lpstr>
      <vt:lpstr>Whitney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OFA</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Nick Edwards</dc:creator>
  <cp:keywords/>
  <dc:description/>
  <cp:lastModifiedBy>aconavay@ofa.us</cp:lastModifiedBy>
  <cp:revision>386</cp:revision>
  <dcterms:created xsi:type="dcterms:W3CDTF">2015-07-24T22:47:15Z</dcterms:created>
  <dcterms:modified xsi:type="dcterms:W3CDTF">2019-03-03T02:01:21Z</dcterms:modified>
  <cp:category/>
</cp:coreProperties>
</file>