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686" r:id="rId3"/>
  </p:sldMasterIdLst>
  <p:notesMasterIdLst>
    <p:notesMasterId r:id="rId153"/>
  </p:notesMasterIdLst>
  <p:sldIdLst>
    <p:sldId id="354" r:id="rId4"/>
    <p:sldId id="486" r:id="rId5"/>
    <p:sldId id="487" r:id="rId6"/>
    <p:sldId id="344" r:id="rId7"/>
    <p:sldId id="355" r:id="rId8"/>
    <p:sldId id="345" r:id="rId9"/>
    <p:sldId id="342" r:id="rId10"/>
    <p:sldId id="343" r:id="rId11"/>
    <p:sldId id="352" r:id="rId12"/>
    <p:sldId id="347" r:id="rId13"/>
    <p:sldId id="350" r:id="rId14"/>
    <p:sldId id="348" r:id="rId15"/>
    <p:sldId id="349" r:id="rId16"/>
    <p:sldId id="497" r:id="rId17"/>
    <p:sldId id="492" r:id="rId18"/>
    <p:sldId id="351" r:id="rId19"/>
    <p:sldId id="353" r:id="rId20"/>
    <p:sldId id="364" r:id="rId21"/>
    <p:sldId id="266" r:id="rId22"/>
    <p:sldId id="257" r:id="rId23"/>
    <p:sldId id="361" r:id="rId24"/>
    <p:sldId id="287" r:id="rId25"/>
    <p:sldId id="362" r:id="rId26"/>
    <p:sldId id="363" r:id="rId27"/>
    <p:sldId id="294" r:id="rId28"/>
    <p:sldId id="320" r:id="rId29"/>
    <p:sldId id="298" r:id="rId30"/>
    <p:sldId id="321" r:id="rId31"/>
    <p:sldId id="322" r:id="rId32"/>
    <p:sldId id="323" r:id="rId33"/>
    <p:sldId id="324" r:id="rId34"/>
    <p:sldId id="325" r:id="rId35"/>
    <p:sldId id="326" r:id="rId36"/>
    <p:sldId id="329" r:id="rId37"/>
    <p:sldId id="267" r:id="rId38"/>
    <p:sldId id="327" r:id="rId39"/>
    <p:sldId id="328" r:id="rId40"/>
    <p:sldId id="498" r:id="rId41"/>
    <p:sldId id="499" r:id="rId42"/>
    <p:sldId id="500" r:id="rId43"/>
    <p:sldId id="335" r:id="rId44"/>
    <p:sldId id="365" r:id="rId45"/>
    <p:sldId id="493" r:id="rId46"/>
    <p:sldId id="467" r:id="rId47"/>
    <p:sldId id="473" r:id="rId48"/>
    <p:sldId id="474" r:id="rId49"/>
    <p:sldId id="475" r:id="rId50"/>
    <p:sldId id="476" r:id="rId51"/>
    <p:sldId id="477" r:id="rId52"/>
    <p:sldId id="481" r:id="rId53"/>
    <p:sldId id="489" r:id="rId54"/>
    <p:sldId id="478" r:id="rId55"/>
    <p:sldId id="479" r:id="rId56"/>
    <p:sldId id="490" r:id="rId57"/>
    <p:sldId id="367" r:id="rId58"/>
    <p:sldId id="480" r:id="rId59"/>
    <p:sldId id="485" r:id="rId60"/>
    <p:sldId id="491" r:id="rId61"/>
    <p:sldId id="484" r:id="rId62"/>
    <p:sldId id="483" r:id="rId63"/>
    <p:sldId id="494" r:id="rId64"/>
    <p:sldId id="495" r:id="rId65"/>
    <p:sldId id="469" r:id="rId66"/>
    <p:sldId id="393" r:id="rId67"/>
    <p:sldId id="394" r:id="rId68"/>
    <p:sldId id="395" r:id="rId69"/>
    <p:sldId id="496" r:id="rId70"/>
    <p:sldId id="422" r:id="rId71"/>
    <p:sldId id="397" r:id="rId72"/>
    <p:sldId id="398" r:id="rId73"/>
    <p:sldId id="399" r:id="rId74"/>
    <p:sldId id="400" r:id="rId75"/>
    <p:sldId id="401" r:id="rId76"/>
    <p:sldId id="470" r:id="rId77"/>
    <p:sldId id="403" r:id="rId78"/>
    <p:sldId id="404" r:id="rId79"/>
    <p:sldId id="405" r:id="rId80"/>
    <p:sldId id="406" r:id="rId81"/>
    <p:sldId id="407" r:id="rId82"/>
    <p:sldId id="408" r:id="rId83"/>
    <p:sldId id="409" r:id="rId84"/>
    <p:sldId id="471" r:id="rId85"/>
    <p:sldId id="410" r:id="rId86"/>
    <p:sldId id="411" r:id="rId87"/>
    <p:sldId id="412" r:id="rId88"/>
    <p:sldId id="413" r:id="rId89"/>
    <p:sldId id="464" r:id="rId90"/>
    <p:sldId id="465" r:id="rId91"/>
    <p:sldId id="466" r:id="rId92"/>
    <p:sldId id="416" r:id="rId93"/>
    <p:sldId id="417" r:id="rId94"/>
    <p:sldId id="418" r:id="rId95"/>
    <p:sldId id="419" r:id="rId96"/>
    <p:sldId id="420" r:id="rId97"/>
    <p:sldId id="421" r:id="rId98"/>
    <p:sldId id="472" r:id="rId99"/>
    <p:sldId id="371" r:id="rId100"/>
    <p:sldId id="372" r:id="rId101"/>
    <p:sldId id="373" r:id="rId102"/>
    <p:sldId id="374" r:id="rId103"/>
    <p:sldId id="463" r:id="rId104"/>
    <p:sldId id="392" r:id="rId105"/>
    <p:sldId id="501" r:id="rId106"/>
    <p:sldId id="376" r:id="rId107"/>
    <p:sldId id="377" r:id="rId108"/>
    <p:sldId id="379" r:id="rId109"/>
    <p:sldId id="381" r:id="rId110"/>
    <p:sldId id="385" r:id="rId111"/>
    <p:sldId id="382" r:id="rId112"/>
    <p:sldId id="383" r:id="rId113"/>
    <p:sldId id="423" r:id="rId114"/>
    <p:sldId id="387" r:id="rId115"/>
    <p:sldId id="424" r:id="rId116"/>
    <p:sldId id="425" r:id="rId117"/>
    <p:sldId id="426" r:id="rId118"/>
    <p:sldId id="427" r:id="rId119"/>
    <p:sldId id="428" r:id="rId120"/>
    <p:sldId id="429" r:id="rId121"/>
    <p:sldId id="445" r:id="rId122"/>
    <p:sldId id="431" r:id="rId123"/>
    <p:sldId id="432" r:id="rId124"/>
    <p:sldId id="433" r:id="rId125"/>
    <p:sldId id="434" r:id="rId126"/>
    <p:sldId id="435" r:id="rId127"/>
    <p:sldId id="436" r:id="rId128"/>
    <p:sldId id="446" r:id="rId129"/>
    <p:sldId id="438" r:id="rId130"/>
    <p:sldId id="439" r:id="rId131"/>
    <p:sldId id="447" r:id="rId132"/>
    <p:sldId id="441" r:id="rId133"/>
    <p:sldId id="442" r:id="rId134"/>
    <p:sldId id="443" r:id="rId135"/>
    <p:sldId id="444" r:id="rId136"/>
    <p:sldId id="448" r:id="rId137"/>
    <p:sldId id="449" r:id="rId138"/>
    <p:sldId id="450" r:id="rId139"/>
    <p:sldId id="451" r:id="rId140"/>
    <p:sldId id="452" r:id="rId141"/>
    <p:sldId id="453" r:id="rId142"/>
    <p:sldId id="454" r:id="rId143"/>
    <p:sldId id="455" r:id="rId144"/>
    <p:sldId id="456" r:id="rId145"/>
    <p:sldId id="391" r:id="rId146"/>
    <p:sldId id="457" r:id="rId147"/>
    <p:sldId id="458" r:id="rId148"/>
    <p:sldId id="459" r:id="rId149"/>
    <p:sldId id="462" r:id="rId150"/>
    <p:sldId id="460" r:id="rId151"/>
    <p:sldId id="461" r:id="rId1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 1" id="{4886FEFE-5A6F-5045-802E-D25DEFDDBA60}">
          <p14:sldIdLst>
            <p14:sldId id="354"/>
            <p14:sldId id="486"/>
            <p14:sldId id="487"/>
            <p14:sldId id="344"/>
            <p14:sldId id="355"/>
            <p14:sldId id="345"/>
            <p14:sldId id="342"/>
            <p14:sldId id="343"/>
            <p14:sldId id="352"/>
            <p14:sldId id="347"/>
            <p14:sldId id="350"/>
            <p14:sldId id="348"/>
            <p14:sldId id="349"/>
            <p14:sldId id="497"/>
            <p14:sldId id="492"/>
            <p14:sldId id="351"/>
            <p14:sldId id="353"/>
            <p14:sldId id="364"/>
            <p14:sldId id="266"/>
            <p14:sldId id="257"/>
            <p14:sldId id="361"/>
            <p14:sldId id="287"/>
            <p14:sldId id="362"/>
            <p14:sldId id="363"/>
            <p14:sldId id="294"/>
            <p14:sldId id="320"/>
            <p14:sldId id="298"/>
            <p14:sldId id="321"/>
            <p14:sldId id="322"/>
            <p14:sldId id="323"/>
            <p14:sldId id="324"/>
            <p14:sldId id="325"/>
            <p14:sldId id="326"/>
            <p14:sldId id="329"/>
            <p14:sldId id="267"/>
            <p14:sldId id="327"/>
            <p14:sldId id="328"/>
            <p14:sldId id="498"/>
            <p14:sldId id="499"/>
            <p14:sldId id="500"/>
            <p14:sldId id="335"/>
            <p14:sldId id="365"/>
            <p14:sldId id="493"/>
            <p14:sldId id="467"/>
            <p14:sldId id="473"/>
            <p14:sldId id="474"/>
            <p14:sldId id="475"/>
            <p14:sldId id="476"/>
            <p14:sldId id="477"/>
            <p14:sldId id="481"/>
            <p14:sldId id="489"/>
            <p14:sldId id="478"/>
            <p14:sldId id="479"/>
            <p14:sldId id="490"/>
            <p14:sldId id="367"/>
            <p14:sldId id="480"/>
            <p14:sldId id="485"/>
            <p14:sldId id="491"/>
            <p14:sldId id="484"/>
            <p14:sldId id="483"/>
            <p14:sldId id="494"/>
            <p14:sldId id="495"/>
            <p14:sldId id="469"/>
            <p14:sldId id="393"/>
            <p14:sldId id="394"/>
            <p14:sldId id="395"/>
            <p14:sldId id="496"/>
            <p14:sldId id="422"/>
            <p14:sldId id="397"/>
            <p14:sldId id="398"/>
            <p14:sldId id="399"/>
            <p14:sldId id="400"/>
            <p14:sldId id="401"/>
            <p14:sldId id="470"/>
            <p14:sldId id="403"/>
            <p14:sldId id="404"/>
            <p14:sldId id="405"/>
            <p14:sldId id="406"/>
            <p14:sldId id="407"/>
            <p14:sldId id="408"/>
            <p14:sldId id="409"/>
            <p14:sldId id="471"/>
            <p14:sldId id="410"/>
            <p14:sldId id="411"/>
            <p14:sldId id="412"/>
            <p14:sldId id="413"/>
            <p14:sldId id="464"/>
            <p14:sldId id="465"/>
            <p14:sldId id="466"/>
            <p14:sldId id="416"/>
            <p14:sldId id="417"/>
            <p14:sldId id="418"/>
            <p14:sldId id="419"/>
            <p14:sldId id="420"/>
            <p14:sldId id="421"/>
            <p14:sldId id="472"/>
            <p14:sldId id="371"/>
            <p14:sldId id="372"/>
            <p14:sldId id="373"/>
            <p14:sldId id="374"/>
            <p14:sldId id="463"/>
            <p14:sldId id="392"/>
            <p14:sldId id="501"/>
            <p14:sldId id="376"/>
            <p14:sldId id="377"/>
            <p14:sldId id="379"/>
          </p14:sldIdLst>
        </p14:section>
        <p14:section name="Day 2" id="{578A629A-73CF-2C42-9A98-407EAAE5365E}">
          <p14:sldIdLst>
            <p14:sldId id="381"/>
            <p14:sldId id="385"/>
            <p14:sldId id="382"/>
            <p14:sldId id="383"/>
            <p14:sldId id="423"/>
            <p14:sldId id="387"/>
            <p14:sldId id="424"/>
            <p14:sldId id="425"/>
            <p14:sldId id="426"/>
            <p14:sldId id="427"/>
            <p14:sldId id="428"/>
            <p14:sldId id="429"/>
            <p14:sldId id="445"/>
            <p14:sldId id="431"/>
            <p14:sldId id="432"/>
            <p14:sldId id="433"/>
            <p14:sldId id="434"/>
            <p14:sldId id="435"/>
            <p14:sldId id="436"/>
            <p14:sldId id="446"/>
            <p14:sldId id="438"/>
            <p14:sldId id="439"/>
            <p14:sldId id="447"/>
            <p14:sldId id="441"/>
            <p14:sldId id="442"/>
            <p14:sldId id="443"/>
            <p14:sldId id="444"/>
            <p14:sldId id="448"/>
            <p14:sldId id="449"/>
            <p14:sldId id="450"/>
            <p14:sldId id="451"/>
            <p14:sldId id="452"/>
            <p14:sldId id="453"/>
            <p14:sldId id="454"/>
            <p14:sldId id="455"/>
            <p14:sldId id="456"/>
            <p14:sldId id="391"/>
            <p14:sldId id="457"/>
            <p14:sldId id="458"/>
            <p14:sldId id="459"/>
            <p14:sldId id="462"/>
            <p14:sldId id="460"/>
            <p14:sldId id="46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lastIdx="1" clrIdx="0">
    <p:extLst/>
  </p:cmAuthor>
  <p:cmAuthor id="2" name="Traci Wile" initials="TW [2]" lastIdx="1" clrIdx="1">
    <p:extLst/>
  </p:cmAuthor>
  <p:cmAuthor id="3" name="Traci Wile" initials="TW [3]" lastIdx="1" clrIdx="2">
    <p:extLst/>
  </p:cmAuthor>
  <p:cmAuthor id="4" name="Traci Wile" initials="TW [4]" lastIdx="1" clrIdx="3">
    <p:extLst/>
  </p:cmAuthor>
  <p:cmAuthor id="5" name="Traci Wile" initials="TW [5]" lastIdx="1" clrIdx="4">
    <p:extLst/>
  </p:cmAuthor>
  <p:cmAuthor id="6" name="Traci Wile" initials="TW [6]" lastIdx="1" clrIdx="5">
    <p:extLst/>
  </p:cmAuthor>
  <p:cmAuthor id="7" name="Traci Wile" initials="TW [7]" lastIdx="1" clrIdx="6">
    <p:extLst/>
  </p:cmAuthor>
  <p:cmAuthor id="8" name="Traci Wile" initials="TW [8]" lastIdx="1" clrIdx="7">
    <p:extLst/>
  </p:cmAuthor>
  <p:cmAuthor id="9" name="Traci Wile" initials="TW [9]" lastIdx="1" clrIdx="8">
    <p:extLst/>
  </p:cmAuthor>
  <p:cmAuthor id="10" name="Traci Wile" initials="TW [10]" lastIdx="1" clrIdx="9">
    <p:extLst/>
  </p:cmAuthor>
  <p:cmAuthor id="11" name="Traci Wile" initials="TW [11]" lastIdx="1" clrIdx="10">
    <p:extLst/>
  </p:cmAuthor>
  <p:cmAuthor id="12" name="Traci Wile" initials="TW [12]" lastIdx="1" clrIdx="11">
    <p:extLst/>
  </p:cmAuthor>
  <p:cmAuthor id="13" name="Traci Wile" initials="TW [13]" lastIdx="1" clrIdx="12">
    <p:extLst/>
  </p:cmAuthor>
  <p:cmAuthor id="14" name="Traci Wile" initials="TW [14]" lastIdx="1" clrIdx="13">
    <p:extLst/>
  </p:cmAuthor>
  <p:cmAuthor id="15" name="Traci Wile" initials="TW [15]" lastIdx="1" clrIdx="14">
    <p:extLst/>
  </p:cmAuthor>
  <p:cmAuthor id="16" name="Traci Wile" initials="TW [16]" lastIdx="1" clrIdx="15">
    <p:extLst/>
  </p:cmAuthor>
  <p:cmAuthor id="17" name="Traci Wile" initials="TW [17]" lastIdx="1" clrIdx="16">
    <p:extLst/>
  </p:cmAuthor>
  <p:cmAuthor id="18" name="Traci Wile" initials="TW [18]" lastIdx="1" clrIdx="17">
    <p:extLst/>
  </p:cmAuthor>
  <p:cmAuthor id="19" name="Traci Wile" initials="TW [19]" lastIdx="1" clrIdx="18">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20"/>
    <p:restoredTop sz="94753"/>
  </p:normalViewPr>
  <p:slideViewPr>
    <p:cSldViewPr snapToGrid="0" snapToObjects="1">
      <p:cViewPr varScale="1">
        <p:scale>
          <a:sx n="101" d="100"/>
          <a:sy n="101" d="100"/>
        </p:scale>
        <p:origin x="1288" y="200"/>
      </p:cViewPr>
      <p:guideLst>
        <p:guide orient="horz" pos="2160"/>
        <p:guide pos="3840"/>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commentAuthors" Target="commentAuthor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33B00-849F-3245-8377-FA8133F4C6E7}" type="datetimeFigureOut">
              <a:rPr lang="en-US" smtClean="0"/>
              <a:t>3/4/19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C4B64-BDA6-634E-BD2A-D5BD70F96A9C}" type="slidenum">
              <a:rPr lang="en-US" smtClean="0"/>
              <a:t>‹#›</a:t>
            </a:fld>
            <a:endParaRPr lang="en-US"/>
          </a:p>
        </p:txBody>
      </p:sp>
    </p:spTree>
    <p:extLst>
      <p:ext uri="{BB962C8B-B14F-4D97-AF65-F5344CB8AC3E}">
        <p14:creationId xmlns:p14="http://schemas.microsoft.com/office/powerpoint/2010/main" val="15773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mn-lt"/>
              <a:ea typeface="Calibri"/>
              <a:cs typeface="Calibri"/>
              <a:sym typeface="Calibri"/>
            </a:endParaRPr>
          </a:p>
          <a:p>
            <a:endParaRPr lang="en-US"/>
          </a:p>
        </p:txBody>
      </p:sp>
      <p:sp>
        <p:nvSpPr>
          <p:cNvPr id="4" name="Slide Number Placeholder 3"/>
          <p:cNvSpPr>
            <a:spLocks noGrp="1"/>
          </p:cNvSpPr>
          <p:nvPr>
            <p:ph type="sldNum" sz="quarter" idx="5"/>
          </p:nvPr>
        </p:nvSpPr>
        <p:spPr/>
        <p:txBody>
          <a:bodyPr/>
          <a:lstStyle/>
          <a:p>
            <a:fld id="{A56C4B64-BDA6-634E-BD2A-D5BD70F96A9C}" type="slidenum">
              <a:rPr lang="en-US" smtClean="0"/>
              <a:t>1</a:t>
            </a:fld>
            <a:endParaRPr lang="en-US"/>
          </a:p>
        </p:txBody>
      </p:sp>
    </p:spTree>
    <p:extLst>
      <p:ext uri="{BB962C8B-B14F-4D97-AF65-F5344CB8AC3E}">
        <p14:creationId xmlns:p14="http://schemas.microsoft.com/office/powerpoint/2010/main" val="2929889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is where everyone ( volunteers) introduce themselves:</a:t>
            </a:r>
          </a:p>
          <a:p>
            <a:pPr marL="171450" marR="0" lvl="0" indent="-171450" algn="l" rtl="0">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Everyone who is present this weekend is a teacher and everyone is a learner</a:t>
            </a:r>
          </a:p>
          <a:p>
            <a:pPr marL="171450" marR="0" lvl="0" indent="-171450" algn="l" rtl="0">
              <a:spcBef>
                <a:spcPts val="0"/>
              </a:spcBef>
              <a:spcAft>
                <a:spcPts val="0"/>
              </a:spcAft>
              <a:buClr>
                <a:schemeClr val="dk1"/>
              </a:buClr>
              <a:buSzPct val="100000"/>
              <a:buFont typeface="Arial"/>
              <a:buChar char="•"/>
            </a:pPr>
            <a:r>
              <a:rPr lang="en-US"/>
              <a:t>Highlight the volunteers in each session</a:t>
            </a: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Roll call of staff– staff share their first and last name and title</a:t>
            </a:r>
          </a:p>
        </p:txBody>
      </p:sp>
      <p:sp>
        <p:nvSpPr>
          <p:cNvPr id="439" name="Shape 43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4194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18</a:t>
            </a:fld>
            <a:endParaRPr lang="en-US"/>
          </a:p>
        </p:txBody>
      </p:sp>
    </p:spTree>
    <p:extLst>
      <p:ext uri="{BB962C8B-B14F-4D97-AF65-F5344CB8AC3E}">
        <p14:creationId xmlns:p14="http://schemas.microsoft.com/office/powerpoint/2010/main" val="77887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is where everyone ( volunteers) introduce themselves:</a:t>
            </a:r>
          </a:p>
          <a:p>
            <a:pPr marL="171450" marR="0" lvl="0" indent="-171450" algn="l" rtl="0">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Everyone who is present this weekend is a teacher and everyone is a learner</a:t>
            </a:r>
          </a:p>
          <a:p>
            <a:pPr marL="171450" marR="0" lvl="0" indent="-171450" algn="l" rtl="0">
              <a:spcBef>
                <a:spcPts val="0"/>
              </a:spcBef>
              <a:spcAft>
                <a:spcPts val="0"/>
              </a:spcAft>
              <a:buClr>
                <a:schemeClr val="dk1"/>
              </a:buClr>
              <a:buSzPct val="100000"/>
              <a:buFont typeface="Arial"/>
              <a:buChar char="•"/>
            </a:pPr>
            <a:r>
              <a:rPr lang="en-US"/>
              <a:t>Highlight the volunteers in each session</a:t>
            </a: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Roll call of staff– staff share their first and last name and title</a:t>
            </a:r>
          </a:p>
        </p:txBody>
      </p:sp>
      <p:sp>
        <p:nvSpPr>
          <p:cNvPr id="439" name="Shape 43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4247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6C4B64-BDA6-634E-BD2A-D5BD70F96A9C}" type="slidenum">
              <a:rPr lang="en-US" smtClean="0"/>
              <a:t>33</a:t>
            </a:fld>
            <a:endParaRPr lang="en-US"/>
          </a:p>
        </p:txBody>
      </p:sp>
    </p:spTree>
    <p:extLst>
      <p:ext uri="{BB962C8B-B14F-4D97-AF65-F5344CB8AC3E}">
        <p14:creationId xmlns:p14="http://schemas.microsoft.com/office/powerpoint/2010/main" val="1744703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35</a:t>
            </a:fld>
            <a:endParaRPr lang="en-US"/>
          </a:p>
        </p:txBody>
      </p:sp>
    </p:spTree>
    <p:extLst>
      <p:ext uri="{BB962C8B-B14F-4D97-AF65-F5344CB8AC3E}">
        <p14:creationId xmlns:p14="http://schemas.microsoft.com/office/powerpoint/2010/main" val="1128939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6C4B64-BDA6-634E-BD2A-D5BD70F96A9C}" type="slidenum">
              <a:rPr lang="en-US" smtClean="0"/>
              <a:t>36</a:t>
            </a:fld>
            <a:endParaRPr lang="en-US"/>
          </a:p>
        </p:txBody>
      </p:sp>
    </p:spTree>
    <p:extLst>
      <p:ext uri="{BB962C8B-B14F-4D97-AF65-F5344CB8AC3E}">
        <p14:creationId xmlns:p14="http://schemas.microsoft.com/office/powerpoint/2010/main" val="2012749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379385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44</a:t>
            </a:fld>
            <a:endParaRPr lang="en-US"/>
          </a:p>
        </p:txBody>
      </p:sp>
    </p:spTree>
    <p:extLst>
      <p:ext uri="{BB962C8B-B14F-4D97-AF65-F5344CB8AC3E}">
        <p14:creationId xmlns:p14="http://schemas.microsoft.com/office/powerpoint/2010/main" val="108373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5976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7:11- 7:12</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8327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8</a:t>
            </a:fld>
            <a:endParaRPr lang="en-US"/>
          </a:p>
        </p:txBody>
      </p:sp>
    </p:spTree>
    <p:extLst>
      <p:ext uri="{BB962C8B-B14F-4D97-AF65-F5344CB8AC3E}">
        <p14:creationId xmlns:p14="http://schemas.microsoft.com/office/powerpoint/2010/main" val="380795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47</a:t>
            </a:fld>
            <a:endParaRPr lang="en-US"/>
          </a:p>
        </p:txBody>
      </p:sp>
    </p:spTree>
    <p:extLst>
      <p:ext uri="{BB962C8B-B14F-4D97-AF65-F5344CB8AC3E}">
        <p14:creationId xmlns:p14="http://schemas.microsoft.com/office/powerpoint/2010/main" val="1267835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i="1" dirty="0"/>
              <a:t>Based on a 40-year study of human strengths, Gallup created a language of the 34 most common talents and developed the Clifton StrengthsFinder assessment to help people discover and describe these talents. </a:t>
            </a:r>
            <a:endParaRPr lang="en-US" sz="1200" dirty="0"/>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1664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7:38- 7:41 [3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Persuasion: we want to understand the KEY values that drive our thinking, and why we do what we do. We want the answers to the questions, ‘What</a:t>
            </a:r>
            <a:r>
              <a:rPr lang="en-US" sz="1200" b="0" i="0" u="none" strike="noStrike" cap="none" baseline="0" dirty="0">
                <a:solidFill>
                  <a:schemeClr val="dk1"/>
                </a:solidFill>
                <a:latin typeface="Arial"/>
                <a:ea typeface="Arial"/>
                <a:cs typeface="Arial"/>
                <a:sym typeface="Arial"/>
              </a:rPr>
              <a:t> is your purpose? What is your cause? What is your belief?’ When we have the answers to these questions, we are motivated at a gut level to make a change in our society and communicate the change we so desperately wish to see as a reality.</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Audience: our audience is your neighbors. You are not talking to someone who necessarily lives so far outside your lived experience- the challenges you see in your community are the challenges they likely see in their community as well.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How this applies to community organizing: We are not at their door to necessarily ’make an ask’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we are there to spark conversation, understand our neighbors, and create space to continued conversations to come. We are going to work on our LISTENING and uncover what people care about. </a:t>
            </a:r>
            <a:endParaRPr sz="1200" b="0" i="0" u="none" strike="noStrike" cap="none" dirty="0">
              <a:solidFill>
                <a:schemeClr val="dk1"/>
              </a:solidFill>
              <a:latin typeface="Arial"/>
              <a:ea typeface="Arial"/>
              <a:cs typeface="Arial"/>
              <a:sym typeface="Arial"/>
            </a:endParaRPr>
          </a:p>
        </p:txBody>
      </p:sp>
      <p:sp>
        <p:nvSpPr>
          <p:cNvPr id="291" name="Shape 2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2344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7:41-</a:t>
            </a:r>
            <a:r>
              <a:rPr lang="en-US" baseline="0" dirty="0"/>
              <a:t> 7:42 [1 minute]</a:t>
            </a:r>
            <a:endParaRPr lang="en-US" dirty="0"/>
          </a:p>
          <a:p>
            <a:pPr marL="228600" indent="-228600">
              <a:buAutoNum type="arabicPeriod"/>
            </a:pPr>
            <a:endParaRPr lang="en-US" dirty="0"/>
          </a:p>
          <a:p>
            <a:pPr marL="228600" indent="-228600">
              <a:buAutoNum type="arabicPeriod"/>
            </a:pPr>
            <a:r>
              <a:rPr lang="en-US" dirty="0"/>
              <a:t>Distinguish between personal story and your ‘why’: they serve different purposes!</a:t>
            </a:r>
          </a:p>
          <a:p>
            <a:pPr marL="228600" indent="-228600">
              <a:buAutoNum type="arabicPeriod"/>
            </a:pPr>
            <a:r>
              <a:rPr lang="en-US" dirty="0"/>
              <a:t>When you know your why, it enables you to reflect on your</a:t>
            </a:r>
            <a:r>
              <a:rPr lang="en-US" baseline="0" dirty="0"/>
              <a:t> values and connect with your neighbors to spark a different conversations </a:t>
            </a:r>
          </a:p>
          <a:p>
            <a:pPr marL="228600" indent="-228600">
              <a:buAutoNum type="arabicPeriod"/>
            </a:pPr>
            <a:r>
              <a:rPr lang="en-US" baseline="0" dirty="0"/>
              <a:t>We don’t assume that every conversation we have will end with an ‘ask’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0398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i="1" dirty="0"/>
              <a:t>Based on a 40-year study of human strengths, Gallup created a language of the 34 most common talents and developed the Clifton StrengthsFinder assessment to help people discover and describe these talents. </a:t>
            </a:r>
            <a:endParaRPr lang="en-US" sz="1200" dirty="0"/>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0416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91" name="Shape 2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378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53</a:t>
            </a:fld>
            <a:endParaRPr lang="en-US"/>
          </a:p>
        </p:txBody>
      </p:sp>
    </p:spTree>
    <p:extLst>
      <p:ext uri="{BB962C8B-B14F-4D97-AF65-F5344CB8AC3E}">
        <p14:creationId xmlns:p14="http://schemas.microsoft.com/office/powerpoint/2010/main" val="943747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56</a:t>
            </a:fld>
            <a:endParaRPr lang="en-US"/>
          </a:p>
        </p:txBody>
      </p:sp>
    </p:spTree>
    <p:extLst>
      <p:ext uri="{BB962C8B-B14F-4D97-AF65-F5344CB8AC3E}">
        <p14:creationId xmlns:p14="http://schemas.microsoft.com/office/powerpoint/2010/main" val="1240259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57</a:t>
            </a:fld>
            <a:endParaRPr lang="en-US"/>
          </a:p>
        </p:txBody>
      </p:sp>
    </p:spTree>
    <p:extLst>
      <p:ext uri="{BB962C8B-B14F-4D97-AF65-F5344CB8AC3E}">
        <p14:creationId xmlns:p14="http://schemas.microsoft.com/office/powerpoint/2010/main" val="294993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59</a:t>
            </a:fld>
            <a:endParaRPr lang="en-US"/>
          </a:p>
        </p:txBody>
      </p:sp>
    </p:spTree>
    <p:extLst>
      <p:ext uri="{BB962C8B-B14F-4D97-AF65-F5344CB8AC3E}">
        <p14:creationId xmlns:p14="http://schemas.microsoft.com/office/powerpoint/2010/main" val="144259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2" name="Shape 40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Read through these norms. Take two to three more norms from the audience. Ask for applause to agree to living by these norms for the weekend.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Logistics should all be VERY well labeled (signs for bathrooms, wifi information, etc. EVERYWHERE) You can direct folks to the signs when referencing logistics. </a:t>
            </a:r>
          </a:p>
        </p:txBody>
      </p:sp>
      <p:sp>
        <p:nvSpPr>
          <p:cNvPr id="403" name="Shape 40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1615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63</a:t>
            </a:fld>
            <a:endParaRPr lang="en-US"/>
          </a:p>
        </p:txBody>
      </p:sp>
    </p:spTree>
    <p:extLst>
      <p:ext uri="{BB962C8B-B14F-4D97-AF65-F5344CB8AC3E}">
        <p14:creationId xmlns:p14="http://schemas.microsoft.com/office/powerpoint/2010/main" val="383902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098963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963709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962906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073643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955854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946524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350185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139178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35072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3" name="Shape 42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Read through these norms. Take two to three more norms from the audience. Ask for applause to agree to living by these norms for the weekend.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Logistics should all be VERY well labeled (signs for bathrooms, wifi information, etc. EVERYWHERE) You can direct folks to the signs when referencing logistics. </a:t>
            </a:r>
          </a:p>
        </p:txBody>
      </p:sp>
      <p:sp>
        <p:nvSpPr>
          <p:cNvPr id="424" name="Shape 42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8322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411146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02965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384231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403802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89597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559216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Whitney Book"/>
              </a:rPr>
              <a:t>Coersion</a:t>
            </a:r>
            <a:r>
              <a:rPr lang="en-US" baseline="0" dirty="0">
                <a:latin typeface="Whitney Book"/>
              </a:rPr>
              <a:t> induces change, while leadership influences change</a:t>
            </a:r>
            <a:endParaRPr lang="en-US" dirty="0">
              <a:latin typeface="Whitney Book"/>
            </a:endParaRPr>
          </a:p>
        </p:txBody>
      </p:sp>
      <p:sp>
        <p:nvSpPr>
          <p:cNvPr id="4" name="Slide Number Placeholder 3"/>
          <p:cNvSpPr>
            <a:spLocks noGrp="1"/>
          </p:cNvSpPr>
          <p:nvPr>
            <p:ph type="sldNum" sz="quarter" idx="10"/>
          </p:nvPr>
        </p:nvSpPr>
        <p:spPr/>
        <p:txBody>
          <a:bodyPr/>
          <a:lstStyle/>
          <a:p>
            <a:fld id="{E0E57154-F5D8-F841-9FF1-EA98BB7FEB20}"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722002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Whitney Book"/>
              </a:rPr>
              <a:t>Coersion</a:t>
            </a:r>
            <a:r>
              <a:rPr lang="en-US" baseline="0" dirty="0">
                <a:latin typeface="Whitney Book"/>
              </a:rPr>
              <a:t> induces change, while leadership influences change</a:t>
            </a:r>
            <a:endParaRPr lang="en-US" dirty="0">
              <a:latin typeface="Whitney Book"/>
            </a:endParaRPr>
          </a:p>
        </p:txBody>
      </p:sp>
      <p:sp>
        <p:nvSpPr>
          <p:cNvPr id="4" name="Slide Number Placeholder 3"/>
          <p:cNvSpPr>
            <a:spLocks noGrp="1"/>
          </p:cNvSpPr>
          <p:nvPr>
            <p:ph type="sldNum" sz="quarter" idx="10"/>
          </p:nvPr>
        </p:nvSpPr>
        <p:spPr/>
        <p:txBody>
          <a:bodyPr/>
          <a:lstStyle/>
          <a:p>
            <a:fld id="{E0E57154-F5D8-F841-9FF1-EA98BB7FEB20}"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880490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1308573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96</a:t>
            </a:fld>
            <a:endParaRPr lang="en-US"/>
          </a:p>
        </p:txBody>
      </p:sp>
    </p:spTree>
    <p:extLst>
      <p:ext uri="{BB962C8B-B14F-4D97-AF65-F5344CB8AC3E}">
        <p14:creationId xmlns:p14="http://schemas.microsoft.com/office/powerpoint/2010/main" val="1758561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9" name="Shape 40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Read through these norms. Take two to three more norms from the audience. Ask for applause to agree to living by these norms for the weekend.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Logistics should all be VERY well labeled (signs for bathrooms, wifi information, etc. EVERYWHERE) You can direct folks to the signs when referencing logistics. </a:t>
            </a:r>
          </a:p>
        </p:txBody>
      </p:sp>
      <p:sp>
        <p:nvSpPr>
          <p:cNvPr id="410" name="Shape 410"/>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82591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20717226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11161208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6880491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1772001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Shape 159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598" name="Shape 15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7001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104</a:t>
            </a:fld>
            <a:endParaRPr lang="en-US"/>
          </a:p>
        </p:txBody>
      </p:sp>
    </p:spTree>
    <p:extLst>
      <p:ext uri="{BB962C8B-B14F-4D97-AF65-F5344CB8AC3E}">
        <p14:creationId xmlns:p14="http://schemas.microsoft.com/office/powerpoint/2010/main" val="12245040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4961963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1148577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108</a:t>
            </a:fld>
            <a:endParaRPr lang="en-US"/>
          </a:p>
        </p:txBody>
      </p:sp>
    </p:spTree>
    <p:extLst>
      <p:ext uri="{BB962C8B-B14F-4D97-AF65-F5344CB8AC3E}">
        <p14:creationId xmlns:p14="http://schemas.microsoft.com/office/powerpoint/2010/main" val="18483927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110</a:t>
            </a:fld>
            <a:endParaRPr lang="en-US"/>
          </a:p>
        </p:txBody>
      </p:sp>
    </p:spTree>
    <p:extLst>
      <p:ext uri="{BB962C8B-B14F-4D97-AF65-F5344CB8AC3E}">
        <p14:creationId xmlns:p14="http://schemas.microsoft.com/office/powerpoint/2010/main" val="78631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6" name="Shape 4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Read through these norms. Take two to three more norms from the audience. Ask for applause to agree to living by these norms for the weekend.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Logistics should all be VERY well labeled (signs for bathrooms, wifi information, etc. EVERYWHERE) You can direct folks to the signs when referencing logistics. </a:t>
            </a:r>
          </a:p>
        </p:txBody>
      </p:sp>
      <p:sp>
        <p:nvSpPr>
          <p:cNvPr id="417" name="Shape 41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00352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2036070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00:14</a:t>
            </a:r>
            <a:r>
              <a:rPr lang="en-US" b="1" baseline="0" dirty="0"/>
              <a:t> – 00:16 [2 min] – </a:t>
            </a:r>
            <a:r>
              <a:rPr lang="en-US" b="1" baseline="0" dirty="0" err="1"/>
              <a:t>Aquiles</a:t>
            </a:r>
            <a:endParaRPr lang="en-US" b="1" baseline="0" dirty="0"/>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Introduce three key goals for the day.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Who is overwhelmed by all these phases? </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Today’s orientation will touch on every single phase of this program. If by 5:00 PM we have done a good job as trainers, you will know: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Review goals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12952120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119</a:t>
            </a:fld>
            <a:endParaRPr lang="en-US"/>
          </a:p>
        </p:txBody>
      </p:sp>
    </p:spTree>
    <p:extLst>
      <p:ext uri="{BB962C8B-B14F-4D97-AF65-F5344CB8AC3E}">
        <p14:creationId xmlns:p14="http://schemas.microsoft.com/office/powerpoint/2010/main" val="314807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119891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4354A47C-ECB0-9A47-A238-4EB575FBA444}"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12262472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4354A47C-ECB0-9A47-A238-4EB575FBA444}"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8688765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1365156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126</a:t>
            </a:fld>
            <a:endParaRPr lang="en-US"/>
          </a:p>
        </p:txBody>
      </p:sp>
    </p:spTree>
    <p:extLst>
      <p:ext uri="{BB962C8B-B14F-4D97-AF65-F5344CB8AC3E}">
        <p14:creationId xmlns:p14="http://schemas.microsoft.com/office/powerpoint/2010/main" val="11585458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00:11</a:t>
            </a:r>
            <a:r>
              <a:rPr lang="en-US" b="1" baseline="0" dirty="0"/>
              <a:t> – 00:16 [5 min] – Caleb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a:t>Trainer’s Notes:</a:t>
            </a:r>
            <a:r>
              <a:rPr lang="en-US" b="0" baseline="0" dirty="0"/>
              <a:t> Learners will have 3 minutes to complete the activity. The facilitator will lead a pop-corn debrief for 2 minutes.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Review activity instructions</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Set timer (</a:t>
            </a:r>
            <a:r>
              <a:rPr lang="en-US" b="0" baseline="0" dirty="0" err="1"/>
              <a:t>Aquiles</a:t>
            </a:r>
            <a:r>
              <a:rPr lang="en-US" b="0" baseline="0" dirty="0"/>
              <a:t>)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Debrief activity for 3 minutes (Caleb)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What was one of your key goals?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How would you accomplish that goal online?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0" marR="0" lvl="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Trainer’s Notes:</a:t>
            </a:r>
            <a:r>
              <a:rPr lang="en-US" b="0" baseline="0" dirty="0"/>
              <a:t> Learners will likely provide wrong answers, since they have not been trained on digital tactics yet. But by throwing them in the deep end of the pool, they are realizing that there is a connection of sorts, which we will further explore throughout the training. </a:t>
            </a:r>
            <a:endParaRPr lang="en-US" b="1"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8787131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76712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6" name="Shape 4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Read through these norms. Take two to three more norms from the audience. Ask for applause to agree to living by these norms for the weekend.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Logistics should all be VERY well labeled (signs for bathrooms, wifi information, etc. EVERYWHERE) You can direct folks to the signs when referencing logistics. </a:t>
            </a:r>
          </a:p>
        </p:txBody>
      </p:sp>
      <p:sp>
        <p:nvSpPr>
          <p:cNvPr id="417" name="Shape 41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95441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129</a:t>
            </a:fld>
            <a:endParaRPr lang="en-US"/>
          </a:p>
        </p:txBody>
      </p:sp>
    </p:spTree>
    <p:extLst>
      <p:ext uri="{BB962C8B-B14F-4D97-AF65-F5344CB8AC3E}">
        <p14:creationId xmlns:p14="http://schemas.microsoft.com/office/powerpoint/2010/main" val="5482943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130</a:t>
            </a:fld>
            <a:endParaRPr lang="en-US"/>
          </a:p>
        </p:txBody>
      </p:sp>
    </p:spTree>
    <p:extLst>
      <p:ext uri="{BB962C8B-B14F-4D97-AF65-F5344CB8AC3E}">
        <p14:creationId xmlns:p14="http://schemas.microsoft.com/office/powerpoint/2010/main" val="4010481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6075459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134</a:t>
            </a:fld>
            <a:endParaRPr lang="en-US"/>
          </a:p>
        </p:txBody>
      </p:sp>
    </p:spTree>
    <p:extLst>
      <p:ext uri="{BB962C8B-B14F-4D97-AF65-F5344CB8AC3E}">
        <p14:creationId xmlns:p14="http://schemas.microsoft.com/office/powerpoint/2010/main" val="20092452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135</a:t>
            </a:fld>
            <a:endParaRPr lang="en-US"/>
          </a:p>
        </p:txBody>
      </p:sp>
    </p:spTree>
    <p:extLst>
      <p:ext uri="{BB962C8B-B14F-4D97-AF65-F5344CB8AC3E}">
        <p14:creationId xmlns:p14="http://schemas.microsoft.com/office/powerpoint/2010/main" val="13711162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5793153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7900285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4872313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8159318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1755515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6" name="Shape 4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Read through these norms. Take two to three more norms from the audience. Ask for applause to agree to living by these norms for the weekend.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Logistics should all be VERY well labeled (signs for bathrooms, wifi information, etc. EVERYWHERE) You can direct folks to the signs when referencing logistics. </a:t>
            </a:r>
          </a:p>
        </p:txBody>
      </p:sp>
      <p:sp>
        <p:nvSpPr>
          <p:cNvPr id="417" name="Shape 41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84231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142</a:t>
            </a:fld>
            <a:endParaRPr lang="en-US"/>
          </a:p>
        </p:txBody>
      </p:sp>
    </p:spTree>
    <p:extLst>
      <p:ext uri="{BB962C8B-B14F-4D97-AF65-F5344CB8AC3E}">
        <p14:creationId xmlns:p14="http://schemas.microsoft.com/office/powerpoint/2010/main" val="267409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15566854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723824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88886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Shape 159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598" name="Shape 15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8106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Shape 16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05" name="Shape 160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a:t>2</a:t>
            </a:r>
            <a:r>
              <a:rPr lang="en-US" sz="1200" b="0" i="0" u="none" strike="noStrike" cap="none">
                <a:solidFill>
                  <a:schemeClr val="dk1"/>
                </a:solidFill>
                <a:latin typeface="Calibri"/>
                <a:ea typeface="Calibri"/>
                <a:cs typeface="Calibri"/>
                <a:sym typeface="Calibri"/>
              </a:rPr>
              <a:t> minute silent reflection– everyone closes their eyes to think about what they learned over the weekend and how they want to use that going forward</a:t>
            </a:r>
          </a:p>
          <a:p>
            <a:pPr marL="171450" marR="0" lvl="0" indent="-171450" algn="l" rtl="0">
              <a:spcBef>
                <a:spcPts val="0"/>
              </a:spcBef>
              <a:buClr>
                <a:schemeClr val="dk1"/>
              </a:buClr>
              <a:buSzPct val="100000"/>
              <a:buFont typeface="Arial"/>
              <a:buChar char="•"/>
            </a:pPr>
            <a:r>
              <a:rPr lang="en-US"/>
              <a:t>Emcee: “Who wants to share their commitment?”</a:t>
            </a:r>
          </a:p>
          <a:p>
            <a:pPr marR="0" lvl="0" algn="l" rtl="0">
              <a:spcBef>
                <a:spcPts val="0"/>
              </a:spcBef>
              <a:buNone/>
            </a:pPr>
            <a:endParaRPr/>
          </a:p>
        </p:txBody>
      </p:sp>
      <p:sp>
        <p:nvSpPr>
          <p:cNvPr id="1606" name="Shape 160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73369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Shape 162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a:t>Close with: Final inspiring words to wrap up the weekend then dismissal</a:t>
            </a:r>
          </a:p>
          <a:p>
            <a:pPr lvl="0" rtl="0">
              <a:spcBef>
                <a:spcPts val="0"/>
              </a:spcBef>
              <a:buNone/>
            </a:pPr>
            <a:endParaRPr/>
          </a:p>
        </p:txBody>
      </p:sp>
      <p:sp>
        <p:nvSpPr>
          <p:cNvPr id="1621" name="Shape 16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889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Read through these norms. Take two to three more norms from the audience. Ask for applause to agree to living by these norms for the weekend.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Logistics should all be VERY well labeled (signs for bathrooms, wifi information, etc. EVERYWHERE) You can direct folks to the signs when referencing logistics. </a:t>
            </a:r>
          </a:p>
        </p:txBody>
      </p:sp>
      <p:sp>
        <p:nvSpPr>
          <p:cNvPr id="431" name="Shape 431"/>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9371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235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93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371733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947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208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274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693400" y="6138426"/>
            <a:ext cx="1079500" cy="421124"/>
          </a:xfrm>
          <a:prstGeom prst="rect">
            <a:avLst/>
          </a:prstGeom>
        </p:spPr>
      </p:pic>
    </p:spTree>
    <p:extLst>
      <p:ext uri="{BB962C8B-B14F-4D97-AF65-F5344CB8AC3E}">
        <p14:creationId xmlns:p14="http://schemas.microsoft.com/office/powerpoint/2010/main" val="1785732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20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443133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72860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1799295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1178200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164346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1446970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530675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67344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73"/>
        <p:cNvGrpSpPr/>
        <p:nvPr/>
      </p:nvGrpSpPr>
      <p:grpSpPr>
        <a:xfrm>
          <a:off x="0" y="0"/>
          <a:ext cx="0" cy="0"/>
          <a:chOff x="0" y="0"/>
          <a:chExt cx="0" cy="0"/>
        </a:xfrm>
      </p:grpSpPr>
      <p:sp>
        <p:nvSpPr>
          <p:cNvPr id="274" name="Shape 274"/>
          <p:cNvSpPr txBox="1">
            <a:spLocks noGrp="1"/>
          </p:cNvSpPr>
          <p:nvPr>
            <p:ph type="ctrTitle"/>
          </p:nvPr>
        </p:nvSpPr>
        <p:spPr>
          <a:xfrm>
            <a:off x="1524000" y="1122362"/>
            <a:ext cx="91440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5" name="Shape 275"/>
          <p:cNvSpPr txBox="1">
            <a:spLocks noGrp="1"/>
          </p:cNvSpPr>
          <p:nvPr>
            <p:ph type="subTitle" idx="1"/>
          </p:nvPr>
        </p:nvSpPr>
        <p:spPr>
          <a:xfrm>
            <a:off x="1524000" y="3602037"/>
            <a:ext cx="9144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7" name="Shape 277"/>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81" name="Shape 281"/>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2" name="Shape 282"/>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3" name="Shape 283"/>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831850" y="1709738"/>
            <a:ext cx="105156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87" name="Shape 287"/>
          <p:cNvSpPr txBox="1">
            <a:spLocks noGrp="1"/>
          </p:cNvSpPr>
          <p:nvPr>
            <p:ph type="body" idx="1"/>
          </p:nvPr>
        </p:nvSpPr>
        <p:spPr>
          <a:xfrm>
            <a:off x="831850" y="4589462"/>
            <a:ext cx="10515600" cy="15003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F9194"/>
              </a:buClr>
              <a:buFont typeface="Arial"/>
              <a:buNone/>
              <a:defRPr sz="2400" b="0" i="0" u="none" strike="noStrike" cap="none">
                <a:solidFill>
                  <a:srgbClr val="8F9194"/>
                </a:solidFill>
                <a:latin typeface="Calibri"/>
                <a:ea typeface="Calibri"/>
                <a:cs typeface="Calibri"/>
                <a:sym typeface="Calibri"/>
              </a:defRPr>
            </a:lvl1pPr>
            <a:lvl2pPr marL="457200" marR="0" lvl="1" indent="0" algn="l" rtl="0">
              <a:lnSpc>
                <a:spcPct val="90000"/>
              </a:lnSpc>
              <a:spcBef>
                <a:spcPts val="500"/>
              </a:spcBef>
              <a:buClr>
                <a:srgbClr val="8F9194"/>
              </a:buClr>
              <a:buFont typeface="Arial"/>
              <a:buNone/>
              <a:defRPr sz="2000" b="0" i="0" u="none" strike="noStrike" cap="none">
                <a:solidFill>
                  <a:srgbClr val="8F9194"/>
                </a:solidFill>
                <a:latin typeface="Calibri"/>
                <a:ea typeface="Calibri"/>
                <a:cs typeface="Calibri"/>
                <a:sym typeface="Calibri"/>
              </a:defRPr>
            </a:lvl2pPr>
            <a:lvl3pPr marL="914400" marR="0" lvl="2" indent="0" algn="l" rtl="0">
              <a:lnSpc>
                <a:spcPct val="90000"/>
              </a:lnSpc>
              <a:spcBef>
                <a:spcPts val="500"/>
              </a:spcBef>
              <a:buClr>
                <a:srgbClr val="8F9194"/>
              </a:buClr>
              <a:buFont typeface="Arial"/>
              <a:buNone/>
              <a:defRPr sz="1800" b="0" i="0" u="none" strike="noStrike" cap="none">
                <a:solidFill>
                  <a:srgbClr val="8F9194"/>
                </a:solidFill>
                <a:latin typeface="Calibri"/>
                <a:ea typeface="Calibri"/>
                <a:cs typeface="Calibri"/>
                <a:sym typeface="Calibri"/>
              </a:defRPr>
            </a:lvl3pPr>
            <a:lvl4pPr marL="1371600" marR="0" lvl="3"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4pPr>
            <a:lvl5pPr marL="1828800" marR="0" lvl="4"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5pPr>
            <a:lvl6pPr marL="2286000" marR="0" lvl="5"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6pPr>
            <a:lvl7pPr marL="2743200" marR="0" lvl="6"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7pPr>
            <a:lvl8pPr marL="3200400" marR="0" lvl="7"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8pPr>
            <a:lvl9pPr marL="3657600" marR="0" lvl="8"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9pPr>
          </a:lstStyle>
          <a:p>
            <a:endParaRPr/>
          </a:p>
        </p:txBody>
      </p:sp>
      <p:sp>
        <p:nvSpPr>
          <p:cNvPr id="288" name="Shape 288"/>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9" name="Shape 289"/>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93" name="Shape 293"/>
          <p:cNvSpPr txBox="1">
            <a:spLocks noGrp="1"/>
          </p:cNvSpPr>
          <p:nvPr>
            <p:ph type="body" idx="1"/>
          </p:nvPr>
        </p:nvSpPr>
        <p:spPr>
          <a:xfrm>
            <a:off x="838200" y="1825625"/>
            <a:ext cx="5181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Shape 294"/>
          <p:cNvSpPr txBox="1">
            <a:spLocks noGrp="1"/>
          </p:cNvSpPr>
          <p:nvPr>
            <p:ph type="body" idx="2"/>
          </p:nvPr>
        </p:nvSpPr>
        <p:spPr>
          <a:xfrm>
            <a:off x="6172200" y="1825625"/>
            <a:ext cx="5181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6" name="Shape 296"/>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839787"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00" name="Shape 300"/>
          <p:cNvSpPr txBox="1">
            <a:spLocks noGrp="1"/>
          </p:cNvSpPr>
          <p:nvPr>
            <p:ph type="body" idx="1"/>
          </p:nvPr>
        </p:nvSpPr>
        <p:spPr>
          <a:xfrm>
            <a:off x="839787" y="1681163"/>
            <a:ext cx="51579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1" name="Shape 301"/>
          <p:cNvSpPr txBox="1">
            <a:spLocks noGrp="1"/>
          </p:cNvSpPr>
          <p:nvPr>
            <p:ph type="body" idx="2"/>
          </p:nvPr>
        </p:nvSpPr>
        <p:spPr>
          <a:xfrm>
            <a:off x="839787" y="2505075"/>
            <a:ext cx="51579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2" name="Shape 302"/>
          <p:cNvSpPr txBox="1">
            <a:spLocks noGrp="1"/>
          </p:cNvSpPr>
          <p:nvPr>
            <p:ph type="body" idx="3"/>
          </p:nvPr>
        </p:nvSpPr>
        <p:spPr>
          <a:xfrm>
            <a:off x="6172200" y="1681163"/>
            <a:ext cx="51831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body" idx="4"/>
          </p:nvPr>
        </p:nvSpPr>
        <p:spPr>
          <a:xfrm>
            <a:off x="6172200" y="2505075"/>
            <a:ext cx="51831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6" name="Shape 306"/>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09" name="Shape 309"/>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0" name="Shape 310"/>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1" name="Shape 311"/>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2"/>
        <p:cNvGrpSpPr/>
        <p:nvPr/>
      </p:nvGrpSpPr>
      <p:grpSpPr>
        <a:xfrm>
          <a:off x="0" y="0"/>
          <a:ext cx="0" cy="0"/>
          <a:chOff x="0" y="0"/>
          <a:chExt cx="0" cy="0"/>
        </a:xfrm>
      </p:grpSpPr>
      <p:sp>
        <p:nvSpPr>
          <p:cNvPr id="313" name="Shape 313"/>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4" name="Shape 314"/>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5" name="Shape 315"/>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18" name="Shape 318"/>
          <p:cNvSpPr txBox="1">
            <a:spLocks noGrp="1"/>
          </p:cNvSpPr>
          <p:nvPr>
            <p:ph type="body" idx="1"/>
          </p:nvPr>
        </p:nvSpPr>
        <p:spPr>
          <a:xfrm>
            <a:off x="5183187" y="987425"/>
            <a:ext cx="6172200" cy="48735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9" name="Shape 319"/>
          <p:cNvSpPr txBox="1">
            <a:spLocks noGrp="1"/>
          </p:cNvSpPr>
          <p:nvPr>
            <p:ph type="body" idx="2"/>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20" name="Shape 320"/>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1" name="Shape 321"/>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2" name="Shape 322"/>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25" name="Shape 325"/>
          <p:cNvSpPr>
            <a:spLocks noGrp="1"/>
          </p:cNvSpPr>
          <p:nvPr>
            <p:ph type="pic" idx="2"/>
          </p:nvPr>
        </p:nvSpPr>
        <p:spPr>
          <a:xfrm>
            <a:off x="5183187" y="987425"/>
            <a:ext cx="6172200" cy="4873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6" name="Shape 326"/>
          <p:cNvSpPr txBox="1">
            <a:spLocks noGrp="1"/>
          </p:cNvSpPr>
          <p:nvPr>
            <p:ph type="body" idx="1"/>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27" name="Shape 327"/>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8" name="Shape 328"/>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9" name="Shape 329"/>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32" name="Shape 332"/>
          <p:cNvSpPr txBox="1">
            <a:spLocks noGrp="1"/>
          </p:cNvSpPr>
          <p:nvPr>
            <p:ph type="body" idx="1"/>
          </p:nvPr>
        </p:nvSpPr>
        <p:spPr>
          <a:xfrm rot="5400000">
            <a:off x="3920400" y="-1256575"/>
            <a:ext cx="4351200" cy="10515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3" name="Shape 333"/>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4" name="Shape 334"/>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5" name="Shape 335"/>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rot="5400000">
            <a:off x="7133400" y="1956625"/>
            <a:ext cx="5811900" cy="26289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38" name="Shape 338"/>
          <p:cNvSpPr txBox="1">
            <a:spLocks noGrp="1"/>
          </p:cNvSpPr>
          <p:nvPr>
            <p:ph type="body" idx="1"/>
          </p:nvPr>
        </p:nvSpPr>
        <p:spPr>
          <a:xfrm rot="5400000">
            <a:off x="1799400" y="-596075"/>
            <a:ext cx="5811900" cy="77343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Shape 339"/>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0" name="Shape 340"/>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1" name="Shape 341"/>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342"/>
        <p:cNvGrpSpPr/>
        <p:nvPr/>
      </p:nvGrpSpPr>
      <p:grpSpPr>
        <a:xfrm>
          <a:off x="0" y="0"/>
          <a:ext cx="0" cy="0"/>
          <a:chOff x="0" y="0"/>
          <a:chExt cx="0" cy="0"/>
        </a:xfrm>
      </p:grpSpPr>
      <p:pic>
        <p:nvPicPr>
          <p:cNvPr id="343" name="Shape 343"/>
          <p:cNvPicPr preferRelativeResize="0"/>
          <p:nvPr/>
        </p:nvPicPr>
        <p:blipFill rotWithShape="1">
          <a:blip r:embed="rId2">
            <a:alphaModFix amt="20000"/>
          </a:blip>
          <a:srcRect/>
          <a:stretch/>
        </p:blipFill>
        <p:spPr>
          <a:xfrm>
            <a:off x="11362942" y="6417000"/>
            <a:ext cx="653100" cy="25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344"/>
        <p:cNvGrpSpPr/>
        <p:nvPr/>
      </p:nvGrpSpPr>
      <p:grpSpPr>
        <a:xfrm>
          <a:off x="0" y="0"/>
          <a:ext cx="0" cy="0"/>
          <a:chOff x="0" y="0"/>
          <a:chExt cx="0" cy="0"/>
        </a:xfrm>
      </p:grpSpPr>
      <p:pic>
        <p:nvPicPr>
          <p:cNvPr id="345" name="Shape 345"/>
          <p:cNvPicPr preferRelativeResize="0"/>
          <p:nvPr/>
        </p:nvPicPr>
        <p:blipFill rotWithShape="1">
          <a:blip r:embed="rId2">
            <a:alphaModFix amt="20000"/>
          </a:blip>
          <a:srcRect/>
          <a:stretch/>
        </p:blipFill>
        <p:spPr>
          <a:xfrm>
            <a:off x="11362942" y="6417000"/>
            <a:ext cx="653100" cy="2535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346"/>
        <p:cNvGrpSpPr/>
        <p:nvPr/>
      </p:nvGrpSpPr>
      <p:grpSpPr>
        <a:xfrm>
          <a:off x="0" y="0"/>
          <a:ext cx="0" cy="0"/>
          <a:chOff x="0" y="0"/>
          <a:chExt cx="0" cy="0"/>
        </a:xfrm>
      </p:grpSpPr>
      <p:pic>
        <p:nvPicPr>
          <p:cNvPr id="347" name="Shape 347"/>
          <p:cNvPicPr preferRelativeResize="0"/>
          <p:nvPr/>
        </p:nvPicPr>
        <p:blipFill rotWithShape="1">
          <a:blip r:embed="rId2">
            <a:alphaModFix amt="20000"/>
          </a:blip>
          <a:srcRect/>
          <a:stretch/>
        </p:blipFill>
        <p:spPr>
          <a:xfrm>
            <a:off x="11362942" y="6417000"/>
            <a:ext cx="653100" cy="2535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348"/>
        <p:cNvGrpSpPr/>
        <p:nvPr/>
      </p:nvGrpSpPr>
      <p:grpSpPr>
        <a:xfrm>
          <a:off x="0" y="0"/>
          <a:ext cx="0" cy="0"/>
          <a:chOff x="0" y="0"/>
          <a:chExt cx="0" cy="0"/>
        </a:xfrm>
      </p:grpSpPr>
      <p:pic>
        <p:nvPicPr>
          <p:cNvPr id="349" name="Shape 349"/>
          <p:cNvPicPr preferRelativeResize="0"/>
          <p:nvPr/>
        </p:nvPicPr>
        <p:blipFill rotWithShape="1">
          <a:blip r:embed="rId2">
            <a:alphaModFix amt="20000"/>
          </a:blip>
          <a:srcRect/>
          <a:stretch/>
        </p:blipFill>
        <p:spPr>
          <a:xfrm>
            <a:off x="11362942" y="6417000"/>
            <a:ext cx="653100" cy="2535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73"/>
        <p:cNvGrpSpPr/>
        <p:nvPr/>
      </p:nvGrpSpPr>
      <p:grpSpPr>
        <a:xfrm>
          <a:off x="0" y="0"/>
          <a:ext cx="0" cy="0"/>
          <a:chOff x="0" y="0"/>
          <a:chExt cx="0" cy="0"/>
        </a:xfrm>
      </p:grpSpPr>
      <p:sp>
        <p:nvSpPr>
          <p:cNvPr id="274" name="Shape 274"/>
          <p:cNvSpPr txBox="1">
            <a:spLocks noGrp="1"/>
          </p:cNvSpPr>
          <p:nvPr>
            <p:ph type="ctrTitle"/>
          </p:nvPr>
        </p:nvSpPr>
        <p:spPr>
          <a:xfrm>
            <a:off x="1524000" y="1122362"/>
            <a:ext cx="91440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5" name="Shape 275"/>
          <p:cNvSpPr txBox="1">
            <a:spLocks noGrp="1"/>
          </p:cNvSpPr>
          <p:nvPr>
            <p:ph type="subTitle" idx="1"/>
          </p:nvPr>
        </p:nvSpPr>
        <p:spPr>
          <a:xfrm>
            <a:off x="1524000" y="3602037"/>
            <a:ext cx="9144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7" name="Shape 277"/>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81" name="Shape 281"/>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2" name="Shape 282"/>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3" name="Shape 283"/>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831850" y="1709738"/>
            <a:ext cx="105156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87" name="Shape 287"/>
          <p:cNvSpPr txBox="1">
            <a:spLocks noGrp="1"/>
          </p:cNvSpPr>
          <p:nvPr>
            <p:ph type="body" idx="1"/>
          </p:nvPr>
        </p:nvSpPr>
        <p:spPr>
          <a:xfrm>
            <a:off x="831850" y="4589462"/>
            <a:ext cx="10515600" cy="15003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F9194"/>
              </a:buClr>
              <a:buFont typeface="Arial"/>
              <a:buNone/>
              <a:defRPr sz="2400" b="0" i="0" u="none" strike="noStrike" cap="none">
                <a:solidFill>
                  <a:srgbClr val="8F9194"/>
                </a:solidFill>
                <a:latin typeface="Calibri"/>
                <a:ea typeface="Calibri"/>
                <a:cs typeface="Calibri"/>
                <a:sym typeface="Calibri"/>
              </a:defRPr>
            </a:lvl1pPr>
            <a:lvl2pPr marL="457200" marR="0" lvl="1" indent="0" algn="l" rtl="0">
              <a:lnSpc>
                <a:spcPct val="90000"/>
              </a:lnSpc>
              <a:spcBef>
                <a:spcPts val="500"/>
              </a:spcBef>
              <a:buClr>
                <a:srgbClr val="8F9194"/>
              </a:buClr>
              <a:buFont typeface="Arial"/>
              <a:buNone/>
              <a:defRPr sz="2000" b="0" i="0" u="none" strike="noStrike" cap="none">
                <a:solidFill>
                  <a:srgbClr val="8F9194"/>
                </a:solidFill>
                <a:latin typeface="Calibri"/>
                <a:ea typeface="Calibri"/>
                <a:cs typeface="Calibri"/>
                <a:sym typeface="Calibri"/>
              </a:defRPr>
            </a:lvl2pPr>
            <a:lvl3pPr marL="914400" marR="0" lvl="2" indent="0" algn="l" rtl="0">
              <a:lnSpc>
                <a:spcPct val="90000"/>
              </a:lnSpc>
              <a:spcBef>
                <a:spcPts val="500"/>
              </a:spcBef>
              <a:buClr>
                <a:srgbClr val="8F9194"/>
              </a:buClr>
              <a:buFont typeface="Arial"/>
              <a:buNone/>
              <a:defRPr sz="1800" b="0" i="0" u="none" strike="noStrike" cap="none">
                <a:solidFill>
                  <a:srgbClr val="8F9194"/>
                </a:solidFill>
                <a:latin typeface="Calibri"/>
                <a:ea typeface="Calibri"/>
                <a:cs typeface="Calibri"/>
                <a:sym typeface="Calibri"/>
              </a:defRPr>
            </a:lvl3pPr>
            <a:lvl4pPr marL="1371600" marR="0" lvl="3"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4pPr>
            <a:lvl5pPr marL="1828800" marR="0" lvl="4"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5pPr>
            <a:lvl6pPr marL="2286000" marR="0" lvl="5"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6pPr>
            <a:lvl7pPr marL="2743200" marR="0" lvl="6"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7pPr>
            <a:lvl8pPr marL="3200400" marR="0" lvl="7"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8pPr>
            <a:lvl9pPr marL="3657600" marR="0" lvl="8" indent="0" algn="l" rtl="0">
              <a:lnSpc>
                <a:spcPct val="90000"/>
              </a:lnSpc>
              <a:spcBef>
                <a:spcPts val="500"/>
              </a:spcBef>
              <a:buClr>
                <a:srgbClr val="8F9194"/>
              </a:buClr>
              <a:buFont typeface="Arial"/>
              <a:buNone/>
              <a:defRPr sz="1600" b="0" i="0" u="none" strike="noStrike" cap="none">
                <a:solidFill>
                  <a:srgbClr val="8F9194"/>
                </a:solidFill>
                <a:latin typeface="Calibri"/>
                <a:ea typeface="Calibri"/>
                <a:cs typeface="Calibri"/>
                <a:sym typeface="Calibri"/>
              </a:defRPr>
            </a:lvl9pPr>
          </a:lstStyle>
          <a:p>
            <a:endParaRPr/>
          </a:p>
        </p:txBody>
      </p:sp>
      <p:sp>
        <p:nvSpPr>
          <p:cNvPr id="288" name="Shape 288"/>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9" name="Shape 289"/>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93" name="Shape 293"/>
          <p:cNvSpPr txBox="1">
            <a:spLocks noGrp="1"/>
          </p:cNvSpPr>
          <p:nvPr>
            <p:ph type="body" idx="1"/>
          </p:nvPr>
        </p:nvSpPr>
        <p:spPr>
          <a:xfrm>
            <a:off x="838200" y="1825625"/>
            <a:ext cx="5181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Shape 294"/>
          <p:cNvSpPr txBox="1">
            <a:spLocks noGrp="1"/>
          </p:cNvSpPr>
          <p:nvPr>
            <p:ph type="body" idx="2"/>
          </p:nvPr>
        </p:nvSpPr>
        <p:spPr>
          <a:xfrm>
            <a:off x="6172200" y="1825625"/>
            <a:ext cx="5181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6" name="Shape 296"/>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839787"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00" name="Shape 300"/>
          <p:cNvSpPr txBox="1">
            <a:spLocks noGrp="1"/>
          </p:cNvSpPr>
          <p:nvPr>
            <p:ph type="body" idx="1"/>
          </p:nvPr>
        </p:nvSpPr>
        <p:spPr>
          <a:xfrm>
            <a:off x="839787" y="1681163"/>
            <a:ext cx="51579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1" name="Shape 301"/>
          <p:cNvSpPr txBox="1">
            <a:spLocks noGrp="1"/>
          </p:cNvSpPr>
          <p:nvPr>
            <p:ph type="body" idx="2"/>
          </p:nvPr>
        </p:nvSpPr>
        <p:spPr>
          <a:xfrm>
            <a:off x="839787" y="2505075"/>
            <a:ext cx="51579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2" name="Shape 302"/>
          <p:cNvSpPr txBox="1">
            <a:spLocks noGrp="1"/>
          </p:cNvSpPr>
          <p:nvPr>
            <p:ph type="body" idx="3"/>
          </p:nvPr>
        </p:nvSpPr>
        <p:spPr>
          <a:xfrm>
            <a:off x="6172200" y="1681163"/>
            <a:ext cx="51831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body" idx="4"/>
          </p:nvPr>
        </p:nvSpPr>
        <p:spPr>
          <a:xfrm>
            <a:off x="6172200" y="2505075"/>
            <a:ext cx="51831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6" name="Shape 306"/>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09" name="Shape 309"/>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0" name="Shape 310"/>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1" name="Shape 311"/>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2"/>
        <p:cNvGrpSpPr/>
        <p:nvPr/>
      </p:nvGrpSpPr>
      <p:grpSpPr>
        <a:xfrm>
          <a:off x="0" y="0"/>
          <a:ext cx="0" cy="0"/>
          <a:chOff x="0" y="0"/>
          <a:chExt cx="0" cy="0"/>
        </a:xfrm>
      </p:grpSpPr>
      <p:sp>
        <p:nvSpPr>
          <p:cNvPr id="313" name="Shape 313"/>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4" name="Shape 314"/>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5" name="Shape 315"/>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t>3/4/19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18" name="Shape 318"/>
          <p:cNvSpPr txBox="1">
            <a:spLocks noGrp="1"/>
          </p:cNvSpPr>
          <p:nvPr>
            <p:ph type="body" idx="1"/>
          </p:nvPr>
        </p:nvSpPr>
        <p:spPr>
          <a:xfrm>
            <a:off x="5183187" y="987425"/>
            <a:ext cx="6172200" cy="48735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9" name="Shape 319"/>
          <p:cNvSpPr txBox="1">
            <a:spLocks noGrp="1"/>
          </p:cNvSpPr>
          <p:nvPr>
            <p:ph type="body" idx="2"/>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20" name="Shape 320"/>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1" name="Shape 321"/>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2" name="Shape 322"/>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25" name="Shape 325"/>
          <p:cNvSpPr>
            <a:spLocks noGrp="1"/>
          </p:cNvSpPr>
          <p:nvPr>
            <p:ph type="pic" idx="2"/>
          </p:nvPr>
        </p:nvSpPr>
        <p:spPr>
          <a:xfrm>
            <a:off x="5183187" y="987425"/>
            <a:ext cx="6172200" cy="4873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6" name="Shape 326"/>
          <p:cNvSpPr txBox="1">
            <a:spLocks noGrp="1"/>
          </p:cNvSpPr>
          <p:nvPr>
            <p:ph type="body" idx="1"/>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27" name="Shape 327"/>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8" name="Shape 328"/>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9" name="Shape 329"/>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32" name="Shape 332"/>
          <p:cNvSpPr txBox="1">
            <a:spLocks noGrp="1"/>
          </p:cNvSpPr>
          <p:nvPr>
            <p:ph type="body" idx="1"/>
          </p:nvPr>
        </p:nvSpPr>
        <p:spPr>
          <a:xfrm rot="5400000">
            <a:off x="3920400" y="-1256575"/>
            <a:ext cx="4351200" cy="10515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3" name="Shape 333"/>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4" name="Shape 334"/>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5" name="Shape 335"/>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rot="5400000">
            <a:off x="7133400" y="1956625"/>
            <a:ext cx="5811900" cy="26289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38" name="Shape 338"/>
          <p:cNvSpPr txBox="1">
            <a:spLocks noGrp="1"/>
          </p:cNvSpPr>
          <p:nvPr>
            <p:ph type="body" idx="1"/>
          </p:nvPr>
        </p:nvSpPr>
        <p:spPr>
          <a:xfrm rot="5400000">
            <a:off x="1799400" y="-596075"/>
            <a:ext cx="5811900" cy="77343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Shape 339"/>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0" name="Shape 340"/>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1" name="Shape 341"/>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342"/>
        <p:cNvGrpSpPr/>
        <p:nvPr/>
      </p:nvGrpSpPr>
      <p:grpSpPr>
        <a:xfrm>
          <a:off x="0" y="0"/>
          <a:ext cx="0" cy="0"/>
          <a:chOff x="0" y="0"/>
          <a:chExt cx="0" cy="0"/>
        </a:xfrm>
      </p:grpSpPr>
      <p:pic>
        <p:nvPicPr>
          <p:cNvPr id="343" name="Shape 343"/>
          <p:cNvPicPr preferRelativeResize="0"/>
          <p:nvPr/>
        </p:nvPicPr>
        <p:blipFill rotWithShape="1">
          <a:blip r:embed="rId2">
            <a:alphaModFix amt="20000"/>
          </a:blip>
          <a:srcRect/>
          <a:stretch/>
        </p:blipFill>
        <p:spPr>
          <a:xfrm>
            <a:off x="11362942" y="6417000"/>
            <a:ext cx="653100" cy="2535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344"/>
        <p:cNvGrpSpPr/>
        <p:nvPr/>
      </p:nvGrpSpPr>
      <p:grpSpPr>
        <a:xfrm>
          <a:off x="0" y="0"/>
          <a:ext cx="0" cy="0"/>
          <a:chOff x="0" y="0"/>
          <a:chExt cx="0" cy="0"/>
        </a:xfrm>
      </p:grpSpPr>
      <p:pic>
        <p:nvPicPr>
          <p:cNvPr id="345" name="Shape 345"/>
          <p:cNvPicPr preferRelativeResize="0"/>
          <p:nvPr/>
        </p:nvPicPr>
        <p:blipFill rotWithShape="1">
          <a:blip r:embed="rId2">
            <a:alphaModFix amt="20000"/>
          </a:blip>
          <a:srcRect/>
          <a:stretch/>
        </p:blipFill>
        <p:spPr>
          <a:xfrm>
            <a:off x="11362942" y="6417000"/>
            <a:ext cx="653100" cy="2535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346"/>
        <p:cNvGrpSpPr/>
        <p:nvPr/>
      </p:nvGrpSpPr>
      <p:grpSpPr>
        <a:xfrm>
          <a:off x="0" y="0"/>
          <a:ext cx="0" cy="0"/>
          <a:chOff x="0" y="0"/>
          <a:chExt cx="0" cy="0"/>
        </a:xfrm>
      </p:grpSpPr>
      <p:pic>
        <p:nvPicPr>
          <p:cNvPr id="347" name="Shape 347"/>
          <p:cNvPicPr preferRelativeResize="0"/>
          <p:nvPr/>
        </p:nvPicPr>
        <p:blipFill rotWithShape="1">
          <a:blip r:embed="rId2">
            <a:alphaModFix amt="20000"/>
          </a:blip>
          <a:srcRect/>
          <a:stretch/>
        </p:blipFill>
        <p:spPr>
          <a:xfrm>
            <a:off x="11362942" y="6417000"/>
            <a:ext cx="653100" cy="2535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348"/>
        <p:cNvGrpSpPr/>
        <p:nvPr/>
      </p:nvGrpSpPr>
      <p:grpSpPr>
        <a:xfrm>
          <a:off x="0" y="0"/>
          <a:ext cx="0" cy="0"/>
          <a:chOff x="0" y="0"/>
          <a:chExt cx="0" cy="0"/>
        </a:xfrm>
      </p:grpSpPr>
      <p:pic>
        <p:nvPicPr>
          <p:cNvPr id="349" name="Shape 349"/>
          <p:cNvPicPr preferRelativeResize="0"/>
          <p:nvPr/>
        </p:nvPicPr>
        <p:blipFill rotWithShape="1">
          <a:blip r:embed="rId2">
            <a:alphaModFix amt="20000"/>
          </a:blip>
          <a:srcRect/>
          <a:stretch/>
        </p:blipFill>
        <p:spPr>
          <a:xfrm>
            <a:off x="11362942" y="6417000"/>
            <a:ext cx="653100" cy="25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t>3/4/19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t>3/4/19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t>3/4/19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7" r:id="rId17"/>
    <p:sldLayoutId id="2147483668" r:id="rId18"/>
    <p:sldLayoutId id="2147483669"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69" name="Shape 269"/>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271" name="Shape 271"/>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272" name="Shape 272"/>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447034860"/>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69" name="Shape 269"/>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271" name="Shape 271"/>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272" name="Shape 272"/>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146321780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43.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43.xml"/></Relationships>
</file>

<file path=ppt/slides/_rels/slide1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10000"/>
            <a:extLst>
              <a:ext uri="{28A0092B-C50C-407E-A947-70E740481C1C}">
                <a14:useLocalDpi xmlns:a14="http://schemas.microsoft.com/office/drawing/2010/main" val="0"/>
              </a:ext>
            </a:extLst>
          </a:blip>
          <a:srcRect l="7332" t="25500" r="4328"/>
          <a:stretch/>
        </p:blipFill>
        <p:spPr>
          <a:xfrm>
            <a:off x="0" y="0"/>
            <a:ext cx="12192000" cy="6858000"/>
          </a:xfrm>
          <a:prstGeom prst="rect">
            <a:avLst/>
          </a:prstGeom>
        </p:spPr>
      </p:pic>
      <p:sp>
        <p:nvSpPr>
          <p:cNvPr id="9" name="TextBox 8"/>
          <p:cNvSpPr txBox="1"/>
          <p:nvPr/>
        </p:nvSpPr>
        <p:spPr>
          <a:xfrm>
            <a:off x="0" y="1800926"/>
            <a:ext cx="12192000" cy="3206391"/>
          </a:xfrm>
          <a:prstGeom prst="rect">
            <a:avLst/>
          </a:prstGeom>
          <a:noFill/>
        </p:spPr>
        <p:txBody>
          <a:bodyPr wrap="square" rtlCol="0">
            <a:spAutoFit/>
          </a:bodyPr>
          <a:lstStyle/>
          <a:p>
            <a:pPr algn="ctr">
              <a:lnSpc>
                <a:spcPct val="70000"/>
              </a:lnSpc>
            </a:pPr>
            <a:r>
              <a:rPr lang="en-US" sz="14000" b="1" dirty="0">
                <a:solidFill>
                  <a:srgbClr val="FFFFFF"/>
                </a:solidFill>
                <a:latin typeface="Gilroy ExtraBold" charset="0"/>
                <a:ea typeface="Gilroy ExtraBold" charset="0"/>
                <a:cs typeface="Gilroy ExtraBold" charset="0"/>
              </a:rPr>
              <a:t>COACHES HUDDLE</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0" y="4981508"/>
            <a:ext cx="12192000" cy="551177"/>
          </a:xfrm>
          <a:prstGeom prst="rect">
            <a:avLst/>
          </a:prstGeom>
          <a:noFill/>
        </p:spPr>
        <p:txBody>
          <a:bodyPr wrap="square" rtlCol="0">
            <a:spAutoFit/>
          </a:bodyPr>
          <a:lstStyle/>
          <a:p>
            <a:pPr algn="ctr">
              <a:lnSpc>
                <a:spcPct val="70000"/>
              </a:lnSpc>
            </a:pPr>
            <a:r>
              <a:rPr lang="en-US" sz="4000" b="1" dirty="0">
                <a:solidFill>
                  <a:schemeClr val="tx2"/>
                </a:solidFill>
                <a:latin typeface="Gilroy ExtraBold" charset="0"/>
                <a:ea typeface="Gilroy ExtraBold" charset="0"/>
                <a:cs typeface="Gilroy ExtraBold" charset="0"/>
              </a:rPr>
              <a:t>FALL 2017</a:t>
            </a:r>
          </a:p>
        </p:txBody>
      </p:sp>
      <p:pic>
        <p:nvPicPr>
          <p:cNvPr id="6" name="Picture 5" descr="A drawing of a face&#10;&#10;Description automatically generated">
            <a:extLst>
              <a:ext uri="{FF2B5EF4-FFF2-40B4-BE49-F238E27FC236}">
                <a16:creationId xmlns:a16="http://schemas.microsoft.com/office/drawing/2014/main" id="{84DB68E3-D12D-DD43-8A0F-7286D3DA9331}"/>
              </a:ext>
            </a:extLst>
          </p:cNvPr>
          <p:cNvPicPr>
            <a:picLocks noChangeAspect="1"/>
          </p:cNvPicPr>
          <p:nvPr/>
        </p:nvPicPr>
        <p:blipFill>
          <a:blip r:embed="rId5"/>
          <a:stretch>
            <a:fillRect/>
          </a:stretch>
        </p:blipFill>
        <p:spPr>
          <a:xfrm>
            <a:off x="349458" y="6221352"/>
            <a:ext cx="1219200" cy="419100"/>
          </a:xfrm>
          <a:prstGeom prst="rect">
            <a:avLst/>
          </a:prstGeom>
        </p:spPr>
      </p:pic>
    </p:spTree>
    <p:extLst>
      <p:ext uri="{BB962C8B-B14F-4D97-AF65-F5344CB8AC3E}">
        <p14:creationId xmlns:p14="http://schemas.microsoft.com/office/powerpoint/2010/main" val="678064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p:nvPr/>
        </p:nvSpPr>
        <p:spPr>
          <a:xfrm>
            <a:off x="0" y="2758276"/>
            <a:ext cx="12192000" cy="93871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5500" b="1" u="none" strike="noStrike" cap="none" dirty="0">
                <a:solidFill>
                  <a:schemeClr val="dk2"/>
                </a:solidFill>
                <a:latin typeface="Gilroy ExtraBold" charset="0"/>
                <a:ea typeface="Gilroy ExtraBold" charset="0"/>
                <a:cs typeface="Gilroy ExtraBold" charset="0"/>
                <a:sym typeface="Arial"/>
              </a:rPr>
              <a:t>Respect. Empower. Include.</a:t>
            </a:r>
          </a:p>
        </p:txBody>
      </p:sp>
      <p:sp>
        <p:nvSpPr>
          <p:cNvPr id="406" name="Shape 406"/>
          <p:cNvSpPr/>
          <p:nvPr/>
        </p:nvSpPr>
        <p:spPr>
          <a:xfrm>
            <a:off x="2861922" y="3712435"/>
            <a:ext cx="6468156" cy="55399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3D444D"/>
              </a:buClr>
              <a:buSzPct val="25000"/>
              <a:buFont typeface="Source Sans Pro"/>
              <a:buNone/>
            </a:pPr>
            <a:r>
              <a:rPr lang="en-US" sz="3000" b="0" i="0" u="none" strike="noStrike" cap="none">
                <a:solidFill>
                  <a:srgbClr val="3D444D"/>
                </a:solidFill>
                <a:latin typeface="Source Sans Pro"/>
                <a:ea typeface="Source Sans Pro"/>
                <a:cs typeface="Source Sans Pro"/>
                <a:sym typeface="Source Sans Pro"/>
              </a:rPr>
              <a:t>Always. </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832416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3441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Shape 443"/>
          <p:cNvSpPr txBox="1"/>
          <p:nvPr/>
        </p:nvSpPr>
        <p:spPr>
          <a:xfrm>
            <a:off x="0" y="3824569"/>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3000" b="0" i="0" u="none" strike="noStrike" cap="none" dirty="0">
                <a:latin typeface="Source Sans Pro"/>
                <a:ea typeface="Source Sans Pro"/>
                <a:cs typeface="Source Sans Pro"/>
                <a:sym typeface="Source Sans Pro"/>
              </a:rPr>
              <a:t>What did you learn today about leadership?</a:t>
            </a:r>
          </a:p>
        </p:txBody>
      </p:sp>
      <p:sp>
        <p:nvSpPr>
          <p:cNvPr id="7" name="Shape 443"/>
          <p:cNvSpPr txBox="1"/>
          <p:nvPr/>
        </p:nvSpPr>
        <p:spPr>
          <a:xfrm>
            <a:off x="0" y="4743357"/>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3000" b="0" i="0" u="none" strike="noStrike" cap="none" dirty="0">
                <a:latin typeface="Source Sans Pro"/>
                <a:ea typeface="Source Sans Pro"/>
                <a:cs typeface="Source Sans Pro"/>
                <a:sym typeface="Source Sans Pro"/>
              </a:rPr>
              <a:t>What did you learn about yourself?</a:t>
            </a:r>
          </a:p>
        </p:txBody>
      </p:sp>
      <p:sp>
        <p:nvSpPr>
          <p:cNvPr id="8" name="Shape 443"/>
          <p:cNvSpPr txBox="1"/>
          <p:nvPr/>
        </p:nvSpPr>
        <p:spPr>
          <a:xfrm>
            <a:off x="0" y="5662145"/>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3000" b="0" i="0" u="none" strike="noStrike" cap="none" dirty="0">
                <a:latin typeface="Source Sans Pro"/>
                <a:ea typeface="Source Sans Pro"/>
                <a:cs typeface="Source Sans Pro"/>
                <a:sym typeface="Source Sans Pro"/>
              </a:rPr>
              <a:t>How can you apply what you’ve learned?</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Rectangle 9"/>
          <p:cNvSpPr>
            <a:spLocks noChangeArrowheads="1"/>
          </p:cNvSpPr>
          <p:nvPr/>
        </p:nvSpPr>
        <p:spPr bwMode="auto">
          <a:xfrm>
            <a:off x="0" y="723529"/>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16013587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99"/>
        <p:cNvGrpSpPr/>
        <p:nvPr/>
      </p:nvGrpSpPr>
      <p:grpSpPr>
        <a:xfrm>
          <a:off x="0" y="0"/>
          <a:ext cx="0" cy="0"/>
          <a:chOff x="0" y="0"/>
          <a:chExt cx="0" cy="0"/>
        </a:xfrm>
      </p:grpSpPr>
      <p:sp>
        <p:nvSpPr>
          <p:cNvPr id="1600" name="Shape 1600"/>
          <p:cNvSpPr txBox="1"/>
          <p:nvPr/>
        </p:nvSpPr>
        <p:spPr>
          <a:xfrm>
            <a:off x="0" y="2269784"/>
            <a:ext cx="12192000" cy="1019088"/>
          </a:xfrm>
          <a:prstGeom prst="rect">
            <a:avLst/>
          </a:prstGeom>
          <a:noFill/>
          <a:ln>
            <a:noFill/>
          </a:ln>
        </p:spPr>
        <p:txBody>
          <a:bodyPr lIns="91425" tIns="45700" rIns="91425" bIns="45700" anchor="t" anchorCtr="0">
            <a:noAutofit/>
          </a:bodyPr>
          <a:lstStyle/>
          <a:p>
            <a:pPr algn="ctr">
              <a:buSzPct val="25000"/>
            </a:pPr>
            <a:r>
              <a:rPr lang="en-US" sz="10000" b="1" kern="0" dirty="0">
                <a:solidFill>
                  <a:srgbClr val="FFFFFF"/>
                </a:solidFill>
                <a:latin typeface="Gilroy ExtraBold" charset="0"/>
                <a:ea typeface="Gilroy ExtraBold" charset="0"/>
                <a:cs typeface="Gilroy ExtraBold" charset="0"/>
                <a:sym typeface="Arial"/>
              </a:rPr>
              <a:t>Evaluations</a:t>
            </a:r>
          </a:p>
        </p:txBody>
      </p:sp>
      <p:pic>
        <p:nvPicPr>
          <p:cNvPr id="1601" name="Shape 1601"/>
          <p:cNvPicPr preferRelativeResize="0"/>
          <p:nvPr/>
        </p:nvPicPr>
        <p:blipFill rotWithShape="1">
          <a:blip r:embed="rId3">
            <a:alphaModFix amt="35000"/>
          </a:blip>
          <a:srcRect/>
          <a:stretch/>
        </p:blipFill>
        <p:spPr>
          <a:xfrm>
            <a:off x="11362942" y="6417000"/>
            <a:ext cx="653100" cy="253500"/>
          </a:xfrm>
          <a:prstGeom prst="rect">
            <a:avLst/>
          </a:prstGeom>
          <a:noFill/>
          <a:ln>
            <a:noFill/>
          </a:ln>
        </p:spPr>
      </p:pic>
      <p:sp>
        <p:nvSpPr>
          <p:cNvPr id="1602" name="Shape 1602"/>
          <p:cNvSpPr txBox="1"/>
          <p:nvPr/>
        </p:nvSpPr>
        <p:spPr>
          <a:xfrm>
            <a:off x="869250" y="3686255"/>
            <a:ext cx="10453500" cy="551800"/>
          </a:xfrm>
          <a:prstGeom prst="rect">
            <a:avLst/>
          </a:prstGeom>
          <a:noFill/>
          <a:ln>
            <a:noFill/>
          </a:ln>
        </p:spPr>
        <p:txBody>
          <a:bodyPr lIns="91425" tIns="91425" rIns="91425" bIns="91425" anchor="t" anchorCtr="0">
            <a:noAutofit/>
          </a:bodyPr>
          <a:lstStyle/>
          <a:p>
            <a:pPr algn="ctr"/>
            <a:r>
              <a:rPr lang="en-US" sz="3200" dirty="0" err="1">
                <a:solidFill>
                  <a:schemeClr val="bg2"/>
                </a:solidFill>
                <a:latin typeface="Source Sans Pro" charset="0"/>
                <a:ea typeface="Source Sans Pro" charset="0"/>
                <a:cs typeface="Source Sans Pro" charset="0"/>
              </a:rPr>
              <a:t>bit.ly</a:t>
            </a:r>
            <a:r>
              <a:rPr lang="en-US" sz="3200" dirty="0">
                <a:solidFill>
                  <a:schemeClr val="bg2"/>
                </a:solidFill>
                <a:latin typeface="Source Sans Pro" charset="0"/>
                <a:ea typeface="Source Sans Pro" charset="0"/>
                <a:cs typeface="Source Sans Pro" charset="0"/>
              </a:rPr>
              <a:t>/ofacoaches1</a:t>
            </a:r>
          </a:p>
          <a:p>
            <a:br>
              <a:rPr lang="en-US" sz="3600" dirty="0"/>
            </a:br>
            <a:endParaRPr lang="en-US" sz="3600" dirty="0"/>
          </a:p>
          <a:p>
            <a:pPr algn="ctr"/>
            <a:endParaRPr sz="9600" kern="0" dirty="0">
              <a:solidFill>
                <a:srgbClr val="FFFFFF"/>
              </a:solidFill>
              <a:ea typeface="Arial"/>
              <a:cs typeface="Arial"/>
              <a:sym typeface="Arial"/>
            </a:endParaRPr>
          </a:p>
        </p:txBody>
      </p:sp>
    </p:spTree>
    <p:extLst>
      <p:ext uri="{BB962C8B-B14F-4D97-AF65-F5344CB8AC3E}">
        <p14:creationId xmlns:p14="http://schemas.microsoft.com/office/powerpoint/2010/main" val="7742964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763584"/>
            <a:ext cx="4194048" cy="2862322"/>
          </a:xfrm>
          <a:prstGeom prst="rect">
            <a:avLst/>
          </a:prstGeom>
          <a:noFill/>
        </p:spPr>
        <p:txBody>
          <a:bodyPr wrap="square" rtlCol="0">
            <a:spAutoFit/>
          </a:bodyPr>
          <a:lstStyle/>
          <a:p>
            <a:pPr>
              <a:lnSpc>
                <a:spcPct val="80000"/>
              </a:lnSpc>
            </a:pPr>
            <a:r>
              <a:rPr lang="en-US" sz="4500" b="1" dirty="0">
                <a:solidFill>
                  <a:schemeClr val="bg1"/>
                </a:solidFill>
                <a:latin typeface="Gilroy ExtraBold" charset="0"/>
                <a:ea typeface="Gilroy ExtraBold" charset="0"/>
                <a:cs typeface="Gilroy ExtraBold" charset="0"/>
              </a:rPr>
              <a:t>Optional</a:t>
            </a:r>
          </a:p>
          <a:p>
            <a:pPr>
              <a:lnSpc>
                <a:spcPct val="80000"/>
              </a:lnSpc>
            </a:pPr>
            <a:r>
              <a:rPr lang="en-US" sz="4500" b="1" dirty="0">
                <a:solidFill>
                  <a:schemeClr val="bg1"/>
                </a:solidFill>
                <a:latin typeface="Gilroy ExtraBold" charset="0"/>
                <a:ea typeface="Gilroy ExtraBold" charset="0"/>
                <a:cs typeface="Gilroy ExtraBold" charset="0"/>
              </a:rPr>
              <a:t>Fun!</a:t>
            </a: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8" name="TextBox 7"/>
          <p:cNvSpPr txBox="1"/>
          <p:nvPr/>
        </p:nvSpPr>
        <p:spPr>
          <a:xfrm>
            <a:off x="6215681" y="763584"/>
            <a:ext cx="4547617" cy="4524315"/>
          </a:xfrm>
          <a:prstGeom prst="rect">
            <a:avLst/>
          </a:prstGeom>
          <a:noFill/>
        </p:spPr>
        <p:txBody>
          <a:bodyPr wrap="square" rtlCol="0">
            <a:spAutoFit/>
          </a:bodyPr>
          <a:lstStyle/>
          <a:p>
            <a:r>
              <a:rPr lang="en-US" sz="2400" b="1" dirty="0">
                <a:solidFill>
                  <a:schemeClr val="bg1"/>
                </a:solidFill>
                <a:latin typeface="Source Sans Pro" charset="0"/>
                <a:ea typeface="Source Sans Pro" charset="0"/>
                <a:cs typeface="Source Sans Pro" charset="0"/>
              </a:rPr>
              <a:t>Picnic in Grant Park</a:t>
            </a:r>
          </a:p>
          <a:p>
            <a:r>
              <a:rPr lang="en-US" sz="2400" dirty="0">
                <a:solidFill>
                  <a:schemeClr val="bg1"/>
                </a:solidFill>
                <a:latin typeface="Source Sans Pro" charset="0"/>
                <a:ea typeface="Source Sans Pro" charset="0"/>
                <a:cs typeface="Source Sans Pro" charset="0"/>
              </a:rPr>
              <a:t>Live music and snacks.</a:t>
            </a:r>
          </a:p>
          <a:p>
            <a:endParaRPr lang="en-US" sz="2400" b="1" dirty="0">
              <a:solidFill>
                <a:schemeClr val="bg1"/>
              </a:solidFill>
              <a:latin typeface="Source Sans Pro" charset="0"/>
              <a:ea typeface="Source Sans Pro" charset="0"/>
              <a:cs typeface="Source Sans Pro" charset="0"/>
            </a:endParaRPr>
          </a:p>
          <a:p>
            <a:r>
              <a:rPr lang="en-US" sz="2400" b="1" dirty="0">
                <a:solidFill>
                  <a:schemeClr val="bg1"/>
                </a:solidFill>
                <a:latin typeface="Source Sans Pro" charset="0"/>
                <a:ea typeface="Source Sans Pro" charset="0"/>
                <a:cs typeface="Source Sans Pro" charset="0"/>
              </a:rPr>
              <a:t>Tonight from 5:30–8:00pm</a:t>
            </a:r>
            <a:endParaRPr lang="en-US" sz="2400" b="1" dirty="0">
              <a:solidFill>
                <a:schemeClr val="bg1"/>
              </a:solidFill>
            </a:endParaRPr>
          </a:p>
          <a:p>
            <a:r>
              <a:rPr lang="en-US" sz="2400" dirty="0">
                <a:solidFill>
                  <a:schemeClr val="bg1"/>
                </a:solidFill>
              </a:rPr>
              <a:t>601 S Michigan Ave, Chicago, IL 60605</a:t>
            </a:r>
          </a:p>
          <a:p>
            <a:endParaRPr lang="en-US" sz="2400" dirty="0">
              <a:solidFill>
                <a:schemeClr val="bg1"/>
              </a:solidFill>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b="1" dirty="0">
              <a:latin typeface="Source Sans Pro" charset="0"/>
              <a:ea typeface="Source Sans Pro" charset="0"/>
              <a:cs typeface="Source Sans Pro" charset="0"/>
            </a:endParaRPr>
          </a:p>
          <a:p>
            <a:endParaRPr lang="en-US" sz="2400" b="1"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13" name="TextBox 12"/>
          <p:cNvSpPr txBox="1"/>
          <p:nvPr/>
        </p:nvSpPr>
        <p:spPr>
          <a:xfrm>
            <a:off x="936546" y="3911525"/>
            <a:ext cx="4194048" cy="2862322"/>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Tomorrow’s</a:t>
            </a:r>
          </a:p>
          <a:p>
            <a:pPr>
              <a:lnSpc>
                <a:spcPct val="80000"/>
              </a:lnSpc>
            </a:pPr>
            <a:r>
              <a:rPr lang="en-US" sz="4500" b="1" dirty="0">
                <a:solidFill>
                  <a:schemeClr val="tx2"/>
                </a:solidFill>
                <a:latin typeface="Gilroy ExtraBold" charset="0"/>
                <a:ea typeface="Gilroy ExtraBold" charset="0"/>
                <a:cs typeface="Gilroy ExtraBold" charset="0"/>
              </a:rPr>
              <a:t>Training</a:t>
            </a: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14" name="TextBox 13"/>
          <p:cNvSpPr txBox="1"/>
          <p:nvPr/>
        </p:nvSpPr>
        <p:spPr>
          <a:xfrm>
            <a:off x="6215681" y="3911525"/>
            <a:ext cx="4547617" cy="4154984"/>
          </a:xfrm>
          <a:prstGeom prst="rect">
            <a:avLst/>
          </a:prstGeom>
          <a:noFill/>
        </p:spPr>
        <p:txBody>
          <a:bodyPr wrap="square" rtlCol="0">
            <a:spAutoFit/>
          </a:bodyPr>
          <a:lstStyle/>
          <a:p>
            <a:r>
              <a:rPr lang="en-US" sz="2400" b="1" dirty="0">
                <a:solidFill>
                  <a:schemeClr val="tx2"/>
                </a:solidFill>
                <a:latin typeface="Source Sans Pro" charset="0"/>
                <a:ea typeface="Source Sans Pro" charset="0"/>
                <a:cs typeface="Source Sans Pro" charset="0"/>
              </a:rPr>
              <a:t>Breakfast and registration begins at 8:30am!</a:t>
            </a:r>
          </a:p>
          <a:p>
            <a:endParaRPr lang="en-US" sz="2400" b="1" dirty="0">
              <a:solidFill>
                <a:schemeClr val="tx2"/>
              </a:solidFill>
              <a:latin typeface="Source Sans Pro" charset="0"/>
              <a:ea typeface="Source Sans Pro" charset="0"/>
              <a:cs typeface="Source Sans Pro" charset="0"/>
            </a:endParaRPr>
          </a:p>
          <a:p>
            <a:r>
              <a:rPr lang="en-US" sz="2400" dirty="0">
                <a:solidFill>
                  <a:schemeClr val="tx2"/>
                </a:solidFill>
                <a:latin typeface="Source Sans Pro" charset="0"/>
                <a:ea typeface="Source Sans Pro" charset="0"/>
                <a:cs typeface="Source Sans Pro" charset="0"/>
              </a:rPr>
              <a:t>We will finish by 1:00pm. Make sure you check out of your hotel and bring your luggage!</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b="1" dirty="0">
              <a:latin typeface="Source Sans Pro" charset="0"/>
              <a:ea typeface="Source Sans Pro" charset="0"/>
              <a:cs typeface="Source Sans Pro" charset="0"/>
            </a:endParaRPr>
          </a:p>
          <a:p>
            <a:endParaRPr lang="en-US" sz="2400" b="1"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6340976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0" y="2863502"/>
            <a:ext cx="12192000" cy="1481111"/>
          </a:xfrm>
          <a:prstGeom prst="rect">
            <a:avLst/>
          </a:prstGeom>
          <a:noFill/>
        </p:spPr>
        <p:txBody>
          <a:bodyPr wrap="square" rtlCol="0">
            <a:spAutoFit/>
          </a:bodyPr>
          <a:lstStyle/>
          <a:p>
            <a:pPr algn="ctr">
              <a:lnSpc>
                <a:spcPct val="80000"/>
              </a:lnSpc>
            </a:pPr>
            <a:r>
              <a:rPr lang="en-US" sz="11000" b="1" dirty="0">
                <a:solidFill>
                  <a:srgbClr val="FFFFFF"/>
                </a:solidFill>
                <a:latin typeface="Gilroy ExtraBold" charset="0"/>
                <a:ea typeface="Gilroy ExtraBold" charset="0"/>
                <a:cs typeface="Gilroy ExtraBold" charset="0"/>
              </a:rPr>
              <a:t>810.931.6640</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TextBox 4"/>
          <p:cNvSpPr txBox="1"/>
          <p:nvPr/>
        </p:nvSpPr>
        <p:spPr>
          <a:xfrm>
            <a:off x="2132219" y="2217171"/>
            <a:ext cx="7927562" cy="646331"/>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Point of contact: Kevin Lane</a:t>
            </a:r>
          </a:p>
        </p:txBody>
      </p:sp>
    </p:spTree>
    <p:extLst>
      <p:ext uri="{BB962C8B-B14F-4D97-AF65-F5344CB8AC3E}">
        <p14:creationId xmlns:p14="http://schemas.microsoft.com/office/powerpoint/2010/main" val="8842157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Tomorrow’s agenda</a:t>
            </a:r>
          </a:p>
        </p:txBody>
      </p:sp>
      <p:sp>
        <p:nvSpPr>
          <p:cNvPr id="8" name="Rectangle 7"/>
          <p:cNvSpPr/>
          <p:nvPr/>
        </p:nvSpPr>
        <p:spPr>
          <a:xfrm>
            <a:off x="5279138"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Breakfast &amp; registration</a:t>
            </a:r>
          </a:p>
        </p:txBody>
      </p:sp>
      <p:sp>
        <p:nvSpPr>
          <p:cNvPr id="9" name="Rectangle 8"/>
          <p:cNvSpPr/>
          <p:nvPr/>
        </p:nvSpPr>
        <p:spPr>
          <a:xfrm>
            <a:off x="5279136" y="1830836"/>
            <a:ext cx="4316504"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Opening &amp; recap from Saturday</a:t>
            </a:r>
          </a:p>
        </p:txBody>
      </p:sp>
      <p:sp>
        <p:nvSpPr>
          <p:cNvPr id="10" name="Rectangle 9"/>
          <p:cNvSpPr/>
          <p:nvPr/>
        </p:nvSpPr>
        <p:spPr>
          <a:xfrm>
            <a:off x="5279137" y="2568155"/>
            <a:ext cx="5593653"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Program breakouts: Campus &amp; Fellowship</a:t>
            </a:r>
          </a:p>
        </p:txBody>
      </p:sp>
      <p:sp>
        <p:nvSpPr>
          <p:cNvPr id="14" name="Rectangle 13"/>
          <p:cNvSpPr/>
          <p:nvPr/>
        </p:nvSpPr>
        <p:spPr>
          <a:xfrm>
            <a:off x="5279137"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closing, next steps</a:t>
            </a:r>
          </a:p>
        </p:txBody>
      </p:sp>
    </p:spTree>
    <p:extLst>
      <p:ext uri="{BB962C8B-B14F-4D97-AF65-F5344CB8AC3E}">
        <p14:creationId xmlns:p14="http://schemas.microsoft.com/office/powerpoint/2010/main" val="19447804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2396267"/>
            <a:ext cx="12192000" cy="2065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3000" b="1" dirty="0">
                <a:solidFill>
                  <a:srgbClr val="FFFFFF"/>
                </a:solidFill>
                <a:latin typeface="Gilroy ExtraBold" charset="0"/>
                <a:ea typeface="Gilroy ExtraBold" charset="0"/>
                <a:cs typeface="Gilroy ExtraBold" charset="0"/>
              </a:rPr>
              <a:t>Questions?</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11921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2300892"/>
            <a:ext cx="12192000" cy="2065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3000" b="1" dirty="0">
                <a:solidFill>
                  <a:srgbClr val="FFFFFF"/>
                </a:solidFill>
                <a:latin typeface="Gilroy ExtraBold" charset="0"/>
                <a:ea typeface="Gilroy ExtraBold" charset="0"/>
                <a:cs typeface="Gilroy ExtraBold" charset="0"/>
              </a:rPr>
              <a:t>Thank you!</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561562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mt="10000"/>
            <a:extLst>
              <a:ext uri="{28A0092B-C50C-407E-A947-70E740481C1C}">
                <a14:useLocalDpi xmlns:a14="http://schemas.microsoft.com/office/drawing/2010/main" val="0"/>
              </a:ext>
            </a:extLst>
          </a:blip>
          <a:srcRect t="21155" r="12522" b="5072"/>
          <a:stretch/>
        </p:blipFill>
        <p:spPr>
          <a:xfrm>
            <a:off x="0" y="0"/>
            <a:ext cx="12192000" cy="6858000"/>
          </a:xfrm>
          <a:prstGeom prst="rect">
            <a:avLst/>
          </a:prstGeom>
        </p:spPr>
      </p:pic>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0" y="1800926"/>
            <a:ext cx="12192000" cy="3206391"/>
          </a:xfrm>
          <a:prstGeom prst="rect">
            <a:avLst/>
          </a:prstGeom>
          <a:noFill/>
        </p:spPr>
        <p:txBody>
          <a:bodyPr wrap="square" rtlCol="0">
            <a:spAutoFit/>
          </a:bodyPr>
          <a:lstStyle/>
          <a:p>
            <a:pPr algn="ctr">
              <a:lnSpc>
                <a:spcPct val="70000"/>
              </a:lnSpc>
            </a:pPr>
            <a:r>
              <a:rPr lang="en-US" sz="14000" b="1" dirty="0">
                <a:solidFill>
                  <a:srgbClr val="FFFFFF"/>
                </a:solidFill>
                <a:latin typeface="Gilroy ExtraBold" charset="0"/>
                <a:ea typeface="Gilroy ExtraBold" charset="0"/>
                <a:cs typeface="Gilroy ExtraBold" charset="0"/>
              </a:rPr>
              <a:t>COACHES HUDDLE</a:t>
            </a:r>
          </a:p>
        </p:txBody>
      </p:sp>
      <p:sp>
        <p:nvSpPr>
          <p:cNvPr id="8" name="TextBox 7"/>
          <p:cNvSpPr txBox="1"/>
          <p:nvPr/>
        </p:nvSpPr>
        <p:spPr>
          <a:xfrm>
            <a:off x="0" y="4981508"/>
            <a:ext cx="12192000" cy="551177"/>
          </a:xfrm>
          <a:prstGeom prst="rect">
            <a:avLst/>
          </a:prstGeom>
          <a:noFill/>
        </p:spPr>
        <p:txBody>
          <a:bodyPr wrap="square" rtlCol="0">
            <a:spAutoFit/>
          </a:bodyPr>
          <a:lstStyle/>
          <a:p>
            <a:pPr algn="ctr">
              <a:lnSpc>
                <a:spcPct val="70000"/>
              </a:lnSpc>
            </a:pPr>
            <a:r>
              <a:rPr lang="en-US" sz="4000" b="1" dirty="0">
                <a:solidFill>
                  <a:schemeClr val="tx2"/>
                </a:solidFill>
                <a:latin typeface="Gilroy ExtraBold" charset="0"/>
                <a:ea typeface="Gilroy ExtraBold" charset="0"/>
                <a:cs typeface="Gilroy ExtraBold" charset="0"/>
              </a:rPr>
              <a:t>FALL 2017</a:t>
            </a:r>
          </a:p>
        </p:txBody>
      </p:sp>
    </p:spTree>
    <p:extLst>
      <p:ext uri="{BB962C8B-B14F-4D97-AF65-F5344CB8AC3E}">
        <p14:creationId xmlns:p14="http://schemas.microsoft.com/office/powerpoint/2010/main" val="30901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79136"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Breakfast &amp; registration</a:t>
            </a:r>
          </a:p>
        </p:txBody>
      </p:sp>
      <p:sp>
        <p:nvSpPr>
          <p:cNvPr id="23" name="Rectangle 22"/>
          <p:cNvSpPr/>
          <p:nvPr/>
        </p:nvSpPr>
        <p:spPr>
          <a:xfrm>
            <a:off x="5279133" y="1830836"/>
            <a:ext cx="4636391"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Opening &amp; recap from Saturday</a:t>
            </a:r>
          </a:p>
        </p:txBody>
      </p:sp>
      <p:sp>
        <p:nvSpPr>
          <p:cNvPr id="35" name="Rectangle 34"/>
          <p:cNvSpPr/>
          <p:nvPr/>
        </p:nvSpPr>
        <p:spPr>
          <a:xfrm>
            <a:off x="5279135" y="2568155"/>
            <a:ext cx="5593653"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Program breakouts: Campus &amp; Fellowship</a:t>
            </a:r>
          </a:p>
        </p:txBody>
      </p:sp>
      <p:sp>
        <p:nvSpPr>
          <p:cNvPr id="6" name="Rectangle 5"/>
          <p:cNvSpPr/>
          <p:nvPr/>
        </p:nvSpPr>
        <p:spPr>
          <a:xfrm>
            <a:off x="5279135"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closing, next steps</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0757045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2613932"/>
            <a:ext cx="12192000" cy="1733616"/>
          </a:xfrm>
          <a:prstGeom prst="rect">
            <a:avLst/>
          </a:prstGeom>
          <a:noFill/>
        </p:spPr>
        <p:txBody>
          <a:bodyPr wrap="square" rtlCol="0">
            <a:spAutoFit/>
          </a:bodyPr>
          <a:lstStyle/>
          <a:p>
            <a:pPr algn="ctr">
              <a:lnSpc>
                <a:spcPct val="80000"/>
              </a:lnSpc>
            </a:pPr>
            <a:r>
              <a:rPr lang="en-US" sz="13000" b="1" dirty="0">
                <a:solidFill>
                  <a:schemeClr val="bg1"/>
                </a:solidFill>
                <a:latin typeface="Gilroy ExtraBold" charset="0"/>
                <a:ea typeface="Gilroy ExtraBold" charset="0"/>
                <a:cs typeface="Gilroy ExtraBold" charset="0"/>
              </a:rPr>
              <a:t>Icebreaker!</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8344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425"/>
        <p:cNvGrpSpPr/>
        <p:nvPr/>
      </p:nvGrpSpPr>
      <p:grpSpPr>
        <a:xfrm>
          <a:off x="0" y="0"/>
          <a:ext cx="0" cy="0"/>
          <a:chOff x="0" y="0"/>
          <a:chExt cx="0" cy="0"/>
        </a:xfrm>
      </p:grpSpPr>
      <p:sp>
        <p:nvSpPr>
          <p:cNvPr id="426" name="Shape 426"/>
          <p:cNvSpPr/>
          <p:nvPr/>
        </p:nvSpPr>
        <p:spPr>
          <a:xfrm>
            <a:off x="2003161" y="1174582"/>
            <a:ext cx="8185678" cy="3855952"/>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rgbClr val="3D444D"/>
              </a:buClr>
              <a:buSzPct val="25000"/>
              <a:buFont typeface="Source Sans Pro"/>
              <a:buNone/>
            </a:pPr>
            <a:r>
              <a:rPr lang="en-US" sz="4500" b="1" u="none" strike="noStrike" cap="none" dirty="0">
                <a:solidFill>
                  <a:schemeClr val="bg1"/>
                </a:solidFill>
                <a:latin typeface="Gilroy ExtraBold" charset="0"/>
                <a:ea typeface="Gilroy ExtraBold" charset="0"/>
                <a:cs typeface="Gilroy ExtraBold" charset="0"/>
                <a:sym typeface="Source Sans Pro"/>
              </a:rPr>
              <a:t>We come from different places. What works in one area might not work in another—and that’s okay! </a:t>
            </a:r>
          </a:p>
          <a:p>
            <a:pPr marL="0" marR="0" lvl="0" indent="0" algn="ctr" rtl="0">
              <a:lnSpc>
                <a:spcPct val="80000"/>
              </a:lnSpc>
              <a:spcBef>
                <a:spcPts val="0"/>
              </a:spcBef>
              <a:spcAft>
                <a:spcPts val="0"/>
              </a:spcAft>
              <a:buClr>
                <a:srgbClr val="3D444D"/>
              </a:buClr>
              <a:buSzPct val="25000"/>
              <a:buFont typeface="Source Sans Pro"/>
              <a:buNone/>
            </a:pPr>
            <a:endParaRPr lang="en-US" sz="4500" b="1" dirty="0">
              <a:solidFill>
                <a:schemeClr val="bg1"/>
              </a:solidFill>
              <a:latin typeface="Gilroy ExtraBold" charset="0"/>
              <a:ea typeface="Gilroy ExtraBold" charset="0"/>
              <a:cs typeface="Gilroy ExtraBold" charset="0"/>
              <a:sym typeface="Source Sans Pro"/>
            </a:endParaRPr>
          </a:p>
          <a:p>
            <a:pPr marL="0" marR="0" lvl="0" indent="0" algn="ctr" rtl="0">
              <a:lnSpc>
                <a:spcPct val="80000"/>
              </a:lnSpc>
              <a:spcBef>
                <a:spcPts val="0"/>
              </a:spcBef>
              <a:spcAft>
                <a:spcPts val="0"/>
              </a:spcAft>
              <a:buClr>
                <a:srgbClr val="3D444D"/>
              </a:buClr>
              <a:buSzPct val="25000"/>
              <a:buFont typeface="Source Sans Pro"/>
              <a:buNone/>
            </a:pPr>
            <a:r>
              <a:rPr lang="en-US" sz="4500" b="1" u="none" strike="noStrike" cap="none" dirty="0">
                <a:solidFill>
                  <a:schemeClr val="bg1"/>
                </a:solidFill>
                <a:latin typeface="Gilroy ExtraBold" charset="0"/>
                <a:ea typeface="Gilroy ExtraBold" charset="0"/>
                <a:cs typeface="Gilroy ExtraBold" charset="0"/>
                <a:sym typeface="Source Sans Pro"/>
              </a:rPr>
              <a:t>Respect other ideas and build off them rather than shoot them down. </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256674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79136"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Welcome and introductions</a:t>
            </a:r>
          </a:p>
        </p:txBody>
      </p:sp>
      <p:sp>
        <p:nvSpPr>
          <p:cNvPr id="23" name="Rectangle 22"/>
          <p:cNvSpPr/>
          <p:nvPr/>
        </p:nvSpPr>
        <p:spPr>
          <a:xfrm>
            <a:off x="5279134" y="1830836"/>
            <a:ext cx="4316504"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Leadership simulation</a:t>
            </a:r>
          </a:p>
        </p:txBody>
      </p:sp>
      <p:sp>
        <p:nvSpPr>
          <p:cNvPr id="35" name="Rectangle 34"/>
          <p:cNvSpPr/>
          <p:nvPr/>
        </p:nvSpPr>
        <p:spPr>
          <a:xfrm>
            <a:off x="5279135" y="2568155"/>
            <a:ext cx="468689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a:t>
            </a:r>
          </a:p>
        </p:txBody>
      </p:sp>
      <p:sp>
        <p:nvSpPr>
          <p:cNvPr id="6" name="Rectangle 5"/>
          <p:cNvSpPr/>
          <p:nvPr/>
        </p:nvSpPr>
        <p:spPr>
          <a:xfrm>
            <a:off x="5279135"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Lunch</a:t>
            </a:r>
          </a:p>
        </p:txBody>
      </p:sp>
      <p:sp>
        <p:nvSpPr>
          <p:cNvPr id="9" name="Rectangle 8"/>
          <p:cNvSpPr/>
          <p:nvPr/>
        </p:nvSpPr>
        <p:spPr>
          <a:xfrm>
            <a:off x="5279134" y="4019643"/>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II</a:t>
            </a:r>
          </a:p>
        </p:txBody>
      </p:sp>
      <p:sp>
        <p:nvSpPr>
          <p:cNvPr id="10" name="Rectangle 9"/>
          <p:cNvSpPr/>
          <p:nvPr/>
        </p:nvSpPr>
        <p:spPr>
          <a:xfrm>
            <a:off x="5279133" y="4780112"/>
            <a:ext cx="3850580"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a:solidFill>
                  <a:schemeClr val="tx1"/>
                </a:solidFill>
                <a:latin typeface="Source Sans Pro" charset="0"/>
                <a:ea typeface="Source Sans Pro" charset="0"/>
                <a:cs typeface="Source Sans Pro" charset="0"/>
              </a:rPr>
              <a:t>Archetypes of leadership</a:t>
            </a:r>
            <a:endParaRPr lang="en-US" sz="2400" dirty="0">
              <a:solidFill>
                <a:schemeClr val="tx1"/>
              </a:solidFill>
              <a:latin typeface="Source Sans Pro" charset="0"/>
              <a:ea typeface="Source Sans Pro" charset="0"/>
              <a:cs typeface="Source Sans Pro" charset="0"/>
            </a:endParaRP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Yesterday’s</a:t>
            </a:r>
          </a:p>
          <a:p>
            <a:pPr>
              <a:lnSpc>
                <a:spcPct val="80000"/>
              </a:lnSpc>
            </a:pPr>
            <a:r>
              <a:rPr lang="en-US" sz="4500" b="1" dirty="0">
                <a:solidFill>
                  <a:schemeClr val="tx2"/>
                </a:solidFill>
                <a:latin typeface="Gilroy ExtraBold" charset="0"/>
                <a:ea typeface="Gilroy ExtraBold" charset="0"/>
                <a:cs typeface="Gilroy ExtraBold" charset="0"/>
              </a:rPr>
              <a:t>agenda</a:t>
            </a:r>
          </a:p>
        </p:txBody>
      </p:sp>
      <p:sp>
        <p:nvSpPr>
          <p:cNvPr id="15" name="Rectangle 14"/>
          <p:cNvSpPr/>
          <p:nvPr/>
        </p:nvSpPr>
        <p:spPr>
          <a:xfrm>
            <a:off x="5279133" y="5517431"/>
            <a:ext cx="3850580"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&amp; closing</a:t>
            </a:r>
          </a:p>
        </p:txBody>
      </p:sp>
    </p:spTree>
    <p:extLst>
      <p:ext uri="{BB962C8B-B14F-4D97-AF65-F5344CB8AC3E}">
        <p14:creationId xmlns:p14="http://schemas.microsoft.com/office/powerpoint/2010/main" val="1230502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0" y="4009742"/>
            <a:ext cx="12192000" cy="2419124"/>
          </a:xfrm>
          <a:prstGeom prst="rect">
            <a:avLst/>
          </a:prstGeom>
          <a:noFill/>
        </p:spPr>
        <p:txBody>
          <a:bodyPr wrap="square" rtlCol="0">
            <a:spAutoFit/>
          </a:bodyPr>
          <a:lstStyle/>
          <a:p>
            <a:pPr algn="ctr">
              <a:lnSpc>
                <a:spcPct val="90000"/>
              </a:lnSpc>
            </a:pPr>
            <a:r>
              <a:rPr lang="en-US" sz="2800" dirty="0">
                <a:latin typeface="Source Sans Pro" charset="0"/>
                <a:ea typeface="Source Sans Pro" charset="0"/>
                <a:cs typeface="Source Sans Pro" charset="0"/>
              </a:rPr>
              <a:t>Some insights you had from yesterday’s training.</a:t>
            </a:r>
          </a:p>
          <a:p>
            <a:pPr algn="ctr">
              <a:lnSpc>
                <a:spcPct val="90000"/>
              </a:lnSpc>
            </a:pPr>
            <a:endParaRPr lang="en-US" sz="2800" dirty="0">
              <a:latin typeface="Source Sans Pro" charset="0"/>
              <a:ea typeface="Source Sans Pro" charset="0"/>
              <a:cs typeface="Source Sans Pro" charset="0"/>
            </a:endParaRPr>
          </a:p>
          <a:p>
            <a:pPr algn="ctr">
              <a:lnSpc>
                <a:spcPct val="90000"/>
              </a:lnSpc>
            </a:pPr>
            <a:r>
              <a:rPr lang="en-US" sz="2800" dirty="0">
                <a:latin typeface="Source Sans Pro" charset="0"/>
                <a:ea typeface="Source Sans Pro" charset="0"/>
                <a:cs typeface="Source Sans Pro" charset="0"/>
              </a:rPr>
              <a:t>What your most excited about in starting your programs.</a:t>
            </a:r>
          </a:p>
          <a:p>
            <a:pPr algn="ctr">
              <a:lnSpc>
                <a:spcPct val="90000"/>
              </a:lnSpc>
            </a:pPr>
            <a:endParaRPr lang="en-US" sz="2800" dirty="0">
              <a:latin typeface="Source Sans Pro" charset="0"/>
              <a:ea typeface="Source Sans Pro" charset="0"/>
              <a:cs typeface="Source Sans Pro" charset="0"/>
            </a:endParaRPr>
          </a:p>
          <a:p>
            <a:pPr algn="ctr">
              <a:lnSpc>
                <a:spcPct val="90000"/>
              </a:lnSpc>
            </a:pPr>
            <a:r>
              <a:rPr lang="en-US" sz="2800" dirty="0">
                <a:latin typeface="Source Sans Pro" charset="0"/>
                <a:ea typeface="Source Sans Pro" charset="0"/>
                <a:cs typeface="Source Sans Pro" charset="0"/>
              </a:rPr>
              <a:t>What your nervous about in these programs. </a:t>
            </a:r>
          </a:p>
          <a:p>
            <a:pPr>
              <a:lnSpc>
                <a:spcPct val="90000"/>
              </a:lnSpc>
            </a:pPr>
            <a:endParaRPr lang="en-US" sz="2800" dirty="0">
              <a:solidFill>
                <a:srgbClr val="00B3DC"/>
              </a:solidFill>
              <a:latin typeface="Source Sans Pro" charset="0"/>
              <a:ea typeface="Source Sans Pro" charset="0"/>
              <a:cs typeface="Source Sans Pro" charset="0"/>
            </a:endParaRPr>
          </a:p>
        </p:txBody>
      </p:sp>
      <p:sp>
        <p:nvSpPr>
          <p:cNvPr id="6" name="Rectangle 5"/>
          <p:cNvSpPr/>
          <p:nvPr/>
        </p:nvSpPr>
        <p:spPr>
          <a:xfrm>
            <a:off x="0" y="1"/>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0" y="1024714"/>
            <a:ext cx="12191999" cy="1607363"/>
          </a:xfrm>
          <a:prstGeom prst="rect">
            <a:avLst/>
          </a:prstGeom>
          <a:noFill/>
        </p:spPr>
        <p:txBody>
          <a:bodyPr wrap="square" rtlCol="0">
            <a:spAutoFit/>
          </a:bodyPr>
          <a:lstStyle/>
          <a:p>
            <a:pPr algn="ctr" defTabSz="457200">
              <a:lnSpc>
                <a:spcPct val="80000"/>
              </a:lnSpc>
            </a:pPr>
            <a:r>
              <a:rPr lang="en-US" sz="12000" b="1" dirty="0">
                <a:solidFill>
                  <a:schemeClr val="bg1"/>
                </a:solidFill>
                <a:latin typeface="Gilroy ExtraBold" charset="0"/>
                <a:ea typeface="Gilroy ExtraBold" charset="0"/>
                <a:cs typeface="Gilroy ExtraBold" charset="0"/>
              </a:rPr>
              <a:t>Discussion</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338296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2955308"/>
            <a:ext cx="12192000" cy="1102353"/>
          </a:xfrm>
          <a:prstGeom prst="rect">
            <a:avLst/>
          </a:prstGeom>
          <a:noFill/>
        </p:spPr>
        <p:txBody>
          <a:bodyPr wrap="square" rtlCol="0">
            <a:spAutoFit/>
          </a:bodyPr>
          <a:lstStyle/>
          <a:p>
            <a:pPr algn="ctr">
              <a:lnSpc>
                <a:spcPct val="80000"/>
              </a:lnSpc>
            </a:pPr>
            <a:r>
              <a:rPr lang="en-US" sz="8000" b="1" dirty="0">
                <a:solidFill>
                  <a:schemeClr val="bg1"/>
                </a:solidFill>
                <a:latin typeface="Gilroy ExtraBold" charset="0"/>
                <a:ea typeface="Gilroy ExtraBold" charset="0"/>
                <a:cs typeface="Gilroy ExtraBold" charset="0"/>
              </a:rPr>
              <a:t>Program breakouts</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343356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alphaModFix amt="10000"/>
            <a:extLst>
              <a:ext uri="{28A0092B-C50C-407E-A947-70E740481C1C}">
                <a14:useLocalDpi xmlns:a14="http://schemas.microsoft.com/office/drawing/2010/main" val="0"/>
              </a:ext>
            </a:extLst>
          </a:blip>
          <a:srcRect l="772" t="20656" r="5145"/>
          <a:stretch/>
        </p:blipFill>
        <p:spPr>
          <a:xfrm>
            <a:off x="0" y="0"/>
            <a:ext cx="12192000" cy="6858000"/>
          </a:xfrm>
          <a:prstGeom prst="rect">
            <a:avLst/>
          </a:prstGeom>
        </p:spPr>
      </p:pic>
      <p:sp>
        <p:nvSpPr>
          <p:cNvPr id="9" name="TextBox 8"/>
          <p:cNvSpPr txBox="1"/>
          <p:nvPr/>
        </p:nvSpPr>
        <p:spPr>
          <a:xfrm>
            <a:off x="0" y="2520187"/>
            <a:ext cx="12192000" cy="2246769"/>
          </a:xfrm>
          <a:prstGeom prst="rect">
            <a:avLst/>
          </a:prstGeom>
          <a:noFill/>
        </p:spPr>
        <p:txBody>
          <a:bodyPr wrap="square" rtlCol="0">
            <a:spAutoFit/>
          </a:bodyPr>
          <a:lstStyle/>
          <a:p>
            <a:pPr algn="ctr"/>
            <a:r>
              <a:rPr lang="en-US" sz="7000" b="1" dirty="0">
                <a:solidFill>
                  <a:srgbClr val="FFFFFF"/>
                </a:solidFill>
                <a:latin typeface="Gilroy ExtraBold" charset="0"/>
                <a:ea typeface="Gilroy ExtraBold" charset="0"/>
                <a:cs typeface="Gilroy ExtraBold" charset="0"/>
              </a:rPr>
              <a:t>Community Engagement Fellowship</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095718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21152"/>
            <a:ext cx="12192000" cy="1169551"/>
          </a:xfrm>
          <a:prstGeom prst="rect">
            <a:avLst/>
          </a:prstGeom>
          <a:noFill/>
        </p:spPr>
        <p:txBody>
          <a:bodyPr wrap="square" rtlCol="0">
            <a:spAutoFit/>
          </a:bodyPr>
          <a:lstStyle/>
          <a:p>
            <a:pPr algn="ctr"/>
            <a:r>
              <a:rPr lang="en-US" sz="7000" b="1" dirty="0">
                <a:solidFill>
                  <a:srgbClr val="FFFFFF"/>
                </a:solidFill>
                <a:latin typeface="Gilroy ExtraBold" charset="0"/>
                <a:ea typeface="Gilroy ExtraBold" charset="0"/>
                <a:cs typeface="Gilroy ExtraBold" charset="0"/>
              </a:rPr>
              <a:t>Managing the program</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106741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560194" y="2837739"/>
            <a:ext cx="9071610" cy="1034908"/>
            <a:chOff x="749411" y="1659918"/>
            <a:chExt cx="7538083" cy="859960"/>
          </a:xfrm>
        </p:grpSpPr>
        <p:sp>
          <p:nvSpPr>
            <p:cNvPr id="14" name="Rectangle 13"/>
            <p:cNvSpPr/>
            <p:nvPr/>
          </p:nvSpPr>
          <p:spPr>
            <a:xfrm>
              <a:off x="749411" y="1659918"/>
              <a:ext cx="3045694" cy="859959"/>
            </a:xfrm>
            <a:prstGeom prst="rect">
              <a:avLst/>
            </a:pr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1</a:t>
              </a:r>
            </a:p>
          </p:txBody>
        </p:sp>
        <p:sp>
          <p:nvSpPr>
            <p:cNvPr id="16" name="Rectangle 15"/>
            <p:cNvSpPr/>
            <p:nvPr/>
          </p:nvSpPr>
          <p:spPr>
            <a:xfrm>
              <a:off x="3947506" y="1659919"/>
              <a:ext cx="2909347" cy="859959"/>
            </a:xfrm>
            <a:prstGeom prst="rect">
              <a:avLst/>
            </a:prstGeom>
            <a:solidFill>
              <a:schemeClr val="bg2">
                <a:lumMod val="2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2</a:t>
              </a:r>
            </a:p>
          </p:txBody>
        </p:sp>
        <p:sp>
          <p:nvSpPr>
            <p:cNvPr id="18" name="Rectangle 17"/>
            <p:cNvSpPr/>
            <p:nvPr/>
          </p:nvSpPr>
          <p:spPr>
            <a:xfrm>
              <a:off x="7009255" y="1659918"/>
              <a:ext cx="1278239" cy="859959"/>
            </a:xfrm>
            <a:prstGeom prst="rect">
              <a:avLst/>
            </a:prstGeom>
            <a:solidFill>
              <a:schemeClr val="bg2">
                <a:lumMod val="2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3</a:t>
              </a:r>
            </a:p>
          </p:txBody>
        </p:sp>
      </p:grpSp>
      <p:pic>
        <p:nvPicPr>
          <p:cNvPr id="9" name="Picture 8"/>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Rectangle 9"/>
          <p:cNvSpPr>
            <a:spLocks noChangeArrowheads="1"/>
          </p:cNvSpPr>
          <p:nvPr/>
        </p:nvSpPr>
        <p:spPr bwMode="auto">
          <a:xfrm>
            <a:off x="0" y="532695"/>
            <a:ext cx="12191999" cy="75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00B3DC"/>
                </a:solidFill>
                <a:latin typeface="Gilroy ExtraBold" charset="0"/>
                <a:ea typeface="Gilroy ExtraBold" charset="0"/>
                <a:cs typeface="Gilroy ExtraBold" charset="0"/>
              </a:rPr>
              <a:t>Community Engagement Fellowship</a:t>
            </a:r>
          </a:p>
        </p:txBody>
      </p:sp>
      <p:sp>
        <p:nvSpPr>
          <p:cNvPr id="11" name="Rectangle 10"/>
          <p:cNvSpPr>
            <a:spLocks noChangeArrowheads="1"/>
          </p:cNvSpPr>
          <p:nvPr/>
        </p:nvSpPr>
        <p:spPr bwMode="auto">
          <a:xfrm>
            <a:off x="2047967" y="4067936"/>
            <a:ext cx="2689756" cy="781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9" tIns="20979" rIns="41959" bIns="20979">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400" dirty="0">
                <a:solidFill>
                  <a:srgbClr val="00B3DC"/>
                </a:solidFill>
                <a:latin typeface="Source Sans Pro" charset="0"/>
                <a:ea typeface="Source Sans Pro" charset="0"/>
                <a:cs typeface="Source Sans Pro" charset="0"/>
              </a:rPr>
              <a:t>Recruitment and selection</a:t>
            </a:r>
          </a:p>
        </p:txBody>
      </p:sp>
    </p:spTree>
    <p:extLst>
      <p:ext uri="{BB962C8B-B14F-4D97-AF65-F5344CB8AC3E}">
        <p14:creationId xmlns:p14="http://schemas.microsoft.com/office/powerpoint/2010/main" val="16198734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pSp>
        <p:nvGrpSpPr>
          <p:cNvPr id="11" name="Group 10"/>
          <p:cNvGrpSpPr>
            <a:grpSpLocks noChangeAspect="1"/>
          </p:cNvGrpSpPr>
          <p:nvPr/>
        </p:nvGrpSpPr>
        <p:grpSpPr>
          <a:xfrm>
            <a:off x="1560194" y="2837739"/>
            <a:ext cx="9071610" cy="1034908"/>
            <a:chOff x="749411" y="1659918"/>
            <a:chExt cx="7538083" cy="859960"/>
          </a:xfrm>
        </p:grpSpPr>
        <p:sp>
          <p:nvSpPr>
            <p:cNvPr id="12" name="Rectangle 11"/>
            <p:cNvSpPr/>
            <p:nvPr/>
          </p:nvSpPr>
          <p:spPr>
            <a:xfrm>
              <a:off x="749411" y="1659918"/>
              <a:ext cx="3045694" cy="8599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1</a:t>
              </a:r>
            </a:p>
          </p:txBody>
        </p:sp>
        <p:sp>
          <p:nvSpPr>
            <p:cNvPr id="13" name="Rectangle 12"/>
            <p:cNvSpPr/>
            <p:nvPr/>
          </p:nvSpPr>
          <p:spPr>
            <a:xfrm>
              <a:off x="3947506" y="1659919"/>
              <a:ext cx="2909347" cy="85995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2</a:t>
              </a:r>
            </a:p>
          </p:txBody>
        </p:sp>
        <p:sp>
          <p:nvSpPr>
            <p:cNvPr id="15" name="Rectangle 14"/>
            <p:cNvSpPr/>
            <p:nvPr/>
          </p:nvSpPr>
          <p:spPr>
            <a:xfrm>
              <a:off x="7009255" y="1659918"/>
              <a:ext cx="1278239" cy="8599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3</a:t>
              </a:r>
            </a:p>
          </p:txBody>
        </p:sp>
      </p:grpSp>
      <p:sp>
        <p:nvSpPr>
          <p:cNvPr id="17" name="Rectangle 16"/>
          <p:cNvSpPr>
            <a:spLocks noChangeArrowheads="1"/>
          </p:cNvSpPr>
          <p:nvPr/>
        </p:nvSpPr>
        <p:spPr bwMode="auto">
          <a:xfrm>
            <a:off x="0" y="532695"/>
            <a:ext cx="12191999" cy="75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00B3DC"/>
                </a:solidFill>
                <a:latin typeface="Gilroy ExtraBold" charset="0"/>
                <a:ea typeface="Gilroy ExtraBold" charset="0"/>
                <a:cs typeface="Gilroy ExtraBold" charset="0"/>
              </a:rPr>
              <a:t>Community </a:t>
            </a:r>
            <a:r>
              <a:rPr lang="en-US" sz="4500" b="1">
                <a:solidFill>
                  <a:srgbClr val="00B3DC"/>
                </a:solidFill>
                <a:latin typeface="Gilroy ExtraBold" charset="0"/>
                <a:ea typeface="Gilroy ExtraBold" charset="0"/>
                <a:cs typeface="Gilroy ExtraBold" charset="0"/>
              </a:rPr>
              <a:t>Engagement Fellowship</a:t>
            </a:r>
            <a:endParaRPr lang="en-US" sz="4500" b="1" dirty="0">
              <a:solidFill>
                <a:srgbClr val="00B3DC"/>
              </a:solidFill>
              <a:latin typeface="Gilroy ExtraBold" charset="0"/>
              <a:ea typeface="Gilroy ExtraBold" charset="0"/>
              <a:cs typeface="Gilroy ExtraBold" charset="0"/>
            </a:endParaRPr>
          </a:p>
        </p:txBody>
      </p:sp>
      <p:sp>
        <p:nvSpPr>
          <p:cNvPr id="20" name="Rectangle 19"/>
          <p:cNvSpPr>
            <a:spLocks noChangeArrowheads="1"/>
          </p:cNvSpPr>
          <p:nvPr/>
        </p:nvSpPr>
        <p:spPr bwMode="auto">
          <a:xfrm>
            <a:off x="5832888" y="4067936"/>
            <a:ext cx="2689756" cy="781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9" tIns="20979" rIns="41959" bIns="20979">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400" dirty="0">
                <a:solidFill>
                  <a:srgbClr val="00B3DC"/>
                </a:solidFill>
                <a:latin typeface="Source Sans Pro" charset="0"/>
                <a:ea typeface="Source Sans Pro" charset="0"/>
                <a:cs typeface="Source Sans Pro" charset="0"/>
              </a:rPr>
              <a:t>Orientation and curriculum</a:t>
            </a:r>
          </a:p>
        </p:txBody>
      </p:sp>
    </p:spTree>
    <p:extLst>
      <p:ext uri="{BB962C8B-B14F-4D97-AF65-F5344CB8AC3E}">
        <p14:creationId xmlns:p14="http://schemas.microsoft.com/office/powerpoint/2010/main" val="9090905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pSp>
        <p:nvGrpSpPr>
          <p:cNvPr id="11" name="Group 10"/>
          <p:cNvGrpSpPr>
            <a:grpSpLocks noChangeAspect="1"/>
          </p:cNvGrpSpPr>
          <p:nvPr/>
        </p:nvGrpSpPr>
        <p:grpSpPr>
          <a:xfrm>
            <a:off x="1560194" y="2837739"/>
            <a:ext cx="9071610" cy="1034908"/>
            <a:chOff x="749411" y="1659918"/>
            <a:chExt cx="7538083" cy="859960"/>
          </a:xfrm>
        </p:grpSpPr>
        <p:sp>
          <p:nvSpPr>
            <p:cNvPr id="12" name="Rectangle 11"/>
            <p:cNvSpPr/>
            <p:nvPr/>
          </p:nvSpPr>
          <p:spPr>
            <a:xfrm>
              <a:off x="749411" y="1659918"/>
              <a:ext cx="3045694" cy="8599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1</a:t>
              </a:r>
            </a:p>
          </p:txBody>
        </p:sp>
        <p:sp>
          <p:nvSpPr>
            <p:cNvPr id="13" name="Rectangle 12"/>
            <p:cNvSpPr/>
            <p:nvPr/>
          </p:nvSpPr>
          <p:spPr>
            <a:xfrm>
              <a:off x="3947506" y="1659919"/>
              <a:ext cx="2909347" cy="8599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2</a:t>
              </a:r>
            </a:p>
          </p:txBody>
        </p:sp>
        <p:sp>
          <p:nvSpPr>
            <p:cNvPr id="15" name="Rectangle 14"/>
            <p:cNvSpPr/>
            <p:nvPr/>
          </p:nvSpPr>
          <p:spPr>
            <a:xfrm>
              <a:off x="7009255" y="1659918"/>
              <a:ext cx="1278239" cy="85995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3</a:t>
              </a:r>
            </a:p>
          </p:txBody>
        </p:sp>
      </p:grpSp>
      <p:sp>
        <p:nvSpPr>
          <p:cNvPr id="17" name="Rectangle 16"/>
          <p:cNvSpPr>
            <a:spLocks noChangeArrowheads="1"/>
          </p:cNvSpPr>
          <p:nvPr/>
        </p:nvSpPr>
        <p:spPr bwMode="auto">
          <a:xfrm>
            <a:off x="0" y="532695"/>
            <a:ext cx="12191999" cy="75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00B3DC"/>
                </a:solidFill>
                <a:latin typeface="Gilroy ExtraBold" charset="0"/>
                <a:ea typeface="Gilroy ExtraBold" charset="0"/>
                <a:cs typeface="Gilroy ExtraBold" charset="0"/>
              </a:rPr>
              <a:t>Community Engagement Fellowship</a:t>
            </a:r>
          </a:p>
        </p:txBody>
      </p:sp>
      <p:sp>
        <p:nvSpPr>
          <p:cNvPr id="20" name="Rectangle 19"/>
          <p:cNvSpPr>
            <a:spLocks noChangeArrowheads="1"/>
          </p:cNvSpPr>
          <p:nvPr/>
        </p:nvSpPr>
        <p:spPr bwMode="auto">
          <a:xfrm>
            <a:off x="8517786" y="3987725"/>
            <a:ext cx="2689756" cy="781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9" tIns="20979" rIns="41959" bIns="20979">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400" dirty="0">
                <a:solidFill>
                  <a:srgbClr val="00B3DC"/>
                </a:solidFill>
                <a:latin typeface="Source Sans Pro" charset="0"/>
                <a:ea typeface="Source Sans Pro" charset="0"/>
                <a:cs typeface="Source Sans Pro" charset="0"/>
              </a:rPr>
              <a:t>Event and </a:t>
            </a:r>
          </a:p>
          <a:p>
            <a:pPr algn="ctr"/>
            <a:r>
              <a:rPr lang="en-US" altLang="en-US" sz="2400" dirty="0">
                <a:solidFill>
                  <a:srgbClr val="00B3DC"/>
                </a:solidFill>
                <a:latin typeface="Source Sans Pro" charset="0"/>
                <a:ea typeface="Source Sans Pro" charset="0"/>
                <a:cs typeface="Source Sans Pro" charset="0"/>
              </a:rPr>
              <a:t>debrief</a:t>
            </a:r>
          </a:p>
        </p:txBody>
      </p:sp>
    </p:spTree>
    <p:extLst>
      <p:ext uri="{BB962C8B-B14F-4D97-AF65-F5344CB8AC3E}">
        <p14:creationId xmlns:p14="http://schemas.microsoft.com/office/powerpoint/2010/main" val="18859569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64484" y="1148454"/>
            <a:ext cx="4865479" cy="3927550"/>
          </a:xfrm>
          <a:prstGeom prst="rect">
            <a:avLst/>
          </a:prstGeom>
          <a:noFill/>
        </p:spPr>
        <p:txBody>
          <a:bodyPr wrap="square" lIns="79567" tIns="39783" rIns="79567" bIns="39783" rtlCol="0">
            <a:spAutoFit/>
          </a:bodyPr>
          <a:lstStyle/>
          <a:p>
            <a:r>
              <a:rPr lang="en-US" sz="2500" dirty="0">
                <a:solidFill>
                  <a:srgbClr val="C6D0D7">
                    <a:lumMod val="25000"/>
                  </a:srgbClr>
                </a:solidFill>
                <a:latin typeface="Source Sans Pro" charset="0"/>
                <a:ea typeface="Source Sans Pro" charset="0"/>
                <a:cs typeface="Source Sans Pro" charset="0"/>
              </a:rPr>
              <a:t>Learn the types of community engagement events </a:t>
            </a:r>
            <a:r>
              <a:rPr lang="en-US" sz="2500" dirty="0">
                <a:solidFill>
                  <a:srgbClr val="3B444D"/>
                </a:solidFill>
                <a:latin typeface="Source Sans Pro" charset="0"/>
                <a:ea typeface="Source Sans Pro" charset="0"/>
                <a:cs typeface="Source Sans Pro" charset="0"/>
              </a:rPr>
              <a:t>your</a:t>
            </a:r>
            <a:r>
              <a:rPr lang="en-US" sz="2500" dirty="0">
                <a:solidFill>
                  <a:srgbClr val="00B050"/>
                </a:solidFill>
                <a:latin typeface="Source Sans Pro" charset="0"/>
                <a:ea typeface="Source Sans Pro" charset="0"/>
                <a:cs typeface="Source Sans Pro" charset="0"/>
              </a:rPr>
              <a:t> </a:t>
            </a:r>
            <a:r>
              <a:rPr lang="en-US" sz="2500" dirty="0">
                <a:solidFill>
                  <a:srgbClr val="C6D0D7">
                    <a:lumMod val="25000"/>
                  </a:srgbClr>
                </a:solidFill>
                <a:latin typeface="Source Sans Pro" charset="0"/>
                <a:ea typeface="Source Sans Pro" charset="0"/>
                <a:cs typeface="Source Sans Pro" charset="0"/>
              </a:rPr>
              <a:t>fellows will learn to organize.</a:t>
            </a:r>
          </a:p>
          <a:p>
            <a:endParaRPr lang="en-US" sz="2500" dirty="0">
              <a:solidFill>
                <a:srgbClr val="C6D0D7">
                  <a:lumMod val="25000"/>
                </a:srgbClr>
              </a:solidFill>
              <a:latin typeface="Source Sans Pro" charset="0"/>
              <a:ea typeface="Source Sans Pro" charset="0"/>
              <a:cs typeface="Source Sans Pro" charset="0"/>
            </a:endParaRPr>
          </a:p>
          <a:p>
            <a:r>
              <a:rPr lang="en-US" sz="2500" dirty="0">
                <a:solidFill>
                  <a:srgbClr val="C6D0D7">
                    <a:lumMod val="25000"/>
                  </a:srgbClr>
                </a:solidFill>
                <a:latin typeface="Source Sans Pro" charset="0"/>
                <a:ea typeface="Source Sans Pro" charset="0"/>
                <a:cs typeface="Source Sans Pro" charset="0"/>
              </a:rPr>
              <a:t>Be able to guide fellows through the curriculum.</a:t>
            </a:r>
          </a:p>
          <a:p>
            <a:endParaRPr lang="en-US" sz="2500" dirty="0">
              <a:solidFill>
                <a:srgbClr val="C6D0D7">
                  <a:lumMod val="25000"/>
                </a:srgbClr>
              </a:solidFill>
              <a:latin typeface="Source Sans Pro" charset="0"/>
              <a:ea typeface="Source Sans Pro" charset="0"/>
              <a:cs typeface="Source Sans Pro" charset="0"/>
            </a:endParaRPr>
          </a:p>
          <a:p>
            <a:r>
              <a:rPr lang="en-US" sz="2500" dirty="0">
                <a:solidFill>
                  <a:srgbClr val="C6D0D7">
                    <a:lumMod val="25000"/>
                  </a:srgbClr>
                </a:solidFill>
                <a:latin typeface="Source Sans Pro" charset="0"/>
                <a:ea typeface="Source Sans Pro" charset="0"/>
                <a:cs typeface="Source Sans Pro" charset="0"/>
              </a:rPr>
              <a:t>Feel comfortable supporting your fellows as they plan and organize community engagement events.</a:t>
            </a:r>
          </a:p>
        </p:txBody>
      </p:sp>
      <p:sp>
        <p:nvSpPr>
          <p:cNvPr id="17" name="Oval 16"/>
          <p:cNvSpPr/>
          <p:nvPr/>
        </p:nvSpPr>
        <p:spPr>
          <a:xfrm>
            <a:off x="5815814" y="1230888"/>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8" name="Oval 17"/>
          <p:cNvSpPr/>
          <p:nvPr/>
        </p:nvSpPr>
        <p:spPr>
          <a:xfrm>
            <a:off x="5815812" y="2767734"/>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9" name="Oval 18"/>
          <p:cNvSpPr/>
          <p:nvPr/>
        </p:nvSpPr>
        <p:spPr>
          <a:xfrm>
            <a:off x="5815812" y="3911254"/>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
        <p:nvSpPr>
          <p:cNvPr id="9" name="TextBox 8"/>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Goals</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204507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79136" y="1117152"/>
            <a:ext cx="4800256"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rgbClr val="FFFFFF"/>
                </a:solidFill>
                <a:latin typeface="Source Sans Pro" charset="0"/>
                <a:ea typeface="Source Sans Pro" charset="0"/>
                <a:cs typeface="Source Sans Pro" charset="0"/>
              </a:rPr>
              <a:t>Community engagement events</a:t>
            </a:r>
          </a:p>
        </p:txBody>
      </p:sp>
      <p:sp>
        <p:nvSpPr>
          <p:cNvPr id="23" name="Rectangle 22"/>
          <p:cNvSpPr/>
          <p:nvPr/>
        </p:nvSpPr>
        <p:spPr>
          <a:xfrm>
            <a:off x="5279134" y="1830836"/>
            <a:ext cx="4316504"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Developing a learning journey</a:t>
            </a:r>
          </a:p>
        </p:txBody>
      </p:sp>
      <p:sp>
        <p:nvSpPr>
          <p:cNvPr id="35" name="Rectangle 34"/>
          <p:cNvSpPr/>
          <p:nvPr/>
        </p:nvSpPr>
        <p:spPr>
          <a:xfrm>
            <a:off x="5279135" y="2568155"/>
            <a:ext cx="468689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and close</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2031101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p:nvPr/>
        </p:nvSpPr>
        <p:spPr>
          <a:xfrm>
            <a:off x="0" y="3511944"/>
            <a:ext cx="12192000" cy="101566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3D444D"/>
              </a:buClr>
              <a:buSzPct val="25000"/>
              <a:buFont typeface="Source Sans Pro"/>
              <a:buNone/>
            </a:pPr>
            <a:r>
              <a:rPr lang="en-US" sz="3000" b="0" i="0" u="none" strike="noStrike" cap="none" dirty="0">
                <a:solidFill>
                  <a:srgbClr val="3D444D"/>
                </a:solidFill>
                <a:latin typeface="Source Sans Pro"/>
                <a:ea typeface="Source Sans Pro"/>
                <a:cs typeface="Source Sans Pro"/>
                <a:sym typeface="Source Sans Pro"/>
              </a:rPr>
              <a:t>If you find yourself doing a lot of talking, take </a:t>
            </a:r>
          </a:p>
          <a:p>
            <a:pPr marL="0" marR="0" lvl="0" indent="0" algn="ctr" rtl="0">
              <a:lnSpc>
                <a:spcPct val="100000"/>
              </a:lnSpc>
              <a:spcBef>
                <a:spcPts val="0"/>
              </a:spcBef>
              <a:spcAft>
                <a:spcPts val="0"/>
              </a:spcAft>
              <a:buClr>
                <a:srgbClr val="3D444D"/>
              </a:buClr>
              <a:buSzPct val="25000"/>
              <a:buFont typeface="Source Sans Pro"/>
              <a:buNone/>
            </a:pPr>
            <a:r>
              <a:rPr lang="en-US" sz="3000" b="0" i="0" u="none" strike="noStrike" cap="none" dirty="0">
                <a:solidFill>
                  <a:srgbClr val="3D444D"/>
                </a:solidFill>
                <a:latin typeface="Source Sans Pro"/>
                <a:ea typeface="Source Sans Pro"/>
                <a:cs typeface="Source Sans Pro"/>
                <a:sym typeface="Source Sans Pro"/>
              </a:rPr>
              <a:t>a step back to give space for others to share. </a:t>
            </a:r>
          </a:p>
        </p:txBody>
      </p:sp>
      <p:sp>
        <p:nvSpPr>
          <p:cNvPr id="413" name="Shape 413"/>
          <p:cNvSpPr/>
          <p:nvPr/>
        </p:nvSpPr>
        <p:spPr>
          <a:xfrm>
            <a:off x="0" y="2397513"/>
            <a:ext cx="12192000" cy="93871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5500" b="1" u="none" strike="noStrike" cap="none" dirty="0">
                <a:solidFill>
                  <a:schemeClr val="dk2"/>
                </a:solidFill>
                <a:latin typeface="Gilroy ExtraBold" charset="0"/>
                <a:ea typeface="Gilroy ExtraBold" charset="0"/>
                <a:cs typeface="Gilroy ExtraBold" charset="0"/>
                <a:sym typeface="Arial"/>
              </a:rPr>
              <a:t>Step up &amp; step back</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200919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0" y="1295657"/>
            <a:ext cx="12192000" cy="4893647"/>
          </a:xfrm>
          <a:prstGeom prst="rect">
            <a:avLst/>
          </a:prstGeom>
          <a:noFill/>
        </p:spPr>
        <p:txBody>
          <a:bodyPr wrap="square" rtlCol="0">
            <a:spAutoFit/>
          </a:bodyPr>
          <a:lstStyle/>
          <a:p>
            <a:pPr algn="ctr">
              <a:lnSpc>
                <a:spcPct val="80000"/>
              </a:lnSpc>
            </a:pPr>
            <a:r>
              <a:rPr lang="en-US" sz="6000" b="1" dirty="0">
                <a:solidFill>
                  <a:schemeClr val="tx2"/>
                </a:solidFill>
                <a:latin typeface="Gilroy ExtraBold" charset="0"/>
                <a:ea typeface="Gilroy ExtraBold" charset="0"/>
                <a:cs typeface="Gilroy ExtraBold" charset="0"/>
              </a:rPr>
              <a:t>Think about a </a:t>
            </a:r>
          </a:p>
          <a:p>
            <a:pPr algn="ctr">
              <a:lnSpc>
                <a:spcPct val="80000"/>
              </a:lnSpc>
            </a:pPr>
            <a:r>
              <a:rPr lang="en-US" sz="6000" b="1" dirty="0">
                <a:solidFill>
                  <a:schemeClr val="tx2"/>
                </a:solidFill>
                <a:latin typeface="Gilroy ExtraBold" charset="0"/>
                <a:ea typeface="Gilroy ExtraBold" charset="0"/>
                <a:cs typeface="Gilroy ExtraBold" charset="0"/>
              </a:rPr>
              <a:t>community engagement </a:t>
            </a:r>
          </a:p>
          <a:p>
            <a:pPr algn="ctr">
              <a:lnSpc>
                <a:spcPct val="80000"/>
              </a:lnSpc>
            </a:pPr>
            <a:r>
              <a:rPr lang="en-US" sz="6000" b="1" dirty="0">
                <a:solidFill>
                  <a:schemeClr val="tx2"/>
                </a:solidFill>
                <a:latin typeface="Gilroy ExtraBold" charset="0"/>
                <a:ea typeface="Gilroy ExtraBold" charset="0"/>
                <a:cs typeface="Gilroy ExtraBold" charset="0"/>
              </a:rPr>
              <a:t>or organizing event you </a:t>
            </a:r>
          </a:p>
          <a:p>
            <a:pPr algn="ctr">
              <a:lnSpc>
                <a:spcPct val="80000"/>
              </a:lnSpc>
            </a:pPr>
            <a:r>
              <a:rPr lang="en-US" sz="6000" b="1" dirty="0">
                <a:solidFill>
                  <a:schemeClr val="tx2"/>
                </a:solidFill>
                <a:latin typeface="Gilroy ExtraBold" charset="0"/>
                <a:ea typeface="Gilroy ExtraBold" charset="0"/>
                <a:cs typeface="Gilroy ExtraBold" charset="0"/>
              </a:rPr>
              <a:t>have participated in.</a:t>
            </a:r>
          </a:p>
          <a:p>
            <a:pPr algn="ctr">
              <a:lnSpc>
                <a:spcPct val="80000"/>
              </a:lnSpc>
            </a:pPr>
            <a:endParaRPr lang="en-US" sz="6000" b="1" dirty="0">
              <a:solidFill>
                <a:schemeClr val="bg1"/>
              </a:solidFill>
              <a:latin typeface="Gilroy ExtraBold" charset="0"/>
              <a:ea typeface="Gilroy ExtraBold" charset="0"/>
              <a:cs typeface="Gilroy ExtraBold" charset="0"/>
            </a:endParaRPr>
          </a:p>
          <a:p>
            <a:pPr algn="ctr">
              <a:lnSpc>
                <a:spcPct val="80000"/>
              </a:lnSpc>
            </a:pPr>
            <a:r>
              <a:rPr lang="en-US" altLang="en-US" sz="3000" dirty="0">
                <a:latin typeface="Gilroy ExtraBold" charset="0"/>
                <a:ea typeface="Gilroy ExtraBold" charset="0"/>
                <a:cs typeface="Gilroy ExtraBold" charset="0"/>
              </a:rPr>
              <a:t>What was positive? What is something you’d like to try?</a:t>
            </a:r>
          </a:p>
          <a:p>
            <a:pPr algn="ctr">
              <a:lnSpc>
                <a:spcPct val="80000"/>
              </a:lnSpc>
            </a:pPr>
            <a:endParaRPr lang="en-US" sz="6000" b="1" dirty="0">
              <a:solidFill>
                <a:schemeClr val="bg1"/>
              </a:solidFill>
              <a:latin typeface="Gilroy ExtraBold" charset="0"/>
              <a:ea typeface="Gilroy ExtraBold" charset="0"/>
              <a:cs typeface="Gilroy ExtraBold" charset="0"/>
            </a:endParaRP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085427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692195" y="532695"/>
            <a:ext cx="8654593" cy="75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00B3DC"/>
                </a:solidFill>
                <a:latin typeface="Gilroy ExtraBold" charset="0"/>
                <a:ea typeface="Gilroy ExtraBold" charset="0"/>
                <a:cs typeface="Gilroy ExtraBold" charset="0"/>
              </a:rPr>
              <a:t>Community Engagement Events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pSp>
        <p:nvGrpSpPr>
          <p:cNvPr id="22" name="Group 21"/>
          <p:cNvGrpSpPr/>
          <p:nvPr/>
        </p:nvGrpSpPr>
        <p:grpSpPr>
          <a:xfrm>
            <a:off x="885539" y="2346561"/>
            <a:ext cx="10420922" cy="3185932"/>
            <a:chOff x="1169042" y="2346561"/>
            <a:chExt cx="10420922" cy="3185932"/>
          </a:xfrm>
        </p:grpSpPr>
        <p:sp>
          <p:nvSpPr>
            <p:cNvPr id="23" name="Oval 22"/>
            <p:cNvSpPr/>
            <p:nvPr/>
          </p:nvSpPr>
          <p:spPr>
            <a:xfrm>
              <a:off x="1169042" y="2346561"/>
              <a:ext cx="3185932" cy="31859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3000" b="1" dirty="0">
                  <a:solidFill>
                    <a:srgbClr val="FFFFFF"/>
                  </a:solidFill>
                  <a:latin typeface="Gilroy ExtraBold" charset="0"/>
                  <a:ea typeface="Gilroy ExtraBold" charset="0"/>
                  <a:cs typeface="Gilroy ExtraBold" charset="0"/>
                </a:rPr>
                <a:t>Film screening</a:t>
              </a:r>
            </a:p>
          </p:txBody>
        </p:sp>
        <p:sp>
          <p:nvSpPr>
            <p:cNvPr id="24" name="Oval 23"/>
            <p:cNvSpPr/>
            <p:nvPr/>
          </p:nvSpPr>
          <p:spPr>
            <a:xfrm>
              <a:off x="4786537" y="2346561"/>
              <a:ext cx="3185932" cy="31859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3000" b="1" dirty="0">
                  <a:solidFill>
                    <a:srgbClr val="FFFFFF"/>
                  </a:solidFill>
                  <a:latin typeface="Gilroy ExtraBold" charset="0"/>
                  <a:ea typeface="Gilroy ExtraBold" charset="0"/>
                  <a:cs typeface="Gilroy ExtraBold" charset="0"/>
                </a:rPr>
                <a:t>Speaker series</a:t>
              </a:r>
            </a:p>
          </p:txBody>
        </p:sp>
        <p:sp>
          <p:nvSpPr>
            <p:cNvPr id="25" name="Oval 24"/>
            <p:cNvSpPr/>
            <p:nvPr/>
          </p:nvSpPr>
          <p:spPr>
            <a:xfrm>
              <a:off x="8404032" y="2346561"/>
              <a:ext cx="3185932" cy="31859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3000" b="1" dirty="0">
                  <a:solidFill>
                    <a:srgbClr val="FFFFFF"/>
                  </a:solidFill>
                  <a:latin typeface="Gilroy ExtraBold" charset="0"/>
                  <a:ea typeface="Gilroy ExtraBold" charset="0"/>
                  <a:cs typeface="Gilroy ExtraBold" charset="0"/>
                </a:rPr>
                <a:t>Community service</a:t>
              </a:r>
            </a:p>
          </p:txBody>
        </p:sp>
      </p:grpSp>
    </p:spTree>
    <p:extLst>
      <p:ext uri="{BB962C8B-B14F-4D97-AF65-F5344CB8AC3E}">
        <p14:creationId xmlns:p14="http://schemas.microsoft.com/office/powerpoint/2010/main" val="13968169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0000" t="-4795" r="24131"/>
          <a:stretch/>
        </p:blipFill>
        <p:spPr>
          <a:xfrm>
            <a:off x="0" y="-328863"/>
            <a:ext cx="5213684" cy="7186863"/>
          </a:xfrm>
          <a:prstGeom prst="rect">
            <a:avLst/>
          </a:prstGeom>
        </p:spPr>
      </p:pic>
      <p:sp>
        <p:nvSpPr>
          <p:cNvPr id="2" name="TextBox 1"/>
          <p:cNvSpPr txBox="1"/>
          <p:nvPr/>
        </p:nvSpPr>
        <p:spPr>
          <a:xfrm>
            <a:off x="6052899" y="2644170"/>
            <a:ext cx="4333239" cy="784830"/>
          </a:xfrm>
          <a:prstGeom prst="rect">
            <a:avLst/>
          </a:prstGeom>
          <a:noFill/>
        </p:spPr>
        <p:txBody>
          <a:bodyPr wrap="none" rtlCol="0">
            <a:spAutoFit/>
          </a:bodyPr>
          <a:lstStyle/>
          <a:p>
            <a:pPr algn="ctr"/>
            <a:r>
              <a:rPr lang="en-US" sz="4500" b="1" dirty="0">
                <a:solidFill>
                  <a:srgbClr val="00B4DC"/>
                </a:solidFill>
                <a:latin typeface="Gilroy ExtraBold" charset="0"/>
                <a:ea typeface="Gilroy ExtraBold" charset="0"/>
                <a:cs typeface="Gilroy ExtraBold" charset="0"/>
              </a:rPr>
              <a:t>Film </a:t>
            </a:r>
            <a:r>
              <a:rPr lang="en-US" sz="4500" b="1" dirty="0">
                <a:solidFill>
                  <a:srgbClr val="00B3DC"/>
                </a:solidFill>
                <a:latin typeface="Gilroy ExtraBold" charset="0"/>
                <a:ea typeface="Gilroy ExtraBold" charset="0"/>
                <a:cs typeface="Gilroy ExtraBold" charset="0"/>
              </a:rPr>
              <a:t>s</a:t>
            </a:r>
            <a:r>
              <a:rPr lang="en-US" sz="4500" b="1" dirty="0">
                <a:solidFill>
                  <a:srgbClr val="00B4DC"/>
                </a:solidFill>
                <a:latin typeface="Gilroy ExtraBold" charset="0"/>
                <a:ea typeface="Gilroy ExtraBold" charset="0"/>
                <a:cs typeface="Gilroy ExtraBold" charset="0"/>
              </a:rPr>
              <a:t>creenings</a:t>
            </a:r>
          </a:p>
        </p:txBody>
      </p:sp>
      <p:sp>
        <p:nvSpPr>
          <p:cNvPr id="3" name="TextBox 2"/>
          <p:cNvSpPr txBox="1"/>
          <p:nvPr/>
        </p:nvSpPr>
        <p:spPr>
          <a:xfrm>
            <a:off x="6112990" y="3429000"/>
            <a:ext cx="4563724" cy="830997"/>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How do they engage people around an issue?</a:t>
            </a:r>
          </a:p>
        </p:txBody>
      </p:sp>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77950" y="6477960"/>
            <a:ext cx="4054315" cy="276999"/>
          </a:xfrm>
          <a:prstGeom prst="rect">
            <a:avLst/>
          </a:prstGeom>
          <a:noFill/>
        </p:spPr>
        <p:txBody>
          <a:bodyPr wrap="square" rtlCol="0">
            <a:spAutoFit/>
          </a:bodyPr>
          <a:lstStyle/>
          <a:p>
            <a:r>
              <a:rPr lang="en-US" sz="1200" i="1" dirty="0">
                <a:solidFill>
                  <a:schemeClr val="bg1"/>
                </a:solidFill>
                <a:latin typeface="Source Sans Pro" charset="0"/>
                <a:ea typeface="Source Sans Pro" charset="0"/>
                <a:cs typeface="Source Sans Pro" charset="0"/>
              </a:rPr>
              <a:t>“Empowerment Project” film screening</a:t>
            </a:r>
          </a:p>
        </p:txBody>
      </p:sp>
    </p:spTree>
    <p:extLst>
      <p:ext uri="{BB962C8B-B14F-4D97-AF65-F5344CB8AC3E}">
        <p14:creationId xmlns:p14="http://schemas.microsoft.com/office/powerpoint/2010/main" val="17155555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0" y="938641"/>
            <a:ext cx="12192000" cy="660437"/>
          </a:xfrm>
          <a:prstGeom prst="rect">
            <a:avLst/>
          </a:prstGeom>
          <a:noFill/>
        </p:spPr>
        <p:txBody>
          <a:bodyPr wrap="square" rtlCol="0">
            <a:spAutoFit/>
          </a:bodyPr>
          <a:lstStyle/>
          <a:p>
            <a:pPr algn="ctr">
              <a:lnSpc>
                <a:spcPct val="80000"/>
              </a:lnSpc>
            </a:pPr>
            <a:r>
              <a:rPr lang="en-US" sz="4500" b="1" dirty="0">
                <a:solidFill>
                  <a:srgbClr val="00B3DC"/>
                </a:solidFill>
                <a:latin typeface="Gilroy ExtraBold" charset="0"/>
                <a:ea typeface="Gilroy ExtraBold" charset="0"/>
                <a:cs typeface="Gilroy ExtraBold" charset="0"/>
              </a:rPr>
              <a:t>Organizing Events</a:t>
            </a:r>
          </a:p>
        </p:txBody>
      </p:sp>
      <p:sp>
        <p:nvSpPr>
          <p:cNvPr id="10" name="TextBox 9"/>
          <p:cNvSpPr txBox="1"/>
          <p:nvPr/>
        </p:nvSpPr>
        <p:spPr>
          <a:xfrm>
            <a:off x="2253961" y="2336947"/>
            <a:ext cx="2882097" cy="923330"/>
          </a:xfrm>
          <a:prstGeom prst="rect">
            <a:avLst/>
          </a:prstGeom>
          <a:noFill/>
        </p:spPr>
        <p:txBody>
          <a:bodyPr wrap="square" rtlCol="0">
            <a:spAutoFit/>
          </a:bodyPr>
          <a:lstStyle/>
          <a:p>
            <a:pPr algn="ctr">
              <a:lnSpc>
                <a:spcPct val="90000"/>
              </a:lnSpc>
            </a:pPr>
            <a:r>
              <a:rPr lang="en-US" sz="3000" b="1" dirty="0">
                <a:solidFill>
                  <a:srgbClr val="3B444D"/>
                </a:solidFill>
                <a:latin typeface="Source Sans Pro" charset="0"/>
                <a:ea typeface="Source Sans Pro" charset="0"/>
                <a:cs typeface="Source Sans Pro" charset="0"/>
              </a:rPr>
              <a:t>Earned media events</a:t>
            </a:r>
          </a:p>
        </p:txBody>
      </p:sp>
      <p:sp>
        <p:nvSpPr>
          <p:cNvPr id="11" name="TextBox 10"/>
          <p:cNvSpPr txBox="1"/>
          <p:nvPr/>
        </p:nvSpPr>
        <p:spPr>
          <a:xfrm>
            <a:off x="2253961" y="4755801"/>
            <a:ext cx="2882097" cy="923330"/>
          </a:xfrm>
          <a:prstGeom prst="rect">
            <a:avLst/>
          </a:prstGeom>
          <a:noFill/>
        </p:spPr>
        <p:txBody>
          <a:bodyPr wrap="square" rtlCol="0">
            <a:spAutoFit/>
          </a:bodyPr>
          <a:lstStyle/>
          <a:p>
            <a:pPr algn="ctr">
              <a:lnSpc>
                <a:spcPct val="90000"/>
              </a:lnSpc>
            </a:pPr>
            <a:r>
              <a:rPr lang="en-US" sz="3000" b="1" dirty="0">
                <a:solidFill>
                  <a:srgbClr val="3B444D"/>
                </a:solidFill>
                <a:latin typeface="Source Sans Pro" charset="0"/>
                <a:ea typeface="Source Sans Pro" charset="0"/>
                <a:cs typeface="Source Sans Pro" charset="0"/>
              </a:rPr>
              <a:t>Signature</a:t>
            </a:r>
          </a:p>
          <a:p>
            <a:pPr algn="ctr">
              <a:lnSpc>
                <a:spcPct val="90000"/>
              </a:lnSpc>
            </a:pPr>
            <a:r>
              <a:rPr lang="en-US" sz="3000" b="1" dirty="0">
                <a:solidFill>
                  <a:srgbClr val="3B444D"/>
                </a:solidFill>
                <a:latin typeface="Source Sans Pro" charset="0"/>
                <a:ea typeface="Source Sans Pro" charset="0"/>
                <a:cs typeface="Source Sans Pro" charset="0"/>
              </a:rPr>
              <a:t>drives</a:t>
            </a:r>
          </a:p>
        </p:txBody>
      </p:sp>
      <p:sp>
        <p:nvSpPr>
          <p:cNvPr id="16" name="TextBox 15"/>
          <p:cNvSpPr txBox="1"/>
          <p:nvPr/>
        </p:nvSpPr>
        <p:spPr>
          <a:xfrm>
            <a:off x="6772968" y="3588565"/>
            <a:ext cx="2882097" cy="507831"/>
          </a:xfrm>
          <a:prstGeom prst="rect">
            <a:avLst/>
          </a:prstGeom>
          <a:noFill/>
        </p:spPr>
        <p:txBody>
          <a:bodyPr wrap="square" rtlCol="0">
            <a:spAutoFit/>
          </a:bodyPr>
          <a:lstStyle/>
          <a:p>
            <a:pPr algn="ctr">
              <a:lnSpc>
                <a:spcPct val="90000"/>
              </a:lnSpc>
            </a:pPr>
            <a:r>
              <a:rPr lang="en-US" sz="3000" b="1" dirty="0">
                <a:solidFill>
                  <a:srgbClr val="3B444D"/>
                </a:solidFill>
                <a:latin typeface="Source Sans Pro" charset="0"/>
                <a:ea typeface="Source Sans Pro" charset="0"/>
                <a:cs typeface="Source Sans Pro" charset="0"/>
              </a:rPr>
              <a:t>Phone banks</a:t>
            </a:r>
          </a:p>
        </p:txBody>
      </p:sp>
      <p:sp>
        <p:nvSpPr>
          <p:cNvPr id="17" name="TextBox 16"/>
          <p:cNvSpPr txBox="1"/>
          <p:nvPr/>
        </p:nvSpPr>
        <p:spPr>
          <a:xfrm>
            <a:off x="2253961" y="3588565"/>
            <a:ext cx="2882097" cy="838948"/>
          </a:xfrm>
          <a:prstGeom prst="rect">
            <a:avLst/>
          </a:prstGeom>
          <a:noFill/>
        </p:spPr>
        <p:txBody>
          <a:bodyPr wrap="square" rtlCol="0">
            <a:spAutoFit/>
          </a:bodyPr>
          <a:lstStyle/>
          <a:p>
            <a:pPr algn="ctr">
              <a:lnSpc>
                <a:spcPct val="80000"/>
              </a:lnSpc>
            </a:pPr>
            <a:r>
              <a:rPr lang="en-US" sz="3000" b="1" dirty="0">
                <a:solidFill>
                  <a:srgbClr val="3B444D"/>
                </a:solidFill>
                <a:latin typeface="Source Sans Pro" charset="0"/>
                <a:ea typeface="Source Sans Pro" charset="0"/>
                <a:cs typeface="Source Sans Pro" charset="0"/>
              </a:rPr>
              <a:t>Office visits to elected officials</a:t>
            </a:r>
          </a:p>
        </p:txBody>
      </p:sp>
      <p:sp>
        <p:nvSpPr>
          <p:cNvPr id="18" name="TextBox 17"/>
          <p:cNvSpPr txBox="1"/>
          <p:nvPr/>
        </p:nvSpPr>
        <p:spPr>
          <a:xfrm>
            <a:off x="6772967" y="2336947"/>
            <a:ext cx="2882097" cy="840423"/>
          </a:xfrm>
          <a:prstGeom prst="rect">
            <a:avLst/>
          </a:prstGeom>
          <a:noFill/>
        </p:spPr>
        <p:txBody>
          <a:bodyPr wrap="square" rtlCol="0">
            <a:spAutoFit/>
          </a:bodyPr>
          <a:lstStyle/>
          <a:p>
            <a:pPr algn="ctr">
              <a:lnSpc>
                <a:spcPct val="80000"/>
              </a:lnSpc>
            </a:pPr>
            <a:r>
              <a:rPr lang="en-US" sz="3000" b="1" dirty="0">
                <a:solidFill>
                  <a:srgbClr val="3B444D"/>
                </a:solidFill>
                <a:latin typeface="Source Sans Pro" charset="0"/>
                <a:ea typeface="Source Sans Pro" charset="0"/>
                <a:cs typeface="Source Sans Pro" charset="0"/>
              </a:rPr>
              <a:t>Town hall meetings</a:t>
            </a:r>
          </a:p>
        </p:txBody>
      </p:sp>
      <p:sp>
        <p:nvSpPr>
          <p:cNvPr id="19" name="TextBox 18"/>
          <p:cNvSpPr txBox="1"/>
          <p:nvPr/>
        </p:nvSpPr>
        <p:spPr>
          <a:xfrm>
            <a:off x="6772968" y="4755801"/>
            <a:ext cx="2882097" cy="838948"/>
          </a:xfrm>
          <a:prstGeom prst="rect">
            <a:avLst/>
          </a:prstGeom>
          <a:noFill/>
        </p:spPr>
        <p:txBody>
          <a:bodyPr wrap="square" rtlCol="0">
            <a:spAutoFit/>
          </a:bodyPr>
          <a:lstStyle/>
          <a:p>
            <a:pPr algn="ctr">
              <a:lnSpc>
                <a:spcPct val="80000"/>
              </a:lnSpc>
            </a:pPr>
            <a:r>
              <a:rPr lang="en-US" sz="3000" b="1" dirty="0">
                <a:solidFill>
                  <a:srgbClr val="3B444D"/>
                </a:solidFill>
                <a:latin typeface="Source Sans Pro" charset="0"/>
                <a:ea typeface="Source Sans Pro" charset="0"/>
                <a:cs typeface="Source Sans Pro" charset="0"/>
              </a:rPr>
              <a:t>Community action meeting</a:t>
            </a:r>
          </a:p>
        </p:txBody>
      </p:sp>
    </p:spTree>
    <p:extLst>
      <p:ext uri="{BB962C8B-B14F-4D97-AF65-F5344CB8AC3E}">
        <p14:creationId xmlns:p14="http://schemas.microsoft.com/office/powerpoint/2010/main" val="1369032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724" r="17566"/>
          <a:stretch/>
        </p:blipFill>
        <p:spPr>
          <a:xfrm>
            <a:off x="0" y="0"/>
            <a:ext cx="5358064" cy="6913275"/>
          </a:xfrm>
          <a:prstGeom prst="rect">
            <a:avLst/>
          </a:prstGeom>
        </p:spPr>
      </p:pic>
      <p:sp>
        <p:nvSpPr>
          <p:cNvPr id="2" name="TextBox 1"/>
          <p:cNvSpPr txBox="1"/>
          <p:nvPr/>
        </p:nvSpPr>
        <p:spPr>
          <a:xfrm>
            <a:off x="6315590" y="2858187"/>
            <a:ext cx="4801314" cy="738664"/>
          </a:xfrm>
          <a:prstGeom prst="rect">
            <a:avLst/>
          </a:prstGeom>
          <a:noFill/>
        </p:spPr>
        <p:txBody>
          <a:bodyPr wrap="none" rtlCol="0">
            <a:spAutoFit/>
          </a:bodyPr>
          <a:lstStyle/>
          <a:p>
            <a:pPr algn="ctr"/>
            <a:r>
              <a:rPr lang="en-US" sz="4200" b="1" dirty="0">
                <a:solidFill>
                  <a:srgbClr val="00B3DC"/>
                </a:solidFill>
                <a:latin typeface="Gilroy ExtraBold" charset="0"/>
                <a:ea typeface="Gilroy ExtraBold" charset="0"/>
                <a:cs typeface="Gilroy ExtraBold" charset="0"/>
              </a:rPr>
              <a:t>Town hall meeting</a:t>
            </a:r>
          </a:p>
        </p:txBody>
      </p:sp>
      <p:sp>
        <p:nvSpPr>
          <p:cNvPr id="3" name="TextBox 2"/>
          <p:cNvSpPr txBox="1"/>
          <p:nvPr/>
        </p:nvSpPr>
        <p:spPr>
          <a:xfrm>
            <a:off x="6363885" y="3596851"/>
            <a:ext cx="4023699" cy="830997"/>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How does this engage people around an issue?</a:t>
            </a:r>
          </a:p>
        </p:txBody>
      </p:sp>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109862" y="6532930"/>
            <a:ext cx="3391347" cy="276999"/>
          </a:xfrm>
          <a:prstGeom prst="rect">
            <a:avLst/>
          </a:prstGeom>
          <a:noFill/>
        </p:spPr>
        <p:txBody>
          <a:bodyPr wrap="square" rtlCol="0">
            <a:spAutoFit/>
          </a:bodyPr>
          <a:lstStyle/>
          <a:p>
            <a:r>
              <a:rPr lang="en-US" sz="1200" i="1" dirty="0">
                <a:solidFill>
                  <a:schemeClr val="bg1"/>
                </a:solidFill>
                <a:latin typeface="Source Sans Pro" charset="0"/>
                <a:ea typeface="Source Sans Pro" charset="0"/>
                <a:cs typeface="Source Sans Pro" charset="0"/>
              </a:rPr>
              <a:t>Wisconsin Obamacare rally</a:t>
            </a:r>
          </a:p>
        </p:txBody>
      </p:sp>
    </p:spTree>
    <p:extLst>
      <p:ext uri="{BB962C8B-B14F-4D97-AF65-F5344CB8AC3E}">
        <p14:creationId xmlns:p14="http://schemas.microsoft.com/office/powerpoint/2010/main" val="9781553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05496" y="1573164"/>
            <a:ext cx="5997944" cy="3366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b="1" dirty="0">
                <a:solidFill>
                  <a:srgbClr val="3B444D"/>
                </a:solidFill>
                <a:latin typeface="Source Sans Pro" charset="0"/>
                <a:ea typeface="Source Sans Pro" charset="0"/>
                <a:cs typeface="Source Sans Pro" charset="0"/>
              </a:rPr>
              <a:t>On your worksheet, work as a group to review the different types of community engagement and organizing events.</a:t>
            </a:r>
          </a:p>
          <a:p>
            <a:endParaRPr lang="en-US" altLang="en-US" sz="2400" b="1" dirty="0">
              <a:solidFill>
                <a:srgbClr val="3B444D"/>
              </a:solidFill>
              <a:latin typeface="Source Sans Pro" charset="0"/>
              <a:ea typeface="Source Sans Pro" charset="0"/>
              <a:cs typeface="Source Sans Pro" charset="0"/>
            </a:endParaRPr>
          </a:p>
          <a:p>
            <a:r>
              <a:rPr lang="en-US" altLang="en-US" sz="2400" dirty="0">
                <a:solidFill>
                  <a:srgbClr val="3B444D"/>
                </a:solidFill>
                <a:latin typeface="Source Sans Pro" charset="0"/>
                <a:ea typeface="Source Sans Pro" charset="0"/>
                <a:cs typeface="Source Sans Pro" charset="0"/>
              </a:rPr>
              <a:t>Then, think about and discuss issues currently affecting your community, brainstorm what community engagement or action events you may hold, and how you will follow the 4 organizing steps to plan that event.</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10 minutes</a:t>
            </a:r>
          </a:p>
        </p:txBody>
      </p:sp>
      <p:sp>
        <p:nvSpPr>
          <p:cNvPr id="8" name="TextBox 7"/>
          <p:cNvSpPr txBox="1"/>
          <p:nvPr/>
        </p:nvSpPr>
        <p:spPr>
          <a:xfrm>
            <a:off x="1006998" y="2072171"/>
            <a:ext cx="1523174"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3192586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79136"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Community engagement events</a:t>
            </a:r>
          </a:p>
        </p:txBody>
      </p:sp>
      <p:sp>
        <p:nvSpPr>
          <p:cNvPr id="23" name="Rectangle 22"/>
          <p:cNvSpPr/>
          <p:nvPr/>
        </p:nvSpPr>
        <p:spPr>
          <a:xfrm>
            <a:off x="5279133" y="1830836"/>
            <a:ext cx="4507805"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Developing a learning journey</a:t>
            </a:r>
          </a:p>
        </p:txBody>
      </p:sp>
      <p:sp>
        <p:nvSpPr>
          <p:cNvPr id="35" name="Rectangle 34"/>
          <p:cNvSpPr/>
          <p:nvPr/>
        </p:nvSpPr>
        <p:spPr>
          <a:xfrm>
            <a:off x="5279135" y="2568155"/>
            <a:ext cx="468689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and close</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7156792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524000" y="3437953"/>
            <a:ext cx="9144000" cy="153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rgbClr val="00B3DC"/>
                </a:solidFill>
                <a:latin typeface="Gilroy ExtraBold" charset="0"/>
                <a:ea typeface="Gilroy ExtraBold" charset="0"/>
                <a:cs typeface="Gilroy ExtraBold" charset="0"/>
              </a:rPr>
              <a:t>Fellows curriculum overview</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194" y="2262642"/>
            <a:ext cx="749612" cy="785167"/>
          </a:xfrm>
          <a:prstGeom prst="rect">
            <a:avLst/>
          </a:prstGeom>
        </p:spPr>
      </p:pic>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014701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364999" y="1391700"/>
            <a:ext cx="5997944" cy="2258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b="1" dirty="0">
                <a:solidFill>
                  <a:srgbClr val="3B444D"/>
                </a:solidFill>
                <a:latin typeface="Source Sans Pro" charset="0"/>
                <a:ea typeface="Source Sans Pro" charset="0"/>
                <a:cs typeface="Source Sans Pro" charset="0"/>
              </a:rPr>
              <a:t>On your worksheet, work as a group to review the curriculum. </a:t>
            </a:r>
          </a:p>
          <a:p>
            <a:endParaRPr lang="en-US" altLang="en-US" sz="2400" b="1"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What about the curriculum excites you?</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What questions do you have?</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10 minutes</a:t>
            </a:r>
          </a:p>
        </p:txBody>
      </p:sp>
      <p:sp>
        <p:nvSpPr>
          <p:cNvPr id="8" name="TextBox 7"/>
          <p:cNvSpPr txBox="1"/>
          <p:nvPr/>
        </p:nvSpPr>
        <p:spPr>
          <a:xfrm>
            <a:off x="1006998" y="2072171"/>
            <a:ext cx="1523174"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10806233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79136"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Community engagement events</a:t>
            </a:r>
          </a:p>
        </p:txBody>
      </p:sp>
      <p:sp>
        <p:nvSpPr>
          <p:cNvPr id="23" name="Rectangle 22"/>
          <p:cNvSpPr/>
          <p:nvPr/>
        </p:nvSpPr>
        <p:spPr>
          <a:xfrm>
            <a:off x="5279134" y="1830836"/>
            <a:ext cx="4316504"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Developing a learning journey</a:t>
            </a:r>
          </a:p>
        </p:txBody>
      </p:sp>
      <p:sp>
        <p:nvSpPr>
          <p:cNvPr id="35" name="Rectangle 34"/>
          <p:cNvSpPr/>
          <p:nvPr/>
        </p:nvSpPr>
        <p:spPr>
          <a:xfrm>
            <a:off x="5279135" y="2568155"/>
            <a:ext cx="4686893"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Debrief and close</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a:solidFill>
                  <a:schemeClr val="tx2"/>
                </a:solidFill>
                <a:latin typeface="Gilroy ExtraBold" charset="0"/>
                <a:ea typeface="Gilroy ExtraBold" charset="0"/>
                <a:cs typeface="Gilroy ExtraBold" charset="0"/>
              </a:rPr>
              <a:t>Agenda</a:t>
            </a:r>
            <a:endParaRPr lang="en-US" sz="4500" b="1" dirty="0">
              <a:solidFill>
                <a:schemeClr val="tx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21387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p:nvPr/>
        </p:nvSpPr>
        <p:spPr>
          <a:xfrm>
            <a:off x="0" y="2103891"/>
            <a:ext cx="12192000" cy="93871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5500" b="1" u="none" strike="noStrike" cap="none" dirty="0">
                <a:solidFill>
                  <a:schemeClr val="dk2"/>
                </a:solidFill>
                <a:latin typeface="Gilroy ExtraBold" charset="0"/>
                <a:ea typeface="Gilroy ExtraBold" charset="0"/>
                <a:cs typeface="Gilroy ExtraBold" charset="0"/>
                <a:sym typeface="Arial"/>
              </a:rPr>
              <a:t>Learn actively</a:t>
            </a:r>
          </a:p>
        </p:txBody>
      </p:sp>
      <p:sp>
        <p:nvSpPr>
          <p:cNvPr id="420" name="Shape 420"/>
          <p:cNvSpPr/>
          <p:nvPr/>
        </p:nvSpPr>
        <p:spPr>
          <a:xfrm>
            <a:off x="1007165" y="3180647"/>
            <a:ext cx="10177670" cy="147732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3D444D"/>
              </a:buClr>
              <a:buSzPct val="25000"/>
              <a:buFont typeface="Source Sans Pro"/>
              <a:buNone/>
            </a:pPr>
            <a:r>
              <a:rPr lang="en-US" sz="3000" b="0" i="0" u="none" strike="noStrike" cap="none" dirty="0">
                <a:solidFill>
                  <a:srgbClr val="3D444D"/>
                </a:solidFill>
                <a:latin typeface="Source Sans Pro"/>
                <a:ea typeface="Source Sans Pro"/>
                <a:cs typeface="Source Sans Pro"/>
                <a:sym typeface="Source Sans Pro"/>
              </a:rPr>
              <a:t>You will get out of this </a:t>
            </a:r>
            <a:r>
              <a:rPr lang="en-US" sz="3000" dirty="0">
                <a:solidFill>
                  <a:srgbClr val="3D444D"/>
                </a:solidFill>
                <a:latin typeface="Source Sans Pro"/>
                <a:ea typeface="Source Sans Pro"/>
                <a:cs typeface="Source Sans Pro"/>
                <a:sym typeface="Source Sans Pro"/>
              </a:rPr>
              <a:t>training</a:t>
            </a:r>
            <a:r>
              <a:rPr lang="en-US" sz="3000" b="0" i="0" u="none" strike="noStrike" cap="none" dirty="0">
                <a:solidFill>
                  <a:srgbClr val="3D444D"/>
                </a:solidFill>
                <a:latin typeface="Source Sans Pro"/>
                <a:ea typeface="Source Sans Pro"/>
                <a:cs typeface="Source Sans Pro"/>
                <a:sym typeface="Source Sans Pro"/>
              </a:rPr>
              <a:t> what you put in. </a:t>
            </a:r>
          </a:p>
          <a:p>
            <a:pPr marL="0" marR="0" lvl="0" indent="0" algn="ctr" rtl="0">
              <a:lnSpc>
                <a:spcPct val="100000"/>
              </a:lnSpc>
              <a:spcBef>
                <a:spcPts val="0"/>
              </a:spcBef>
              <a:spcAft>
                <a:spcPts val="0"/>
              </a:spcAft>
              <a:buClr>
                <a:srgbClr val="3D444D"/>
              </a:buClr>
              <a:buSzPct val="25000"/>
              <a:buFont typeface="Source Sans Pro"/>
              <a:buNone/>
            </a:pPr>
            <a:r>
              <a:rPr lang="en-US" sz="3000" b="0" i="0" u="none" strike="noStrike" cap="none" dirty="0">
                <a:solidFill>
                  <a:srgbClr val="3D444D"/>
                </a:solidFill>
                <a:latin typeface="Source Sans Pro"/>
                <a:ea typeface="Source Sans Pro"/>
                <a:cs typeface="Source Sans Pro"/>
                <a:sym typeface="Source Sans Pro"/>
              </a:rPr>
              <a:t>Ask questions, share your ideas, and work through </a:t>
            </a:r>
          </a:p>
          <a:p>
            <a:pPr marL="0" marR="0" lvl="0" indent="0" algn="ctr" rtl="0">
              <a:lnSpc>
                <a:spcPct val="100000"/>
              </a:lnSpc>
              <a:spcBef>
                <a:spcPts val="0"/>
              </a:spcBef>
              <a:spcAft>
                <a:spcPts val="0"/>
              </a:spcAft>
              <a:buClr>
                <a:srgbClr val="3D444D"/>
              </a:buClr>
              <a:buSzPct val="25000"/>
              <a:buFont typeface="Source Sans Pro"/>
              <a:buNone/>
            </a:pPr>
            <a:r>
              <a:rPr lang="en-US" sz="3000" b="0" i="0" u="none" strike="noStrike" cap="none" dirty="0">
                <a:solidFill>
                  <a:srgbClr val="3D444D"/>
                </a:solidFill>
                <a:latin typeface="Source Sans Pro"/>
                <a:ea typeface="Source Sans Pro"/>
                <a:cs typeface="Source Sans Pro"/>
                <a:sym typeface="Source Sans Pro"/>
              </a:rPr>
              <a:t>challenges you’re having! </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23919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Rectangle 3"/>
          <p:cNvSpPr>
            <a:spLocks noChangeArrowheads="1"/>
          </p:cNvSpPr>
          <p:nvPr/>
        </p:nvSpPr>
        <p:spPr bwMode="auto">
          <a:xfrm>
            <a:off x="0" y="2396267"/>
            <a:ext cx="12192000" cy="2065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3000" b="1" dirty="0">
                <a:solidFill>
                  <a:srgbClr val="FFFFFF"/>
                </a:solidFill>
                <a:latin typeface="Gilroy ExtraBold" charset="0"/>
                <a:ea typeface="Gilroy ExtraBold" charset="0"/>
                <a:cs typeface="Gilroy ExtraBold" charset="0"/>
              </a:rPr>
              <a:t>Questions?</a:t>
            </a:r>
          </a:p>
        </p:txBody>
      </p:sp>
    </p:spTree>
    <p:extLst>
      <p:ext uri="{BB962C8B-B14F-4D97-AF65-F5344CB8AC3E}">
        <p14:creationId xmlns:p14="http://schemas.microsoft.com/office/powerpoint/2010/main" val="4117263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mt="10000"/>
            <a:extLst>
              <a:ext uri="{28A0092B-C50C-407E-A947-70E740481C1C}">
                <a14:useLocalDpi xmlns:a14="http://schemas.microsoft.com/office/drawing/2010/main" val="0"/>
              </a:ext>
            </a:extLst>
          </a:blip>
          <a:srcRect b="15738"/>
          <a:stretch/>
        </p:blipFill>
        <p:spPr>
          <a:xfrm>
            <a:off x="-1" y="14283"/>
            <a:ext cx="12192001" cy="6858000"/>
          </a:xfrm>
          <a:prstGeom prst="rect">
            <a:avLst/>
          </a:prstGeom>
        </p:spPr>
      </p:pic>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0" y="2445211"/>
            <a:ext cx="12192000" cy="1938992"/>
          </a:xfrm>
          <a:prstGeom prst="rect">
            <a:avLst/>
          </a:prstGeom>
          <a:noFill/>
        </p:spPr>
        <p:txBody>
          <a:bodyPr wrap="square" rtlCol="0">
            <a:spAutoFit/>
          </a:bodyPr>
          <a:lstStyle/>
          <a:p>
            <a:pPr algn="ctr"/>
            <a:r>
              <a:rPr lang="en-US" sz="12000" b="1" dirty="0">
                <a:solidFill>
                  <a:srgbClr val="FFFFFF"/>
                </a:solidFill>
                <a:latin typeface="Gilroy ExtraBold" charset="0"/>
                <a:ea typeface="Gilroy ExtraBold" charset="0"/>
                <a:cs typeface="Gilroy ExtraBold" charset="0"/>
              </a:rPr>
              <a:t>Open space</a:t>
            </a:r>
          </a:p>
        </p:txBody>
      </p:sp>
      <p:pic>
        <p:nvPicPr>
          <p:cNvPr id="7" name="Picture 6"/>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930084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916718" y="1654171"/>
            <a:ext cx="7561201" cy="660437"/>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Training science</a:t>
            </a:r>
          </a:p>
        </p:txBody>
      </p:sp>
      <p:sp>
        <p:nvSpPr>
          <p:cNvPr id="8" name="TextBox 7"/>
          <p:cNvSpPr txBox="1"/>
          <p:nvPr/>
        </p:nvSpPr>
        <p:spPr>
          <a:xfrm>
            <a:off x="5916718" y="2314608"/>
            <a:ext cx="6426882" cy="4893647"/>
          </a:xfrm>
          <a:prstGeom prst="rect">
            <a:avLst/>
          </a:prstGeom>
          <a:noFill/>
        </p:spPr>
        <p:txBody>
          <a:bodyPr wrap="square" rtlCol="0">
            <a:spAutoFit/>
          </a:bodyPr>
          <a:lstStyle/>
          <a:p>
            <a:pPr marL="342900" indent="-342900">
              <a:buFont typeface="Arial" charset="0"/>
              <a:buChar char="•"/>
            </a:pPr>
            <a:r>
              <a:rPr lang="en-US" sz="2400" dirty="0">
                <a:solidFill>
                  <a:srgbClr val="3B444D"/>
                </a:solidFill>
                <a:latin typeface="Source Sans Pro" charset="0"/>
                <a:ea typeface="Source Sans Pro" charset="0"/>
                <a:cs typeface="Source Sans Pro" charset="0"/>
              </a:rPr>
              <a:t>Whoever comes is the right people</a:t>
            </a: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sz="2400" dirty="0">
                <a:solidFill>
                  <a:srgbClr val="3B444D"/>
                </a:solidFill>
                <a:latin typeface="Source Sans Pro" charset="0"/>
                <a:ea typeface="Source Sans Pro" charset="0"/>
                <a:cs typeface="Source Sans Pro" charset="0"/>
              </a:rPr>
              <a:t>Whatever happens is the only that could’ve</a:t>
            </a: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sz="2400" dirty="0">
                <a:solidFill>
                  <a:srgbClr val="3B444D"/>
                </a:solidFill>
                <a:latin typeface="Source Sans Pro" charset="0"/>
                <a:ea typeface="Source Sans Pro" charset="0"/>
                <a:cs typeface="Source Sans Pro" charset="0"/>
              </a:rPr>
              <a:t>When is starts is the right time</a:t>
            </a: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sz="2400" dirty="0">
                <a:solidFill>
                  <a:srgbClr val="3B444D"/>
                </a:solidFill>
                <a:latin typeface="Source Sans Pro" charset="0"/>
                <a:ea typeface="Source Sans Pro" charset="0"/>
                <a:cs typeface="Source Sans Pro" charset="0"/>
              </a:rPr>
              <a:t>When it’s over, it’s over</a:t>
            </a: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sz="2400" dirty="0">
                <a:solidFill>
                  <a:srgbClr val="3B444D"/>
                </a:solidFill>
                <a:latin typeface="Source Sans Pro" charset="0"/>
                <a:ea typeface="Source Sans Pro" charset="0"/>
                <a:cs typeface="Source Sans Pro" charset="0"/>
              </a:rPr>
              <a:t>Law of two feet</a:t>
            </a: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258" r="27976"/>
          <a:stretch/>
        </p:blipFill>
        <p:spPr>
          <a:xfrm>
            <a:off x="0" y="0"/>
            <a:ext cx="5343525" cy="6858000"/>
          </a:xfrm>
          <a:prstGeom prst="rect">
            <a:avLst/>
          </a:prstGeom>
        </p:spPr>
      </p:pic>
    </p:spTree>
    <p:extLst>
      <p:ext uri="{BB962C8B-B14F-4D97-AF65-F5344CB8AC3E}">
        <p14:creationId xmlns:p14="http://schemas.microsoft.com/office/powerpoint/2010/main" val="15891510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Rectangle 3"/>
          <p:cNvSpPr>
            <a:spLocks noChangeArrowheads="1"/>
          </p:cNvSpPr>
          <p:nvPr/>
        </p:nvSpPr>
        <p:spPr bwMode="auto">
          <a:xfrm>
            <a:off x="0" y="1851468"/>
            <a:ext cx="12192000" cy="314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20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18883137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Shape 132"/>
          <p:cNvPicPr preferRelativeResize="0"/>
          <p:nvPr/>
        </p:nvPicPr>
        <p:blipFill rotWithShape="1">
          <a:blip r:embed="rId3">
            <a:alphaModFix amt="12000"/>
          </a:blip>
          <a:srcRect t="4675" b="10865"/>
          <a:stretch/>
        </p:blipFill>
        <p:spPr>
          <a:xfrm>
            <a:off x="-23812" y="-25400"/>
            <a:ext cx="12230100" cy="6883400"/>
          </a:xfrm>
          <a:prstGeom prst="rect">
            <a:avLst/>
          </a:prstGeom>
          <a:noFill/>
          <a:ln>
            <a:noFill/>
          </a:ln>
        </p:spPr>
      </p:pic>
      <p:sp>
        <p:nvSpPr>
          <p:cNvPr id="9" name="TextBox 8"/>
          <p:cNvSpPr txBox="1"/>
          <p:nvPr/>
        </p:nvSpPr>
        <p:spPr>
          <a:xfrm>
            <a:off x="0" y="2591476"/>
            <a:ext cx="12192000" cy="2169825"/>
          </a:xfrm>
          <a:prstGeom prst="rect">
            <a:avLst/>
          </a:prstGeom>
          <a:noFill/>
        </p:spPr>
        <p:txBody>
          <a:bodyPr wrap="square" rtlCol="0">
            <a:spAutoFit/>
          </a:bodyPr>
          <a:lstStyle/>
          <a:p>
            <a:pPr algn="ctr">
              <a:lnSpc>
                <a:spcPct val="90000"/>
              </a:lnSpc>
            </a:pPr>
            <a:r>
              <a:rPr lang="en-US" sz="7500" b="1" dirty="0">
                <a:solidFill>
                  <a:srgbClr val="FFFFFF"/>
                </a:solidFill>
                <a:latin typeface="Gilroy ExtraBold" charset="0"/>
                <a:ea typeface="Gilroy ExtraBold" charset="0"/>
                <a:cs typeface="Gilroy ExtraBold" charset="0"/>
              </a:rPr>
              <a:t>Campus Organizing </a:t>
            </a:r>
          </a:p>
          <a:p>
            <a:pPr algn="ctr">
              <a:lnSpc>
                <a:spcPct val="90000"/>
              </a:lnSpc>
            </a:pPr>
            <a:r>
              <a:rPr lang="en-US" sz="7500" b="1" dirty="0">
                <a:solidFill>
                  <a:srgbClr val="FFFFFF"/>
                </a:solidFill>
                <a:latin typeface="Gilroy ExtraBold" charset="0"/>
                <a:ea typeface="Gilroy ExtraBold" charset="0"/>
                <a:cs typeface="Gilroy ExtraBold" charset="0"/>
              </a:rPr>
              <a:t>Academy</a:t>
            </a:r>
          </a:p>
        </p:txBody>
      </p:sp>
      <p:pic>
        <p:nvPicPr>
          <p:cNvPr id="4" name="Picture 3"/>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863296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79136" y="1117152"/>
            <a:ext cx="4800256"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Meet each other</a:t>
            </a:r>
          </a:p>
        </p:txBody>
      </p:sp>
      <p:sp>
        <p:nvSpPr>
          <p:cNvPr id="23" name="Rectangle 22"/>
          <p:cNvSpPr/>
          <p:nvPr/>
        </p:nvSpPr>
        <p:spPr>
          <a:xfrm>
            <a:off x="5279133" y="1830836"/>
            <a:ext cx="4636391"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Program vision</a:t>
            </a:r>
          </a:p>
        </p:txBody>
      </p:sp>
      <p:sp>
        <p:nvSpPr>
          <p:cNvPr id="35" name="Rectangle 34"/>
          <p:cNvSpPr/>
          <p:nvPr/>
        </p:nvSpPr>
        <p:spPr>
          <a:xfrm>
            <a:off x="5279135" y="2568155"/>
            <a:ext cx="5593653"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Curriculum overview</a:t>
            </a:r>
          </a:p>
        </p:txBody>
      </p:sp>
      <p:sp>
        <p:nvSpPr>
          <p:cNvPr id="6" name="Rectangle 5"/>
          <p:cNvSpPr/>
          <p:nvPr/>
        </p:nvSpPr>
        <p:spPr>
          <a:xfrm>
            <a:off x="5279133" y="3277553"/>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a:solidFill>
                  <a:schemeClr val="tx1"/>
                </a:solidFill>
                <a:latin typeface="Source Sans Pro" charset="0"/>
                <a:ea typeface="Source Sans Pro" charset="0"/>
                <a:cs typeface="Source Sans Pro" charset="0"/>
              </a:rPr>
              <a:t>Logistics and things to know</a:t>
            </a:r>
            <a:endParaRPr lang="en-US" sz="2400" dirty="0">
              <a:solidFill>
                <a:schemeClr val="tx1"/>
              </a:solidFill>
              <a:latin typeface="Source Sans Pro" charset="0"/>
              <a:ea typeface="Source Sans Pro" charset="0"/>
              <a:cs typeface="Source Sans Pro" charset="0"/>
            </a:endParaRP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
        <p:nvSpPr>
          <p:cNvPr id="8" name="Rectangle 7"/>
          <p:cNvSpPr/>
          <p:nvPr/>
        </p:nvSpPr>
        <p:spPr>
          <a:xfrm>
            <a:off x="5279133" y="4019158"/>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Mentoring millennials</a:t>
            </a:r>
          </a:p>
        </p:txBody>
      </p:sp>
      <p:sp>
        <p:nvSpPr>
          <p:cNvPr id="9" name="Rectangle 8"/>
          <p:cNvSpPr/>
          <p:nvPr/>
        </p:nvSpPr>
        <p:spPr>
          <a:xfrm>
            <a:off x="5279133" y="4732842"/>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Final Q&amp;A</a:t>
            </a:r>
          </a:p>
        </p:txBody>
      </p:sp>
    </p:spTree>
    <p:extLst>
      <p:ext uri="{BB962C8B-B14F-4D97-AF65-F5344CB8AC3E}">
        <p14:creationId xmlns:p14="http://schemas.microsoft.com/office/powerpoint/2010/main" val="21225216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0032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Meet each other</a:t>
            </a:r>
          </a:p>
        </p:txBody>
      </p:sp>
      <p:sp>
        <p:nvSpPr>
          <p:cNvPr id="8" name="TextBox 7"/>
          <p:cNvSpPr txBox="1"/>
          <p:nvPr/>
        </p:nvSpPr>
        <p:spPr>
          <a:xfrm>
            <a:off x="6266688" y="1141536"/>
            <a:ext cx="4740836"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Say your name, state, and why you joined as a campus coach.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made you get involved in organizing?</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Each coach gets 2 minutes each!</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8418" y="304072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7" y="487131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115200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extBox 8"/>
          <p:cNvSpPr txBox="1"/>
          <p:nvPr/>
        </p:nvSpPr>
        <p:spPr>
          <a:xfrm>
            <a:off x="0" y="2628560"/>
            <a:ext cx="12192000" cy="1400383"/>
          </a:xfrm>
          <a:prstGeom prst="rect">
            <a:avLst/>
          </a:prstGeom>
          <a:noFill/>
        </p:spPr>
        <p:txBody>
          <a:bodyPr wrap="square" rtlCol="0">
            <a:spAutoFit/>
          </a:bodyPr>
          <a:lstStyle/>
          <a:p>
            <a:pPr algn="ctr"/>
            <a:r>
              <a:rPr lang="en-US" sz="8500" b="1" dirty="0">
                <a:solidFill>
                  <a:srgbClr val="FFFFFF"/>
                </a:solidFill>
                <a:latin typeface="Gilroy ExtraBold" charset="0"/>
                <a:ea typeface="Gilroy ExtraBold" charset="0"/>
                <a:cs typeface="Gilroy ExtraBold" charset="0"/>
              </a:rPr>
              <a:t>Program vision</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29115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extBox 8"/>
          <p:cNvSpPr txBox="1"/>
          <p:nvPr/>
        </p:nvSpPr>
        <p:spPr>
          <a:xfrm>
            <a:off x="0" y="2823632"/>
            <a:ext cx="12192000" cy="1246495"/>
          </a:xfrm>
          <a:prstGeom prst="rect">
            <a:avLst/>
          </a:prstGeom>
          <a:noFill/>
        </p:spPr>
        <p:txBody>
          <a:bodyPr wrap="square" rtlCol="0">
            <a:spAutoFit/>
          </a:bodyPr>
          <a:lstStyle/>
          <a:p>
            <a:pPr algn="ctr"/>
            <a:r>
              <a:rPr lang="en-US" sz="7500" b="1" dirty="0">
                <a:solidFill>
                  <a:srgbClr val="FFFFFF"/>
                </a:solidFill>
                <a:latin typeface="Gilroy ExtraBold" charset="0"/>
                <a:ea typeface="Gilroy ExtraBold" charset="0"/>
                <a:cs typeface="Gilroy ExtraBold" charset="0"/>
              </a:rPr>
              <a:t>Curriculum overview</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474386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extBox 8"/>
          <p:cNvSpPr txBox="1"/>
          <p:nvPr/>
        </p:nvSpPr>
        <p:spPr>
          <a:xfrm>
            <a:off x="0" y="2823632"/>
            <a:ext cx="12192000" cy="1092607"/>
          </a:xfrm>
          <a:prstGeom prst="rect">
            <a:avLst/>
          </a:prstGeom>
          <a:noFill/>
        </p:spPr>
        <p:txBody>
          <a:bodyPr wrap="square" rtlCol="0">
            <a:spAutoFit/>
          </a:bodyPr>
          <a:lstStyle/>
          <a:p>
            <a:pPr algn="ctr"/>
            <a:r>
              <a:rPr lang="en-US" sz="6500" b="1" dirty="0">
                <a:solidFill>
                  <a:srgbClr val="FFFFFF"/>
                </a:solidFill>
                <a:latin typeface="Gilroy ExtraBold" charset="0"/>
                <a:ea typeface="Gilroy ExtraBold" charset="0"/>
                <a:cs typeface="Gilroy ExtraBold" charset="0"/>
              </a:rPr>
              <a:t>Logistics &amp; things to know</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37059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p:nvPr/>
        </p:nvSpPr>
        <p:spPr>
          <a:xfrm>
            <a:off x="0" y="2103891"/>
            <a:ext cx="12192000" cy="93871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5500" b="1" u="none" strike="noStrike" cap="none" dirty="0">
                <a:solidFill>
                  <a:schemeClr val="dk2"/>
                </a:solidFill>
                <a:latin typeface="Gilroy ExtraBold" charset="0"/>
                <a:ea typeface="Gilroy ExtraBold" charset="0"/>
                <a:cs typeface="Gilroy ExtraBold" charset="0"/>
                <a:sym typeface="Arial"/>
              </a:rPr>
              <a:t>Snaps for agreement</a:t>
            </a:r>
          </a:p>
        </p:txBody>
      </p:sp>
      <p:sp>
        <p:nvSpPr>
          <p:cNvPr id="420" name="Shape 420"/>
          <p:cNvSpPr/>
          <p:nvPr/>
        </p:nvSpPr>
        <p:spPr>
          <a:xfrm>
            <a:off x="1007165" y="3180647"/>
            <a:ext cx="10177670" cy="147732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3D444D"/>
              </a:buClr>
              <a:buSzPct val="25000"/>
              <a:buFont typeface="Source Sans Pro"/>
              <a:buNone/>
            </a:pPr>
            <a:r>
              <a:rPr lang="en-US" sz="3000" b="0" i="0" u="none" strike="noStrike" cap="none" dirty="0">
                <a:solidFill>
                  <a:srgbClr val="3D444D"/>
                </a:solidFill>
                <a:latin typeface="Source Sans Pro"/>
                <a:ea typeface="Source Sans Pro"/>
                <a:cs typeface="Source Sans Pro"/>
                <a:sym typeface="Source Sans Pro"/>
              </a:rPr>
              <a:t>If you hear someone say something that resonates strongly with you, give them a snap!</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392676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extBox 8"/>
          <p:cNvSpPr txBox="1"/>
          <p:nvPr/>
        </p:nvSpPr>
        <p:spPr>
          <a:xfrm>
            <a:off x="0" y="2762672"/>
            <a:ext cx="12192000" cy="1246495"/>
          </a:xfrm>
          <a:prstGeom prst="rect">
            <a:avLst/>
          </a:prstGeom>
          <a:noFill/>
        </p:spPr>
        <p:txBody>
          <a:bodyPr wrap="square" rtlCol="0">
            <a:spAutoFit/>
          </a:bodyPr>
          <a:lstStyle/>
          <a:p>
            <a:pPr algn="ctr"/>
            <a:r>
              <a:rPr lang="en-US" sz="7500" b="1" dirty="0">
                <a:solidFill>
                  <a:srgbClr val="FFFFFF"/>
                </a:solidFill>
                <a:latin typeface="Gilroy ExtraBold" charset="0"/>
                <a:ea typeface="Gilroy ExtraBold" charset="0"/>
                <a:cs typeface="Gilroy ExtraBold" charset="0"/>
              </a:rPr>
              <a:t>Mentoring millennials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418295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extBox 8"/>
          <p:cNvSpPr txBox="1"/>
          <p:nvPr/>
        </p:nvSpPr>
        <p:spPr>
          <a:xfrm>
            <a:off x="0" y="2382559"/>
            <a:ext cx="12192000" cy="2092881"/>
          </a:xfrm>
          <a:prstGeom prst="rect">
            <a:avLst/>
          </a:prstGeom>
          <a:noFill/>
        </p:spPr>
        <p:txBody>
          <a:bodyPr wrap="square" rtlCol="0">
            <a:spAutoFit/>
          </a:bodyPr>
          <a:lstStyle/>
          <a:p>
            <a:pPr algn="ctr"/>
            <a:r>
              <a:rPr lang="en-US" sz="13000" b="1" dirty="0">
                <a:solidFill>
                  <a:srgbClr val="FFFFFF"/>
                </a:solidFill>
                <a:latin typeface="Gilroy ExtraBold" charset="0"/>
                <a:ea typeface="Gilroy ExtraBold" charset="0"/>
                <a:cs typeface="Gilroy ExtraBold" charset="0"/>
              </a:rPr>
              <a:t>Final Q&amp;A</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888832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79136"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Breakfast &amp; registration</a:t>
            </a:r>
          </a:p>
        </p:txBody>
      </p:sp>
      <p:sp>
        <p:nvSpPr>
          <p:cNvPr id="23" name="Rectangle 22"/>
          <p:cNvSpPr/>
          <p:nvPr/>
        </p:nvSpPr>
        <p:spPr>
          <a:xfrm>
            <a:off x="5279133" y="1830836"/>
            <a:ext cx="4636391"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Opening &amp; recap from Saturday</a:t>
            </a:r>
          </a:p>
        </p:txBody>
      </p:sp>
      <p:sp>
        <p:nvSpPr>
          <p:cNvPr id="35" name="Rectangle 34"/>
          <p:cNvSpPr/>
          <p:nvPr/>
        </p:nvSpPr>
        <p:spPr>
          <a:xfrm>
            <a:off x="5279135" y="2568155"/>
            <a:ext cx="5593653"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Program breakouts: Campus &amp; Fellowship</a:t>
            </a:r>
          </a:p>
        </p:txBody>
      </p:sp>
      <p:sp>
        <p:nvSpPr>
          <p:cNvPr id="6" name="Rectangle 5"/>
          <p:cNvSpPr/>
          <p:nvPr/>
        </p:nvSpPr>
        <p:spPr>
          <a:xfrm>
            <a:off x="5279135" y="3305474"/>
            <a:ext cx="4316503"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Debrief, closing, next steps</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8869557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3441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808873"/>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
        <p:nvSpPr>
          <p:cNvPr id="4" name="Shape 443"/>
          <p:cNvSpPr txBox="1"/>
          <p:nvPr/>
        </p:nvSpPr>
        <p:spPr>
          <a:xfrm>
            <a:off x="0" y="3824569"/>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2800" b="0" i="0" u="none" strike="noStrike" cap="none" dirty="0">
                <a:latin typeface="Source Sans Pro"/>
                <a:ea typeface="Source Sans Pro"/>
                <a:cs typeface="Source Sans Pro"/>
                <a:sym typeface="Source Sans Pro"/>
              </a:rPr>
              <a:t>What did you learn today about </a:t>
            </a:r>
            <a:r>
              <a:rPr lang="en-US" sz="2800" dirty="0">
                <a:latin typeface="Source Sans Pro"/>
                <a:ea typeface="Source Sans Pro"/>
                <a:cs typeface="Source Sans Pro"/>
                <a:sym typeface="Source Sans Pro"/>
              </a:rPr>
              <a:t>your programs</a:t>
            </a:r>
            <a:r>
              <a:rPr lang="en-US" sz="2800" b="0" i="0" u="none" strike="noStrike" cap="none" dirty="0">
                <a:latin typeface="Source Sans Pro"/>
                <a:ea typeface="Source Sans Pro"/>
                <a:cs typeface="Source Sans Pro"/>
                <a:sym typeface="Source Sans Pro"/>
              </a:rPr>
              <a:t>?</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671035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3441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Shape 443"/>
          <p:cNvSpPr txBox="1"/>
          <p:nvPr/>
        </p:nvSpPr>
        <p:spPr>
          <a:xfrm>
            <a:off x="0" y="3824569"/>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2800" b="0" i="0" u="none" strike="noStrike" cap="none" dirty="0">
                <a:latin typeface="Source Sans Pro"/>
                <a:ea typeface="Source Sans Pro"/>
                <a:cs typeface="Source Sans Pro"/>
                <a:sym typeface="Source Sans Pro"/>
              </a:rPr>
              <a:t>What did you learn today about </a:t>
            </a:r>
            <a:r>
              <a:rPr lang="en-US" sz="2800" dirty="0">
                <a:latin typeface="Source Sans Pro"/>
                <a:ea typeface="Source Sans Pro"/>
                <a:cs typeface="Source Sans Pro"/>
                <a:sym typeface="Source Sans Pro"/>
              </a:rPr>
              <a:t>your programs</a:t>
            </a:r>
            <a:r>
              <a:rPr lang="en-US" sz="2800" b="0" i="0" u="none" strike="noStrike" cap="none" dirty="0">
                <a:latin typeface="Source Sans Pro"/>
                <a:ea typeface="Source Sans Pro"/>
                <a:cs typeface="Source Sans Pro"/>
                <a:sym typeface="Source Sans Pro"/>
              </a:rPr>
              <a:t>?</a:t>
            </a:r>
          </a:p>
        </p:txBody>
      </p:sp>
      <p:sp>
        <p:nvSpPr>
          <p:cNvPr id="7" name="Shape 443"/>
          <p:cNvSpPr txBox="1"/>
          <p:nvPr/>
        </p:nvSpPr>
        <p:spPr>
          <a:xfrm>
            <a:off x="0" y="4743357"/>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2800" b="0" i="0" u="none" strike="noStrike" cap="none" dirty="0">
                <a:latin typeface="Source Sans Pro"/>
                <a:ea typeface="Source Sans Pro"/>
                <a:cs typeface="Source Sans Pro"/>
                <a:sym typeface="Source Sans Pro"/>
              </a:rPr>
              <a:t>What was your highlight of the weekend?</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Rectangle 7"/>
          <p:cNvSpPr>
            <a:spLocks noChangeArrowheads="1"/>
          </p:cNvSpPr>
          <p:nvPr/>
        </p:nvSpPr>
        <p:spPr bwMode="auto">
          <a:xfrm>
            <a:off x="0" y="808873"/>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13140235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3441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Shape 443"/>
          <p:cNvSpPr txBox="1"/>
          <p:nvPr/>
        </p:nvSpPr>
        <p:spPr>
          <a:xfrm>
            <a:off x="0" y="3824569"/>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2800" b="0" i="0" u="none" strike="noStrike" cap="none" dirty="0">
                <a:latin typeface="Source Sans Pro"/>
                <a:ea typeface="Source Sans Pro"/>
                <a:cs typeface="Source Sans Pro"/>
                <a:sym typeface="Source Sans Pro"/>
              </a:rPr>
              <a:t>What did you learn today about </a:t>
            </a:r>
            <a:r>
              <a:rPr lang="en-US" sz="2800" dirty="0">
                <a:latin typeface="Source Sans Pro"/>
                <a:ea typeface="Source Sans Pro"/>
                <a:cs typeface="Source Sans Pro"/>
                <a:sym typeface="Source Sans Pro"/>
              </a:rPr>
              <a:t>your programs</a:t>
            </a:r>
            <a:r>
              <a:rPr lang="en-US" sz="2800" b="0" i="0" u="none" strike="noStrike" cap="none" dirty="0">
                <a:latin typeface="Source Sans Pro"/>
                <a:ea typeface="Source Sans Pro"/>
                <a:cs typeface="Source Sans Pro"/>
                <a:sym typeface="Source Sans Pro"/>
              </a:rPr>
              <a:t>?</a:t>
            </a:r>
          </a:p>
        </p:txBody>
      </p:sp>
      <p:sp>
        <p:nvSpPr>
          <p:cNvPr id="7" name="Shape 443"/>
          <p:cNvSpPr txBox="1"/>
          <p:nvPr/>
        </p:nvSpPr>
        <p:spPr>
          <a:xfrm>
            <a:off x="0" y="4743357"/>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2800" b="0" i="0" u="none" strike="noStrike" cap="none" dirty="0">
                <a:latin typeface="Source Sans Pro"/>
                <a:ea typeface="Source Sans Pro"/>
                <a:cs typeface="Source Sans Pro"/>
                <a:sym typeface="Source Sans Pro"/>
              </a:rPr>
              <a:t>What was your highlight of the weekend?</a:t>
            </a:r>
          </a:p>
        </p:txBody>
      </p:sp>
      <p:sp>
        <p:nvSpPr>
          <p:cNvPr id="8" name="Shape 443"/>
          <p:cNvSpPr txBox="1"/>
          <p:nvPr/>
        </p:nvSpPr>
        <p:spPr>
          <a:xfrm>
            <a:off x="0" y="5662145"/>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2800" b="0" i="0" u="none" strike="noStrike" cap="none" dirty="0">
                <a:latin typeface="Source Sans Pro"/>
                <a:ea typeface="Source Sans Pro"/>
                <a:cs typeface="Source Sans Pro"/>
                <a:sym typeface="Source Sans Pro"/>
              </a:rPr>
              <a:t>What is your new definition of leadership?</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Rectangle 9"/>
          <p:cNvSpPr>
            <a:spLocks noChangeArrowheads="1"/>
          </p:cNvSpPr>
          <p:nvPr/>
        </p:nvSpPr>
        <p:spPr bwMode="auto">
          <a:xfrm>
            <a:off x="0" y="808873"/>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10564290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890016" y="946464"/>
            <a:ext cx="4530948" cy="2308324"/>
          </a:xfrm>
          <a:prstGeom prst="rect">
            <a:avLst/>
          </a:prstGeom>
          <a:noFill/>
        </p:spPr>
        <p:txBody>
          <a:bodyPr wrap="square" rtlCol="0">
            <a:spAutoFit/>
          </a:bodyPr>
          <a:lstStyle/>
          <a:p>
            <a:pPr>
              <a:lnSpc>
                <a:spcPct val="80000"/>
              </a:lnSpc>
            </a:pPr>
            <a:r>
              <a:rPr lang="en-US" sz="4500" b="1" dirty="0">
                <a:solidFill>
                  <a:schemeClr val="bg1"/>
                </a:solidFill>
                <a:latin typeface="Gilroy ExtraBold" charset="0"/>
                <a:ea typeface="Gilroy ExtraBold" charset="0"/>
                <a:cs typeface="Gilroy ExtraBold" charset="0"/>
              </a:rPr>
              <a:t>Fellows Leaders program</a:t>
            </a: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8" name="TextBox 7"/>
          <p:cNvSpPr txBox="1"/>
          <p:nvPr/>
        </p:nvSpPr>
        <p:spPr>
          <a:xfrm>
            <a:off x="6630209" y="946464"/>
            <a:ext cx="4547617" cy="1938992"/>
          </a:xfrm>
          <a:prstGeom prst="rect">
            <a:avLst/>
          </a:prstGeom>
          <a:noFill/>
        </p:spPr>
        <p:txBody>
          <a:bodyPr wrap="square" rtlCol="0">
            <a:spAutoFit/>
          </a:bodyPr>
          <a:lstStyle/>
          <a:p>
            <a:r>
              <a:rPr lang="en-US" sz="2400" b="1" dirty="0">
                <a:solidFill>
                  <a:schemeClr val="bg1"/>
                </a:solidFill>
                <a:latin typeface="Source Sans Pro" charset="0"/>
                <a:ea typeface="Source Sans Pro" charset="0"/>
                <a:cs typeface="Source Sans Pro" charset="0"/>
              </a:rPr>
              <a:t>Jump on the September 12 weekly call!</a:t>
            </a:r>
          </a:p>
          <a:p>
            <a:endParaRPr lang="en-US" sz="2400" dirty="0">
              <a:solidFill>
                <a:schemeClr val="bg1"/>
              </a:solidFill>
              <a:latin typeface="Source Sans Pro" charset="0"/>
              <a:ea typeface="Source Sans Pro" charset="0"/>
              <a:cs typeface="Source Sans Pro" charset="0"/>
            </a:endParaRPr>
          </a:p>
          <a:p>
            <a:r>
              <a:rPr lang="en-US" sz="2400" b="1" dirty="0">
                <a:solidFill>
                  <a:schemeClr val="bg1"/>
                </a:solidFill>
                <a:latin typeface="Source Sans Pro" charset="0"/>
                <a:ea typeface="Source Sans Pro" charset="0"/>
                <a:cs typeface="Source Sans Pro" charset="0"/>
              </a:rPr>
              <a:t>Prepare for Fellows orientations</a:t>
            </a:r>
            <a:endParaRPr lang="en-US" sz="2400" b="1"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13" name="TextBox 12"/>
          <p:cNvSpPr txBox="1"/>
          <p:nvPr/>
        </p:nvSpPr>
        <p:spPr>
          <a:xfrm>
            <a:off x="741473" y="3911525"/>
            <a:ext cx="4921329"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Campus Coaches program</a:t>
            </a:r>
          </a:p>
        </p:txBody>
      </p:sp>
      <p:sp>
        <p:nvSpPr>
          <p:cNvPr id="14" name="TextBox 13"/>
          <p:cNvSpPr txBox="1"/>
          <p:nvPr/>
        </p:nvSpPr>
        <p:spPr>
          <a:xfrm>
            <a:off x="6630209" y="3911525"/>
            <a:ext cx="4547617" cy="4154984"/>
          </a:xfrm>
          <a:prstGeom prst="rect">
            <a:avLst/>
          </a:prstGeom>
          <a:noFill/>
        </p:spPr>
        <p:txBody>
          <a:bodyPr wrap="square" rtlCol="0">
            <a:spAutoFit/>
          </a:bodyPr>
          <a:lstStyle/>
          <a:p>
            <a:r>
              <a:rPr lang="en-US" sz="2400" b="1" dirty="0">
                <a:solidFill>
                  <a:schemeClr val="tx2"/>
                </a:solidFill>
                <a:latin typeface="Source Sans Pro" charset="0"/>
                <a:ea typeface="Source Sans Pro" charset="0"/>
                <a:cs typeface="Source Sans Pro" charset="0"/>
              </a:rPr>
              <a:t>Jump on the Campus Academy launch call!</a:t>
            </a:r>
          </a:p>
          <a:p>
            <a:r>
              <a:rPr lang="en-US" sz="2400" dirty="0">
                <a:solidFill>
                  <a:schemeClr val="tx2"/>
                </a:solidFill>
                <a:latin typeface="Source Sans Pro" charset="0"/>
                <a:ea typeface="Source Sans Pro" charset="0"/>
                <a:cs typeface="Source Sans Pro" charset="0"/>
              </a:rPr>
              <a:t>September 14 at 8:00pm EST</a:t>
            </a:r>
          </a:p>
          <a:p>
            <a:endParaRPr lang="en-US" sz="2400" dirty="0">
              <a:solidFill>
                <a:schemeClr val="tx2"/>
              </a:solidFill>
              <a:latin typeface="Source Sans Pro" charset="0"/>
              <a:ea typeface="Source Sans Pro" charset="0"/>
              <a:cs typeface="Source Sans Pro" charset="0"/>
            </a:endParaRPr>
          </a:p>
          <a:p>
            <a:r>
              <a:rPr lang="en-US" sz="2400" b="1" dirty="0">
                <a:solidFill>
                  <a:schemeClr val="tx2"/>
                </a:solidFill>
                <a:latin typeface="Source Sans Pro" charset="0"/>
                <a:ea typeface="Source Sans Pro" charset="0"/>
                <a:cs typeface="Source Sans Pro" charset="0"/>
              </a:rPr>
              <a:t>Host first meetings with your students.</a:t>
            </a:r>
            <a:endParaRPr lang="en-US" sz="2400" dirty="0">
              <a:solidFill>
                <a:schemeClr val="tx2"/>
              </a:solidFill>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b="1" dirty="0">
              <a:latin typeface="Source Sans Pro" charset="0"/>
              <a:ea typeface="Source Sans Pro" charset="0"/>
              <a:cs typeface="Source Sans Pro" charset="0"/>
            </a:endParaRPr>
          </a:p>
          <a:p>
            <a:endParaRPr lang="en-US" sz="2400" b="1"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19164554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99"/>
        <p:cNvGrpSpPr/>
        <p:nvPr/>
      </p:nvGrpSpPr>
      <p:grpSpPr>
        <a:xfrm>
          <a:off x="0" y="0"/>
          <a:ext cx="0" cy="0"/>
          <a:chOff x="0" y="0"/>
          <a:chExt cx="0" cy="0"/>
        </a:xfrm>
      </p:grpSpPr>
      <p:pic>
        <p:nvPicPr>
          <p:cNvPr id="1601" name="Shape 1601"/>
          <p:cNvPicPr preferRelativeResize="0"/>
          <p:nvPr/>
        </p:nvPicPr>
        <p:blipFill rotWithShape="1">
          <a:blip r:embed="rId3">
            <a:alphaModFix amt="35000"/>
          </a:blip>
          <a:srcRect/>
          <a:stretch/>
        </p:blipFill>
        <p:spPr>
          <a:xfrm>
            <a:off x="11362942" y="6417000"/>
            <a:ext cx="653100" cy="253500"/>
          </a:xfrm>
          <a:prstGeom prst="rect">
            <a:avLst/>
          </a:prstGeom>
          <a:noFill/>
          <a:ln>
            <a:noFill/>
          </a:ln>
        </p:spPr>
      </p:pic>
      <p:sp>
        <p:nvSpPr>
          <p:cNvPr id="5" name="Shape 1600"/>
          <p:cNvSpPr txBox="1"/>
          <p:nvPr/>
        </p:nvSpPr>
        <p:spPr>
          <a:xfrm>
            <a:off x="0" y="2269784"/>
            <a:ext cx="12192000" cy="1019088"/>
          </a:xfrm>
          <a:prstGeom prst="rect">
            <a:avLst/>
          </a:prstGeom>
          <a:noFill/>
          <a:ln>
            <a:noFill/>
          </a:ln>
        </p:spPr>
        <p:txBody>
          <a:bodyPr lIns="91425" tIns="45700" rIns="91425" bIns="45700" anchor="t" anchorCtr="0">
            <a:noAutofit/>
          </a:bodyPr>
          <a:lstStyle/>
          <a:p>
            <a:pPr algn="ctr">
              <a:buSzPct val="25000"/>
            </a:pPr>
            <a:r>
              <a:rPr lang="en-US" sz="10000" b="1" kern="0" dirty="0">
                <a:solidFill>
                  <a:srgbClr val="FFFFFF"/>
                </a:solidFill>
                <a:latin typeface="Gilroy ExtraBold" charset="0"/>
                <a:ea typeface="Gilroy ExtraBold" charset="0"/>
                <a:cs typeface="Gilroy ExtraBold" charset="0"/>
                <a:sym typeface="Arial"/>
              </a:rPr>
              <a:t>Evaluations</a:t>
            </a:r>
          </a:p>
        </p:txBody>
      </p:sp>
      <p:sp>
        <p:nvSpPr>
          <p:cNvPr id="6" name="Shape 1602"/>
          <p:cNvSpPr txBox="1"/>
          <p:nvPr/>
        </p:nvSpPr>
        <p:spPr>
          <a:xfrm>
            <a:off x="869250" y="3686255"/>
            <a:ext cx="10453500" cy="551800"/>
          </a:xfrm>
          <a:prstGeom prst="rect">
            <a:avLst/>
          </a:prstGeom>
          <a:noFill/>
          <a:ln>
            <a:noFill/>
          </a:ln>
        </p:spPr>
        <p:txBody>
          <a:bodyPr lIns="91425" tIns="91425" rIns="91425" bIns="91425" anchor="t" anchorCtr="0">
            <a:noAutofit/>
          </a:bodyPr>
          <a:lstStyle/>
          <a:p>
            <a:pPr algn="ctr"/>
            <a:r>
              <a:rPr lang="en-US" sz="3600" dirty="0" err="1">
                <a:solidFill>
                  <a:schemeClr val="bg2"/>
                </a:solidFill>
                <a:latin typeface="Source Sans Pro" charset="0"/>
                <a:ea typeface="Source Sans Pro" charset="0"/>
                <a:cs typeface="Source Sans Pro" charset="0"/>
              </a:rPr>
              <a:t>bit.ly</a:t>
            </a:r>
            <a:r>
              <a:rPr lang="en-US" sz="3600" dirty="0">
                <a:solidFill>
                  <a:schemeClr val="bg2"/>
                </a:solidFill>
                <a:latin typeface="Source Sans Pro" charset="0"/>
                <a:ea typeface="Source Sans Pro" charset="0"/>
                <a:cs typeface="Source Sans Pro" charset="0"/>
              </a:rPr>
              <a:t>/ofacoaches2</a:t>
            </a:r>
          </a:p>
          <a:p>
            <a:pPr algn="ctr"/>
            <a:endParaRPr sz="9600" kern="0" dirty="0">
              <a:solidFill>
                <a:srgbClr val="FFFFFF"/>
              </a:solidFill>
              <a:ea typeface="Arial"/>
              <a:cs typeface="Arial"/>
              <a:sym typeface="Arial"/>
            </a:endParaRPr>
          </a:p>
        </p:txBody>
      </p:sp>
    </p:spTree>
    <p:extLst>
      <p:ext uri="{BB962C8B-B14F-4D97-AF65-F5344CB8AC3E}">
        <p14:creationId xmlns:p14="http://schemas.microsoft.com/office/powerpoint/2010/main" val="14664740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Shape 1608"/>
          <p:cNvSpPr/>
          <p:nvPr/>
        </p:nvSpPr>
        <p:spPr>
          <a:xfrm>
            <a:off x="0" y="0"/>
            <a:ext cx="12192000" cy="6858000"/>
          </a:xfrm>
          <a:prstGeom prst="rect">
            <a:avLst/>
          </a:prstGeom>
          <a:solidFill>
            <a:srgbClr val="3D444D"/>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2" name="Picture 1"/>
          <p:cNvPicPr>
            <a:picLocks noChangeAspect="1"/>
          </p:cNvPicPr>
          <p:nvPr/>
        </p:nvPicPr>
        <p:blipFill rotWithShape="1">
          <a:blip r:embed="rId3">
            <a:alphaModFix amt="80000"/>
            <a:extLst>
              <a:ext uri="{28A0092B-C50C-407E-A947-70E740481C1C}">
                <a14:useLocalDpi xmlns:a14="http://schemas.microsoft.com/office/drawing/2010/main" val="0"/>
              </a:ext>
            </a:extLst>
          </a:blip>
          <a:srcRect t="7833" b="7833"/>
          <a:stretch/>
        </p:blipFill>
        <p:spPr>
          <a:xfrm>
            <a:off x="0" y="0"/>
            <a:ext cx="12192000" cy="6858000"/>
          </a:xfrm>
          <a:prstGeom prst="rect">
            <a:avLst/>
          </a:prstGeom>
        </p:spPr>
      </p:pic>
      <p:sp>
        <p:nvSpPr>
          <p:cNvPr id="1610" name="Shape 1610"/>
          <p:cNvSpPr txBox="1"/>
          <p:nvPr/>
        </p:nvSpPr>
        <p:spPr>
          <a:xfrm>
            <a:off x="0" y="3637546"/>
            <a:ext cx="12192000" cy="523200"/>
          </a:xfrm>
          <a:prstGeom prst="rect">
            <a:avLst/>
          </a:prstGeom>
          <a:noFill/>
          <a:ln>
            <a:noFill/>
          </a:ln>
        </p:spPr>
        <p:txBody>
          <a:bodyPr lIns="91425" tIns="45700" rIns="91425" bIns="45700" anchor="t" anchorCtr="0">
            <a:noAutofit/>
          </a:bodyPr>
          <a:lstStyle/>
          <a:p>
            <a:pPr marL="0" marR="0" lvl="0" indent="0" algn="ctr" rtl="0">
              <a:spcBef>
                <a:spcPts val="0"/>
              </a:spcBef>
              <a:buNone/>
            </a:pPr>
            <a:endParaRPr sz="2800">
              <a:solidFill>
                <a:schemeClr val="dk2"/>
              </a:solidFill>
              <a:latin typeface="Source Sans Pro"/>
              <a:ea typeface="Source Sans Pro"/>
              <a:cs typeface="Source Sans Pro"/>
              <a:sym typeface="Source Sans Pro"/>
            </a:endParaRP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542754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622"/>
        <p:cNvGrpSpPr/>
        <p:nvPr/>
      </p:nvGrpSpPr>
      <p:grpSpPr>
        <a:xfrm>
          <a:off x="0" y="0"/>
          <a:ext cx="0" cy="0"/>
          <a:chOff x="0" y="0"/>
          <a:chExt cx="0" cy="0"/>
        </a:xfrm>
      </p:grpSpPr>
      <p:sp>
        <p:nvSpPr>
          <p:cNvPr id="1623" name="Shape 1623"/>
          <p:cNvSpPr txBox="1"/>
          <p:nvPr/>
        </p:nvSpPr>
        <p:spPr>
          <a:xfrm>
            <a:off x="0" y="2472692"/>
            <a:ext cx="12192000" cy="1498088"/>
          </a:xfrm>
          <a:prstGeom prst="rect">
            <a:avLst/>
          </a:prstGeom>
          <a:noFill/>
          <a:ln>
            <a:noFill/>
          </a:ln>
        </p:spPr>
        <p:txBody>
          <a:bodyPr lIns="91425" tIns="45700" rIns="91425" bIns="45700" anchor="t" anchorCtr="0">
            <a:noAutofit/>
          </a:bodyPr>
          <a:lstStyle/>
          <a:p>
            <a:pPr algn="ctr">
              <a:buSzPct val="25000"/>
            </a:pPr>
            <a:r>
              <a:rPr lang="en-US" sz="12000" b="1" kern="0" dirty="0">
                <a:solidFill>
                  <a:srgbClr val="FFFFFF"/>
                </a:solidFill>
                <a:latin typeface="Gilroy ExtraBold" charset="0"/>
                <a:ea typeface="Gilroy ExtraBold" charset="0"/>
                <a:cs typeface="Gilroy ExtraBold" charset="0"/>
                <a:sym typeface="Arial"/>
              </a:rPr>
              <a:t>Thank you!</a:t>
            </a:r>
          </a:p>
        </p:txBody>
      </p:sp>
      <p:pic>
        <p:nvPicPr>
          <p:cNvPr id="1624" name="Shape 1624"/>
          <p:cNvPicPr preferRelativeResize="0"/>
          <p:nvPr/>
        </p:nvPicPr>
        <p:blipFill rotWithShape="1">
          <a:blip r:embed="rId3">
            <a:alphaModFix amt="35000"/>
          </a:blip>
          <a:srcRect/>
          <a:stretch/>
        </p:blipFill>
        <p:spPr>
          <a:xfrm>
            <a:off x="11362942" y="6417000"/>
            <a:ext cx="653100" cy="253500"/>
          </a:xfrm>
          <a:prstGeom prst="rect">
            <a:avLst/>
          </a:prstGeom>
          <a:noFill/>
          <a:ln>
            <a:noFill/>
          </a:ln>
        </p:spPr>
      </p:pic>
    </p:spTree>
    <p:extLst>
      <p:ext uri="{BB962C8B-B14F-4D97-AF65-F5344CB8AC3E}">
        <p14:creationId xmlns:p14="http://schemas.microsoft.com/office/powerpoint/2010/main" val="1417094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p:nvPr/>
        </p:nvSpPr>
        <p:spPr>
          <a:xfrm>
            <a:off x="0" y="2959641"/>
            <a:ext cx="12192000" cy="93871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5500" b="1" u="none" strike="noStrike" cap="none" dirty="0">
                <a:solidFill>
                  <a:schemeClr val="dk2"/>
                </a:solidFill>
                <a:latin typeface="Gilroy ExtraBold" charset="0"/>
                <a:ea typeface="Gilroy ExtraBold" charset="0"/>
                <a:cs typeface="Gilroy ExtraBold" charset="0"/>
                <a:sym typeface="Arial"/>
              </a:rPr>
              <a:t>What did we miss?</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638982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5" name="Shape 435"/>
          <p:cNvSpPr txBox="1"/>
          <p:nvPr/>
        </p:nvSpPr>
        <p:spPr>
          <a:xfrm>
            <a:off x="5279136" y="1117152"/>
            <a:ext cx="5754624" cy="5509800"/>
          </a:xfrm>
          <a:prstGeom prst="rect">
            <a:avLst/>
          </a:prstGeom>
          <a:noFill/>
          <a:ln>
            <a:noFill/>
          </a:ln>
        </p:spPr>
        <p:txBody>
          <a:bodyPr lIns="91425" tIns="91425" rIns="91425" bIns="91425" anchor="t" anchorCtr="0">
            <a:noAutofit/>
          </a:bodyPr>
          <a:lstStyle/>
          <a:p>
            <a:pPr marL="406400" marR="0" lvl="0" indent="-342900" rtl="0">
              <a:lnSpc>
                <a:spcPct val="90000"/>
              </a:lnSpc>
              <a:spcBef>
                <a:spcPts val="0"/>
              </a:spcBef>
              <a:spcAft>
                <a:spcPts val="0"/>
              </a:spcAft>
              <a:buClr>
                <a:srgbClr val="3D444D"/>
              </a:buClr>
              <a:buSzPct val="100000"/>
              <a:buFont typeface="Arial" charset="0"/>
              <a:buChar char="•"/>
            </a:pPr>
            <a:r>
              <a:rPr lang="en-US" sz="2400" b="1" dirty="0">
                <a:solidFill>
                  <a:srgbClr val="3D444D"/>
                </a:solidFill>
                <a:latin typeface="Source Sans Pro"/>
                <a:ea typeface="Source Sans Pro"/>
                <a:cs typeface="Source Sans Pro"/>
                <a:sym typeface="Source Sans Pro"/>
              </a:rPr>
              <a:t>Bathrooms and water fountains:  </a:t>
            </a:r>
            <a:r>
              <a:rPr lang="en-US" sz="2400" dirty="0">
                <a:solidFill>
                  <a:srgbClr val="3D444D"/>
                </a:solidFill>
                <a:latin typeface="Source Sans Pro"/>
                <a:ea typeface="Source Sans Pro"/>
                <a:cs typeface="Source Sans Pro"/>
                <a:sym typeface="Source Sans Pro"/>
              </a:rPr>
              <a:t>There are two bathrooms and two water fountains. Be respectful!</a:t>
            </a:r>
          </a:p>
          <a:p>
            <a:pPr marL="342900" marR="0" lvl="0" indent="-342900" rtl="0">
              <a:lnSpc>
                <a:spcPct val="90000"/>
              </a:lnSpc>
              <a:spcBef>
                <a:spcPts val="0"/>
              </a:spcBef>
              <a:spcAft>
                <a:spcPts val="0"/>
              </a:spcAft>
              <a:buFont typeface="Arial" charset="0"/>
              <a:buChar char="•"/>
            </a:pPr>
            <a:endParaRPr sz="2400" dirty="0">
              <a:solidFill>
                <a:srgbClr val="3D444D"/>
              </a:solidFill>
              <a:latin typeface="Source Sans Pro"/>
              <a:ea typeface="Source Sans Pro"/>
              <a:cs typeface="Source Sans Pro"/>
              <a:sym typeface="Source Sans Pro"/>
            </a:endParaRPr>
          </a:p>
          <a:p>
            <a:pPr marL="406400" marR="0" lvl="0" indent="-342900" rtl="0">
              <a:lnSpc>
                <a:spcPct val="90000"/>
              </a:lnSpc>
              <a:spcBef>
                <a:spcPts val="0"/>
              </a:spcBef>
              <a:spcAft>
                <a:spcPts val="0"/>
              </a:spcAft>
              <a:buClr>
                <a:srgbClr val="3D444D"/>
              </a:buClr>
              <a:buSzPct val="100000"/>
              <a:buFont typeface="Arial" charset="0"/>
              <a:buChar char="•"/>
            </a:pPr>
            <a:r>
              <a:rPr lang="en-US" sz="2400" b="1" dirty="0">
                <a:solidFill>
                  <a:srgbClr val="3D444D"/>
                </a:solidFill>
                <a:latin typeface="Source Sans Pro"/>
                <a:ea typeface="Source Sans Pro"/>
                <a:cs typeface="Source Sans Pro"/>
                <a:sym typeface="Source Sans Pro"/>
              </a:rPr>
              <a:t>Snacks: </a:t>
            </a:r>
            <a:r>
              <a:rPr lang="en-US" sz="2400" dirty="0">
                <a:solidFill>
                  <a:srgbClr val="3D444D"/>
                </a:solidFill>
                <a:latin typeface="Source Sans Pro"/>
                <a:ea typeface="Source Sans Pro"/>
                <a:cs typeface="Source Sans Pro"/>
                <a:sym typeface="Source Sans Pro"/>
              </a:rPr>
              <a:t>Down the hallway, feel free to grab a snack as you need it.</a:t>
            </a:r>
          </a:p>
          <a:p>
            <a:pPr marL="342900" marR="0" lvl="0" indent="-342900" rtl="0">
              <a:lnSpc>
                <a:spcPct val="90000"/>
              </a:lnSpc>
              <a:spcBef>
                <a:spcPts val="0"/>
              </a:spcBef>
              <a:spcAft>
                <a:spcPts val="0"/>
              </a:spcAft>
              <a:buFont typeface="Arial" charset="0"/>
              <a:buChar char="•"/>
            </a:pPr>
            <a:endParaRPr sz="2400" dirty="0">
              <a:solidFill>
                <a:srgbClr val="3D444D"/>
              </a:solidFill>
              <a:latin typeface="Source Sans Pro"/>
              <a:ea typeface="Source Sans Pro"/>
              <a:cs typeface="Source Sans Pro"/>
              <a:sym typeface="Source Sans Pro"/>
            </a:endParaRPr>
          </a:p>
          <a:p>
            <a:pPr marL="406400" marR="0" lvl="0" indent="-342900" rtl="0">
              <a:lnSpc>
                <a:spcPct val="90000"/>
              </a:lnSpc>
              <a:spcBef>
                <a:spcPts val="0"/>
              </a:spcBef>
              <a:spcAft>
                <a:spcPts val="0"/>
              </a:spcAft>
              <a:buClr>
                <a:srgbClr val="3D444D"/>
              </a:buClr>
              <a:buSzPct val="100000"/>
              <a:buFont typeface="Arial" charset="0"/>
              <a:buChar char="•"/>
            </a:pPr>
            <a:r>
              <a:rPr lang="en-US" sz="2400" b="1" dirty="0">
                <a:solidFill>
                  <a:srgbClr val="3D444D"/>
                </a:solidFill>
                <a:latin typeface="Source Sans Pro"/>
                <a:ea typeface="Source Sans Pro"/>
                <a:cs typeface="Source Sans Pro"/>
                <a:sym typeface="Source Sans Pro"/>
              </a:rPr>
              <a:t>Story booth: </a:t>
            </a:r>
            <a:r>
              <a:rPr lang="en-US" sz="2400" dirty="0">
                <a:solidFill>
                  <a:srgbClr val="3D444D"/>
                </a:solidFill>
                <a:latin typeface="Source Sans Pro"/>
                <a:ea typeface="Source Sans Pro"/>
                <a:cs typeface="Source Sans Pro"/>
                <a:sym typeface="Source Sans Pro"/>
              </a:rPr>
              <a:t>We’ll be taking photos and collecting stories throughout the day. Let us know if you want to share yours.</a:t>
            </a:r>
          </a:p>
          <a:p>
            <a:pPr marL="406400" marR="0" lvl="0" indent="-342900" rtl="0">
              <a:lnSpc>
                <a:spcPct val="90000"/>
              </a:lnSpc>
              <a:spcBef>
                <a:spcPts val="0"/>
              </a:spcBef>
              <a:spcAft>
                <a:spcPts val="0"/>
              </a:spcAft>
              <a:buClr>
                <a:srgbClr val="3D444D"/>
              </a:buClr>
              <a:buSzPct val="100000"/>
              <a:buFont typeface="Arial" charset="0"/>
              <a:buChar char="•"/>
            </a:pPr>
            <a:endParaRPr sz="2400" dirty="0">
              <a:solidFill>
                <a:srgbClr val="3D444D"/>
              </a:solidFill>
              <a:latin typeface="Source Sans Pro"/>
              <a:ea typeface="Source Sans Pro"/>
              <a:cs typeface="Source Sans Pro"/>
              <a:sym typeface="Source Sans Pro"/>
            </a:endParaRPr>
          </a:p>
          <a:p>
            <a:pPr marL="406400" marR="0" lvl="0" indent="-342900" rtl="0">
              <a:lnSpc>
                <a:spcPct val="90000"/>
              </a:lnSpc>
              <a:spcBef>
                <a:spcPts val="0"/>
              </a:spcBef>
              <a:spcAft>
                <a:spcPts val="0"/>
              </a:spcAft>
              <a:buClr>
                <a:srgbClr val="3D444D"/>
              </a:buClr>
              <a:buSzPct val="100000"/>
              <a:buFont typeface="Arial" charset="0"/>
              <a:buChar char="•"/>
            </a:pPr>
            <a:r>
              <a:rPr lang="en-US" sz="2400" b="1" dirty="0">
                <a:solidFill>
                  <a:srgbClr val="3D444D"/>
                </a:solidFill>
                <a:latin typeface="Source Sans Pro"/>
                <a:ea typeface="Source Sans Pro"/>
                <a:cs typeface="Source Sans Pro"/>
                <a:sym typeface="Source Sans Pro"/>
              </a:rPr>
              <a:t>Today’s Hashtag: </a:t>
            </a:r>
            <a:r>
              <a:rPr lang="en-US" sz="2400" dirty="0">
                <a:solidFill>
                  <a:srgbClr val="3D444D"/>
                </a:solidFill>
                <a:latin typeface="Source Sans Pro"/>
                <a:ea typeface="Source Sans Pro"/>
                <a:cs typeface="Source Sans Pro"/>
                <a:sym typeface="Source Sans Pro"/>
              </a:rPr>
              <a:t>#</a:t>
            </a:r>
            <a:r>
              <a:rPr lang="en-US" sz="2400" dirty="0" err="1">
                <a:solidFill>
                  <a:srgbClr val="3D444D"/>
                </a:solidFill>
                <a:latin typeface="Source Sans Pro"/>
                <a:ea typeface="Source Sans Pro"/>
                <a:cs typeface="Source Sans Pro"/>
                <a:sym typeface="Source Sans Pro"/>
              </a:rPr>
              <a:t>OFAcoaches</a:t>
            </a:r>
            <a:endParaRPr lang="en-US" sz="2400" dirty="0">
              <a:solidFill>
                <a:srgbClr val="3D444D"/>
              </a:solidFill>
              <a:latin typeface="Source Sans Pro"/>
              <a:ea typeface="Source Sans Pro"/>
              <a:cs typeface="Source Sans Pro"/>
              <a:sym typeface="Source Sans Pro"/>
            </a:endParaRPr>
          </a:p>
          <a:p>
            <a:pPr marL="342900" marR="0" lvl="0" indent="-342900" rtl="0">
              <a:lnSpc>
                <a:spcPct val="90000"/>
              </a:lnSpc>
              <a:spcBef>
                <a:spcPts val="0"/>
              </a:spcBef>
              <a:spcAft>
                <a:spcPts val="0"/>
              </a:spcAft>
              <a:buFont typeface="Arial" charset="0"/>
              <a:buChar char="•"/>
            </a:pPr>
            <a:endParaRPr sz="2400" dirty="0">
              <a:solidFill>
                <a:srgbClr val="3D444D"/>
              </a:solidFill>
              <a:latin typeface="Source Sans Pro"/>
              <a:ea typeface="Source Sans Pro"/>
              <a:cs typeface="Source Sans Pro"/>
              <a:sym typeface="Source Sans Pro"/>
            </a:endParaRPr>
          </a:p>
          <a:p>
            <a:pPr marL="406400" marR="0" lvl="0" indent="-342900" rtl="0">
              <a:lnSpc>
                <a:spcPct val="90000"/>
              </a:lnSpc>
              <a:spcBef>
                <a:spcPts val="0"/>
              </a:spcBef>
              <a:spcAft>
                <a:spcPts val="0"/>
              </a:spcAft>
              <a:buClr>
                <a:srgbClr val="3D444D"/>
              </a:buClr>
              <a:buSzPct val="100000"/>
              <a:buFont typeface="Arial" charset="0"/>
              <a:buChar char="•"/>
            </a:pPr>
            <a:r>
              <a:rPr lang="en-US" sz="2400" dirty="0">
                <a:solidFill>
                  <a:srgbClr val="3D444D"/>
                </a:solidFill>
                <a:latin typeface="Source Sans Pro"/>
                <a:ea typeface="Source Sans Pro"/>
                <a:cs typeface="Source Sans Pro"/>
                <a:sym typeface="Source Sans Pro"/>
              </a:rPr>
              <a:t>Staff is here to help! </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TextBox 4"/>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Logistics</a:t>
            </a:r>
          </a:p>
        </p:txBody>
      </p:sp>
    </p:spTree>
    <p:extLst>
      <p:ext uri="{BB962C8B-B14F-4D97-AF65-F5344CB8AC3E}">
        <p14:creationId xmlns:p14="http://schemas.microsoft.com/office/powerpoint/2010/main" val="140993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p:nvPr/>
        </p:nvSpPr>
        <p:spPr>
          <a:xfrm>
            <a:off x="0" y="0"/>
            <a:ext cx="12213263" cy="6858000"/>
          </a:xfrm>
          <a:prstGeom prst="rect">
            <a:avLst/>
          </a:prstGeom>
          <a:solidFill>
            <a:srgbClr val="3D444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42" name="Shape 442"/>
          <p:cNvSpPr txBox="1"/>
          <p:nvPr/>
        </p:nvSpPr>
        <p:spPr>
          <a:xfrm>
            <a:off x="10633" y="1965588"/>
            <a:ext cx="12192000" cy="1938900"/>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chemeClr val="lt1"/>
              </a:buClr>
              <a:buSzPct val="25000"/>
              <a:buFont typeface="Arial"/>
              <a:buNone/>
            </a:pPr>
            <a:r>
              <a:rPr lang="en-US" sz="6500" b="1" u="none" strike="noStrike" cap="none" dirty="0">
                <a:solidFill>
                  <a:schemeClr val="lt1"/>
                </a:solidFill>
                <a:latin typeface="Gilroy ExtraBold" charset="0"/>
                <a:ea typeface="Gilroy ExtraBold" charset="0"/>
                <a:cs typeface="Gilroy ExtraBold" charset="0"/>
                <a:sym typeface="Arial"/>
              </a:rPr>
              <a:t>What’s one thing </a:t>
            </a:r>
          </a:p>
          <a:p>
            <a:pPr marL="0" marR="0" lvl="0" indent="0" algn="ctr" rtl="0">
              <a:lnSpc>
                <a:spcPct val="80000"/>
              </a:lnSpc>
              <a:spcBef>
                <a:spcPts val="0"/>
              </a:spcBef>
              <a:spcAft>
                <a:spcPts val="0"/>
              </a:spcAft>
              <a:buClr>
                <a:schemeClr val="lt1"/>
              </a:buClr>
              <a:buSzPct val="25000"/>
              <a:buFont typeface="Arial"/>
              <a:buNone/>
            </a:pPr>
            <a:r>
              <a:rPr lang="en-US" sz="6500" b="1" u="none" strike="noStrike" cap="none" dirty="0">
                <a:solidFill>
                  <a:schemeClr val="lt1"/>
                </a:solidFill>
                <a:latin typeface="Gilroy ExtraBold" charset="0"/>
                <a:ea typeface="Gilroy ExtraBold" charset="0"/>
                <a:cs typeface="Gilroy ExtraBold" charset="0"/>
                <a:sym typeface="Arial"/>
              </a:rPr>
              <a:t>you’re hoping to learn </a:t>
            </a:r>
          </a:p>
          <a:p>
            <a:pPr marL="0" marR="0" lvl="0" indent="0" algn="ctr" rtl="0">
              <a:lnSpc>
                <a:spcPct val="80000"/>
              </a:lnSpc>
              <a:spcBef>
                <a:spcPts val="0"/>
              </a:spcBef>
              <a:spcAft>
                <a:spcPts val="0"/>
              </a:spcAft>
              <a:buClr>
                <a:schemeClr val="lt1"/>
              </a:buClr>
              <a:buSzPct val="25000"/>
              <a:buFont typeface="Arial"/>
              <a:buNone/>
            </a:pPr>
            <a:r>
              <a:rPr lang="en-US" sz="6500" b="1" u="none" strike="noStrike" cap="none" dirty="0">
                <a:solidFill>
                  <a:schemeClr val="lt1"/>
                </a:solidFill>
                <a:latin typeface="Gilroy ExtraBold" charset="0"/>
                <a:ea typeface="Gilroy ExtraBold" charset="0"/>
                <a:cs typeface="Gilroy ExtraBold" charset="0"/>
                <a:sym typeface="Arial"/>
              </a:rPr>
              <a:t>this weekend?</a:t>
            </a:r>
          </a:p>
        </p:txBody>
      </p:sp>
      <p:sp>
        <p:nvSpPr>
          <p:cNvPr id="443" name="Shape 443"/>
          <p:cNvSpPr txBox="1"/>
          <p:nvPr/>
        </p:nvSpPr>
        <p:spPr>
          <a:xfrm>
            <a:off x="21263" y="4476952"/>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2800" b="0" i="0" u="none" strike="noStrike" cap="none" dirty="0">
                <a:solidFill>
                  <a:schemeClr val="dk2"/>
                </a:solidFill>
                <a:latin typeface="Source Sans Pro"/>
                <a:ea typeface="Source Sans Pro"/>
                <a:cs typeface="Source Sans Pro"/>
                <a:sym typeface="Source Sans Pro"/>
              </a:rPr>
              <a:t>Shout out!</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26566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4" name="Rectangle 13"/>
          <p:cNvSpPr/>
          <p:nvPr/>
        </p:nvSpPr>
        <p:spPr>
          <a:xfrm>
            <a:off x="6108192"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Welcome and introductions</a:t>
            </a:r>
          </a:p>
        </p:txBody>
      </p:sp>
      <p:sp>
        <p:nvSpPr>
          <p:cNvPr id="16" name="Rectangle 15"/>
          <p:cNvSpPr/>
          <p:nvPr/>
        </p:nvSpPr>
        <p:spPr>
          <a:xfrm>
            <a:off x="6108190" y="1830836"/>
            <a:ext cx="4316504"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Leadership simulation</a:t>
            </a:r>
          </a:p>
        </p:txBody>
      </p:sp>
      <p:sp>
        <p:nvSpPr>
          <p:cNvPr id="17" name="Rectangle 16"/>
          <p:cNvSpPr/>
          <p:nvPr/>
        </p:nvSpPr>
        <p:spPr>
          <a:xfrm>
            <a:off x="6108191" y="2568155"/>
            <a:ext cx="468689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a:t>
            </a:r>
          </a:p>
        </p:txBody>
      </p:sp>
      <p:sp>
        <p:nvSpPr>
          <p:cNvPr id="18" name="Rectangle 17"/>
          <p:cNvSpPr/>
          <p:nvPr/>
        </p:nvSpPr>
        <p:spPr>
          <a:xfrm>
            <a:off x="6108191"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Lunch</a:t>
            </a:r>
          </a:p>
        </p:txBody>
      </p:sp>
      <p:sp>
        <p:nvSpPr>
          <p:cNvPr id="19" name="Rectangle 18"/>
          <p:cNvSpPr/>
          <p:nvPr/>
        </p:nvSpPr>
        <p:spPr>
          <a:xfrm>
            <a:off x="6108190" y="4019643"/>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II</a:t>
            </a:r>
          </a:p>
        </p:txBody>
      </p:sp>
      <p:sp>
        <p:nvSpPr>
          <p:cNvPr id="20" name="Rectangle 19"/>
          <p:cNvSpPr/>
          <p:nvPr/>
        </p:nvSpPr>
        <p:spPr>
          <a:xfrm>
            <a:off x="6108189" y="4780112"/>
            <a:ext cx="3850580"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a:solidFill>
                  <a:schemeClr val="tx1"/>
                </a:solidFill>
                <a:latin typeface="Source Sans Pro" charset="0"/>
                <a:ea typeface="Source Sans Pro" charset="0"/>
                <a:cs typeface="Source Sans Pro" charset="0"/>
              </a:rPr>
              <a:t>Archetypes of leadership</a:t>
            </a:r>
            <a:endParaRPr lang="en-US" sz="2400" dirty="0">
              <a:solidFill>
                <a:schemeClr val="tx1"/>
              </a:solidFill>
              <a:latin typeface="Source Sans Pro" charset="0"/>
              <a:ea typeface="Source Sans Pro" charset="0"/>
              <a:cs typeface="Source Sans Pro" charset="0"/>
            </a:endParaRPr>
          </a:p>
        </p:txBody>
      </p:sp>
      <p:sp>
        <p:nvSpPr>
          <p:cNvPr id="21" name="TextBox 20"/>
          <p:cNvSpPr txBox="1"/>
          <p:nvPr/>
        </p:nvSpPr>
        <p:spPr>
          <a:xfrm>
            <a:off x="1085088" y="1117152"/>
            <a:ext cx="3304032"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
        <p:nvSpPr>
          <p:cNvPr id="22" name="Rectangle 21"/>
          <p:cNvSpPr/>
          <p:nvPr/>
        </p:nvSpPr>
        <p:spPr>
          <a:xfrm>
            <a:off x="6108189" y="5517431"/>
            <a:ext cx="3850580"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&amp; closing</a:t>
            </a:r>
          </a:p>
        </p:txBody>
      </p:sp>
    </p:spTree>
    <p:extLst>
      <p:ext uri="{BB962C8B-B14F-4D97-AF65-F5344CB8AC3E}">
        <p14:creationId xmlns:p14="http://schemas.microsoft.com/office/powerpoint/2010/main" val="1333317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0000"/>
            <a:extLst>
              <a:ext uri="{28A0092B-C50C-407E-A947-70E740481C1C}">
                <a14:useLocalDpi xmlns:a14="http://schemas.microsoft.com/office/drawing/2010/main" val="0"/>
              </a:ext>
            </a:extLst>
          </a:blip>
          <a:srcRect t="13434" b="1889"/>
          <a:stretch/>
        </p:blipFill>
        <p:spPr>
          <a:xfrm>
            <a:off x="2" y="0"/>
            <a:ext cx="12191998" cy="6858000"/>
          </a:xfrm>
          <a:prstGeom prst="rect">
            <a:avLst/>
          </a:prstGeom>
        </p:spPr>
      </p:pic>
      <p:sp>
        <p:nvSpPr>
          <p:cNvPr id="9" name="TextBox 8"/>
          <p:cNvSpPr txBox="1"/>
          <p:nvPr/>
        </p:nvSpPr>
        <p:spPr>
          <a:xfrm>
            <a:off x="0" y="2781368"/>
            <a:ext cx="12192000" cy="1246495"/>
          </a:xfrm>
          <a:prstGeom prst="rect">
            <a:avLst/>
          </a:prstGeom>
          <a:noFill/>
        </p:spPr>
        <p:txBody>
          <a:bodyPr wrap="square" rtlCol="0">
            <a:spAutoFit/>
          </a:bodyPr>
          <a:lstStyle/>
          <a:p>
            <a:pPr algn="ctr"/>
            <a:r>
              <a:rPr lang="en-US" sz="7500" b="1" dirty="0">
                <a:solidFill>
                  <a:schemeClr val="bg1"/>
                </a:solidFill>
                <a:latin typeface="Gilroy ExtraBold" charset="0"/>
                <a:ea typeface="Gilroy ExtraBold" charset="0"/>
                <a:cs typeface="Gilroy ExtraBold" charset="0"/>
              </a:rPr>
              <a:t>Leadership simulation</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06500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0" y="2950975"/>
            <a:ext cx="12192000" cy="1039195"/>
          </a:xfrm>
          <a:prstGeom prst="rect">
            <a:avLst/>
          </a:prstGeom>
          <a:noFill/>
        </p:spPr>
        <p:txBody>
          <a:bodyPr wrap="square" rtlCol="0">
            <a:spAutoFit/>
          </a:bodyPr>
          <a:lstStyle/>
          <a:p>
            <a:pPr algn="ctr">
              <a:lnSpc>
                <a:spcPct val="80000"/>
              </a:lnSpc>
            </a:pPr>
            <a:r>
              <a:rPr lang="en-US" sz="7500" b="1" dirty="0">
                <a:solidFill>
                  <a:srgbClr val="FFFFFF"/>
                </a:solidFill>
                <a:latin typeface="Gilroy ExtraBold" charset="0"/>
                <a:ea typeface="Gilroy ExtraBold" charset="0"/>
                <a:cs typeface="Gilroy ExtraBold" charset="0"/>
              </a:rPr>
              <a:t>#</a:t>
            </a:r>
            <a:r>
              <a:rPr lang="en-US" sz="7500" b="1" dirty="0" err="1">
                <a:solidFill>
                  <a:srgbClr val="FFFFFF"/>
                </a:solidFill>
                <a:latin typeface="Gilroy ExtraBold" charset="0"/>
                <a:ea typeface="Gilroy ExtraBold" charset="0"/>
                <a:cs typeface="Gilroy ExtraBold" charset="0"/>
              </a:rPr>
              <a:t>OFAcoaches</a:t>
            </a:r>
            <a:endParaRPr lang="en-US" sz="7500" b="1" dirty="0">
              <a:solidFill>
                <a:srgbClr val="FFFFFF"/>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76718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Goals</a:t>
            </a:r>
          </a:p>
        </p:txBody>
      </p:sp>
      <p:sp>
        <p:nvSpPr>
          <p:cNvPr id="8" name="TextBox 7"/>
          <p:cNvSpPr txBox="1"/>
          <p:nvPr/>
        </p:nvSpPr>
        <p:spPr>
          <a:xfrm>
            <a:off x="6266688" y="1141536"/>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Understand the challenges and best practices to exercising leadership through a team.</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Be able to learn new skills for communicating, leading, and directing a team to success.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Feel excited to embark on new path for defining effective leadership.</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8418" y="269622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8232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760248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p:nvPr/>
        </p:nvSpPr>
        <p:spPr>
          <a:xfrm>
            <a:off x="-7313" y="0"/>
            <a:ext cx="12213263" cy="6858000"/>
          </a:xfrm>
          <a:prstGeom prst="rect">
            <a:avLst/>
          </a:prstGeom>
          <a:solidFill>
            <a:srgbClr val="3D444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42" name="Shape 442"/>
          <p:cNvSpPr txBox="1"/>
          <p:nvPr/>
        </p:nvSpPr>
        <p:spPr>
          <a:xfrm>
            <a:off x="-32064" y="2968284"/>
            <a:ext cx="12192000" cy="921431"/>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chemeClr val="lt1"/>
              </a:buClr>
              <a:buSzPct val="25000"/>
              <a:buFont typeface="Arial"/>
              <a:buNone/>
            </a:pPr>
            <a:r>
              <a:rPr lang="en-US" sz="7000" b="1" u="none" strike="noStrike" cap="none" dirty="0">
                <a:solidFill>
                  <a:schemeClr val="lt1"/>
                </a:solidFill>
                <a:latin typeface="Gilroy ExtraBold" charset="0"/>
                <a:ea typeface="Gilroy ExtraBold" charset="0"/>
                <a:cs typeface="Gilroy ExtraBold" charset="0"/>
                <a:sym typeface="Arial"/>
              </a:rPr>
              <a:t>Leadership simulation</a:t>
            </a:r>
          </a:p>
        </p:txBody>
      </p:sp>
      <p:sp>
        <p:nvSpPr>
          <p:cNvPr id="443" name="Shape 443"/>
          <p:cNvSpPr txBox="1"/>
          <p:nvPr/>
        </p:nvSpPr>
        <p:spPr>
          <a:xfrm>
            <a:off x="67277" y="3499916"/>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endParaRPr lang="en-US" sz="2800" b="0" i="0" u="none" strike="noStrike" cap="none" dirty="0">
              <a:solidFill>
                <a:schemeClr val="dk2"/>
              </a:solidFill>
              <a:latin typeface="Source Sans Pro"/>
              <a:ea typeface="Source Sans Pro"/>
              <a:cs typeface="Source Sans Pro"/>
              <a:sym typeface="Source Sans Pro"/>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04407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919534" y="1261448"/>
            <a:ext cx="5796978" cy="1039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lnSpc>
                <a:spcPct val="90000"/>
              </a:lnSpc>
              <a:buFont typeface="Arial" charset="0"/>
              <a:buChar char="•"/>
            </a:pPr>
            <a:r>
              <a:rPr lang="en-US" altLang="en-US" sz="2400" dirty="0">
                <a:solidFill>
                  <a:schemeClr val="tx1"/>
                </a:solidFill>
                <a:latin typeface="Source Sans Pro" charset="0"/>
                <a:ea typeface="Source Sans Pro" charset="0"/>
                <a:cs typeface="Source Sans Pro" charset="0"/>
              </a:rPr>
              <a:t>You should have a card with a group name and identifier—i.e. Team 1: Director.</a:t>
            </a: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914400" y="1222659"/>
            <a:ext cx="4122821" cy="118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500" b="1" dirty="0">
                <a:solidFill>
                  <a:schemeClr val="tx2"/>
                </a:solidFill>
                <a:latin typeface="Gilroy ExtraBold" charset="0"/>
                <a:ea typeface="Gilroy ExtraBold" charset="0"/>
                <a:cs typeface="Gilroy ExtraBold" charset="0"/>
              </a:rPr>
              <a:t>Breakout groups</a:t>
            </a: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94643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919534" y="1261448"/>
            <a:ext cx="5796978" cy="2701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lnSpc>
                <a:spcPct val="90000"/>
              </a:lnSpc>
              <a:buFont typeface="Arial" charset="0"/>
              <a:buChar char="•"/>
            </a:pPr>
            <a:r>
              <a:rPr lang="en-US" altLang="en-US" sz="2400" dirty="0">
                <a:solidFill>
                  <a:schemeClr val="tx1"/>
                </a:solidFill>
                <a:latin typeface="Source Sans Pro" charset="0"/>
                <a:ea typeface="Source Sans Pro" charset="0"/>
                <a:cs typeface="Source Sans Pro" charset="0"/>
              </a:rPr>
              <a:t>You should have a card with a group name and identifier—i.e. Team 1: Director.</a:t>
            </a: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lnSpc>
                <a:spcPct val="90000"/>
              </a:lnSpc>
              <a:buFont typeface="Arial" charset="0"/>
              <a:buChar char="•"/>
            </a:pPr>
            <a:r>
              <a:rPr lang="en-US" altLang="en-US" sz="2400" dirty="0">
                <a:solidFill>
                  <a:schemeClr val="tx1"/>
                </a:solidFill>
                <a:latin typeface="Source Sans Pro" charset="0"/>
                <a:ea typeface="Source Sans Pro" charset="0"/>
                <a:cs typeface="Source Sans Pro" charset="0"/>
              </a:rPr>
              <a:t>Take a moment to look around the room and locate the group name you’ll go to when we breakout.</a:t>
            </a: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914400" y="1222659"/>
            <a:ext cx="4122821" cy="118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500" b="1" dirty="0">
                <a:solidFill>
                  <a:schemeClr val="tx2"/>
                </a:solidFill>
                <a:latin typeface="Gilroy ExtraBold" charset="0"/>
                <a:ea typeface="Gilroy ExtraBold" charset="0"/>
                <a:cs typeface="Gilroy ExtraBold" charset="0"/>
              </a:rPr>
              <a:t>Breakout groups</a:t>
            </a: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60227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919534" y="1261448"/>
            <a:ext cx="5809170" cy="5028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lnSpc>
                <a:spcPct val="90000"/>
              </a:lnSpc>
              <a:buFont typeface="Arial" charset="0"/>
              <a:buChar char="•"/>
            </a:pPr>
            <a:r>
              <a:rPr lang="en-US" altLang="en-US" sz="2400" dirty="0">
                <a:solidFill>
                  <a:schemeClr val="tx1"/>
                </a:solidFill>
                <a:latin typeface="Source Sans Pro" charset="0"/>
                <a:ea typeface="Source Sans Pro" charset="0"/>
                <a:cs typeface="Source Sans Pro" charset="0"/>
              </a:rPr>
              <a:t>You should have a card with a group name and identifier—i.e. Team 1: Director.</a:t>
            </a: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lnSpc>
                <a:spcPct val="90000"/>
              </a:lnSpc>
              <a:buFont typeface="Arial" charset="0"/>
              <a:buChar char="•"/>
            </a:pPr>
            <a:r>
              <a:rPr lang="en-US" altLang="en-US" sz="2400" dirty="0">
                <a:solidFill>
                  <a:schemeClr val="tx1"/>
                </a:solidFill>
                <a:latin typeface="Source Sans Pro" charset="0"/>
                <a:ea typeface="Source Sans Pro" charset="0"/>
                <a:cs typeface="Source Sans Pro" charset="0"/>
              </a:rPr>
              <a:t>Take a moment to look around the room and locate the group name you’ll go to when we breakout.</a:t>
            </a: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lnSpc>
                <a:spcPct val="90000"/>
              </a:lnSpc>
              <a:buFont typeface="Arial" charset="0"/>
              <a:buChar char="•"/>
            </a:pPr>
            <a:r>
              <a:rPr lang="en-US" altLang="en-US" sz="2400" dirty="0">
                <a:solidFill>
                  <a:schemeClr val="tx1"/>
                </a:solidFill>
                <a:latin typeface="Source Sans Pro" charset="0"/>
                <a:ea typeface="Source Sans Pro" charset="0"/>
                <a:cs typeface="Source Sans Pro" charset="0"/>
              </a:rPr>
              <a:t>The word after your group name is your role in this activity—you’ll be in groups of 5, where you’ll have a distinct role to play.</a:t>
            </a: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lnSpc>
                <a:spcPct val="90000"/>
              </a:lnSpc>
              <a:buFont typeface="Arial" charset="0"/>
              <a:buChar char="•"/>
            </a:pPr>
            <a:endParaRPr lang="en-US" altLang="en-US" sz="24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914400" y="1222659"/>
            <a:ext cx="4122821" cy="118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500" b="1" dirty="0">
                <a:solidFill>
                  <a:schemeClr val="tx2"/>
                </a:solidFill>
                <a:latin typeface="Gilroy ExtraBold" charset="0"/>
                <a:ea typeface="Gilroy ExtraBold" charset="0"/>
                <a:cs typeface="Gilroy ExtraBold" charset="0"/>
              </a:rPr>
              <a:t>Breakout groups</a:t>
            </a: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5985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402302" y="1636646"/>
            <a:ext cx="5877583" cy="3504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R="0" lvl="0" defTabSz="914400" eaLnBrk="1" fontAlgn="auto" latinLnBrk="0" hangingPunct="1">
              <a:lnSpc>
                <a:spcPct val="100000"/>
              </a:lnSpc>
              <a:spcBef>
                <a:spcPts val="0"/>
              </a:spcBef>
              <a:spcAft>
                <a:spcPts val="0"/>
              </a:spcAft>
              <a:buClrTx/>
              <a:buSzTx/>
              <a:tabLst/>
              <a:defRPr/>
            </a:pPr>
            <a:r>
              <a:rPr lang="en-US" altLang="en-US" sz="2500" b="1" dirty="0">
                <a:solidFill>
                  <a:schemeClr val="tx1"/>
                </a:solidFill>
                <a:latin typeface="Source Sans Pro" charset="0"/>
                <a:ea typeface="Source Sans Pro" charset="0"/>
                <a:cs typeface="Source Sans Pro" charset="0"/>
              </a:rPr>
              <a:t>As a group of five, each member of the group will work as a team for 20 minutes to replicate a model. </a:t>
            </a:r>
          </a:p>
          <a:p>
            <a:pPr marR="0" lvl="0" defTabSz="914400" eaLnBrk="1" fontAlgn="auto" latinLnBrk="0" hangingPunct="1">
              <a:lnSpc>
                <a:spcPct val="100000"/>
              </a:lnSpc>
              <a:spcBef>
                <a:spcPts val="0"/>
              </a:spcBef>
              <a:spcAft>
                <a:spcPts val="0"/>
              </a:spcAft>
              <a:buClrTx/>
              <a:buSzTx/>
              <a:tabLst/>
              <a:defRPr/>
            </a:pPr>
            <a:endParaRPr lang="en-US" altLang="en-US" sz="2500" b="1" dirty="0">
              <a:solidFill>
                <a:schemeClr val="tx1"/>
              </a:solidFill>
              <a:latin typeface="Source Sans Pro" charset="0"/>
              <a:ea typeface="Source Sans Pro" charset="0"/>
              <a:cs typeface="Source Sans Pro" charset="0"/>
            </a:endParaRPr>
          </a:p>
          <a:p>
            <a:pPr marR="0" lvl="0" defTabSz="914400" eaLnBrk="1" fontAlgn="auto" latinLnBrk="0" hangingPunct="1">
              <a:lnSpc>
                <a:spcPct val="100000"/>
              </a:lnSpc>
              <a:spcBef>
                <a:spcPts val="0"/>
              </a:spcBef>
              <a:spcAft>
                <a:spcPts val="0"/>
              </a:spcAft>
              <a:buClrTx/>
              <a:buSzTx/>
              <a:tabLst/>
              <a:defRPr/>
            </a:pPr>
            <a:r>
              <a:rPr lang="en-US" altLang="en-US" sz="2500" dirty="0">
                <a:solidFill>
                  <a:schemeClr val="tx1"/>
                </a:solidFill>
                <a:latin typeface="Source Sans Pro" charset="0"/>
                <a:ea typeface="Source Sans Pro" charset="0"/>
                <a:cs typeface="Source Sans Pro" charset="0"/>
              </a:rPr>
              <a:t>The trick is that each person play a specific role to make the skills of communication, delegation, and management critical to your success. </a:t>
            </a:r>
          </a:p>
          <a:p>
            <a:pPr marR="0" lvl="0" defTabSz="914400" eaLnBrk="1" fontAlgn="auto" latinLnBrk="0" hangingPunct="1">
              <a:lnSpc>
                <a:spcPct val="100000"/>
              </a:lnSpc>
              <a:spcBef>
                <a:spcPts val="0"/>
              </a:spcBef>
              <a:spcAft>
                <a:spcPts val="0"/>
              </a:spcAft>
              <a:buClrTx/>
              <a:buSzTx/>
              <a:tabLst/>
              <a:defRPr/>
            </a:pPr>
            <a:endParaRPr lang="en-US" altLang="en-US" sz="2500" dirty="0">
              <a:solidFill>
                <a:schemeClr val="tx1"/>
              </a:solidFill>
              <a:latin typeface="Source Sans Pro" charset="0"/>
              <a:ea typeface="Source Sans Pro" charset="0"/>
              <a:cs typeface="Source Sans Pro" charset="0"/>
            </a:endParaRPr>
          </a:p>
        </p:txBody>
      </p:sp>
      <p:pic>
        <p:nvPicPr>
          <p:cNvPr id="8" name="Picture 7"/>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Rectangle 9"/>
          <p:cNvSpPr>
            <a:spLocks noChangeArrowheads="1"/>
          </p:cNvSpPr>
          <p:nvPr/>
        </p:nvSpPr>
        <p:spPr bwMode="auto">
          <a:xfrm>
            <a:off x="1122551" y="1502534"/>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20 minutes</a:t>
            </a:r>
          </a:p>
        </p:txBody>
      </p:sp>
      <p:sp>
        <p:nvSpPr>
          <p:cNvPr id="11" name="TextBox 10"/>
          <p:cNvSpPr txBox="1"/>
          <p:nvPr/>
        </p:nvSpPr>
        <p:spPr>
          <a:xfrm>
            <a:off x="1098167" y="2109853"/>
            <a:ext cx="1547218"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213951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Rectangle 12"/>
          <p:cNvSpPr>
            <a:spLocks noChangeArrowheads="1"/>
          </p:cNvSpPr>
          <p:nvPr/>
        </p:nvSpPr>
        <p:spPr bwMode="auto">
          <a:xfrm>
            <a:off x="4953953" y="1195808"/>
            <a:ext cx="6455396" cy="2175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lvl="0" indent="-457200">
              <a:lnSpc>
                <a:spcPct val="90000"/>
              </a:lnSpc>
              <a:defRPr/>
            </a:pPr>
            <a:r>
              <a:rPr lang="en-US" altLang="en-US" sz="2200" b="1" dirty="0">
                <a:solidFill>
                  <a:schemeClr val="tx1"/>
                </a:solidFill>
                <a:latin typeface="Source Sans Pro" charset="0"/>
                <a:ea typeface="Source Sans Pro" charset="0"/>
                <a:cs typeface="Source Sans Pro" charset="0"/>
              </a:rPr>
              <a:t>Activity instructions:</a:t>
            </a:r>
          </a:p>
          <a:p>
            <a:pPr marL="457200" lvl="0" indent="-457200">
              <a:lnSpc>
                <a:spcPct val="90000"/>
              </a:lnSpc>
              <a:defRPr/>
            </a:pPr>
            <a:endParaRPr lang="en-US" altLang="en-US" sz="2200" dirty="0">
              <a:solidFill>
                <a:schemeClr val="tx1"/>
              </a:solidFill>
              <a:latin typeface="Source Sans Pro" charset="0"/>
              <a:ea typeface="Source Sans Pro" charset="0"/>
              <a:cs typeface="Source Sans Pro" charset="0"/>
            </a:endParaRPr>
          </a:p>
          <a:p>
            <a:pPr marL="457200" lvl="0" indent="-457200">
              <a:lnSpc>
                <a:spcPct val="90000"/>
              </a:lnSpc>
              <a:buFont typeface="+mj-lt"/>
              <a:buAutoNum type="arabicPeriod"/>
              <a:defRPr/>
            </a:pPr>
            <a:r>
              <a:rPr lang="en-US" altLang="en-US" sz="2200" dirty="0">
                <a:solidFill>
                  <a:schemeClr val="tx1"/>
                </a:solidFill>
                <a:latin typeface="Source Sans Pro" charset="0"/>
                <a:ea typeface="Source Sans Pro" charset="0"/>
                <a:cs typeface="Source Sans Pro" charset="0"/>
              </a:rPr>
              <a:t>Each group will breakout into groups of 5 with these roles: Director, Runner, Builder (2), and Observer.</a:t>
            </a:r>
            <a:endParaRPr lang="en-US" altLang="en-US" sz="2200" i="1"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90000"/>
              </a:lnSpc>
              <a:spcBef>
                <a:spcPts val="0"/>
              </a:spcBef>
              <a:spcAft>
                <a:spcPts val="0"/>
              </a:spcAft>
              <a:buClrTx/>
              <a:buSzTx/>
              <a:buFont typeface="+mj-lt"/>
              <a:buAutoNum type="arabicPeriod"/>
              <a:tabLst/>
              <a:defRPr/>
            </a:pPr>
            <a:endParaRPr lang="en-US" altLang="en-US" sz="2200"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90000"/>
              </a:lnSpc>
              <a:spcBef>
                <a:spcPts val="0"/>
              </a:spcBef>
              <a:spcAft>
                <a:spcPts val="0"/>
              </a:spcAft>
              <a:buClrTx/>
              <a:buSzTx/>
              <a:buFont typeface="+mj-lt"/>
              <a:buAutoNum type="arabicPeriod"/>
              <a:tabLst/>
              <a:defRPr/>
            </a:pPr>
            <a:endParaRPr lang="en-US" altLang="en-US" sz="2200" dirty="0">
              <a:solidFill>
                <a:schemeClr val="tx1"/>
              </a:solidFill>
              <a:latin typeface="Source Sans Pro" charset="0"/>
              <a:ea typeface="Source Sans Pro" charset="0"/>
              <a:cs typeface="Source Sans Pro" charset="0"/>
            </a:endParaRPr>
          </a:p>
        </p:txBody>
      </p:sp>
      <p:sp>
        <p:nvSpPr>
          <p:cNvPr id="14" name="Rectangle 13"/>
          <p:cNvSpPr>
            <a:spLocks noChangeArrowheads="1"/>
          </p:cNvSpPr>
          <p:nvPr/>
        </p:nvSpPr>
        <p:spPr bwMode="auto">
          <a:xfrm>
            <a:off x="951863" y="105143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20 minutes</a:t>
            </a:r>
          </a:p>
        </p:txBody>
      </p:sp>
      <p:sp>
        <p:nvSpPr>
          <p:cNvPr id="15" name="TextBox 14"/>
          <p:cNvSpPr txBox="1"/>
          <p:nvPr/>
        </p:nvSpPr>
        <p:spPr>
          <a:xfrm>
            <a:off x="951863" y="1683133"/>
            <a:ext cx="1547218"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1835984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096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p:nvPr/>
        </p:nvSpPr>
        <p:spPr>
          <a:xfrm>
            <a:off x="832677" y="1508209"/>
            <a:ext cx="4202309" cy="4093428"/>
          </a:xfrm>
          <a:prstGeom prst="rect">
            <a:avLst/>
          </a:prstGeom>
        </p:spPr>
        <p:txBody>
          <a:bodyPr wrap="square">
            <a:spAutoFit/>
          </a:bodyPr>
          <a:lstStyle/>
          <a:p>
            <a:r>
              <a:rPr lang="en-US" sz="2600" b="1" dirty="0">
                <a:solidFill>
                  <a:schemeClr val="bg1"/>
                </a:solidFill>
                <a:latin typeface="Source Sans Pro" charset="0"/>
                <a:ea typeface="Source Sans Pro" charset="0"/>
                <a:cs typeface="Source Sans Pro" charset="0"/>
              </a:rPr>
              <a:t>The Director will examine the model and is the only person who can see it in the group.</a:t>
            </a:r>
          </a:p>
          <a:p>
            <a:endParaRPr lang="en-US" sz="2600" b="1" dirty="0">
              <a:solidFill>
                <a:schemeClr val="bg1"/>
              </a:solidFill>
              <a:latin typeface="Source Sans Pro" charset="0"/>
              <a:ea typeface="Source Sans Pro" charset="0"/>
              <a:cs typeface="Source Sans Pro" charset="0"/>
            </a:endParaRPr>
          </a:p>
          <a:p>
            <a:r>
              <a:rPr lang="en-US" sz="2600" b="1" dirty="0">
                <a:solidFill>
                  <a:schemeClr val="tx2"/>
                </a:solidFill>
                <a:latin typeface="Source Sans Pro" charset="0"/>
                <a:ea typeface="Source Sans Pro" charset="0"/>
                <a:cs typeface="Source Sans Pro" charset="0"/>
              </a:rPr>
              <a:t>Objective</a:t>
            </a:r>
          </a:p>
          <a:p>
            <a:pPr marL="457200" indent="-457200">
              <a:buFont typeface="Arial" charset="0"/>
              <a:buChar char="•"/>
            </a:pPr>
            <a:r>
              <a:rPr lang="en-US" sz="2600" b="1" dirty="0">
                <a:solidFill>
                  <a:schemeClr val="bg1"/>
                </a:solidFill>
                <a:latin typeface="Source Sans Pro" charset="0"/>
                <a:ea typeface="Source Sans Pro" charset="0"/>
                <a:cs typeface="Source Sans Pro" charset="0"/>
              </a:rPr>
              <a:t>Give the Runner clear and specific instructions on how to replicate the model.</a:t>
            </a:r>
          </a:p>
        </p:txBody>
      </p:sp>
      <p:sp>
        <p:nvSpPr>
          <p:cNvPr id="8" name="Oval 7"/>
          <p:cNvSpPr/>
          <p:nvPr/>
        </p:nvSpPr>
        <p:spPr>
          <a:xfrm>
            <a:off x="832678" y="867880"/>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TextBox 9"/>
          <p:cNvSpPr txBox="1"/>
          <p:nvPr/>
        </p:nvSpPr>
        <p:spPr>
          <a:xfrm>
            <a:off x="1220258" y="793904"/>
            <a:ext cx="2835797" cy="492443"/>
          </a:xfrm>
          <a:prstGeom prst="rect">
            <a:avLst/>
          </a:prstGeom>
          <a:noFill/>
        </p:spPr>
        <p:txBody>
          <a:bodyPr wrap="square" rtlCol="0">
            <a:spAutoFit/>
          </a:bodyPr>
          <a:lstStyle/>
          <a:p>
            <a:r>
              <a:rPr lang="en-US" sz="2600" b="1" dirty="0">
                <a:solidFill>
                  <a:schemeClr val="bg1"/>
                </a:solidFill>
                <a:latin typeface="Source Sans Pro" charset="0"/>
                <a:ea typeface="Source Sans Pro" charset="0"/>
                <a:cs typeface="Source Sans Pro" charset="0"/>
              </a:rPr>
              <a:t>The Director</a:t>
            </a:r>
          </a:p>
        </p:txBody>
      </p:sp>
    </p:spTree>
    <p:extLst>
      <p:ext uri="{BB962C8B-B14F-4D97-AF65-F5344CB8AC3E}">
        <p14:creationId xmlns:p14="http://schemas.microsoft.com/office/powerpoint/2010/main" val="1297559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096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7010398" y="1508209"/>
            <a:ext cx="4483263" cy="4093428"/>
          </a:xfrm>
          <a:prstGeom prst="rect">
            <a:avLst/>
          </a:prstGeom>
          <a:noFill/>
        </p:spPr>
        <p:txBody>
          <a:bodyPr wrap="square" rtlCol="0">
            <a:spAutoFit/>
          </a:bodyPr>
          <a:lstStyle/>
          <a:p>
            <a:r>
              <a:rPr lang="en-US" sz="2600" b="1" dirty="0">
                <a:latin typeface="Source Sans Pro" charset="0"/>
                <a:ea typeface="Source Sans Pro" charset="0"/>
                <a:cs typeface="Source Sans Pro" charset="0"/>
              </a:rPr>
              <a:t>The Runner listens to the Director’s instructions, relaying them to the Builders.</a:t>
            </a:r>
          </a:p>
          <a:p>
            <a:endParaRPr lang="en-US" sz="2600" b="1" u="sng" dirty="0">
              <a:latin typeface="Source Sans Pro" charset="0"/>
              <a:ea typeface="Source Sans Pro" charset="0"/>
              <a:cs typeface="Source Sans Pro" charset="0"/>
            </a:endParaRPr>
          </a:p>
          <a:p>
            <a:r>
              <a:rPr lang="en-US" sz="2600" b="1" dirty="0">
                <a:solidFill>
                  <a:schemeClr val="tx2"/>
                </a:solidFill>
                <a:latin typeface="Source Sans Pro" charset="0"/>
                <a:ea typeface="Source Sans Pro" charset="0"/>
                <a:cs typeface="Source Sans Pro" charset="0"/>
              </a:rPr>
              <a:t>Objective</a:t>
            </a:r>
          </a:p>
          <a:p>
            <a:pPr marL="457200" indent="-457200">
              <a:buFont typeface="Arial" charset="0"/>
              <a:buChar char="•"/>
            </a:pPr>
            <a:r>
              <a:rPr lang="en-US" sz="2600" b="1" dirty="0">
                <a:latin typeface="Source Sans Pro" charset="0"/>
                <a:ea typeface="Source Sans Pro" charset="0"/>
                <a:cs typeface="Source Sans Pro" charset="0"/>
              </a:rPr>
              <a:t>Relay the Director’s instructions to the Builders as clearly as possible.</a:t>
            </a:r>
          </a:p>
        </p:txBody>
      </p:sp>
      <p:sp>
        <p:nvSpPr>
          <p:cNvPr id="10" name="Oval 9"/>
          <p:cNvSpPr/>
          <p:nvPr/>
        </p:nvSpPr>
        <p:spPr>
          <a:xfrm>
            <a:off x="7071465" y="867879"/>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TextBox 10"/>
          <p:cNvSpPr txBox="1"/>
          <p:nvPr/>
        </p:nvSpPr>
        <p:spPr>
          <a:xfrm>
            <a:off x="7415960" y="793903"/>
            <a:ext cx="2835797" cy="492443"/>
          </a:xfrm>
          <a:prstGeom prst="rect">
            <a:avLst/>
          </a:prstGeom>
          <a:noFill/>
        </p:spPr>
        <p:txBody>
          <a:bodyPr wrap="square" rtlCol="0">
            <a:spAutoFit/>
          </a:bodyPr>
          <a:lstStyle/>
          <a:p>
            <a:r>
              <a:rPr lang="en-US" sz="2600" b="1" dirty="0">
                <a:latin typeface="Source Sans Pro" charset="0"/>
                <a:ea typeface="Source Sans Pro" charset="0"/>
                <a:cs typeface="Source Sans Pro" charset="0"/>
              </a:rPr>
              <a:t>The Runner</a:t>
            </a:r>
          </a:p>
        </p:txBody>
      </p:sp>
      <p:sp>
        <p:nvSpPr>
          <p:cNvPr id="12" name="Rectangle 11"/>
          <p:cNvSpPr/>
          <p:nvPr/>
        </p:nvSpPr>
        <p:spPr>
          <a:xfrm>
            <a:off x="832677" y="1508209"/>
            <a:ext cx="4202309" cy="4093428"/>
          </a:xfrm>
          <a:prstGeom prst="rect">
            <a:avLst/>
          </a:prstGeom>
        </p:spPr>
        <p:txBody>
          <a:bodyPr wrap="square">
            <a:spAutoFit/>
          </a:bodyPr>
          <a:lstStyle/>
          <a:p>
            <a:r>
              <a:rPr lang="en-US" sz="2600" b="1" dirty="0">
                <a:solidFill>
                  <a:schemeClr val="bg1"/>
                </a:solidFill>
                <a:latin typeface="Source Sans Pro" charset="0"/>
                <a:ea typeface="Source Sans Pro" charset="0"/>
                <a:cs typeface="Source Sans Pro" charset="0"/>
              </a:rPr>
              <a:t>The Director will examine the model and is the only person who can see it in the group.</a:t>
            </a:r>
          </a:p>
          <a:p>
            <a:endParaRPr lang="en-US" sz="2600" b="1" dirty="0">
              <a:solidFill>
                <a:schemeClr val="bg1"/>
              </a:solidFill>
              <a:latin typeface="Source Sans Pro" charset="0"/>
              <a:ea typeface="Source Sans Pro" charset="0"/>
              <a:cs typeface="Source Sans Pro" charset="0"/>
            </a:endParaRPr>
          </a:p>
          <a:p>
            <a:r>
              <a:rPr lang="en-US" sz="2600" b="1" dirty="0">
                <a:solidFill>
                  <a:schemeClr val="tx2"/>
                </a:solidFill>
                <a:latin typeface="Source Sans Pro" charset="0"/>
                <a:ea typeface="Source Sans Pro" charset="0"/>
                <a:cs typeface="Source Sans Pro" charset="0"/>
              </a:rPr>
              <a:t>Objective</a:t>
            </a:r>
          </a:p>
          <a:p>
            <a:pPr marL="457200" indent="-457200">
              <a:buFont typeface="Arial" charset="0"/>
              <a:buChar char="•"/>
            </a:pPr>
            <a:r>
              <a:rPr lang="en-US" sz="2600" b="1" dirty="0">
                <a:solidFill>
                  <a:schemeClr val="bg1"/>
                </a:solidFill>
                <a:latin typeface="Source Sans Pro" charset="0"/>
                <a:ea typeface="Source Sans Pro" charset="0"/>
                <a:cs typeface="Source Sans Pro" charset="0"/>
              </a:rPr>
              <a:t>Give the Runner clear and specific instructions on how to replicate the model.</a:t>
            </a:r>
          </a:p>
        </p:txBody>
      </p:sp>
      <p:sp>
        <p:nvSpPr>
          <p:cNvPr id="13" name="Oval 12"/>
          <p:cNvSpPr/>
          <p:nvPr/>
        </p:nvSpPr>
        <p:spPr>
          <a:xfrm>
            <a:off x="832678" y="867880"/>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4" name="TextBox 13"/>
          <p:cNvSpPr txBox="1"/>
          <p:nvPr/>
        </p:nvSpPr>
        <p:spPr>
          <a:xfrm>
            <a:off x="1220258" y="793904"/>
            <a:ext cx="2835797" cy="492443"/>
          </a:xfrm>
          <a:prstGeom prst="rect">
            <a:avLst/>
          </a:prstGeom>
          <a:noFill/>
        </p:spPr>
        <p:txBody>
          <a:bodyPr wrap="square" rtlCol="0">
            <a:spAutoFit/>
          </a:bodyPr>
          <a:lstStyle/>
          <a:p>
            <a:r>
              <a:rPr lang="en-US" sz="2600" b="1" dirty="0">
                <a:solidFill>
                  <a:schemeClr val="bg1"/>
                </a:solidFill>
                <a:latin typeface="Source Sans Pro" charset="0"/>
                <a:ea typeface="Source Sans Pro" charset="0"/>
                <a:cs typeface="Source Sans Pro" charset="0"/>
              </a:rPr>
              <a:t>The Director</a:t>
            </a:r>
          </a:p>
        </p:txBody>
      </p:sp>
    </p:spTree>
    <p:extLst>
      <p:ext uri="{BB962C8B-B14F-4D97-AF65-F5344CB8AC3E}">
        <p14:creationId xmlns:p14="http://schemas.microsoft.com/office/powerpoint/2010/main" val="121410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096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832677" y="1508209"/>
            <a:ext cx="4202309" cy="4493538"/>
          </a:xfrm>
          <a:prstGeom prst="rect">
            <a:avLst/>
          </a:prstGeom>
        </p:spPr>
        <p:txBody>
          <a:bodyPr wrap="square">
            <a:spAutoFit/>
          </a:bodyPr>
          <a:lstStyle/>
          <a:p>
            <a:r>
              <a:rPr lang="en-US" sz="2600" b="1" dirty="0">
                <a:solidFill>
                  <a:schemeClr val="bg1"/>
                </a:solidFill>
                <a:latin typeface="Source Sans Pro" charset="0"/>
                <a:ea typeface="Source Sans Pro" charset="0"/>
                <a:cs typeface="Source Sans Pro" charset="0"/>
              </a:rPr>
              <a:t>The Builders receive instruction from the Runner and replicate the Director’s model.</a:t>
            </a:r>
          </a:p>
          <a:p>
            <a:endParaRPr lang="en-US" sz="2600" b="1" dirty="0">
              <a:solidFill>
                <a:schemeClr val="bg1"/>
              </a:solidFill>
              <a:latin typeface="Source Sans Pro" charset="0"/>
              <a:ea typeface="Source Sans Pro" charset="0"/>
              <a:cs typeface="Source Sans Pro" charset="0"/>
            </a:endParaRPr>
          </a:p>
          <a:p>
            <a:r>
              <a:rPr lang="en-US" sz="2600" b="1" dirty="0">
                <a:solidFill>
                  <a:schemeClr val="tx2"/>
                </a:solidFill>
                <a:latin typeface="Source Sans Pro" charset="0"/>
                <a:ea typeface="Source Sans Pro" charset="0"/>
                <a:cs typeface="Source Sans Pro" charset="0"/>
              </a:rPr>
              <a:t>Objective</a:t>
            </a:r>
          </a:p>
          <a:p>
            <a:pPr marL="457200" indent="-457200">
              <a:buFont typeface="Arial" charset="0"/>
              <a:buChar char="•"/>
            </a:pPr>
            <a:r>
              <a:rPr lang="en-US" sz="2600" b="1" dirty="0">
                <a:solidFill>
                  <a:schemeClr val="bg1"/>
                </a:solidFill>
                <a:latin typeface="Source Sans Pro" charset="0"/>
                <a:ea typeface="Source Sans Pro" charset="0"/>
                <a:cs typeface="Source Sans Pro" charset="0"/>
              </a:rPr>
              <a:t>Without showing anyone on the team, build the object according to the Runner’s instructions.</a:t>
            </a:r>
          </a:p>
        </p:txBody>
      </p:sp>
      <p:sp>
        <p:nvSpPr>
          <p:cNvPr id="9" name="Oval 8"/>
          <p:cNvSpPr/>
          <p:nvPr/>
        </p:nvSpPr>
        <p:spPr>
          <a:xfrm>
            <a:off x="832678" y="867880"/>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3" name="TextBox 2"/>
          <p:cNvSpPr txBox="1"/>
          <p:nvPr/>
        </p:nvSpPr>
        <p:spPr>
          <a:xfrm>
            <a:off x="1220258" y="793904"/>
            <a:ext cx="2835797" cy="492443"/>
          </a:xfrm>
          <a:prstGeom prst="rect">
            <a:avLst/>
          </a:prstGeom>
          <a:noFill/>
        </p:spPr>
        <p:txBody>
          <a:bodyPr wrap="square" rtlCol="0">
            <a:spAutoFit/>
          </a:bodyPr>
          <a:lstStyle/>
          <a:p>
            <a:r>
              <a:rPr lang="en-US" sz="2600" b="1" dirty="0">
                <a:solidFill>
                  <a:schemeClr val="bg1"/>
                </a:solidFill>
                <a:latin typeface="Source Sans Pro" charset="0"/>
                <a:ea typeface="Source Sans Pro" charset="0"/>
                <a:cs typeface="Source Sans Pro" charset="0"/>
              </a:rPr>
              <a:t>The Builders</a:t>
            </a:r>
          </a:p>
        </p:txBody>
      </p:sp>
    </p:spTree>
    <p:extLst>
      <p:ext uri="{BB962C8B-B14F-4D97-AF65-F5344CB8AC3E}">
        <p14:creationId xmlns:p14="http://schemas.microsoft.com/office/powerpoint/2010/main" val="951816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0" y="2863502"/>
            <a:ext cx="12192000" cy="1481111"/>
          </a:xfrm>
          <a:prstGeom prst="rect">
            <a:avLst/>
          </a:prstGeom>
          <a:noFill/>
        </p:spPr>
        <p:txBody>
          <a:bodyPr wrap="square" rtlCol="0">
            <a:spAutoFit/>
          </a:bodyPr>
          <a:lstStyle/>
          <a:p>
            <a:pPr algn="ctr">
              <a:lnSpc>
                <a:spcPct val="80000"/>
              </a:lnSpc>
            </a:pPr>
            <a:r>
              <a:rPr lang="en-US" sz="11000" b="1" dirty="0">
                <a:solidFill>
                  <a:srgbClr val="FFFFFF"/>
                </a:solidFill>
                <a:latin typeface="Gilroy ExtraBold" charset="0"/>
                <a:ea typeface="Gilroy ExtraBold" charset="0"/>
                <a:cs typeface="Gilroy ExtraBold" charset="0"/>
              </a:rPr>
              <a:t>757.344.5134</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TextBox 4"/>
          <p:cNvSpPr txBox="1"/>
          <p:nvPr/>
        </p:nvSpPr>
        <p:spPr>
          <a:xfrm>
            <a:off x="1487900" y="2060008"/>
            <a:ext cx="9216200" cy="646331"/>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Point of contact: </a:t>
            </a:r>
            <a:r>
              <a:rPr lang="en-US" sz="4500" b="1" dirty="0" err="1">
                <a:solidFill>
                  <a:schemeClr val="tx2"/>
                </a:solidFill>
                <a:latin typeface="Gilroy ExtraBold" charset="0"/>
                <a:ea typeface="Gilroy ExtraBold" charset="0"/>
                <a:cs typeface="Gilroy ExtraBold" charset="0"/>
              </a:rPr>
              <a:t>Jalakoi</a:t>
            </a:r>
            <a:r>
              <a:rPr lang="en-US" sz="4500" b="1" dirty="0">
                <a:solidFill>
                  <a:schemeClr val="tx2"/>
                </a:solidFill>
                <a:latin typeface="Gilroy ExtraBold" charset="0"/>
                <a:ea typeface="Gilroy ExtraBold" charset="0"/>
                <a:cs typeface="Gilroy ExtraBold" charset="0"/>
              </a:rPr>
              <a:t> Solomon</a:t>
            </a:r>
          </a:p>
        </p:txBody>
      </p:sp>
    </p:spTree>
    <p:extLst>
      <p:ext uri="{BB962C8B-B14F-4D97-AF65-F5344CB8AC3E}">
        <p14:creationId xmlns:p14="http://schemas.microsoft.com/office/powerpoint/2010/main" val="589752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096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7010398" y="1508209"/>
            <a:ext cx="4483263" cy="4493538"/>
          </a:xfrm>
          <a:prstGeom prst="rect">
            <a:avLst/>
          </a:prstGeom>
          <a:noFill/>
        </p:spPr>
        <p:txBody>
          <a:bodyPr wrap="square" rtlCol="0">
            <a:spAutoFit/>
          </a:bodyPr>
          <a:lstStyle/>
          <a:p>
            <a:r>
              <a:rPr lang="en-US" sz="2600" b="1" dirty="0">
                <a:latin typeface="Source Sans Pro" charset="0"/>
                <a:ea typeface="Source Sans Pro" charset="0"/>
                <a:cs typeface="Source Sans Pro" charset="0"/>
              </a:rPr>
              <a:t>The Observer watches all aspect of the game, keeping notes on how the team is doing.</a:t>
            </a:r>
          </a:p>
          <a:p>
            <a:endParaRPr lang="en-US" sz="2600" b="1" dirty="0">
              <a:latin typeface="Source Sans Pro" charset="0"/>
              <a:ea typeface="Source Sans Pro" charset="0"/>
              <a:cs typeface="Source Sans Pro" charset="0"/>
            </a:endParaRPr>
          </a:p>
          <a:p>
            <a:r>
              <a:rPr lang="en-US" sz="2600" b="1" dirty="0">
                <a:solidFill>
                  <a:schemeClr val="tx2"/>
                </a:solidFill>
                <a:latin typeface="Source Sans Pro" charset="0"/>
                <a:ea typeface="Source Sans Pro" charset="0"/>
                <a:cs typeface="Source Sans Pro" charset="0"/>
              </a:rPr>
              <a:t>Objective</a:t>
            </a:r>
          </a:p>
          <a:p>
            <a:pPr marL="457200" indent="-457200">
              <a:buFont typeface="Arial" charset="0"/>
              <a:buChar char="•"/>
            </a:pPr>
            <a:r>
              <a:rPr lang="en-US" sz="2600" b="1" dirty="0">
                <a:latin typeface="Source Sans Pro" charset="0"/>
                <a:ea typeface="Source Sans Pro" charset="0"/>
                <a:cs typeface="Source Sans Pro" charset="0"/>
              </a:rPr>
              <a:t>Take detailed notes to share with your team about what is working and not working in accomplishing the goal.</a:t>
            </a:r>
          </a:p>
        </p:txBody>
      </p:sp>
      <p:sp>
        <p:nvSpPr>
          <p:cNvPr id="10" name="Oval 9"/>
          <p:cNvSpPr/>
          <p:nvPr/>
        </p:nvSpPr>
        <p:spPr>
          <a:xfrm>
            <a:off x="7071465" y="867879"/>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4</a:t>
            </a:r>
          </a:p>
        </p:txBody>
      </p:sp>
      <p:sp>
        <p:nvSpPr>
          <p:cNvPr id="11" name="TextBox 10"/>
          <p:cNvSpPr txBox="1"/>
          <p:nvPr/>
        </p:nvSpPr>
        <p:spPr>
          <a:xfrm>
            <a:off x="7415960" y="793903"/>
            <a:ext cx="2835797" cy="492443"/>
          </a:xfrm>
          <a:prstGeom prst="rect">
            <a:avLst/>
          </a:prstGeom>
          <a:noFill/>
        </p:spPr>
        <p:txBody>
          <a:bodyPr wrap="square" rtlCol="0">
            <a:spAutoFit/>
          </a:bodyPr>
          <a:lstStyle/>
          <a:p>
            <a:r>
              <a:rPr lang="en-US" sz="2600" b="1" dirty="0">
                <a:latin typeface="Source Sans Pro" charset="0"/>
                <a:ea typeface="Source Sans Pro" charset="0"/>
                <a:cs typeface="Source Sans Pro" charset="0"/>
              </a:rPr>
              <a:t>The Observer</a:t>
            </a:r>
          </a:p>
        </p:txBody>
      </p:sp>
      <p:sp>
        <p:nvSpPr>
          <p:cNvPr id="21" name="Rectangle 20"/>
          <p:cNvSpPr/>
          <p:nvPr/>
        </p:nvSpPr>
        <p:spPr>
          <a:xfrm>
            <a:off x="832677" y="1508209"/>
            <a:ext cx="4202309" cy="4493538"/>
          </a:xfrm>
          <a:prstGeom prst="rect">
            <a:avLst/>
          </a:prstGeom>
        </p:spPr>
        <p:txBody>
          <a:bodyPr wrap="square">
            <a:spAutoFit/>
          </a:bodyPr>
          <a:lstStyle/>
          <a:p>
            <a:r>
              <a:rPr lang="en-US" sz="2600" b="1" dirty="0">
                <a:solidFill>
                  <a:schemeClr val="bg1"/>
                </a:solidFill>
                <a:latin typeface="Source Sans Pro" charset="0"/>
                <a:ea typeface="Source Sans Pro" charset="0"/>
                <a:cs typeface="Source Sans Pro" charset="0"/>
              </a:rPr>
              <a:t>The Builders receive instruction from the Runner and replicate the Director’s model.</a:t>
            </a:r>
          </a:p>
          <a:p>
            <a:endParaRPr lang="en-US" sz="2600" b="1" dirty="0">
              <a:solidFill>
                <a:schemeClr val="bg1"/>
              </a:solidFill>
              <a:latin typeface="Source Sans Pro" charset="0"/>
              <a:ea typeface="Source Sans Pro" charset="0"/>
              <a:cs typeface="Source Sans Pro" charset="0"/>
            </a:endParaRPr>
          </a:p>
          <a:p>
            <a:r>
              <a:rPr lang="en-US" sz="2600" b="1" dirty="0">
                <a:solidFill>
                  <a:schemeClr val="tx2"/>
                </a:solidFill>
                <a:latin typeface="Source Sans Pro" charset="0"/>
                <a:ea typeface="Source Sans Pro" charset="0"/>
                <a:cs typeface="Source Sans Pro" charset="0"/>
              </a:rPr>
              <a:t>Objective</a:t>
            </a:r>
          </a:p>
          <a:p>
            <a:pPr marL="457200" indent="-457200">
              <a:buFont typeface="Arial" charset="0"/>
              <a:buChar char="•"/>
            </a:pPr>
            <a:r>
              <a:rPr lang="en-US" sz="2600" b="1" dirty="0">
                <a:solidFill>
                  <a:schemeClr val="bg1"/>
                </a:solidFill>
                <a:latin typeface="Source Sans Pro" charset="0"/>
                <a:ea typeface="Source Sans Pro" charset="0"/>
                <a:cs typeface="Source Sans Pro" charset="0"/>
              </a:rPr>
              <a:t>Without showing anyone on the team, build the object according to the Runner’s instructions.</a:t>
            </a:r>
          </a:p>
        </p:txBody>
      </p:sp>
      <p:sp>
        <p:nvSpPr>
          <p:cNvPr id="22" name="Oval 21"/>
          <p:cNvSpPr/>
          <p:nvPr/>
        </p:nvSpPr>
        <p:spPr>
          <a:xfrm>
            <a:off x="832678" y="867880"/>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23" name="TextBox 22"/>
          <p:cNvSpPr txBox="1"/>
          <p:nvPr/>
        </p:nvSpPr>
        <p:spPr>
          <a:xfrm>
            <a:off x="1220258" y="793904"/>
            <a:ext cx="2835797" cy="492443"/>
          </a:xfrm>
          <a:prstGeom prst="rect">
            <a:avLst/>
          </a:prstGeom>
          <a:noFill/>
        </p:spPr>
        <p:txBody>
          <a:bodyPr wrap="square" rtlCol="0">
            <a:spAutoFit/>
          </a:bodyPr>
          <a:lstStyle/>
          <a:p>
            <a:r>
              <a:rPr lang="en-US" sz="2600" b="1" dirty="0">
                <a:solidFill>
                  <a:schemeClr val="bg1"/>
                </a:solidFill>
                <a:latin typeface="Source Sans Pro" charset="0"/>
                <a:ea typeface="Source Sans Pro" charset="0"/>
                <a:cs typeface="Source Sans Pro" charset="0"/>
              </a:rPr>
              <a:t>The Builders</a:t>
            </a:r>
          </a:p>
        </p:txBody>
      </p:sp>
    </p:spTree>
    <p:extLst>
      <p:ext uri="{BB962C8B-B14F-4D97-AF65-F5344CB8AC3E}">
        <p14:creationId xmlns:p14="http://schemas.microsoft.com/office/powerpoint/2010/main" val="11953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Rectangle 12"/>
          <p:cNvSpPr>
            <a:spLocks noChangeArrowheads="1"/>
          </p:cNvSpPr>
          <p:nvPr/>
        </p:nvSpPr>
        <p:spPr bwMode="auto">
          <a:xfrm>
            <a:off x="4953953" y="1195808"/>
            <a:ext cx="6455396" cy="308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lvl="0" indent="-457200">
              <a:lnSpc>
                <a:spcPct val="90000"/>
              </a:lnSpc>
              <a:defRPr/>
            </a:pPr>
            <a:r>
              <a:rPr lang="en-US" altLang="en-US" sz="2200" b="1" dirty="0">
                <a:solidFill>
                  <a:schemeClr val="tx1"/>
                </a:solidFill>
                <a:latin typeface="Source Sans Pro" charset="0"/>
                <a:ea typeface="Source Sans Pro" charset="0"/>
                <a:cs typeface="Source Sans Pro" charset="0"/>
              </a:rPr>
              <a:t>Activity instructions:</a:t>
            </a:r>
          </a:p>
          <a:p>
            <a:pPr marL="457200" lvl="0" indent="-457200">
              <a:lnSpc>
                <a:spcPct val="90000"/>
              </a:lnSpc>
              <a:defRPr/>
            </a:pPr>
            <a:endParaRPr lang="en-US" altLang="en-US" sz="2200" dirty="0">
              <a:solidFill>
                <a:schemeClr val="tx1"/>
              </a:solidFill>
              <a:latin typeface="Source Sans Pro" charset="0"/>
              <a:ea typeface="Source Sans Pro" charset="0"/>
              <a:cs typeface="Source Sans Pro" charset="0"/>
            </a:endParaRPr>
          </a:p>
          <a:p>
            <a:pPr marL="457200" lvl="0" indent="-457200">
              <a:lnSpc>
                <a:spcPct val="90000"/>
              </a:lnSpc>
              <a:buFont typeface="+mj-lt"/>
              <a:buAutoNum type="arabicPeriod"/>
              <a:defRPr/>
            </a:pPr>
            <a:r>
              <a:rPr lang="en-US" altLang="en-US" sz="2200" dirty="0">
                <a:solidFill>
                  <a:schemeClr val="tx1"/>
                </a:solidFill>
                <a:latin typeface="Source Sans Pro" charset="0"/>
                <a:ea typeface="Source Sans Pro" charset="0"/>
                <a:cs typeface="Source Sans Pro" charset="0"/>
              </a:rPr>
              <a:t>Each group will breakout into groups of 5 with these roles: Director, Runner, Builder (2), and Observer.</a:t>
            </a:r>
          </a:p>
          <a:p>
            <a:pPr marL="457200" lvl="0" indent="-457200">
              <a:lnSpc>
                <a:spcPct val="90000"/>
              </a:lnSpc>
              <a:buFont typeface="+mj-lt"/>
              <a:buAutoNum type="arabicPeriod"/>
              <a:defRPr/>
            </a:pPr>
            <a:endParaRPr lang="en-US" altLang="en-US" sz="2200" dirty="0">
              <a:solidFill>
                <a:schemeClr val="tx1"/>
              </a:solidFill>
              <a:latin typeface="Source Sans Pro" charset="0"/>
              <a:ea typeface="Source Sans Pro" charset="0"/>
              <a:cs typeface="Source Sans Pro" charset="0"/>
            </a:endParaRPr>
          </a:p>
          <a:p>
            <a:pPr marL="457200" lvl="0" indent="-457200">
              <a:lnSpc>
                <a:spcPct val="90000"/>
              </a:lnSpc>
              <a:buFont typeface="+mj-lt"/>
              <a:buAutoNum type="arabicPeriod"/>
              <a:defRPr/>
            </a:pPr>
            <a:r>
              <a:rPr lang="en-US" altLang="en-US" sz="2200" dirty="0">
                <a:solidFill>
                  <a:schemeClr val="tx1"/>
                </a:solidFill>
                <a:latin typeface="Source Sans Pro" charset="0"/>
                <a:ea typeface="Source Sans Pro" charset="0"/>
                <a:cs typeface="Source Sans Pro" charset="0"/>
              </a:rPr>
              <a:t>The goal is to create an exact replica of the original model, as specific as it can be.</a:t>
            </a:r>
            <a:endParaRPr lang="en-US" altLang="en-US" sz="2200" i="1"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90000"/>
              </a:lnSpc>
              <a:spcBef>
                <a:spcPts val="0"/>
              </a:spcBef>
              <a:spcAft>
                <a:spcPts val="0"/>
              </a:spcAft>
              <a:buClrTx/>
              <a:buSzTx/>
              <a:buFont typeface="+mj-lt"/>
              <a:buAutoNum type="arabicPeriod"/>
              <a:tabLst/>
              <a:defRPr/>
            </a:pPr>
            <a:endParaRPr lang="en-US" altLang="en-US" sz="2200"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90000"/>
              </a:lnSpc>
              <a:spcBef>
                <a:spcPts val="0"/>
              </a:spcBef>
              <a:spcAft>
                <a:spcPts val="0"/>
              </a:spcAft>
              <a:buClrTx/>
              <a:buSzTx/>
              <a:buFont typeface="+mj-lt"/>
              <a:buAutoNum type="arabicPeriod"/>
              <a:tabLst/>
              <a:defRPr/>
            </a:pPr>
            <a:endParaRPr lang="en-US" altLang="en-US" sz="2200" dirty="0">
              <a:solidFill>
                <a:schemeClr val="tx1"/>
              </a:solidFill>
              <a:latin typeface="Source Sans Pro" charset="0"/>
              <a:ea typeface="Source Sans Pro" charset="0"/>
              <a:cs typeface="Source Sans Pro" charset="0"/>
            </a:endParaRPr>
          </a:p>
        </p:txBody>
      </p:sp>
      <p:sp>
        <p:nvSpPr>
          <p:cNvPr id="14" name="Rectangle 13"/>
          <p:cNvSpPr>
            <a:spLocks noChangeArrowheads="1"/>
          </p:cNvSpPr>
          <p:nvPr/>
        </p:nvSpPr>
        <p:spPr bwMode="auto">
          <a:xfrm>
            <a:off x="951863" y="105143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20 minutes</a:t>
            </a:r>
          </a:p>
        </p:txBody>
      </p:sp>
      <p:sp>
        <p:nvSpPr>
          <p:cNvPr id="15" name="TextBox 14"/>
          <p:cNvSpPr txBox="1"/>
          <p:nvPr/>
        </p:nvSpPr>
        <p:spPr>
          <a:xfrm>
            <a:off x="951863" y="1683133"/>
            <a:ext cx="1547218"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2061281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4" name="Rectangle 13"/>
          <p:cNvSpPr>
            <a:spLocks noChangeArrowheads="1"/>
          </p:cNvSpPr>
          <p:nvPr/>
        </p:nvSpPr>
        <p:spPr bwMode="auto">
          <a:xfrm>
            <a:off x="4953953" y="1195808"/>
            <a:ext cx="6455396" cy="4308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lvl="0" indent="-457200">
              <a:lnSpc>
                <a:spcPct val="90000"/>
              </a:lnSpc>
              <a:defRPr/>
            </a:pPr>
            <a:r>
              <a:rPr lang="en-US" altLang="en-US" sz="2200" b="1" dirty="0">
                <a:solidFill>
                  <a:schemeClr val="tx1"/>
                </a:solidFill>
                <a:latin typeface="Source Sans Pro" charset="0"/>
                <a:ea typeface="Source Sans Pro" charset="0"/>
                <a:cs typeface="Source Sans Pro" charset="0"/>
              </a:rPr>
              <a:t>Activity instructions:</a:t>
            </a:r>
          </a:p>
          <a:p>
            <a:pPr marL="457200" lvl="0" indent="-457200">
              <a:lnSpc>
                <a:spcPct val="90000"/>
              </a:lnSpc>
              <a:defRPr/>
            </a:pPr>
            <a:endParaRPr lang="en-US" altLang="en-US" sz="2200" dirty="0">
              <a:solidFill>
                <a:schemeClr val="tx1"/>
              </a:solidFill>
              <a:latin typeface="Source Sans Pro" charset="0"/>
              <a:ea typeface="Source Sans Pro" charset="0"/>
              <a:cs typeface="Source Sans Pro" charset="0"/>
            </a:endParaRPr>
          </a:p>
          <a:p>
            <a:pPr marL="457200" lvl="0" indent="-457200">
              <a:lnSpc>
                <a:spcPct val="90000"/>
              </a:lnSpc>
              <a:buFont typeface="+mj-lt"/>
              <a:buAutoNum type="arabicPeriod"/>
              <a:defRPr/>
            </a:pPr>
            <a:r>
              <a:rPr lang="en-US" altLang="en-US" sz="2200" dirty="0">
                <a:solidFill>
                  <a:schemeClr val="tx1"/>
                </a:solidFill>
                <a:latin typeface="Source Sans Pro" charset="0"/>
                <a:ea typeface="Source Sans Pro" charset="0"/>
                <a:cs typeface="Source Sans Pro" charset="0"/>
              </a:rPr>
              <a:t>Each group will breakout into groups of 5 with these roles: Director, Runner, Builder (2), and Observer.</a:t>
            </a:r>
          </a:p>
          <a:p>
            <a:pPr marL="457200" lvl="0" indent="-457200">
              <a:lnSpc>
                <a:spcPct val="90000"/>
              </a:lnSpc>
              <a:buFont typeface="+mj-lt"/>
              <a:buAutoNum type="arabicPeriod"/>
              <a:defRPr/>
            </a:pPr>
            <a:endParaRPr lang="en-US" altLang="en-US" sz="2200" dirty="0">
              <a:solidFill>
                <a:schemeClr val="tx1"/>
              </a:solidFill>
              <a:latin typeface="Source Sans Pro" charset="0"/>
              <a:ea typeface="Source Sans Pro" charset="0"/>
              <a:cs typeface="Source Sans Pro" charset="0"/>
            </a:endParaRPr>
          </a:p>
          <a:p>
            <a:pPr marL="457200" lvl="0" indent="-457200">
              <a:lnSpc>
                <a:spcPct val="90000"/>
              </a:lnSpc>
              <a:buFont typeface="+mj-lt"/>
              <a:buAutoNum type="arabicPeriod"/>
              <a:defRPr/>
            </a:pPr>
            <a:r>
              <a:rPr lang="en-US" altLang="en-US" sz="2200" dirty="0">
                <a:solidFill>
                  <a:schemeClr val="tx1"/>
                </a:solidFill>
                <a:latin typeface="Source Sans Pro" charset="0"/>
                <a:ea typeface="Source Sans Pro" charset="0"/>
                <a:cs typeface="Source Sans Pro" charset="0"/>
              </a:rPr>
              <a:t>The goal is to create an exact replica of the original model, as specific as it can be.</a:t>
            </a:r>
          </a:p>
          <a:p>
            <a:pPr marL="457200" lvl="0" indent="-457200">
              <a:lnSpc>
                <a:spcPct val="90000"/>
              </a:lnSpc>
              <a:buFont typeface="+mj-lt"/>
              <a:buAutoNum type="arabicPeriod"/>
              <a:defRPr/>
            </a:pPr>
            <a:endParaRPr lang="en-US" altLang="en-US" sz="2200" dirty="0">
              <a:solidFill>
                <a:schemeClr val="tx1"/>
              </a:solidFill>
              <a:latin typeface="Source Sans Pro" charset="0"/>
              <a:ea typeface="Source Sans Pro" charset="0"/>
              <a:cs typeface="Source Sans Pro" charset="0"/>
            </a:endParaRPr>
          </a:p>
          <a:p>
            <a:pPr marL="457200" lvl="0" indent="-457200">
              <a:lnSpc>
                <a:spcPct val="90000"/>
              </a:lnSpc>
              <a:buFont typeface="+mj-lt"/>
              <a:buAutoNum type="arabicPeriod"/>
              <a:defRPr/>
            </a:pPr>
            <a:r>
              <a:rPr lang="en-US" altLang="en-US" sz="2200" dirty="0">
                <a:solidFill>
                  <a:schemeClr val="tx1"/>
                </a:solidFill>
                <a:latin typeface="Source Sans Pro" charset="0"/>
                <a:ea typeface="Source Sans Pro" charset="0"/>
                <a:cs typeface="Source Sans Pro" charset="0"/>
              </a:rPr>
              <a:t>Teams may use any communication system,         </a:t>
            </a:r>
            <a:r>
              <a:rPr lang="en-US" altLang="en-US" sz="2200" b="1" i="1" dirty="0">
                <a:solidFill>
                  <a:schemeClr val="tx1"/>
                </a:solidFill>
                <a:latin typeface="Source Sans Pro" charset="0"/>
                <a:ea typeface="Source Sans Pro" charset="0"/>
                <a:cs typeface="Source Sans Pro" charset="0"/>
              </a:rPr>
              <a:t>as long as each team member follows the rules   of their role.</a:t>
            </a:r>
            <a:endParaRPr lang="en-US" altLang="en-US" sz="2200" i="1"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90000"/>
              </a:lnSpc>
              <a:spcBef>
                <a:spcPts val="0"/>
              </a:spcBef>
              <a:spcAft>
                <a:spcPts val="0"/>
              </a:spcAft>
              <a:buClrTx/>
              <a:buSzTx/>
              <a:buFont typeface="+mj-lt"/>
              <a:buAutoNum type="arabicPeriod"/>
              <a:tabLst/>
              <a:defRPr/>
            </a:pPr>
            <a:endParaRPr lang="en-US" altLang="en-US" sz="2200"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90000"/>
              </a:lnSpc>
              <a:spcBef>
                <a:spcPts val="0"/>
              </a:spcBef>
              <a:spcAft>
                <a:spcPts val="0"/>
              </a:spcAft>
              <a:buClrTx/>
              <a:buSzTx/>
              <a:buFont typeface="+mj-lt"/>
              <a:buAutoNum type="arabicPeriod"/>
              <a:tabLst/>
              <a:defRPr/>
            </a:pPr>
            <a:endParaRPr lang="en-US" altLang="en-US" sz="2200" dirty="0">
              <a:solidFill>
                <a:schemeClr val="tx1"/>
              </a:solidFill>
              <a:latin typeface="Source Sans Pro" charset="0"/>
              <a:ea typeface="Source Sans Pro" charset="0"/>
              <a:cs typeface="Source Sans Pro" charset="0"/>
            </a:endParaRPr>
          </a:p>
        </p:txBody>
      </p:sp>
      <p:sp>
        <p:nvSpPr>
          <p:cNvPr id="15" name="Rectangle 14"/>
          <p:cNvSpPr>
            <a:spLocks noChangeArrowheads="1"/>
          </p:cNvSpPr>
          <p:nvPr/>
        </p:nvSpPr>
        <p:spPr bwMode="auto">
          <a:xfrm>
            <a:off x="951863" y="105143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20 minutes</a:t>
            </a:r>
          </a:p>
        </p:txBody>
      </p:sp>
      <p:sp>
        <p:nvSpPr>
          <p:cNvPr id="16" name="TextBox 15"/>
          <p:cNvSpPr txBox="1"/>
          <p:nvPr/>
        </p:nvSpPr>
        <p:spPr>
          <a:xfrm>
            <a:off x="951863" y="1683133"/>
            <a:ext cx="1547218"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269785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3953" y="1195808"/>
            <a:ext cx="6455396" cy="5526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lvl="0" indent="-457200">
              <a:lnSpc>
                <a:spcPct val="90000"/>
              </a:lnSpc>
              <a:defRPr/>
            </a:pPr>
            <a:r>
              <a:rPr lang="en-US" altLang="en-US" sz="2200" b="1" dirty="0">
                <a:solidFill>
                  <a:schemeClr val="tx1"/>
                </a:solidFill>
                <a:latin typeface="Source Sans Pro" charset="0"/>
                <a:ea typeface="Source Sans Pro" charset="0"/>
                <a:cs typeface="Source Sans Pro" charset="0"/>
              </a:rPr>
              <a:t>Activity instructions:</a:t>
            </a:r>
          </a:p>
          <a:p>
            <a:pPr marL="457200" lvl="0" indent="-457200">
              <a:lnSpc>
                <a:spcPct val="90000"/>
              </a:lnSpc>
              <a:defRPr/>
            </a:pPr>
            <a:endParaRPr lang="en-US" altLang="en-US" sz="2200" dirty="0">
              <a:solidFill>
                <a:schemeClr val="tx1"/>
              </a:solidFill>
              <a:latin typeface="Source Sans Pro" charset="0"/>
              <a:ea typeface="Source Sans Pro" charset="0"/>
              <a:cs typeface="Source Sans Pro" charset="0"/>
            </a:endParaRPr>
          </a:p>
          <a:p>
            <a:pPr marL="457200" lvl="0" indent="-457200">
              <a:lnSpc>
                <a:spcPct val="90000"/>
              </a:lnSpc>
              <a:buFont typeface="+mj-lt"/>
              <a:buAutoNum type="arabicPeriod"/>
              <a:defRPr/>
            </a:pPr>
            <a:r>
              <a:rPr lang="en-US" altLang="en-US" sz="2200" dirty="0">
                <a:solidFill>
                  <a:schemeClr val="tx1"/>
                </a:solidFill>
                <a:latin typeface="Source Sans Pro" charset="0"/>
                <a:ea typeface="Source Sans Pro" charset="0"/>
                <a:cs typeface="Source Sans Pro" charset="0"/>
              </a:rPr>
              <a:t>Each group will breakout into groups of 5 with these roles: Director, Runner, Builder (2), and Observer.</a:t>
            </a:r>
          </a:p>
          <a:p>
            <a:pPr marL="457200" lvl="0" indent="-457200">
              <a:lnSpc>
                <a:spcPct val="90000"/>
              </a:lnSpc>
              <a:buFont typeface="+mj-lt"/>
              <a:buAutoNum type="arabicPeriod"/>
              <a:defRPr/>
            </a:pPr>
            <a:endParaRPr lang="en-US" altLang="en-US" sz="2200" dirty="0">
              <a:solidFill>
                <a:schemeClr val="tx1"/>
              </a:solidFill>
              <a:latin typeface="Source Sans Pro" charset="0"/>
              <a:ea typeface="Source Sans Pro" charset="0"/>
              <a:cs typeface="Source Sans Pro" charset="0"/>
            </a:endParaRPr>
          </a:p>
          <a:p>
            <a:pPr marL="457200" lvl="0" indent="-457200">
              <a:lnSpc>
                <a:spcPct val="90000"/>
              </a:lnSpc>
              <a:buFont typeface="+mj-lt"/>
              <a:buAutoNum type="arabicPeriod"/>
              <a:defRPr/>
            </a:pPr>
            <a:r>
              <a:rPr lang="en-US" altLang="en-US" sz="2200" dirty="0">
                <a:solidFill>
                  <a:schemeClr val="tx1"/>
                </a:solidFill>
                <a:latin typeface="Source Sans Pro" charset="0"/>
                <a:ea typeface="Source Sans Pro" charset="0"/>
                <a:cs typeface="Source Sans Pro" charset="0"/>
              </a:rPr>
              <a:t>The goal is to create an exact replica of the original model, as specific as it can be.</a:t>
            </a:r>
          </a:p>
          <a:p>
            <a:pPr marL="457200" lvl="0" indent="-457200">
              <a:lnSpc>
                <a:spcPct val="90000"/>
              </a:lnSpc>
              <a:buFont typeface="+mj-lt"/>
              <a:buAutoNum type="arabicPeriod"/>
              <a:defRPr/>
            </a:pPr>
            <a:endParaRPr lang="en-US" altLang="en-US" sz="2200" dirty="0">
              <a:solidFill>
                <a:schemeClr val="tx1"/>
              </a:solidFill>
              <a:latin typeface="Source Sans Pro" charset="0"/>
              <a:ea typeface="Source Sans Pro" charset="0"/>
              <a:cs typeface="Source Sans Pro" charset="0"/>
            </a:endParaRPr>
          </a:p>
          <a:p>
            <a:pPr marL="457200" lvl="0" indent="-457200">
              <a:lnSpc>
                <a:spcPct val="90000"/>
              </a:lnSpc>
              <a:buFont typeface="+mj-lt"/>
              <a:buAutoNum type="arabicPeriod"/>
              <a:defRPr/>
            </a:pPr>
            <a:r>
              <a:rPr lang="en-US" altLang="en-US" sz="2200" dirty="0">
                <a:solidFill>
                  <a:schemeClr val="tx1"/>
                </a:solidFill>
                <a:latin typeface="Source Sans Pro" charset="0"/>
                <a:ea typeface="Source Sans Pro" charset="0"/>
                <a:cs typeface="Source Sans Pro" charset="0"/>
              </a:rPr>
              <a:t>Teams may use any communication system,         </a:t>
            </a:r>
            <a:r>
              <a:rPr lang="en-US" altLang="en-US" sz="2200" b="1" i="1" dirty="0">
                <a:solidFill>
                  <a:schemeClr val="tx1"/>
                </a:solidFill>
                <a:latin typeface="Source Sans Pro" charset="0"/>
                <a:ea typeface="Source Sans Pro" charset="0"/>
                <a:cs typeface="Source Sans Pro" charset="0"/>
              </a:rPr>
              <a:t>as long as each team member follows the rules   of their role.</a:t>
            </a:r>
          </a:p>
          <a:p>
            <a:pPr marL="457200" marR="0" lvl="0" indent="-457200" defTabSz="914400" eaLnBrk="1" fontAlgn="auto" latinLnBrk="0" hangingPunct="1">
              <a:lnSpc>
                <a:spcPct val="90000"/>
              </a:lnSpc>
              <a:spcBef>
                <a:spcPts val="0"/>
              </a:spcBef>
              <a:spcAft>
                <a:spcPts val="0"/>
              </a:spcAft>
              <a:buClrTx/>
              <a:buSzTx/>
              <a:buFont typeface="+mj-lt"/>
              <a:buAutoNum type="arabicPeriod"/>
              <a:tabLst/>
              <a:defRPr/>
            </a:pPr>
            <a:endParaRPr lang="en-US" altLang="en-US" sz="2200" i="1" dirty="0">
              <a:solidFill>
                <a:schemeClr val="tx1"/>
              </a:solidFill>
              <a:latin typeface="Source Sans Pro" charset="0"/>
              <a:ea typeface="Source Sans Pro" charset="0"/>
              <a:cs typeface="Source Sans Pro" charset="0"/>
            </a:endParaRPr>
          </a:p>
          <a:p>
            <a:pPr marL="457200" lvl="0" indent="-457200">
              <a:lnSpc>
                <a:spcPct val="90000"/>
              </a:lnSpc>
              <a:buFont typeface="+mj-lt"/>
              <a:buAutoNum type="arabicPeriod"/>
              <a:defRPr/>
            </a:pPr>
            <a:r>
              <a:rPr lang="en-US" altLang="en-US" sz="2200" dirty="0">
                <a:solidFill>
                  <a:schemeClr val="tx1"/>
                </a:solidFill>
                <a:latin typeface="Source Sans Pro" charset="0"/>
                <a:ea typeface="Source Sans Pro" charset="0"/>
                <a:cs typeface="Source Sans Pro" charset="0"/>
              </a:rPr>
              <a:t>Remember, only the Director can see the original model, and only the Builders can see the replica.</a:t>
            </a:r>
          </a:p>
          <a:p>
            <a:pPr marL="457200" marR="0" lvl="0" indent="-457200" defTabSz="914400" eaLnBrk="1" fontAlgn="auto" latinLnBrk="0" hangingPunct="1">
              <a:lnSpc>
                <a:spcPct val="90000"/>
              </a:lnSpc>
              <a:spcBef>
                <a:spcPts val="0"/>
              </a:spcBef>
              <a:spcAft>
                <a:spcPts val="0"/>
              </a:spcAft>
              <a:buClrTx/>
              <a:buSzTx/>
              <a:buFont typeface="+mj-lt"/>
              <a:buAutoNum type="arabicPeriod"/>
              <a:tabLst/>
              <a:defRPr/>
            </a:pPr>
            <a:endParaRPr lang="en-US" altLang="en-US" sz="2200" i="1"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90000"/>
              </a:lnSpc>
              <a:spcBef>
                <a:spcPts val="0"/>
              </a:spcBef>
              <a:spcAft>
                <a:spcPts val="0"/>
              </a:spcAft>
              <a:buClrTx/>
              <a:buSzTx/>
              <a:buFont typeface="+mj-lt"/>
              <a:buAutoNum type="arabicPeriod"/>
              <a:tabLst/>
              <a:defRPr/>
            </a:pPr>
            <a:endParaRPr lang="en-US" altLang="en-US" sz="2200"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90000"/>
              </a:lnSpc>
              <a:spcBef>
                <a:spcPts val="0"/>
              </a:spcBef>
              <a:spcAft>
                <a:spcPts val="0"/>
              </a:spcAft>
              <a:buClrTx/>
              <a:buSzTx/>
              <a:buFont typeface="+mj-lt"/>
              <a:buAutoNum type="arabicPeriod"/>
              <a:tabLst/>
              <a:defRPr/>
            </a:pPr>
            <a:endParaRPr lang="en-US" altLang="en-US" sz="22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951863" y="105143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20 minutes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TextBox 4"/>
          <p:cNvSpPr txBox="1"/>
          <p:nvPr/>
        </p:nvSpPr>
        <p:spPr>
          <a:xfrm>
            <a:off x="951863" y="1683133"/>
            <a:ext cx="1547218"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948583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38234" y="1986072"/>
            <a:ext cx="9915532" cy="2885855"/>
          </a:xfrm>
          <a:prstGeom prst="rect">
            <a:avLst/>
          </a:prstGeom>
          <a:noFill/>
        </p:spPr>
        <p:txBody>
          <a:bodyPr wrap="square" rtlCol="0">
            <a:spAutoFit/>
          </a:bodyPr>
          <a:lstStyle/>
          <a:p>
            <a:pPr algn="ctr">
              <a:lnSpc>
                <a:spcPct val="80000"/>
              </a:lnSpc>
            </a:pPr>
            <a:r>
              <a:rPr lang="en-US" sz="7500" b="1" dirty="0">
                <a:solidFill>
                  <a:schemeClr val="bg1"/>
                </a:solidFill>
                <a:latin typeface="Gilroy ExtraBold" charset="0"/>
                <a:ea typeface="Gilroy ExtraBold" charset="0"/>
                <a:cs typeface="Gilroy ExtraBold" charset="0"/>
              </a:rPr>
              <a:t>Did your group </a:t>
            </a:r>
          </a:p>
          <a:p>
            <a:pPr algn="ctr">
              <a:lnSpc>
                <a:spcPct val="80000"/>
              </a:lnSpc>
            </a:pPr>
            <a:r>
              <a:rPr lang="en-US" sz="7500" b="1" dirty="0">
                <a:solidFill>
                  <a:schemeClr val="bg1"/>
                </a:solidFill>
                <a:latin typeface="Gilroy ExtraBold" charset="0"/>
                <a:ea typeface="Gilroy ExtraBold" charset="0"/>
                <a:cs typeface="Gilroy ExtraBold" charset="0"/>
              </a:rPr>
              <a:t>get something </a:t>
            </a:r>
          </a:p>
          <a:p>
            <a:pPr algn="ctr">
              <a:lnSpc>
                <a:spcPct val="80000"/>
              </a:lnSpc>
            </a:pPr>
            <a:r>
              <a:rPr lang="en-US" sz="7500" b="1" dirty="0">
                <a:solidFill>
                  <a:schemeClr val="bg1"/>
                </a:solidFill>
                <a:latin typeface="Gilroy ExtraBold" charset="0"/>
                <a:ea typeface="Gilroy ExtraBold" charset="0"/>
                <a:cs typeface="Gilroy ExtraBold" charset="0"/>
              </a:rPr>
              <a:t>like this</a:t>
            </a:r>
            <a:r>
              <a:rPr lang="mr-IN" sz="7500" b="1" dirty="0">
                <a:solidFill>
                  <a:schemeClr val="bg1"/>
                </a:solidFill>
                <a:latin typeface="Gilroy ExtraBold" charset="0"/>
                <a:ea typeface="Gilroy ExtraBold" charset="0"/>
                <a:cs typeface="Gilroy ExtraBold" charset="0"/>
              </a:rPr>
              <a:t>…</a:t>
            </a:r>
            <a:endParaRPr lang="en-US" sz="7500" b="1" dirty="0">
              <a:solidFill>
                <a:schemeClr val="bg1"/>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0327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4896" y="819437"/>
            <a:ext cx="2890976" cy="5309045"/>
          </a:xfrm>
          <a:prstGeom prst="rect">
            <a:avLst/>
          </a:prstGeom>
        </p:spPr>
      </p:pic>
      <p:pic>
        <p:nvPicPr>
          <p:cNvPr id="4" name="Picture 3"/>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22527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294006" y="1265532"/>
            <a:ext cx="7176303" cy="5813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lvl="0" indent="-457200">
              <a:defRPr/>
            </a:pPr>
            <a:r>
              <a:rPr lang="en-US" altLang="en-US" sz="2500" b="1" dirty="0">
                <a:solidFill>
                  <a:schemeClr val="tx1"/>
                </a:solidFill>
                <a:latin typeface="Source Sans Pro" charset="0"/>
                <a:ea typeface="Source Sans Pro" charset="0"/>
                <a:cs typeface="Source Sans Pro" charset="0"/>
              </a:rPr>
              <a:t>As a small group, you should work on answering </a:t>
            </a:r>
          </a:p>
          <a:p>
            <a:pPr marL="457200" lvl="0" indent="-457200">
              <a:defRPr/>
            </a:pPr>
            <a:r>
              <a:rPr lang="en-US" altLang="en-US" sz="2500" b="1" dirty="0">
                <a:solidFill>
                  <a:schemeClr val="tx1"/>
                </a:solidFill>
                <a:latin typeface="Source Sans Pro" charset="0"/>
                <a:ea typeface="Source Sans Pro" charset="0"/>
                <a:cs typeface="Source Sans Pro" charset="0"/>
              </a:rPr>
              <a:t>the questions on your worksheet together.</a:t>
            </a:r>
          </a:p>
          <a:p>
            <a:pPr marL="457200" lvl="0" indent="-457200">
              <a:defRPr/>
            </a:pPr>
            <a:endParaRPr lang="en-US" altLang="en-US" sz="2500"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altLang="en-US" sz="2500" dirty="0">
                <a:solidFill>
                  <a:schemeClr val="tx1"/>
                </a:solidFill>
                <a:latin typeface="Source Sans Pro" charset="0"/>
                <a:ea typeface="Source Sans Pro" charset="0"/>
                <a:cs typeface="Source Sans Pro" charset="0"/>
              </a:rPr>
              <a:t>Pay special attention to leadership, coaching, and communication skills that were used by your team to accomplish the goal.</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en-US" altLang="en-US" sz="2500"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altLang="en-US" sz="2500" dirty="0">
                <a:solidFill>
                  <a:schemeClr val="tx1"/>
                </a:solidFill>
                <a:latin typeface="Source Sans Pro" charset="0"/>
                <a:ea typeface="Source Sans Pro" charset="0"/>
                <a:cs typeface="Source Sans Pro" charset="0"/>
              </a:rPr>
              <a:t>What specific styles helped you accomplish the goal? What was challenging for your team?</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en-US" altLang="en-US" sz="2500"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altLang="en-US" sz="2500" dirty="0">
                <a:solidFill>
                  <a:schemeClr val="tx1"/>
                </a:solidFill>
                <a:latin typeface="Source Sans Pro" charset="0"/>
                <a:ea typeface="Source Sans Pro" charset="0"/>
                <a:cs typeface="Source Sans Pro" charset="0"/>
              </a:rPr>
              <a:t>How does this exercise relate to your leadership? How does it make you think differently about it?</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en-US" altLang="en-US" sz="2500" i="1"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en-US" altLang="en-US" sz="2500" dirty="0">
              <a:solidFill>
                <a:schemeClr val="tx1"/>
              </a:solidFill>
              <a:latin typeface="Source Sans Pro" charset="0"/>
              <a:ea typeface="Source Sans Pro" charset="0"/>
              <a:cs typeface="Source Sans Pro" charset="0"/>
            </a:endParaRP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en-US" altLang="en-US" sz="25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805559" y="1121154"/>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7 minutes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TextBox 4"/>
          <p:cNvSpPr txBox="1"/>
          <p:nvPr/>
        </p:nvSpPr>
        <p:spPr>
          <a:xfrm>
            <a:off x="805559" y="1801625"/>
            <a:ext cx="2209259"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 debrief</a:t>
            </a:r>
          </a:p>
        </p:txBody>
      </p:sp>
    </p:spTree>
    <p:extLst>
      <p:ext uri="{BB962C8B-B14F-4D97-AF65-F5344CB8AC3E}">
        <p14:creationId xmlns:p14="http://schemas.microsoft.com/office/powerpoint/2010/main" val="2017658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1851468"/>
            <a:ext cx="12192000" cy="314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20000" b="1" dirty="0">
                <a:solidFill>
                  <a:srgbClr val="FFFFFF"/>
                </a:solidFill>
                <a:latin typeface="Gilroy ExtraBold" charset="0"/>
                <a:ea typeface="Gilroy ExtraBold" charset="0"/>
                <a:cs typeface="Gilroy ExtraBold" charset="0"/>
              </a:rPr>
              <a:t>Debrief</a:t>
            </a: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40863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0" y="3927614"/>
            <a:ext cx="12192000" cy="523220"/>
          </a:xfrm>
          <a:prstGeom prst="rect">
            <a:avLst/>
          </a:prstGeom>
          <a:noFill/>
        </p:spPr>
        <p:txBody>
          <a:bodyPr wrap="square" rtlCol="0">
            <a:spAutoFit/>
          </a:bodyPr>
          <a:lstStyle/>
          <a:p>
            <a:pPr lvl="1" algn="ctr" fontAlgn="base"/>
            <a:r>
              <a:rPr lang="en-US" sz="2800" dirty="0">
                <a:latin typeface="Source Sans Pro" charset="0"/>
                <a:ea typeface="Source Sans Pro" charset="0"/>
                <a:cs typeface="Source Sans Pro" charset="0"/>
              </a:rPr>
              <a:t>What specific communication styles did you observe in your team?</a:t>
            </a:r>
          </a:p>
        </p:txBody>
      </p:sp>
      <p:sp>
        <p:nvSpPr>
          <p:cNvPr id="5" name="TextBox 4"/>
          <p:cNvSpPr txBox="1"/>
          <p:nvPr/>
        </p:nvSpPr>
        <p:spPr>
          <a:xfrm>
            <a:off x="0" y="1024714"/>
            <a:ext cx="12191999" cy="1607363"/>
          </a:xfrm>
          <a:prstGeom prst="rect">
            <a:avLst/>
          </a:prstGeom>
          <a:noFill/>
        </p:spPr>
        <p:txBody>
          <a:bodyPr wrap="square" rtlCol="0">
            <a:spAutoFit/>
          </a:bodyPr>
          <a:lstStyle/>
          <a:p>
            <a:pPr algn="ctr" defTabSz="457200">
              <a:lnSpc>
                <a:spcPct val="80000"/>
              </a:lnSpc>
            </a:pPr>
            <a:r>
              <a:rPr lang="en-US" sz="12000" b="1" dirty="0">
                <a:solidFill>
                  <a:schemeClr val="bg1"/>
                </a:solidFill>
                <a:latin typeface="Gilroy ExtraBold" charset="0"/>
                <a:ea typeface="Gilroy ExtraBold" charset="0"/>
                <a:cs typeface="Gilroy ExtraBold" charset="0"/>
              </a:rPr>
              <a:t>Debrief</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29719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0" y="3927614"/>
            <a:ext cx="12192000" cy="1384995"/>
          </a:xfrm>
          <a:prstGeom prst="rect">
            <a:avLst/>
          </a:prstGeom>
          <a:noFill/>
        </p:spPr>
        <p:txBody>
          <a:bodyPr wrap="square" rtlCol="0">
            <a:spAutoFit/>
          </a:bodyPr>
          <a:lstStyle/>
          <a:p>
            <a:pPr lvl="1" algn="ctr" fontAlgn="base"/>
            <a:r>
              <a:rPr lang="en-US" sz="2800" dirty="0">
                <a:latin typeface="Source Sans Pro" charset="0"/>
                <a:ea typeface="Source Sans Pro" charset="0"/>
                <a:cs typeface="Source Sans Pro" charset="0"/>
              </a:rPr>
              <a:t>What specific communication styles did you observe in your team?</a:t>
            </a:r>
          </a:p>
          <a:p>
            <a:pPr lvl="1" algn="ctr" fontAlgn="base"/>
            <a:endParaRPr lang="en-US" sz="2800" dirty="0">
              <a:latin typeface="Source Sans Pro" charset="0"/>
              <a:ea typeface="Source Sans Pro" charset="0"/>
              <a:cs typeface="Source Sans Pro" charset="0"/>
            </a:endParaRPr>
          </a:p>
          <a:p>
            <a:pPr lvl="1" algn="ctr" fontAlgn="base"/>
            <a:r>
              <a:rPr lang="en-US" sz="2800" dirty="0">
                <a:latin typeface="Source Sans Pro" charset="0"/>
                <a:ea typeface="Source Sans Pro" charset="0"/>
                <a:cs typeface="Source Sans Pro" charset="0"/>
              </a:rPr>
              <a:t>What leadership tactics did you observe being employed within your team?</a:t>
            </a:r>
          </a:p>
        </p:txBody>
      </p:sp>
      <p:sp>
        <p:nvSpPr>
          <p:cNvPr id="5" name="TextBox 4"/>
          <p:cNvSpPr txBox="1"/>
          <p:nvPr/>
        </p:nvSpPr>
        <p:spPr>
          <a:xfrm>
            <a:off x="0" y="1024714"/>
            <a:ext cx="12191999" cy="1607363"/>
          </a:xfrm>
          <a:prstGeom prst="rect">
            <a:avLst/>
          </a:prstGeom>
          <a:noFill/>
        </p:spPr>
        <p:txBody>
          <a:bodyPr wrap="square" rtlCol="0">
            <a:spAutoFit/>
          </a:bodyPr>
          <a:lstStyle/>
          <a:p>
            <a:pPr algn="ctr" defTabSz="457200">
              <a:lnSpc>
                <a:spcPct val="80000"/>
              </a:lnSpc>
            </a:pPr>
            <a:r>
              <a:rPr lang="en-US" sz="12000" b="1" dirty="0">
                <a:solidFill>
                  <a:schemeClr val="bg1"/>
                </a:solidFill>
                <a:latin typeface="Gilroy ExtraBold" charset="0"/>
                <a:ea typeface="Gilroy ExtraBold" charset="0"/>
                <a:cs typeface="Gilroy ExtraBold" charset="0"/>
              </a:rPr>
              <a:t>Debrief</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16097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0" y="2950975"/>
            <a:ext cx="12192000" cy="1039195"/>
          </a:xfrm>
          <a:prstGeom prst="rect">
            <a:avLst/>
          </a:prstGeom>
          <a:noFill/>
        </p:spPr>
        <p:txBody>
          <a:bodyPr wrap="square" rtlCol="0">
            <a:spAutoFit/>
          </a:bodyPr>
          <a:lstStyle/>
          <a:p>
            <a:pPr algn="ctr">
              <a:lnSpc>
                <a:spcPct val="80000"/>
              </a:lnSpc>
            </a:pPr>
            <a:r>
              <a:rPr lang="en-US" sz="7500" b="1" dirty="0">
                <a:solidFill>
                  <a:srgbClr val="FFFFFF"/>
                </a:solidFill>
                <a:latin typeface="Gilroy ExtraBold" charset="0"/>
                <a:ea typeface="Gilroy ExtraBold" charset="0"/>
                <a:cs typeface="Gilroy ExtraBold" charset="0"/>
              </a:rPr>
              <a:t>Meet today’s trainers</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22061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0" y="3927614"/>
            <a:ext cx="12192000" cy="2616101"/>
          </a:xfrm>
          <a:prstGeom prst="rect">
            <a:avLst/>
          </a:prstGeom>
          <a:noFill/>
        </p:spPr>
        <p:txBody>
          <a:bodyPr wrap="square" rtlCol="0">
            <a:spAutoFit/>
          </a:bodyPr>
          <a:lstStyle/>
          <a:p>
            <a:pPr lvl="1" algn="ctr" fontAlgn="base"/>
            <a:r>
              <a:rPr lang="en-US" sz="2800" dirty="0">
                <a:latin typeface="Source Sans Pro" charset="0"/>
                <a:ea typeface="Source Sans Pro" charset="0"/>
                <a:cs typeface="Source Sans Pro" charset="0"/>
              </a:rPr>
              <a:t>What specific communication styles did you observe in your team?</a:t>
            </a:r>
          </a:p>
          <a:p>
            <a:pPr lvl="1" algn="ctr" fontAlgn="base"/>
            <a:endParaRPr lang="en-US" sz="2800" dirty="0">
              <a:latin typeface="Source Sans Pro" charset="0"/>
              <a:ea typeface="Source Sans Pro" charset="0"/>
              <a:cs typeface="Source Sans Pro" charset="0"/>
            </a:endParaRPr>
          </a:p>
          <a:p>
            <a:pPr lvl="1" algn="ctr" fontAlgn="base"/>
            <a:r>
              <a:rPr lang="en-US" sz="2800" dirty="0">
                <a:latin typeface="Source Sans Pro" charset="0"/>
                <a:ea typeface="Source Sans Pro" charset="0"/>
                <a:cs typeface="Source Sans Pro" charset="0"/>
              </a:rPr>
              <a:t>What leadership tactics did you observe being employed within your team?</a:t>
            </a:r>
          </a:p>
          <a:p>
            <a:pPr lvl="1" algn="ctr" fontAlgn="base"/>
            <a:endParaRPr lang="en-US" sz="2800" dirty="0">
              <a:latin typeface="Source Sans Pro" charset="0"/>
              <a:ea typeface="Source Sans Pro" charset="0"/>
              <a:cs typeface="Source Sans Pro" charset="0"/>
            </a:endParaRPr>
          </a:p>
          <a:p>
            <a:pPr lvl="1" algn="ctr" fontAlgn="base"/>
            <a:r>
              <a:rPr lang="en-US" sz="2800" dirty="0">
                <a:latin typeface="Source Sans Pro" charset="0"/>
                <a:ea typeface="Source Sans Pro" charset="0"/>
                <a:cs typeface="Source Sans Pro" charset="0"/>
              </a:rPr>
              <a:t>How did this activity make you think about coaching and leadership?</a:t>
            </a:r>
          </a:p>
          <a:p>
            <a:pPr lvl="1" algn="ctr" fontAlgn="base"/>
            <a:endParaRPr lang="en-US" sz="2400" dirty="0">
              <a:latin typeface="Source Sans Pro" charset="0"/>
              <a:ea typeface="Source Sans Pro" charset="0"/>
              <a:cs typeface="Source Sans Pro" charset="0"/>
            </a:endParaRPr>
          </a:p>
        </p:txBody>
      </p:sp>
      <p:sp>
        <p:nvSpPr>
          <p:cNvPr id="5" name="TextBox 4"/>
          <p:cNvSpPr txBox="1"/>
          <p:nvPr/>
        </p:nvSpPr>
        <p:spPr>
          <a:xfrm>
            <a:off x="0" y="1024714"/>
            <a:ext cx="12191999" cy="1607363"/>
          </a:xfrm>
          <a:prstGeom prst="rect">
            <a:avLst/>
          </a:prstGeom>
          <a:noFill/>
        </p:spPr>
        <p:txBody>
          <a:bodyPr wrap="square" rtlCol="0">
            <a:spAutoFit/>
          </a:bodyPr>
          <a:lstStyle/>
          <a:p>
            <a:pPr algn="ctr" defTabSz="457200">
              <a:lnSpc>
                <a:spcPct val="80000"/>
              </a:lnSpc>
            </a:pPr>
            <a:r>
              <a:rPr lang="en-US" sz="12000" b="1" dirty="0">
                <a:solidFill>
                  <a:schemeClr val="bg1"/>
                </a:solidFill>
                <a:latin typeface="Gilroy ExtraBold" charset="0"/>
                <a:ea typeface="Gilroy ExtraBold" charset="0"/>
                <a:cs typeface="Gilroy ExtraBold" charset="0"/>
              </a:rPr>
              <a:t>Debrief</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26776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72896" y="1202496"/>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Key takeaways</a:t>
            </a:r>
          </a:p>
        </p:txBody>
      </p:sp>
      <p:sp>
        <p:nvSpPr>
          <p:cNvPr id="12" name="Shape 435"/>
          <p:cNvSpPr txBox="1"/>
          <p:nvPr/>
        </p:nvSpPr>
        <p:spPr>
          <a:xfrm>
            <a:off x="5279136" y="1117152"/>
            <a:ext cx="6436614" cy="4798656"/>
          </a:xfrm>
          <a:prstGeom prst="rect">
            <a:avLst/>
          </a:prstGeom>
          <a:noFill/>
          <a:ln>
            <a:noFill/>
          </a:ln>
        </p:spPr>
        <p:txBody>
          <a:bodyPr lIns="91425" tIns="91425" rIns="91425" bIns="91425" anchor="t" anchorCtr="0">
            <a:noAutofit/>
          </a:bodyPr>
          <a:lstStyle/>
          <a:p>
            <a:pPr marL="406400" marR="0" lvl="0" indent="-342900" rtl="0">
              <a:lnSpc>
                <a:spcPct val="90000"/>
              </a:lnSpc>
              <a:spcBef>
                <a:spcPts val="0"/>
              </a:spcBef>
              <a:spcAft>
                <a:spcPts val="0"/>
              </a:spcAft>
              <a:buClr>
                <a:srgbClr val="3D444D"/>
              </a:buClr>
              <a:buSzPct val="100000"/>
              <a:buFont typeface="Arial" charset="0"/>
              <a:buChar char="•"/>
            </a:pPr>
            <a:r>
              <a:rPr lang="en-US" sz="2400" dirty="0">
                <a:solidFill>
                  <a:srgbClr val="3D444D"/>
                </a:solidFill>
                <a:latin typeface="Source Sans Pro"/>
                <a:ea typeface="Source Sans Pro"/>
                <a:cs typeface="Source Sans Pro"/>
                <a:sym typeface="Source Sans Pro"/>
              </a:rPr>
              <a:t>With great responsibility comes great power.</a:t>
            </a:r>
          </a:p>
          <a:p>
            <a:pPr marL="342900" marR="0" lvl="0" indent="-342900" rtl="0">
              <a:lnSpc>
                <a:spcPct val="90000"/>
              </a:lnSpc>
              <a:spcBef>
                <a:spcPts val="0"/>
              </a:spcBef>
              <a:spcAft>
                <a:spcPts val="0"/>
              </a:spcAft>
              <a:buFont typeface="Arial" charset="0"/>
              <a:buChar char="•"/>
            </a:pPr>
            <a:endParaRPr sz="2400" dirty="0">
              <a:solidFill>
                <a:srgbClr val="3D444D"/>
              </a:solidFill>
              <a:latin typeface="Source Sans Pro"/>
              <a:ea typeface="Source Sans Pro"/>
              <a:cs typeface="Source Sans Pro"/>
              <a:sym typeface="Source Sans Pro"/>
            </a:endParaRPr>
          </a:p>
          <a:p>
            <a:pPr marL="406400" marR="0" lvl="0" indent="-342900" rtl="0">
              <a:lnSpc>
                <a:spcPct val="90000"/>
              </a:lnSpc>
              <a:spcBef>
                <a:spcPts val="0"/>
              </a:spcBef>
              <a:spcAft>
                <a:spcPts val="0"/>
              </a:spcAft>
              <a:buClr>
                <a:srgbClr val="3D444D"/>
              </a:buClr>
              <a:buSzPct val="100000"/>
              <a:buFont typeface="Arial" charset="0"/>
              <a:buChar char="•"/>
            </a:pPr>
            <a:r>
              <a:rPr lang="en-US" sz="2400" dirty="0">
                <a:solidFill>
                  <a:srgbClr val="3D444D"/>
                </a:solidFill>
                <a:latin typeface="Source Sans Pro"/>
                <a:ea typeface="Source Sans Pro"/>
                <a:cs typeface="Source Sans Pro"/>
                <a:sym typeface="Source Sans Pro"/>
              </a:rPr>
              <a:t>Transition from “do-</a:t>
            </a:r>
            <a:r>
              <a:rPr lang="en-US" sz="2400" dirty="0" err="1">
                <a:solidFill>
                  <a:srgbClr val="3D444D"/>
                </a:solidFill>
                <a:latin typeface="Source Sans Pro"/>
                <a:ea typeface="Source Sans Pro"/>
                <a:cs typeface="Source Sans Pro"/>
                <a:sym typeface="Source Sans Pro"/>
              </a:rPr>
              <a:t>er</a:t>
            </a:r>
            <a:r>
              <a:rPr lang="en-US" sz="2400" dirty="0">
                <a:solidFill>
                  <a:srgbClr val="3D444D"/>
                </a:solidFill>
                <a:latin typeface="Source Sans Pro"/>
                <a:ea typeface="Source Sans Pro"/>
                <a:cs typeface="Source Sans Pro"/>
                <a:sym typeface="Source Sans Pro"/>
              </a:rPr>
              <a:t>” to “lead-</a:t>
            </a:r>
            <a:r>
              <a:rPr lang="en-US" sz="2400" dirty="0" err="1">
                <a:solidFill>
                  <a:srgbClr val="3D444D"/>
                </a:solidFill>
                <a:latin typeface="Source Sans Pro"/>
                <a:ea typeface="Source Sans Pro"/>
                <a:cs typeface="Source Sans Pro"/>
                <a:sym typeface="Source Sans Pro"/>
              </a:rPr>
              <a:t>er</a:t>
            </a:r>
            <a:r>
              <a:rPr lang="en-US" sz="2400" dirty="0">
                <a:solidFill>
                  <a:srgbClr val="3D444D"/>
                </a:solidFill>
                <a:latin typeface="Source Sans Pro"/>
                <a:ea typeface="Source Sans Pro"/>
                <a:cs typeface="Source Sans Pro"/>
                <a:sym typeface="Source Sans Pro"/>
              </a:rPr>
              <a:t>.”</a:t>
            </a:r>
          </a:p>
          <a:p>
            <a:pPr marL="342900" marR="0" lvl="0" indent="-342900" rtl="0">
              <a:lnSpc>
                <a:spcPct val="90000"/>
              </a:lnSpc>
              <a:spcBef>
                <a:spcPts val="0"/>
              </a:spcBef>
              <a:spcAft>
                <a:spcPts val="0"/>
              </a:spcAft>
              <a:buFont typeface="Arial" charset="0"/>
              <a:buChar char="•"/>
            </a:pPr>
            <a:endParaRPr sz="2400" dirty="0">
              <a:solidFill>
                <a:srgbClr val="3D444D"/>
              </a:solidFill>
              <a:latin typeface="Source Sans Pro"/>
              <a:ea typeface="Source Sans Pro"/>
              <a:cs typeface="Source Sans Pro"/>
              <a:sym typeface="Source Sans Pro"/>
            </a:endParaRPr>
          </a:p>
          <a:p>
            <a:pPr marL="406400" marR="0" lvl="0" indent="-342900" rtl="0">
              <a:lnSpc>
                <a:spcPct val="90000"/>
              </a:lnSpc>
              <a:spcBef>
                <a:spcPts val="0"/>
              </a:spcBef>
              <a:spcAft>
                <a:spcPts val="0"/>
              </a:spcAft>
              <a:buClr>
                <a:srgbClr val="3D444D"/>
              </a:buClr>
              <a:buSzPct val="100000"/>
              <a:buFont typeface="Arial" charset="0"/>
              <a:buChar char="•"/>
            </a:pPr>
            <a:r>
              <a:rPr lang="en-US" sz="2400" dirty="0">
                <a:solidFill>
                  <a:srgbClr val="3D444D"/>
                </a:solidFill>
                <a:latin typeface="Source Sans Pro"/>
                <a:ea typeface="Source Sans Pro"/>
                <a:cs typeface="Source Sans Pro"/>
                <a:sym typeface="Source Sans Pro"/>
              </a:rPr>
              <a:t>Effective communication is an indispensable component of leadership.</a:t>
            </a:r>
          </a:p>
          <a:p>
            <a:pPr marL="342900" marR="0" lvl="0" indent="-342900" rtl="0">
              <a:lnSpc>
                <a:spcPct val="90000"/>
              </a:lnSpc>
              <a:spcBef>
                <a:spcPts val="0"/>
              </a:spcBef>
              <a:spcAft>
                <a:spcPts val="0"/>
              </a:spcAft>
              <a:buFont typeface="Arial" charset="0"/>
              <a:buChar char="•"/>
            </a:pPr>
            <a:endParaRPr sz="2400" dirty="0">
              <a:solidFill>
                <a:srgbClr val="3D444D"/>
              </a:solidFill>
              <a:latin typeface="Source Sans Pro"/>
              <a:ea typeface="Source Sans Pro"/>
              <a:cs typeface="Source Sans Pro"/>
              <a:sym typeface="Source Sans Pro"/>
            </a:endParaRPr>
          </a:p>
          <a:p>
            <a:pPr marL="406400" marR="0" lvl="0" indent="-342900" rtl="0">
              <a:lnSpc>
                <a:spcPct val="90000"/>
              </a:lnSpc>
              <a:spcBef>
                <a:spcPts val="0"/>
              </a:spcBef>
              <a:spcAft>
                <a:spcPts val="0"/>
              </a:spcAft>
              <a:buClr>
                <a:srgbClr val="3D444D"/>
              </a:buClr>
              <a:buSzPct val="100000"/>
              <a:buFont typeface="Arial" charset="0"/>
              <a:buChar char="•"/>
            </a:pPr>
            <a:r>
              <a:rPr lang="en-US" sz="2400" dirty="0">
                <a:solidFill>
                  <a:srgbClr val="3D444D"/>
                </a:solidFill>
                <a:latin typeface="Source Sans Pro"/>
                <a:ea typeface="Source Sans Pro"/>
                <a:cs typeface="Source Sans Pro"/>
                <a:sym typeface="Source Sans Pro"/>
              </a:rPr>
              <a:t>Everyone has their own style, and that’s okay! But we need to understand it to wield it. </a:t>
            </a:r>
          </a:p>
          <a:p>
            <a:pPr marL="406400" marR="0" lvl="0" indent="-342900" rtl="0">
              <a:lnSpc>
                <a:spcPct val="90000"/>
              </a:lnSpc>
              <a:spcBef>
                <a:spcPts val="0"/>
              </a:spcBef>
              <a:spcAft>
                <a:spcPts val="0"/>
              </a:spcAft>
              <a:buClr>
                <a:srgbClr val="3D444D"/>
              </a:buClr>
              <a:buSzPct val="100000"/>
              <a:buFont typeface="Arial" charset="0"/>
              <a:buChar char="•"/>
            </a:pPr>
            <a:endParaRPr lang="en-US" sz="2400" dirty="0">
              <a:solidFill>
                <a:srgbClr val="3D444D"/>
              </a:solidFill>
              <a:latin typeface="Source Sans Pro"/>
              <a:ea typeface="Source Sans Pro"/>
              <a:cs typeface="Source Sans Pro"/>
              <a:sym typeface="Source Sans Pro"/>
            </a:endParaRPr>
          </a:p>
          <a:p>
            <a:pPr marL="406400" marR="0" lvl="0" indent="-342900" rtl="0">
              <a:lnSpc>
                <a:spcPct val="90000"/>
              </a:lnSpc>
              <a:spcBef>
                <a:spcPts val="0"/>
              </a:spcBef>
              <a:spcAft>
                <a:spcPts val="0"/>
              </a:spcAft>
              <a:buClr>
                <a:srgbClr val="3D444D"/>
              </a:buClr>
              <a:buSzPct val="100000"/>
              <a:buFont typeface="Arial" charset="0"/>
              <a:buChar char="•"/>
            </a:pPr>
            <a:r>
              <a:rPr lang="en-US" sz="2400" dirty="0">
                <a:solidFill>
                  <a:srgbClr val="3D444D"/>
                </a:solidFill>
                <a:latin typeface="Source Sans Pro"/>
                <a:ea typeface="Source Sans Pro"/>
                <a:cs typeface="Source Sans Pro"/>
                <a:sym typeface="Source Sans Pro"/>
              </a:rPr>
              <a:t>Great leaders are self-aware of their strengths, weaknesses, and areas of growth. They are also aware of their team’s strengths and weaknesses!</a:t>
            </a:r>
          </a:p>
        </p:txBody>
      </p:sp>
    </p:spTree>
    <p:extLst>
      <p:ext uri="{BB962C8B-B14F-4D97-AF65-F5344CB8AC3E}">
        <p14:creationId xmlns:p14="http://schemas.microsoft.com/office/powerpoint/2010/main" val="313744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2114118"/>
            <a:ext cx="12192000" cy="2617383"/>
          </a:xfrm>
          <a:prstGeom prst="rect">
            <a:avLst/>
          </a:prstGeom>
          <a:noFill/>
        </p:spPr>
        <p:txBody>
          <a:bodyPr wrap="square" rtlCol="0">
            <a:spAutoFit/>
          </a:bodyPr>
          <a:lstStyle/>
          <a:p>
            <a:pPr algn="ctr">
              <a:lnSpc>
                <a:spcPct val="80000"/>
              </a:lnSpc>
            </a:pPr>
            <a:r>
              <a:rPr lang="en-US" sz="20000" b="1" dirty="0">
                <a:solidFill>
                  <a:schemeClr val="bg1"/>
                </a:solidFill>
                <a:latin typeface="Gilroy ExtraBold" charset="0"/>
                <a:ea typeface="Gilroy ExtraBold" charset="0"/>
                <a:cs typeface="Gilroy ExtraBold" charset="0"/>
              </a:rPr>
              <a:t>Break</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39464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0" y="2863502"/>
            <a:ext cx="12192000" cy="1481111"/>
          </a:xfrm>
          <a:prstGeom prst="rect">
            <a:avLst/>
          </a:prstGeom>
          <a:noFill/>
        </p:spPr>
        <p:txBody>
          <a:bodyPr wrap="square" rtlCol="0">
            <a:spAutoFit/>
          </a:bodyPr>
          <a:lstStyle/>
          <a:p>
            <a:pPr algn="ctr">
              <a:lnSpc>
                <a:spcPct val="80000"/>
              </a:lnSpc>
            </a:pPr>
            <a:r>
              <a:rPr lang="en-US" sz="11000" b="1" dirty="0">
                <a:solidFill>
                  <a:srgbClr val="FFFFFF"/>
                </a:solidFill>
                <a:latin typeface="Gilroy ExtraBold" charset="0"/>
                <a:ea typeface="Gilroy ExtraBold" charset="0"/>
                <a:cs typeface="Gilroy ExtraBold" charset="0"/>
              </a:rPr>
              <a:t>757.344.5134</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TextBox 4"/>
          <p:cNvSpPr txBox="1"/>
          <p:nvPr/>
        </p:nvSpPr>
        <p:spPr>
          <a:xfrm>
            <a:off x="1487900" y="2060008"/>
            <a:ext cx="9216200" cy="646331"/>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Point of contact: </a:t>
            </a:r>
            <a:r>
              <a:rPr lang="en-US" sz="4500" b="1" dirty="0" err="1">
                <a:solidFill>
                  <a:schemeClr val="tx2"/>
                </a:solidFill>
                <a:latin typeface="Gilroy ExtraBold" charset="0"/>
                <a:ea typeface="Gilroy ExtraBold" charset="0"/>
                <a:cs typeface="Gilroy ExtraBold" charset="0"/>
              </a:rPr>
              <a:t>Jalakoi</a:t>
            </a:r>
            <a:r>
              <a:rPr lang="en-US" sz="4500" b="1" dirty="0">
                <a:solidFill>
                  <a:schemeClr val="tx2"/>
                </a:solidFill>
                <a:latin typeface="Gilroy ExtraBold" charset="0"/>
                <a:ea typeface="Gilroy ExtraBold" charset="0"/>
                <a:cs typeface="Gilroy ExtraBold" charset="0"/>
              </a:rPr>
              <a:t> Solomon</a:t>
            </a:r>
          </a:p>
        </p:txBody>
      </p:sp>
    </p:spTree>
    <p:extLst>
      <p:ext uri="{BB962C8B-B14F-4D97-AF65-F5344CB8AC3E}">
        <p14:creationId xmlns:p14="http://schemas.microsoft.com/office/powerpoint/2010/main" val="24200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4" name="Rectangle 13"/>
          <p:cNvSpPr/>
          <p:nvPr/>
        </p:nvSpPr>
        <p:spPr>
          <a:xfrm>
            <a:off x="6108192"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Welcome and introductions</a:t>
            </a:r>
          </a:p>
        </p:txBody>
      </p:sp>
      <p:sp>
        <p:nvSpPr>
          <p:cNvPr id="16" name="Rectangle 15"/>
          <p:cNvSpPr/>
          <p:nvPr/>
        </p:nvSpPr>
        <p:spPr>
          <a:xfrm>
            <a:off x="6108190" y="1830836"/>
            <a:ext cx="4316504"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Leadership simulation</a:t>
            </a:r>
          </a:p>
        </p:txBody>
      </p:sp>
      <p:sp>
        <p:nvSpPr>
          <p:cNvPr id="17" name="Rectangle 16"/>
          <p:cNvSpPr/>
          <p:nvPr/>
        </p:nvSpPr>
        <p:spPr>
          <a:xfrm>
            <a:off x="6108191" y="2568155"/>
            <a:ext cx="4686893"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StrengthsFinder I</a:t>
            </a:r>
          </a:p>
        </p:txBody>
      </p:sp>
      <p:sp>
        <p:nvSpPr>
          <p:cNvPr id="18" name="Rectangle 17"/>
          <p:cNvSpPr/>
          <p:nvPr/>
        </p:nvSpPr>
        <p:spPr>
          <a:xfrm>
            <a:off x="6108191"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Lunch</a:t>
            </a:r>
          </a:p>
        </p:txBody>
      </p:sp>
      <p:sp>
        <p:nvSpPr>
          <p:cNvPr id="19" name="Rectangle 18"/>
          <p:cNvSpPr/>
          <p:nvPr/>
        </p:nvSpPr>
        <p:spPr>
          <a:xfrm>
            <a:off x="6108190" y="4019643"/>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II</a:t>
            </a:r>
          </a:p>
        </p:txBody>
      </p:sp>
      <p:sp>
        <p:nvSpPr>
          <p:cNvPr id="20" name="Rectangle 19"/>
          <p:cNvSpPr/>
          <p:nvPr/>
        </p:nvSpPr>
        <p:spPr>
          <a:xfrm>
            <a:off x="6108189" y="4780112"/>
            <a:ext cx="3850580"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a:solidFill>
                  <a:schemeClr val="tx1"/>
                </a:solidFill>
                <a:latin typeface="Source Sans Pro" charset="0"/>
                <a:ea typeface="Source Sans Pro" charset="0"/>
                <a:cs typeface="Source Sans Pro" charset="0"/>
              </a:rPr>
              <a:t>Archetypes of leadership</a:t>
            </a:r>
            <a:endParaRPr lang="en-US" sz="2400" dirty="0">
              <a:solidFill>
                <a:schemeClr val="tx1"/>
              </a:solidFill>
              <a:latin typeface="Source Sans Pro" charset="0"/>
              <a:ea typeface="Source Sans Pro" charset="0"/>
              <a:cs typeface="Source Sans Pro" charset="0"/>
            </a:endParaRPr>
          </a:p>
        </p:txBody>
      </p:sp>
      <p:sp>
        <p:nvSpPr>
          <p:cNvPr id="21" name="TextBox 20"/>
          <p:cNvSpPr txBox="1"/>
          <p:nvPr/>
        </p:nvSpPr>
        <p:spPr>
          <a:xfrm>
            <a:off x="1085088" y="1117152"/>
            <a:ext cx="3304032"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
        <p:nvSpPr>
          <p:cNvPr id="22" name="Rectangle 21"/>
          <p:cNvSpPr/>
          <p:nvPr/>
        </p:nvSpPr>
        <p:spPr>
          <a:xfrm>
            <a:off x="6108189" y="5517431"/>
            <a:ext cx="3850580"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&amp; closing</a:t>
            </a:r>
          </a:p>
        </p:txBody>
      </p:sp>
    </p:spTree>
    <p:extLst>
      <p:ext uri="{BB962C8B-B14F-4D97-AF65-F5344CB8AC3E}">
        <p14:creationId xmlns:p14="http://schemas.microsoft.com/office/powerpoint/2010/main" val="1377331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1"/>
        <p:cNvGrpSpPr/>
        <p:nvPr/>
      </p:nvGrpSpPr>
      <p:grpSpPr>
        <a:xfrm>
          <a:off x="0" y="0"/>
          <a:ext cx="0" cy="0"/>
          <a:chOff x="0" y="0"/>
          <a:chExt cx="0" cy="0"/>
        </a:xfrm>
      </p:grpSpPr>
      <p:pic>
        <p:nvPicPr>
          <p:cNvPr id="2" name="Picture 1"/>
          <p:cNvPicPr>
            <a:picLocks noChangeAspect="1"/>
          </p:cNvPicPr>
          <p:nvPr/>
        </p:nvPicPr>
        <p:blipFill rotWithShape="1">
          <a:blip r:embed="rId3">
            <a:alphaModFix amt="10000"/>
            <a:extLst>
              <a:ext uri="{28A0092B-C50C-407E-A947-70E740481C1C}">
                <a14:useLocalDpi xmlns:a14="http://schemas.microsoft.com/office/drawing/2010/main" val="0"/>
              </a:ext>
            </a:extLst>
          </a:blip>
          <a:srcRect l="8257" t="22629"/>
          <a:stretch/>
        </p:blipFill>
        <p:spPr>
          <a:xfrm>
            <a:off x="0" y="0"/>
            <a:ext cx="12192000" cy="6858000"/>
          </a:xfrm>
          <a:prstGeom prst="rect">
            <a:avLst/>
          </a:prstGeom>
          <a:solidFill>
            <a:schemeClr val="tx1"/>
          </a:solidFill>
        </p:spPr>
      </p:pic>
      <p:sp>
        <p:nvSpPr>
          <p:cNvPr id="133" name="Shape 133"/>
          <p:cNvSpPr txBox="1"/>
          <p:nvPr/>
        </p:nvSpPr>
        <p:spPr>
          <a:xfrm>
            <a:off x="0" y="2182360"/>
            <a:ext cx="12192000" cy="249327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9000" b="1" dirty="0">
                <a:solidFill>
                  <a:schemeClr val="lt1"/>
                </a:solidFill>
                <a:latin typeface="Gilroy ExtraBold" charset="0"/>
                <a:ea typeface="Gilroy ExtraBold" charset="0"/>
                <a:cs typeface="Gilroy ExtraBold" charset="0"/>
              </a:rPr>
              <a:t>Knowing your strengths </a:t>
            </a:r>
            <a:r>
              <a:rPr lang="en-US" sz="9000" b="1" u="none" strike="noStrike" cap="none" dirty="0">
                <a:solidFill>
                  <a:schemeClr val="lt1"/>
                </a:solidFill>
                <a:latin typeface="Gilroy ExtraBold" charset="0"/>
                <a:ea typeface="Gilroy ExtraBold" charset="0"/>
                <a:cs typeface="Gilroy ExtraBold" charset="0"/>
                <a:sym typeface="Arial"/>
              </a:rPr>
              <a:t> </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75917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Goals</a:t>
            </a:r>
          </a:p>
        </p:txBody>
      </p:sp>
      <p:sp>
        <p:nvSpPr>
          <p:cNvPr id="3" name="Oval 2"/>
          <p:cNvSpPr/>
          <p:nvPr/>
        </p:nvSpPr>
        <p:spPr>
          <a:xfrm>
            <a:off x="5811753" y="1178521"/>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6" name="TextBox 5"/>
          <p:cNvSpPr txBox="1"/>
          <p:nvPr/>
        </p:nvSpPr>
        <p:spPr>
          <a:xfrm>
            <a:off x="6512333" y="1103127"/>
            <a:ext cx="4844515"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Leaders will grow in their awareness of their strengths and weakness, both as individuals and as a group  </a:t>
            </a:r>
          </a:p>
        </p:txBody>
      </p:sp>
      <p:sp>
        <p:nvSpPr>
          <p:cNvPr id="7" name="Oval 6"/>
          <p:cNvSpPr/>
          <p:nvPr/>
        </p:nvSpPr>
        <p:spPr>
          <a:xfrm>
            <a:off x="5811753" y="276064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8" name="TextBox 7"/>
          <p:cNvSpPr txBox="1"/>
          <p:nvPr/>
        </p:nvSpPr>
        <p:spPr>
          <a:xfrm>
            <a:off x="6512333" y="2683024"/>
            <a:ext cx="5082259"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Leaders will analyze values and assumptions they have that are barriers to living out their strengths  </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06022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sp>
        <p:nvSpPr>
          <p:cNvPr id="3" name="Rectangle 2"/>
          <p:cNvSpPr/>
          <p:nvPr/>
        </p:nvSpPr>
        <p:spPr>
          <a:xfrm>
            <a:off x="5651184" y="1273578"/>
            <a:ext cx="4535232" cy="5917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742433" y="1321360"/>
            <a:ext cx="4828031" cy="3416320"/>
          </a:xfrm>
          <a:prstGeom prst="rect">
            <a:avLst/>
          </a:prstGeom>
          <a:noFill/>
        </p:spPr>
        <p:txBody>
          <a:bodyPr wrap="square" rtlCol="0">
            <a:spAutoFit/>
          </a:bodyPr>
          <a:lstStyle/>
          <a:p>
            <a:pPr fontAlgn="ctr"/>
            <a:r>
              <a:rPr lang="en-US" sz="2400" b="1" dirty="0">
                <a:solidFill>
                  <a:schemeClr val="bg1"/>
                </a:solidFill>
                <a:latin typeface="Source Sans Pro" charset="0"/>
                <a:ea typeface="Source Sans Pro" charset="0"/>
                <a:cs typeface="Source Sans Pro" charset="0"/>
              </a:rPr>
              <a:t>Assessing your strengths</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Thinking through StrengthsFinder</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Lunch</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Strengths in practice</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46873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251"/>
        <p:cNvGrpSpPr/>
        <p:nvPr/>
      </p:nvGrpSpPr>
      <p:grpSpPr>
        <a:xfrm>
          <a:off x="0" y="0"/>
          <a:ext cx="0" cy="0"/>
          <a:chOff x="0" y="0"/>
          <a:chExt cx="0" cy="0"/>
        </a:xfrm>
      </p:grpSpPr>
      <p:sp>
        <p:nvSpPr>
          <p:cNvPr id="4" name="Shape 151"/>
          <p:cNvSpPr/>
          <p:nvPr/>
        </p:nvSpPr>
        <p:spPr>
          <a:xfrm>
            <a:off x="0" y="2823258"/>
            <a:ext cx="12182434" cy="1467515"/>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10000" b="1" dirty="0">
                <a:solidFill>
                  <a:schemeClr val="lt1"/>
                </a:solidFill>
                <a:latin typeface="Gilroy ExtraBold" charset="0"/>
                <a:ea typeface="Gilroy ExtraBold" charset="0"/>
                <a:cs typeface="Gilroy ExtraBold" charset="0"/>
                <a:sym typeface="Arial"/>
              </a:rPr>
              <a:t>StrengthsFinder</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8086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Shape 294"/>
          <p:cNvSpPr txBox="1"/>
          <p:nvPr/>
        </p:nvSpPr>
        <p:spPr>
          <a:xfrm>
            <a:off x="1114609" y="1209168"/>
            <a:ext cx="3370825" cy="484376"/>
          </a:xfrm>
          <a:prstGeom prst="rect">
            <a:avLst/>
          </a:prstGeom>
          <a:noFill/>
          <a:ln>
            <a:noFill/>
          </a:ln>
        </p:spPr>
        <p:txBody>
          <a:bodyPr lIns="91425" tIns="45700" rIns="91425" bIns="45700" anchor="t" anchorCtr="0">
            <a:noAutofit/>
          </a:bodyPr>
          <a:lstStyle/>
          <a:p>
            <a:pPr>
              <a:lnSpc>
                <a:spcPct val="80000"/>
              </a:lnSpc>
            </a:pPr>
            <a:r>
              <a:rPr lang="en-US" sz="4400" b="1" dirty="0">
                <a:solidFill>
                  <a:srgbClr val="00B4DC"/>
                </a:solidFill>
                <a:latin typeface="Gilroy ExtraBold" charset="0"/>
                <a:ea typeface="Gilroy ExtraBold" charset="0"/>
                <a:cs typeface="Gilroy ExtraBold" charset="0"/>
              </a:rPr>
              <a:t>Directions:</a:t>
            </a:r>
          </a:p>
        </p:txBody>
      </p:sp>
      <p:sp>
        <p:nvSpPr>
          <p:cNvPr id="297" name="Shape 297"/>
          <p:cNvSpPr/>
          <p:nvPr/>
        </p:nvSpPr>
        <p:spPr>
          <a:xfrm>
            <a:off x="5351930" y="876300"/>
            <a:ext cx="5583763" cy="5559983"/>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buSzPct val="25000"/>
              <a:buNone/>
            </a:pPr>
            <a:endParaRPr lang="en-US" sz="1700" dirty="0">
              <a:solidFill>
                <a:schemeClr val="dk1"/>
              </a:solidFill>
              <a:latin typeface="Source Sans Pro"/>
              <a:ea typeface="Source Sans Pro"/>
              <a:cs typeface="Source Sans Pro"/>
              <a:sym typeface="Source Sans Pro"/>
            </a:endParaRPr>
          </a:p>
        </p:txBody>
      </p:sp>
      <p:sp>
        <p:nvSpPr>
          <p:cNvPr id="7" name="Oval 6"/>
          <p:cNvSpPr/>
          <p:nvPr/>
        </p:nvSpPr>
        <p:spPr>
          <a:xfrm>
            <a:off x="5467257" y="120916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8" name="Oval 7"/>
          <p:cNvSpPr/>
          <p:nvPr/>
        </p:nvSpPr>
        <p:spPr>
          <a:xfrm>
            <a:off x="5467256" y="2660249"/>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Oval 8"/>
          <p:cNvSpPr/>
          <p:nvPr/>
        </p:nvSpPr>
        <p:spPr>
          <a:xfrm>
            <a:off x="5503412" y="3939082"/>
            <a:ext cx="362326"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2" name="TextBox 1"/>
          <p:cNvSpPr txBox="1"/>
          <p:nvPr/>
        </p:nvSpPr>
        <p:spPr>
          <a:xfrm>
            <a:off x="6156247" y="1113637"/>
            <a:ext cx="5365071"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Go to the following sign in page: </a:t>
            </a:r>
            <a:r>
              <a:rPr lang="en-US" sz="2400" dirty="0" err="1">
                <a:latin typeface="Source Sans Pro" charset="0"/>
                <a:ea typeface="Source Sans Pro" charset="0"/>
                <a:cs typeface="Source Sans Pro" charset="0"/>
              </a:rPr>
              <a:t>gallupstrengthscenter.com</a:t>
            </a:r>
            <a:r>
              <a:rPr lang="en-US" sz="2400" dirty="0">
                <a:latin typeface="Source Sans Pro" charset="0"/>
                <a:ea typeface="Source Sans Pro" charset="0"/>
                <a:cs typeface="Source Sans Pro" charset="0"/>
              </a:rPr>
              <a:t>/register</a:t>
            </a:r>
          </a:p>
        </p:txBody>
      </p:sp>
      <p:sp>
        <p:nvSpPr>
          <p:cNvPr id="3" name="TextBox 2"/>
          <p:cNvSpPr txBox="1"/>
          <p:nvPr/>
        </p:nvSpPr>
        <p:spPr>
          <a:xfrm>
            <a:off x="6156248" y="2543079"/>
            <a:ext cx="5365070"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Using your unique code, take the assessment </a:t>
            </a:r>
          </a:p>
        </p:txBody>
      </p:sp>
      <p:sp>
        <p:nvSpPr>
          <p:cNvPr id="4" name="TextBox 3"/>
          <p:cNvSpPr txBox="1"/>
          <p:nvPr/>
        </p:nvSpPr>
        <p:spPr>
          <a:xfrm>
            <a:off x="6156247" y="3839738"/>
            <a:ext cx="4930928"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After you take the assessment, read through the PDF with your results.</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11672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2682240" y="1490057"/>
            <a:ext cx="4096511" cy="738664"/>
          </a:xfrm>
          <a:prstGeom prst="rect">
            <a:avLst/>
          </a:prstGeom>
          <a:noFill/>
        </p:spPr>
        <p:txBody>
          <a:bodyPr wrap="square" rtlCol="0">
            <a:spAutoFit/>
          </a:bodyPr>
          <a:lstStyle/>
          <a:p>
            <a:r>
              <a:rPr lang="en-US" sz="2400" b="1" dirty="0">
                <a:latin typeface="Source Sans Pro" charset="0"/>
                <a:ea typeface="Source Sans Pro" charset="0"/>
                <a:cs typeface="Source Sans Pro" charset="0"/>
              </a:rPr>
              <a:t>Bobby Brady-Sharp</a:t>
            </a:r>
            <a:endParaRPr lang="en-US" sz="2400" dirty="0">
              <a:latin typeface="Source Sans Pro" charset="0"/>
              <a:ea typeface="Source Sans Pro" charset="0"/>
              <a:cs typeface="Source Sans Pro" charset="0"/>
            </a:endParaRPr>
          </a:p>
          <a:p>
            <a:r>
              <a:rPr lang="en-US" dirty="0">
                <a:latin typeface="Source Sans Pro" charset="0"/>
                <a:ea typeface="Source Sans Pro" charset="0"/>
                <a:cs typeface="Source Sans Pro" charset="0"/>
              </a:rPr>
              <a:t>Training Projects Manager</a:t>
            </a:r>
          </a:p>
        </p:txBody>
      </p:sp>
      <p:sp>
        <p:nvSpPr>
          <p:cNvPr id="12" name="TextBox 11"/>
          <p:cNvSpPr txBox="1"/>
          <p:nvPr/>
        </p:nvSpPr>
        <p:spPr>
          <a:xfrm>
            <a:off x="8887969" y="1490057"/>
            <a:ext cx="4547617" cy="738664"/>
          </a:xfrm>
          <a:prstGeom prst="rect">
            <a:avLst/>
          </a:prstGeom>
          <a:noFill/>
        </p:spPr>
        <p:txBody>
          <a:bodyPr wrap="square" rtlCol="0">
            <a:spAutoFit/>
          </a:bodyPr>
          <a:lstStyle/>
          <a:p>
            <a:r>
              <a:rPr lang="en-US" sz="2400" b="1" dirty="0">
                <a:latin typeface="Source Sans Pro" charset="0"/>
                <a:ea typeface="Source Sans Pro" charset="0"/>
                <a:cs typeface="Source Sans Pro" charset="0"/>
              </a:rPr>
              <a:t>Liz Erickson</a:t>
            </a:r>
            <a:endParaRPr lang="en-US" sz="2400" dirty="0">
              <a:latin typeface="Source Sans Pro" charset="0"/>
              <a:ea typeface="Source Sans Pro" charset="0"/>
              <a:cs typeface="Source Sans Pro" charset="0"/>
            </a:endParaRPr>
          </a:p>
          <a:p>
            <a:r>
              <a:rPr lang="en-US" dirty="0">
                <a:latin typeface="Source Sans Pro" charset="0"/>
                <a:ea typeface="Source Sans Pro" charset="0"/>
                <a:cs typeface="Source Sans Pro" charset="0"/>
              </a:rPr>
              <a:t>National Training Director</a:t>
            </a:r>
          </a:p>
        </p:txBody>
      </p:sp>
      <p:pic>
        <p:nvPicPr>
          <p:cNvPr id="2" name="Picture 1"/>
          <p:cNvPicPr>
            <a:picLocks/>
          </p:cNvPicPr>
          <p:nvPr/>
        </p:nvPicPr>
        <p:blipFill rotWithShape="1">
          <a:blip r:embed="rId3">
            <a:extLst>
              <a:ext uri="{28A0092B-C50C-407E-A947-70E740481C1C}">
                <a14:useLocalDpi xmlns:a14="http://schemas.microsoft.com/office/drawing/2010/main" val="0"/>
              </a:ext>
            </a:extLst>
          </a:blip>
          <a:srcRect l="15277" t="794" r="21883" b="4992"/>
          <a:stretch/>
        </p:blipFill>
        <p:spPr>
          <a:xfrm>
            <a:off x="646176" y="964389"/>
            <a:ext cx="1872412" cy="1873890"/>
          </a:xfrm>
          <a:prstGeom prst="ellipse">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1483" t="1087" r="21914" b="14008"/>
          <a:stretch/>
        </p:blipFill>
        <p:spPr>
          <a:xfrm>
            <a:off x="6778751" y="964389"/>
            <a:ext cx="1873890" cy="1873890"/>
          </a:xfrm>
          <a:prstGeom prst="ellipse">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2626" t="2245" r="29028" b="9856"/>
          <a:stretch/>
        </p:blipFill>
        <p:spPr>
          <a:xfrm>
            <a:off x="646176" y="4088995"/>
            <a:ext cx="1873890" cy="1873890"/>
          </a:xfrm>
          <a:prstGeom prst="ellipse">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8242" t="2820" r="28649" b="2136"/>
          <a:stretch/>
        </p:blipFill>
        <p:spPr>
          <a:xfrm>
            <a:off x="6778751" y="4088994"/>
            <a:ext cx="1873890" cy="1873890"/>
          </a:xfrm>
          <a:prstGeom prst="ellipse">
            <a:avLst/>
          </a:prstGeom>
        </p:spPr>
      </p:pic>
      <p:sp>
        <p:nvSpPr>
          <p:cNvPr id="11" name="TextBox 10"/>
          <p:cNvSpPr txBox="1"/>
          <p:nvPr/>
        </p:nvSpPr>
        <p:spPr>
          <a:xfrm>
            <a:off x="2682240" y="4610441"/>
            <a:ext cx="4547617" cy="738664"/>
          </a:xfrm>
          <a:prstGeom prst="rect">
            <a:avLst/>
          </a:prstGeom>
          <a:noFill/>
        </p:spPr>
        <p:txBody>
          <a:bodyPr wrap="square" rtlCol="0">
            <a:spAutoFit/>
          </a:bodyPr>
          <a:lstStyle/>
          <a:p>
            <a:r>
              <a:rPr lang="en-US" sz="2400" b="1" dirty="0">
                <a:latin typeface="Source Sans Pro" charset="0"/>
                <a:ea typeface="Source Sans Pro" charset="0"/>
                <a:cs typeface="Source Sans Pro" charset="0"/>
              </a:rPr>
              <a:t>Kevin Lane</a:t>
            </a:r>
            <a:endParaRPr lang="en-US" sz="2400" dirty="0">
              <a:latin typeface="Source Sans Pro" charset="0"/>
              <a:ea typeface="Source Sans Pro" charset="0"/>
              <a:cs typeface="Source Sans Pro" charset="0"/>
            </a:endParaRPr>
          </a:p>
          <a:p>
            <a:r>
              <a:rPr lang="en-US" dirty="0">
                <a:latin typeface="Source Sans Pro" charset="0"/>
                <a:ea typeface="Source Sans Pro" charset="0"/>
                <a:cs typeface="Source Sans Pro" charset="0"/>
              </a:rPr>
              <a:t>Training Projects Manager</a:t>
            </a:r>
          </a:p>
        </p:txBody>
      </p:sp>
      <p:sp>
        <p:nvSpPr>
          <p:cNvPr id="10" name="Rectangle 9"/>
          <p:cNvSpPr/>
          <p:nvPr/>
        </p:nvSpPr>
        <p:spPr>
          <a:xfrm>
            <a:off x="8887969" y="4610440"/>
            <a:ext cx="6096000" cy="738664"/>
          </a:xfrm>
          <a:prstGeom prst="rect">
            <a:avLst/>
          </a:prstGeom>
        </p:spPr>
        <p:txBody>
          <a:bodyPr>
            <a:spAutoFit/>
          </a:bodyPr>
          <a:lstStyle/>
          <a:p>
            <a:r>
              <a:rPr lang="en-US" sz="2400" b="1" dirty="0">
                <a:latin typeface="Source Sans Pro" charset="0"/>
                <a:ea typeface="Source Sans Pro" charset="0"/>
                <a:cs typeface="Source Sans Pro" charset="0"/>
              </a:rPr>
              <a:t>Mary </a:t>
            </a:r>
            <a:r>
              <a:rPr lang="en-US" sz="2400" b="1" dirty="0" err="1">
                <a:latin typeface="Source Sans Pro" charset="0"/>
                <a:ea typeface="Source Sans Pro" charset="0"/>
                <a:cs typeface="Source Sans Pro" charset="0"/>
              </a:rPr>
              <a:t>McInerney</a:t>
            </a:r>
            <a:endParaRPr lang="en-US" sz="2400" dirty="0">
              <a:latin typeface="Source Sans Pro" charset="0"/>
              <a:ea typeface="Source Sans Pro" charset="0"/>
              <a:cs typeface="Source Sans Pro" charset="0"/>
            </a:endParaRPr>
          </a:p>
          <a:p>
            <a:r>
              <a:rPr lang="en-US" dirty="0">
                <a:latin typeface="Source Sans Pro" charset="0"/>
                <a:ea typeface="Source Sans Pro" charset="0"/>
                <a:cs typeface="Source Sans Pro" charset="0"/>
              </a:rPr>
              <a:t>Training Coordinator</a:t>
            </a:r>
          </a:p>
        </p:txBody>
      </p:sp>
    </p:spTree>
    <p:extLst>
      <p:ext uri="{BB962C8B-B14F-4D97-AF65-F5344CB8AC3E}">
        <p14:creationId xmlns:p14="http://schemas.microsoft.com/office/powerpoint/2010/main" val="6562971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483" t="1087" r="21914" b="14008"/>
          <a:stretch/>
        </p:blipFill>
        <p:spPr>
          <a:xfrm>
            <a:off x="735137" y="1003362"/>
            <a:ext cx="4851275" cy="4851275"/>
          </a:xfrm>
          <a:prstGeom prst="ellipse">
            <a:avLst/>
          </a:prstGeom>
        </p:spPr>
      </p:pic>
      <p:sp>
        <p:nvSpPr>
          <p:cNvPr id="6" name="TextBox 5"/>
          <p:cNvSpPr txBox="1"/>
          <p:nvPr/>
        </p:nvSpPr>
        <p:spPr>
          <a:xfrm>
            <a:off x="6564249" y="2901557"/>
            <a:ext cx="4737164" cy="1214435"/>
          </a:xfrm>
          <a:prstGeom prst="rect">
            <a:avLst/>
          </a:prstGeom>
          <a:noFill/>
        </p:spPr>
        <p:txBody>
          <a:bodyPr wrap="square" rtlCol="0">
            <a:spAutoFit/>
          </a:bodyPr>
          <a:lstStyle/>
          <a:p>
            <a:pPr>
              <a:lnSpc>
                <a:spcPct val="80000"/>
              </a:lnSpc>
            </a:pPr>
            <a:r>
              <a:rPr lang="en-US" sz="4500" b="1" dirty="0" err="1">
                <a:latin typeface="Gilroy ExtraBold" charset="0"/>
                <a:ea typeface="Gilroy ExtraBold" charset="0"/>
                <a:cs typeface="Gilroy ExtraBold" charset="0"/>
              </a:rPr>
              <a:t>StrengthFinders</a:t>
            </a:r>
            <a:r>
              <a:rPr lang="en-US" sz="4500" b="1" dirty="0">
                <a:latin typeface="Gilroy ExtraBold" charset="0"/>
                <a:ea typeface="Gilroy ExtraBold" charset="0"/>
                <a:cs typeface="Gilroy ExtraBold" charset="0"/>
              </a:rPr>
              <a:t> </a:t>
            </a:r>
          </a:p>
          <a:p>
            <a:pPr>
              <a:lnSpc>
                <a:spcPct val="80000"/>
              </a:lnSpc>
            </a:pPr>
            <a:r>
              <a:rPr lang="en-US" sz="4500" b="1" dirty="0">
                <a:latin typeface="Gilroy ExtraBold" charset="0"/>
                <a:ea typeface="Gilroy ExtraBold" charset="0"/>
                <a:cs typeface="Gilroy ExtraBold" charset="0"/>
              </a:rPr>
              <a:t>Case study: </a:t>
            </a:r>
            <a:r>
              <a:rPr lang="en-US" sz="4500" b="1" dirty="0">
                <a:solidFill>
                  <a:schemeClr val="tx2"/>
                </a:solidFill>
                <a:latin typeface="Gilroy ExtraBold" charset="0"/>
                <a:ea typeface="Gilroy ExtraBold" charset="0"/>
                <a:cs typeface="Gilroy ExtraBold" charset="0"/>
              </a:rPr>
              <a:t>Liz</a:t>
            </a:r>
          </a:p>
        </p:txBody>
      </p:sp>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355244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251"/>
        <p:cNvGrpSpPr/>
        <p:nvPr/>
      </p:nvGrpSpPr>
      <p:grpSpPr>
        <a:xfrm>
          <a:off x="0" y="0"/>
          <a:ext cx="0" cy="0"/>
          <a:chOff x="0" y="0"/>
          <a:chExt cx="0" cy="0"/>
        </a:xfrm>
      </p:grpSpPr>
      <p:sp>
        <p:nvSpPr>
          <p:cNvPr id="4" name="Shape 151"/>
          <p:cNvSpPr/>
          <p:nvPr/>
        </p:nvSpPr>
        <p:spPr>
          <a:xfrm>
            <a:off x="9566" y="2280333"/>
            <a:ext cx="12182434" cy="1467515"/>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10000" b="1" dirty="0">
                <a:solidFill>
                  <a:schemeClr val="lt1"/>
                </a:solidFill>
                <a:latin typeface="Gilroy ExtraBold" charset="0"/>
                <a:ea typeface="Gilroy ExtraBold" charset="0"/>
                <a:cs typeface="Gilroy ExtraBold" charset="0"/>
                <a:sym typeface="Arial"/>
              </a:rPr>
              <a:t>Let’s unpack </a:t>
            </a:r>
          </a:p>
          <a:p>
            <a:pPr marL="0" marR="0" lvl="0" indent="0" algn="ctr" rtl="0">
              <a:lnSpc>
                <a:spcPct val="80000"/>
              </a:lnSpc>
              <a:spcBef>
                <a:spcPts val="0"/>
              </a:spcBef>
              <a:buSzPct val="25000"/>
              <a:buNone/>
            </a:pPr>
            <a:r>
              <a:rPr lang="en-US" sz="10000" b="1" dirty="0">
                <a:solidFill>
                  <a:schemeClr val="lt1"/>
                </a:solidFill>
                <a:latin typeface="Gilroy ExtraBold" charset="0"/>
                <a:ea typeface="Gilroy ExtraBold" charset="0"/>
                <a:cs typeface="Gilroy ExtraBold" charset="0"/>
                <a:sym typeface="Arial"/>
              </a:rPr>
              <a:t>your results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14698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13" name="Rectangle 12"/>
          <p:cNvSpPr/>
          <p:nvPr/>
        </p:nvSpPr>
        <p:spPr>
          <a:xfrm>
            <a:off x="0" y="3947922"/>
            <a:ext cx="12192000" cy="69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800798"/>
            <a:ext cx="12192000" cy="69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67384" y="1029419"/>
            <a:ext cx="9857232" cy="4832092"/>
          </a:xfrm>
          <a:prstGeom prst="rect">
            <a:avLst/>
          </a:prstGeom>
        </p:spPr>
        <p:txBody>
          <a:bodyPr wrap="square">
            <a:spAutoFit/>
          </a:bodyPr>
          <a:lstStyle/>
          <a:p>
            <a:pPr lvl="1" algn="ctr" fontAlgn="base"/>
            <a:r>
              <a:rPr lang="en-US" sz="2800" dirty="0">
                <a:latin typeface="Source Sans Pro" charset="0"/>
                <a:ea typeface="Source Sans Pro" charset="0"/>
                <a:cs typeface="Source Sans Pro" charset="0"/>
              </a:rPr>
              <a:t>How do you feel about your strengths?</a:t>
            </a:r>
          </a:p>
          <a:p>
            <a:pPr lvl="1" algn="ctr" fontAlgn="base"/>
            <a:endParaRPr lang="en-US" sz="2800" dirty="0">
              <a:latin typeface="Source Sans Pro" charset="0"/>
              <a:ea typeface="Source Sans Pro" charset="0"/>
              <a:cs typeface="Source Sans Pro" charset="0"/>
            </a:endParaRPr>
          </a:p>
          <a:p>
            <a:pPr lvl="1" algn="ctr" fontAlgn="base"/>
            <a:r>
              <a:rPr lang="en-US" sz="2800" dirty="0">
                <a:latin typeface="Source Sans Pro" charset="0"/>
                <a:ea typeface="Source Sans Pro" charset="0"/>
                <a:cs typeface="Source Sans Pro" charset="0"/>
              </a:rPr>
              <a:t>How do they compare to what people have said about you?</a:t>
            </a:r>
          </a:p>
          <a:p>
            <a:pPr lvl="1" algn="ctr" fontAlgn="base"/>
            <a:endParaRPr lang="en-US" sz="2800" dirty="0">
              <a:latin typeface="Source Sans Pro" charset="0"/>
              <a:ea typeface="Source Sans Pro" charset="0"/>
              <a:cs typeface="Source Sans Pro" charset="0"/>
            </a:endParaRPr>
          </a:p>
          <a:p>
            <a:pPr lvl="1" algn="ctr" fontAlgn="base"/>
            <a:r>
              <a:rPr lang="en-US" sz="2800" dirty="0">
                <a:latin typeface="Source Sans Pro" charset="0"/>
                <a:ea typeface="Source Sans Pro" charset="0"/>
                <a:cs typeface="Source Sans Pro" charset="0"/>
              </a:rPr>
              <a:t>Where have you seen your strengths play out, both personally and professionally?</a:t>
            </a:r>
          </a:p>
          <a:p>
            <a:pPr lvl="1" algn="ctr" fontAlgn="base"/>
            <a:endParaRPr lang="en-US" sz="2800" dirty="0">
              <a:latin typeface="Source Sans Pro" charset="0"/>
              <a:ea typeface="Source Sans Pro" charset="0"/>
              <a:cs typeface="Source Sans Pro" charset="0"/>
            </a:endParaRPr>
          </a:p>
          <a:p>
            <a:pPr lvl="1" algn="ctr" fontAlgn="base"/>
            <a:r>
              <a:rPr lang="en-US" sz="2800" dirty="0">
                <a:latin typeface="Source Sans Pro" charset="0"/>
                <a:ea typeface="Source Sans Pro" charset="0"/>
                <a:cs typeface="Source Sans Pro" charset="0"/>
              </a:rPr>
              <a:t>Was there a strength you expected to see, but didn’t see?</a:t>
            </a:r>
          </a:p>
          <a:p>
            <a:pPr lvl="1" algn="ctr" fontAlgn="base"/>
            <a:endParaRPr lang="en-US" sz="2800" dirty="0">
              <a:latin typeface="Source Sans Pro" charset="0"/>
              <a:ea typeface="Source Sans Pro" charset="0"/>
              <a:cs typeface="Source Sans Pro" charset="0"/>
            </a:endParaRPr>
          </a:p>
          <a:p>
            <a:pPr lvl="1" algn="ctr" fontAlgn="base"/>
            <a:r>
              <a:rPr lang="en-US" sz="2800" dirty="0">
                <a:latin typeface="Source Sans Pro" charset="0"/>
                <a:ea typeface="Source Sans Pro" charset="0"/>
                <a:cs typeface="Source Sans Pro" charset="0"/>
              </a:rPr>
              <a:t>How might your strengths complement one another? How might they be in conflict?</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24290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sp>
        <p:nvSpPr>
          <p:cNvPr id="9" name="Rectangle 8"/>
          <p:cNvSpPr/>
          <p:nvPr/>
        </p:nvSpPr>
        <p:spPr>
          <a:xfrm>
            <a:off x="5651184" y="2005098"/>
            <a:ext cx="5016816" cy="5917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42433" y="1321360"/>
            <a:ext cx="4828031"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Assessing your strengths</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Thinking through StrengthsFinder</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Lunch</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Strengths in practice</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63408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0468" y="1513620"/>
            <a:ext cx="5607804" cy="2997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Put a tally mark under the bucket where your strength falls</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Look at the overall number of tally marks in each domain. Where are we strong as a group? Where are we weaker?</a:t>
            </a:r>
          </a:p>
          <a:p>
            <a:pPr marL="342900" indent="-342900">
              <a:buFont typeface="Arial" charset="0"/>
              <a:buChar char="•"/>
            </a:pPr>
            <a:endParaRPr lang="en-US" altLang="en-US" sz="2400" b="1" dirty="0">
              <a:solidFill>
                <a:srgbClr val="3B444D"/>
              </a:solidFill>
              <a:latin typeface="Source Sans Pro" charset="0"/>
              <a:ea typeface="Source Sans Pro" charset="0"/>
              <a:cs typeface="Source Sans Pro" charset="0"/>
            </a:endParaRP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8 minutes</a:t>
            </a:r>
          </a:p>
        </p:txBody>
      </p:sp>
      <p:sp>
        <p:nvSpPr>
          <p:cNvPr id="8" name="TextBox 7"/>
          <p:cNvSpPr txBox="1"/>
          <p:nvPr/>
        </p:nvSpPr>
        <p:spPr>
          <a:xfrm>
            <a:off x="1006999" y="2072171"/>
            <a:ext cx="2500130" cy="369332"/>
          </a:xfrm>
          <a:prstGeom prst="rect">
            <a:avLst/>
          </a:prstGeom>
          <a:noFill/>
        </p:spPr>
        <p:txBody>
          <a:bodyPr wrap="square" rtlCol="0">
            <a:spAutoFit/>
          </a:bodyPr>
          <a:lstStyle/>
          <a:p>
            <a:r>
              <a:rPr lang="en-US" altLang="en-US" b="1" dirty="0">
                <a:solidFill>
                  <a:srgbClr val="3B444D"/>
                </a:solidFill>
                <a:latin typeface="Source Sans Pro" charset="0"/>
                <a:ea typeface="Source Sans Pro" charset="0"/>
                <a:cs typeface="Source Sans Pro" charset="0"/>
              </a:rPr>
              <a:t>Tally your strengths</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solidFill>
                <a:srgbClr val="3B444D"/>
              </a:solidFill>
            </a:endParaRPr>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solidFill>
                <a:srgbClr val="3B444D"/>
              </a:solidFill>
            </a:endParaRPr>
          </a:p>
        </p:txBody>
      </p:sp>
    </p:spTree>
    <p:extLst>
      <p:ext uri="{BB962C8B-B14F-4D97-AF65-F5344CB8AC3E}">
        <p14:creationId xmlns:p14="http://schemas.microsoft.com/office/powerpoint/2010/main" val="489596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TextBox 4"/>
          <p:cNvSpPr txBox="1"/>
          <p:nvPr/>
        </p:nvSpPr>
        <p:spPr>
          <a:xfrm>
            <a:off x="0" y="2114118"/>
            <a:ext cx="12192000" cy="2617383"/>
          </a:xfrm>
          <a:prstGeom prst="rect">
            <a:avLst/>
          </a:prstGeom>
          <a:noFill/>
        </p:spPr>
        <p:txBody>
          <a:bodyPr wrap="square" rtlCol="0">
            <a:spAutoFit/>
          </a:bodyPr>
          <a:lstStyle/>
          <a:p>
            <a:pPr algn="ctr">
              <a:lnSpc>
                <a:spcPct val="80000"/>
              </a:lnSpc>
            </a:pPr>
            <a:r>
              <a:rPr lang="en-US" sz="20000" b="1" dirty="0">
                <a:solidFill>
                  <a:schemeClr val="bg1"/>
                </a:solidFill>
                <a:latin typeface="Gilroy ExtraBold" charset="0"/>
                <a:ea typeface="Gilroy ExtraBold" charset="0"/>
                <a:cs typeface="Gilroy ExtraBold" charset="0"/>
              </a:rPr>
              <a:t>Lunch</a:t>
            </a:r>
          </a:p>
        </p:txBody>
      </p:sp>
    </p:spTree>
    <p:extLst>
      <p:ext uri="{BB962C8B-B14F-4D97-AF65-F5344CB8AC3E}">
        <p14:creationId xmlns:p14="http://schemas.microsoft.com/office/powerpoint/2010/main" val="1260540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sp>
        <p:nvSpPr>
          <p:cNvPr id="9" name="Rectangle 8"/>
          <p:cNvSpPr/>
          <p:nvPr/>
        </p:nvSpPr>
        <p:spPr>
          <a:xfrm>
            <a:off x="5651184" y="3476718"/>
            <a:ext cx="5016816" cy="5917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42433" y="1321360"/>
            <a:ext cx="4828031"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Assessing your strengths</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latin typeface="Source Sans Pro" charset="0"/>
                <a:ea typeface="Source Sans Pro" charset="0"/>
                <a:cs typeface="Source Sans Pro" charset="0"/>
              </a:rPr>
              <a:t>Thinking through StrengthsFinder</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Lunch</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Strengths in practice</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40356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72720"/>
            <a:ext cx="12192000" cy="683264"/>
          </a:xfrm>
          <a:prstGeom prst="rect">
            <a:avLst/>
          </a:prstGeom>
          <a:noFill/>
        </p:spPr>
        <p:txBody>
          <a:bodyPr wrap="square" rtlCol="0">
            <a:spAutoFit/>
          </a:bodyPr>
          <a:lstStyle/>
          <a:p>
            <a:pPr algn="ctr">
              <a:lnSpc>
                <a:spcPct val="80000"/>
              </a:lnSpc>
            </a:pPr>
            <a:r>
              <a:rPr lang="en-US" sz="4800" b="1" dirty="0">
                <a:solidFill>
                  <a:srgbClr val="00B4DC"/>
                </a:solidFill>
                <a:latin typeface="Gilroy ExtraBold" charset="0"/>
                <a:ea typeface="Gilroy ExtraBold" charset="0"/>
                <a:cs typeface="Gilroy ExtraBold" charset="0"/>
              </a:rPr>
              <a:t>Applying your strengths</a:t>
            </a:r>
          </a:p>
        </p:txBody>
      </p:sp>
      <p:sp>
        <p:nvSpPr>
          <p:cNvPr id="10" name="TextBox 9"/>
          <p:cNvSpPr txBox="1"/>
          <p:nvPr/>
        </p:nvSpPr>
        <p:spPr>
          <a:xfrm>
            <a:off x="542924" y="2439788"/>
            <a:ext cx="1871656" cy="650947"/>
          </a:xfrm>
          <a:prstGeom prst="rect">
            <a:avLst/>
          </a:prstGeom>
          <a:noFill/>
        </p:spPr>
        <p:txBody>
          <a:bodyPr wrap="square" rtlCol="0">
            <a:spAutoFit/>
          </a:bodyPr>
          <a:lstStyle/>
          <a:p>
            <a:pPr fontAlgn="ctr">
              <a:lnSpc>
                <a:spcPct val="80000"/>
              </a:lnSpc>
            </a:pPr>
            <a:r>
              <a:rPr lang="en-US" sz="2200" b="1" dirty="0">
                <a:solidFill>
                  <a:schemeClr val="tx1"/>
                </a:solidFill>
                <a:latin typeface="Gilroy ExtraBold" charset="0"/>
                <a:ea typeface="Gilroy ExtraBold" charset="0"/>
                <a:cs typeface="Gilroy ExtraBold" charset="0"/>
              </a:rPr>
              <a:t>Think of a situation</a:t>
            </a:r>
            <a:endParaRPr lang="en-US" sz="2200" b="1" dirty="0">
              <a:solidFill>
                <a:schemeClr val="accent3"/>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2771773" y="2435791"/>
            <a:ext cx="1985962" cy="650947"/>
          </a:xfrm>
          <a:prstGeom prst="rect">
            <a:avLst/>
          </a:prstGeom>
          <a:noFill/>
        </p:spPr>
        <p:txBody>
          <a:bodyPr wrap="square" rtlCol="0">
            <a:spAutoFit/>
          </a:bodyPr>
          <a:lstStyle/>
          <a:p>
            <a:pPr fontAlgn="ctr">
              <a:lnSpc>
                <a:spcPct val="80000"/>
              </a:lnSpc>
            </a:pPr>
            <a:r>
              <a:rPr lang="en-US" sz="2200" b="1" dirty="0">
                <a:solidFill>
                  <a:schemeClr val="tx1"/>
                </a:solidFill>
                <a:latin typeface="Gilroy ExtraBold" charset="0"/>
                <a:ea typeface="Gilroy ExtraBold" charset="0"/>
                <a:cs typeface="Gilroy ExtraBold" charset="0"/>
              </a:rPr>
              <a:t>Strengths web</a:t>
            </a:r>
            <a:endParaRPr lang="en-US" sz="2200" b="1" dirty="0">
              <a:solidFill>
                <a:schemeClr val="accent3"/>
              </a:solidFill>
              <a:latin typeface="Gilroy ExtraBold" charset="0"/>
              <a:ea typeface="Gilroy ExtraBold" charset="0"/>
              <a:cs typeface="Gilroy ExtraBold" charset="0"/>
            </a:endParaRPr>
          </a:p>
        </p:txBody>
      </p:sp>
      <p:sp>
        <p:nvSpPr>
          <p:cNvPr id="8" name="TextBox 7"/>
          <p:cNvSpPr txBox="1"/>
          <p:nvPr/>
        </p:nvSpPr>
        <p:spPr>
          <a:xfrm>
            <a:off x="5057777" y="2421504"/>
            <a:ext cx="1485899" cy="650947"/>
          </a:xfrm>
          <a:prstGeom prst="rect">
            <a:avLst/>
          </a:prstGeom>
          <a:noFill/>
        </p:spPr>
        <p:txBody>
          <a:bodyPr wrap="square" rtlCol="0">
            <a:spAutoFit/>
          </a:bodyPr>
          <a:lstStyle/>
          <a:p>
            <a:pPr fontAlgn="ctr">
              <a:lnSpc>
                <a:spcPct val="80000"/>
              </a:lnSpc>
            </a:pPr>
            <a:r>
              <a:rPr lang="en-US" sz="2200" b="1" dirty="0">
                <a:solidFill>
                  <a:schemeClr val="tx1"/>
                </a:solidFill>
                <a:latin typeface="Gilroy ExtraBold" charset="0"/>
                <a:ea typeface="Gilroy ExtraBold" charset="0"/>
                <a:cs typeface="Gilroy ExtraBold" charset="0"/>
              </a:rPr>
              <a:t>Animal</a:t>
            </a:r>
          </a:p>
          <a:p>
            <a:pPr fontAlgn="ctr">
              <a:lnSpc>
                <a:spcPct val="80000"/>
              </a:lnSpc>
            </a:pPr>
            <a:r>
              <a:rPr lang="en-US" sz="2200" b="1" dirty="0">
                <a:latin typeface="Gilroy ExtraBold" charset="0"/>
                <a:ea typeface="Gilroy ExtraBold" charset="0"/>
                <a:cs typeface="Gilroy ExtraBold" charset="0"/>
              </a:rPr>
              <a:t>m</a:t>
            </a:r>
            <a:r>
              <a:rPr lang="en-US" sz="2200" b="1" dirty="0">
                <a:solidFill>
                  <a:schemeClr val="tx1"/>
                </a:solidFill>
                <a:latin typeface="Gilroy ExtraBold" charset="0"/>
                <a:ea typeface="Gilroy ExtraBold" charset="0"/>
                <a:cs typeface="Gilroy ExtraBold" charset="0"/>
              </a:rPr>
              <a:t>etaphor</a:t>
            </a:r>
            <a:endParaRPr lang="en-US" sz="2200" b="1" dirty="0">
              <a:solidFill>
                <a:schemeClr val="accent3"/>
              </a:solidFill>
              <a:latin typeface="Gilroy ExtraBold" charset="0"/>
              <a:ea typeface="Gilroy ExtraBold" charset="0"/>
              <a:cs typeface="Gilroy ExtraBold" charset="0"/>
            </a:endParaRPr>
          </a:p>
        </p:txBody>
      </p:sp>
      <p:sp>
        <p:nvSpPr>
          <p:cNvPr id="11" name="TextBox 10"/>
          <p:cNvSpPr txBox="1"/>
          <p:nvPr/>
        </p:nvSpPr>
        <p:spPr>
          <a:xfrm>
            <a:off x="7300916" y="2418591"/>
            <a:ext cx="1828802" cy="650947"/>
          </a:xfrm>
          <a:prstGeom prst="rect">
            <a:avLst/>
          </a:prstGeom>
          <a:noFill/>
        </p:spPr>
        <p:txBody>
          <a:bodyPr wrap="square" rtlCol="0">
            <a:spAutoFit/>
          </a:bodyPr>
          <a:lstStyle/>
          <a:p>
            <a:pPr fontAlgn="ctr">
              <a:lnSpc>
                <a:spcPct val="80000"/>
              </a:lnSpc>
            </a:pPr>
            <a:r>
              <a:rPr lang="en-US" sz="2200" b="1" dirty="0">
                <a:solidFill>
                  <a:schemeClr val="tx1"/>
                </a:solidFill>
                <a:latin typeface="Gilroy ExtraBold" charset="0"/>
                <a:ea typeface="Gilroy ExtraBold" charset="0"/>
                <a:cs typeface="Gilroy ExtraBold" charset="0"/>
              </a:rPr>
              <a:t>Strengths </a:t>
            </a:r>
            <a:r>
              <a:rPr lang="en-US" sz="2200" b="1">
                <a:solidFill>
                  <a:schemeClr val="tx1"/>
                </a:solidFill>
                <a:latin typeface="Gilroy ExtraBold" charset="0"/>
                <a:ea typeface="Gilroy ExtraBold" charset="0"/>
                <a:cs typeface="Gilroy ExtraBold" charset="0"/>
              </a:rPr>
              <a:t>&amp; weaknesses</a:t>
            </a:r>
            <a:endParaRPr lang="en-US" sz="2200" b="1" dirty="0">
              <a:solidFill>
                <a:schemeClr val="accent3"/>
              </a:solidFill>
              <a:latin typeface="Gilroy ExtraBold" charset="0"/>
              <a:ea typeface="Gilroy ExtraBold" charset="0"/>
              <a:cs typeface="Gilroy ExtraBold" charset="0"/>
            </a:endParaRPr>
          </a:p>
        </p:txBody>
      </p:sp>
      <p:sp>
        <p:nvSpPr>
          <p:cNvPr id="12" name="TextBox 11"/>
          <p:cNvSpPr txBox="1"/>
          <p:nvPr/>
        </p:nvSpPr>
        <p:spPr>
          <a:xfrm>
            <a:off x="9672636" y="2421504"/>
            <a:ext cx="1457327" cy="650947"/>
          </a:xfrm>
          <a:prstGeom prst="rect">
            <a:avLst/>
          </a:prstGeom>
          <a:noFill/>
        </p:spPr>
        <p:txBody>
          <a:bodyPr wrap="square" rtlCol="0">
            <a:spAutoFit/>
          </a:bodyPr>
          <a:lstStyle/>
          <a:p>
            <a:pPr fontAlgn="ctr">
              <a:lnSpc>
                <a:spcPct val="80000"/>
              </a:lnSpc>
            </a:pPr>
            <a:r>
              <a:rPr lang="en-US" sz="2200" b="1" dirty="0">
                <a:solidFill>
                  <a:schemeClr val="tx1"/>
                </a:solidFill>
                <a:latin typeface="Gilroy ExtraBold" charset="0"/>
                <a:ea typeface="Gilroy ExtraBold" charset="0"/>
                <a:cs typeface="Gilroy ExtraBold" charset="0"/>
              </a:rPr>
              <a:t>Passions </a:t>
            </a:r>
          </a:p>
          <a:p>
            <a:pPr fontAlgn="ctr">
              <a:lnSpc>
                <a:spcPct val="80000"/>
              </a:lnSpc>
            </a:pPr>
            <a:r>
              <a:rPr lang="en-US" sz="2200" b="1" dirty="0">
                <a:solidFill>
                  <a:schemeClr val="tx1"/>
                </a:solidFill>
                <a:latin typeface="Gilroy ExtraBold" charset="0"/>
                <a:ea typeface="Gilroy ExtraBold" charset="0"/>
                <a:cs typeface="Gilroy ExtraBold" charset="0"/>
              </a:rPr>
              <a:t>&amp; dreams</a:t>
            </a:r>
            <a:endParaRPr lang="en-US" sz="2200" b="1" dirty="0">
              <a:solidFill>
                <a:schemeClr val="accent3"/>
              </a:solidFill>
              <a:latin typeface="Gilroy ExtraBold" charset="0"/>
              <a:ea typeface="Gilroy ExtraBold" charset="0"/>
              <a:cs typeface="Gilroy ExtraBold" charset="0"/>
            </a:endParaRPr>
          </a:p>
        </p:txBody>
      </p:sp>
      <p:sp>
        <p:nvSpPr>
          <p:cNvPr id="9" name="TextBox 8"/>
          <p:cNvSpPr txBox="1"/>
          <p:nvPr/>
        </p:nvSpPr>
        <p:spPr>
          <a:xfrm>
            <a:off x="542924" y="3233619"/>
            <a:ext cx="1671638" cy="1345753"/>
          </a:xfrm>
          <a:prstGeom prst="rect">
            <a:avLst/>
          </a:prstGeom>
          <a:noFill/>
        </p:spPr>
        <p:txBody>
          <a:bodyPr wrap="square" rtlCol="0">
            <a:spAutoFit/>
          </a:bodyPr>
          <a:lstStyle/>
          <a:p>
            <a:pPr fontAlgn="ctr">
              <a:lnSpc>
                <a:spcPct val="90000"/>
              </a:lnSpc>
            </a:pPr>
            <a:r>
              <a:rPr lang="en-US" dirty="0">
                <a:solidFill>
                  <a:schemeClr val="tx1"/>
                </a:solidFill>
                <a:latin typeface="Source Sans Pro" charset="0"/>
                <a:ea typeface="Source Sans Pro" charset="0"/>
                <a:cs typeface="Source Sans Pro" charset="0"/>
              </a:rPr>
              <a:t>Write the story of a time you saw all of your strengths play out</a:t>
            </a:r>
            <a:endParaRPr lang="en-US" dirty="0">
              <a:solidFill>
                <a:schemeClr val="accent3"/>
              </a:solidFill>
              <a:latin typeface="Source Sans Pro" charset="0"/>
              <a:ea typeface="Source Sans Pro" charset="0"/>
              <a:cs typeface="Source Sans Pro" charset="0"/>
            </a:endParaRPr>
          </a:p>
        </p:txBody>
      </p:sp>
      <p:sp>
        <p:nvSpPr>
          <p:cNvPr id="13" name="TextBox 12"/>
          <p:cNvSpPr txBox="1"/>
          <p:nvPr/>
        </p:nvSpPr>
        <p:spPr>
          <a:xfrm>
            <a:off x="2771773" y="3233619"/>
            <a:ext cx="1785942" cy="1345753"/>
          </a:xfrm>
          <a:prstGeom prst="rect">
            <a:avLst/>
          </a:prstGeom>
          <a:noFill/>
        </p:spPr>
        <p:txBody>
          <a:bodyPr wrap="square" rtlCol="0">
            <a:spAutoFit/>
          </a:bodyPr>
          <a:lstStyle/>
          <a:p>
            <a:pPr fontAlgn="ctr">
              <a:lnSpc>
                <a:spcPct val="90000"/>
              </a:lnSpc>
            </a:pPr>
            <a:r>
              <a:rPr lang="en-US" dirty="0">
                <a:solidFill>
                  <a:schemeClr val="tx1"/>
                </a:solidFill>
                <a:latin typeface="Source Sans Pro" charset="0"/>
                <a:ea typeface="Source Sans Pro" charset="0"/>
                <a:cs typeface="Source Sans Pro" charset="0"/>
              </a:rPr>
              <a:t>Word associations with each strength—make connections</a:t>
            </a:r>
            <a:endParaRPr lang="en-US" dirty="0">
              <a:solidFill>
                <a:schemeClr val="accent3"/>
              </a:solidFill>
              <a:latin typeface="Source Sans Pro" charset="0"/>
              <a:ea typeface="Source Sans Pro" charset="0"/>
              <a:cs typeface="Source Sans Pro" charset="0"/>
            </a:endParaRPr>
          </a:p>
        </p:txBody>
      </p:sp>
      <p:sp>
        <p:nvSpPr>
          <p:cNvPr id="14" name="TextBox 13"/>
          <p:cNvSpPr txBox="1"/>
          <p:nvPr/>
        </p:nvSpPr>
        <p:spPr>
          <a:xfrm>
            <a:off x="5057777" y="3233619"/>
            <a:ext cx="1728782" cy="1096454"/>
          </a:xfrm>
          <a:prstGeom prst="rect">
            <a:avLst/>
          </a:prstGeom>
          <a:noFill/>
        </p:spPr>
        <p:txBody>
          <a:bodyPr wrap="square" rtlCol="0">
            <a:spAutoFit/>
          </a:bodyPr>
          <a:lstStyle/>
          <a:p>
            <a:pPr fontAlgn="ctr">
              <a:lnSpc>
                <a:spcPct val="90000"/>
              </a:lnSpc>
            </a:pPr>
            <a:r>
              <a:rPr lang="en-US" dirty="0">
                <a:solidFill>
                  <a:schemeClr val="tx1"/>
                </a:solidFill>
                <a:latin typeface="Source Sans Pro" charset="0"/>
                <a:ea typeface="Source Sans Pro" charset="0"/>
                <a:cs typeface="Source Sans Pro" charset="0"/>
              </a:rPr>
              <a:t>If </a:t>
            </a:r>
            <a:r>
              <a:rPr lang="en-US">
                <a:solidFill>
                  <a:schemeClr val="tx1"/>
                </a:solidFill>
                <a:latin typeface="Source Sans Pro" charset="0"/>
                <a:ea typeface="Source Sans Pro" charset="0"/>
                <a:cs typeface="Source Sans Pro" charset="0"/>
              </a:rPr>
              <a:t>these strengths were an animal, what would it be?</a:t>
            </a:r>
            <a:endParaRPr lang="en-US" dirty="0">
              <a:solidFill>
                <a:schemeClr val="accent3"/>
              </a:solidFill>
              <a:latin typeface="Source Sans Pro" charset="0"/>
              <a:ea typeface="Source Sans Pro" charset="0"/>
              <a:cs typeface="Source Sans Pro" charset="0"/>
            </a:endParaRPr>
          </a:p>
        </p:txBody>
      </p:sp>
      <p:sp>
        <p:nvSpPr>
          <p:cNvPr id="15" name="TextBox 14"/>
          <p:cNvSpPr txBox="1"/>
          <p:nvPr/>
        </p:nvSpPr>
        <p:spPr>
          <a:xfrm>
            <a:off x="7300916" y="3233619"/>
            <a:ext cx="1828802" cy="1595052"/>
          </a:xfrm>
          <a:prstGeom prst="rect">
            <a:avLst/>
          </a:prstGeom>
          <a:noFill/>
        </p:spPr>
        <p:txBody>
          <a:bodyPr wrap="square" rtlCol="0">
            <a:spAutoFit/>
          </a:bodyPr>
          <a:lstStyle/>
          <a:p>
            <a:pPr fontAlgn="ctr">
              <a:lnSpc>
                <a:spcPct val="90000"/>
              </a:lnSpc>
            </a:pPr>
            <a:r>
              <a:rPr lang="en-US" dirty="0">
                <a:solidFill>
                  <a:schemeClr val="tx1"/>
                </a:solidFill>
                <a:latin typeface="Source Sans Pro" charset="0"/>
                <a:ea typeface="Source Sans Pro" charset="0"/>
                <a:cs typeface="Source Sans Pro" charset="0"/>
              </a:rPr>
              <a:t>Do you have stronger domains and weaker domains? How come?</a:t>
            </a:r>
            <a:endParaRPr lang="en-US" dirty="0">
              <a:solidFill>
                <a:schemeClr val="accent3"/>
              </a:solidFill>
              <a:latin typeface="Source Sans Pro" charset="0"/>
              <a:ea typeface="Source Sans Pro" charset="0"/>
              <a:cs typeface="Source Sans Pro" charset="0"/>
            </a:endParaRPr>
          </a:p>
        </p:txBody>
      </p:sp>
      <p:sp>
        <p:nvSpPr>
          <p:cNvPr id="16" name="TextBox 15"/>
          <p:cNvSpPr txBox="1"/>
          <p:nvPr/>
        </p:nvSpPr>
        <p:spPr>
          <a:xfrm>
            <a:off x="9672636" y="3233619"/>
            <a:ext cx="1985962" cy="2342949"/>
          </a:xfrm>
          <a:prstGeom prst="rect">
            <a:avLst/>
          </a:prstGeom>
          <a:noFill/>
        </p:spPr>
        <p:txBody>
          <a:bodyPr wrap="square" rtlCol="0">
            <a:spAutoFit/>
          </a:bodyPr>
          <a:lstStyle/>
          <a:p>
            <a:pPr fontAlgn="ctr">
              <a:lnSpc>
                <a:spcPct val="90000"/>
              </a:lnSpc>
            </a:pPr>
            <a:r>
              <a:rPr lang="en-US" dirty="0">
                <a:solidFill>
                  <a:schemeClr val="tx1"/>
                </a:solidFill>
                <a:latin typeface="Source Sans Pro" charset="0"/>
                <a:ea typeface="Source Sans Pro" charset="0"/>
                <a:cs typeface="Source Sans Pro" charset="0"/>
              </a:rPr>
              <a:t>What do your strengths reveal about things you care about?</a:t>
            </a:r>
          </a:p>
          <a:p>
            <a:pPr fontAlgn="ctr">
              <a:lnSpc>
                <a:spcPct val="90000"/>
              </a:lnSpc>
            </a:pPr>
            <a:r>
              <a:rPr lang="en-US" dirty="0">
                <a:latin typeface="Source Sans Pro" charset="0"/>
                <a:ea typeface="Source Sans Pro" charset="0"/>
                <a:cs typeface="Source Sans Pro" charset="0"/>
              </a:rPr>
              <a:t>What’s your dream based on that? How do your strengths affect that dream?</a:t>
            </a:r>
            <a:endParaRPr lang="en-US" dirty="0">
              <a:solidFill>
                <a:schemeClr val="accent3"/>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2138557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93331" y="1166314"/>
            <a:ext cx="5607804" cy="521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b="1" dirty="0">
                <a:solidFill>
                  <a:srgbClr val="3B444D"/>
                </a:solidFill>
                <a:latin typeface="Source Sans Pro" charset="0"/>
                <a:ea typeface="Source Sans Pro" charset="0"/>
                <a:cs typeface="Source Sans Pro" charset="0"/>
              </a:rPr>
              <a:t>Partner up. </a:t>
            </a:r>
            <a:r>
              <a:rPr lang="en-US" altLang="en-US" sz="2400" dirty="0">
                <a:solidFill>
                  <a:srgbClr val="3B444D"/>
                </a:solidFill>
                <a:latin typeface="Source Sans Pro" charset="0"/>
                <a:ea typeface="Source Sans Pro" charset="0"/>
                <a:cs typeface="Source Sans Pro" charset="0"/>
              </a:rPr>
              <a:t>Partner A = sooner birthday B = further birthday. </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Partner A has 3 minutes to speak (uninterrupted) about their application. Partner B is listening and preparing questions.</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Discuss for 3 minutes.</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Switch! Partner B speaks while Partner A listens and prepares.</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Discuss for 3 minutes.</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12 minutes</a:t>
            </a:r>
          </a:p>
        </p:txBody>
      </p:sp>
      <p:sp>
        <p:nvSpPr>
          <p:cNvPr id="8" name="TextBox 7"/>
          <p:cNvSpPr txBox="1"/>
          <p:nvPr/>
        </p:nvSpPr>
        <p:spPr>
          <a:xfrm>
            <a:off x="1006999" y="2072171"/>
            <a:ext cx="2500130" cy="369332"/>
          </a:xfrm>
          <a:prstGeom prst="rect">
            <a:avLst/>
          </a:prstGeom>
          <a:noFill/>
        </p:spPr>
        <p:txBody>
          <a:bodyPr wrap="square" rtlCol="0">
            <a:spAutoFit/>
          </a:bodyPr>
          <a:lstStyle/>
          <a:p>
            <a:r>
              <a:rPr lang="en-US" altLang="en-US" b="1" dirty="0">
                <a:solidFill>
                  <a:srgbClr val="3B444D"/>
                </a:solidFill>
                <a:latin typeface="Source Sans Pro" charset="0"/>
                <a:ea typeface="Source Sans Pro" charset="0"/>
                <a:cs typeface="Source Sans Pro" charset="0"/>
              </a:rPr>
              <a:t>Pair up!</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solidFill>
                <a:srgbClr val="3B444D"/>
              </a:solidFill>
            </a:endParaRPr>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solidFill>
                <a:srgbClr val="3B444D"/>
              </a:solidFill>
            </a:endParaRPr>
          </a:p>
        </p:txBody>
      </p:sp>
    </p:spTree>
    <p:extLst>
      <p:ext uri="{BB962C8B-B14F-4D97-AF65-F5344CB8AC3E}">
        <p14:creationId xmlns:p14="http://schemas.microsoft.com/office/powerpoint/2010/main" val="1595517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sp>
        <p:nvSpPr>
          <p:cNvPr id="9" name="Rectangle 8"/>
          <p:cNvSpPr/>
          <p:nvPr/>
        </p:nvSpPr>
        <p:spPr>
          <a:xfrm>
            <a:off x="5651184" y="4205387"/>
            <a:ext cx="5016816" cy="5917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42433" y="1321360"/>
            <a:ext cx="4828031"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Assessing your strengths</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latin typeface="Source Sans Pro" charset="0"/>
                <a:ea typeface="Source Sans Pro" charset="0"/>
                <a:cs typeface="Source Sans Pro" charset="0"/>
              </a:rPr>
              <a:t>Thinking through StrengthsFinder</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Lunch</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latin typeface="Source Sans Pro" charset="0"/>
                <a:ea typeface="Source Sans Pro" charset="0"/>
                <a:cs typeface="Source Sans Pro" charset="0"/>
              </a:rPr>
              <a:t>Strengths in practice</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Debrief</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52948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0032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Meet each other</a:t>
            </a:r>
          </a:p>
        </p:txBody>
      </p:sp>
      <p:sp>
        <p:nvSpPr>
          <p:cNvPr id="8" name="TextBox 7"/>
          <p:cNvSpPr txBox="1"/>
          <p:nvPr/>
        </p:nvSpPr>
        <p:spPr>
          <a:xfrm>
            <a:off x="6266688" y="1141536"/>
            <a:ext cx="4740836" cy="4524315"/>
          </a:xfrm>
          <a:prstGeom prst="rect">
            <a:avLst/>
          </a:prstGeom>
          <a:noFill/>
        </p:spPr>
        <p:txBody>
          <a:bodyPr wrap="square" rtlCol="0">
            <a:spAutoFit/>
          </a:bodyPr>
          <a:lstStyle/>
          <a:p>
            <a:r>
              <a:rPr lang="en-US" sz="2400" dirty="0">
                <a:latin typeface="Source Sans Pro" charset="0"/>
                <a:ea typeface="Source Sans Pro" charset="0"/>
                <a:cs typeface="Source Sans Pro" charset="0"/>
              </a:rPr>
              <a:t>We have 12 minutes for everyone to introduce themselves.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Stand up and say your name, where you’re from, and your superpower.</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Remember we only have 12 minutes so let’s be quick!</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8418" y="304072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7" y="487131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404687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a:spLocks noChangeArrowheads="1"/>
          </p:cNvSpPr>
          <p:nvPr/>
        </p:nvSpPr>
        <p:spPr bwMode="auto">
          <a:xfrm>
            <a:off x="0" y="1722503"/>
            <a:ext cx="12192000" cy="314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20000" b="1" dirty="0">
                <a:solidFill>
                  <a:srgbClr val="FFFFFF"/>
                </a:solidFill>
                <a:latin typeface="Gilroy ExtraBold" charset="0"/>
                <a:ea typeface="Gilroy ExtraBold" charset="0"/>
                <a:cs typeface="Gilroy ExtraBold" charset="0"/>
              </a:rPr>
              <a:t>Debrief</a:t>
            </a:r>
          </a:p>
        </p:txBody>
      </p:sp>
      <p:cxnSp>
        <p:nvCxnSpPr>
          <p:cNvPr id="16" name="Straight Connector 15"/>
          <p:cNvCxnSpPr>
            <a:stCxn id="6" idx="2"/>
          </p:cNvCxnSpPr>
          <p:nvPr/>
        </p:nvCxnSpPr>
        <p:spPr>
          <a:xfrm>
            <a:off x="6096000" y="6858000"/>
            <a:ext cx="0" cy="1237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38964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2114118"/>
            <a:ext cx="12192000" cy="2617383"/>
          </a:xfrm>
          <a:prstGeom prst="rect">
            <a:avLst/>
          </a:prstGeom>
          <a:noFill/>
        </p:spPr>
        <p:txBody>
          <a:bodyPr wrap="square" rtlCol="0">
            <a:spAutoFit/>
          </a:bodyPr>
          <a:lstStyle/>
          <a:p>
            <a:pPr algn="ctr">
              <a:lnSpc>
                <a:spcPct val="80000"/>
              </a:lnSpc>
            </a:pPr>
            <a:r>
              <a:rPr lang="en-US" sz="20000" b="1" dirty="0">
                <a:solidFill>
                  <a:schemeClr val="bg1"/>
                </a:solidFill>
                <a:latin typeface="Gilroy ExtraBold" charset="0"/>
                <a:ea typeface="Gilroy ExtraBold" charset="0"/>
                <a:cs typeface="Gilroy ExtraBold" charset="0"/>
              </a:rPr>
              <a:t>Break</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83362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0" y="2863502"/>
            <a:ext cx="12192000" cy="1481111"/>
          </a:xfrm>
          <a:prstGeom prst="rect">
            <a:avLst/>
          </a:prstGeom>
          <a:noFill/>
        </p:spPr>
        <p:txBody>
          <a:bodyPr wrap="square" rtlCol="0">
            <a:spAutoFit/>
          </a:bodyPr>
          <a:lstStyle/>
          <a:p>
            <a:pPr algn="ctr">
              <a:lnSpc>
                <a:spcPct val="80000"/>
              </a:lnSpc>
            </a:pPr>
            <a:r>
              <a:rPr lang="en-US" sz="11000" b="1" dirty="0">
                <a:solidFill>
                  <a:srgbClr val="FFFFFF"/>
                </a:solidFill>
                <a:latin typeface="Gilroy ExtraBold" charset="0"/>
                <a:ea typeface="Gilroy ExtraBold" charset="0"/>
                <a:cs typeface="Gilroy ExtraBold" charset="0"/>
              </a:rPr>
              <a:t>757.344.5134</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TextBox 4"/>
          <p:cNvSpPr txBox="1"/>
          <p:nvPr/>
        </p:nvSpPr>
        <p:spPr>
          <a:xfrm>
            <a:off x="1487900" y="2060008"/>
            <a:ext cx="9216200" cy="646331"/>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Point of contact: </a:t>
            </a:r>
            <a:r>
              <a:rPr lang="en-US" sz="4500" b="1" dirty="0" err="1">
                <a:solidFill>
                  <a:schemeClr val="tx2"/>
                </a:solidFill>
                <a:latin typeface="Gilroy ExtraBold" charset="0"/>
                <a:ea typeface="Gilroy ExtraBold" charset="0"/>
                <a:cs typeface="Gilroy ExtraBold" charset="0"/>
              </a:rPr>
              <a:t>Jalakoi</a:t>
            </a:r>
            <a:r>
              <a:rPr lang="en-US" sz="4500" b="1" dirty="0">
                <a:solidFill>
                  <a:schemeClr val="tx2"/>
                </a:solidFill>
                <a:latin typeface="Gilroy ExtraBold" charset="0"/>
                <a:ea typeface="Gilroy ExtraBold" charset="0"/>
                <a:cs typeface="Gilroy ExtraBold" charset="0"/>
              </a:rPr>
              <a:t> Solomon</a:t>
            </a:r>
          </a:p>
        </p:txBody>
      </p:sp>
    </p:spTree>
    <p:extLst>
      <p:ext uri="{BB962C8B-B14F-4D97-AF65-F5344CB8AC3E}">
        <p14:creationId xmlns:p14="http://schemas.microsoft.com/office/powerpoint/2010/main" val="1709766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4" name="Rectangle 13"/>
          <p:cNvSpPr/>
          <p:nvPr/>
        </p:nvSpPr>
        <p:spPr>
          <a:xfrm>
            <a:off x="6108192"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Welcome and introductions</a:t>
            </a:r>
          </a:p>
        </p:txBody>
      </p:sp>
      <p:sp>
        <p:nvSpPr>
          <p:cNvPr id="16" name="Rectangle 15"/>
          <p:cNvSpPr/>
          <p:nvPr/>
        </p:nvSpPr>
        <p:spPr>
          <a:xfrm>
            <a:off x="6108190" y="1830836"/>
            <a:ext cx="4316504"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Leadership simulation</a:t>
            </a:r>
          </a:p>
        </p:txBody>
      </p:sp>
      <p:sp>
        <p:nvSpPr>
          <p:cNvPr id="17" name="Rectangle 16"/>
          <p:cNvSpPr/>
          <p:nvPr/>
        </p:nvSpPr>
        <p:spPr>
          <a:xfrm>
            <a:off x="6108191" y="2568155"/>
            <a:ext cx="4686893"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a:t>
            </a:r>
          </a:p>
        </p:txBody>
      </p:sp>
      <p:sp>
        <p:nvSpPr>
          <p:cNvPr id="18" name="Rectangle 17"/>
          <p:cNvSpPr/>
          <p:nvPr/>
        </p:nvSpPr>
        <p:spPr>
          <a:xfrm>
            <a:off x="6108191"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Lunch</a:t>
            </a:r>
          </a:p>
        </p:txBody>
      </p:sp>
      <p:sp>
        <p:nvSpPr>
          <p:cNvPr id="19" name="Rectangle 18"/>
          <p:cNvSpPr/>
          <p:nvPr/>
        </p:nvSpPr>
        <p:spPr>
          <a:xfrm>
            <a:off x="6108190" y="4019643"/>
            <a:ext cx="4976262"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II</a:t>
            </a:r>
          </a:p>
        </p:txBody>
      </p:sp>
      <p:sp>
        <p:nvSpPr>
          <p:cNvPr id="20" name="Rectangle 19"/>
          <p:cNvSpPr/>
          <p:nvPr/>
        </p:nvSpPr>
        <p:spPr>
          <a:xfrm>
            <a:off x="6108189" y="4780112"/>
            <a:ext cx="3850580"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Archetypes of leadership</a:t>
            </a:r>
          </a:p>
        </p:txBody>
      </p:sp>
      <p:sp>
        <p:nvSpPr>
          <p:cNvPr id="21" name="TextBox 20"/>
          <p:cNvSpPr txBox="1"/>
          <p:nvPr/>
        </p:nvSpPr>
        <p:spPr>
          <a:xfrm>
            <a:off x="1085088" y="1117152"/>
            <a:ext cx="3304032"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
        <p:nvSpPr>
          <p:cNvPr id="22" name="Rectangle 21"/>
          <p:cNvSpPr/>
          <p:nvPr/>
        </p:nvSpPr>
        <p:spPr>
          <a:xfrm>
            <a:off x="6108189" y="5517431"/>
            <a:ext cx="3850580"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&amp; closing</a:t>
            </a:r>
          </a:p>
        </p:txBody>
      </p:sp>
    </p:spTree>
    <p:extLst>
      <p:ext uri="{BB962C8B-B14F-4D97-AF65-F5344CB8AC3E}">
        <p14:creationId xmlns:p14="http://schemas.microsoft.com/office/powerpoint/2010/main" val="813426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mt="10000"/>
            <a:extLst>
              <a:ext uri="{28A0092B-C50C-407E-A947-70E740481C1C}">
                <a14:useLocalDpi xmlns:a14="http://schemas.microsoft.com/office/drawing/2010/main" val="0"/>
              </a:ext>
            </a:extLst>
          </a:blip>
          <a:srcRect t="15666"/>
          <a:stretch/>
        </p:blipFill>
        <p:spPr>
          <a:xfrm>
            <a:off x="0" y="0"/>
            <a:ext cx="12192000" cy="6858000"/>
          </a:xfrm>
          <a:prstGeom prst="rect">
            <a:avLst/>
          </a:prstGeom>
        </p:spPr>
      </p:pic>
      <p:sp>
        <p:nvSpPr>
          <p:cNvPr id="9" name="TextBox 8"/>
          <p:cNvSpPr txBox="1"/>
          <p:nvPr/>
        </p:nvSpPr>
        <p:spPr>
          <a:xfrm>
            <a:off x="0" y="2409677"/>
            <a:ext cx="12192000" cy="2446824"/>
          </a:xfrm>
          <a:prstGeom prst="rect">
            <a:avLst/>
          </a:prstGeom>
          <a:noFill/>
        </p:spPr>
        <p:txBody>
          <a:bodyPr wrap="square" rtlCol="0">
            <a:spAutoFit/>
          </a:bodyPr>
          <a:lstStyle/>
          <a:p>
            <a:pPr algn="ctr">
              <a:lnSpc>
                <a:spcPct val="90000"/>
              </a:lnSpc>
            </a:pPr>
            <a:r>
              <a:rPr lang="en-US" sz="8500" b="1" dirty="0">
                <a:solidFill>
                  <a:srgbClr val="FFFFFF"/>
                </a:solidFill>
                <a:latin typeface="Gilroy ExtraBold" charset="0"/>
                <a:ea typeface="Gilroy ExtraBold" charset="0"/>
                <a:cs typeface="Gilroy ExtraBold" charset="0"/>
              </a:rPr>
              <a:t>Archetypes of </a:t>
            </a:r>
          </a:p>
          <a:p>
            <a:pPr algn="ctr">
              <a:lnSpc>
                <a:spcPct val="90000"/>
              </a:lnSpc>
            </a:pPr>
            <a:r>
              <a:rPr lang="en-US" sz="8500" b="1" dirty="0">
                <a:solidFill>
                  <a:srgbClr val="FFFFFF"/>
                </a:solidFill>
                <a:latin typeface="Gilroy ExtraBold" charset="0"/>
                <a:ea typeface="Gilroy ExtraBold" charset="0"/>
                <a:cs typeface="Gilroy ExtraBold" charset="0"/>
              </a:rPr>
              <a:t>leadership</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106815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64484" y="1134166"/>
            <a:ext cx="5236954" cy="3404330"/>
          </a:xfrm>
          <a:prstGeom prst="rect">
            <a:avLst/>
          </a:prstGeom>
          <a:noFill/>
        </p:spPr>
        <p:txBody>
          <a:bodyPr wrap="square" lIns="79567" tIns="39783" rIns="79567" bIns="39783" rtlCol="0">
            <a:spAutoFit/>
          </a:bodyPr>
          <a:lstStyle/>
          <a:p>
            <a:r>
              <a:rPr lang="en-US" sz="2400" dirty="0">
                <a:solidFill>
                  <a:srgbClr val="C6D0D7">
                    <a:lumMod val="25000"/>
                  </a:srgbClr>
                </a:solidFill>
                <a:latin typeface="Source Sans Pro" charset="0"/>
                <a:ea typeface="Source Sans Pro" charset="0"/>
                <a:cs typeface="Source Sans Pro" charset="0"/>
              </a:rPr>
              <a:t>Develop self-awareness and knowledge about your archetype of leadership.</a:t>
            </a:r>
          </a:p>
          <a:p>
            <a:endParaRPr lang="en-US" sz="2400" dirty="0">
              <a:solidFill>
                <a:srgbClr val="C6D0D7">
                  <a:lumMod val="25000"/>
                </a:srgbClr>
              </a:solidFill>
              <a:latin typeface="Source Sans Pro" charset="0"/>
              <a:ea typeface="Source Sans Pro" charset="0"/>
              <a:cs typeface="Source Sans Pro" charset="0"/>
            </a:endParaRPr>
          </a:p>
          <a:p>
            <a:r>
              <a:rPr lang="en-US" sz="2400" dirty="0">
                <a:solidFill>
                  <a:srgbClr val="C6D0D7">
                    <a:lumMod val="25000"/>
                  </a:srgbClr>
                </a:solidFill>
                <a:latin typeface="Source Sans Pro" charset="0"/>
                <a:ea typeface="Source Sans Pro" charset="0"/>
                <a:cs typeface="Source Sans Pro" charset="0"/>
              </a:rPr>
              <a:t>Identify areas that, based on your archetypes, highlight how you want grow as a leader.</a:t>
            </a:r>
          </a:p>
          <a:p>
            <a:endParaRPr lang="en-US" sz="2400" dirty="0">
              <a:solidFill>
                <a:srgbClr val="C6D0D7">
                  <a:lumMod val="25000"/>
                </a:srgbClr>
              </a:solidFill>
              <a:latin typeface="Source Sans Pro" charset="0"/>
              <a:ea typeface="Source Sans Pro" charset="0"/>
              <a:cs typeface="Source Sans Pro" charset="0"/>
            </a:endParaRPr>
          </a:p>
          <a:p>
            <a:r>
              <a:rPr lang="en-US" sz="2400" dirty="0">
                <a:solidFill>
                  <a:srgbClr val="C6D0D7">
                    <a:lumMod val="25000"/>
                  </a:srgbClr>
                </a:solidFill>
                <a:latin typeface="Source Sans Pro" charset="0"/>
                <a:ea typeface="Source Sans Pro" charset="0"/>
                <a:cs typeface="Source Sans Pro" charset="0"/>
              </a:rPr>
              <a:t>Feel ready and capable of developing into a great leader.</a:t>
            </a:r>
          </a:p>
        </p:txBody>
      </p:sp>
      <p:sp>
        <p:nvSpPr>
          <p:cNvPr id="17" name="Oval 16"/>
          <p:cNvSpPr/>
          <p:nvPr/>
        </p:nvSpPr>
        <p:spPr>
          <a:xfrm>
            <a:off x="5815815" y="1216600"/>
            <a:ext cx="313666"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8" name="Oval 17"/>
          <p:cNvSpPr/>
          <p:nvPr/>
        </p:nvSpPr>
        <p:spPr>
          <a:xfrm>
            <a:off x="5815812" y="2331587"/>
            <a:ext cx="313666"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9" name="Oval 18"/>
          <p:cNvSpPr/>
          <p:nvPr/>
        </p:nvSpPr>
        <p:spPr>
          <a:xfrm>
            <a:off x="5815812" y="3766030"/>
            <a:ext cx="313666"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
        <p:nvSpPr>
          <p:cNvPr id="8" name="TextBox 7"/>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Goals</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123144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Rectangle 9"/>
          <p:cNvSpPr/>
          <p:nvPr/>
        </p:nvSpPr>
        <p:spPr>
          <a:xfrm>
            <a:off x="5279136" y="1117152"/>
            <a:ext cx="4800256"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Our day so far</a:t>
            </a:r>
          </a:p>
        </p:txBody>
      </p:sp>
      <p:sp>
        <p:nvSpPr>
          <p:cNvPr id="13" name="Rectangle 12"/>
          <p:cNvSpPr/>
          <p:nvPr/>
        </p:nvSpPr>
        <p:spPr>
          <a:xfrm>
            <a:off x="5279134" y="1830836"/>
            <a:ext cx="4316504"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rgbClr val="3B444D"/>
                </a:solidFill>
                <a:latin typeface="Source Sans Pro" charset="0"/>
                <a:ea typeface="Source Sans Pro" charset="0"/>
                <a:cs typeface="Source Sans Pro" charset="0"/>
              </a:rPr>
              <a:t>Your five top leaders</a:t>
            </a:r>
          </a:p>
        </p:txBody>
      </p:sp>
      <p:sp>
        <p:nvSpPr>
          <p:cNvPr id="14" name="Rectangle 13"/>
          <p:cNvSpPr/>
          <p:nvPr/>
        </p:nvSpPr>
        <p:spPr>
          <a:xfrm>
            <a:off x="5279135" y="2568155"/>
            <a:ext cx="468689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rgbClr val="3B444D"/>
                </a:solidFill>
                <a:latin typeface="Source Sans Pro" charset="0"/>
                <a:ea typeface="Source Sans Pro" charset="0"/>
                <a:cs typeface="Source Sans Pro" charset="0"/>
              </a:rPr>
              <a:t>Archetypes of leadership</a:t>
            </a:r>
          </a:p>
        </p:txBody>
      </p:sp>
      <p:sp>
        <p:nvSpPr>
          <p:cNvPr id="15" name="Rectangle 14"/>
          <p:cNvSpPr/>
          <p:nvPr/>
        </p:nvSpPr>
        <p:spPr>
          <a:xfrm>
            <a:off x="5279135"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rgbClr val="3B444D"/>
                </a:solidFill>
                <a:latin typeface="Source Sans Pro" charset="0"/>
                <a:ea typeface="Source Sans Pro" charset="0"/>
                <a:cs typeface="Source Sans Pro" charset="0"/>
              </a:rPr>
              <a:t>Our conceptions of leadership</a:t>
            </a:r>
          </a:p>
        </p:txBody>
      </p:sp>
      <p:sp>
        <p:nvSpPr>
          <p:cNvPr id="16" name="Rectangle 15"/>
          <p:cNvSpPr/>
          <p:nvPr/>
        </p:nvSpPr>
        <p:spPr>
          <a:xfrm>
            <a:off x="5279134" y="4019643"/>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rgbClr val="3B444D"/>
                </a:solidFill>
                <a:latin typeface="Source Sans Pro" charset="0"/>
                <a:ea typeface="Source Sans Pro" charset="0"/>
                <a:cs typeface="Source Sans Pro" charset="0"/>
              </a:rPr>
              <a:t>Debrief and close</a:t>
            </a:r>
          </a:p>
        </p:txBody>
      </p:sp>
      <p:sp>
        <p:nvSpPr>
          <p:cNvPr id="19" name="TextBox 18"/>
          <p:cNvSpPr txBox="1"/>
          <p:nvPr/>
        </p:nvSpPr>
        <p:spPr>
          <a:xfrm>
            <a:off x="1085088" y="1117152"/>
            <a:ext cx="2886837"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914482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Today’s goals</a:t>
            </a:r>
          </a:p>
        </p:txBody>
      </p:sp>
      <p:sp>
        <p:nvSpPr>
          <p:cNvPr id="8" name="TextBox 7"/>
          <p:cNvSpPr txBox="1"/>
          <p:nvPr/>
        </p:nvSpPr>
        <p:spPr>
          <a:xfrm>
            <a:off x="6266688" y="1141536"/>
            <a:ext cx="4806125" cy="4524315"/>
          </a:xfrm>
          <a:prstGeom prst="rect">
            <a:avLst/>
          </a:prstGeom>
          <a:noFill/>
        </p:spPr>
        <p:txBody>
          <a:bodyPr wrap="square" rtlCol="0">
            <a:spAutoFit/>
          </a:bodyPr>
          <a:lstStyle/>
          <a:p>
            <a:pPr fontAlgn="base"/>
            <a:r>
              <a:rPr lang="en-US" sz="2400" dirty="0">
                <a:latin typeface="Source Sans Pro" charset="0"/>
                <a:ea typeface="Source Sans Pro" charset="0"/>
                <a:cs typeface="Source Sans Pro" charset="0"/>
              </a:rPr>
              <a:t>Coaches should develop a deeper understanding of the challenges and best practices to accomplishing goals through a team. </a:t>
            </a:r>
          </a:p>
          <a:p>
            <a:pPr fontAlgn="base"/>
            <a:endParaRPr lang="en-US" sz="2400" dirty="0">
              <a:latin typeface="Source Sans Pro" charset="0"/>
              <a:ea typeface="Source Sans Pro" charset="0"/>
              <a:cs typeface="Source Sans Pro" charset="0"/>
            </a:endParaRPr>
          </a:p>
          <a:p>
            <a:pPr fontAlgn="base"/>
            <a:r>
              <a:rPr lang="en-US" sz="2400" dirty="0">
                <a:latin typeface="Source Sans Pro" charset="0"/>
                <a:ea typeface="Source Sans Pro" charset="0"/>
                <a:cs typeface="Source Sans Pro" charset="0"/>
              </a:rPr>
              <a:t>Coaches should learn new skills for communicating, leading, and directing a team to success. </a:t>
            </a:r>
          </a:p>
          <a:p>
            <a:pPr fontAlgn="base"/>
            <a:endParaRPr lang="en-US" sz="2400" dirty="0">
              <a:latin typeface="Source Sans Pro" charset="0"/>
              <a:ea typeface="Source Sans Pro" charset="0"/>
              <a:cs typeface="Source Sans Pro" charset="0"/>
            </a:endParaRPr>
          </a:p>
          <a:p>
            <a:pPr fontAlgn="base"/>
            <a:r>
              <a:rPr lang="en-US" sz="2400" dirty="0">
                <a:latin typeface="Source Sans Pro" charset="0"/>
                <a:ea typeface="Source Sans Pro" charset="0"/>
                <a:cs typeface="Source Sans Pro" charset="0"/>
              </a:rPr>
              <a:t>Coaches should start deconstructing their definition of “effective leadership.” </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8418" y="304072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526820"/>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5557752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Rectangle 9"/>
          <p:cNvSpPr/>
          <p:nvPr/>
        </p:nvSpPr>
        <p:spPr>
          <a:xfrm>
            <a:off x="5279136"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Our day so far</a:t>
            </a:r>
          </a:p>
        </p:txBody>
      </p:sp>
      <p:sp>
        <p:nvSpPr>
          <p:cNvPr id="13" name="Rectangle 12"/>
          <p:cNvSpPr/>
          <p:nvPr/>
        </p:nvSpPr>
        <p:spPr>
          <a:xfrm>
            <a:off x="5279134" y="1830836"/>
            <a:ext cx="4316504"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Your top five leaders</a:t>
            </a:r>
          </a:p>
        </p:txBody>
      </p:sp>
      <p:sp>
        <p:nvSpPr>
          <p:cNvPr id="14" name="Rectangle 13"/>
          <p:cNvSpPr/>
          <p:nvPr/>
        </p:nvSpPr>
        <p:spPr>
          <a:xfrm>
            <a:off x="5279135" y="2568155"/>
            <a:ext cx="468689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rgbClr val="3B444D"/>
                </a:solidFill>
                <a:latin typeface="Source Sans Pro" charset="0"/>
                <a:ea typeface="Source Sans Pro" charset="0"/>
                <a:cs typeface="Source Sans Pro" charset="0"/>
              </a:rPr>
              <a:t>Archetypes of leadership</a:t>
            </a:r>
          </a:p>
        </p:txBody>
      </p:sp>
      <p:sp>
        <p:nvSpPr>
          <p:cNvPr id="15" name="Rectangle 14"/>
          <p:cNvSpPr/>
          <p:nvPr/>
        </p:nvSpPr>
        <p:spPr>
          <a:xfrm>
            <a:off x="5279135"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rgbClr val="3B444D"/>
                </a:solidFill>
                <a:latin typeface="Source Sans Pro" charset="0"/>
                <a:ea typeface="Source Sans Pro" charset="0"/>
                <a:cs typeface="Source Sans Pro" charset="0"/>
              </a:rPr>
              <a:t>Our conceptions of leadership</a:t>
            </a:r>
          </a:p>
        </p:txBody>
      </p:sp>
      <p:sp>
        <p:nvSpPr>
          <p:cNvPr id="16" name="Rectangle 15"/>
          <p:cNvSpPr/>
          <p:nvPr/>
        </p:nvSpPr>
        <p:spPr>
          <a:xfrm>
            <a:off x="5279134" y="4019643"/>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rgbClr val="3B444D"/>
                </a:solidFill>
                <a:latin typeface="Source Sans Pro" charset="0"/>
                <a:ea typeface="Source Sans Pro" charset="0"/>
                <a:cs typeface="Source Sans Pro" charset="0"/>
              </a:rPr>
              <a:t>Debrief and close</a:t>
            </a:r>
          </a:p>
        </p:txBody>
      </p:sp>
      <p:sp>
        <p:nvSpPr>
          <p:cNvPr id="19" name="TextBox 18"/>
          <p:cNvSpPr txBox="1"/>
          <p:nvPr/>
        </p:nvSpPr>
        <p:spPr>
          <a:xfrm>
            <a:off x="1085088" y="1117152"/>
            <a:ext cx="2886837"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11407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0468" y="1513620"/>
            <a:ext cx="5607804" cy="3735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List the top five leaders you admire on butcher paper.</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Identify why you chose these five leaders—think:</a:t>
            </a:r>
          </a:p>
          <a:p>
            <a:pPr marL="1085850" lvl="1" indent="-342900">
              <a:buFont typeface="Arial" charset="0"/>
              <a:buChar char="•"/>
            </a:pPr>
            <a:r>
              <a:rPr lang="en-US" altLang="en-US" sz="2400" dirty="0">
                <a:solidFill>
                  <a:srgbClr val="3B444D"/>
                </a:solidFill>
                <a:latin typeface="Source Sans Pro" charset="0"/>
                <a:ea typeface="Source Sans Pro" charset="0"/>
                <a:cs typeface="Source Sans Pro" charset="0"/>
              </a:rPr>
              <a:t>Attributes</a:t>
            </a:r>
          </a:p>
          <a:p>
            <a:pPr marL="1085850" lvl="1" indent="-342900">
              <a:buFont typeface="Arial" charset="0"/>
              <a:buChar char="•"/>
            </a:pPr>
            <a:r>
              <a:rPr lang="en-US" altLang="en-US" sz="2400" dirty="0">
                <a:solidFill>
                  <a:srgbClr val="3B444D"/>
                </a:solidFill>
                <a:latin typeface="Source Sans Pro" charset="0"/>
                <a:ea typeface="Source Sans Pro" charset="0"/>
                <a:cs typeface="Source Sans Pro" charset="0"/>
              </a:rPr>
              <a:t>Demographics</a:t>
            </a:r>
          </a:p>
          <a:p>
            <a:pPr marL="1085850" lvl="1" indent="-342900">
              <a:buFont typeface="Arial" charset="0"/>
              <a:buChar char="•"/>
            </a:pPr>
            <a:r>
              <a:rPr lang="en-US" altLang="en-US" sz="2400" dirty="0">
                <a:solidFill>
                  <a:srgbClr val="3B444D"/>
                </a:solidFill>
                <a:latin typeface="Source Sans Pro" charset="0"/>
                <a:ea typeface="Source Sans Pro" charset="0"/>
                <a:cs typeface="Source Sans Pro" charset="0"/>
              </a:rPr>
              <a:t>What makes them a good leader</a:t>
            </a:r>
          </a:p>
          <a:p>
            <a:pPr marL="342900" indent="-342900">
              <a:buFont typeface="Arial" charset="0"/>
              <a:buChar char="•"/>
            </a:pPr>
            <a:endParaRPr lang="en-US" altLang="en-US" sz="2400" b="1" dirty="0">
              <a:solidFill>
                <a:srgbClr val="3B444D"/>
              </a:solidFill>
              <a:latin typeface="Source Sans Pro" charset="0"/>
              <a:ea typeface="Source Sans Pro" charset="0"/>
              <a:cs typeface="Source Sans Pro" charset="0"/>
            </a:endParaRP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5 minutes</a:t>
            </a:r>
          </a:p>
        </p:txBody>
      </p:sp>
      <p:sp>
        <p:nvSpPr>
          <p:cNvPr id="8" name="TextBox 7"/>
          <p:cNvSpPr txBox="1"/>
          <p:nvPr/>
        </p:nvSpPr>
        <p:spPr>
          <a:xfrm>
            <a:off x="1006999" y="2072171"/>
            <a:ext cx="2500130" cy="369332"/>
          </a:xfrm>
          <a:prstGeom prst="rect">
            <a:avLst/>
          </a:prstGeom>
          <a:noFill/>
        </p:spPr>
        <p:txBody>
          <a:bodyPr wrap="square" rtlCol="0">
            <a:spAutoFit/>
          </a:bodyPr>
          <a:lstStyle/>
          <a:p>
            <a:r>
              <a:rPr lang="en-US" altLang="en-US" b="1" dirty="0">
                <a:solidFill>
                  <a:srgbClr val="3B444D"/>
                </a:solidFill>
                <a:latin typeface="Source Sans Pro" charset="0"/>
                <a:ea typeface="Source Sans Pro" charset="0"/>
                <a:cs typeface="Source Sans Pro" charset="0"/>
              </a:rPr>
              <a:t>Reflection and writing</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solidFill>
                <a:srgbClr val="3B444D"/>
              </a:solidFill>
            </a:endParaRPr>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solidFill>
                <a:srgbClr val="3B444D"/>
              </a:solidFill>
            </a:endParaRPr>
          </a:p>
        </p:txBody>
      </p:sp>
    </p:spTree>
    <p:extLst>
      <p:ext uri="{BB962C8B-B14F-4D97-AF65-F5344CB8AC3E}">
        <p14:creationId xmlns:p14="http://schemas.microsoft.com/office/powerpoint/2010/main" val="65222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Today’s goals</a:t>
            </a:r>
          </a:p>
        </p:txBody>
      </p:sp>
      <p:sp>
        <p:nvSpPr>
          <p:cNvPr id="8" name="TextBox 7"/>
          <p:cNvSpPr txBox="1"/>
          <p:nvPr/>
        </p:nvSpPr>
        <p:spPr>
          <a:xfrm>
            <a:off x="6266688" y="1141536"/>
            <a:ext cx="4806125" cy="4893647"/>
          </a:xfrm>
          <a:prstGeom prst="rect">
            <a:avLst/>
          </a:prstGeom>
          <a:noFill/>
        </p:spPr>
        <p:txBody>
          <a:bodyPr wrap="square" rtlCol="0">
            <a:spAutoFit/>
          </a:bodyPr>
          <a:lstStyle/>
          <a:p>
            <a:r>
              <a:rPr lang="en-US" sz="2400" dirty="0">
                <a:latin typeface="Source Sans Pro" charset="0"/>
                <a:ea typeface="Source Sans Pro" charset="0"/>
                <a:cs typeface="Source Sans Pro" charset="0"/>
              </a:rPr>
              <a:t>Know concretely your strengths, challenges, and leadership style.</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Be able to apply leadership theory to your individual practice.</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Feel confident, prepared, and ready to lead your teams in the fall.</a:t>
            </a:r>
          </a:p>
          <a:p>
            <a:br>
              <a:rPr lang="en-US" sz="2400" dirty="0"/>
            </a:br>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8418" y="304072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526820"/>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20503609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501428"/>
            <a:ext cx="5997944" cy="41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You will need to find a partner for this next activity.</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b="1" dirty="0">
                <a:solidFill>
                  <a:srgbClr val="3B444D"/>
                </a:solidFill>
                <a:latin typeface="Source Sans Pro" charset="0"/>
                <a:ea typeface="Source Sans Pro" charset="0"/>
                <a:cs typeface="Source Sans Pro" charset="0"/>
              </a:rPr>
              <a:t>For 5 minutes</a:t>
            </a:r>
            <a:r>
              <a:rPr lang="en-US" altLang="en-US" sz="2400" dirty="0">
                <a:solidFill>
                  <a:srgbClr val="3B444D"/>
                </a:solidFill>
                <a:latin typeface="Source Sans Pro" charset="0"/>
                <a:ea typeface="Source Sans Pro" charset="0"/>
                <a:cs typeface="Source Sans Pro" charset="0"/>
              </a:rPr>
              <a:t>: One of you will share your list of leaders and explain why you chose them. Include demographics and attributes of your leaders.</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After 5 minutes, switch and have the other partner share. </a:t>
            </a:r>
            <a:endParaRPr lang="en-US" altLang="en-US" sz="2400" i="1"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altLang="en-US" sz="2400" b="1" dirty="0">
              <a:solidFill>
                <a:srgbClr val="3B444D"/>
              </a:solidFill>
              <a:latin typeface="Source Sans Pro" charset="0"/>
              <a:ea typeface="Source Sans Pro" charset="0"/>
              <a:cs typeface="Source Sans Pro" charset="0"/>
            </a:endParaRP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10 minutes</a:t>
            </a:r>
          </a:p>
        </p:txBody>
      </p:sp>
      <p:sp>
        <p:nvSpPr>
          <p:cNvPr id="8" name="TextBox 7"/>
          <p:cNvSpPr txBox="1"/>
          <p:nvPr/>
        </p:nvSpPr>
        <p:spPr>
          <a:xfrm>
            <a:off x="1006999" y="2072171"/>
            <a:ext cx="2500130" cy="369332"/>
          </a:xfrm>
          <a:prstGeom prst="rect">
            <a:avLst/>
          </a:prstGeom>
          <a:noFill/>
        </p:spPr>
        <p:txBody>
          <a:bodyPr wrap="square" rtlCol="0">
            <a:spAutoFit/>
          </a:bodyPr>
          <a:lstStyle/>
          <a:p>
            <a:r>
              <a:rPr lang="en-US" altLang="en-US" b="1" dirty="0">
                <a:solidFill>
                  <a:srgbClr val="3B444D"/>
                </a:solidFill>
                <a:latin typeface="Source Sans Pro" charset="0"/>
                <a:ea typeface="Source Sans Pro" charset="0"/>
                <a:cs typeface="Source Sans Pro" charset="0"/>
              </a:rPr>
              <a:t>Partner activity</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solidFill>
                <a:srgbClr val="3B444D"/>
              </a:solidFill>
            </a:endParaRPr>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solidFill>
                <a:srgbClr val="3B444D"/>
              </a:solidFill>
            </a:endParaRPr>
          </a:p>
        </p:txBody>
      </p:sp>
    </p:spTree>
    <p:extLst>
      <p:ext uri="{BB962C8B-B14F-4D97-AF65-F5344CB8AC3E}">
        <p14:creationId xmlns:p14="http://schemas.microsoft.com/office/powerpoint/2010/main" val="11534266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501428"/>
            <a:ext cx="5997944" cy="2997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b="1" dirty="0">
                <a:solidFill>
                  <a:srgbClr val="3B444D"/>
                </a:solidFill>
                <a:latin typeface="Source Sans Pro" charset="0"/>
                <a:ea typeface="Source Sans Pro" charset="0"/>
                <a:cs typeface="Source Sans Pro" charset="0"/>
              </a:rPr>
              <a:t>Reflect on your partner’s list of leaders and descriptions: </a:t>
            </a:r>
          </a:p>
          <a:p>
            <a:pPr marL="342900" indent="-342900">
              <a:buFont typeface="Arial" charset="0"/>
              <a:buChar char="•"/>
            </a:pPr>
            <a:endParaRPr lang="en-US" altLang="en-US" sz="2400" b="1" dirty="0">
              <a:solidFill>
                <a:srgbClr val="3B444D"/>
              </a:solidFill>
              <a:latin typeface="Source Sans Pro" charset="0"/>
              <a:ea typeface="Source Sans Pro" charset="0"/>
              <a:cs typeface="Source Sans Pro" charset="0"/>
            </a:endParaRPr>
          </a:p>
          <a:p>
            <a:pPr marL="1085850" lvl="1" indent="-342900">
              <a:buFont typeface="Arial" charset="0"/>
              <a:buChar char="•"/>
            </a:pPr>
            <a:r>
              <a:rPr lang="en-US" altLang="en-US" sz="2400" dirty="0">
                <a:solidFill>
                  <a:srgbClr val="3B444D"/>
                </a:solidFill>
                <a:latin typeface="Source Sans Pro" charset="0"/>
                <a:ea typeface="Source Sans Pro" charset="0"/>
                <a:cs typeface="Source Sans Pro" charset="0"/>
              </a:rPr>
              <a:t>What values are present in the list of leaders your partner chose?</a:t>
            </a:r>
          </a:p>
          <a:p>
            <a:pPr marL="1085850" lvl="1"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1085850" lvl="1" indent="-342900">
              <a:buFont typeface="Arial" charset="0"/>
              <a:buChar char="•"/>
            </a:pPr>
            <a:r>
              <a:rPr lang="en-US" altLang="en-US" sz="2400" dirty="0">
                <a:solidFill>
                  <a:srgbClr val="3B444D"/>
                </a:solidFill>
                <a:latin typeface="Source Sans Pro" charset="0"/>
                <a:ea typeface="Source Sans Pro" charset="0"/>
                <a:cs typeface="Source Sans Pro" charset="0"/>
              </a:rPr>
              <a:t>What potential leadership blind-spots do you see? </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3</a:t>
            </a:r>
            <a:r>
              <a:rPr lang="en-US" sz="4000" b="1">
                <a:solidFill>
                  <a:srgbClr val="EE2F4B"/>
                </a:solidFill>
                <a:latin typeface="Gilroy ExtraBold" charset="0"/>
                <a:ea typeface="Gilroy ExtraBold" charset="0"/>
                <a:cs typeface="Gilroy ExtraBold" charset="0"/>
              </a:rPr>
              <a:t> </a:t>
            </a:r>
            <a:r>
              <a:rPr lang="en-US" sz="4000" b="1" dirty="0">
                <a:solidFill>
                  <a:srgbClr val="EE2F4B"/>
                </a:solidFill>
                <a:latin typeface="Gilroy ExtraBold" charset="0"/>
                <a:ea typeface="Gilroy ExtraBold" charset="0"/>
                <a:cs typeface="Gilroy ExtraBold" charset="0"/>
              </a:rPr>
              <a:t>minutes</a:t>
            </a:r>
          </a:p>
        </p:txBody>
      </p:sp>
      <p:sp>
        <p:nvSpPr>
          <p:cNvPr id="8" name="TextBox 7"/>
          <p:cNvSpPr txBox="1"/>
          <p:nvPr/>
        </p:nvSpPr>
        <p:spPr>
          <a:xfrm>
            <a:off x="1006999" y="2072171"/>
            <a:ext cx="2500130" cy="369332"/>
          </a:xfrm>
          <a:prstGeom prst="rect">
            <a:avLst/>
          </a:prstGeom>
          <a:noFill/>
        </p:spPr>
        <p:txBody>
          <a:bodyPr wrap="square" rtlCol="0">
            <a:spAutoFit/>
          </a:bodyPr>
          <a:lstStyle/>
          <a:p>
            <a:r>
              <a:rPr lang="en-US" altLang="en-US" b="1" dirty="0">
                <a:solidFill>
                  <a:srgbClr val="3B444D"/>
                </a:solidFill>
                <a:latin typeface="Source Sans Pro" charset="0"/>
                <a:ea typeface="Source Sans Pro" charset="0"/>
                <a:cs typeface="Source Sans Pro" charset="0"/>
              </a:rPr>
              <a:t>Reflection and writing</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solidFill>
                <a:srgbClr val="3B444D"/>
              </a:solidFill>
            </a:endParaRPr>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solidFill>
                <a:srgbClr val="3B444D"/>
              </a:solidFill>
            </a:endParaRPr>
          </a:p>
        </p:txBody>
      </p:sp>
    </p:spTree>
    <p:extLst>
      <p:ext uri="{BB962C8B-B14F-4D97-AF65-F5344CB8AC3E}">
        <p14:creationId xmlns:p14="http://schemas.microsoft.com/office/powerpoint/2010/main" val="3073124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525812"/>
            <a:ext cx="5997944" cy="2627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Each partner should come back together.</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b="1" dirty="0">
                <a:solidFill>
                  <a:srgbClr val="3B444D"/>
                </a:solidFill>
                <a:latin typeface="Source Sans Pro" charset="0"/>
                <a:ea typeface="Source Sans Pro" charset="0"/>
                <a:cs typeface="Source Sans Pro" charset="0"/>
              </a:rPr>
              <a:t>For 5 minutes each: </a:t>
            </a:r>
            <a:r>
              <a:rPr lang="en-US" altLang="en-US" sz="2400" dirty="0">
                <a:solidFill>
                  <a:srgbClr val="3B444D"/>
                </a:solidFill>
                <a:latin typeface="Source Sans Pro" charset="0"/>
                <a:ea typeface="Source Sans Pro" charset="0"/>
                <a:cs typeface="Source Sans Pro" charset="0"/>
              </a:rPr>
              <a:t>Discuss your findings on the values you noticed in your partner’s leaders list and the potential blind-spots you were able to identify. </a:t>
            </a:r>
            <a:endParaRPr lang="en-US" altLang="en-US" sz="2400" i="1"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altLang="en-US" sz="2400" b="1" dirty="0">
              <a:solidFill>
                <a:srgbClr val="3B444D"/>
              </a:solidFill>
              <a:latin typeface="Source Sans Pro" charset="0"/>
              <a:ea typeface="Source Sans Pro" charset="0"/>
              <a:cs typeface="Source Sans Pro" charset="0"/>
            </a:endParaRP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10 minutes</a:t>
            </a:r>
          </a:p>
        </p:txBody>
      </p:sp>
      <p:sp>
        <p:nvSpPr>
          <p:cNvPr id="8" name="TextBox 7"/>
          <p:cNvSpPr txBox="1"/>
          <p:nvPr/>
        </p:nvSpPr>
        <p:spPr>
          <a:xfrm>
            <a:off x="1006999" y="2072171"/>
            <a:ext cx="2500130" cy="369332"/>
          </a:xfrm>
          <a:prstGeom prst="rect">
            <a:avLst/>
          </a:prstGeom>
          <a:noFill/>
        </p:spPr>
        <p:txBody>
          <a:bodyPr wrap="square" rtlCol="0">
            <a:spAutoFit/>
          </a:bodyPr>
          <a:lstStyle/>
          <a:p>
            <a:r>
              <a:rPr lang="en-US" altLang="en-US" b="1" dirty="0">
                <a:solidFill>
                  <a:srgbClr val="3B444D"/>
                </a:solidFill>
                <a:latin typeface="Source Sans Pro" charset="0"/>
                <a:ea typeface="Source Sans Pro" charset="0"/>
                <a:cs typeface="Source Sans Pro" charset="0"/>
              </a:rPr>
              <a:t>Partner activity</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solidFill>
                <a:srgbClr val="3B444D"/>
              </a:solidFill>
            </a:endParaRPr>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solidFill>
                <a:srgbClr val="3B444D"/>
              </a:solidFill>
            </a:endParaRPr>
          </a:p>
        </p:txBody>
      </p:sp>
    </p:spTree>
    <p:extLst>
      <p:ext uri="{BB962C8B-B14F-4D97-AF65-F5344CB8AC3E}">
        <p14:creationId xmlns:p14="http://schemas.microsoft.com/office/powerpoint/2010/main" val="302747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a:spLocks noChangeArrowheads="1"/>
          </p:cNvSpPr>
          <p:nvPr/>
        </p:nvSpPr>
        <p:spPr bwMode="auto">
          <a:xfrm>
            <a:off x="0" y="1722503"/>
            <a:ext cx="12192000" cy="314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20000" b="1" dirty="0">
                <a:solidFill>
                  <a:srgbClr val="FFFFFF"/>
                </a:solidFill>
                <a:latin typeface="Gilroy ExtraBold" charset="0"/>
                <a:ea typeface="Gilroy ExtraBold" charset="0"/>
                <a:cs typeface="Gilroy ExtraBold" charset="0"/>
              </a:rPr>
              <a:t>Debrief</a:t>
            </a:r>
          </a:p>
        </p:txBody>
      </p:sp>
      <p:cxnSp>
        <p:nvCxnSpPr>
          <p:cNvPr id="16" name="Straight Connector 15"/>
          <p:cNvCxnSpPr>
            <a:stCxn id="6" idx="2"/>
          </p:cNvCxnSpPr>
          <p:nvPr/>
        </p:nvCxnSpPr>
        <p:spPr>
          <a:xfrm>
            <a:off x="6096000" y="6858000"/>
            <a:ext cx="0" cy="1237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89363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Rectangle 9"/>
          <p:cNvSpPr/>
          <p:nvPr/>
        </p:nvSpPr>
        <p:spPr>
          <a:xfrm>
            <a:off x="5279136"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Our day so far</a:t>
            </a:r>
          </a:p>
        </p:txBody>
      </p:sp>
      <p:sp>
        <p:nvSpPr>
          <p:cNvPr id="13" name="Rectangle 12"/>
          <p:cNvSpPr/>
          <p:nvPr/>
        </p:nvSpPr>
        <p:spPr>
          <a:xfrm>
            <a:off x="5279134" y="1830836"/>
            <a:ext cx="4316504"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Your five top leaders</a:t>
            </a:r>
          </a:p>
        </p:txBody>
      </p:sp>
      <p:sp>
        <p:nvSpPr>
          <p:cNvPr id="14" name="Rectangle 13"/>
          <p:cNvSpPr/>
          <p:nvPr/>
        </p:nvSpPr>
        <p:spPr>
          <a:xfrm>
            <a:off x="5279135" y="2568155"/>
            <a:ext cx="4686893"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Archetypes of leadership</a:t>
            </a:r>
          </a:p>
        </p:txBody>
      </p:sp>
      <p:sp>
        <p:nvSpPr>
          <p:cNvPr id="15" name="Rectangle 14"/>
          <p:cNvSpPr/>
          <p:nvPr/>
        </p:nvSpPr>
        <p:spPr>
          <a:xfrm>
            <a:off x="5279135"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rgbClr val="3B444D"/>
                </a:solidFill>
                <a:latin typeface="Source Sans Pro" charset="0"/>
                <a:ea typeface="Source Sans Pro" charset="0"/>
                <a:cs typeface="Source Sans Pro" charset="0"/>
              </a:rPr>
              <a:t>Our conceptions of leadership</a:t>
            </a:r>
          </a:p>
        </p:txBody>
      </p:sp>
      <p:sp>
        <p:nvSpPr>
          <p:cNvPr id="16" name="Rectangle 15"/>
          <p:cNvSpPr/>
          <p:nvPr/>
        </p:nvSpPr>
        <p:spPr>
          <a:xfrm>
            <a:off x="5279134" y="4019643"/>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rgbClr val="3B444D"/>
                </a:solidFill>
                <a:latin typeface="Source Sans Pro" charset="0"/>
                <a:ea typeface="Source Sans Pro" charset="0"/>
                <a:cs typeface="Source Sans Pro" charset="0"/>
              </a:rPr>
              <a:t>Debrief and close</a:t>
            </a:r>
          </a:p>
        </p:txBody>
      </p:sp>
      <p:sp>
        <p:nvSpPr>
          <p:cNvPr id="19" name="TextBox 18"/>
          <p:cNvSpPr txBox="1"/>
          <p:nvPr/>
        </p:nvSpPr>
        <p:spPr>
          <a:xfrm>
            <a:off x="1085088" y="1117152"/>
            <a:ext cx="2886837"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538197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26129" y="1456734"/>
            <a:ext cx="8812893" cy="3785652"/>
          </a:xfrm>
          <a:prstGeom prst="rect">
            <a:avLst/>
          </a:prstGeom>
          <a:noFill/>
        </p:spPr>
        <p:txBody>
          <a:bodyPr wrap="square" rtlCol="0">
            <a:spAutoFit/>
          </a:bodyPr>
          <a:lstStyle/>
          <a:p>
            <a:pPr defTabSz="457200">
              <a:lnSpc>
                <a:spcPct val="80000"/>
              </a:lnSpc>
            </a:pPr>
            <a:r>
              <a:rPr lang="en-US" sz="6000" b="1" dirty="0">
                <a:solidFill>
                  <a:schemeClr val="accent2"/>
                </a:solidFill>
                <a:latin typeface="Gilroy ExtraBold" charset="0"/>
                <a:ea typeface="Gilroy ExtraBold" charset="0"/>
                <a:cs typeface="Gilroy ExtraBold" charset="0"/>
              </a:rPr>
              <a:t>Archetype: </a:t>
            </a:r>
          </a:p>
          <a:p>
            <a:pPr defTabSz="457200">
              <a:lnSpc>
                <a:spcPct val="80000"/>
              </a:lnSpc>
            </a:pPr>
            <a:r>
              <a:rPr lang="en-US" sz="6000" b="1" dirty="0">
                <a:solidFill>
                  <a:srgbClr val="FFFFFF"/>
                </a:solidFill>
                <a:latin typeface="Gilroy ExtraBold" charset="0"/>
                <a:ea typeface="Gilroy ExtraBold" charset="0"/>
                <a:cs typeface="Gilroy ExtraBold" charset="0"/>
              </a:rPr>
              <a:t>A recurrent symbol or motif of something, particularly in reference to your thoughts.</a:t>
            </a:r>
            <a:endParaRPr lang="en-US" sz="4000" b="1" dirty="0">
              <a:solidFill>
                <a:prstClr val="white"/>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640362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67633" y="1645902"/>
            <a:ext cx="9227421" cy="3785652"/>
          </a:xfrm>
          <a:prstGeom prst="rect">
            <a:avLst/>
          </a:prstGeom>
          <a:noFill/>
        </p:spPr>
        <p:txBody>
          <a:bodyPr wrap="square" rtlCol="0">
            <a:spAutoFit/>
          </a:bodyPr>
          <a:lstStyle/>
          <a:p>
            <a:pPr defTabSz="457200">
              <a:lnSpc>
                <a:spcPct val="80000"/>
              </a:lnSpc>
            </a:pPr>
            <a:r>
              <a:rPr lang="en-US" sz="6000" b="1" dirty="0">
                <a:solidFill>
                  <a:schemeClr val="accent2"/>
                </a:solidFill>
                <a:latin typeface="Gilroy ExtraBold" charset="0"/>
                <a:ea typeface="Gilroy ExtraBold" charset="0"/>
                <a:cs typeface="Gilroy ExtraBold" charset="0"/>
              </a:rPr>
              <a:t>Stereotype:</a:t>
            </a:r>
          </a:p>
          <a:p>
            <a:pPr defTabSz="457200">
              <a:lnSpc>
                <a:spcPct val="80000"/>
              </a:lnSpc>
            </a:pPr>
            <a:r>
              <a:rPr lang="en-US" sz="6000" b="1" dirty="0">
                <a:solidFill>
                  <a:srgbClr val="FFFFFF"/>
                </a:solidFill>
                <a:latin typeface="Gilroy ExtraBold" charset="0"/>
                <a:ea typeface="Gilroy ExtraBold" charset="0"/>
                <a:cs typeface="Gilroy ExtraBold" charset="0"/>
              </a:rPr>
              <a:t>A widely held but fixed and oversimplified image or idea of a particular type of person or thing.</a:t>
            </a:r>
            <a:endParaRPr lang="en-US" sz="4000" b="1" dirty="0">
              <a:solidFill>
                <a:prstClr val="white"/>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63372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3040652"/>
            <a:ext cx="12191999" cy="786690"/>
          </a:xfrm>
          <a:prstGeom prst="rect">
            <a:avLst/>
          </a:prstGeom>
          <a:noFill/>
        </p:spPr>
        <p:txBody>
          <a:bodyPr wrap="square" rtlCol="0">
            <a:spAutoFit/>
          </a:bodyPr>
          <a:lstStyle/>
          <a:p>
            <a:pPr algn="ctr" defTabSz="457200">
              <a:lnSpc>
                <a:spcPct val="80000"/>
              </a:lnSpc>
            </a:pPr>
            <a:r>
              <a:rPr lang="en-US" sz="5500" b="1" dirty="0">
                <a:solidFill>
                  <a:prstClr val="white"/>
                </a:solidFill>
                <a:latin typeface="Gilroy ExtraBold" charset="0"/>
                <a:ea typeface="Gilroy ExtraBold" charset="0"/>
                <a:cs typeface="Gilroy ExtraBold" charset="0"/>
              </a:rPr>
              <a:t>Archetype of </a:t>
            </a:r>
            <a:r>
              <a:rPr lang="en-US" sz="5500" b="1" dirty="0">
                <a:solidFill>
                  <a:schemeClr val="tx2"/>
                </a:solidFill>
                <a:latin typeface="Gilroy ExtraBold" charset="0"/>
                <a:ea typeface="Gilroy ExtraBold" charset="0"/>
                <a:cs typeface="Gilroy ExtraBold" charset="0"/>
              </a:rPr>
              <a:t>a </a:t>
            </a:r>
            <a:r>
              <a:rPr lang="en-US" sz="5500" b="1" dirty="0">
                <a:solidFill>
                  <a:srgbClr val="00B3DC"/>
                </a:solidFill>
                <a:latin typeface="Gilroy ExtraBold" charset="0"/>
                <a:ea typeface="Gilroy ExtraBold" charset="0"/>
                <a:cs typeface="Gilroy ExtraBold" charset="0"/>
              </a:rPr>
              <a:t>plumber</a:t>
            </a:r>
            <a:r>
              <a:rPr lang="en-US" sz="5500" b="1" dirty="0">
                <a:solidFill>
                  <a:prstClr val="white"/>
                </a:solidFill>
                <a:latin typeface="Gilroy ExtraBold" charset="0"/>
                <a:ea typeface="Gilroy ExtraBold" charset="0"/>
                <a:cs typeface="Gilroy ExtraBold" charset="0"/>
              </a:rPr>
              <a:t> </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25192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3040652"/>
            <a:ext cx="12191999" cy="786690"/>
          </a:xfrm>
          <a:prstGeom prst="rect">
            <a:avLst/>
          </a:prstGeom>
          <a:noFill/>
        </p:spPr>
        <p:txBody>
          <a:bodyPr wrap="square" rtlCol="0">
            <a:spAutoFit/>
          </a:bodyPr>
          <a:lstStyle/>
          <a:p>
            <a:pPr algn="ctr" defTabSz="457200">
              <a:lnSpc>
                <a:spcPct val="80000"/>
              </a:lnSpc>
            </a:pPr>
            <a:r>
              <a:rPr lang="en-US" sz="5500" b="1" dirty="0">
                <a:solidFill>
                  <a:prstClr val="white"/>
                </a:solidFill>
                <a:latin typeface="Gilroy ExtraBold" charset="0"/>
                <a:ea typeface="Gilroy ExtraBold" charset="0"/>
                <a:cs typeface="Gilroy ExtraBold" charset="0"/>
              </a:rPr>
              <a:t>Archetype of </a:t>
            </a:r>
            <a:r>
              <a:rPr lang="en-US" sz="5500" b="1" dirty="0">
                <a:solidFill>
                  <a:schemeClr val="tx2"/>
                </a:solidFill>
                <a:latin typeface="Gilroy ExtraBold" charset="0"/>
                <a:ea typeface="Gilroy ExtraBold" charset="0"/>
                <a:cs typeface="Gilroy ExtraBold" charset="0"/>
              </a:rPr>
              <a:t>a</a:t>
            </a:r>
            <a:r>
              <a:rPr lang="en-US" sz="5500" b="1" dirty="0">
                <a:solidFill>
                  <a:prstClr val="white"/>
                </a:solidFill>
                <a:latin typeface="Gilroy ExtraBold" charset="0"/>
                <a:ea typeface="Gilroy ExtraBold" charset="0"/>
                <a:cs typeface="Gilroy ExtraBold" charset="0"/>
              </a:rPr>
              <a:t> </a:t>
            </a:r>
            <a:r>
              <a:rPr lang="en-US" sz="5500" b="1" dirty="0">
                <a:solidFill>
                  <a:srgbClr val="00B3DC"/>
                </a:solidFill>
                <a:latin typeface="Gilroy ExtraBold" charset="0"/>
                <a:ea typeface="Gilroy ExtraBold" charset="0"/>
                <a:cs typeface="Gilroy ExtraBold" charset="0"/>
              </a:rPr>
              <a:t>teacher</a:t>
            </a:r>
            <a:endParaRPr lang="en-US" sz="5500" b="1" dirty="0">
              <a:solidFill>
                <a:prstClr val="white"/>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28914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3025693"/>
            <a:ext cx="12192000" cy="786690"/>
          </a:xfrm>
          <a:prstGeom prst="rect">
            <a:avLst/>
          </a:prstGeom>
          <a:noFill/>
        </p:spPr>
        <p:txBody>
          <a:bodyPr wrap="square" rtlCol="0">
            <a:spAutoFit/>
          </a:bodyPr>
          <a:lstStyle/>
          <a:p>
            <a:pPr algn="ctr" defTabSz="457200">
              <a:lnSpc>
                <a:spcPct val="80000"/>
              </a:lnSpc>
            </a:pPr>
            <a:r>
              <a:rPr lang="en-US" sz="5500" b="1" dirty="0">
                <a:solidFill>
                  <a:prstClr val="white"/>
                </a:solidFill>
                <a:latin typeface="Gilroy ExtraBold" charset="0"/>
                <a:ea typeface="Gilroy ExtraBold" charset="0"/>
                <a:cs typeface="Gilroy ExtraBold" charset="0"/>
              </a:rPr>
              <a:t>Archetype of </a:t>
            </a:r>
            <a:r>
              <a:rPr lang="en-US" sz="5500" b="1" dirty="0">
                <a:solidFill>
                  <a:schemeClr val="tx2"/>
                </a:solidFill>
                <a:latin typeface="Gilroy ExtraBold" charset="0"/>
                <a:ea typeface="Gilroy ExtraBold" charset="0"/>
                <a:cs typeface="Gilroy ExtraBold" charset="0"/>
              </a:rPr>
              <a:t>a</a:t>
            </a:r>
            <a:r>
              <a:rPr lang="en-US" sz="5500" b="1" dirty="0">
                <a:solidFill>
                  <a:prstClr val="white"/>
                </a:solidFill>
                <a:latin typeface="Gilroy ExtraBold" charset="0"/>
                <a:ea typeface="Gilroy ExtraBold" charset="0"/>
                <a:cs typeface="Gilroy ExtraBold" charset="0"/>
              </a:rPr>
              <a:t> </a:t>
            </a:r>
            <a:r>
              <a:rPr lang="en-US" sz="5500" b="1" dirty="0">
                <a:solidFill>
                  <a:srgbClr val="00B3DC"/>
                </a:solidFill>
                <a:latin typeface="Gilroy ExtraBold" charset="0"/>
                <a:ea typeface="Gilroy ExtraBold" charset="0"/>
                <a:cs typeface="Gilroy ExtraBold" charset="0"/>
              </a:rPr>
              <a:t>businessperson</a:t>
            </a:r>
            <a:endParaRPr lang="en-US" sz="5500" b="1" dirty="0">
              <a:solidFill>
                <a:prstClr val="white"/>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56588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108192" y="1117152"/>
            <a:ext cx="4800256"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rgbClr val="FFFFFF"/>
                </a:solidFill>
                <a:latin typeface="Source Sans Pro" charset="0"/>
                <a:ea typeface="Source Sans Pro" charset="0"/>
                <a:cs typeface="Source Sans Pro" charset="0"/>
              </a:rPr>
              <a:t>Welcome and introductions</a:t>
            </a:r>
          </a:p>
        </p:txBody>
      </p:sp>
      <p:sp>
        <p:nvSpPr>
          <p:cNvPr id="23" name="Rectangle 22"/>
          <p:cNvSpPr/>
          <p:nvPr/>
        </p:nvSpPr>
        <p:spPr>
          <a:xfrm>
            <a:off x="6108190" y="1830836"/>
            <a:ext cx="4316504"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Leadership simulation</a:t>
            </a:r>
          </a:p>
        </p:txBody>
      </p:sp>
      <p:sp>
        <p:nvSpPr>
          <p:cNvPr id="35" name="Rectangle 34"/>
          <p:cNvSpPr/>
          <p:nvPr/>
        </p:nvSpPr>
        <p:spPr>
          <a:xfrm>
            <a:off x="6108191" y="2568155"/>
            <a:ext cx="468689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a:t>
            </a:r>
          </a:p>
        </p:txBody>
      </p:sp>
      <p:sp>
        <p:nvSpPr>
          <p:cNvPr id="6" name="Rectangle 5"/>
          <p:cNvSpPr/>
          <p:nvPr/>
        </p:nvSpPr>
        <p:spPr>
          <a:xfrm>
            <a:off x="6108191"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Lunch</a:t>
            </a:r>
          </a:p>
        </p:txBody>
      </p:sp>
      <p:sp>
        <p:nvSpPr>
          <p:cNvPr id="9" name="Rectangle 8"/>
          <p:cNvSpPr/>
          <p:nvPr/>
        </p:nvSpPr>
        <p:spPr>
          <a:xfrm>
            <a:off x="6108190" y="4019643"/>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II</a:t>
            </a:r>
          </a:p>
        </p:txBody>
      </p:sp>
      <p:sp>
        <p:nvSpPr>
          <p:cNvPr id="10" name="Rectangle 9"/>
          <p:cNvSpPr/>
          <p:nvPr/>
        </p:nvSpPr>
        <p:spPr>
          <a:xfrm>
            <a:off x="6108189" y="4780112"/>
            <a:ext cx="3850580"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a:solidFill>
                  <a:schemeClr val="tx1"/>
                </a:solidFill>
                <a:latin typeface="Source Sans Pro" charset="0"/>
                <a:ea typeface="Source Sans Pro" charset="0"/>
                <a:cs typeface="Source Sans Pro" charset="0"/>
              </a:rPr>
              <a:t>Archetypes of leadership</a:t>
            </a:r>
            <a:endParaRPr lang="en-US" sz="2400" dirty="0">
              <a:solidFill>
                <a:schemeClr val="tx1"/>
              </a:solidFill>
              <a:latin typeface="Source Sans Pro" charset="0"/>
              <a:ea typeface="Source Sans Pro" charset="0"/>
              <a:cs typeface="Source Sans Pro" charset="0"/>
            </a:endParaRP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3304032"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
        <p:nvSpPr>
          <p:cNvPr id="15" name="Rectangle 14"/>
          <p:cNvSpPr/>
          <p:nvPr/>
        </p:nvSpPr>
        <p:spPr>
          <a:xfrm>
            <a:off x="6108189" y="5517431"/>
            <a:ext cx="3850580"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&amp; closing</a:t>
            </a:r>
          </a:p>
        </p:txBody>
      </p:sp>
    </p:spTree>
    <p:extLst>
      <p:ext uri="{BB962C8B-B14F-4D97-AF65-F5344CB8AC3E}">
        <p14:creationId xmlns:p14="http://schemas.microsoft.com/office/powerpoint/2010/main" val="18946432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4474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rgbClr val="3B444D"/>
                </a:solidFill>
                <a:latin typeface="Source Sans Pro" charset="0"/>
                <a:ea typeface="Source Sans Pro" charset="0"/>
                <a:cs typeface="Source Sans Pro" charset="0"/>
              </a:rPr>
              <a:t>On a piece of butcher paper, write down reflections on these 3 questions:</a:t>
            </a:r>
          </a:p>
          <a:p>
            <a:pPr marL="342900"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1085850" lvl="1" indent="-342900">
              <a:buFont typeface="Arial" charset="0"/>
              <a:buChar char="•"/>
            </a:pPr>
            <a:r>
              <a:rPr lang="en-US" altLang="en-US" sz="2400" dirty="0">
                <a:solidFill>
                  <a:srgbClr val="3B444D"/>
                </a:solidFill>
                <a:latin typeface="Source Sans Pro" charset="0"/>
                <a:ea typeface="Source Sans Pro" charset="0"/>
                <a:cs typeface="Source Sans Pro" charset="0"/>
              </a:rPr>
              <a:t>What is your archetype of leadership?</a:t>
            </a:r>
          </a:p>
          <a:p>
            <a:pPr marL="1085850" lvl="1"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1085850" lvl="1" indent="-342900">
              <a:buFont typeface="Arial" charset="0"/>
              <a:buChar char="•"/>
            </a:pPr>
            <a:r>
              <a:rPr lang="en-US" altLang="en-US" sz="2400" dirty="0">
                <a:solidFill>
                  <a:srgbClr val="3B444D"/>
                </a:solidFill>
                <a:latin typeface="Source Sans Pro" charset="0"/>
                <a:ea typeface="Source Sans Pro" charset="0"/>
                <a:cs typeface="Source Sans Pro" charset="0"/>
              </a:rPr>
              <a:t>How does your leadership archetype differ from you?</a:t>
            </a:r>
          </a:p>
          <a:p>
            <a:pPr marL="1085850" lvl="1"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1085850" lvl="1" indent="-342900">
              <a:buFont typeface="Arial" charset="0"/>
              <a:buChar char="•"/>
            </a:pPr>
            <a:r>
              <a:rPr lang="en-US" altLang="en-US" sz="2400" dirty="0">
                <a:solidFill>
                  <a:srgbClr val="3B444D"/>
                </a:solidFill>
                <a:latin typeface="Source Sans Pro" charset="0"/>
                <a:ea typeface="Source Sans Pro" charset="0"/>
                <a:cs typeface="Source Sans Pro" charset="0"/>
              </a:rPr>
              <a:t>Give an example of someone who has challenged your archetype.</a:t>
            </a:r>
          </a:p>
          <a:p>
            <a:pPr marL="1085850" lvl="1" indent="-342900">
              <a:buFont typeface="Arial" charset="0"/>
              <a:buChar char="•"/>
            </a:pPr>
            <a:endParaRPr lang="en-US" altLang="en-US" sz="2400"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altLang="en-US" sz="2400" b="1" dirty="0">
              <a:solidFill>
                <a:srgbClr val="3B444D"/>
              </a:solidFill>
              <a:latin typeface="Source Sans Pro" charset="0"/>
              <a:ea typeface="Source Sans Pro" charset="0"/>
              <a:cs typeface="Source Sans Pro" charset="0"/>
            </a:endParaRP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10 minutes</a:t>
            </a:r>
          </a:p>
        </p:txBody>
      </p:sp>
      <p:sp>
        <p:nvSpPr>
          <p:cNvPr id="8" name="TextBox 7"/>
          <p:cNvSpPr txBox="1"/>
          <p:nvPr/>
        </p:nvSpPr>
        <p:spPr>
          <a:xfrm>
            <a:off x="1006998" y="2072171"/>
            <a:ext cx="2500130" cy="369332"/>
          </a:xfrm>
          <a:prstGeom prst="rect">
            <a:avLst/>
          </a:prstGeom>
          <a:noFill/>
        </p:spPr>
        <p:txBody>
          <a:bodyPr wrap="square" rtlCol="0">
            <a:spAutoFit/>
          </a:bodyPr>
          <a:lstStyle/>
          <a:p>
            <a:r>
              <a:rPr lang="en-US" altLang="en-US" b="1" dirty="0">
                <a:solidFill>
                  <a:srgbClr val="3B444D"/>
                </a:solidFill>
                <a:latin typeface="Source Sans Pro" charset="0"/>
                <a:ea typeface="Source Sans Pro" charset="0"/>
                <a:cs typeface="Source Sans Pro" charset="0"/>
              </a:rPr>
              <a:t>Individual reflection</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solidFill>
                <a:srgbClr val="3B444D"/>
              </a:solidFill>
            </a:endParaRPr>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solidFill>
                <a:srgbClr val="3B444D"/>
              </a:solidFill>
            </a:endParaRPr>
          </a:p>
        </p:txBody>
      </p:sp>
    </p:spTree>
    <p:extLst>
      <p:ext uri="{BB962C8B-B14F-4D97-AF65-F5344CB8AC3E}">
        <p14:creationId xmlns:p14="http://schemas.microsoft.com/office/powerpoint/2010/main" val="18559294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1" y="4003348"/>
            <a:ext cx="12192000" cy="2169825"/>
          </a:xfrm>
          <a:prstGeom prst="rect">
            <a:avLst/>
          </a:prstGeom>
          <a:noFill/>
        </p:spPr>
        <p:txBody>
          <a:bodyPr wrap="square" rtlCol="0">
            <a:spAutoFit/>
          </a:bodyPr>
          <a:lstStyle/>
          <a:p>
            <a:pPr algn="ctr">
              <a:lnSpc>
                <a:spcPct val="90000"/>
              </a:lnSpc>
            </a:pPr>
            <a:r>
              <a:rPr lang="en-US" sz="3000" dirty="0">
                <a:latin typeface="Source Sans Pro" charset="0"/>
                <a:ea typeface="Source Sans Pro" charset="0"/>
                <a:cs typeface="Source Sans Pro" charset="0"/>
              </a:rPr>
              <a:t>What archetypes did you come up with?</a:t>
            </a:r>
          </a:p>
          <a:p>
            <a:pPr algn="ctr">
              <a:lnSpc>
                <a:spcPct val="90000"/>
              </a:lnSpc>
            </a:pPr>
            <a:endParaRPr lang="en-US" sz="3000" dirty="0">
              <a:latin typeface="Source Sans Pro" charset="0"/>
              <a:ea typeface="Source Sans Pro" charset="0"/>
              <a:cs typeface="Source Sans Pro" charset="0"/>
            </a:endParaRPr>
          </a:p>
          <a:p>
            <a:pPr algn="ctr">
              <a:lnSpc>
                <a:spcPct val="90000"/>
              </a:lnSpc>
            </a:pPr>
            <a:r>
              <a:rPr lang="en-US" sz="3000" dirty="0">
                <a:latin typeface="Source Sans Pro" charset="0"/>
                <a:ea typeface="Source Sans Pro" charset="0"/>
                <a:cs typeface="Source Sans Pro" charset="0"/>
              </a:rPr>
              <a:t>Who challenged your archetype?</a:t>
            </a:r>
          </a:p>
          <a:p>
            <a:pPr algn="ctr">
              <a:lnSpc>
                <a:spcPct val="90000"/>
              </a:lnSpc>
            </a:pPr>
            <a:endParaRPr lang="en-US" sz="3000" dirty="0">
              <a:latin typeface="Source Sans Pro" charset="0"/>
              <a:ea typeface="Source Sans Pro" charset="0"/>
              <a:cs typeface="Source Sans Pro" charset="0"/>
            </a:endParaRPr>
          </a:p>
          <a:p>
            <a:pPr algn="ctr">
              <a:lnSpc>
                <a:spcPct val="90000"/>
              </a:lnSpc>
            </a:pPr>
            <a:r>
              <a:rPr lang="en-US" sz="3000" dirty="0">
                <a:latin typeface="Source Sans Pro" charset="0"/>
                <a:ea typeface="Source Sans Pro" charset="0"/>
                <a:cs typeface="Source Sans Pro" charset="0"/>
              </a:rPr>
              <a:t>Were you surprised by the way you thought of leadership?</a:t>
            </a:r>
          </a:p>
        </p:txBody>
      </p:sp>
      <p:sp>
        <p:nvSpPr>
          <p:cNvPr id="5" name="TextBox 4"/>
          <p:cNvSpPr txBox="1"/>
          <p:nvPr/>
        </p:nvSpPr>
        <p:spPr>
          <a:xfrm>
            <a:off x="0" y="1024714"/>
            <a:ext cx="12191999" cy="1607363"/>
          </a:xfrm>
          <a:prstGeom prst="rect">
            <a:avLst/>
          </a:prstGeom>
          <a:noFill/>
        </p:spPr>
        <p:txBody>
          <a:bodyPr wrap="square" rtlCol="0">
            <a:spAutoFit/>
          </a:bodyPr>
          <a:lstStyle/>
          <a:p>
            <a:pPr algn="ctr" defTabSz="457200">
              <a:lnSpc>
                <a:spcPct val="80000"/>
              </a:lnSpc>
            </a:pPr>
            <a:r>
              <a:rPr lang="en-US" sz="12000" b="1" dirty="0">
                <a:solidFill>
                  <a:schemeClr val="bg1"/>
                </a:solidFill>
                <a:latin typeface="Gilroy ExtraBold" charset="0"/>
                <a:ea typeface="Gilroy ExtraBold" charset="0"/>
                <a:cs typeface="Gilroy ExtraBold" charset="0"/>
              </a:rPr>
              <a:t>Discussion</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061085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Rectangle 9"/>
          <p:cNvSpPr/>
          <p:nvPr/>
        </p:nvSpPr>
        <p:spPr>
          <a:xfrm>
            <a:off x="5279136"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Our day so far</a:t>
            </a:r>
          </a:p>
        </p:txBody>
      </p:sp>
      <p:sp>
        <p:nvSpPr>
          <p:cNvPr id="13" name="Rectangle 12"/>
          <p:cNvSpPr/>
          <p:nvPr/>
        </p:nvSpPr>
        <p:spPr>
          <a:xfrm>
            <a:off x="5279134" y="1830836"/>
            <a:ext cx="4316504"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Your five top leaders</a:t>
            </a:r>
          </a:p>
        </p:txBody>
      </p:sp>
      <p:sp>
        <p:nvSpPr>
          <p:cNvPr id="14" name="Rectangle 13"/>
          <p:cNvSpPr/>
          <p:nvPr/>
        </p:nvSpPr>
        <p:spPr>
          <a:xfrm>
            <a:off x="5279135" y="2568155"/>
            <a:ext cx="4686893"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Archetypes of leadership</a:t>
            </a:r>
          </a:p>
        </p:txBody>
      </p:sp>
      <p:sp>
        <p:nvSpPr>
          <p:cNvPr id="15" name="Rectangle 14"/>
          <p:cNvSpPr/>
          <p:nvPr/>
        </p:nvSpPr>
        <p:spPr>
          <a:xfrm>
            <a:off x="5279135" y="3305474"/>
            <a:ext cx="4523233"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Our conceptions of leadership</a:t>
            </a:r>
          </a:p>
        </p:txBody>
      </p:sp>
      <p:sp>
        <p:nvSpPr>
          <p:cNvPr id="16" name="Rectangle 15"/>
          <p:cNvSpPr/>
          <p:nvPr/>
        </p:nvSpPr>
        <p:spPr>
          <a:xfrm>
            <a:off x="5279134" y="4019643"/>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rgbClr val="3B444D"/>
                </a:solidFill>
                <a:latin typeface="Source Sans Pro" charset="0"/>
                <a:ea typeface="Source Sans Pro" charset="0"/>
                <a:cs typeface="Source Sans Pro" charset="0"/>
              </a:rPr>
              <a:t>Debrief and close</a:t>
            </a:r>
          </a:p>
        </p:txBody>
      </p:sp>
      <p:sp>
        <p:nvSpPr>
          <p:cNvPr id="19" name="TextBox 18"/>
          <p:cNvSpPr txBox="1"/>
          <p:nvPr/>
        </p:nvSpPr>
        <p:spPr>
          <a:xfrm>
            <a:off x="1085088" y="1117152"/>
            <a:ext cx="2886837"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318239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alphaModFix amt="10000"/>
            <a:extLst>
              <a:ext uri="{28A0092B-C50C-407E-A947-70E740481C1C}">
                <a14:useLocalDpi xmlns:a14="http://schemas.microsoft.com/office/drawing/2010/main" val="0"/>
              </a:ext>
            </a:extLst>
          </a:blip>
          <a:srcRect t="15666"/>
          <a:stretch/>
        </p:blipFill>
        <p:spPr>
          <a:xfrm>
            <a:off x="0" y="0"/>
            <a:ext cx="12192000" cy="6858000"/>
          </a:xfrm>
          <a:prstGeom prst="rect">
            <a:avLst/>
          </a:prstGeom>
        </p:spPr>
      </p:pic>
      <p:sp>
        <p:nvSpPr>
          <p:cNvPr id="9" name="TextBox 8"/>
          <p:cNvSpPr txBox="1"/>
          <p:nvPr/>
        </p:nvSpPr>
        <p:spPr>
          <a:xfrm>
            <a:off x="0" y="2454688"/>
            <a:ext cx="12192000" cy="2400657"/>
          </a:xfrm>
          <a:prstGeom prst="rect">
            <a:avLst/>
          </a:prstGeom>
          <a:noFill/>
        </p:spPr>
        <p:txBody>
          <a:bodyPr wrap="square" rtlCol="0">
            <a:spAutoFit/>
          </a:bodyPr>
          <a:lstStyle/>
          <a:p>
            <a:pPr algn="ctr"/>
            <a:r>
              <a:rPr lang="en-US" sz="7500" b="1" dirty="0">
                <a:solidFill>
                  <a:srgbClr val="FFFFFF"/>
                </a:solidFill>
                <a:latin typeface="Gilroy ExtraBold" charset="0"/>
                <a:ea typeface="Gilroy ExtraBold" charset="0"/>
                <a:cs typeface="Gilroy ExtraBold" charset="0"/>
              </a:rPr>
              <a:t>What leadership is </a:t>
            </a:r>
          </a:p>
          <a:p>
            <a:pPr algn="ctr"/>
            <a:r>
              <a:rPr lang="en-US" sz="7500" b="1" dirty="0">
                <a:solidFill>
                  <a:srgbClr val="FFFFFF"/>
                </a:solidFill>
                <a:latin typeface="Gilroy ExtraBold" charset="0"/>
                <a:ea typeface="Gilroy ExtraBold" charset="0"/>
                <a:cs typeface="Gilroy ExtraBold" charset="0"/>
              </a:rPr>
              <a:t>(</a:t>
            </a:r>
            <a:r>
              <a:rPr lang="en-US" sz="7500" b="1" i="1" dirty="0">
                <a:solidFill>
                  <a:srgbClr val="FFFFFF"/>
                </a:solidFill>
                <a:latin typeface="Gilroy ExtraBold" charset="0"/>
                <a:ea typeface="Gilroy ExtraBold" charset="0"/>
                <a:cs typeface="Gilroy ExtraBold" charset="0"/>
              </a:rPr>
              <a:t>and is not)</a:t>
            </a:r>
            <a:endParaRPr lang="en-US" sz="7500" b="1" dirty="0">
              <a:solidFill>
                <a:srgbClr val="FFFFFF"/>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641764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861630" y="1794192"/>
            <a:ext cx="10501313" cy="3208571"/>
          </a:xfrm>
          <a:prstGeom prst="rect">
            <a:avLst/>
          </a:prstGeom>
          <a:noFill/>
        </p:spPr>
        <p:txBody>
          <a:bodyPr wrap="square" rtlCol="0">
            <a:spAutoFit/>
          </a:bodyPr>
          <a:lstStyle/>
          <a:p>
            <a:pPr algn="ctr">
              <a:lnSpc>
                <a:spcPct val="90000"/>
              </a:lnSpc>
            </a:pPr>
            <a:r>
              <a:rPr lang="en-US" sz="7500" dirty="0">
                <a:solidFill>
                  <a:srgbClr val="FFFFFF"/>
                </a:solidFill>
                <a:latin typeface="Gilroy ExtraBold" charset="0"/>
                <a:ea typeface="Gilroy ExtraBold" charset="0"/>
                <a:cs typeface="Gilroy ExtraBold" charset="0"/>
              </a:rPr>
              <a:t>Our conception </a:t>
            </a:r>
          </a:p>
          <a:p>
            <a:pPr algn="ctr">
              <a:lnSpc>
                <a:spcPct val="90000"/>
              </a:lnSpc>
            </a:pPr>
            <a:r>
              <a:rPr lang="en-US" sz="7500" dirty="0">
                <a:solidFill>
                  <a:srgbClr val="FFFFFF"/>
                </a:solidFill>
                <a:latin typeface="Gilroy ExtraBold" charset="0"/>
                <a:ea typeface="Gilroy ExtraBold" charset="0"/>
                <a:cs typeface="Gilroy ExtraBold" charset="0"/>
              </a:rPr>
              <a:t>of what leadership is </a:t>
            </a:r>
          </a:p>
          <a:p>
            <a:pPr algn="ctr">
              <a:lnSpc>
                <a:spcPct val="90000"/>
              </a:lnSpc>
            </a:pPr>
            <a:r>
              <a:rPr lang="en-US" sz="7500" dirty="0">
                <a:solidFill>
                  <a:schemeClr val="tx2"/>
                </a:solidFill>
                <a:latin typeface="Gilroy ExtraBold" charset="0"/>
                <a:ea typeface="Gilroy ExtraBold" charset="0"/>
                <a:cs typeface="Gilroy ExtraBold" charset="0"/>
              </a:rPr>
              <a:t>can be limiting.</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608818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966723" y="1254222"/>
            <a:ext cx="8713470" cy="3785652"/>
          </a:xfrm>
          <a:prstGeom prst="rect">
            <a:avLst/>
          </a:prstGeom>
          <a:noFill/>
        </p:spPr>
        <p:txBody>
          <a:bodyPr wrap="square" rtlCol="0">
            <a:spAutoFit/>
          </a:bodyPr>
          <a:lstStyle/>
          <a:p>
            <a:pPr defTabSz="457200">
              <a:lnSpc>
                <a:spcPct val="80000"/>
              </a:lnSpc>
            </a:pPr>
            <a:r>
              <a:rPr lang="en-US" sz="6000" b="1" dirty="0">
                <a:solidFill>
                  <a:schemeClr val="accent2"/>
                </a:solidFill>
                <a:latin typeface="Gilroy ExtraBold" charset="0"/>
                <a:ea typeface="Gilroy ExtraBold" charset="0"/>
                <a:cs typeface="Gilroy ExtraBold" charset="0"/>
              </a:rPr>
              <a:t>Assigned Leadership: </a:t>
            </a:r>
          </a:p>
          <a:p>
            <a:pPr defTabSz="457200">
              <a:lnSpc>
                <a:spcPct val="80000"/>
              </a:lnSpc>
            </a:pPr>
            <a:r>
              <a:rPr lang="en-US" sz="6000" b="1" dirty="0">
                <a:solidFill>
                  <a:srgbClr val="FFFFFF"/>
                </a:solidFill>
                <a:latin typeface="Gilroy ExtraBold" charset="0"/>
                <a:ea typeface="Gilroy ExtraBold" charset="0"/>
                <a:cs typeface="Gilroy ExtraBold" charset="0"/>
              </a:rPr>
              <a:t>Leadership that is based on occupying a position a position in an organization.</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Rectangle 1"/>
          <p:cNvSpPr/>
          <p:nvPr/>
        </p:nvSpPr>
        <p:spPr>
          <a:xfrm>
            <a:off x="1966723" y="5405634"/>
            <a:ext cx="5694188" cy="313932"/>
          </a:xfrm>
          <a:prstGeom prst="rect">
            <a:avLst/>
          </a:prstGeom>
        </p:spPr>
        <p:txBody>
          <a:bodyPr wrap="none">
            <a:spAutoFit/>
          </a:bodyPr>
          <a:lstStyle/>
          <a:p>
            <a:pPr defTabSz="457200">
              <a:lnSpc>
                <a:spcPct val="80000"/>
              </a:lnSpc>
            </a:pPr>
            <a:r>
              <a:rPr lang="en-US" b="1" i="1">
                <a:solidFill>
                  <a:srgbClr val="FFFFFF"/>
                </a:solidFill>
                <a:latin typeface="Gilroy ExtraBold" charset="0"/>
                <a:ea typeface="Gilroy ExtraBold" charset="0"/>
                <a:cs typeface="Gilroy ExtraBold" charset="0"/>
              </a:rPr>
              <a:t>(</a:t>
            </a:r>
            <a:r>
              <a:rPr lang="en-US" b="1" i="1" dirty="0" err="1">
                <a:solidFill>
                  <a:srgbClr val="FFFFFF"/>
                </a:solidFill>
                <a:latin typeface="Gilroy ExtraBold" charset="0"/>
                <a:ea typeface="Gilroy ExtraBold" charset="0"/>
                <a:cs typeface="Gilroy ExtraBold" charset="0"/>
              </a:rPr>
              <a:t>Northouse</a:t>
            </a:r>
            <a:r>
              <a:rPr lang="en-US" b="1" i="1" dirty="0">
                <a:solidFill>
                  <a:srgbClr val="FFFFFF"/>
                </a:solidFill>
                <a:latin typeface="Gilroy ExtraBold" charset="0"/>
                <a:ea typeface="Gilroy ExtraBold" charset="0"/>
                <a:cs typeface="Gilroy ExtraBold" charset="0"/>
              </a:rPr>
              <a:t>, ”Leadership: Theory and Practice”, 08)</a:t>
            </a:r>
            <a:endParaRPr lang="en-US" b="1" i="1" dirty="0">
              <a:solidFill>
                <a:prstClr val="white"/>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81525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10683" y="1328910"/>
            <a:ext cx="8770633" cy="3785652"/>
          </a:xfrm>
          <a:prstGeom prst="rect">
            <a:avLst/>
          </a:prstGeom>
          <a:noFill/>
        </p:spPr>
        <p:txBody>
          <a:bodyPr wrap="square" rtlCol="0">
            <a:spAutoFit/>
          </a:bodyPr>
          <a:lstStyle/>
          <a:p>
            <a:pPr defTabSz="457200">
              <a:lnSpc>
                <a:spcPct val="80000"/>
              </a:lnSpc>
            </a:pPr>
            <a:r>
              <a:rPr lang="en-US" sz="6000" b="1" dirty="0">
                <a:solidFill>
                  <a:schemeClr val="accent2"/>
                </a:solidFill>
                <a:latin typeface="Gilroy ExtraBold" charset="0"/>
                <a:ea typeface="Gilroy ExtraBold" charset="0"/>
                <a:cs typeface="Gilroy ExtraBold" charset="0"/>
              </a:rPr>
              <a:t>Emergent Leadership: </a:t>
            </a:r>
          </a:p>
          <a:p>
            <a:pPr defTabSz="457200">
              <a:lnSpc>
                <a:spcPct val="80000"/>
              </a:lnSpc>
            </a:pPr>
            <a:r>
              <a:rPr lang="en-US" sz="6000" b="1" dirty="0">
                <a:solidFill>
                  <a:srgbClr val="FFFFFF"/>
                </a:solidFill>
                <a:latin typeface="Gilroy ExtraBold" charset="0"/>
                <a:ea typeface="Gilroy ExtraBold" charset="0"/>
                <a:cs typeface="Gilroy ExtraBold" charset="0"/>
              </a:rPr>
              <a:t>Perceiving an individual as the most influential member of a group, regardless of their title.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Rectangle 1"/>
          <p:cNvSpPr/>
          <p:nvPr/>
        </p:nvSpPr>
        <p:spPr>
          <a:xfrm>
            <a:off x="1710683" y="5405634"/>
            <a:ext cx="5694188" cy="313932"/>
          </a:xfrm>
          <a:prstGeom prst="rect">
            <a:avLst/>
          </a:prstGeom>
        </p:spPr>
        <p:txBody>
          <a:bodyPr wrap="none">
            <a:spAutoFit/>
          </a:bodyPr>
          <a:lstStyle/>
          <a:p>
            <a:pPr defTabSz="457200">
              <a:lnSpc>
                <a:spcPct val="80000"/>
              </a:lnSpc>
            </a:pPr>
            <a:r>
              <a:rPr lang="en-US" b="1" i="1" dirty="0">
                <a:solidFill>
                  <a:srgbClr val="FFFFFF"/>
                </a:solidFill>
                <a:latin typeface="Gilroy ExtraBold" charset="0"/>
                <a:ea typeface="Gilroy ExtraBold" charset="0"/>
                <a:cs typeface="Gilroy ExtraBold" charset="0"/>
              </a:rPr>
              <a:t>(</a:t>
            </a:r>
            <a:r>
              <a:rPr lang="en-US" b="1" i="1" dirty="0" err="1">
                <a:solidFill>
                  <a:srgbClr val="FFFFFF"/>
                </a:solidFill>
                <a:latin typeface="Gilroy ExtraBold" charset="0"/>
                <a:ea typeface="Gilroy ExtraBold" charset="0"/>
                <a:cs typeface="Gilroy ExtraBold" charset="0"/>
              </a:rPr>
              <a:t>Northouse</a:t>
            </a:r>
            <a:r>
              <a:rPr lang="en-US" b="1" i="1" dirty="0">
                <a:solidFill>
                  <a:srgbClr val="FFFFFF"/>
                </a:solidFill>
                <a:latin typeface="Gilroy ExtraBold" charset="0"/>
                <a:ea typeface="Gilroy ExtraBold" charset="0"/>
                <a:cs typeface="Gilroy ExtraBold" charset="0"/>
              </a:rPr>
              <a:t>, ”Leadership: Theory and Practice”, 08)</a:t>
            </a:r>
            <a:endParaRPr lang="en-US" b="1" i="1" dirty="0">
              <a:solidFill>
                <a:prstClr val="white"/>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8163184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96000" y="-35380"/>
            <a:ext cx="6096000" cy="6893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0" y="-35380"/>
            <a:ext cx="6096000" cy="69051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a:spLocks noChangeArrowheads="1"/>
          </p:cNvSpPr>
          <p:nvPr/>
        </p:nvSpPr>
        <p:spPr bwMode="auto">
          <a:xfrm>
            <a:off x="6367035" y="574149"/>
            <a:ext cx="5536000" cy="914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4500" b="1" dirty="0">
                <a:solidFill>
                  <a:srgbClr val="FFFFFF"/>
                </a:solidFill>
                <a:latin typeface="Gilroy ExtraBold" charset="0"/>
                <a:ea typeface="Gilroy ExtraBold" charset="0"/>
                <a:cs typeface="Gilroy ExtraBold" charset="0"/>
              </a:rPr>
              <a:t>Leadership</a:t>
            </a:r>
          </a:p>
          <a:p>
            <a:pPr algn="ctr">
              <a:lnSpc>
                <a:spcPct val="80000"/>
              </a:lnSpc>
            </a:pPr>
            <a:r>
              <a:rPr lang="en-US" sz="2400" dirty="0">
                <a:solidFill>
                  <a:srgbClr val="FFFFFF"/>
                </a:solidFill>
                <a:latin typeface="Gilroy ExtraBold" charset="0"/>
                <a:ea typeface="Gilroy ExtraBold" charset="0"/>
                <a:cs typeface="Gilroy ExtraBold" charset="0"/>
              </a:rPr>
              <a:t>(Abraham </a:t>
            </a:r>
            <a:r>
              <a:rPr lang="en-US" sz="2400" dirty="0" err="1">
                <a:solidFill>
                  <a:srgbClr val="FFFFFF"/>
                </a:solidFill>
                <a:latin typeface="Gilroy ExtraBold" charset="0"/>
                <a:ea typeface="Gilroy ExtraBold" charset="0"/>
                <a:cs typeface="Gilroy ExtraBold" charset="0"/>
              </a:rPr>
              <a:t>Zaleznik</a:t>
            </a:r>
            <a:r>
              <a:rPr lang="en-US" sz="2400" dirty="0">
                <a:solidFill>
                  <a:srgbClr val="FFFFFF"/>
                </a:solidFill>
                <a:latin typeface="Gilroy ExtraBold" charset="0"/>
                <a:ea typeface="Gilroy ExtraBold" charset="0"/>
                <a:cs typeface="Gilroy ExtraBold" charset="0"/>
              </a:rPr>
              <a:t>, 1977)</a:t>
            </a:r>
          </a:p>
        </p:txBody>
      </p:sp>
      <p:sp>
        <p:nvSpPr>
          <p:cNvPr id="15" name="Rectangle 14"/>
          <p:cNvSpPr>
            <a:spLocks noChangeArrowheads="1"/>
          </p:cNvSpPr>
          <p:nvPr/>
        </p:nvSpPr>
        <p:spPr bwMode="auto">
          <a:xfrm>
            <a:off x="370355" y="594027"/>
            <a:ext cx="5337361" cy="914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4500" b="1" dirty="0">
                <a:solidFill>
                  <a:srgbClr val="FFFFFF"/>
                </a:solidFill>
                <a:latin typeface="Gilroy ExtraBold" charset="0"/>
                <a:ea typeface="Gilroy ExtraBold" charset="0"/>
                <a:cs typeface="Gilroy ExtraBold" charset="0"/>
              </a:rPr>
              <a:t>Management</a:t>
            </a:r>
          </a:p>
          <a:p>
            <a:pPr algn="ctr">
              <a:lnSpc>
                <a:spcPct val="80000"/>
              </a:lnSpc>
            </a:pPr>
            <a:r>
              <a:rPr lang="en-US" sz="2400" b="1" dirty="0">
                <a:solidFill>
                  <a:srgbClr val="FFFFFF"/>
                </a:solidFill>
                <a:latin typeface="Gilroy ExtraBold" charset="0"/>
                <a:ea typeface="Gilroy ExtraBold" charset="0"/>
                <a:cs typeface="Gilroy ExtraBold" charset="0"/>
              </a:rPr>
              <a:t>(Abraham </a:t>
            </a:r>
            <a:r>
              <a:rPr lang="en-US" sz="2400" b="1" dirty="0" err="1">
                <a:solidFill>
                  <a:srgbClr val="FFFFFF"/>
                </a:solidFill>
                <a:latin typeface="Gilroy ExtraBold" charset="0"/>
                <a:ea typeface="Gilroy ExtraBold" charset="0"/>
                <a:cs typeface="Gilroy ExtraBold" charset="0"/>
              </a:rPr>
              <a:t>Zaleznik</a:t>
            </a:r>
            <a:r>
              <a:rPr lang="en-US" sz="2400" b="1" dirty="0">
                <a:solidFill>
                  <a:srgbClr val="FFFFFF"/>
                </a:solidFill>
                <a:latin typeface="Gilroy ExtraBold" charset="0"/>
                <a:ea typeface="Gilroy ExtraBold" charset="0"/>
                <a:cs typeface="Gilroy ExtraBold" charset="0"/>
              </a:rPr>
              <a:t>, 1977)</a:t>
            </a:r>
          </a:p>
        </p:txBody>
      </p:sp>
      <p:pic>
        <p:nvPicPr>
          <p:cNvPr id="16" name="Picture 1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968306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96000" y="-35380"/>
            <a:ext cx="6096000" cy="6893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0" y="-35380"/>
            <a:ext cx="6096000" cy="69051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a:spLocks noChangeArrowheads="1"/>
          </p:cNvSpPr>
          <p:nvPr/>
        </p:nvSpPr>
        <p:spPr bwMode="auto">
          <a:xfrm>
            <a:off x="397893" y="2152103"/>
            <a:ext cx="5282283" cy="3981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Impersonal about organizational goals.</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Relate more in-line with role.</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Authority granted from above (authorized).</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Transactional.</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Conditional.</a:t>
            </a:r>
          </a:p>
        </p:txBody>
      </p:sp>
      <p:sp>
        <p:nvSpPr>
          <p:cNvPr id="14" name="Rectangle 13"/>
          <p:cNvSpPr>
            <a:spLocks noChangeArrowheads="1"/>
          </p:cNvSpPr>
          <p:nvPr/>
        </p:nvSpPr>
        <p:spPr bwMode="auto">
          <a:xfrm>
            <a:off x="6367035" y="574149"/>
            <a:ext cx="5536000" cy="914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4500" b="1" dirty="0">
                <a:solidFill>
                  <a:srgbClr val="FFFFFF"/>
                </a:solidFill>
                <a:latin typeface="Gilroy ExtraBold" charset="0"/>
                <a:ea typeface="Gilroy ExtraBold" charset="0"/>
                <a:cs typeface="Gilroy ExtraBold" charset="0"/>
              </a:rPr>
              <a:t>Leadership</a:t>
            </a:r>
          </a:p>
          <a:p>
            <a:pPr algn="ctr">
              <a:lnSpc>
                <a:spcPct val="80000"/>
              </a:lnSpc>
            </a:pPr>
            <a:r>
              <a:rPr lang="en-US" sz="2400" dirty="0">
                <a:solidFill>
                  <a:srgbClr val="FFFFFF"/>
                </a:solidFill>
                <a:latin typeface="Gilroy ExtraBold" charset="0"/>
                <a:ea typeface="Gilroy ExtraBold" charset="0"/>
                <a:cs typeface="Gilroy ExtraBold" charset="0"/>
              </a:rPr>
              <a:t>(Abraham </a:t>
            </a:r>
            <a:r>
              <a:rPr lang="en-US" sz="2400" dirty="0" err="1">
                <a:solidFill>
                  <a:srgbClr val="FFFFFF"/>
                </a:solidFill>
                <a:latin typeface="Gilroy ExtraBold" charset="0"/>
                <a:ea typeface="Gilroy ExtraBold" charset="0"/>
                <a:cs typeface="Gilroy ExtraBold" charset="0"/>
              </a:rPr>
              <a:t>Zaleznik</a:t>
            </a:r>
            <a:r>
              <a:rPr lang="en-US" sz="2400" dirty="0">
                <a:solidFill>
                  <a:srgbClr val="FFFFFF"/>
                </a:solidFill>
                <a:latin typeface="Gilroy ExtraBold" charset="0"/>
                <a:ea typeface="Gilroy ExtraBold" charset="0"/>
                <a:cs typeface="Gilroy ExtraBold" charset="0"/>
              </a:rPr>
              <a:t>, 1977)</a:t>
            </a:r>
          </a:p>
        </p:txBody>
      </p:sp>
      <p:sp>
        <p:nvSpPr>
          <p:cNvPr id="15" name="Rectangle 14"/>
          <p:cNvSpPr>
            <a:spLocks noChangeArrowheads="1"/>
          </p:cNvSpPr>
          <p:nvPr/>
        </p:nvSpPr>
        <p:spPr bwMode="auto">
          <a:xfrm>
            <a:off x="370355" y="594027"/>
            <a:ext cx="5337361" cy="914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4500" b="1" dirty="0">
                <a:solidFill>
                  <a:srgbClr val="FFFFFF"/>
                </a:solidFill>
                <a:latin typeface="Gilroy ExtraBold" charset="0"/>
                <a:ea typeface="Gilroy ExtraBold" charset="0"/>
                <a:cs typeface="Gilroy ExtraBold" charset="0"/>
              </a:rPr>
              <a:t>Management</a:t>
            </a:r>
          </a:p>
          <a:p>
            <a:pPr algn="ctr">
              <a:lnSpc>
                <a:spcPct val="80000"/>
              </a:lnSpc>
            </a:pPr>
            <a:r>
              <a:rPr lang="en-US" sz="2400" b="1" dirty="0">
                <a:solidFill>
                  <a:srgbClr val="FFFFFF"/>
                </a:solidFill>
                <a:latin typeface="Gilroy ExtraBold" charset="0"/>
                <a:ea typeface="Gilroy ExtraBold" charset="0"/>
                <a:cs typeface="Gilroy ExtraBold" charset="0"/>
              </a:rPr>
              <a:t>(Abraham </a:t>
            </a:r>
            <a:r>
              <a:rPr lang="en-US" sz="2400" b="1" dirty="0" err="1">
                <a:solidFill>
                  <a:srgbClr val="FFFFFF"/>
                </a:solidFill>
                <a:latin typeface="Gilroy ExtraBold" charset="0"/>
                <a:ea typeface="Gilroy ExtraBold" charset="0"/>
                <a:cs typeface="Gilroy ExtraBold" charset="0"/>
              </a:rPr>
              <a:t>Zaleznik</a:t>
            </a:r>
            <a:r>
              <a:rPr lang="en-US" sz="2400" b="1" dirty="0">
                <a:solidFill>
                  <a:srgbClr val="FFFFFF"/>
                </a:solidFill>
                <a:latin typeface="Gilroy ExtraBold" charset="0"/>
                <a:ea typeface="Gilroy ExtraBold" charset="0"/>
                <a:cs typeface="Gilroy ExtraBold" charset="0"/>
              </a:rPr>
              <a:t>, 1977)</a:t>
            </a:r>
          </a:p>
        </p:txBody>
      </p:sp>
      <p:pic>
        <p:nvPicPr>
          <p:cNvPr id="16" name="Picture 1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659119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96000" y="-35380"/>
            <a:ext cx="6096000" cy="6893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0" y="-35380"/>
            <a:ext cx="6096000" cy="69051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a:spLocks noChangeArrowheads="1"/>
          </p:cNvSpPr>
          <p:nvPr/>
        </p:nvSpPr>
        <p:spPr bwMode="auto">
          <a:xfrm>
            <a:off x="6662948" y="2152103"/>
            <a:ext cx="4944172" cy="2997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Personal about organizational goals.</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Relate more intuitively.</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Authority granted from below or from within.</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Persistent.</a:t>
            </a:r>
          </a:p>
        </p:txBody>
      </p:sp>
      <p:sp>
        <p:nvSpPr>
          <p:cNvPr id="9" name="Rectangle 8"/>
          <p:cNvSpPr>
            <a:spLocks noChangeArrowheads="1"/>
          </p:cNvSpPr>
          <p:nvPr/>
        </p:nvSpPr>
        <p:spPr bwMode="auto">
          <a:xfrm>
            <a:off x="397893" y="2152103"/>
            <a:ext cx="5282283" cy="3981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Impersonal about organizational goals.</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Relate more in-line with role.</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Authority granted from above (authorized).</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Transactional.</a:t>
            </a:r>
          </a:p>
          <a:p>
            <a:pPr marL="571500" indent="-571500">
              <a:buFont typeface="Arial" charset="0"/>
              <a:buChar char="•"/>
            </a:pPr>
            <a:r>
              <a:rPr lang="en-US" altLang="en-US" sz="3200" dirty="0">
                <a:solidFill>
                  <a:srgbClr val="FFFFFF"/>
                </a:solidFill>
                <a:latin typeface="Source Sans Pro" charset="0"/>
                <a:ea typeface="Source Sans Pro" charset="0"/>
                <a:cs typeface="Source Sans Pro" charset="0"/>
              </a:rPr>
              <a:t>Conditional.</a:t>
            </a:r>
          </a:p>
        </p:txBody>
      </p:sp>
      <p:sp>
        <p:nvSpPr>
          <p:cNvPr id="14" name="Rectangle 13"/>
          <p:cNvSpPr>
            <a:spLocks noChangeArrowheads="1"/>
          </p:cNvSpPr>
          <p:nvPr/>
        </p:nvSpPr>
        <p:spPr bwMode="auto">
          <a:xfrm>
            <a:off x="6367035" y="574149"/>
            <a:ext cx="5536000" cy="914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4500" b="1" dirty="0">
                <a:solidFill>
                  <a:srgbClr val="FFFFFF"/>
                </a:solidFill>
                <a:latin typeface="Gilroy ExtraBold" charset="0"/>
                <a:ea typeface="Gilroy ExtraBold" charset="0"/>
                <a:cs typeface="Gilroy ExtraBold" charset="0"/>
              </a:rPr>
              <a:t>Leadership</a:t>
            </a:r>
          </a:p>
          <a:p>
            <a:pPr algn="ctr">
              <a:lnSpc>
                <a:spcPct val="80000"/>
              </a:lnSpc>
            </a:pPr>
            <a:r>
              <a:rPr lang="en-US" sz="2400" dirty="0">
                <a:solidFill>
                  <a:srgbClr val="FFFFFF"/>
                </a:solidFill>
                <a:latin typeface="Gilroy ExtraBold" charset="0"/>
                <a:ea typeface="Gilroy ExtraBold" charset="0"/>
                <a:cs typeface="Gilroy ExtraBold" charset="0"/>
              </a:rPr>
              <a:t>(Abraham </a:t>
            </a:r>
            <a:r>
              <a:rPr lang="en-US" sz="2400" dirty="0" err="1">
                <a:solidFill>
                  <a:srgbClr val="FFFFFF"/>
                </a:solidFill>
                <a:latin typeface="Gilroy ExtraBold" charset="0"/>
                <a:ea typeface="Gilroy ExtraBold" charset="0"/>
                <a:cs typeface="Gilroy ExtraBold" charset="0"/>
              </a:rPr>
              <a:t>Zaleznik</a:t>
            </a:r>
            <a:r>
              <a:rPr lang="en-US" sz="2400" dirty="0">
                <a:solidFill>
                  <a:srgbClr val="FFFFFF"/>
                </a:solidFill>
                <a:latin typeface="Gilroy ExtraBold" charset="0"/>
                <a:ea typeface="Gilroy ExtraBold" charset="0"/>
                <a:cs typeface="Gilroy ExtraBold" charset="0"/>
              </a:rPr>
              <a:t>, 1977)</a:t>
            </a:r>
          </a:p>
        </p:txBody>
      </p:sp>
      <p:sp>
        <p:nvSpPr>
          <p:cNvPr id="15" name="Rectangle 14"/>
          <p:cNvSpPr>
            <a:spLocks noChangeArrowheads="1"/>
          </p:cNvSpPr>
          <p:nvPr/>
        </p:nvSpPr>
        <p:spPr bwMode="auto">
          <a:xfrm>
            <a:off x="370355" y="594027"/>
            <a:ext cx="5337361" cy="914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4500" b="1" dirty="0">
                <a:solidFill>
                  <a:srgbClr val="FFFFFF"/>
                </a:solidFill>
                <a:latin typeface="Gilroy ExtraBold" charset="0"/>
                <a:ea typeface="Gilroy ExtraBold" charset="0"/>
                <a:cs typeface="Gilroy ExtraBold" charset="0"/>
              </a:rPr>
              <a:t>Management</a:t>
            </a:r>
          </a:p>
          <a:p>
            <a:pPr algn="ctr">
              <a:lnSpc>
                <a:spcPct val="80000"/>
              </a:lnSpc>
            </a:pPr>
            <a:r>
              <a:rPr lang="en-US" sz="2400" b="1" dirty="0">
                <a:solidFill>
                  <a:srgbClr val="FFFFFF"/>
                </a:solidFill>
                <a:latin typeface="Gilroy ExtraBold" charset="0"/>
                <a:ea typeface="Gilroy ExtraBold" charset="0"/>
                <a:cs typeface="Gilroy ExtraBold" charset="0"/>
              </a:rPr>
              <a:t>(Abraham </a:t>
            </a:r>
            <a:r>
              <a:rPr lang="en-US" sz="2400" b="1" dirty="0" err="1">
                <a:solidFill>
                  <a:srgbClr val="FFFFFF"/>
                </a:solidFill>
                <a:latin typeface="Gilroy ExtraBold" charset="0"/>
                <a:ea typeface="Gilroy ExtraBold" charset="0"/>
                <a:cs typeface="Gilroy ExtraBold" charset="0"/>
              </a:rPr>
              <a:t>Zaleznik</a:t>
            </a:r>
            <a:r>
              <a:rPr lang="en-US" sz="2400" b="1" dirty="0">
                <a:solidFill>
                  <a:srgbClr val="FFFFFF"/>
                </a:solidFill>
                <a:latin typeface="Gilroy ExtraBold" charset="0"/>
                <a:ea typeface="Gilroy ExtraBold" charset="0"/>
                <a:cs typeface="Gilroy ExtraBold" charset="0"/>
              </a:rPr>
              <a:t>, 1977)</a:t>
            </a:r>
          </a:p>
        </p:txBody>
      </p:sp>
      <p:pic>
        <p:nvPicPr>
          <p:cNvPr id="16" name="Picture 1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83330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138234" y="2966339"/>
            <a:ext cx="9915532" cy="1102353"/>
          </a:xfrm>
          <a:prstGeom prst="rect">
            <a:avLst/>
          </a:prstGeom>
          <a:noFill/>
        </p:spPr>
        <p:txBody>
          <a:bodyPr wrap="square" rtlCol="0">
            <a:spAutoFit/>
          </a:bodyPr>
          <a:lstStyle/>
          <a:p>
            <a:pPr algn="ctr">
              <a:lnSpc>
                <a:spcPct val="80000"/>
              </a:lnSpc>
            </a:pPr>
            <a:r>
              <a:rPr lang="en-US" sz="8000" b="1" dirty="0">
                <a:solidFill>
                  <a:srgbClr val="FFFFFF"/>
                </a:solidFill>
                <a:latin typeface="Gilroy ExtraBold" charset="0"/>
                <a:ea typeface="Gilroy ExtraBold" charset="0"/>
                <a:cs typeface="Gilroy ExtraBold" charset="0"/>
              </a:rPr>
              <a:t>Our commitments</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939666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0" y="2857607"/>
            <a:ext cx="12192000" cy="1131079"/>
          </a:xfrm>
          <a:prstGeom prst="rect">
            <a:avLst/>
          </a:prstGeom>
          <a:noFill/>
        </p:spPr>
        <p:txBody>
          <a:bodyPr wrap="square" rtlCol="0">
            <a:spAutoFit/>
          </a:bodyPr>
          <a:lstStyle/>
          <a:p>
            <a:pPr algn="ctr">
              <a:lnSpc>
                <a:spcPct val="90000"/>
              </a:lnSpc>
            </a:pPr>
            <a:r>
              <a:rPr lang="en-US" sz="7500" dirty="0">
                <a:solidFill>
                  <a:srgbClr val="FFFFFF"/>
                </a:solidFill>
                <a:latin typeface="Gilroy ExtraBold" charset="0"/>
                <a:ea typeface="Gilroy ExtraBold" charset="0"/>
                <a:cs typeface="Gilroy ExtraBold" charset="0"/>
              </a:rPr>
              <a:t>Leadership is </a:t>
            </a:r>
            <a:r>
              <a:rPr lang="en-US" sz="7500" i="1" dirty="0">
                <a:solidFill>
                  <a:srgbClr val="FFFFFF"/>
                </a:solidFill>
                <a:latin typeface="Gilroy ExtraBold" charset="0"/>
                <a:ea typeface="Gilroy ExtraBold" charset="0"/>
                <a:cs typeface="Gilroy ExtraBold" charset="0"/>
              </a:rPr>
              <a:t>not</a:t>
            </a:r>
            <a:r>
              <a:rPr lang="mr-IN" sz="7500" i="1" dirty="0">
                <a:solidFill>
                  <a:srgbClr val="FFFFFF"/>
                </a:solidFill>
                <a:latin typeface="Gilroy ExtraBold" charset="0"/>
                <a:ea typeface="Gilroy ExtraBold" charset="0"/>
                <a:cs typeface="Gilroy ExtraBold" charset="0"/>
              </a:rPr>
              <a:t>…</a:t>
            </a:r>
            <a:endParaRPr lang="en-US" sz="7500" dirty="0">
              <a:solidFill>
                <a:srgbClr val="FFFFFF"/>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18634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73012" y="2551837"/>
            <a:ext cx="4216908" cy="1754326"/>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Coercive or</a:t>
            </a:r>
          </a:p>
          <a:p>
            <a:pPr>
              <a:lnSpc>
                <a:spcPct val="80000"/>
              </a:lnSpc>
            </a:pPr>
            <a:r>
              <a:rPr lang="en-US" sz="4500" b="1" dirty="0">
                <a:solidFill>
                  <a:srgbClr val="3B444D"/>
                </a:solidFill>
                <a:latin typeface="Gilroy ExtraBold" charset="0"/>
                <a:ea typeface="Gilroy ExtraBold" charset="0"/>
                <a:cs typeface="Gilroy ExtraBold" charset="0"/>
              </a:rPr>
              <a:t>telling people what to do.</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000" r="31711"/>
          <a:stretch/>
        </p:blipFill>
        <p:spPr>
          <a:xfrm>
            <a:off x="0" y="0"/>
            <a:ext cx="5277853" cy="6858000"/>
          </a:xfrm>
          <a:prstGeom prst="rect">
            <a:avLst/>
          </a:prstGeom>
        </p:spPr>
      </p:pic>
    </p:spTree>
    <p:extLst>
      <p:ext uri="{BB962C8B-B14F-4D97-AF65-F5344CB8AC3E}">
        <p14:creationId xmlns:p14="http://schemas.microsoft.com/office/powerpoint/2010/main" val="1495244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452605"/>
            <a:ext cx="12192000" cy="1962525"/>
          </a:xfrm>
          <a:prstGeom prst="rect">
            <a:avLst/>
          </a:prstGeom>
          <a:noFill/>
        </p:spPr>
        <p:txBody>
          <a:bodyPr wrap="square" rtlCol="0">
            <a:spAutoFit/>
          </a:bodyPr>
          <a:lstStyle/>
          <a:p>
            <a:pPr algn="ctr">
              <a:lnSpc>
                <a:spcPct val="80000"/>
              </a:lnSpc>
            </a:pPr>
            <a:r>
              <a:rPr lang="en-US" sz="7500" b="1" dirty="0">
                <a:solidFill>
                  <a:srgbClr val="00B3DC"/>
                </a:solidFill>
                <a:latin typeface="Gilroy ExtraBold" charset="0"/>
                <a:ea typeface="Gilroy ExtraBold" charset="0"/>
                <a:cs typeface="Gilroy ExtraBold" charset="0"/>
              </a:rPr>
              <a:t>Trait-based </a:t>
            </a:r>
            <a:r>
              <a:rPr lang="en-US" sz="7500" b="1" dirty="0">
                <a:latin typeface="Gilroy ExtraBold" charset="0"/>
                <a:ea typeface="Gilroy ExtraBold" charset="0"/>
                <a:cs typeface="Gilroy ExtraBold" charset="0"/>
              </a:rPr>
              <a:t>or </a:t>
            </a:r>
            <a:r>
              <a:rPr lang="en-US" sz="7500" b="1" dirty="0">
                <a:solidFill>
                  <a:srgbClr val="3B444D"/>
                </a:solidFill>
                <a:latin typeface="Gilroy ExtraBold" charset="0"/>
                <a:ea typeface="Gilroy ExtraBold" charset="0"/>
                <a:cs typeface="Gilroy ExtraBold" charset="0"/>
              </a:rPr>
              <a:t>born </a:t>
            </a:r>
          </a:p>
          <a:p>
            <a:pPr algn="ctr">
              <a:lnSpc>
                <a:spcPct val="80000"/>
              </a:lnSpc>
            </a:pPr>
            <a:r>
              <a:rPr lang="en-US" sz="7500" b="1" dirty="0">
                <a:solidFill>
                  <a:srgbClr val="3B444D"/>
                </a:solidFill>
                <a:latin typeface="Gilroy ExtraBold" charset="0"/>
                <a:ea typeface="Gilroy ExtraBold" charset="0"/>
                <a:cs typeface="Gilroy ExtraBold" charset="0"/>
              </a:rPr>
              <a:t>that way.</a:t>
            </a:r>
          </a:p>
        </p:txBody>
      </p:sp>
    </p:spTree>
    <p:extLst>
      <p:ext uri="{BB962C8B-B14F-4D97-AF65-F5344CB8AC3E}">
        <p14:creationId xmlns:p14="http://schemas.microsoft.com/office/powerpoint/2010/main" val="14060000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030367" y="1551938"/>
            <a:ext cx="8174337" cy="3785652"/>
          </a:xfrm>
          <a:prstGeom prst="rect">
            <a:avLst/>
          </a:prstGeom>
          <a:noFill/>
        </p:spPr>
        <p:txBody>
          <a:bodyPr wrap="square" rtlCol="0">
            <a:spAutoFit/>
          </a:bodyPr>
          <a:lstStyle/>
          <a:p>
            <a:pPr defTabSz="457200">
              <a:lnSpc>
                <a:spcPct val="80000"/>
              </a:lnSpc>
            </a:pPr>
            <a:r>
              <a:rPr lang="en-US" sz="6000" b="1" dirty="0">
                <a:solidFill>
                  <a:schemeClr val="accent2"/>
                </a:solidFill>
                <a:latin typeface="Gilroy ExtraBold" charset="0"/>
                <a:ea typeface="Gilroy ExtraBold" charset="0"/>
                <a:cs typeface="Gilroy ExtraBold" charset="0"/>
              </a:rPr>
              <a:t>Leadership</a:t>
            </a:r>
            <a:r>
              <a:rPr lang="en-US" sz="6000" b="1" dirty="0">
                <a:solidFill>
                  <a:schemeClr val="bg1"/>
                </a:solidFill>
                <a:latin typeface="Gilroy ExtraBold" charset="0"/>
                <a:ea typeface="Gilroy ExtraBold" charset="0"/>
                <a:cs typeface="Gilroy ExtraBold" charset="0"/>
              </a:rPr>
              <a:t> is a </a:t>
            </a:r>
            <a:r>
              <a:rPr lang="en-US" sz="6000" b="1" i="1" dirty="0">
                <a:solidFill>
                  <a:schemeClr val="bg1"/>
                </a:solidFill>
                <a:latin typeface="Gilroy ExtraBold" charset="0"/>
                <a:ea typeface="Gilroy ExtraBold" charset="0"/>
                <a:cs typeface="Gilroy ExtraBold" charset="0"/>
              </a:rPr>
              <a:t>process</a:t>
            </a:r>
            <a:r>
              <a:rPr lang="en-US" sz="6000" b="1" dirty="0">
                <a:solidFill>
                  <a:schemeClr val="bg1"/>
                </a:solidFill>
                <a:latin typeface="Gilroy ExtraBold" charset="0"/>
                <a:ea typeface="Gilroy ExtraBold" charset="0"/>
                <a:cs typeface="Gilroy ExtraBold" charset="0"/>
              </a:rPr>
              <a:t> by which an individual uses </a:t>
            </a:r>
            <a:r>
              <a:rPr lang="en-US" sz="6000" b="1" i="1" dirty="0">
                <a:solidFill>
                  <a:schemeClr val="bg1"/>
                </a:solidFill>
                <a:latin typeface="Gilroy ExtraBold" charset="0"/>
                <a:ea typeface="Gilroy ExtraBold" charset="0"/>
                <a:cs typeface="Gilroy ExtraBold" charset="0"/>
              </a:rPr>
              <a:t>influence</a:t>
            </a:r>
            <a:r>
              <a:rPr lang="en-US" sz="6000" b="1" dirty="0">
                <a:solidFill>
                  <a:schemeClr val="bg1"/>
                </a:solidFill>
                <a:latin typeface="Gilroy ExtraBold" charset="0"/>
                <a:ea typeface="Gilroy ExtraBold" charset="0"/>
                <a:cs typeface="Gilroy ExtraBold" charset="0"/>
              </a:rPr>
              <a:t> with a </a:t>
            </a:r>
            <a:r>
              <a:rPr lang="en-US" sz="6000" b="1" i="1" dirty="0">
                <a:solidFill>
                  <a:schemeClr val="bg1"/>
                </a:solidFill>
                <a:latin typeface="Gilroy ExtraBold" charset="0"/>
                <a:ea typeface="Gilroy ExtraBold" charset="0"/>
                <a:cs typeface="Gilroy ExtraBold" charset="0"/>
              </a:rPr>
              <a:t>group</a:t>
            </a:r>
            <a:r>
              <a:rPr lang="en-US" sz="6000" b="1" dirty="0">
                <a:solidFill>
                  <a:schemeClr val="bg1"/>
                </a:solidFill>
                <a:latin typeface="Gilroy ExtraBold" charset="0"/>
                <a:ea typeface="Gilroy ExtraBold" charset="0"/>
                <a:cs typeface="Gilroy ExtraBold" charset="0"/>
              </a:rPr>
              <a:t> for </a:t>
            </a:r>
            <a:r>
              <a:rPr lang="en-US" sz="6000" b="1" i="1" dirty="0">
                <a:solidFill>
                  <a:schemeClr val="bg1"/>
                </a:solidFill>
                <a:latin typeface="Gilroy ExtraBold" charset="0"/>
                <a:ea typeface="Gilroy ExtraBold" charset="0"/>
                <a:cs typeface="Gilroy ExtraBold" charset="0"/>
              </a:rPr>
              <a:t>positive change.</a:t>
            </a:r>
            <a:endParaRPr lang="en-US" sz="4000" b="1" dirty="0">
              <a:solidFill>
                <a:schemeClr val="bg1"/>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937234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Key takeaways</a:t>
            </a:r>
          </a:p>
        </p:txBody>
      </p:sp>
      <p:sp>
        <p:nvSpPr>
          <p:cNvPr id="8" name="TextBox 7"/>
          <p:cNvSpPr txBox="1"/>
          <p:nvPr/>
        </p:nvSpPr>
        <p:spPr>
          <a:xfrm>
            <a:off x="6266688" y="1117152"/>
            <a:ext cx="4547617" cy="6370975"/>
          </a:xfrm>
          <a:prstGeom prst="rect">
            <a:avLst/>
          </a:prstGeom>
          <a:noFill/>
        </p:spPr>
        <p:txBody>
          <a:bodyPr wrap="square" rtlCol="0">
            <a:spAutoFit/>
          </a:bodyPr>
          <a:lstStyle/>
          <a:p>
            <a:pPr marL="342900" indent="-342900">
              <a:buFont typeface="Arial" charset="0"/>
              <a:buChar char="•"/>
            </a:pPr>
            <a:r>
              <a:rPr lang="en-US" sz="2400" dirty="0">
                <a:solidFill>
                  <a:srgbClr val="3B444D"/>
                </a:solidFill>
                <a:latin typeface="Source Sans Pro" charset="0"/>
                <a:ea typeface="Source Sans Pro" charset="0"/>
                <a:cs typeface="Source Sans Pro" charset="0"/>
              </a:rPr>
              <a:t>Things great leaders do rarely corresponds to </a:t>
            </a:r>
            <a:r>
              <a:rPr lang="en-US" sz="2400" i="1" dirty="0">
                <a:solidFill>
                  <a:srgbClr val="3B444D"/>
                </a:solidFill>
                <a:latin typeface="Source Sans Pro" charset="0"/>
                <a:ea typeface="Source Sans Pro" charset="0"/>
                <a:cs typeface="Source Sans Pro" charset="0"/>
              </a:rPr>
              <a:t>technical knowledge.</a:t>
            </a:r>
          </a:p>
          <a:p>
            <a:pPr marL="342900" indent="-342900">
              <a:buFont typeface="Arial" charset="0"/>
              <a:buChar char="•"/>
            </a:pPr>
            <a:endParaRPr lang="en-US" sz="2400" i="1" dirty="0">
              <a:solidFill>
                <a:srgbClr val="3B444D"/>
              </a:solidFill>
              <a:latin typeface="Source Sans Pro" charset="0"/>
              <a:ea typeface="Source Sans Pro" charset="0"/>
              <a:cs typeface="Source Sans Pro" charset="0"/>
            </a:endParaRPr>
          </a:p>
          <a:p>
            <a:pPr marL="342900" indent="-342900">
              <a:buFont typeface="Arial" charset="0"/>
              <a:buChar char="•"/>
            </a:pPr>
            <a:r>
              <a:rPr lang="en-US" sz="2400" dirty="0">
                <a:solidFill>
                  <a:srgbClr val="3B444D"/>
                </a:solidFill>
                <a:latin typeface="Source Sans Pro" charset="0"/>
                <a:ea typeface="Source Sans Pro" charset="0"/>
                <a:cs typeface="Source Sans Pro" charset="0"/>
              </a:rPr>
              <a:t>Process-oriented vs. trait-oriented or static.</a:t>
            </a: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r>
              <a:rPr lang="en-US" sz="2400" dirty="0">
                <a:solidFill>
                  <a:srgbClr val="3B444D"/>
                </a:solidFill>
                <a:latin typeface="Source Sans Pro" charset="0"/>
                <a:ea typeface="Source Sans Pro" charset="0"/>
                <a:cs typeface="Source Sans Pro" charset="0"/>
              </a:rPr>
              <a:t>Leadership requires emotional intelligence.</a:t>
            </a: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sz="2400" i="1"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8146006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364999" y="1391700"/>
            <a:ext cx="5997944" cy="41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b="1" dirty="0">
                <a:solidFill>
                  <a:srgbClr val="3B444D"/>
                </a:solidFill>
                <a:latin typeface="Source Sans Pro" charset="0"/>
                <a:ea typeface="Source Sans Pro" charset="0"/>
                <a:cs typeface="Source Sans Pro" charset="0"/>
              </a:rPr>
              <a:t>Technical: </a:t>
            </a:r>
            <a:r>
              <a:rPr lang="en-US" altLang="en-US" sz="2400" dirty="0">
                <a:solidFill>
                  <a:srgbClr val="3B444D"/>
                </a:solidFill>
                <a:latin typeface="Source Sans Pro" charset="0"/>
                <a:ea typeface="Source Sans Pro" charset="0"/>
                <a:cs typeface="Source Sans Pro" charset="0"/>
              </a:rPr>
              <a:t>What stood out to you most?</a:t>
            </a:r>
            <a:endParaRPr lang="en-US" altLang="en-US" sz="2400" b="1"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altLang="en-US" sz="2400" b="1"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b="1" dirty="0">
                <a:solidFill>
                  <a:srgbClr val="3B444D"/>
                </a:solidFill>
                <a:latin typeface="Source Sans Pro" charset="0"/>
                <a:ea typeface="Source Sans Pro" charset="0"/>
                <a:cs typeface="Source Sans Pro" charset="0"/>
              </a:rPr>
              <a:t>Practical: </a:t>
            </a:r>
            <a:r>
              <a:rPr lang="en-US" altLang="en-US" sz="2400" dirty="0">
                <a:solidFill>
                  <a:srgbClr val="3B444D"/>
                </a:solidFill>
                <a:latin typeface="Source Sans Pro" charset="0"/>
                <a:ea typeface="Source Sans Pro" charset="0"/>
                <a:cs typeface="Source Sans Pro" charset="0"/>
              </a:rPr>
              <a:t>How do you think your biggest key takeaway applies to how you’ve been applying leadership with fellows, groups, </a:t>
            </a:r>
            <a:r>
              <a:rPr lang="en-US" altLang="en-US" sz="2400" dirty="0" err="1">
                <a:solidFill>
                  <a:srgbClr val="3B444D"/>
                </a:solidFill>
                <a:latin typeface="Source Sans Pro" charset="0"/>
                <a:ea typeface="Source Sans Pro" charset="0"/>
                <a:cs typeface="Source Sans Pro" charset="0"/>
              </a:rPr>
              <a:t>etc</a:t>
            </a:r>
            <a:r>
              <a:rPr lang="mr-IN" altLang="en-US" sz="2400" dirty="0">
                <a:solidFill>
                  <a:srgbClr val="3B444D"/>
                </a:solidFill>
                <a:latin typeface="Source Sans Pro" charset="0"/>
                <a:ea typeface="Source Sans Pro" charset="0"/>
                <a:cs typeface="Source Sans Pro" charset="0"/>
              </a:rPr>
              <a:t>…</a:t>
            </a:r>
            <a:endParaRPr lang="en-US" altLang="en-US" sz="2400" b="1" dirty="0">
              <a:solidFill>
                <a:srgbClr val="3B444D"/>
              </a:solidFill>
              <a:latin typeface="Source Sans Pro" charset="0"/>
              <a:ea typeface="Source Sans Pro" charset="0"/>
              <a:cs typeface="Source Sans Pro" charset="0"/>
            </a:endParaRPr>
          </a:p>
          <a:p>
            <a:pPr marL="342900" indent="-342900">
              <a:buFont typeface="Arial" charset="0"/>
              <a:buChar char="•"/>
            </a:pPr>
            <a:endParaRPr lang="en-US" altLang="en-US" sz="2400" b="1" dirty="0">
              <a:solidFill>
                <a:srgbClr val="3B444D"/>
              </a:solidFill>
              <a:latin typeface="Source Sans Pro" charset="0"/>
              <a:ea typeface="Source Sans Pro" charset="0"/>
              <a:cs typeface="Source Sans Pro" charset="0"/>
            </a:endParaRPr>
          </a:p>
          <a:p>
            <a:pPr marL="342900" indent="-342900">
              <a:buFont typeface="Arial" charset="0"/>
              <a:buChar char="•"/>
            </a:pPr>
            <a:r>
              <a:rPr lang="en-US" altLang="en-US" sz="2400" b="1" dirty="0">
                <a:solidFill>
                  <a:srgbClr val="3B444D"/>
                </a:solidFill>
                <a:latin typeface="Source Sans Pro" charset="0"/>
                <a:ea typeface="Source Sans Pro" charset="0"/>
                <a:cs typeface="Source Sans Pro" charset="0"/>
              </a:rPr>
              <a:t>Emancipatory:</a:t>
            </a:r>
            <a:r>
              <a:rPr lang="en-US" altLang="en-US" sz="2400" dirty="0">
                <a:solidFill>
                  <a:srgbClr val="3B444D"/>
                </a:solidFill>
                <a:latin typeface="Source Sans Pro" charset="0"/>
                <a:ea typeface="Source Sans Pro" charset="0"/>
                <a:cs typeface="Source Sans Pro" charset="0"/>
              </a:rPr>
              <a:t> Do you have any assumptions about leadership that need to be revised as a result of this session? If so, how will you actively work to revise them?</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10 minutes</a:t>
            </a:r>
          </a:p>
        </p:txBody>
      </p:sp>
      <p:sp>
        <p:nvSpPr>
          <p:cNvPr id="8" name="TextBox 7"/>
          <p:cNvSpPr txBox="1"/>
          <p:nvPr/>
        </p:nvSpPr>
        <p:spPr>
          <a:xfrm>
            <a:off x="1006999" y="2072171"/>
            <a:ext cx="2500130" cy="369332"/>
          </a:xfrm>
          <a:prstGeom prst="rect">
            <a:avLst/>
          </a:prstGeom>
          <a:noFill/>
        </p:spPr>
        <p:txBody>
          <a:bodyPr wrap="square" rtlCol="0">
            <a:spAutoFit/>
          </a:bodyPr>
          <a:lstStyle/>
          <a:p>
            <a:r>
              <a:rPr lang="en-US" altLang="en-US" b="1" dirty="0">
                <a:solidFill>
                  <a:srgbClr val="3B444D"/>
                </a:solidFill>
                <a:latin typeface="Source Sans Pro" charset="0"/>
                <a:ea typeface="Source Sans Pro" charset="0"/>
                <a:cs typeface="Source Sans Pro" charset="0"/>
              </a:rPr>
              <a:t>Debrief breakout </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solidFill>
                <a:srgbClr val="3B444D"/>
              </a:solidFill>
            </a:endParaRPr>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solidFill>
                <a:srgbClr val="3B444D"/>
              </a:solidFill>
            </a:endParaRPr>
          </a:p>
        </p:txBody>
      </p:sp>
    </p:spTree>
    <p:extLst>
      <p:ext uri="{BB962C8B-B14F-4D97-AF65-F5344CB8AC3E}">
        <p14:creationId xmlns:p14="http://schemas.microsoft.com/office/powerpoint/2010/main" val="7856480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4" name="Rectangle 13"/>
          <p:cNvSpPr/>
          <p:nvPr/>
        </p:nvSpPr>
        <p:spPr>
          <a:xfrm>
            <a:off x="6108192" y="1117152"/>
            <a:ext cx="4800256"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Welcome and introductions</a:t>
            </a:r>
          </a:p>
        </p:txBody>
      </p:sp>
      <p:sp>
        <p:nvSpPr>
          <p:cNvPr id="16" name="Rectangle 15"/>
          <p:cNvSpPr/>
          <p:nvPr/>
        </p:nvSpPr>
        <p:spPr>
          <a:xfrm>
            <a:off x="6108190" y="1830836"/>
            <a:ext cx="4316504"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Leadership simulation</a:t>
            </a:r>
          </a:p>
        </p:txBody>
      </p:sp>
      <p:sp>
        <p:nvSpPr>
          <p:cNvPr id="17" name="Rectangle 16"/>
          <p:cNvSpPr/>
          <p:nvPr/>
        </p:nvSpPr>
        <p:spPr>
          <a:xfrm>
            <a:off x="6108191" y="2568155"/>
            <a:ext cx="4686893"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a:t>
            </a:r>
          </a:p>
        </p:txBody>
      </p:sp>
      <p:sp>
        <p:nvSpPr>
          <p:cNvPr id="18" name="Rectangle 17"/>
          <p:cNvSpPr/>
          <p:nvPr/>
        </p:nvSpPr>
        <p:spPr>
          <a:xfrm>
            <a:off x="6108191" y="3305474"/>
            <a:ext cx="4316503"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Lunch</a:t>
            </a:r>
          </a:p>
        </p:txBody>
      </p:sp>
      <p:sp>
        <p:nvSpPr>
          <p:cNvPr id="19" name="Rectangle 18"/>
          <p:cNvSpPr/>
          <p:nvPr/>
        </p:nvSpPr>
        <p:spPr>
          <a:xfrm>
            <a:off x="6108190" y="4019643"/>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StrengthsFinder II</a:t>
            </a:r>
          </a:p>
        </p:txBody>
      </p:sp>
      <p:sp>
        <p:nvSpPr>
          <p:cNvPr id="20" name="Rectangle 19"/>
          <p:cNvSpPr/>
          <p:nvPr/>
        </p:nvSpPr>
        <p:spPr>
          <a:xfrm>
            <a:off x="6108189" y="4780112"/>
            <a:ext cx="3850580"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a:solidFill>
                  <a:schemeClr val="tx1"/>
                </a:solidFill>
                <a:latin typeface="Source Sans Pro" charset="0"/>
                <a:ea typeface="Source Sans Pro" charset="0"/>
                <a:cs typeface="Source Sans Pro" charset="0"/>
              </a:rPr>
              <a:t>Archetypes of leadership</a:t>
            </a:r>
            <a:endParaRPr lang="en-US" sz="2400" dirty="0">
              <a:solidFill>
                <a:schemeClr val="tx1"/>
              </a:solidFill>
              <a:latin typeface="Source Sans Pro" charset="0"/>
              <a:ea typeface="Source Sans Pro" charset="0"/>
              <a:cs typeface="Source Sans Pro" charset="0"/>
            </a:endParaRPr>
          </a:p>
        </p:txBody>
      </p:sp>
      <p:sp>
        <p:nvSpPr>
          <p:cNvPr id="21" name="TextBox 20"/>
          <p:cNvSpPr txBox="1"/>
          <p:nvPr/>
        </p:nvSpPr>
        <p:spPr>
          <a:xfrm>
            <a:off x="1085088" y="1117152"/>
            <a:ext cx="3304032"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
        <p:nvSpPr>
          <p:cNvPr id="22" name="Rectangle 21"/>
          <p:cNvSpPr/>
          <p:nvPr/>
        </p:nvSpPr>
        <p:spPr>
          <a:xfrm>
            <a:off x="6108189" y="5517431"/>
            <a:ext cx="3850580"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Debrief &amp; closing</a:t>
            </a:r>
          </a:p>
        </p:txBody>
      </p:sp>
    </p:spTree>
    <p:extLst>
      <p:ext uri="{BB962C8B-B14F-4D97-AF65-F5344CB8AC3E}">
        <p14:creationId xmlns:p14="http://schemas.microsoft.com/office/powerpoint/2010/main" val="16541283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1851468"/>
            <a:ext cx="12192000" cy="314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20000" b="1" dirty="0">
                <a:solidFill>
                  <a:srgbClr val="FFFFFF"/>
                </a:solidFill>
                <a:latin typeface="Gilroy ExtraBold" charset="0"/>
                <a:ea typeface="Gilroy ExtraBold" charset="0"/>
                <a:cs typeface="Gilroy ExtraBold" charset="0"/>
              </a:rPr>
              <a:t>Debrief</a:t>
            </a: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998783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3441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723529"/>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
        <p:nvSpPr>
          <p:cNvPr id="4" name="Shape 443"/>
          <p:cNvSpPr txBox="1"/>
          <p:nvPr/>
        </p:nvSpPr>
        <p:spPr>
          <a:xfrm>
            <a:off x="0" y="3824569"/>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3000" b="0" i="0" u="none" strike="noStrike" cap="none" dirty="0">
                <a:latin typeface="Source Sans Pro"/>
                <a:ea typeface="Source Sans Pro"/>
                <a:cs typeface="Source Sans Pro"/>
                <a:sym typeface="Source Sans Pro"/>
              </a:rPr>
              <a:t>What did you learn today about leadership?</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800288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3441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Shape 443"/>
          <p:cNvSpPr txBox="1"/>
          <p:nvPr/>
        </p:nvSpPr>
        <p:spPr>
          <a:xfrm>
            <a:off x="0" y="3824569"/>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3000" b="0" i="0" u="none" strike="noStrike" cap="none" dirty="0">
                <a:latin typeface="Source Sans Pro"/>
                <a:ea typeface="Source Sans Pro"/>
                <a:cs typeface="Source Sans Pro"/>
                <a:sym typeface="Source Sans Pro"/>
              </a:rPr>
              <a:t>What did you learn today about leadership?</a:t>
            </a:r>
          </a:p>
        </p:txBody>
      </p:sp>
      <p:sp>
        <p:nvSpPr>
          <p:cNvPr id="7" name="Shape 443"/>
          <p:cNvSpPr txBox="1"/>
          <p:nvPr/>
        </p:nvSpPr>
        <p:spPr>
          <a:xfrm>
            <a:off x="0" y="4743357"/>
            <a:ext cx="12192000" cy="523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Source Sans Pro"/>
              <a:buNone/>
            </a:pPr>
            <a:r>
              <a:rPr lang="en-US" sz="3000" b="0" i="0" u="none" strike="noStrike" cap="none" dirty="0">
                <a:latin typeface="Source Sans Pro"/>
                <a:ea typeface="Source Sans Pro"/>
                <a:cs typeface="Source Sans Pro"/>
                <a:sym typeface="Source Sans Pro"/>
              </a:rPr>
              <a:t>What did you learn about yourself?</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Rectangle 8"/>
          <p:cNvSpPr>
            <a:spLocks noChangeArrowheads="1"/>
          </p:cNvSpPr>
          <p:nvPr/>
        </p:nvSpPr>
        <p:spPr bwMode="auto">
          <a:xfrm>
            <a:off x="0" y="723529"/>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1587750333"/>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24372</TotalTime>
  <Words>4466</Words>
  <Application>Microsoft Macintosh PowerPoint</Application>
  <PresentationFormat>Widescreen</PresentationFormat>
  <Paragraphs>876</Paragraphs>
  <Slides>149</Slides>
  <Notes>86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149</vt:i4>
      </vt:variant>
    </vt:vector>
  </HeadingPairs>
  <TitlesOfParts>
    <vt:vector size="159" baseType="lpstr">
      <vt:lpstr>Arial</vt:lpstr>
      <vt:lpstr>Calibri</vt:lpstr>
      <vt:lpstr>Calibri Light</vt:lpstr>
      <vt:lpstr>Gill Sans</vt:lpstr>
      <vt:lpstr>Gilroy ExtraBold</vt:lpstr>
      <vt:lpstr>Source Sans Pro</vt:lpstr>
      <vt:lpstr>Whitney Book</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Miller</dc:creator>
  <cp:lastModifiedBy>Microsoft Office User</cp:lastModifiedBy>
  <cp:revision>124</cp:revision>
  <dcterms:created xsi:type="dcterms:W3CDTF">2017-01-24T22:12:49Z</dcterms:created>
  <dcterms:modified xsi:type="dcterms:W3CDTF">2019-03-04T06:12:16Z</dcterms:modified>
</cp:coreProperties>
</file>