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0" r:id="rId2"/>
  </p:sldMasterIdLst>
  <p:notesMasterIdLst>
    <p:notesMasterId r:id="rId183"/>
  </p:notesMasterIdLst>
  <p:handoutMasterIdLst>
    <p:handoutMasterId r:id="rId184"/>
  </p:handoutMasterIdLst>
  <p:sldIdLst>
    <p:sldId id="266" r:id="rId3"/>
    <p:sldId id="256" r:id="rId4"/>
    <p:sldId id="276" r:id="rId5"/>
    <p:sldId id="277" r:id="rId6"/>
    <p:sldId id="301" r:id="rId7"/>
    <p:sldId id="307" r:id="rId8"/>
    <p:sldId id="281" r:id="rId9"/>
    <p:sldId id="299" r:id="rId10"/>
    <p:sldId id="283" r:id="rId11"/>
    <p:sldId id="302" r:id="rId12"/>
    <p:sldId id="284" r:id="rId13"/>
    <p:sldId id="292" r:id="rId14"/>
    <p:sldId id="287" r:id="rId15"/>
    <p:sldId id="288" r:id="rId16"/>
    <p:sldId id="289" r:id="rId17"/>
    <p:sldId id="293" r:id="rId18"/>
    <p:sldId id="294" r:id="rId19"/>
    <p:sldId id="295" r:id="rId20"/>
    <p:sldId id="296" r:id="rId21"/>
    <p:sldId id="303" r:id="rId22"/>
    <p:sldId id="298" r:id="rId23"/>
    <p:sldId id="361" r:id="rId24"/>
    <p:sldId id="362" r:id="rId25"/>
    <p:sldId id="363" r:id="rId26"/>
    <p:sldId id="364" r:id="rId27"/>
    <p:sldId id="365" r:id="rId28"/>
    <p:sldId id="366" r:id="rId29"/>
    <p:sldId id="367" r:id="rId30"/>
    <p:sldId id="368" r:id="rId31"/>
    <p:sldId id="369" r:id="rId32"/>
    <p:sldId id="370" r:id="rId33"/>
    <p:sldId id="470" r:id="rId34"/>
    <p:sldId id="497" r:id="rId35"/>
    <p:sldId id="496" r:id="rId36"/>
    <p:sldId id="495" r:id="rId37"/>
    <p:sldId id="494" r:id="rId38"/>
    <p:sldId id="372" r:id="rId39"/>
    <p:sldId id="377" r:id="rId40"/>
    <p:sldId id="378" r:id="rId41"/>
    <p:sldId id="379" r:id="rId42"/>
    <p:sldId id="471" r:id="rId43"/>
    <p:sldId id="381" r:id="rId44"/>
    <p:sldId id="304" r:id="rId45"/>
    <p:sldId id="305" r:id="rId46"/>
    <p:sldId id="308" r:id="rId47"/>
    <p:sldId id="306" r:id="rId48"/>
    <p:sldId id="309" r:id="rId49"/>
    <p:sldId id="472" r:id="rId50"/>
    <p:sldId id="310" r:id="rId51"/>
    <p:sldId id="315" r:id="rId52"/>
    <p:sldId id="316" r:id="rId53"/>
    <p:sldId id="317" r:id="rId54"/>
    <p:sldId id="311" r:id="rId55"/>
    <p:sldId id="312" r:id="rId56"/>
    <p:sldId id="313" r:id="rId57"/>
    <p:sldId id="473" r:id="rId58"/>
    <p:sldId id="319" r:id="rId59"/>
    <p:sldId id="320" r:id="rId60"/>
    <p:sldId id="321" r:id="rId61"/>
    <p:sldId id="322" r:id="rId62"/>
    <p:sldId id="474" r:id="rId63"/>
    <p:sldId id="324" r:id="rId64"/>
    <p:sldId id="325" r:id="rId65"/>
    <p:sldId id="326" r:id="rId66"/>
    <p:sldId id="327" r:id="rId67"/>
    <p:sldId id="429" r:id="rId68"/>
    <p:sldId id="382" r:id="rId69"/>
    <p:sldId id="475" r:id="rId70"/>
    <p:sldId id="476" r:id="rId71"/>
    <p:sldId id="386" r:id="rId72"/>
    <p:sldId id="387" r:id="rId73"/>
    <p:sldId id="477" r:id="rId74"/>
    <p:sldId id="389" r:id="rId75"/>
    <p:sldId id="390" r:id="rId76"/>
    <p:sldId id="391" r:id="rId77"/>
    <p:sldId id="392" r:id="rId78"/>
    <p:sldId id="393" r:id="rId79"/>
    <p:sldId id="478" r:id="rId80"/>
    <p:sldId id="395" r:id="rId81"/>
    <p:sldId id="396" r:id="rId82"/>
    <p:sldId id="397" r:id="rId83"/>
    <p:sldId id="398" r:id="rId84"/>
    <p:sldId id="399" r:id="rId85"/>
    <p:sldId id="400" r:id="rId86"/>
    <p:sldId id="401" r:id="rId87"/>
    <p:sldId id="402" r:id="rId88"/>
    <p:sldId id="403" r:id="rId89"/>
    <p:sldId id="479" r:id="rId90"/>
    <p:sldId id="405" r:id="rId91"/>
    <p:sldId id="406" r:id="rId92"/>
    <p:sldId id="407" r:id="rId93"/>
    <p:sldId id="408" r:id="rId94"/>
    <p:sldId id="417" r:id="rId95"/>
    <p:sldId id="418" r:id="rId96"/>
    <p:sldId id="419" r:id="rId97"/>
    <p:sldId id="480" r:id="rId98"/>
    <p:sldId id="421" r:id="rId99"/>
    <p:sldId id="422" r:id="rId100"/>
    <p:sldId id="423" r:id="rId101"/>
    <p:sldId id="424" r:id="rId102"/>
    <p:sldId id="425" r:id="rId103"/>
    <p:sldId id="426" r:id="rId104"/>
    <p:sldId id="481" r:id="rId105"/>
    <p:sldId id="428" r:id="rId106"/>
    <p:sldId id="430" r:id="rId107"/>
    <p:sldId id="330" r:id="rId108"/>
    <p:sldId id="328" r:id="rId109"/>
    <p:sldId id="329" r:id="rId110"/>
    <p:sldId id="331" r:id="rId111"/>
    <p:sldId id="504" r:id="rId112"/>
    <p:sldId id="332" r:id="rId113"/>
    <p:sldId id="333" r:id="rId114"/>
    <p:sldId id="459" r:id="rId115"/>
    <p:sldId id="464" r:id="rId116"/>
    <p:sldId id="502" r:id="rId117"/>
    <p:sldId id="482" r:id="rId118"/>
    <p:sldId id="463" r:id="rId119"/>
    <p:sldId id="469" r:id="rId120"/>
    <p:sldId id="334" r:id="rId121"/>
    <p:sldId id="335" r:id="rId122"/>
    <p:sldId id="483" r:id="rId123"/>
    <p:sldId id="336" r:id="rId124"/>
    <p:sldId id="337" r:id="rId125"/>
    <p:sldId id="501" r:id="rId126"/>
    <p:sldId id="500" r:id="rId127"/>
    <p:sldId id="499" r:id="rId128"/>
    <p:sldId id="498" r:id="rId129"/>
    <p:sldId id="346" r:id="rId130"/>
    <p:sldId id="347" r:id="rId131"/>
    <p:sldId id="348" r:id="rId132"/>
    <p:sldId id="349" r:id="rId133"/>
    <p:sldId id="350" r:id="rId134"/>
    <p:sldId id="351" r:id="rId135"/>
    <p:sldId id="503" r:id="rId136"/>
    <p:sldId id="352" r:id="rId137"/>
    <p:sldId id="484" r:id="rId138"/>
    <p:sldId id="353" r:id="rId139"/>
    <p:sldId id="354" r:id="rId140"/>
    <p:sldId id="355" r:id="rId141"/>
    <p:sldId id="356" r:id="rId142"/>
    <p:sldId id="357" r:id="rId143"/>
    <p:sldId id="358" r:id="rId144"/>
    <p:sldId id="359" r:id="rId145"/>
    <p:sldId id="360" r:id="rId146"/>
    <p:sldId id="487" r:id="rId147"/>
    <p:sldId id="486" r:id="rId148"/>
    <p:sldId id="485" r:id="rId149"/>
    <p:sldId id="431" r:id="rId150"/>
    <p:sldId id="432" r:id="rId151"/>
    <p:sldId id="433" r:id="rId152"/>
    <p:sldId id="434" r:id="rId153"/>
    <p:sldId id="435" r:id="rId154"/>
    <p:sldId id="436" r:id="rId155"/>
    <p:sldId id="437" r:id="rId156"/>
    <p:sldId id="438" r:id="rId157"/>
    <p:sldId id="439" r:id="rId158"/>
    <p:sldId id="488" r:id="rId159"/>
    <p:sldId id="441" r:id="rId160"/>
    <p:sldId id="442" r:id="rId161"/>
    <p:sldId id="443" r:id="rId162"/>
    <p:sldId id="444" r:id="rId163"/>
    <p:sldId id="445" r:id="rId164"/>
    <p:sldId id="446" r:id="rId165"/>
    <p:sldId id="489" r:id="rId166"/>
    <p:sldId id="448" r:id="rId167"/>
    <p:sldId id="449" r:id="rId168"/>
    <p:sldId id="450" r:id="rId169"/>
    <p:sldId id="490" r:id="rId170"/>
    <p:sldId id="452" r:id="rId171"/>
    <p:sldId id="453" r:id="rId172"/>
    <p:sldId id="454" r:id="rId173"/>
    <p:sldId id="455" r:id="rId174"/>
    <p:sldId id="456" r:id="rId175"/>
    <p:sldId id="491" r:id="rId176"/>
    <p:sldId id="458" r:id="rId177"/>
    <p:sldId id="468" r:id="rId178"/>
    <p:sldId id="467" r:id="rId179"/>
    <p:sldId id="465" r:id="rId180"/>
    <p:sldId id="492" r:id="rId181"/>
    <p:sldId id="493" r:id="rId1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ay 1" id="{D22E7BA8-8795-E14D-9BDC-81ABB692D98F}">
          <p14:sldIdLst>
            <p14:sldId id="266"/>
            <p14:sldId id="256"/>
            <p14:sldId id="276"/>
            <p14:sldId id="277"/>
            <p14:sldId id="301"/>
            <p14:sldId id="307"/>
            <p14:sldId id="281"/>
            <p14:sldId id="299"/>
            <p14:sldId id="283"/>
            <p14:sldId id="302"/>
            <p14:sldId id="284"/>
            <p14:sldId id="292"/>
            <p14:sldId id="287"/>
            <p14:sldId id="288"/>
            <p14:sldId id="289"/>
            <p14:sldId id="293"/>
            <p14:sldId id="294"/>
            <p14:sldId id="295"/>
            <p14:sldId id="296"/>
            <p14:sldId id="303"/>
            <p14:sldId id="298"/>
            <p14:sldId id="361"/>
            <p14:sldId id="362"/>
            <p14:sldId id="363"/>
            <p14:sldId id="364"/>
            <p14:sldId id="365"/>
            <p14:sldId id="366"/>
            <p14:sldId id="367"/>
            <p14:sldId id="368"/>
            <p14:sldId id="369"/>
            <p14:sldId id="370"/>
            <p14:sldId id="470"/>
            <p14:sldId id="497"/>
            <p14:sldId id="496"/>
            <p14:sldId id="495"/>
            <p14:sldId id="494"/>
            <p14:sldId id="372"/>
            <p14:sldId id="377"/>
            <p14:sldId id="378"/>
            <p14:sldId id="379"/>
            <p14:sldId id="471"/>
            <p14:sldId id="381"/>
            <p14:sldId id="304"/>
            <p14:sldId id="305"/>
            <p14:sldId id="308"/>
            <p14:sldId id="306"/>
            <p14:sldId id="309"/>
            <p14:sldId id="472"/>
            <p14:sldId id="310"/>
            <p14:sldId id="315"/>
            <p14:sldId id="316"/>
            <p14:sldId id="317"/>
            <p14:sldId id="311"/>
            <p14:sldId id="312"/>
            <p14:sldId id="313"/>
            <p14:sldId id="473"/>
            <p14:sldId id="319"/>
            <p14:sldId id="320"/>
            <p14:sldId id="321"/>
            <p14:sldId id="322"/>
            <p14:sldId id="474"/>
            <p14:sldId id="324"/>
            <p14:sldId id="325"/>
            <p14:sldId id="326"/>
            <p14:sldId id="327"/>
            <p14:sldId id="429"/>
            <p14:sldId id="382"/>
            <p14:sldId id="475"/>
            <p14:sldId id="476"/>
            <p14:sldId id="386"/>
            <p14:sldId id="387"/>
            <p14:sldId id="477"/>
            <p14:sldId id="389"/>
            <p14:sldId id="390"/>
            <p14:sldId id="391"/>
            <p14:sldId id="392"/>
            <p14:sldId id="393"/>
            <p14:sldId id="478"/>
            <p14:sldId id="395"/>
            <p14:sldId id="396"/>
            <p14:sldId id="397"/>
            <p14:sldId id="398"/>
            <p14:sldId id="399"/>
            <p14:sldId id="400"/>
            <p14:sldId id="401"/>
            <p14:sldId id="402"/>
            <p14:sldId id="403"/>
            <p14:sldId id="479"/>
            <p14:sldId id="405"/>
            <p14:sldId id="406"/>
            <p14:sldId id="407"/>
            <p14:sldId id="408"/>
            <p14:sldId id="417"/>
            <p14:sldId id="418"/>
            <p14:sldId id="419"/>
            <p14:sldId id="480"/>
            <p14:sldId id="421"/>
            <p14:sldId id="422"/>
            <p14:sldId id="423"/>
            <p14:sldId id="424"/>
            <p14:sldId id="425"/>
            <p14:sldId id="426"/>
            <p14:sldId id="481"/>
            <p14:sldId id="428"/>
            <p14:sldId id="430"/>
            <p14:sldId id="330"/>
            <p14:sldId id="328"/>
            <p14:sldId id="329"/>
            <p14:sldId id="331"/>
            <p14:sldId id="504"/>
            <p14:sldId id="332"/>
            <p14:sldId id="333"/>
          </p14:sldIdLst>
        </p14:section>
        <p14:section name="Day 2" id="{7CB4F95D-2E71-9047-A114-95249DC05BBE}">
          <p14:sldIdLst>
            <p14:sldId id="459"/>
            <p14:sldId id="464"/>
            <p14:sldId id="502"/>
            <p14:sldId id="482"/>
            <p14:sldId id="463"/>
            <p14:sldId id="469"/>
            <p14:sldId id="334"/>
            <p14:sldId id="335"/>
            <p14:sldId id="483"/>
            <p14:sldId id="336"/>
            <p14:sldId id="337"/>
            <p14:sldId id="501"/>
            <p14:sldId id="500"/>
            <p14:sldId id="499"/>
            <p14:sldId id="498"/>
            <p14:sldId id="346"/>
            <p14:sldId id="347"/>
            <p14:sldId id="348"/>
            <p14:sldId id="349"/>
            <p14:sldId id="350"/>
            <p14:sldId id="351"/>
            <p14:sldId id="503"/>
            <p14:sldId id="352"/>
            <p14:sldId id="484"/>
            <p14:sldId id="353"/>
            <p14:sldId id="354"/>
            <p14:sldId id="355"/>
            <p14:sldId id="356"/>
            <p14:sldId id="357"/>
            <p14:sldId id="358"/>
            <p14:sldId id="359"/>
            <p14:sldId id="360"/>
            <p14:sldId id="487"/>
            <p14:sldId id="486"/>
            <p14:sldId id="485"/>
            <p14:sldId id="431"/>
            <p14:sldId id="432"/>
            <p14:sldId id="433"/>
            <p14:sldId id="434"/>
            <p14:sldId id="435"/>
            <p14:sldId id="436"/>
            <p14:sldId id="437"/>
            <p14:sldId id="438"/>
            <p14:sldId id="439"/>
            <p14:sldId id="488"/>
            <p14:sldId id="441"/>
            <p14:sldId id="442"/>
            <p14:sldId id="443"/>
            <p14:sldId id="444"/>
            <p14:sldId id="445"/>
            <p14:sldId id="446"/>
            <p14:sldId id="489"/>
            <p14:sldId id="448"/>
            <p14:sldId id="449"/>
            <p14:sldId id="450"/>
            <p14:sldId id="490"/>
            <p14:sldId id="452"/>
            <p14:sldId id="453"/>
            <p14:sldId id="454"/>
            <p14:sldId id="455"/>
            <p14:sldId id="456"/>
            <p14:sldId id="491"/>
            <p14:sldId id="458"/>
            <p14:sldId id="468"/>
            <p14:sldId id="467"/>
            <p14:sldId id="465"/>
            <p14:sldId id="492"/>
            <p14:sldId id="49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753" autoAdjust="0"/>
    <p:restoredTop sz="94907"/>
  </p:normalViewPr>
  <p:slideViewPr>
    <p:cSldViewPr snapToGrid="0" snapToObjects="1">
      <p:cViewPr varScale="1">
        <p:scale>
          <a:sx n="93" d="100"/>
          <a:sy n="93" d="100"/>
        </p:scale>
        <p:origin x="240" y="384"/>
      </p:cViewPr>
      <p:guideLst>
        <p:guide orient="horz" pos="2160"/>
        <p:guide pos="3840"/>
      </p:guideLst>
    </p:cSldViewPr>
  </p:slideViewPr>
  <p:notesTextViewPr>
    <p:cViewPr>
      <p:scale>
        <a:sx n="55" d="100"/>
        <a:sy n="55"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handoutMaster" Target="handoutMasters/handout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viewProps" Target="viewProps.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theme" Target="theme/theme1.xml"/><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s>
</file>

<file path=ppt/charts/_rels/chart1.xml.rels><?xml version="1.0" encoding="UTF-8" standalone="yes"?>
<Relationships xmlns="http://schemas.openxmlformats.org/package/2006/relationships"><Relationship Id="rId3" Type="http://schemas.openxmlformats.org/officeDocument/2006/relationships/oleObject" Target="Workbook2"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Workbook2"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Workbook2"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Workbook2"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Workbook2"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Workbook2"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rgbClr val="344047"/>
              </a:solidFill>
              <a:ln w="19050">
                <a:solidFill>
                  <a:schemeClr val="lt1"/>
                </a:solidFill>
              </a:ln>
              <a:effectLst/>
            </c:spPr>
            <c:extLst>
              <c:ext xmlns:c16="http://schemas.microsoft.com/office/drawing/2014/chart" uri="{C3380CC4-5D6E-409C-BE32-E72D297353CC}">
                <c16:uniqueId val="{00000001-5CF4-9649-AE89-F21690932EB7}"/>
              </c:ext>
            </c:extLst>
          </c:dPt>
          <c:dPt>
            <c:idx val="1"/>
            <c:bubble3D val="0"/>
            <c:spPr>
              <a:solidFill>
                <a:schemeClr val="tx2"/>
              </a:solidFill>
              <a:ln w="19050">
                <a:solidFill>
                  <a:schemeClr val="lt1"/>
                </a:solidFill>
              </a:ln>
              <a:effectLst/>
            </c:spPr>
            <c:extLst>
              <c:ext xmlns:c16="http://schemas.microsoft.com/office/drawing/2014/chart" uri="{C3380CC4-5D6E-409C-BE32-E72D297353CC}">
                <c16:uniqueId val="{00000003-5CF4-9649-AE89-F21690932EB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CF4-9649-AE89-F21690932EB7}"/>
              </c:ext>
            </c:extLst>
          </c:dPt>
          <c:val>
            <c:numRef>
              <c:f>Sheet1!$A$1:$A$3</c:f>
              <c:numCache>
                <c:formatCode>General</c:formatCode>
                <c:ptCount val="3"/>
                <c:pt idx="0">
                  <c:v>80</c:v>
                </c:pt>
                <c:pt idx="1">
                  <c:v>20</c:v>
                </c:pt>
                <c:pt idx="2">
                  <c:v>0</c:v>
                </c:pt>
              </c:numCache>
            </c:numRef>
          </c:val>
          <c:extLst>
            <c:ext xmlns:c16="http://schemas.microsoft.com/office/drawing/2014/chart" uri="{C3380CC4-5D6E-409C-BE32-E72D297353CC}">
              <c16:uniqueId val="{00000006-5CF4-9649-AE89-F21690932EB7}"/>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rgbClr val="344047"/>
              </a:solidFill>
              <a:ln w="19050">
                <a:solidFill>
                  <a:schemeClr val="lt1"/>
                </a:solidFill>
              </a:ln>
              <a:effectLst/>
            </c:spPr>
            <c:extLst>
              <c:ext xmlns:c16="http://schemas.microsoft.com/office/drawing/2014/chart" uri="{C3380CC4-5D6E-409C-BE32-E72D297353CC}">
                <c16:uniqueId val="{00000001-A057-3241-9DB5-C0BC679FDE13}"/>
              </c:ext>
            </c:extLst>
          </c:dPt>
          <c:dPt>
            <c:idx val="1"/>
            <c:bubble3D val="0"/>
            <c:spPr>
              <a:solidFill>
                <a:schemeClr val="tx2"/>
              </a:solidFill>
              <a:ln w="19050">
                <a:solidFill>
                  <a:schemeClr val="lt1"/>
                </a:solidFill>
              </a:ln>
              <a:effectLst/>
            </c:spPr>
            <c:extLst>
              <c:ext xmlns:c16="http://schemas.microsoft.com/office/drawing/2014/chart" uri="{C3380CC4-5D6E-409C-BE32-E72D297353CC}">
                <c16:uniqueId val="{00000003-A057-3241-9DB5-C0BC679FDE1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057-3241-9DB5-C0BC679FDE13}"/>
              </c:ext>
            </c:extLst>
          </c:dPt>
          <c:val>
            <c:numRef>
              <c:f>Sheet1!$A$1:$A$3</c:f>
              <c:numCache>
                <c:formatCode>General</c:formatCode>
                <c:ptCount val="3"/>
                <c:pt idx="0">
                  <c:v>80</c:v>
                </c:pt>
                <c:pt idx="1">
                  <c:v>20</c:v>
                </c:pt>
                <c:pt idx="2">
                  <c:v>0</c:v>
                </c:pt>
              </c:numCache>
            </c:numRef>
          </c:val>
          <c:extLst>
            <c:ext xmlns:c16="http://schemas.microsoft.com/office/drawing/2014/chart" uri="{C3380CC4-5D6E-409C-BE32-E72D297353CC}">
              <c16:uniqueId val="{00000006-A057-3241-9DB5-C0BC679FDE13}"/>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spPr>
            <a:solidFill>
              <a:schemeClr val="tx2"/>
            </a:solidFill>
          </c:spPr>
          <c:dPt>
            <c:idx val="0"/>
            <c:bubble3D val="0"/>
            <c:spPr>
              <a:solidFill>
                <a:schemeClr val="accent3"/>
              </a:solidFill>
              <a:ln w="19050">
                <a:solidFill>
                  <a:schemeClr val="lt1"/>
                </a:solidFill>
              </a:ln>
              <a:effectLst/>
            </c:spPr>
            <c:extLst>
              <c:ext xmlns:c16="http://schemas.microsoft.com/office/drawing/2014/chart" uri="{C3380CC4-5D6E-409C-BE32-E72D297353CC}">
                <c16:uniqueId val="{00000001-6996-EF44-9531-3D5B60CE87D3}"/>
              </c:ext>
            </c:extLst>
          </c:dPt>
          <c:dPt>
            <c:idx val="1"/>
            <c:bubble3D val="0"/>
            <c:spPr>
              <a:solidFill>
                <a:schemeClr val="tx2"/>
              </a:solidFill>
              <a:ln w="19050">
                <a:solidFill>
                  <a:schemeClr val="lt1"/>
                </a:solidFill>
              </a:ln>
              <a:effectLst/>
            </c:spPr>
            <c:extLst>
              <c:ext xmlns:c16="http://schemas.microsoft.com/office/drawing/2014/chart" uri="{C3380CC4-5D6E-409C-BE32-E72D297353CC}">
                <c16:uniqueId val="{00000003-6996-EF44-9531-3D5B60CE87D3}"/>
              </c:ext>
            </c:extLst>
          </c:dPt>
          <c:dPt>
            <c:idx val="2"/>
            <c:bubble3D val="0"/>
            <c:spPr>
              <a:solidFill>
                <a:schemeClr val="tx2"/>
              </a:solidFill>
              <a:ln w="19050">
                <a:solidFill>
                  <a:schemeClr val="lt1"/>
                </a:solidFill>
              </a:ln>
              <a:effectLst/>
            </c:spPr>
            <c:extLst>
              <c:ext xmlns:c16="http://schemas.microsoft.com/office/drawing/2014/chart" uri="{C3380CC4-5D6E-409C-BE32-E72D297353CC}">
                <c16:uniqueId val="{00000005-6996-EF44-9531-3D5B60CE87D3}"/>
              </c:ext>
            </c:extLst>
          </c:dPt>
          <c:val>
            <c:numRef>
              <c:f>Sheet1!$C$1:$C$3</c:f>
              <c:numCache>
                <c:formatCode>General</c:formatCode>
                <c:ptCount val="3"/>
                <c:pt idx="0">
                  <c:v>20</c:v>
                </c:pt>
                <c:pt idx="1">
                  <c:v>80</c:v>
                </c:pt>
                <c:pt idx="2">
                  <c:v>0</c:v>
                </c:pt>
              </c:numCache>
            </c:numRef>
          </c:val>
          <c:extLst>
            <c:ext xmlns:c16="http://schemas.microsoft.com/office/drawing/2014/chart" uri="{C3380CC4-5D6E-409C-BE32-E72D297353CC}">
              <c16:uniqueId val="{00000006-6996-EF44-9531-3D5B60CE87D3}"/>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rgbClr val="344047"/>
              </a:solidFill>
              <a:ln w="19050">
                <a:solidFill>
                  <a:schemeClr val="lt1"/>
                </a:solidFill>
              </a:ln>
              <a:effectLst/>
            </c:spPr>
            <c:extLst>
              <c:ext xmlns:c16="http://schemas.microsoft.com/office/drawing/2014/chart" uri="{C3380CC4-5D6E-409C-BE32-E72D297353CC}">
                <c16:uniqueId val="{00000001-4E77-AE44-AA94-D536D69BB00C}"/>
              </c:ext>
            </c:extLst>
          </c:dPt>
          <c:dPt>
            <c:idx val="1"/>
            <c:bubble3D val="0"/>
            <c:spPr>
              <a:solidFill>
                <a:schemeClr val="tx2"/>
              </a:solidFill>
              <a:ln w="19050">
                <a:solidFill>
                  <a:schemeClr val="lt1"/>
                </a:solidFill>
              </a:ln>
              <a:effectLst/>
            </c:spPr>
            <c:extLst>
              <c:ext xmlns:c16="http://schemas.microsoft.com/office/drawing/2014/chart" uri="{C3380CC4-5D6E-409C-BE32-E72D297353CC}">
                <c16:uniqueId val="{00000003-4E77-AE44-AA94-D536D69BB00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E77-AE44-AA94-D536D69BB00C}"/>
              </c:ext>
            </c:extLst>
          </c:dPt>
          <c:val>
            <c:numRef>
              <c:f>Sheet1!$A$1:$A$3</c:f>
              <c:numCache>
                <c:formatCode>General</c:formatCode>
                <c:ptCount val="3"/>
                <c:pt idx="0">
                  <c:v>80</c:v>
                </c:pt>
                <c:pt idx="1">
                  <c:v>20</c:v>
                </c:pt>
                <c:pt idx="2">
                  <c:v>0</c:v>
                </c:pt>
              </c:numCache>
            </c:numRef>
          </c:val>
          <c:extLst>
            <c:ext xmlns:c16="http://schemas.microsoft.com/office/drawing/2014/chart" uri="{C3380CC4-5D6E-409C-BE32-E72D297353CC}">
              <c16:uniqueId val="{00000006-4E77-AE44-AA94-D536D69BB00C}"/>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spPr>
            <a:solidFill>
              <a:schemeClr val="tx2"/>
            </a:solidFill>
          </c:spPr>
          <c:dPt>
            <c:idx val="0"/>
            <c:bubble3D val="0"/>
            <c:spPr>
              <a:solidFill>
                <a:schemeClr val="accent3"/>
              </a:solidFill>
              <a:ln w="19050">
                <a:solidFill>
                  <a:schemeClr val="lt1"/>
                </a:solidFill>
              </a:ln>
              <a:effectLst/>
            </c:spPr>
            <c:extLst>
              <c:ext xmlns:c16="http://schemas.microsoft.com/office/drawing/2014/chart" uri="{C3380CC4-5D6E-409C-BE32-E72D297353CC}">
                <c16:uniqueId val="{00000001-22D2-BA4E-ADB9-5A5F24275A33}"/>
              </c:ext>
            </c:extLst>
          </c:dPt>
          <c:dPt>
            <c:idx val="1"/>
            <c:bubble3D val="0"/>
            <c:spPr>
              <a:solidFill>
                <a:schemeClr val="tx2"/>
              </a:solidFill>
              <a:ln w="19050">
                <a:solidFill>
                  <a:schemeClr val="lt1"/>
                </a:solidFill>
              </a:ln>
              <a:effectLst/>
            </c:spPr>
            <c:extLst>
              <c:ext xmlns:c16="http://schemas.microsoft.com/office/drawing/2014/chart" uri="{C3380CC4-5D6E-409C-BE32-E72D297353CC}">
                <c16:uniqueId val="{00000003-22D2-BA4E-ADB9-5A5F24275A33}"/>
              </c:ext>
            </c:extLst>
          </c:dPt>
          <c:dPt>
            <c:idx val="2"/>
            <c:bubble3D val="0"/>
            <c:spPr>
              <a:solidFill>
                <a:schemeClr val="tx2"/>
              </a:solidFill>
              <a:ln w="19050">
                <a:solidFill>
                  <a:schemeClr val="lt1"/>
                </a:solidFill>
              </a:ln>
              <a:effectLst/>
            </c:spPr>
            <c:extLst>
              <c:ext xmlns:c16="http://schemas.microsoft.com/office/drawing/2014/chart" uri="{C3380CC4-5D6E-409C-BE32-E72D297353CC}">
                <c16:uniqueId val="{00000005-22D2-BA4E-ADB9-5A5F24275A33}"/>
              </c:ext>
            </c:extLst>
          </c:dPt>
          <c:val>
            <c:numRef>
              <c:f>Sheet1!$C$1:$C$3</c:f>
              <c:numCache>
                <c:formatCode>General</c:formatCode>
                <c:ptCount val="3"/>
                <c:pt idx="0">
                  <c:v>20</c:v>
                </c:pt>
                <c:pt idx="1">
                  <c:v>80</c:v>
                </c:pt>
                <c:pt idx="2">
                  <c:v>0</c:v>
                </c:pt>
              </c:numCache>
            </c:numRef>
          </c:val>
          <c:extLst>
            <c:ext xmlns:c16="http://schemas.microsoft.com/office/drawing/2014/chart" uri="{C3380CC4-5D6E-409C-BE32-E72D297353CC}">
              <c16:uniqueId val="{00000006-22D2-BA4E-ADB9-5A5F24275A33}"/>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tx2"/>
              </a:solidFill>
              <a:ln w="19050">
                <a:solidFill>
                  <a:schemeClr val="lt1"/>
                </a:solidFill>
              </a:ln>
              <a:effectLst/>
            </c:spPr>
            <c:extLst>
              <c:ext xmlns:c16="http://schemas.microsoft.com/office/drawing/2014/chart" uri="{C3380CC4-5D6E-409C-BE32-E72D297353CC}">
                <c16:uniqueId val="{00000001-9716-9649-89C3-381E827D6366}"/>
              </c:ext>
            </c:extLst>
          </c:dPt>
          <c:dPt>
            <c:idx val="1"/>
            <c:bubble3D val="0"/>
            <c:spPr>
              <a:solidFill>
                <a:srgbClr val="344047"/>
              </a:solidFill>
              <a:ln w="19050">
                <a:solidFill>
                  <a:schemeClr val="lt1"/>
                </a:solidFill>
              </a:ln>
              <a:effectLst/>
            </c:spPr>
            <c:extLst>
              <c:ext xmlns:c16="http://schemas.microsoft.com/office/drawing/2014/chart" uri="{C3380CC4-5D6E-409C-BE32-E72D297353CC}">
                <c16:uniqueId val="{00000003-9716-9649-89C3-381E827D6366}"/>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9716-9649-89C3-381E827D6366}"/>
              </c:ext>
            </c:extLst>
          </c:dPt>
          <c:val>
            <c:numRef>
              <c:f>Sheet1!$E$1:$E$3</c:f>
              <c:numCache>
                <c:formatCode>General</c:formatCode>
                <c:ptCount val="3"/>
                <c:pt idx="0">
                  <c:v>50</c:v>
                </c:pt>
                <c:pt idx="1">
                  <c:v>35</c:v>
                </c:pt>
                <c:pt idx="2">
                  <c:v>15</c:v>
                </c:pt>
              </c:numCache>
            </c:numRef>
          </c:val>
          <c:extLst>
            <c:ext xmlns:c16="http://schemas.microsoft.com/office/drawing/2014/chart" uri="{C3380CC4-5D6E-409C-BE32-E72D297353CC}">
              <c16:uniqueId val="{00000006-9716-9649-89C3-381E827D6366}"/>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09DFB7E-5CDA-2F40-A222-93FF0700D86E}" type="datetimeFigureOut">
              <a:rPr lang="en-US" smtClean="0"/>
              <a:t>3/3/19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F25FC6-5BA1-AD4A-A4DB-4052FEF973C3}" type="slidenum">
              <a:rPr lang="en-US" smtClean="0"/>
              <a:t>‹#›</a:t>
            </a:fld>
            <a:endParaRPr lang="en-US"/>
          </a:p>
        </p:txBody>
      </p:sp>
    </p:spTree>
    <p:extLst>
      <p:ext uri="{BB962C8B-B14F-4D97-AF65-F5344CB8AC3E}">
        <p14:creationId xmlns:p14="http://schemas.microsoft.com/office/powerpoint/2010/main" val="7284077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A33B00-849F-3245-8377-FA8133F4C6E7}" type="datetimeFigureOut">
              <a:rPr lang="en-US" smtClean="0"/>
              <a:t>3/3/19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6C4B64-BDA6-634E-BD2A-D5BD70F96A9C}" type="slidenum">
              <a:rPr lang="en-US" smtClean="0"/>
              <a:t>‹#›</a:t>
            </a:fld>
            <a:endParaRPr lang="en-US"/>
          </a:p>
        </p:txBody>
      </p:sp>
    </p:spTree>
    <p:extLst>
      <p:ext uri="{BB962C8B-B14F-4D97-AF65-F5344CB8AC3E}">
        <p14:creationId xmlns:p14="http://schemas.microsoft.com/office/powerpoint/2010/main" val="157739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work is licensed under the Creative Commons Attribution-</a:t>
            </a:r>
            <a:r>
              <a:rPr lang="en-US" dirty="0" err="1"/>
              <a:t>NonCommercial</a:t>
            </a:r>
            <a:r>
              <a:rPr lang="en-US" dirty="0"/>
              <a:t> 4.0 International License. To view a copy of this license, visit http://</a:t>
            </a:r>
            <a:r>
              <a:rPr lang="en-US" dirty="0" err="1"/>
              <a:t>creativecommons.org</a:t>
            </a:r>
            <a:r>
              <a:rPr lang="en-US" dirty="0"/>
              <a:t>/licenses/by-</a:t>
            </a:r>
            <a:r>
              <a:rPr lang="en-US" dirty="0" err="1"/>
              <a:t>nc</a:t>
            </a:r>
            <a:r>
              <a:rPr lang="en-US" dirty="0"/>
              <a:t>/4.0/ or send a letter to Creative Commons, PO Box 1866, Mountain View, CA 94042, USA</a:t>
            </a:r>
            <a:endParaRPr lang="en-US" sz="1200" b="0" i="0" u="none" strike="noStrike" cap="none" dirty="0">
              <a:solidFill>
                <a:schemeClr val="dk1"/>
              </a:solidFill>
              <a:latin typeface="+mn-lt"/>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A56C4B64-BDA6-634E-BD2A-D5BD70F96A9C}" type="slidenum">
              <a:rPr lang="en-US" smtClean="0"/>
              <a:t>1</a:t>
            </a:fld>
            <a:endParaRPr lang="en-US"/>
          </a:p>
        </p:txBody>
      </p:sp>
    </p:spTree>
    <p:extLst>
      <p:ext uri="{BB962C8B-B14F-4D97-AF65-F5344CB8AC3E}">
        <p14:creationId xmlns:p14="http://schemas.microsoft.com/office/powerpoint/2010/main" val="1752221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Katie</a:t>
            </a:r>
          </a:p>
        </p:txBody>
      </p:sp>
      <p:sp>
        <p:nvSpPr>
          <p:cNvPr id="4" name="Slide Number Placeholder 3"/>
          <p:cNvSpPr>
            <a:spLocks noGrp="1"/>
          </p:cNvSpPr>
          <p:nvPr>
            <p:ph type="sldNum" sz="quarter" idx="10"/>
          </p:nvPr>
        </p:nvSpPr>
        <p:spPr/>
        <p:txBody>
          <a:bodyPr/>
          <a:lstStyle/>
          <a:p>
            <a:fld id="{4354A47C-ECB0-9A47-A238-4EB575FBA444}"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968604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Katie</a:t>
            </a:r>
          </a:p>
        </p:txBody>
      </p:sp>
      <p:sp>
        <p:nvSpPr>
          <p:cNvPr id="4" name="Slide Number Placeholder 3"/>
          <p:cNvSpPr>
            <a:spLocks noGrp="1"/>
          </p:cNvSpPr>
          <p:nvPr>
            <p:ph type="sldNum" sz="quarter" idx="10"/>
          </p:nvPr>
        </p:nvSpPr>
        <p:spPr/>
        <p:txBody>
          <a:bodyPr/>
          <a:lstStyle/>
          <a:p>
            <a:fld id="{4354A47C-ECB0-9A47-A238-4EB575FBA444}"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980572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Katie</a:t>
            </a:r>
          </a:p>
        </p:txBody>
      </p:sp>
      <p:sp>
        <p:nvSpPr>
          <p:cNvPr id="4" name="Slide Number Placeholder 3"/>
          <p:cNvSpPr>
            <a:spLocks noGrp="1"/>
          </p:cNvSpPr>
          <p:nvPr>
            <p:ph type="sldNum" sz="quarter" idx="10"/>
          </p:nvPr>
        </p:nvSpPr>
        <p:spPr/>
        <p:txBody>
          <a:bodyPr/>
          <a:lstStyle/>
          <a:p>
            <a:fld id="{4354A47C-ECB0-9A47-A238-4EB575FBA444}"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738803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18962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18962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18962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18962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18962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a:t>00:11</a:t>
            </a:r>
            <a:r>
              <a:rPr lang="en-US" b="1" baseline="0" dirty="0"/>
              <a:t> – 00:16 [5 min] – Caleb </a:t>
            </a:r>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1300460" rtl="0" eaLnBrk="1" fontAlgn="auto" latinLnBrk="0" hangingPunct="1">
              <a:lnSpc>
                <a:spcPct val="100000"/>
              </a:lnSpc>
              <a:spcBef>
                <a:spcPts val="0"/>
              </a:spcBef>
              <a:spcAft>
                <a:spcPts val="0"/>
              </a:spcAft>
              <a:buClrTx/>
              <a:buSzTx/>
              <a:buFontTx/>
              <a:buNone/>
              <a:tabLst/>
              <a:defRPr/>
            </a:pPr>
            <a:r>
              <a:rPr lang="en-US" b="1" baseline="0" dirty="0"/>
              <a:t>Trainer’s Notes:</a:t>
            </a:r>
            <a:r>
              <a:rPr lang="en-US" b="0" baseline="0" dirty="0"/>
              <a:t> Learners will have 3 minutes to complete the activity. The facilitator will lead a pop-corn debrief for 2 minutes. </a:t>
            </a:r>
          </a:p>
          <a:p>
            <a:pPr marL="0" marR="0" indent="0" algn="l" defTabSz="1300460" rtl="0" eaLnBrk="1" fontAlgn="auto" latinLnBrk="0" hangingPunct="1">
              <a:lnSpc>
                <a:spcPct val="100000"/>
              </a:lnSpc>
              <a:spcBef>
                <a:spcPts val="0"/>
              </a:spcBef>
              <a:spcAft>
                <a:spcPts val="0"/>
              </a:spcAft>
              <a:buClrTx/>
              <a:buSzTx/>
              <a:buFontTx/>
              <a:buNone/>
              <a:tabLst/>
              <a:defRPr/>
            </a:pPr>
            <a:endParaRPr lang="en-US" b="0" baseline="0" dirty="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Review activity instructions</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Set timer (</a:t>
            </a:r>
            <a:r>
              <a:rPr lang="en-US" b="0" baseline="0" dirty="0" err="1"/>
              <a:t>Aquiles</a:t>
            </a:r>
            <a:r>
              <a:rPr lang="en-US" b="0" baseline="0" dirty="0"/>
              <a:t>) </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Debrief activity for 3 minutes (Caleb) </a:t>
            </a:r>
          </a:p>
          <a:p>
            <a:pPr marL="935980" marR="0" lvl="1"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What was one of your key goals? </a:t>
            </a:r>
          </a:p>
          <a:p>
            <a:pPr marL="935980" marR="0" lvl="1"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How would you accomplish that goal online? </a:t>
            </a:r>
          </a:p>
          <a:p>
            <a:pPr marL="935980" marR="0" lvl="1"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baseline="0" dirty="0"/>
          </a:p>
          <a:p>
            <a:pPr marL="0" marR="0" lvl="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baseline="0" dirty="0"/>
              <a:t>Trainer’s Notes:</a:t>
            </a:r>
            <a:r>
              <a:rPr lang="en-US" b="0" baseline="0" dirty="0"/>
              <a:t> Learners will likely provide wrong answers, since they have not been trained on digital tactics yet. But by throwing them in the deep end of the pool, they are realizing that there is a connection of sorts, which we will further explore throughout the training. </a:t>
            </a:r>
            <a:endParaRPr lang="en-US" b="1" baseline="0" dirty="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222748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39</a:t>
            </a:fld>
            <a:endParaRPr lang="en-US"/>
          </a:p>
        </p:txBody>
      </p:sp>
    </p:spTree>
    <p:extLst>
      <p:ext uri="{BB962C8B-B14F-4D97-AF65-F5344CB8AC3E}">
        <p14:creationId xmlns:p14="http://schemas.microsoft.com/office/powerpoint/2010/main" val="601054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Katie</a:t>
            </a:r>
          </a:p>
        </p:txBody>
      </p:sp>
      <p:sp>
        <p:nvSpPr>
          <p:cNvPr id="4" name="Slide Number Placeholder 3"/>
          <p:cNvSpPr>
            <a:spLocks noGrp="1"/>
          </p:cNvSpPr>
          <p:nvPr>
            <p:ph type="sldNum" sz="quarter" idx="10"/>
          </p:nvPr>
        </p:nvSpPr>
        <p:spPr/>
        <p:txBody>
          <a:bodyPr/>
          <a:lstStyle/>
          <a:p>
            <a:fld id="{4354A47C-ECB0-9A47-A238-4EB575FBA444}" type="slidenum">
              <a:rPr lang="en-US" smtClean="0"/>
              <a:t>13</a:t>
            </a:fld>
            <a:endParaRPr lang="en-US"/>
          </a:p>
        </p:txBody>
      </p:sp>
    </p:spTree>
    <p:extLst>
      <p:ext uri="{BB962C8B-B14F-4D97-AF65-F5344CB8AC3E}">
        <p14:creationId xmlns:p14="http://schemas.microsoft.com/office/powerpoint/2010/main" val="172866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7918442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Kareem Abdul </a:t>
            </a:r>
            <a:r>
              <a:rPr lang="en-US" dirty="0" err="1"/>
              <a:t>Jabbar</a:t>
            </a: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49</a:t>
            </a:fld>
            <a:endParaRPr lang="en-US"/>
          </a:p>
        </p:txBody>
      </p:sp>
    </p:spTree>
    <p:extLst>
      <p:ext uri="{BB962C8B-B14F-4D97-AF65-F5344CB8AC3E}">
        <p14:creationId xmlns:p14="http://schemas.microsoft.com/office/powerpoint/2010/main" val="1595227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Kareem Abdul </a:t>
            </a:r>
            <a:r>
              <a:rPr lang="en-US" dirty="0" err="1"/>
              <a:t>Jabbar</a:t>
            </a: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50</a:t>
            </a:fld>
            <a:endParaRPr lang="en-US"/>
          </a:p>
        </p:txBody>
      </p:sp>
    </p:spTree>
    <p:extLst>
      <p:ext uri="{BB962C8B-B14F-4D97-AF65-F5344CB8AC3E}">
        <p14:creationId xmlns:p14="http://schemas.microsoft.com/office/powerpoint/2010/main" val="19674805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Kareem Abdul </a:t>
            </a:r>
            <a:r>
              <a:rPr lang="en-US" dirty="0" err="1"/>
              <a:t>Jabbar</a:t>
            </a: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51</a:t>
            </a:fld>
            <a:endParaRPr lang="en-US"/>
          </a:p>
        </p:txBody>
      </p:sp>
    </p:spTree>
    <p:extLst>
      <p:ext uri="{BB962C8B-B14F-4D97-AF65-F5344CB8AC3E}">
        <p14:creationId xmlns:p14="http://schemas.microsoft.com/office/powerpoint/2010/main" val="5024789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Kareem Abdul </a:t>
            </a:r>
            <a:r>
              <a:rPr lang="en-US" dirty="0" err="1"/>
              <a:t>Jabbar</a:t>
            </a: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52</a:t>
            </a:fld>
            <a:endParaRPr lang="en-US"/>
          </a:p>
        </p:txBody>
      </p:sp>
    </p:spTree>
    <p:extLst>
      <p:ext uri="{BB962C8B-B14F-4D97-AF65-F5344CB8AC3E}">
        <p14:creationId xmlns:p14="http://schemas.microsoft.com/office/powerpoint/2010/main" val="8584809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55</a:t>
            </a:fld>
            <a:endParaRPr lang="en-US"/>
          </a:p>
        </p:txBody>
      </p:sp>
    </p:spTree>
    <p:extLst>
      <p:ext uri="{BB962C8B-B14F-4D97-AF65-F5344CB8AC3E}">
        <p14:creationId xmlns:p14="http://schemas.microsoft.com/office/powerpoint/2010/main" val="8392778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66</a:t>
            </a:fld>
            <a:endParaRPr lang="en-US"/>
          </a:p>
        </p:txBody>
      </p:sp>
    </p:spTree>
    <p:extLst>
      <p:ext uri="{BB962C8B-B14F-4D97-AF65-F5344CB8AC3E}">
        <p14:creationId xmlns:p14="http://schemas.microsoft.com/office/powerpoint/2010/main" val="1987667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69</a:t>
            </a:fld>
            <a:endParaRPr lang="en-US"/>
          </a:p>
        </p:txBody>
      </p:sp>
    </p:spTree>
    <p:extLst>
      <p:ext uri="{BB962C8B-B14F-4D97-AF65-F5344CB8AC3E}">
        <p14:creationId xmlns:p14="http://schemas.microsoft.com/office/powerpoint/2010/main" val="951434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72</a:t>
            </a:fld>
            <a:endParaRPr lang="en-US"/>
          </a:p>
        </p:txBody>
      </p:sp>
    </p:spTree>
    <p:extLst>
      <p:ext uri="{BB962C8B-B14F-4D97-AF65-F5344CB8AC3E}">
        <p14:creationId xmlns:p14="http://schemas.microsoft.com/office/powerpoint/2010/main" val="188701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78</a:t>
            </a:fld>
            <a:endParaRPr lang="en-US"/>
          </a:p>
        </p:txBody>
      </p:sp>
    </p:spTree>
    <p:extLst>
      <p:ext uri="{BB962C8B-B14F-4D97-AF65-F5344CB8AC3E}">
        <p14:creationId xmlns:p14="http://schemas.microsoft.com/office/powerpoint/2010/main" val="705834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Katie</a:t>
            </a:r>
          </a:p>
        </p:txBody>
      </p:sp>
      <p:sp>
        <p:nvSpPr>
          <p:cNvPr id="4" name="Slide Number Placeholder 3"/>
          <p:cNvSpPr>
            <a:spLocks noGrp="1"/>
          </p:cNvSpPr>
          <p:nvPr>
            <p:ph type="sldNum" sz="quarter" idx="10"/>
          </p:nvPr>
        </p:nvSpPr>
        <p:spPr/>
        <p:txBody>
          <a:bodyPr/>
          <a:lstStyle/>
          <a:p>
            <a:fld id="{4354A47C-ECB0-9A47-A238-4EB575FBA444}" type="slidenum">
              <a:rPr lang="en-US" smtClean="0"/>
              <a:t>14</a:t>
            </a:fld>
            <a:endParaRPr lang="en-US"/>
          </a:p>
        </p:txBody>
      </p:sp>
    </p:spTree>
    <p:extLst>
      <p:ext uri="{BB962C8B-B14F-4D97-AF65-F5344CB8AC3E}">
        <p14:creationId xmlns:p14="http://schemas.microsoft.com/office/powerpoint/2010/main" val="1890161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520791-78C0-5449-A4D1-935246D59DE8}" type="slidenum">
              <a:rPr lang="en-US" smtClean="0">
                <a:solidFill>
                  <a:prstClr val="black"/>
                </a:solidFill>
              </a:rPr>
              <a:pPr/>
              <a:t>81</a:t>
            </a:fld>
            <a:endParaRPr lang="en-US">
              <a:solidFill>
                <a:prstClr val="black"/>
              </a:solidFill>
            </a:endParaRPr>
          </a:p>
        </p:txBody>
      </p:sp>
    </p:spTree>
    <p:extLst>
      <p:ext uri="{BB962C8B-B14F-4D97-AF65-F5344CB8AC3E}">
        <p14:creationId xmlns:p14="http://schemas.microsoft.com/office/powerpoint/2010/main" val="7897023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520791-78C0-5449-A4D1-935246D59DE8}" type="slidenum">
              <a:rPr lang="en-US" smtClean="0">
                <a:solidFill>
                  <a:prstClr val="black"/>
                </a:solidFill>
              </a:rPr>
              <a:pPr/>
              <a:t>82</a:t>
            </a:fld>
            <a:endParaRPr lang="en-US">
              <a:solidFill>
                <a:prstClr val="black"/>
              </a:solidFill>
            </a:endParaRPr>
          </a:p>
        </p:txBody>
      </p:sp>
    </p:spTree>
    <p:extLst>
      <p:ext uri="{BB962C8B-B14F-4D97-AF65-F5344CB8AC3E}">
        <p14:creationId xmlns:p14="http://schemas.microsoft.com/office/powerpoint/2010/main" val="15008875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520791-78C0-5449-A4D1-935246D59DE8}" type="slidenum">
              <a:rPr lang="en-US" smtClean="0">
                <a:solidFill>
                  <a:prstClr val="black"/>
                </a:solidFill>
              </a:rPr>
              <a:pPr/>
              <a:t>83</a:t>
            </a:fld>
            <a:endParaRPr lang="en-US">
              <a:solidFill>
                <a:prstClr val="black"/>
              </a:solidFill>
            </a:endParaRPr>
          </a:p>
        </p:txBody>
      </p:sp>
    </p:spTree>
    <p:extLst>
      <p:ext uri="{BB962C8B-B14F-4D97-AF65-F5344CB8AC3E}">
        <p14:creationId xmlns:p14="http://schemas.microsoft.com/office/powerpoint/2010/main" val="10179313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520791-78C0-5449-A4D1-935246D59DE8}" type="slidenum">
              <a:rPr lang="en-US" smtClean="0">
                <a:solidFill>
                  <a:prstClr val="black"/>
                </a:solidFill>
              </a:rPr>
              <a:pPr/>
              <a:t>84</a:t>
            </a:fld>
            <a:endParaRPr lang="en-US">
              <a:solidFill>
                <a:prstClr val="black"/>
              </a:solidFill>
            </a:endParaRPr>
          </a:p>
        </p:txBody>
      </p:sp>
    </p:spTree>
    <p:extLst>
      <p:ext uri="{BB962C8B-B14F-4D97-AF65-F5344CB8AC3E}">
        <p14:creationId xmlns:p14="http://schemas.microsoft.com/office/powerpoint/2010/main" val="10122389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520791-78C0-5449-A4D1-935246D59DE8}"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val="4608801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17611501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a:t>00:11</a:t>
            </a:r>
            <a:r>
              <a:rPr lang="en-US" b="1" baseline="0" dirty="0"/>
              <a:t> – 00:16 [5 min] – Caleb </a:t>
            </a:r>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1300460" rtl="0" eaLnBrk="1" fontAlgn="auto" latinLnBrk="0" hangingPunct="1">
              <a:lnSpc>
                <a:spcPct val="100000"/>
              </a:lnSpc>
              <a:spcBef>
                <a:spcPts val="0"/>
              </a:spcBef>
              <a:spcAft>
                <a:spcPts val="0"/>
              </a:spcAft>
              <a:buClrTx/>
              <a:buSzTx/>
              <a:buFontTx/>
              <a:buNone/>
              <a:tabLst/>
              <a:defRPr/>
            </a:pPr>
            <a:r>
              <a:rPr lang="en-US" b="1" baseline="0" dirty="0"/>
              <a:t>Trainer’s Notes:</a:t>
            </a:r>
            <a:r>
              <a:rPr lang="en-US" b="0" baseline="0" dirty="0"/>
              <a:t> Learners will have 3 minutes to complete the activity. The facilitator will lead a pop-corn debrief for 2 minutes. </a:t>
            </a:r>
          </a:p>
          <a:p>
            <a:pPr marL="0" marR="0" indent="0" algn="l" defTabSz="1300460" rtl="0" eaLnBrk="1" fontAlgn="auto" latinLnBrk="0" hangingPunct="1">
              <a:lnSpc>
                <a:spcPct val="100000"/>
              </a:lnSpc>
              <a:spcBef>
                <a:spcPts val="0"/>
              </a:spcBef>
              <a:spcAft>
                <a:spcPts val="0"/>
              </a:spcAft>
              <a:buClrTx/>
              <a:buSzTx/>
              <a:buFontTx/>
              <a:buNone/>
              <a:tabLst/>
              <a:defRPr/>
            </a:pPr>
            <a:endParaRPr lang="en-US" b="0" baseline="0" dirty="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Review activity instructions</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Set timer (</a:t>
            </a:r>
            <a:r>
              <a:rPr lang="en-US" b="0" baseline="0" dirty="0" err="1"/>
              <a:t>Aquiles</a:t>
            </a:r>
            <a:r>
              <a:rPr lang="en-US" b="0" baseline="0" dirty="0"/>
              <a:t>) </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Debrief activity for 3 minutes (Caleb) </a:t>
            </a:r>
          </a:p>
          <a:p>
            <a:pPr marL="935980" marR="0" lvl="1"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What was one of your key goals? </a:t>
            </a:r>
          </a:p>
          <a:p>
            <a:pPr marL="935980" marR="0" lvl="1"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How would you accomplish that goal online? </a:t>
            </a:r>
          </a:p>
          <a:p>
            <a:pPr marL="935980" marR="0" lvl="1"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baseline="0" dirty="0"/>
          </a:p>
          <a:p>
            <a:pPr marL="0" marR="0" lvl="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baseline="0" dirty="0"/>
              <a:t>Trainer’s Notes:</a:t>
            </a:r>
            <a:r>
              <a:rPr lang="en-US" b="0" baseline="0" dirty="0"/>
              <a:t> Learners will likely provide wrong answers, since they have not been trained on digital tactics yet. But by throwing them in the deep end of the pool, they are realizing that there is a connection of sorts, which we will further explore throughout the training. </a:t>
            </a:r>
            <a:endParaRPr lang="en-US" b="1" baseline="0" dirty="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87</a:t>
            </a:fld>
            <a:endParaRPr lang="en-US">
              <a:solidFill>
                <a:prstClr val="black"/>
              </a:solidFill>
            </a:endParaRPr>
          </a:p>
        </p:txBody>
      </p:sp>
    </p:spTree>
    <p:extLst>
      <p:ext uri="{BB962C8B-B14F-4D97-AF65-F5344CB8AC3E}">
        <p14:creationId xmlns:p14="http://schemas.microsoft.com/office/powerpoint/2010/main" val="13656866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88</a:t>
            </a:fld>
            <a:endParaRPr lang="en-US"/>
          </a:p>
        </p:txBody>
      </p:sp>
    </p:spTree>
    <p:extLst>
      <p:ext uri="{BB962C8B-B14F-4D97-AF65-F5344CB8AC3E}">
        <p14:creationId xmlns:p14="http://schemas.microsoft.com/office/powerpoint/2010/main" val="13333642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Once the Team Member is confident in his/her ability to do the work, and know they can do it, they reach Development Stage 4: High Competence and High Commitment.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this point the direction is low, and supportive behavior is minimal. You no longer have to tell the Team Member how to do the work, nor have to be constantly checking to make sure that the Team Member is encouraged. At this point you begin to Delegate. The Team Member and Manager agree on a project and the Team Member implements. The Manager checks-in, but do not provide step by step guidance b/c the Team Member knows what to do, and is confident in doing. </a:t>
            </a:r>
            <a:endParaRPr lang="en-US" b="1" dirty="0"/>
          </a:p>
          <a:p>
            <a:endParaRPr lang="en-US" b="1" dirty="0"/>
          </a:p>
        </p:txBody>
      </p:sp>
      <p:sp>
        <p:nvSpPr>
          <p:cNvPr id="4" name="Slide Number Placeholder 3"/>
          <p:cNvSpPr>
            <a:spLocks noGrp="1"/>
          </p:cNvSpPr>
          <p:nvPr>
            <p:ph type="sldNum" sz="quarter" idx="10"/>
          </p:nvPr>
        </p:nvSpPr>
        <p:spPr/>
        <p:txBody>
          <a:bodyPr/>
          <a:lstStyle/>
          <a:p>
            <a:fld id="{52520791-78C0-5449-A4D1-935246D59DE8}" type="slidenum">
              <a:rPr lang="en-US" smtClean="0">
                <a:solidFill>
                  <a:prstClr val="black"/>
                </a:solidFill>
              </a:rPr>
              <a:pPr/>
              <a:t>93</a:t>
            </a:fld>
            <a:endParaRPr lang="en-US">
              <a:solidFill>
                <a:prstClr val="black"/>
              </a:solidFill>
            </a:endParaRPr>
          </a:p>
        </p:txBody>
      </p:sp>
    </p:spTree>
    <p:extLst>
      <p:ext uri="{BB962C8B-B14F-4D97-AF65-F5344CB8AC3E}">
        <p14:creationId xmlns:p14="http://schemas.microsoft.com/office/powerpoint/2010/main" val="9696617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94</a:t>
            </a:fld>
            <a:endParaRPr lang="en-US">
              <a:solidFill>
                <a:prstClr val="black"/>
              </a:solidFill>
            </a:endParaRPr>
          </a:p>
        </p:txBody>
      </p:sp>
    </p:spTree>
    <p:extLst>
      <p:ext uri="{BB962C8B-B14F-4D97-AF65-F5344CB8AC3E}">
        <p14:creationId xmlns:p14="http://schemas.microsoft.com/office/powerpoint/2010/main" val="1239940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Katie</a:t>
            </a:r>
          </a:p>
        </p:txBody>
      </p:sp>
      <p:sp>
        <p:nvSpPr>
          <p:cNvPr id="4" name="Slide Number Placeholder 3"/>
          <p:cNvSpPr>
            <a:spLocks noGrp="1"/>
          </p:cNvSpPr>
          <p:nvPr>
            <p:ph type="sldNum" sz="quarter" idx="10"/>
          </p:nvPr>
        </p:nvSpPr>
        <p:spPr/>
        <p:txBody>
          <a:bodyPr/>
          <a:lstStyle/>
          <a:p>
            <a:fld id="{4354A47C-ECB0-9A47-A238-4EB575FBA444}" type="slidenum">
              <a:rPr lang="en-US" smtClean="0"/>
              <a:t>15</a:t>
            </a:fld>
            <a:endParaRPr lang="en-US"/>
          </a:p>
        </p:txBody>
      </p:sp>
    </p:spTree>
    <p:extLst>
      <p:ext uri="{BB962C8B-B14F-4D97-AF65-F5344CB8AC3E}">
        <p14:creationId xmlns:p14="http://schemas.microsoft.com/office/powerpoint/2010/main" val="795118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a:t>00:11</a:t>
            </a:r>
            <a:r>
              <a:rPr lang="en-US" b="1" baseline="0" dirty="0"/>
              <a:t> – 00:16 [5 min] – Caleb </a:t>
            </a:r>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1300460" rtl="0" eaLnBrk="1" fontAlgn="auto" latinLnBrk="0" hangingPunct="1">
              <a:lnSpc>
                <a:spcPct val="100000"/>
              </a:lnSpc>
              <a:spcBef>
                <a:spcPts val="0"/>
              </a:spcBef>
              <a:spcAft>
                <a:spcPts val="0"/>
              </a:spcAft>
              <a:buClrTx/>
              <a:buSzTx/>
              <a:buFontTx/>
              <a:buNone/>
              <a:tabLst/>
              <a:defRPr/>
            </a:pPr>
            <a:r>
              <a:rPr lang="en-US" b="1" baseline="0" dirty="0"/>
              <a:t>Trainer’s Notes:</a:t>
            </a:r>
            <a:r>
              <a:rPr lang="en-US" b="0" baseline="0" dirty="0"/>
              <a:t> Learners will have 3 minutes to complete the activity. The facilitator will lead a pop-corn debrief for 2 minutes. </a:t>
            </a:r>
          </a:p>
          <a:p>
            <a:pPr marL="0" marR="0" indent="0" algn="l" defTabSz="1300460" rtl="0" eaLnBrk="1" fontAlgn="auto" latinLnBrk="0" hangingPunct="1">
              <a:lnSpc>
                <a:spcPct val="100000"/>
              </a:lnSpc>
              <a:spcBef>
                <a:spcPts val="0"/>
              </a:spcBef>
              <a:spcAft>
                <a:spcPts val="0"/>
              </a:spcAft>
              <a:buClrTx/>
              <a:buSzTx/>
              <a:buFontTx/>
              <a:buNone/>
              <a:tabLst/>
              <a:defRPr/>
            </a:pPr>
            <a:endParaRPr lang="en-US" b="0" baseline="0" dirty="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Review activity instructions</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Set timer (</a:t>
            </a:r>
            <a:r>
              <a:rPr lang="en-US" b="0" baseline="0" dirty="0" err="1"/>
              <a:t>Aquiles</a:t>
            </a:r>
            <a:r>
              <a:rPr lang="en-US" b="0" baseline="0" dirty="0"/>
              <a:t>) </a:t>
            </a:r>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Debrief activity for 3 minutes (Caleb) </a:t>
            </a:r>
          </a:p>
          <a:p>
            <a:pPr marL="935980" marR="0" lvl="1"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What was one of your key goals? </a:t>
            </a:r>
          </a:p>
          <a:p>
            <a:pPr marL="935980" marR="0" lvl="1"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How would you accomplish that goal online? </a:t>
            </a:r>
          </a:p>
          <a:p>
            <a:pPr marL="935980" marR="0" lvl="1"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baseline="0" dirty="0"/>
          </a:p>
          <a:p>
            <a:pPr marL="0" marR="0" lvl="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baseline="0" dirty="0"/>
              <a:t>Trainer’s Notes:</a:t>
            </a:r>
            <a:r>
              <a:rPr lang="en-US" b="0" baseline="0" dirty="0"/>
              <a:t> Learners will likely provide wrong answers, since they have not been trained on digital tactics yet. But by throwing them in the deep end of the pool, they are realizing that there is a connection of sorts, which we will further explore throughout the training. </a:t>
            </a:r>
            <a:endParaRPr lang="en-US" b="1" baseline="0" dirty="0"/>
          </a:p>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1503828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96</a:t>
            </a:fld>
            <a:endParaRPr lang="en-US"/>
          </a:p>
        </p:txBody>
      </p:sp>
    </p:spTree>
    <p:extLst>
      <p:ext uri="{BB962C8B-B14F-4D97-AF65-F5344CB8AC3E}">
        <p14:creationId xmlns:p14="http://schemas.microsoft.com/office/powerpoint/2010/main" val="16699562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a:t>
            </a:r>
            <a:r>
              <a:rPr lang="en-US" baseline="0" dirty="0"/>
              <a:t> when we first discussed accountability.</a:t>
            </a:r>
            <a:endParaRPr lang="en-US" dirty="0"/>
          </a:p>
        </p:txBody>
      </p:sp>
      <p:sp>
        <p:nvSpPr>
          <p:cNvPr id="4" name="Slide Number Placeholder 3"/>
          <p:cNvSpPr>
            <a:spLocks noGrp="1"/>
          </p:cNvSpPr>
          <p:nvPr>
            <p:ph type="sldNum" sz="quarter" idx="10"/>
          </p:nvPr>
        </p:nvSpPr>
        <p:spPr/>
        <p:txBody>
          <a:bodyPr/>
          <a:lstStyle/>
          <a:p>
            <a:fld id="{52520791-78C0-5449-A4D1-935246D59DE8}" type="slidenum">
              <a:rPr lang="en-US" smtClean="0">
                <a:solidFill>
                  <a:prstClr val="black"/>
                </a:solidFill>
              </a:rPr>
              <a:pPr/>
              <a:t>97</a:t>
            </a:fld>
            <a:endParaRPr lang="en-US">
              <a:solidFill>
                <a:prstClr val="black"/>
              </a:solidFill>
            </a:endParaRPr>
          </a:p>
        </p:txBody>
      </p:sp>
    </p:spTree>
    <p:extLst>
      <p:ext uri="{BB962C8B-B14F-4D97-AF65-F5344CB8AC3E}">
        <p14:creationId xmlns:p14="http://schemas.microsoft.com/office/powerpoint/2010/main" val="12460197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a:t>
            </a:r>
            <a:r>
              <a:rPr lang="en-US" baseline="0" dirty="0"/>
              <a:t> when we first </a:t>
            </a:r>
            <a:r>
              <a:rPr lang="en-US" baseline="0"/>
              <a:t>discussed accountability.</a:t>
            </a:r>
            <a:endParaRPr lang="en-US"/>
          </a:p>
        </p:txBody>
      </p:sp>
      <p:sp>
        <p:nvSpPr>
          <p:cNvPr id="4" name="Slide Number Placeholder 3"/>
          <p:cNvSpPr>
            <a:spLocks noGrp="1"/>
          </p:cNvSpPr>
          <p:nvPr>
            <p:ph type="sldNum" sz="quarter" idx="10"/>
          </p:nvPr>
        </p:nvSpPr>
        <p:spPr/>
        <p:txBody>
          <a:bodyPr/>
          <a:lstStyle/>
          <a:p>
            <a:fld id="{52520791-78C0-5449-A4D1-935246D59DE8}" type="slidenum">
              <a:rPr lang="en-US" smtClean="0">
                <a:solidFill>
                  <a:prstClr val="black"/>
                </a:solidFill>
              </a:rPr>
              <a:pPr/>
              <a:t>98</a:t>
            </a:fld>
            <a:endParaRPr lang="en-US">
              <a:solidFill>
                <a:prstClr val="black"/>
              </a:solidFill>
            </a:endParaRPr>
          </a:p>
        </p:txBody>
      </p:sp>
    </p:spTree>
    <p:extLst>
      <p:ext uri="{BB962C8B-B14F-4D97-AF65-F5344CB8AC3E}">
        <p14:creationId xmlns:p14="http://schemas.microsoft.com/office/powerpoint/2010/main" val="2295878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a:t>
            </a:r>
            <a:r>
              <a:rPr lang="en-US" baseline="0" dirty="0"/>
              <a:t> when we first </a:t>
            </a:r>
            <a:r>
              <a:rPr lang="en-US" baseline="0"/>
              <a:t>discussed accountability.</a:t>
            </a:r>
            <a:endParaRPr lang="en-US"/>
          </a:p>
        </p:txBody>
      </p:sp>
      <p:sp>
        <p:nvSpPr>
          <p:cNvPr id="4" name="Slide Number Placeholder 3"/>
          <p:cNvSpPr>
            <a:spLocks noGrp="1"/>
          </p:cNvSpPr>
          <p:nvPr>
            <p:ph type="sldNum" sz="quarter" idx="10"/>
          </p:nvPr>
        </p:nvSpPr>
        <p:spPr/>
        <p:txBody>
          <a:bodyPr/>
          <a:lstStyle/>
          <a:p>
            <a:fld id="{52520791-78C0-5449-A4D1-935246D59DE8}" type="slidenum">
              <a:rPr lang="en-US" smtClean="0">
                <a:solidFill>
                  <a:prstClr val="black"/>
                </a:solidFill>
              </a:rPr>
              <a:pPr/>
              <a:t>99</a:t>
            </a:fld>
            <a:endParaRPr lang="en-US">
              <a:solidFill>
                <a:prstClr val="black"/>
              </a:solidFill>
            </a:endParaRPr>
          </a:p>
        </p:txBody>
      </p:sp>
    </p:spTree>
    <p:extLst>
      <p:ext uri="{BB962C8B-B14F-4D97-AF65-F5344CB8AC3E}">
        <p14:creationId xmlns:p14="http://schemas.microsoft.com/office/powerpoint/2010/main" val="8450939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a:t>
            </a:r>
            <a:r>
              <a:rPr lang="en-US" baseline="0" dirty="0"/>
              <a:t> when we first </a:t>
            </a:r>
            <a:r>
              <a:rPr lang="en-US" baseline="0"/>
              <a:t>discussed accountability.</a:t>
            </a:r>
            <a:endParaRPr lang="en-US"/>
          </a:p>
        </p:txBody>
      </p:sp>
      <p:sp>
        <p:nvSpPr>
          <p:cNvPr id="4" name="Slide Number Placeholder 3"/>
          <p:cNvSpPr>
            <a:spLocks noGrp="1"/>
          </p:cNvSpPr>
          <p:nvPr>
            <p:ph type="sldNum" sz="quarter" idx="10"/>
          </p:nvPr>
        </p:nvSpPr>
        <p:spPr/>
        <p:txBody>
          <a:bodyPr/>
          <a:lstStyle/>
          <a:p>
            <a:fld id="{52520791-78C0-5449-A4D1-935246D59DE8}" type="slidenum">
              <a:rPr lang="en-US" smtClean="0">
                <a:solidFill>
                  <a:prstClr val="black"/>
                </a:solidFill>
              </a:rPr>
              <a:pPr/>
              <a:t>100</a:t>
            </a:fld>
            <a:endParaRPr lang="en-US">
              <a:solidFill>
                <a:prstClr val="black"/>
              </a:solidFill>
            </a:endParaRPr>
          </a:p>
        </p:txBody>
      </p:sp>
    </p:spTree>
    <p:extLst>
      <p:ext uri="{BB962C8B-B14F-4D97-AF65-F5344CB8AC3E}">
        <p14:creationId xmlns:p14="http://schemas.microsoft.com/office/powerpoint/2010/main" val="13216140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101</a:t>
            </a:fld>
            <a:endParaRPr lang="en-US">
              <a:solidFill>
                <a:prstClr val="black"/>
              </a:solidFill>
            </a:endParaRPr>
          </a:p>
        </p:txBody>
      </p:sp>
    </p:spTree>
    <p:extLst>
      <p:ext uri="{BB962C8B-B14F-4D97-AF65-F5344CB8AC3E}">
        <p14:creationId xmlns:p14="http://schemas.microsoft.com/office/powerpoint/2010/main" val="11161642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102</a:t>
            </a:fld>
            <a:endParaRPr lang="en-US">
              <a:solidFill>
                <a:prstClr val="black"/>
              </a:solidFill>
            </a:endParaRPr>
          </a:p>
        </p:txBody>
      </p:sp>
    </p:spTree>
    <p:extLst>
      <p:ext uri="{BB962C8B-B14F-4D97-AF65-F5344CB8AC3E}">
        <p14:creationId xmlns:p14="http://schemas.microsoft.com/office/powerpoint/2010/main" val="9387482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103</a:t>
            </a:fld>
            <a:endParaRPr lang="en-US"/>
          </a:p>
        </p:txBody>
      </p:sp>
    </p:spTree>
    <p:extLst>
      <p:ext uri="{BB962C8B-B14F-4D97-AF65-F5344CB8AC3E}">
        <p14:creationId xmlns:p14="http://schemas.microsoft.com/office/powerpoint/2010/main" val="2109538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104</a:t>
            </a:fld>
            <a:endParaRPr lang="en-US">
              <a:solidFill>
                <a:prstClr val="black"/>
              </a:solidFill>
            </a:endParaRPr>
          </a:p>
        </p:txBody>
      </p:sp>
    </p:spTree>
    <p:extLst>
      <p:ext uri="{BB962C8B-B14F-4D97-AF65-F5344CB8AC3E}">
        <p14:creationId xmlns:p14="http://schemas.microsoft.com/office/powerpoint/2010/main" val="885803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16</a:t>
            </a:fld>
            <a:endParaRPr lang="en-US"/>
          </a:p>
        </p:txBody>
      </p:sp>
    </p:spTree>
    <p:extLst>
      <p:ext uri="{BB962C8B-B14F-4D97-AF65-F5344CB8AC3E}">
        <p14:creationId xmlns:p14="http://schemas.microsoft.com/office/powerpoint/2010/main" val="6817801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121</a:t>
            </a:fld>
            <a:endParaRPr lang="en-US"/>
          </a:p>
        </p:txBody>
      </p:sp>
    </p:spTree>
    <p:extLst>
      <p:ext uri="{BB962C8B-B14F-4D97-AF65-F5344CB8AC3E}">
        <p14:creationId xmlns:p14="http://schemas.microsoft.com/office/powerpoint/2010/main" val="1345187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MANAGER</a:t>
            </a:r>
            <a:endParaRPr lang="en-US" b="0" dirty="0">
              <a:effectLst/>
            </a:endParaRPr>
          </a:p>
          <a:p>
            <a:pPr rtl="0"/>
            <a:r>
              <a:rPr lang="en-US" sz="1200" b="0" i="0" u="none" strike="noStrike" kern="1200" dirty="0">
                <a:solidFill>
                  <a:schemeClr val="tx1"/>
                </a:solidFill>
                <a:effectLst/>
                <a:latin typeface="+mn-lt"/>
                <a:ea typeface="+mn-ea"/>
                <a:cs typeface="+mn-cs"/>
              </a:rPr>
              <a:t>Assigns responsibility and holds owner accountable. Makes suggestions, asks hard questions, reviews progress, serves as a resource, and intervenes if the work is off-track.</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OWNER</a:t>
            </a:r>
            <a:endParaRPr lang="en-US" b="0" dirty="0">
              <a:effectLst/>
            </a:endParaRPr>
          </a:p>
          <a:p>
            <a:pPr rtl="0"/>
            <a:r>
              <a:rPr lang="en-US" sz="1200" b="0" i="0" u="none" strike="noStrike" kern="1200" dirty="0">
                <a:solidFill>
                  <a:schemeClr val="tx1"/>
                </a:solidFill>
                <a:effectLst/>
                <a:latin typeface="+mn-lt"/>
                <a:ea typeface="+mn-ea"/>
                <a:cs typeface="+mn-cs"/>
              </a:rPr>
              <a:t>Has overall responsibility for the success or failure of the project. Ensures that all the work gets done (directly or with helpers) and that others are involved appropriately. There should only be one owner.</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CONSULTED</a:t>
            </a:r>
            <a:endParaRPr lang="en-US" b="0" dirty="0">
              <a:effectLst/>
            </a:endParaRPr>
          </a:p>
          <a:p>
            <a:pPr rtl="0"/>
            <a:r>
              <a:rPr lang="en-US" sz="1200" b="0" i="0" u="none" strike="noStrike" kern="1200" dirty="0">
                <a:solidFill>
                  <a:schemeClr val="tx1"/>
                </a:solidFill>
                <a:effectLst/>
                <a:latin typeface="+mn-lt"/>
                <a:ea typeface="+mn-ea"/>
                <a:cs typeface="+mn-cs"/>
              </a:rPr>
              <a:t>Should be asked for input or needs to be bought into the project.</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HELPER</a:t>
            </a:r>
            <a:endParaRPr lang="en-US" b="0" dirty="0">
              <a:effectLst/>
            </a:endParaRPr>
          </a:p>
          <a:p>
            <a:pPr rtl="0"/>
            <a:r>
              <a:rPr lang="en-US" sz="1200" b="0" i="0" u="none" strike="noStrike" kern="1200" dirty="0">
                <a:solidFill>
                  <a:schemeClr val="tx1"/>
                </a:solidFill>
                <a:effectLst/>
                <a:latin typeface="+mn-lt"/>
                <a:ea typeface="+mn-ea"/>
                <a:cs typeface="+mn-cs"/>
              </a:rPr>
              <a:t>Assists with or does some of the work.</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APPROVER</a:t>
            </a:r>
            <a:endParaRPr lang="en-US" b="0" dirty="0">
              <a:effectLst/>
            </a:endParaRPr>
          </a:p>
          <a:p>
            <a:pPr rtl="0"/>
            <a:r>
              <a:rPr lang="en-US" sz="1200" b="0" i="0" u="none" strike="noStrike" kern="1200" dirty="0">
                <a:solidFill>
                  <a:schemeClr val="tx1"/>
                </a:solidFill>
                <a:effectLst/>
                <a:latin typeface="+mn-lt"/>
                <a:ea typeface="+mn-ea"/>
                <a:cs typeface="+mn-cs"/>
              </a:rPr>
              <a:t>Signs off on decisions before they’re final. May be the manager, though might also be the executive director, external partner, or board chair.</a:t>
            </a:r>
            <a:endParaRPr lang="en-US" b="0" dirty="0">
              <a:effectLst/>
            </a:endParaRPr>
          </a:p>
          <a:p>
            <a:br>
              <a:rPr lang="en-US" b="0" dirty="0">
                <a:effectLst/>
              </a:rPr>
            </a:br>
            <a:r>
              <a:rPr lang="en-US" sz="1200" b="0" i="0" u="none" strike="noStrike" kern="1200" dirty="0">
                <a:solidFill>
                  <a:schemeClr val="tx1"/>
                </a:solidFill>
                <a:effectLst/>
                <a:latin typeface="+mn-lt"/>
                <a:ea typeface="+mn-ea"/>
                <a:cs typeface="+mn-cs"/>
              </a:rPr>
              <a:t>After roles and responsibilities are delegated to your team, the next step is to have team members create and submit a project plan for you to review. This is what we’ll do in the next activity. </a:t>
            </a: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124</a:t>
            </a:fld>
            <a:endParaRPr lang="en-US"/>
          </a:p>
        </p:txBody>
      </p:sp>
    </p:spTree>
    <p:extLst>
      <p:ext uri="{BB962C8B-B14F-4D97-AF65-F5344CB8AC3E}">
        <p14:creationId xmlns:p14="http://schemas.microsoft.com/office/powerpoint/2010/main" val="4033893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MANAGER</a:t>
            </a:r>
            <a:endParaRPr lang="en-US" b="0" dirty="0">
              <a:effectLst/>
            </a:endParaRPr>
          </a:p>
          <a:p>
            <a:pPr rtl="0"/>
            <a:r>
              <a:rPr lang="en-US" sz="1200" b="0" i="0" u="none" strike="noStrike" kern="1200" dirty="0">
                <a:solidFill>
                  <a:schemeClr val="tx1"/>
                </a:solidFill>
                <a:effectLst/>
                <a:latin typeface="+mn-lt"/>
                <a:ea typeface="+mn-ea"/>
                <a:cs typeface="+mn-cs"/>
              </a:rPr>
              <a:t>Assigns responsibility and holds owner accountable. Makes suggestions, asks hard questions, reviews progress, serves as a resource, and intervenes if the work is off-track.</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OWNER</a:t>
            </a:r>
            <a:endParaRPr lang="en-US" b="0" dirty="0">
              <a:effectLst/>
            </a:endParaRPr>
          </a:p>
          <a:p>
            <a:pPr rtl="0"/>
            <a:r>
              <a:rPr lang="en-US" sz="1200" b="0" i="0" u="none" strike="noStrike" kern="1200" dirty="0">
                <a:solidFill>
                  <a:schemeClr val="tx1"/>
                </a:solidFill>
                <a:effectLst/>
                <a:latin typeface="+mn-lt"/>
                <a:ea typeface="+mn-ea"/>
                <a:cs typeface="+mn-cs"/>
              </a:rPr>
              <a:t>Has overall responsibility for the success or failure of the project. Ensures that all the work gets done (directly or with helpers) and that others are involved appropriately. There should only be one owner.</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CONSULTED</a:t>
            </a:r>
            <a:endParaRPr lang="en-US" b="0" dirty="0">
              <a:effectLst/>
            </a:endParaRPr>
          </a:p>
          <a:p>
            <a:pPr rtl="0"/>
            <a:r>
              <a:rPr lang="en-US" sz="1200" b="0" i="0" u="none" strike="noStrike" kern="1200" dirty="0">
                <a:solidFill>
                  <a:schemeClr val="tx1"/>
                </a:solidFill>
                <a:effectLst/>
                <a:latin typeface="+mn-lt"/>
                <a:ea typeface="+mn-ea"/>
                <a:cs typeface="+mn-cs"/>
              </a:rPr>
              <a:t>Should be asked for input or needs to be bought into the project.</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HELPER</a:t>
            </a:r>
            <a:endParaRPr lang="en-US" b="0" dirty="0">
              <a:effectLst/>
            </a:endParaRPr>
          </a:p>
          <a:p>
            <a:pPr rtl="0"/>
            <a:r>
              <a:rPr lang="en-US" sz="1200" b="0" i="0" u="none" strike="noStrike" kern="1200" dirty="0">
                <a:solidFill>
                  <a:schemeClr val="tx1"/>
                </a:solidFill>
                <a:effectLst/>
                <a:latin typeface="+mn-lt"/>
                <a:ea typeface="+mn-ea"/>
                <a:cs typeface="+mn-cs"/>
              </a:rPr>
              <a:t>Assists with or does some of the work.</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APPROVER</a:t>
            </a:r>
            <a:endParaRPr lang="en-US" b="0" dirty="0">
              <a:effectLst/>
            </a:endParaRPr>
          </a:p>
          <a:p>
            <a:pPr rtl="0"/>
            <a:r>
              <a:rPr lang="en-US" sz="1200" b="0" i="0" u="none" strike="noStrike" kern="1200" dirty="0">
                <a:solidFill>
                  <a:schemeClr val="tx1"/>
                </a:solidFill>
                <a:effectLst/>
                <a:latin typeface="+mn-lt"/>
                <a:ea typeface="+mn-ea"/>
                <a:cs typeface="+mn-cs"/>
              </a:rPr>
              <a:t>Signs off on decisions before they’re final. May be the manager, though might also be the executive director, external partner, or board chair.</a:t>
            </a:r>
            <a:endParaRPr lang="en-US" b="0" dirty="0">
              <a:effectLst/>
            </a:endParaRPr>
          </a:p>
          <a:p>
            <a:br>
              <a:rPr lang="en-US" b="0" dirty="0">
                <a:effectLst/>
              </a:rPr>
            </a:br>
            <a:r>
              <a:rPr lang="en-US" sz="1200" b="0" i="0" u="none" strike="noStrike" kern="1200" dirty="0">
                <a:solidFill>
                  <a:schemeClr val="tx1"/>
                </a:solidFill>
                <a:effectLst/>
                <a:latin typeface="+mn-lt"/>
                <a:ea typeface="+mn-ea"/>
                <a:cs typeface="+mn-cs"/>
              </a:rPr>
              <a:t>After roles and responsibilities are delegated to your team, the next step is to have team members create and submit a project plan for you to review. This is what we’ll do in the next activity. </a:t>
            </a: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125</a:t>
            </a:fld>
            <a:endParaRPr lang="en-US"/>
          </a:p>
        </p:txBody>
      </p:sp>
    </p:spTree>
    <p:extLst>
      <p:ext uri="{BB962C8B-B14F-4D97-AF65-F5344CB8AC3E}">
        <p14:creationId xmlns:p14="http://schemas.microsoft.com/office/powerpoint/2010/main" val="4033893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MANAGER</a:t>
            </a:r>
            <a:endParaRPr lang="en-US" b="0" dirty="0">
              <a:effectLst/>
            </a:endParaRPr>
          </a:p>
          <a:p>
            <a:pPr rtl="0"/>
            <a:r>
              <a:rPr lang="en-US" sz="1200" b="0" i="0" u="none" strike="noStrike" kern="1200" dirty="0">
                <a:solidFill>
                  <a:schemeClr val="tx1"/>
                </a:solidFill>
                <a:effectLst/>
                <a:latin typeface="+mn-lt"/>
                <a:ea typeface="+mn-ea"/>
                <a:cs typeface="+mn-cs"/>
              </a:rPr>
              <a:t>Assigns responsibility and holds owner accountable. Makes suggestions, asks hard questions, reviews progress, serves as a resource, and intervenes if the work is off-track.</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OWNER</a:t>
            </a:r>
            <a:endParaRPr lang="en-US" b="0" dirty="0">
              <a:effectLst/>
            </a:endParaRPr>
          </a:p>
          <a:p>
            <a:pPr rtl="0"/>
            <a:r>
              <a:rPr lang="en-US" sz="1200" b="0" i="0" u="none" strike="noStrike" kern="1200" dirty="0">
                <a:solidFill>
                  <a:schemeClr val="tx1"/>
                </a:solidFill>
                <a:effectLst/>
                <a:latin typeface="+mn-lt"/>
                <a:ea typeface="+mn-ea"/>
                <a:cs typeface="+mn-cs"/>
              </a:rPr>
              <a:t>Has overall responsibility for the success or failure of the project. Ensures that all the work gets done (directly or with helpers) and that others are involved appropriately. There should only be one owner.</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CONSULTED</a:t>
            </a:r>
            <a:endParaRPr lang="en-US" b="0" dirty="0">
              <a:effectLst/>
            </a:endParaRPr>
          </a:p>
          <a:p>
            <a:pPr rtl="0"/>
            <a:r>
              <a:rPr lang="en-US" sz="1200" b="0" i="0" u="none" strike="noStrike" kern="1200" dirty="0">
                <a:solidFill>
                  <a:schemeClr val="tx1"/>
                </a:solidFill>
                <a:effectLst/>
                <a:latin typeface="+mn-lt"/>
                <a:ea typeface="+mn-ea"/>
                <a:cs typeface="+mn-cs"/>
              </a:rPr>
              <a:t>Should be asked for input or needs to be bought into the project.</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HELPER</a:t>
            </a:r>
            <a:endParaRPr lang="en-US" b="0" dirty="0">
              <a:effectLst/>
            </a:endParaRPr>
          </a:p>
          <a:p>
            <a:pPr rtl="0"/>
            <a:r>
              <a:rPr lang="en-US" sz="1200" b="0" i="0" u="none" strike="noStrike" kern="1200" dirty="0">
                <a:solidFill>
                  <a:schemeClr val="tx1"/>
                </a:solidFill>
                <a:effectLst/>
                <a:latin typeface="+mn-lt"/>
                <a:ea typeface="+mn-ea"/>
                <a:cs typeface="+mn-cs"/>
              </a:rPr>
              <a:t>Assists with or does some of the work.</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APPROVER</a:t>
            </a:r>
            <a:endParaRPr lang="en-US" b="0" dirty="0">
              <a:effectLst/>
            </a:endParaRPr>
          </a:p>
          <a:p>
            <a:pPr rtl="0"/>
            <a:r>
              <a:rPr lang="en-US" sz="1200" b="0" i="0" u="none" strike="noStrike" kern="1200" dirty="0">
                <a:solidFill>
                  <a:schemeClr val="tx1"/>
                </a:solidFill>
                <a:effectLst/>
                <a:latin typeface="+mn-lt"/>
                <a:ea typeface="+mn-ea"/>
                <a:cs typeface="+mn-cs"/>
              </a:rPr>
              <a:t>Signs off on decisions before they’re final. May be the manager, though might also be the executive director, external partner, or board chair.</a:t>
            </a:r>
            <a:endParaRPr lang="en-US" b="0" dirty="0">
              <a:effectLst/>
            </a:endParaRPr>
          </a:p>
          <a:p>
            <a:br>
              <a:rPr lang="en-US" b="0" dirty="0">
                <a:effectLst/>
              </a:rPr>
            </a:br>
            <a:r>
              <a:rPr lang="en-US" sz="1200" b="0" i="0" u="none" strike="noStrike" kern="1200" dirty="0">
                <a:solidFill>
                  <a:schemeClr val="tx1"/>
                </a:solidFill>
                <a:effectLst/>
                <a:latin typeface="+mn-lt"/>
                <a:ea typeface="+mn-ea"/>
                <a:cs typeface="+mn-cs"/>
              </a:rPr>
              <a:t>After roles and responsibilities are delegated to your team, the next step is to have team members create and submit a project plan for you to review. This is what we’ll do in the next activity. </a:t>
            </a: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126</a:t>
            </a:fld>
            <a:endParaRPr lang="en-US"/>
          </a:p>
        </p:txBody>
      </p:sp>
    </p:spTree>
    <p:extLst>
      <p:ext uri="{BB962C8B-B14F-4D97-AF65-F5344CB8AC3E}">
        <p14:creationId xmlns:p14="http://schemas.microsoft.com/office/powerpoint/2010/main" val="4033893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MANAGER</a:t>
            </a:r>
            <a:endParaRPr lang="en-US" b="0" dirty="0">
              <a:effectLst/>
            </a:endParaRPr>
          </a:p>
          <a:p>
            <a:pPr rtl="0"/>
            <a:r>
              <a:rPr lang="en-US" sz="1200" b="0" i="0" u="none" strike="noStrike" kern="1200" dirty="0">
                <a:solidFill>
                  <a:schemeClr val="tx1"/>
                </a:solidFill>
                <a:effectLst/>
                <a:latin typeface="+mn-lt"/>
                <a:ea typeface="+mn-ea"/>
                <a:cs typeface="+mn-cs"/>
              </a:rPr>
              <a:t>Assigns responsibility and holds owner accountable. Makes suggestions, asks hard questions, reviews progress, serves as a resource, and intervenes if the work is off-track.</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OWNER</a:t>
            </a:r>
            <a:endParaRPr lang="en-US" b="0" dirty="0">
              <a:effectLst/>
            </a:endParaRPr>
          </a:p>
          <a:p>
            <a:pPr rtl="0"/>
            <a:r>
              <a:rPr lang="en-US" sz="1200" b="0" i="0" u="none" strike="noStrike" kern="1200" dirty="0">
                <a:solidFill>
                  <a:schemeClr val="tx1"/>
                </a:solidFill>
                <a:effectLst/>
                <a:latin typeface="+mn-lt"/>
                <a:ea typeface="+mn-ea"/>
                <a:cs typeface="+mn-cs"/>
              </a:rPr>
              <a:t>Has overall responsibility for the success or failure of the project. Ensures that all the work gets done (directly or with helpers) and that others are involved appropriately. There should only be one owner.</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CONSULTED</a:t>
            </a:r>
            <a:endParaRPr lang="en-US" b="0" dirty="0">
              <a:effectLst/>
            </a:endParaRPr>
          </a:p>
          <a:p>
            <a:pPr rtl="0"/>
            <a:r>
              <a:rPr lang="en-US" sz="1200" b="0" i="0" u="none" strike="noStrike" kern="1200" dirty="0">
                <a:solidFill>
                  <a:schemeClr val="tx1"/>
                </a:solidFill>
                <a:effectLst/>
                <a:latin typeface="+mn-lt"/>
                <a:ea typeface="+mn-ea"/>
                <a:cs typeface="+mn-cs"/>
              </a:rPr>
              <a:t>Should be asked for input or needs to be bought into the project.</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HELPER</a:t>
            </a:r>
            <a:endParaRPr lang="en-US" b="0" dirty="0">
              <a:effectLst/>
            </a:endParaRPr>
          </a:p>
          <a:p>
            <a:pPr rtl="0"/>
            <a:r>
              <a:rPr lang="en-US" sz="1200" b="0" i="0" u="none" strike="noStrike" kern="1200" dirty="0">
                <a:solidFill>
                  <a:schemeClr val="tx1"/>
                </a:solidFill>
                <a:effectLst/>
                <a:latin typeface="+mn-lt"/>
                <a:ea typeface="+mn-ea"/>
                <a:cs typeface="+mn-cs"/>
              </a:rPr>
              <a:t>Assists with or does some of the work.</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APPROVER</a:t>
            </a:r>
            <a:endParaRPr lang="en-US" b="0" dirty="0">
              <a:effectLst/>
            </a:endParaRPr>
          </a:p>
          <a:p>
            <a:pPr rtl="0"/>
            <a:r>
              <a:rPr lang="en-US" sz="1200" b="0" i="0" u="none" strike="noStrike" kern="1200" dirty="0">
                <a:solidFill>
                  <a:schemeClr val="tx1"/>
                </a:solidFill>
                <a:effectLst/>
                <a:latin typeface="+mn-lt"/>
                <a:ea typeface="+mn-ea"/>
                <a:cs typeface="+mn-cs"/>
              </a:rPr>
              <a:t>Signs off on decisions before they’re final. May be the manager, though might also be the executive director, external partner, or board chair.</a:t>
            </a:r>
            <a:endParaRPr lang="en-US" b="0" dirty="0">
              <a:effectLst/>
            </a:endParaRPr>
          </a:p>
          <a:p>
            <a:br>
              <a:rPr lang="en-US" b="0" dirty="0">
                <a:effectLst/>
              </a:rPr>
            </a:br>
            <a:r>
              <a:rPr lang="en-US" sz="1200" b="0" i="0" u="none" strike="noStrike" kern="1200" dirty="0">
                <a:solidFill>
                  <a:schemeClr val="tx1"/>
                </a:solidFill>
                <a:effectLst/>
                <a:latin typeface="+mn-lt"/>
                <a:ea typeface="+mn-ea"/>
                <a:cs typeface="+mn-cs"/>
              </a:rPr>
              <a:t>After roles and responsibilities are delegated to your team, the next step is to have team members create and submit a project plan for you to review. This is what we’ll do in the next activity. </a:t>
            </a: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127</a:t>
            </a:fld>
            <a:endParaRPr lang="en-US"/>
          </a:p>
        </p:txBody>
      </p:sp>
    </p:spTree>
    <p:extLst>
      <p:ext uri="{BB962C8B-B14F-4D97-AF65-F5344CB8AC3E}">
        <p14:creationId xmlns:p14="http://schemas.microsoft.com/office/powerpoint/2010/main" val="4033893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MANAGER</a:t>
            </a:r>
            <a:endParaRPr lang="en-US" b="0" dirty="0">
              <a:effectLst/>
            </a:endParaRPr>
          </a:p>
          <a:p>
            <a:pPr rtl="0"/>
            <a:r>
              <a:rPr lang="en-US" sz="1200" b="0" i="0" u="none" strike="noStrike" kern="1200" dirty="0">
                <a:solidFill>
                  <a:schemeClr val="tx1"/>
                </a:solidFill>
                <a:effectLst/>
                <a:latin typeface="+mn-lt"/>
                <a:ea typeface="+mn-ea"/>
                <a:cs typeface="+mn-cs"/>
              </a:rPr>
              <a:t>Assigns responsibility and holds owner accountable. Makes suggestions, asks hard questions, reviews progress, serves as a resource, and intervenes if the work is off-track.</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OWNER</a:t>
            </a:r>
            <a:endParaRPr lang="en-US" b="0" dirty="0">
              <a:effectLst/>
            </a:endParaRPr>
          </a:p>
          <a:p>
            <a:pPr rtl="0"/>
            <a:r>
              <a:rPr lang="en-US" sz="1200" b="0" i="0" u="none" strike="noStrike" kern="1200" dirty="0">
                <a:solidFill>
                  <a:schemeClr val="tx1"/>
                </a:solidFill>
                <a:effectLst/>
                <a:latin typeface="+mn-lt"/>
                <a:ea typeface="+mn-ea"/>
                <a:cs typeface="+mn-cs"/>
              </a:rPr>
              <a:t>Has overall responsibility for the success or failure of the project. Ensures that all the work gets done (directly or with helpers) and that others are involved appropriately. There should only be one owner.</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CONSULTED</a:t>
            </a:r>
            <a:endParaRPr lang="en-US" b="0" dirty="0">
              <a:effectLst/>
            </a:endParaRPr>
          </a:p>
          <a:p>
            <a:pPr rtl="0"/>
            <a:r>
              <a:rPr lang="en-US" sz="1200" b="0" i="0" u="none" strike="noStrike" kern="1200" dirty="0">
                <a:solidFill>
                  <a:schemeClr val="tx1"/>
                </a:solidFill>
                <a:effectLst/>
                <a:latin typeface="+mn-lt"/>
                <a:ea typeface="+mn-ea"/>
                <a:cs typeface="+mn-cs"/>
              </a:rPr>
              <a:t>Should be asked for input or needs to be bought into the project.</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HELPER</a:t>
            </a:r>
            <a:endParaRPr lang="en-US" b="0" dirty="0">
              <a:effectLst/>
            </a:endParaRPr>
          </a:p>
          <a:p>
            <a:pPr rtl="0"/>
            <a:r>
              <a:rPr lang="en-US" sz="1200" b="0" i="0" u="none" strike="noStrike" kern="1200" dirty="0">
                <a:solidFill>
                  <a:schemeClr val="tx1"/>
                </a:solidFill>
                <a:effectLst/>
                <a:latin typeface="+mn-lt"/>
                <a:ea typeface="+mn-ea"/>
                <a:cs typeface="+mn-cs"/>
              </a:rPr>
              <a:t>Assists with or does some of the work.</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APPROVER</a:t>
            </a:r>
            <a:endParaRPr lang="en-US" b="0" dirty="0">
              <a:effectLst/>
            </a:endParaRPr>
          </a:p>
          <a:p>
            <a:pPr rtl="0"/>
            <a:r>
              <a:rPr lang="en-US" sz="1200" b="0" i="0" u="none" strike="noStrike" kern="1200" dirty="0">
                <a:solidFill>
                  <a:schemeClr val="tx1"/>
                </a:solidFill>
                <a:effectLst/>
                <a:latin typeface="+mn-lt"/>
                <a:ea typeface="+mn-ea"/>
                <a:cs typeface="+mn-cs"/>
              </a:rPr>
              <a:t>Signs off on decisions before they’re final. May be the manager, though might also be the executive director, external partner, or board chair.</a:t>
            </a:r>
            <a:endParaRPr lang="en-US" b="0" dirty="0">
              <a:effectLst/>
            </a:endParaRPr>
          </a:p>
          <a:p>
            <a:br>
              <a:rPr lang="en-US" b="0" dirty="0">
                <a:effectLst/>
              </a:rPr>
            </a:br>
            <a:r>
              <a:rPr lang="en-US" sz="1200" b="0" i="0" u="none" strike="noStrike" kern="1200" dirty="0">
                <a:solidFill>
                  <a:schemeClr val="tx1"/>
                </a:solidFill>
                <a:effectLst/>
                <a:latin typeface="+mn-lt"/>
                <a:ea typeface="+mn-ea"/>
                <a:cs typeface="+mn-cs"/>
              </a:rPr>
              <a:t>After roles and responsibilities are delegated to your team, the next step is to have team members create and submit a project plan for you to review. This is what we’ll do in the next activity. </a:t>
            </a: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128</a:t>
            </a:fld>
            <a:endParaRPr lang="en-US"/>
          </a:p>
        </p:txBody>
      </p:sp>
    </p:spTree>
    <p:extLst>
      <p:ext uri="{BB962C8B-B14F-4D97-AF65-F5344CB8AC3E}">
        <p14:creationId xmlns:p14="http://schemas.microsoft.com/office/powerpoint/2010/main" val="4033893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136</a:t>
            </a:fld>
            <a:endParaRPr lang="en-US"/>
          </a:p>
        </p:txBody>
      </p:sp>
    </p:spTree>
    <p:extLst>
      <p:ext uri="{BB962C8B-B14F-4D97-AF65-F5344CB8AC3E}">
        <p14:creationId xmlns:p14="http://schemas.microsoft.com/office/powerpoint/2010/main" val="5173736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10"/>
          </p:nvPr>
        </p:nvSpPr>
        <p:spPr/>
        <p:txBody>
          <a:bodyPr/>
          <a:lstStyle/>
          <a:p>
            <a:fld id="{F1E3C1EA-D8F4-4B85-8B01-A01110AD5AFE}" type="slidenum">
              <a:rPr lang="en-US" smtClean="0">
                <a:solidFill>
                  <a:prstClr val="black"/>
                </a:solidFill>
              </a:rPr>
              <a:pPr/>
              <a:t>149</a:t>
            </a:fld>
            <a:endParaRPr lang="en-US" dirty="0">
              <a:solidFill>
                <a:prstClr val="black"/>
              </a:solidFill>
            </a:endParaRPr>
          </a:p>
        </p:txBody>
      </p:sp>
    </p:spTree>
    <p:extLst>
      <p:ext uri="{BB962C8B-B14F-4D97-AF65-F5344CB8AC3E}">
        <p14:creationId xmlns:p14="http://schemas.microsoft.com/office/powerpoint/2010/main" val="18405918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166</a:t>
            </a:fld>
            <a:endParaRPr lang="en-US">
              <a:solidFill>
                <a:prstClr val="black"/>
              </a:solidFill>
            </a:endParaRPr>
          </a:p>
        </p:txBody>
      </p:sp>
    </p:spTree>
    <p:extLst>
      <p:ext uri="{BB962C8B-B14F-4D97-AF65-F5344CB8AC3E}">
        <p14:creationId xmlns:p14="http://schemas.microsoft.com/office/powerpoint/2010/main" val="2754898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10"/>
          </p:nvPr>
        </p:nvSpPr>
        <p:spPr/>
        <p:txBody>
          <a:bodyPr/>
          <a:lstStyle/>
          <a:p>
            <a:fld id="{F1E3C1EA-D8F4-4B85-8B01-A01110AD5AFE}" type="slidenum">
              <a:rPr lang="en-US" smtClean="0">
                <a:solidFill>
                  <a:prstClr val="black"/>
                </a:solidFill>
              </a:rPr>
              <a:pPr/>
              <a:t>169</a:t>
            </a:fld>
            <a:endParaRPr lang="en-US" dirty="0">
              <a:solidFill>
                <a:prstClr val="black"/>
              </a:solidFill>
            </a:endParaRPr>
          </a:p>
        </p:txBody>
      </p:sp>
    </p:spTree>
    <p:extLst>
      <p:ext uri="{BB962C8B-B14F-4D97-AF65-F5344CB8AC3E}">
        <p14:creationId xmlns:p14="http://schemas.microsoft.com/office/powerpoint/2010/main" val="1019574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17</a:t>
            </a:fld>
            <a:endParaRPr lang="en-US"/>
          </a:p>
        </p:txBody>
      </p:sp>
    </p:spTree>
    <p:extLst>
      <p:ext uri="{BB962C8B-B14F-4D97-AF65-F5344CB8AC3E}">
        <p14:creationId xmlns:p14="http://schemas.microsoft.com/office/powerpoint/2010/main" val="18868087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solidFill>
                  <a:prstClr val="black"/>
                </a:solidFill>
              </a:rPr>
              <a:pPr/>
              <a:t>170</a:t>
            </a:fld>
            <a:endParaRPr lang="en-US">
              <a:solidFill>
                <a:prstClr val="black"/>
              </a:solidFill>
            </a:endParaRPr>
          </a:p>
        </p:txBody>
      </p:sp>
    </p:spTree>
    <p:extLst>
      <p:ext uri="{BB962C8B-B14F-4D97-AF65-F5344CB8AC3E}">
        <p14:creationId xmlns:p14="http://schemas.microsoft.com/office/powerpoint/2010/main" val="15421010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171</a:t>
            </a:fld>
            <a:endParaRPr lang="en-US">
              <a:solidFill>
                <a:prstClr val="black"/>
              </a:solidFill>
            </a:endParaRPr>
          </a:p>
        </p:txBody>
      </p:sp>
    </p:spTree>
    <p:extLst>
      <p:ext uri="{BB962C8B-B14F-4D97-AF65-F5344CB8AC3E}">
        <p14:creationId xmlns:p14="http://schemas.microsoft.com/office/powerpoint/2010/main" val="17549341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175</a:t>
            </a:fld>
            <a:endParaRPr lang="en-US">
              <a:solidFill>
                <a:prstClr val="black"/>
              </a:solidFill>
            </a:endParaRPr>
          </a:p>
        </p:txBody>
      </p:sp>
    </p:spTree>
    <p:extLst>
      <p:ext uri="{BB962C8B-B14F-4D97-AF65-F5344CB8AC3E}">
        <p14:creationId xmlns:p14="http://schemas.microsoft.com/office/powerpoint/2010/main" val="284277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18</a:t>
            </a:fld>
            <a:endParaRPr lang="en-US"/>
          </a:p>
        </p:txBody>
      </p:sp>
    </p:spTree>
    <p:extLst>
      <p:ext uri="{BB962C8B-B14F-4D97-AF65-F5344CB8AC3E}">
        <p14:creationId xmlns:p14="http://schemas.microsoft.com/office/powerpoint/2010/main" val="152660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00:14</a:t>
            </a:r>
            <a:r>
              <a:rPr lang="en-US" b="1" baseline="0" dirty="0"/>
              <a:t> – 00:16 [2 min] – </a:t>
            </a:r>
            <a:r>
              <a:rPr lang="en-US" b="1" baseline="0" dirty="0" err="1"/>
              <a:t>Aquiles</a:t>
            </a:r>
            <a:endParaRPr lang="en-US" b="1" baseline="0" dirty="0"/>
          </a:p>
          <a:p>
            <a:endParaRPr lang="en-US" b="1" baseline="0" dirty="0"/>
          </a:p>
          <a:p>
            <a:pPr marL="0" marR="0" indent="0" algn="l" defTabSz="1300460" rtl="0" eaLnBrk="1" fontAlgn="auto" latinLnBrk="0" hangingPunct="1">
              <a:lnSpc>
                <a:spcPct val="100000"/>
              </a:lnSpc>
              <a:spcBef>
                <a:spcPts val="0"/>
              </a:spcBef>
              <a:spcAft>
                <a:spcPts val="0"/>
              </a:spcAft>
              <a:buClrTx/>
              <a:buSzTx/>
              <a:buFont typeface="Arial"/>
              <a:buNone/>
              <a:tabLst/>
              <a:defRPr/>
            </a:pPr>
            <a:r>
              <a:rPr lang="en-US" b="1" baseline="0" dirty="0"/>
              <a:t>[Broad Goals] </a:t>
            </a:r>
            <a:r>
              <a:rPr lang="en-US" b="0" baseline="0" dirty="0"/>
              <a:t>Introduce three key goals for the day. </a:t>
            </a:r>
          </a:p>
          <a:p>
            <a:pPr marL="0" marR="0" indent="0" algn="l" defTabSz="1300460" rtl="0" eaLnBrk="1" fontAlgn="auto" latinLnBrk="0" hangingPunct="1">
              <a:lnSpc>
                <a:spcPct val="100000"/>
              </a:lnSpc>
              <a:spcBef>
                <a:spcPts val="0"/>
              </a:spcBef>
              <a:spcAft>
                <a:spcPts val="0"/>
              </a:spcAft>
              <a:buClrTx/>
              <a:buSzTx/>
              <a:buFont typeface="Arial"/>
              <a:buNone/>
              <a:tabLst/>
              <a:defRPr/>
            </a:pPr>
            <a:endParaRPr lang="en-US" b="0" baseline="0" dirty="0"/>
          </a:p>
          <a:p>
            <a:pPr marL="171450" marR="0" indent="-1714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Who is overwhelmed by all these phases? </a:t>
            </a:r>
          </a:p>
          <a:p>
            <a:pPr marL="171450" marR="0" indent="-1714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Today’s orientation will touch on every single phase of this program. If by 5:00 PM we have done a good job as trainers, you will know: </a:t>
            </a:r>
          </a:p>
          <a:p>
            <a:pPr marL="458434" marR="0" lvl="1" indent="-1714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Review goals </a:t>
            </a:r>
          </a:p>
          <a:p>
            <a:pPr marL="0" marR="0" indent="0" algn="l" defTabSz="130046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10"/>
          </p:nvPr>
        </p:nvSpPr>
        <p:spPr/>
        <p:txBody>
          <a:bodyPr/>
          <a:lstStyle/>
          <a:p>
            <a:fld id="{F1E3C1EA-D8F4-4B85-8B01-A01110AD5AFE}"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595334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114553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56D873-74C2-2640-B9AD-918029F598DE}" type="datetimeFigureOut">
              <a:rPr lang="en-US" smtClean="0"/>
              <a:t>3/3/19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t>3/3/19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t>3/3/19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297332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10693400" y="6138426"/>
            <a:ext cx="1079500" cy="421124"/>
          </a:xfrm>
          <a:prstGeom prst="rect">
            <a:avLst/>
          </a:prstGeom>
        </p:spPr>
      </p:pic>
    </p:spTree>
    <p:extLst>
      <p:ext uri="{BB962C8B-B14F-4D97-AF65-F5344CB8AC3E}">
        <p14:creationId xmlns:p14="http://schemas.microsoft.com/office/powerpoint/2010/main" val="478783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445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083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7770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4484993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22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560948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2931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t>3/3/19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213951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1299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solidFill>
                  <a:srgbClr val="3B444D">
                    <a:tint val="75000"/>
                  </a:srgbClr>
                </a:solidFill>
              </a:rPr>
              <a:pPr/>
              <a:t>3/3/19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334872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56D873-74C2-2640-B9AD-918029F598DE}" type="datetimeFigureOut">
              <a:rPr lang="en-US" smtClean="0"/>
              <a:t>3/3/19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999890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56D873-74C2-2640-B9AD-918029F598DE}" type="datetimeFigureOut">
              <a:rPr lang="en-US" smtClean="0"/>
              <a:t>3/3/19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1107843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56D873-74C2-2640-B9AD-918029F598DE}" type="datetimeFigureOut">
              <a:rPr lang="en-US" smtClean="0"/>
              <a:t>3/3/19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846720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56D873-74C2-2640-B9AD-918029F598DE}" type="datetimeFigureOut">
              <a:rPr lang="en-US" smtClean="0"/>
              <a:t>3/3/19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1602680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56D873-74C2-2640-B9AD-918029F598DE}" type="datetimeFigureOut">
              <a:rPr lang="en-US" smtClean="0"/>
              <a:t>3/3/19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368754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56D873-74C2-2640-B9AD-918029F598DE}" type="datetimeFigureOut">
              <a:rPr lang="en-US" smtClean="0"/>
              <a:t>3/3/19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56D873-74C2-2640-B9AD-918029F598DE}" type="datetimeFigureOut">
              <a:rPr lang="en-US" smtClean="0"/>
              <a:t>3/3/19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2.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56D873-74C2-2640-B9AD-918029F598DE}" type="datetimeFigureOut">
              <a:rPr lang="en-US" smtClean="0"/>
              <a:t>3/3/19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739DEE-8339-8A4A-9908-442819D15C55}"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E5D257-381D-6541-AF44-E841096EA97A}" type="datetimeFigureOut">
              <a:rPr lang="en-US" smtClean="0">
                <a:solidFill>
                  <a:srgbClr val="3B444D">
                    <a:tint val="75000"/>
                  </a:srgbClr>
                </a:solidFill>
              </a:rPr>
              <a:pPr/>
              <a:t>3/3/19</a:t>
            </a:fld>
            <a:endParaRPr lang="en-US">
              <a:solidFill>
                <a:srgbClr val="3B444D">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3B444D">
                  <a:tint val="75000"/>
                </a:srgb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788DE6-BE12-784F-AFE5-F876454C8C3A}" type="slidenum">
              <a:rPr lang="en-US" smtClean="0">
                <a:solidFill>
                  <a:srgbClr val="3B444D">
                    <a:tint val="75000"/>
                  </a:srgbClr>
                </a:solidFill>
              </a:rPr>
              <a:pPr/>
              <a:t>‹#›</a:t>
            </a:fld>
            <a:endParaRPr lang="en-US">
              <a:solidFill>
                <a:srgbClr val="3B444D">
                  <a:tint val="75000"/>
                </a:srgbClr>
              </a:solidFill>
            </a:endParaRPr>
          </a:p>
        </p:txBody>
      </p:sp>
    </p:spTree>
    <p:extLst>
      <p:ext uri="{BB962C8B-B14F-4D97-AF65-F5344CB8AC3E}">
        <p14:creationId xmlns:p14="http://schemas.microsoft.com/office/powerpoint/2010/main" val="51923899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1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9.xml"/><Relationship Id="rId5" Type="http://schemas.openxmlformats.org/officeDocument/2006/relationships/hyperlink" Target="https://docs.google.com/spreadsheets/d/1XpUZyGe80mL3oh6fmvPuBBKFj55HPLqRhw8rsi4nGE0/edit#gid=1057968535" TargetMode="External"/><Relationship Id="rId4" Type="http://schemas.openxmlformats.org/officeDocument/2006/relationships/image" Target="../media/image30.png"/></Relationships>
</file>

<file path=ppt/slides/_rels/slide1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0.xml"/></Relationships>
</file>

<file path=ppt/slides/_rels/slide1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0.xml"/></Relationships>
</file>

<file path=ppt/slides/_rels/slide1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0.xml"/></Relationships>
</file>

<file path=ppt/slides/_rels/slide1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0.xml"/></Relationships>
</file>

<file path=ppt/slides/_rels/slide1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0.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chart" Target="../charts/chart3.xml"/></Relationships>
</file>

<file path=ppt/slides/_rels/slide1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17.png"/><Relationship Id="rId4" Type="http://schemas.openxmlformats.org/officeDocument/2006/relationships/image" Target="../media/image32.png"/></Relationships>
</file>

<file path=ppt/slides/_rels/slide1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9.xml"/><Relationship Id="rId4" Type="http://schemas.openxmlformats.org/officeDocument/2006/relationships/image" Target="../media/image33.png"/></Relationships>
</file>

<file path=ppt/slides/_rels/slide1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7.xml"/></Relationships>
</file>

<file path=ppt/slides/_rels/slide1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9.xml"/><Relationship Id="rId5" Type="http://schemas.openxmlformats.org/officeDocument/2006/relationships/hyperlink" Target="https://docs.google.com/spreadsheets/d/1XpUZyGe80mL3oh6fmvPuBBKFj55HPLqRhw8rsi4nGE0/edit#gid=1057968535" TargetMode="External"/><Relationship Id="rId4" Type="http://schemas.openxmlformats.org/officeDocument/2006/relationships/image" Target="../media/image30.png"/></Relationships>
</file>

<file path=ppt/slides/_rels/slide17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chart" Target="../charts/chart6.xml"/><Relationship Id="rId4" Type="http://schemas.openxmlformats.org/officeDocument/2006/relationships/chart" Target="../charts/chart5.xml"/></Relationships>
</file>

<file path=ppt/slides/_rels/slide1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17.png"/><Relationship Id="rId5" Type="http://schemas.openxmlformats.org/officeDocument/2006/relationships/hyperlink" Target="https://docs.google.com/spreadsheets/d/1XpUZyGe80mL3oh6fmvPuBBKFj55HPLqRhw8rsi4nGE0/edit#gid=1057968535" TargetMode="Externa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20.tif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tiff"/><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2.xml"/></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3.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alphaModFix amt="10000"/>
            <a:extLst>
              <a:ext uri="{28A0092B-C50C-407E-A947-70E740481C1C}">
                <a14:useLocalDpi xmlns:a14="http://schemas.microsoft.com/office/drawing/2010/main" val="0"/>
              </a:ext>
            </a:extLst>
          </a:blip>
          <a:srcRect t="13434" b="1889"/>
          <a:stretch/>
        </p:blipFill>
        <p:spPr>
          <a:xfrm>
            <a:off x="0" y="0"/>
            <a:ext cx="12191998" cy="6858000"/>
          </a:xfrm>
          <a:prstGeom prst="rect">
            <a:avLst/>
          </a:prstGeom>
        </p:spPr>
      </p:pic>
      <p:sp>
        <p:nvSpPr>
          <p:cNvPr id="9" name="TextBox 8"/>
          <p:cNvSpPr txBox="1"/>
          <p:nvPr/>
        </p:nvSpPr>
        <p:spPr>
          <a:xfrm>
            <a:off x="0" y="2000729"/>
            <a:ext cx="12192000" cy="1938992"/>
          </a:xfrm>
          <a:prstGeom prst="rect">
            <a:avLst/>
          </a:prstGeom>
          <a:noFill/>
        </p:spPr>
        <p:txBody>
          <a:bodyPr wrap="square" rtlCol="0">
            <a:spAutoFit/>
          </a:bodyPr>
          <a:lstStyle/>
          <a:p>
            <a:pPr algn="ctr"/>
            <a:r>
              <a:rPr lang="en-US" sz="12000" b="1" dirty="0">
                <a:solidFill>
                  <a:schemeClr val="bg1"/>
                </a:solidFill>
                <a:latin typeface="Gilroy ExtraBold" charset="0"/>
                <a:ea typeface="Gilroy ExtraBold" charset="0"/>
                <a:cs typeface="Gilroy ExtraBold" charset="0"/>
              </a:rPr>
              <a:t>Welcome!</a:t>
            </a:r>
          </a:p>
        </p:txBody>
      </p:sp>
      <p:sp>
        <p:nvSpPr>
          <p:cNvPr id="4" name="TextBox 3"/>
          <p:cNvSpPr txBox="1"/>
          <p:nvPr/>
        </p:nvSpPr>
        <p:spPr>
          <a:xfrm>
            <a:off x="0" y="3678281"/>
            <a:ext cx="12192000" cy="523220"/>
          </a:xfrm>
          <a:prstGeom prst="rect">
            <a:avLst/>
          </a:prstGeom>
          <a:noFill/>
        </p:spPr>
        <p:txBody>
          <a:bodyPr wrap="square" rtlCol="0">
            <a:spAutoFit/>
          </a:bodyPr>
          <a:lstStyle/>
          <a:p>
            <a:pPr algn="ctr"/>
            <a:r>
              <a:rPr lang="en-US" sz="2800" dirty="0">
                <a:solidFill>
                  <a:schemeClr val="tx2"/>
                </a:solidFill>
                <a:latin typeface="Gilroy"/>
                <a:ea typeface="Source Sans Pro" charset="0"/>
                <a:cs typeface="Gilroy"/>
              </a:rPr>
              <a:t>OFA Spring 2017 Coaches Huddle</a:t>
            </a:r>
          </a:p>
        </p:txBody>
      </p:sp>
      <p:pic>
        <p:nvPicPr>
          <p:cNvPr id="5" name="Picture 4"/>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pic>
        <p:nvPicPr>
          <p:cNvPr id="7" name="Picture 6" descr="A drawing of a face&#10;&#10;Description automatically generated">
            <a:extLst>
              <a:ext uri="{FF2B5EF4-FFF2-40B4-BE49-F238E27FC236}">
                <a16:creationId xmlns:a16="http://schemas.microsoft.com/office/drawing/2014/main" id="{CCB0B15A-BC32-6243-9168-978345390A6B}"/>
              </a:ext>
            </a:extLst>
          </p:cNvPr>
          <p:cNvPicPr>
            <a:picLocks noChangeAspect="1"/>
          </p:cNvPicPr>
          <p:nvPr/>
        </p:nvPicPr>
        <p:blipFill>
          <a:blip r:embed="rId5"/>
          <a:stretch>
            <a:fillRect/>
          </a:stretch>
        </p:blipFill>
        <p:spPr>
          <a:xfrm>
            <a:off x="349458" y="6221352"/>
            <a:ext cx="1219200" cy="419100"/>
          </a:xfrm>
          <a:prstGeom prst="rect">
            <a:avLst/>
          </a:prstGeom>
        </p:spPr>
      </p:pic>
    </p:spTree>
    <p:extLst>
      <p:ext uri="{BB962C8B-B14F-4D97-AF65-F5344CB8AC3E}">
        <p14:creationId xmlns:p14="http://schemas.microsoft.com/office/powerpoint/2010/main" val="806500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10385" y="1201821"/>
            <a:ext cx="2289409" cy="1384995"/>
          </a:xfrm>
          <a:prstGeom prst="rect">
            <a:avLst/>
          </a:prstGeom>
          <a:noFill/>
        </p:spPr>
        <p:txBody>
          <a:bodyPr wrap="none" rtlCol="0">
            <a:spAutoFit/>
          </a:bodyPr>
          <a:lstStyle/>
          <a:p>
            <a:pPr algn="ctr"/>
            <a:r>
              <a:rPr lang="en-US" sz="4200" b="1" dirty="0">
                <a:solidFill>
                  <a:srgbClr val="00B4DC"/>
                </a:solidFill>
                <a:latin typeface="Gilroy ExtraBold" charset="0"/>
                <a:ea typeface="Gilroy ExtraBold" charset="0"/>
                <a:cs typeface="Gilroy ExtraBold" charset="0"/>
              </a:rPr>
              <a:t>Today’s </a:t>
            </a:r>
          </a:p>
          <a:p>
            <a:pPr algn="ctr"/>
            <a:r>
              <a:rPr lang="en-US" sz="4200" b="1" dirty="0">
                <a:solidFill>
                  <a:srgbClr val="00B4DC"/>
                </a:solidFill>
                <a:latin typeface="Gilroy ExtraBold" charset="0"/>
                <a:ea typeface="Gilroy ExtraBold" charset="0"/>
                <a:cs typeface="Gilroy ExtraBold" charset="0"/>
              </a:rPr>
              <a:t>agenda</a:t>
            </a:r>
          </a:p>
        </p:txBody>
      </p:sp>
      <p:pic>
        <p:nvPicPr>
          <p:cNvPr id="7" name="Picture 6"/>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1547353470"/>
              </p:ext>
            </p:extLst>
          </p:nvPr>
        </p:nvGraphicFramePr>
        <p:xfrm>
          <a:off x="4622800" y="1366520"/>
          <a:ext cx="7086601" cy="4511040"/>
        </p:xfrm>
        <a:graphic>
          <a:graphicData uri="http://schemas.openxmlformats.org/drawingml/2006/table">
            <a:tbl>
              <a:tblPr firstRow="1" bandRow="1">
                <a:tableStyleId>{5C22544A-7EE6-4342-B048-85BDC9FD1C3A}</a:tableStyleId>
              </a:tblPr>
              <a:tblGrid>
                <a:gridCol w="2032115">
                  <a:extLst>
                    <a:ext uri="{9D8B030D-6E8A-4147-A177-3AD203B41FA5}">
                      <a16:colId xmlns:a16="http://schemas.microsoft.com/office/drawing/2014/main" val="20000"/>
                    </a:ext>
                  </a:extLst>
                </a:gridCol>
                <a:gridCol w="5054486">
                  <a:extLst>
                    <a:ext uri="{9D8B030D-6E8A-4147-A177-3AD203B41FA5}">
                      <a16:colId xmlns:a16="http://schemas.microsoft.com/office/drawing/2014/main" val="20001"/>
                    </a:ext>
                  </a:extLst>
                </a:gridCol>
              </a:tblGrid>
              <a:tr h="319617">
                <a:tc>
                  <a:txBody>
                    <a:bodyPr/>
                    <a:lstStyle/>
                    <a:p>
                      <a:pPr algn="l"/>
                      <a:r>
                        <a:rPr lang="en-US" sz="2200" b="1" i="0" dirty="0">
                          <a:solidFill>
                            <a:schemeClr val="tx1"/>
                          </a:solidFill>
                          <a:latin typeface="Source Sans Pro" charset="0"/>
                          <a:ea typeface="Source Sans Pro" charset="0"/>
                          <a:cs typeface="Source Sans Pro" charset="0"/>
                        </a:rPr>
                        <a:t>10:00 –</a:t>
                      </a:r>
                      <a:r>
                        <a:rPr lang="en-US" sz="2200" b="1" i="0" baseline="0" dirty="0">
                          <a:solidFill>
                            <a:schemeClr val="tx1"/>
                          </a:solidFill>
                          <a:latin typeface="Source Sans Pro" charset="0"/>
                          <a:ea typeface="Source Sans Pro" charset="0"/>
                          <a:cs typeface="Source Sans Pro" charset="0"/>
                        </a:rPr>
                        <a:t> 10:30</a:t>
                      </a:r>
                      <a:endParaRPr lang="en-US" sz="2200" b="1" i="0" dirty="0">
                        <a:solidFill>
                          <a:schemeClr val="tx1"/>
                        </a:solidFill>
                        <a:latin typeface="Source Sans Pro" charset="0"/>
                        <a:ea typeface="Source Sans Pro" charset="0"/>
                        <a:cs typeface="Source Sans Pro" charset="0"/>
                      </a:endParaRPr>
                    </a:p>
                  </a:txBody>
                  <a:tcPr anchor="ctr">
                    <a:solidFill>
                      <a:schemeClr val="bg1"/>
                    </a:solidFill>
                  </a:tcPr>
                </a:tc>
                <a:tc>
                  <a:txBody>
                    <a:bodyPr/>
                    <a:lstStyle/>
                    <a:p>
                      <a:r>
                        <a:rPr lang="en-US" sz="2200" b="0" dirty="0">
                          <a:solidFill>
                            <a:schemeClr val="tx1"/>
                          </a:solidFill>
                          <a:latin typeface="Source Sans Pro" charset="0"/>
                          <a:ea typeface="Source Sans Pro" charset="0"/>
                          <a:cs typeface="Source Sans Pro" charset="0"/>
                        </a:rPr>
                        <a:t>Welcome and Introductions</a:t>
                      </a:r>
                    </a:p>
                  </a:txBody>
                  <a:tcPr anchor="ctr">
                    <a:solidFill>
                      <a:schemeClr val="bg1"/>
                    </a:solidFill>
                  </a:tcPr>
                </a:tc>
                <a:extLst>
                  <a:ext uri="{0D108BD9-81ED-4DB2-BD59-A6C34878D82A}">
                    <a16:rowId xmlns:a16="http://schemas.microsoft.com/office/drawing/2014/main" val="10000"/>
                  </a:ext>
                </a:extLst>
              </a:tr>
              <a:tr h="370840">
                <a:tc>
                  <a:txBody>
                    <a:bodyPr/>
                    <a:lstStyle/>
                    <a:p>
                      <a:pPr algn="l"/>
                      <a:r>
                        <a:rPr lang="en-US" sz="2200" b="1" i="0" dirty="0">
                          <a:solidFill>
                            <a:schemeClr val="bg1"/>
                          </a:solidFill>
                          <a:latin typeface="Source Sans Pro" charset="0"/>
                          <a:ea typeface="Source Sans Pro" charset="0"/>
                          <a:cs typeface="Source Sans Pro" charset="0"/>
                        </a:rPr>
                        <a:t>10:30 – 11:00</a:t>
                      </a:r>
                    </a:p>
                  </a:txBody>
                  <a:tcPr anchor="ctr">
                    <a:solidFill>
                      <a:schemeClr val="tx2"/>
                    </a:solidFill>
                  </a:tcPr>
                </a:tc>
                <a:tc>
                  <a:txBody>
                    <a:bodyPr/>
                    <a:lstStyle/>
                    <a:p>
                      <a:r>
                        <a:rPr lang="en-US" sz="2200" dirty="0">
                          <a:solidFill>
                            <a:schemeClr val="bg1"/>
                          </a:solidFill>
                          <a:latin typeface="Source Sans Pro" charset="0"/>
                          <a:ea typeface="Source Sans Pro" charset="0"/>
                          <a:cs typeface="Source Sans Pro" charset="0"/>
                        </a:rPr>
                        <a:t>We are</a:t>
                      </a:r>
                      <a:r>
                        <a:rPr lang="en-US" sz="2200" baseline="0" dirty="0">
                          <a:solidFill>
                            <a:schemeClr val="bg1"/>
                          </a:solidFill>
                          <a:latin typeface="Source Sans Pro" charset="0"/>
                          <a:ea typeface="Source Sans Pro" charset="0"/>
                          <a:cs typeface="Source Sans Pro" charset="0"/>
                        </a:rPr>
                        <a:t> OFA</a:t>
                      </a:r>
                      <a:endParaRPr lang="en-US" sz="2200" dirty="0">
                        <a:solidFill>
                          <a:schemeClr val="bg1"/>
                        </a:solidFill>
                        <a:latin typeface="Source Sans Pro" charset="0"/>
                        <a:ea typeface="Source Sans Pro" charset="0"/>
                        <a:cs typeface="Source Sans Pro" charset="0"/>
                      </a:endParaRPr>
                    </a:p>
                  </a:txBody>
                  <a:tcPr anchor="ctr">
                    <a:solidFill>
                      <a:schemeClr val="tx2"/>
                    </a:solidFill>
                  </a:tcPr>
                </a:tc>
                <a:extLst>
                  <a:ext uri="{0D108BD9-81ED-4DB2-BD59-A6C34878D82A}">
                    <a16:rowId xmlns:a16="http://schemas.microsoft.com/office/drawing/2014/main" val="10001"/>
                  </a:ext>
                </a:extLst>
              </a:tr>
              <a:tr h="370840">
                <a:tc>
                  <a:txBody>
                    <a:bodyPr/>
                    <a:lstStyle/>
                    <a:p>
                      <a:pPr algn="l"/>
                      <a:r>
                        <a:rPr lang="en-US" sz="2200" b="1" i="0" dirty="0">
                          <a:solidFill>
                            <a:srgbClr val="3D444D"/>
                          </a:solidFill>
                          <a:latin typeface="Source Sans Pro" charset="0"/>
                          <a:ea typeface="Source Sans Pro" charset="0"/>
                          <a:cs typeface="Source Sans Pro" charset="0"/>
                        </a:rPr>
                        <a:t>11:00 – 12:15</a:t>
                      </a:r>
                    </a:p>
                  </a:txBody>
                  <a:tcPr anchor="ctr">
                    <a:noFill/>
                  </a:tcPr>
                </a:tc>
                <a:tc>
                  <a:txBody>
                    <a:bodyPr/>
                    <a:lstStyle/>
                    <a:p>
                      <a:r>
                        <a:rPr lang="en-US" sz="2200" dirty="0">
                          <a:solidFill>
                            <a:srgbClr val="3D444D"/>
                          </a:solidFill>
                          <a:latin typeface="Source Sans Pro" charset="0"/>
                          <a:ea typeface="Source Sans Pro" charset="0"/>
                          <a:cs typeface="Source Sans Pro" charset="0"/>
                        </a:rPr>
                        <a:t>Program Breakouts</a:t>
                      </a:r>
                    </a:p>
                  </a:txBody>
                  <a:tcPr anchor="ctr">
                    <a:noFill/>
                  </a:tcPr>
                </a:tc>
                <a:extLst>
                  <a:ext uri="{0D108BD9-81ED-4DB2-BD59-A6C34878D82A}">
                    <a16:rowId xmlns:a16="http://schemas.microsoft.com/office/drawing/2014/main" val="10002"/>
                  </a:ext>
                </a:extLst>
              </a:tr>
              <a:tr h="370840">
                <a:tc>
                  <a:txBody>
                    <a:bodyPr/>
                    <a:lstStyle/>
                    <a:p>
                      <a:pPr algn="l"/>
                      <a:r>
                        <a:rPr lang="en-US" sz="2200" b="1" i="0" dirty="0">
                          <a:solidFill>
                            <a:srgbClr val="3D444D"/>
                          </a:solidFill>
                          <a:latin typeface="Source Sans Pro" charset="0"/>
                          <a:ea typeface="Source Sans Pro" charset="0"/>
                          <a:cs typeface="Source Sans Pro" charset="0"/>
                        </a:rPr>
                        <a:t>12:15 – 1:15 </a:t>
                      </a:r>
                    </a:p>
                  </a:txBody>
                  <a:tcPr anchor="ctr">
                    <a:noFill/>
                  </a:tcPr>
                </a:tc>
                <a:tc>
                  <a:txBody>
                    <a:bodyPr/>
                    <a:lstStyle/>
                    <a:p>
                      <a:r>
                        <a:rPr lang="en-US" sz="2200" b="1" dirty="0">
                          <a:solidFill>
                            <a:srgbClr val="3D444D"/>
                          </a:solidFill>
                          <a:latin typeface="Source Sans Pro" charset="0"/>
                          <a:ea typeface="Source Sans Pro" charset="0"/>
                          <a:cs typeface="Source Sans Pro" charset="0"/>
                        </a:rPr>
                        <a:t>Lunch</a:t>
                      </a:r>
                    </a:p>
                  </a:txBody>
                  <a:tcPr anchor="ctr">
                    <a:noFill/>
                  </a:tcPr>
                </a:tc>
                <a:extLst>
                  <a:ext uri="{0D108BD9-81ED-4DB2-BD59-A6C34878D82A}">
                    <a16:rowId xmlns:a16="http://schemas.microsoft.com/office/drawing/2014/main" val="10003"/>
                  </a:ext>
                </a:extLst>
              </a:tr>
              <a:tr h="370840">
                <a:tc>
                  <a:txBody>
                    <a:bodyPr/>
                    <a:lstStyle/>
                    <a:p>
                      <a:pPr algn="l"/>
                      <a:r>
                        <a:rPr lang="en-US" sz="2200" b="1" i="0" dirty="0">
                          <a:solidFill>
                            <a:srgbClr val="3D444D"/>
                          </a:solidFill>
                          <a:latin typeface="Source Sans Pro" charset="0"/>
                          <a:ea typeface="Source Sans Pro" charset="0"/>
                          <a:cs typeface="Source Sans Pro" charset="0"/>
                        </a:rPr>
                        <a:t>1:15 – 2:45 </a:t>
                      </a:r>
                    </a:p>
                  </a:txBody>
                  <a:tcPr anchor="ctr">
                    <a:noFill/>
                  </a:tcPr>
                </a:tc>
                <a:tc>
                  <a:txBody>
                    <a:bodyPr/>
                    <a:lstStyle/>
                    <a:p>
                      <a:r>
                        <a:rPr lang="en-US" sz="2200" dirty="0">
                          <a:solidFill>
                            <a:srgbClr val="3D444D"/>
                          </a:solidFill>
                          <a:latin typeface="Source Sans Pro" charset="0"/>
                          <a:ea typeface="Source Sans Pro" charset="0"/>
                          <a:cs typeface="Source Sans Pro" charset="0"/>
                        </a:rPr>
                        <a:t>Managing</a:t>
                      </a:r>
                      <a:r>
                        <a:rPr lang="en-US" sz="2200" baseline="0" dirty="0">
                          <a:solidFill>
                            <a:srgbClr val="3D444D"/>
                          </a:solidFill>
                          <a:latin typeface="Source Sans Pro" charset="0"/>
                          <a:ea typeface="Source Sans Pro" charset="0"/>
                          <a:cs typeface="Source Sans Pro" charset="0"/>
                        </a:rPr>
                        <a:t> Your Team: Fostering Relationships and Culture</a:t>
                      </a:r>
                      <a:endParaRPr lang="en-US" sz="2200" dirty="0">
                        <a:solidFill>
                          <a:srgbClr val="3D444D"/>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4"/>
                  </a:ext>
                </a:extLst>
              </a:tr>
              <a:tr h="370840">
                <a:tc>
                  <a:txBody>
                    <a:bodyPr/>
                    <a:lstStyle/>
                    <a:p>
                      <a:pPr algn="l"/>
                      <a:r>
                        <a:rPr lang="en-US" sz="2200" b="1" i="0" dirty="0">
                          <a:solidFill>
                            <a:srgbClr val="3D444D"/>
                          </a:solidFill>
                          <a:latin typeface="Source Sans Pro" charset="0"/>
                          <a:ea typeface="Source Sans Pro" charset="0"/>
                          <a:cs typeface="Source Sans Pro" charset="0"/>
                        </a:rPr>
                        <a:t>2:45 – 3:00</a:t>
                      </a:r>
                    </a:p>
                  </a:txBody>
                  <a:tcPr anchor="ctr">
                    <a:noFill/>
                  </a:tcPr>
                </a:tc>
                <a:tc>
                  <a:txBody>
                    <a:bodyPr/>
                    <a:lstStyle/>
                    <a:p>
                      <a:r>
                        <a:rPr lang="en-US" sz="2200" b="1" dirty="0">
                          <a:solidFill>
                            <a:srgbClr val="3D444D"/>
                          </a:solidFill>
                          <a:latin typeface="Source Sans Pro" charset="0"/>
                          <a:ea typeface="Source Sans Pro" charset="0"/>
                          <a:cs typeface="Source Sans Pro" charset="0"/>
                        </a:rPr>
                        <a:t>Break</a:t>
                      </a:r>
                    </a:p>
                  </a:txBody>
                  <a:tcPr anchor="ctr">
                    <a:noFill/>
                  </a:tcPr>
                </a:tc>
                <a:extLst>
                  <a:ext uri="{0D108BD9-81ED-4DB2-BD59-A6C34878D82A}">
                    <a16:rowId xmlns:a16="http://schemas.microsoft.com/office/drawing/2014/main" val="10005"/>
                  </a:ext>
                </a:extLst>
              </a:tr>
              <a:tr h="370840">
                <a:tc>
                  <a:txBody>
                    <a:bodyPr/>
                    <a:lstStyle/>
                    <a:p>
                      <a:pPr algn="l"/>
                      <a:r>
                        <a:rPr lang="en-US" sz="2200" b="1" i="0" dirty="0">
                          <a:solidFill>
                            <a:srgbClr val="3D444D"/>
                          </a:solidFill>
                          <a:latin typeface="Source Sans Pro" charset="0"/>
                          <a:ea typeface="Source Sans Pro" charset="0"/>
                          <a:cs typeface="Source Sans Pro" charset="0"/>
                        </a:rPr>
                        <a:t>3:00 – 4:15</a:t>
                      </a:r>
                    </a:p>
                  </a:txBody>
                  <a:tcPr anchor="ctr">
                    <a:noFill/>
                  </a:tcPr>
                </a:tc>
                <a:tc>
                  <a:txBody>
                    <a:bodyPr/>
                    <a:lstStyle/>
                    <a:p>
                      <a:r>
                        <a:rPr lang="en-US" sz="2200" dirty="0">
                          <a:solidFill>
                            <a:srgbClr val="3D444D"/>
                          </a:solidFill>
                          <a:latin typeface="Source Sans Pro" charset="0"/>
                          <a:ea typeface="Source Sans Pro" charset="0"/>
                          <a:cs typeface="Source Sans Pro" charset="0"/>
                        </a:rPr>
                        <a:t>Managing</a:t>
                      </a:r>
                      <a:r>
                        <a:rPr lang="en-US" sz="2200" baseline="0" dirty="0">
                          <a:solidFill>
                            <a:srgbClr val="3D444D"/>
                          </a:solidFill>
                          <a:latin typeface="Source Sans Pro" charset="0"/>
                          <a:ea typeface="Source Sans Pro" charset="0"/>
                          <a:cs typeface="Source Sans Pro" charset="0"/>
                        </a:rPr>
                        <a:t> Your Team: Coachable Moments</a:t>
                      </a:r>
                      <a:endParaRPr lang="en-US" sz="2200" dirty="0">
                        <a:solidFill>
                          <a:srgbClr val="3D444D"/>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6"/>
                  </a:ext>
                </a:extLst>
              </a:tr>
              <a:tr h="370840">
                <a:tc>
                  <a:txBody>
                    <a:bodyPr/>
                    <a:lstStyle/>
                    <a:p>
                      <a:pPr algn="l"/>
                      <a:r>
                        <a:rPr lang="en-US" sz="2200" b="1" i="0" dirty="0">
                          <a:solidFill>
                            <a:srgbClr val="3D444D"/>
                          </a:solidFill>
                          <a:latin typeface="Source Sans Pro" charset="0"/>
                          <a:ea typeface="Source Sans Pro" charset="0"/>
                          <a:cs typeface="Source Sans Pro" charset="0"/>
                        </a:rPr>
                        <a:t>4:15 – 4:30</a:t>
                      </a:r>
                    </a:p>
                  </a:txBody>
                  <a:tcPr anchor="ctr">
                    <a:noFill/>
                  </a:tcPr>
                </a:tc>
                <a:tc>
                  <a:txBody>
                    <a:bodyPr/>
                    <a:lstStyle/>
                    <a:p>
                      <a:r>
                        <a:rPr lang="en-US" sz="2200" b="1" dirty="0">
                          <a:solidFill>
                            <a:srgbClr val="3D444D"/>
                          </a:solidFill>
                          <a:latin typeface="Source Sans Pro" charset="0"/>
                          <a:ea typeface="Source Sans Pro" charset="0"/>
                          <a:cs typeface="Source Sans Pro" charset="0"/>
                        </a:rPr>
                        <a:t>Break</a:t>
                      </a:r>
                    </a:p>
                  </a:txBody>
                  <a:tcPr anchor="ctr">
                    <a:noFill/>
                  </a:tcPr>
                </a:tc>
                <a:extLst>
                  <a:ext uri="{0D108BD9-81ED-4DB2-BD59-A6C34878D82A}">
                    <a16:rowId xmlns:a16="http://schemas.microsoft.com/office/drawing/2014/main" val="10007"/>
                  </a:ext>
                </a:extLst>
              </a:tr>
              <a:tr h="370840">
                <a:tc>
                  <a:txBody>
                    <a:bodyPr/>
                    <a:lstStyle/>
                    <a:p>
                      <a:pPr algn="l"/>
                      <a:r>
                        <a:rPr lang="en-US" sz="2200" b="1" i="0" dirty="0">
                          <a:solidFill>
                            <a:srgbClr val="3D444D"/>
                          </a:solidFill>
                          <a:latin typeface="Source Sans Pro" charset="0"/>
                          <a:ea typeface="Source Sans Pro" charset="0"/>
                          <a:cs typeface="Source Sans Pro" charset="0"/>
                        </a:rPr>
                        <a:t>4:30 – 5:00 </a:t>
                      </a:r>
                    </a:p>
                  </a:txBody>
                  <a:tcPr anchor="ctr">
                    <a:noFill/>
                  </a:tcPr>
                </a:tc>
                <a:tc>
                  <a:txBody>
                    <a:bodyPr/>
                    <a:lstStyle/>
                    <a:p>
                      <a:r>
                        <a:rPr lang="en-US" sz="2200" dirty="0">
                          <a:solidFill>
                            <a:srgbClr val="3D444D"/>
                          </a:solidFill>
                          <a:latin typeface="Source Sans Pro" charset="0"/>
                          <a:ea typeface="Source Sans Pro" charset="0"/>
                          <a:cs typeface="Source Sans Pro" charset="0"/>
                        </a:rPr>
                        <a:t>Debrief</a:t>
                      </a:r>
                      <a:r>
                        <a:rPr lang="en-US" sz="2200" baseline="0" dirty="0">
                          <a:solidFill>
                            <a:srgbClr val="3D444D"/>
                          </a:solidFill>
                          <a:latin typeface="Source Sans Pro" charset="0"/>
                          <a:ea typeface="Source Sans Pro" charset="0"/>
                          <a:cs typeface="Source Sans Pro" charset="0"/>
                        </a:rPr>
                        <a:t> &amp; Close</a:t>
                      </a:r>
                      <a:endParaRPr lang="en-US" sz="2200" dirty="0">
                        <a:solidFill>
                          <a:srgbClr val="3D444D"/>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6728922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913414" y="860808"/>
            <a:ext cx="5331754" cy="1446550"/>
          </a:xfrm>
          <a:prstGeom prst="rect">
            <a:avLst/>
          </a:prstGeom>
          <a:noFill/>
        </p:spPr>
        <p:txBody>
          <a:bodyPr wrap="square" rtlCol="0">
            <a:spAutoFit/>
          </a:bodyPr>
          <a:lstStyle/>
          <a:p>
            <a:r>
              <a:rPr lang="en-US" sz="2200" b="1" dirty="0">
                <a:solidFill>
                  <a:srgbClr val="3B444D"/>
                </a:solidFill>
                <a:latin typeface="Source Sans Pro" charset="0"/>
                <a:ea typeface="Source Sans Pro" charset="0"/>
                <a:cs typeface="Source Sans Pro" charset="0"/>
              </a:rPr>
              <a:t>Provide a written recap of next steps </a:t>
            </a:r>
          </a:p>
          <a:p>
            <a:r>
              <a:rPr lang="en-US" sz="2200" dirty="0">
                <a:solidFill>
                  <a:srgbClr val="3B444D"/>
                </a:solidFill>
                <a:latin typeface="Source Sans Pro" charset="0"/>
                <a:ea typeface="Source Sans Pro" charset="0"/>
                <a:cs typeface="Source Sans Pro" charset="0"/>
              </a:rPr>
              <a:t>Provide a recap of everything you and the team agreed upon, listing next steps and due dates. Be as specific as possible!</a:t>
            </a:r>
          </a:p>
        </p:txBody>
      </p:sp>
      <p:sp>
        <p:nvSpPr>
          <p:cNvPr id="9" name="Oval 8"/>
          <p:cNvSpPr/>
          <p:nvPr/>
        </p:nvSpPr>
        <p:spPr>
          <a:xfrm>
            <a:off x="5465144" y="929399"/>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1</a:t>
            </a:r>
          </a:p>
        </p:txBody>
      </p:sp>
      <p:sp>
        <p:nvSpPr>
          <p:cNvPr id="10" name="Oval 9"/>
          <p:cNvSpPr/>
          <p:nvPr/>
        </p:nvSpPr>
        <p:spPr>
          <a:xfrm>
            <a:off x="5465144" y="2461008"/>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2</a:t>
            </a:r>
          </a:p>
        </p:txBody>
      </p:sp>
      <p:sp>
        <p:nvSpPr>
          <p:cNvPr id="11" name="Oval 10"/>
          <p:cNvSpPr/>
          <p:nvPr/>
        </p:nvSpPr>
        <p:spPr>
          <a:xfrm>
            <a:off x="5465144" y="4326313"/>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3</a:t>
            </a:r>
          </a:p>
        </p:txBody>
      </p:sp>
      <p:sp>
        <p:nvSpPr>
          <p:cNvPr id="12" name="TextBox 11"/>
          <p:cNvSpPr txBox="1"/>
          <p:nvPr/>
        </p:nvSpPr>
        <p:spPr>
          <a:xfrm>
            <a:off x="5913414" y="2429992"/>
            <a:ext cx="5331754" cy="1785104"/>
          </a:xfrm>
          <a:prstGeom prst="rect">
            <a:avLst/>
          </a:prstGeom>
          <a:noFill/>
        </p:spPr>
        <p:txBody>
          <a:bodyPr wrap="square" rtlCol="0">
            <a:spAutoFit/>
          </a:bodyPr>
          <a:lstStyle/>
          <a:p>
            <a:r>
              <a:rPr lang="en-US" sz="2200" b="1" dirty="0">
                <a:solidFill>
                  <a:srgbClr val="3B444D"/>
                </a:solidFill>
                <a:latin typeface="Source Sans Pro" charset="0"/>
                <a:ea typeface="Source Sans Pro" charset="0"/>
                <a:cs typeface="Source Sans Pro" charset="0"/>
              </a:rPr>
              <a:t>Implement your management treatment </a:t>
            </a:r>
            <a:r>
              <a:rPr lang="en-US" sz="2200" dirty="0">
                <a:solidFill>
                  <a:srgbClr val="3B444D"/>
                </a:solidFill>
                <a:latin typeface="Source Sans Pro" charset="0"/>
                <a:ea typeface="Source Sans Pro" charset="0"/>
                <a:cs typeface="Source Sans Pro" charset="0"/>
              </a:rPr>
              <a:t>Depending on where your team members fall on the situational grid, continue to implement your management treatments based on your conversation.</a:t>
            </a:r>
            <a:endParaRPr lang="en-US" sz="2200" b="1" dirty="0">
              <a:solidFill>
                <a:srgbClr val="3B444D"/>
              </a:solidFill>
              <a:latin typeface="Source Sans Pro" charset="0"/>
              <a:ea typeface="Source Sans Pro" charset="0"/>
              <a:cs typeface="Source Sans Pro" charset="0"/>
            </a:endParaRPr>
          </a:p>
        </p:txBody>
      </p:sp>
      <p:sp>
        <p:nvSpPr>
          <p:cNvPr id="13" name="TextBox 12"/>
          <p:cNvSpPr txBox="1"/>
          <p:nvPr/>
        </p:nvSpPr>
        <p:spPr>
          <a:xfrm>
            <a:off x="5913414" y="4258792"/>
            <a:ext cx="5331754" cy="1785104"/>
          </a:xfrm>
          <a:prstGeom prst="rect">
            <a:avLst/>
          </a:prstGeom>
          <a:noFill/>
        </p:spPr>
        <p:txBody>
          <a:bodyPr wrap="square" rtlCol="0">
            <a:spAutoFit/>
          </a:bodyPr>
          <a:lstStyle/>
          <a:p>
            <a:r>
              <a:rPr lang="en-US" sz="2200" b="1" dirty="0">
                <a:solidFill>
                  <a:srgbClr val="3B444D"/>
                </a:solidFill>
                <a:latin typeface="Source Sans Pro" charset="0"/>
                <a:ea typeface="Source Sans Pro" charset="0"/>
                <a:cs typeface="Source Sans Pro" charset="0"/>
              </a:rPr>
              <a:t>Check progress! </a:t>
            </a:r>
          </a:p>
          <a:p>
            <a:r>
              <a:rPr lang="en-US" sz="2200" dirty="0">
                <a:solidFill>
                  <a:srgbClr val="3B444D"/>
                </a:solidFill>
                <a:latin typeface="Source Sans Pro" charset="0"/>
                <a:ea typeface="Source Sans Pro" charset="0"/>
                <a:cs typeface="Source Sans Pro" charset="0"/>
              </a:rPr>
              <a:t>Management doesn’t end after the check-in. Make sure you’re touching base with your team member regularly to make sure both of you are meeting your next steps. </a:t>
            </a:r>
          </a:p>
        </p:txBody>
      </p:sp>
      <p:sp>
        <p:nvSpPr>
          <p:cNvPr id="14" name="TextBox 13"/>
          <p:cNvSpPr txBox="1"/>
          <p:nvPr/>
        </p:nvSpPr>
        <p:spPr>
          <a:xfrm>
            <a:off x="1030462" y="934619"/>
            <a:ext cx="4194048" cy="1089786"/>
          </a:xfrm>
          <a:prstGeom prst="rect">
            <a:avLst/>
          </a:prstGeom>
          <a:noFill/>
        </p:spPr>
        <p:txBody>
          <a:bodyPr wrap="square" rtlCol="0">
            <a:spAutoFit/>
          </a:bodyPr>
          <a:lstStyle/>
          <a:p>
            <a:pPr>
              <a:lnSpc>
                <a:spcPct val="80000"/>
              </a:lnSpc>
            </a:pPr>
            <a:r>
              <a:rPr lang="en-US" sz="4000" b="1" dirty="0">
                <a:solidFill>
                  <a:srgbClr val="00B4DC"/>
                </a:solidFill>
                <a:latin typeface="Gilroy ExtraBold" charset="0"/>
                <a:ea typeface="Gilroy ExtraBold" charset="0"/>
                <a:cs typeface="Gilroy ExtraBold" charset="0"/>
              </a:rPr>
              <a:t>After the </a:t>
            </a:r>
          </a:p>
          <a:p>
            <a:pPr>
              <a:lnSpc>
                <a:spcPct val="80000"/>
              </a:lnSpc>
            </a:pPr>
            <a:r>
              <a:rPr lang="en-US" sz="4000" b="1" dirty="0">
                <a:solidFill>
                  <a:srgbClr val="00B4DC"/>
                </a:solidFill>
                <a:latin typeface="Gilroy ExtraBold" charset="0"/>
                <a:ea typeface="Gilroy ExtraBold" charset="0"/>
                <a:cs typeface="Gilroy ExtraBold" charset="0"/>
              </a:rPr>
              <a:t>check-in</a:t>
            </a:r>
          </a:p>
        </p:txBody>
      </p:sp>
      <p:pic>
        <p:nvPicPr>
          <p:cNvPr id="15" name="Picture 1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3662176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1" name="Oval 10"/>
          <p:cNvSpPr/>
          <p:nvPr/>
        </p:nvSpPr>
        <p:spPr>
          <a:xfrm>
            <a:off x="5760648" y="1445040"/>
            <a:ext cx="344495" cy="344495"/>
          </a:xfrm>
          <a:prstGeom prst="ellipse">
            <a:avLst/>
          </a:prstGeom>
          <a:solidFill>
            <a:srgbClr val="EE2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1</a:t>
            </a:r>
          </a:p>
        </p:txBody>
      </p:sp>
      <p:sp>
        <p:nvSpPr>
          <p:cNvPr id="12" name="Oval 11"/>
          <p:cNvSpPr/>
          <p:nvPr/>
        </p:nvSpPr>
        <p:spPr>
          <a:xfrm>
            <a:off x="5760646" y="3583105"/>
            <a:ext cx="344495" cy="344495"/>
          </a:xfrm>
          <a:prstGeom prst="ellipse">
            <a:avLst/>
          </a:prstGeom>
          <a:solidFill>
            <a:srgbClr val="EE2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3</a:t>
            </a:r>
          </a:p>
        </p:txBody>
      </p:sp>
      <p:sp>
        <p:nvSpPr>
          <p:cNvPr id="7" name="Oval 6"/>
          <p:cNvSpPr/>
          <p:nvPr/>
        </p:nvSpPr>
        <p:spPr>
          <a:xfrm>
            <a:off x="5760646" y="2363905"/>
            <a:ext cx="344495" cy="344495"/>
          </a:xfrm>
          <a:prstGeom prst="ellipse">
            <a:avLst/>
          </a:prstGeom>
          <a:solidFill>
            <a:srgbClr val="EE2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2</a:t>
            </a:r>
          </a:p>
        </p:txBody>
      </p:sp>
      <p:sp>
        <p:nvSpPr>
          <p:cNvPr id="8" name="TextBox 7"/>
          <p:cNvSpPr txBox="1"/>
          <p:nvPr/>
        </p:nvSpPr>
        <p:spPr>
          <a:xfrm>
            <a:off x="6194763" y="1391700"/>
            <a:ext cx="5168180" cy="3170099"/>
          </a:xfrm>
          <a:prstGeom prst="rect">
            <a:avLst/>
          </a:prstGeom>
          <a:noFill/>
        </p:spPr>
        <p:txBody>
          <a:bodyPr wrap="square" rtlCol="0">
            <a:spAutoFit/>
          </a:bodyPr>
          <a:lstStyle/>
          <a:p>
            <a:r>
              <a:rPr lang="en-US" sz="2000" dirty="0">
                <a:solidFill>
                  <a:srgbClr val="3B444D"/>
                </a:solidFill>
                <a:latin typeface="Source Sans Pro" charset="0"/>
                <a:ea typeface="Source Sans Pro" charset="0"/>
                <a:cs typeface="Source Sans Pro" charset="0"/>
              </a:rPr>
              <a:t>In partners, turn to page </a:t>
            </a:r>
            <a:r>
              <a:rPr lang="en-US" sz="2000" dirty="0">
                <a:latin typeface="Source Sans Pro" charset="0"/>
                <a:ea typeface="Source Sans Pro" charset="0"/>
                <a:cs typeface="Source Sans Pro" charset="0"/>
              </a:rPr>
              <a:t>18 </a:t>
            </a:r>
            <a:r>
              <a:rPr lang="en-US" sz="2000" dirty="0">
                <a:solidFill>
                  <a:srgbClr val="3B444D"/>
                </a:solidFill>
                <a:latin typeface="Source Sans Pro" charset="0"/>
                <a:ea typeface="Source Sans Pro" charset="0"/>
                <a:cs typeface="Source Sans Pro" charset="0"/>
              </a:rPr>
              <a:t>and revisit the scenarios you previously reviewed.  </a:t>
            </a:r>
          </a:p>
          <a:p>
            <a:endParaRPr lang="en-US" sz="2000" dirty="0">
              <a:solidFill>
                <a:srgbClr val="3B444D"/>
              </a:solidFill>
              <a:latin typeface="Source Sans Pro" charset="0"/>
              <a:ea typeface="Source Sans Pro" charset="0"/>
              <a:cs typeface="Source Sans Pro" charset="0"/>
            </a:endParaRPr>
          </a:p>
          <a:p>
            <a:r>
              <a:rPr lang="en-US" sz="2000" dirty="0">
                <a:solidFill>
                  <a:srgbClr val="3B444D"/>
                </a:solidFill>
                <a:latin typeface="Source Sans Pro" charset="0"/>
                <a:ea typeface="Source Sans Pro" charset="0"/>
                <a:cs typeface="Source Sans Pro" charset="0"/>
              </a:rPr>
              <a:t>Decide which partner will be the team member in scenario 1, and which will be the team member in scenario 2.</a:t>
            </a:r>
          </a:p>
          <a:p>
            <a:endParaRPr lang="en-US" sz="2000" dirty="0">
              <a:solidFill>
                <a:srgbClr val="3B444D"/>
              </a:solidFill>
              <a:latin typeface="Source Sans Pro" charset="0"/>
              <a:ea typeface="Source Sans Pro" charset="0"/>
              <a:cs typeface="Source Sans Pro" charset="0"/>
            </a:endParaRPr>
          </a:p>
          <a:p>
            <a:r>
              <a:rPr lang="en-US" sz="2000" dirty="0">
                <a:solidFill>
                  <a:srgbClr val="3B444D"/>
                </a:solidFill>
                <a:latin typeface="Source Sans Pro" charset="0"/>
                <a:ea typeface="Source Sans Pro" charset="0"/>
                <a:cs typeface="Source Sans Pro" charset="0"/>
              </a:rPr>
              <a:t>Take 10 minutes to roleplay a management check-in with your partner. Then switch off for another 10 minutes!</a:t>
            </a:r>
          </a:p>
        </p:txBody>
      </p:sp>
      <p:sp>
        <p:nvSpPr>
          <p:cNvPr id="10" name="Rectangle 9"/>
          <p:cNvSpPr>
            <a:spLocks noChangeArrowheads="1"/>
          </p:cNvSpPr>
          <p:nvPr/>
        </p:nvSpPr>
        <p:spPr bwMode="auto">
          <a:xfrm>
            <a:off x="1006998" y="1391700"/>
            <a:ext cx="2866506" cy="680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rgbClr val="EE2F4B"/>
                </a:solidFill>
                <a:latin typeface="Gilroy ExtraBold" charset="0"/>
                <a:ea typeface="Gilroy ExtraBold" charset="0"/>
                <a:cs typeface="Gilroy ExtraBold" charset="0"/>
              </a:rPr>
              <a:t>20 minutes</a:t>
            </a:r>
          </a:p>
        </p:txBody>
      </p:sp>
      <p:sp>
        <p:nvSpPr>
          <p:cNvPr id="14" name="TextBox 13"/>
          <p:cNvSpPr txBox="1"/>
          <p:nvPr/>
        </p:nvSpPr>
        <p:spPr>
          <a:xfrm>
            <a:off x="1006998" y="2072171"/>
            <a:ext cx="1802096" cy="369332"/>
          </a:xfrm>
          <a:prstGeom prst="rect">
            <a:avLst/>
          </a:prstGeom>
          <a:noFill/>
        </p:spPr>
        <p:txBody>
          <a:bodyPr wrap="none" rtlCol="0">
            <a:spAutoFit/>
          </a:bodyPr>
          <a:lstStyle/>
          <a:p>
            <a:r>
              <a:rPr lang="en-US" altLang="en-US" b="1" dirty="0">
                <a:latin typeface="Source Sans Pro" charset="0"/>
                <a:ea typeface="Source Sans Pro" charset="0"/>
                <a:cs typeface="Source Sans Pro" charset="0"/>
              </a:rPr>
              <a:t>Partner Activity</a:t>
            </a:r>
          </a:p>
        </p:txBody>
      </p:sp>
    </p:spTree>
    <p:extLst>
      <p:ext uri="{BB962C8B-B14F-4D97-AF65-F5344CB8AC3E}">
        <p14:creationId xmlns:p14="http://schemas.microsoft.com/office/powerpoint/2010/main" val="94456567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379"/>
            <a:ext cx="12192000" cy="6870379"/>
          </a:xfrm>
          <a:prstGeom prst="rect">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5"/>
          <p:cNvSpPr>
            <a:spLocks noChangeArrowheads="1"/>
          </p:cNvSpPr>
          <p:nvPr/>
        </p:nvSpPr>
        <p:spPr bwMode="auto">
          <a:xfrm>
            <a:off x="0" y="2362200"/>
            <a:ext cx="12192000" cy="1911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12000" b="1" dirty="0">
                <a:solidFill>
                  <a:srgbClr val="FFFFFF"/>
                </a:solidFill>
                <a:latin typeface="Gilroy ExtraBold" charset="0"/>
                <a:ea typeface="Gilroy ExtraBold" charset="0"/>
                <a:cs typeface="Gilroy ExtraBold" charset="0"/>
              </a:rPr>
              <a:t>Debrief</a:t>
            </a:r>
          </a:p>
        </p:txBody>
      </p:sp>
    </p:spTree>
    <p:extLst>
      <p:ext uri="{BB962C8B-B14F-4D97-AF65-F5344CB8AC3E}">
        <p14:creationId xmlns:p14="http://schemas.microsoft.com/office/powerpoint/2010/main" val="11036327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85088" y="1117152"/>
            <a:ext cx="4194048" cy="660437"/>
          </a:xfrm>
          <a:prstGeom prst="rect">
            <a:avLst/>
          </a:prstGeom>
          <a:noFill/>
        </p:spPr>
        <p:txBody>
          <a:bodyPr wrap="square" rtlCol="0">
            <a:spAutoFit/>
          </a:bodyPr>
          <a:lstStyle/>
          <a:p>
            <a:pPr>
              <a:lnSpc>
                <a:spcPct val="80000"/>
              </a:lnSpc>
            </a:pPr>
            <a:r>
              <a:rPr lang="en-US" sz="4500" b="1" dirty="0">
                <a:solidFill>
                  <a:srgbClr val="00B4DC"/>
                </a:solidFill>
                <a:latin typeface="Gilroy ExtraBold" charset="0"/>
                <a:ea typeface="Gilroy ExtraBold" charset="0"/>
                <a:cs typeface="Gilroy ExtraBold" charset="0"/>
              </a:rPr>
              <a:t>Agenda</a:t>
            </a:r>
          </a:p>
        </p:txBody>
      </p:sp>
      <p:graphicFrame>
        <p:nvGraphicFramePr>
          <p:cNvPr id="6" name="Table 5"/>
          <p:cNvGraphicFramePr>
            <a:graphicFrameLocks noGrp="1"/>
          </p:cNvGraphicFramePr>
          <p:nvPr>
            <p:extLst>
              <p:ext uri="{D42A27DB-BD31-4B8C-83A1-F6EECF244321}">
                <p14:modId xmlns:p14="http://schemas.microsoft.com/office/powerpoint/2010/main" val="1027065857"/>
              </p:ext>
            </p:extLst>
          </p:nvPr>
        </p:nvGraphicFramePr>
        <p:xfrm>
          <a:off x="5792164" y="1117152"/>
          <a:ext cx="5054486" cy="4936407"/>
        </p:xfrm>
        <a:graphic>
          <a:graphicData uri="http://schemas.openxmlformats.org/drawingml/2006/table">
            <a:tbl>
              <a:tblPr firstRow="1" bandRow="1">
                <a:tableStyleId>{5C22544A-7EE6-4342-B048-85BDC9FD1C3A}</a:tableStyleId>
              </a:tblPr>
              <a:tblGrid>
                <a:gridCol w="5054486">
                  <a:extLst>
                    <a:ext uri="{9D8B030D-6E8A-4147-A177-3AD203B41FA5}">
                      <a16:colId xmlns:a16="http://schemas.microsoft.com/office/drawing/2014/main" val="20000"/>
                    </a:ext>
                  </a:extLst>
                </a:gridCol>
              </a:tblGrid>
              <a:tr h="705201">
                <a:tc>
                  <a:txBody>
                    <a:bodyPr/>
                    <a:lstStyle/>
                    <a:p>
                      <a:r>
                        <a:rPr lang="en-US" sz="2200" b="0" dirty="0">
                          <a:solidFill>
                            <a:schemeClr val="tx1"/>
                          </a:solidFill>
                          <a:latin typeface="Source Sans Pro" charset="0"/>
                          <a:ea typeface="Source Sans Pro" charset="0"/>
                          <a:cs typeface="Source Sans Pro" charset="0"/>
                        </a:rPr>
                        <a:t>What is coaching?</a:t>
                      </a:r>
                    </a:p>
                  </a:txBody>
                  <a:tcPr anchor="ctr">
                    <a:noFill/>
                  </a:tcPr>
                </a:tc>
                <a:extLst>
                  <a:ext uri="{0D108BD9-81ED-4DB2-BD59-A6C34878D82A}">
                    <a16:rowId xmlns:a16="http://schemas.microsoft.com/office/drawing/2014/main" val="10000"/>
                  </a:ext>
                </a:extLst>
              </a:tr>
              <a:tr h="705201">
                <a:tc>
                  <a:txBody>
                    <a:bodyPr/>
                    <a:lstStyle/>
                    <a:p>
                      <a:r>
                        <a:rPr lang="en-US" sz="2200" b="0" dirty="0">
                          <a:solidFill>
                            <a:schemeClr val="tx1"/>
                          </a:solidFill>
                          <a:latin typeface="Source Sans Pro" charset="0"/>
                          <a:ea typeface="Source Sans Pro" charset="0"/>
                          <a:cs typeface="Source Sans Pro" charset="0"/>
                        </a:rPr>
                        <a:t>Encouragement</a:t>
                      </a:r>
                      <a:r>
                        <a:rPr lang="en-US" sz="2200" b="0" baseline="0" dirty="0">
                          <a:solidFill>
                            <a:schemeClr val="tx1"/>
                          </a:solidFill>
                          <a:latin typeface="Source Sans Pro" charset="0"/>
                          <a:ea typeface="Source Sans Pro" charset="0"/>
                          <a:cs typeface="Source Sans Pro" charset="0"/>
                        </a:rPr>
                        <a:t> and Recognition</a:t>
                      </a:r>
                      <a:endParaRPr lang="en-US" sz="2200" b="0" dirty="0">
                        <a:solidFill>
                          <a:schemeClr val="tx1"/>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1"/>
                  </a:ext>
                </a:extLst>
              </a:tr>
              <a:tr h="705201">
                <a:tc>
                  <a:txBody>
                    <a:bodyPr/>
                    <a:lstStyle/>
                    <a:p>
                      <a:r>
                        <a:rPr lang="en-US" sz="2200" b="0" dirty="0">
                          <a:solidFill>
                            <a:schemeClr val="tx1"/>
                          </a:solidFill>
                          <a:latin typeface="Source Sans Pro" charset="0"/>
                          <a:ea typeface="Source Sans Pro" charset="0"/>
                          <a:cs typeface="Source Sans Pro" charset="0"/>
                        </a:rPr>
                        <a:t>Challenging</a:t>
                      </a:r>
                      <a:r>
                        <a:rPr lang="en-US" sz="2200" b="0" baseline="0" dirty="0">
                          <a:solidFill>
                            <a:schemeClr val="tx1"/>
                          </a:solidFill>
                          <a:latin typeface="Source Sans Pro" charset="0"/>
                          <a:ea typeface="Source Sans Pro" charset="0"/>
                          <a:cs typeface="Source Sans Pro" charset="0"/>
                        </a:rPr>
                        <a:t> performance</a:t>
                      </a:r>
                      <a:endParaRPr lang="en-US" sz="2200" b="0" dirty="0">
                        <a:solidFill>
                          <a:schemeClr val="tx1"/>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2"/>
                  </a:ext>
                </a:extLst>
              </a:tr>
              <a:tr h="705201">
                <a:tc>
                  <a:txBody>
                    <a:bodyPr/>
                    <a:lstStyle/>
                    <a:p>
                      <a:r>
                        <a:rPr lang="en-US" sz="2200" b="0" dirty="0">
                          <a:solidFill>
                            <a:schemeClr val="tx1"/>
                          </a:solidFill>
                          <a:latin typeface="Source Sans Pro" charset="0"/>
                          <a:ea typeface="Source Sans Pro" charset="0"/>
                          <a:cs typeface="Source Sans Pro" charset="0"/>
                        </a:rPr>
                        <a:t>Situational leadership</a:t>
                      </a:r>
                    </a:p>
                  </a:txBody>
                  <a:tcPr anchor="ctr">
                    <a:solidFill>
                      <a:schemeClr val="bg1"/>
                    </a:solidFill>
                  </a:tcPr>
                </a:tc>
                <a:extLst>
                  <a:ext uri="{0D108BD9-81ED-4DB2-BD59-A6C34878D82A}">
                    <a16:rowId xmlns:a16="http://schemas.microsoft.com/office/drawing/2014/main" val="10003"/>
                  </a:ext>
                </a:extLst>
              </a:tr>
              <a:tr h="705201">
                <a:tc>
                  <a:txBody>
                    <a:bodyPr/>
                    <a:lstStyle/>
                    <a:p>
                      <a:r>
                        <a:rPr lang="en-US" sz="2200" b="0" dirty="0">
                          <a:solidFill>
                            <a:schemeClr val="tx1"/>
                          </a:solidFill>
                          <a:latin typeface="Source Sans Pro" charset="0"/>
                          <a:ea typeface="Source Sans Pro" charset="0"/>
                          <a:cs typeface="Source Sans Pro" charset="0"/>
                        </a:rPr>
                        <a:t>Effective Check-ins</a:t>
                      </a:r>
                    </a:p>
                  </a:txBody>
                  <a:tcPr anchor="ctr">
                    <a:noFill/>
                  </a:tcPr>
                </a:tc>
                <a:extLst>
                  <a:ext uri="{0D108BD9-81ED-4DB2-BD59-A6C34878D82A}">
                    <a16:rowId xmlns:a16="http://schemas.microsoft.com/office/drawing/2014/main" val="10004"/>
                  </a:ext>
                </a:extLst>
              </a:tr>
              <a:tr h="705201">
                <a:tc>
                  <a:txBody>
                    <a:bodyPr/>
                    <a:lstStyle/>
                    <a:p>
                      <a:r>
                        <a:rPr lang="en-US" sz="2200" b="0" dirty="0">
                          <a:solidFill>
                            <a:schemeClr val="bg1"/>
                          </a:solidFill>
                          <a:latin typeface="Source Sans Pro" charset="0"/>
                          <a:ea typeface="Source Sans Pro" charset="0"/>
                          <a:cs typeface="Source Sans Pro" charset="0"/>
                        </a:rPr>
                        <a:t>Questions</a:t>
                      </a:r>
                    </a:p>
                  </a:txBody>
                  <a:tcPr anchor="ctr">
                    <a:solidFill>
                      <a:schemeClr val="tx2"/>
                    </a:solidFill>
                  </a:tcPr>
                </a:tc>
                <a:extLst>
                  <a:ext uri="{0D108BD9-81ED-4DB2-BD59-A6C34878D82A}">
                    <a16:rowId xmlns:a16="http://schemas.microsoft.com/office/drawing/2014/main" val="10005"/>
                  </a:ext>
                </a:extLst>
              </a:tr>
              <a:tr h="705201">
                <a:tc>
                  <a:txBody>
                    <a:bodyPr/>
                    <a:lstStyle/>
                    <a:p>
                      <a:r>
                        <a:rPr lang="en-US" sz="2200" b="0" dirty="0">
                          <a:solidFill>
                            <a:schemeClr val="tx1"/>
                          </a:solidFill>
                          <a:latin typeface="Source Sans Pro" charset="0"/>
                          <a:ea typeface="Source Sans Pro" charset="0"/>
                          <a:cs typeface="Source Sans Pro" charset="0"/>
                        </a:rPr>
                        <a:t>Next Steps</a:t>
                      </a:r>
                      <a:endParaRPr lang="en-US" sz="2200" b="0" baseline="0" dirty="0">
                        <a:solidFill>
                          <a:schemeClr val="tx1"/>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51072190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379"/>
            <a:ext cx="12192000" cy="3441379"/>
          </a:xfrm>
          <a:prstGeom prst="rect">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p:cNvSpPr>
            <a:spLocks noChangeArrowheads="1"/>
          </p:cNvSpPr>
          <p:nvPr/>
        </p:nvSpPr>
        <p:spPr bwMode="auto">
          <a:xfrm>
            <a:off x="0" y="773514"/>
            <a:ext cx="12192000" cy="1911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12000" b="1" dirty="0">
                <a:solidFill>
                  <a:srgbClr val="FFFFFF"/>
                </a:solidFill>
                <a:latin typeface="Gilroy ExtraBold" charset="0"/>
                <a:ea typeface="Gilroy ExtraBold" charset="0"/>
                <a:cs typeface="Gilroy ExtraBold" charset="0"/>
              </a:rPr>
              <a:t>Debrief</a:t>
            </a:r>
          </a:p>
        </p:txBody>
      </p:sp>
      <p:sp>
        <p:nvSpPr>
          <p:cNvPr id="5" name="Rectangle 4"/>
          <p:cNvSpPr>
            <a:spLocks noChangeArrowheads="1"/>
          </p:cNvSpPr>
          <p:nvPr/>
        </p:nvSpPr>
        <p:spPr bwMode="auto">
          <a:xfrm>
            <a:off x="1785391" y="4114800"/>
            <a:ext cx="8621217" cy="2258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3600" b="1" dirty="0">
                <a:solidFill>
                  <a:srgbClr val="3B444D"/>
                </a:solidFill>
                <a:latin typeface="Source Sans Pro" charset="0"/>
                <a:ea typeface="Source Sans Pro" charset="0"/>
                <a:cs typeface="Source Sans Pro" charset="0"/>
              </a:rPr>
              <a:t>What was your biggest “aha” moment?</a:t>
            </a:r>
          </a:p>
          <a:p>
            <a:pPr algn="ctr"/>
            <a:endParaRPr lang="en-US" altLang="en-US" sz="3600" b="1" dirty="0">
              <a:solidFill>
                <a:srgbClr val="3B444D"/>
              </a:solidFill>
              <a:latin typeface="Source Sans Pro" charset="0"/>
              <a:ea typeface="Source Sans Pro" charset="0"/>
              <a:cs typeface="Source Sans Pro" charset="0"/>
            </a:endParaRPr>
          </a:p>
          <a:p>
            <a:pPr algn="ctr"/>
            <a:r>
              <a:rPr lang="en-US" altLang="en-US" sz="3600" b="1" dirty="0">
                <a:solidFill>
                  <a:srgbClr val="3B444D"/>
                </a:solidFill>
                <a:latin typeface="Source Sans Pro" charset="0"/>
                <a:ea typeface="Source Sans Pro" charset="0"/>
                <a:cs typeface="Source Sans Pro" charset="0"/>
              </a:rPr>
              <a:t>How does this change the way you think about coaching?</a:t>
            </a:r>
            <a:endParaRPr lang="en-US" altLang="en-US" sz="3600" dirty="0">
              <a:solidFill>
                <a:srgbClr val="3B444D"/>
              </a:solidFill>
              <a:latin typeface="Source Sans Pro" charset="0"/>
              <a:ea typeface="Source Sans Pro" charset="0"/>
              <a:cs typeface="Source Sans Pro" charset="0"/>
            </a:endParaRPr>
          </a:p>
        </p:txBody>
      </p:sp>
    </p:spTree>
    <p:extLst>
      <p:ext uri="{BB962C8B-B14F-4D97-AF65-F5344CB8AC3E}">
        <p14:creationId xmlns:p14="http://schemas.microsoft.com/office/powerpoint/2010/main" val="148464915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9" name="TextBox 8"/>
          <p:cNvSpPr txBox="1"/>
          <p:nvPr/>
        </p:nvSpPr>
        <p:spPr>
          <a:xfrm>
            <a:off x="0" y="2094283"/>
            <a:ext cx="12192000" cy="2400657"/>
          </a:xfrm>
          <a:prstGeom prst="rect">
            <a:avLst/>
          </a:prstGeom>
          <a:noFill/>
        </p:spPr>
        <p:txBody>
          <a:bodyPr wrap="square" rtlCol="0">
            <a:spAutoFit/>
          </a:bodyPr>
          <a:lstStyle/>
          <a:p>
            <a:pPr algn="ctr"/>
            <a:r>
              <a:rPr lang="en-US" sz="15000" b="1" dirty="0">
                <a:solidFill>
                  <a:srgbClr val="FFFFFF"/>
                </a:solidFill>
                <a:latin typeface="Gilroy ExtraBold" charset="0"/>
                <a:ea typeface="Gilroy ExtraBold" charset="0"/>
                <a:cs typeface="Gilroy ExtraBold" charset="0"/>
              </a:rPr>
              <a:t>Break</a:t>
            </a:r>
          </a:p>
        </p:txBody>
      </p:sp>
      <p:pic>
        <p:nvPicPr>
          <p:cNvPr id="5" name="Picture 4"/>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85274189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10385" y="1201821"/>
            <a:ext cx="2289409" cy="1384995"/>
          </a:xfrm>
          <a:prstGeom prst="rect">
            <a:avLst/>
          </a:prstGeom>
          <a:noFill/>
        </p:spPr>
        <p:txBody>
          <a:bodyPr wrap="none" rtlCol="0">
            <a:spAutoFit/>
          </a:bodyPr>
          <a:lstStyle/>
          <a:p>
            <a:pPr algn="ctr"/>
            <a:r>
              <a:rPr lang="en-US" sz="4200" b="1" dirty="0">
                <a:solidFill>
                  <a:srgbClr val="00B4DC"/>
                </a:solidFill>
                <a:latin typeface="Gilroy ExtraBold" charset="0"/>
                <a:ea typeface="Gilroy ExtraBold" charset="0"/>
                <a:cs typeface="Gilroy ExtraBold" charset="0"/>
              </a:rPr>
              <a:t>Today’s </a:t>
            </a:r>
          </a:p>
          <a:p>
            <a:pPr algn="ctr"/>
            <a:r>
              <a:rPr lang="en-US" sz="4200" b="1" dirty="0">
                <a:solidFill>
                  <a:srgbClr val="00B4DC"/>
                </a:solidFill>
                <a:latin typeface="Gilroy ExtraBold" charset="0"/>
                <a:ea typeface="Gilroy ExtraBold" charset="0"/>
                <a:cs typeface="Gilroy ExtraBold" charset="0"/>
              </a:rPr>
              <a:t>agenda</a:t>
            </a:r>
          </a:p>
        </p:txBody>
      </p:sp>
      <p:pic>
        <p:nvPicPr>
          <p:cNvPr id="7" name="Picture 6"/>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973998109"/>
              </p:ext>
            </p:extLst>
          </p:nvPr>
        </p:nvGraphicFramePr>
        <p:xfrm>
          <a:off x="4622800" y="1366520"/>
          <a:ext cx="7086601" cy="4511040"/>
        </p:xfrm>
        <a:graphic>
          <a:graphicData uri="http://schemas.openxmlformats.org/drawingml/2006/table">
            <a:tbl>
              <a:tblPr firstRow="1" bandRow="1">
                <a:tableStyleId>{5C22544A-7EE6-4342-B048-85BDC9FD1C3A}</a:tableStyleId>
              </a:tblPr>
              <a:tblGrid>
                <a:gridCol w="2032115">
                  <a:extLst>
                    <a:ext uri="{9D8B030D-6E8A-4147-A177-3AD203B41FA5}">
                      <a16:colId xmlns:a16="http://schemas.microsoft.com/office/drawing/2014/main" val="20000"/>
                    </a:ext>
                  </a:extLst>
                </a:gridCol>
                <a:gridCol w="5054486">
                  <a:extLst>
                    <a:ext uri="{9D8B030D-6E8A-4147-A177-3AD203B41FA5}">
                      <a16:colId xmlns:a16="http://schemas.microsoft.com/office/drawing/2014/main" val="20001"/>
                    </a:ext>
                  </a:extLst>
                </a:gridCol>
              </a:tblGrid>
              <a:tr h="319617">
                <a:tc>
                  <a:txBody>
                    <a:bodyPr/>
                    <a:lstStyle/>
                    <a:p>
                      <a:pPr algn="l"/>
                      <a:r>
                        <a:rPr lang="en-US" sz="2200" b="1" i="0" dirty="0">
                          <a:solidFill>
                            <a:schemeClr val="tx1"/>
                          </a:solidFill>
                          <a:latin typeface="Source Sans Pro" charset="0"/>
                          <a:ea typeface="Source Sans Pro" charset="0"/>
                          <a:cs typeface="Source Sans Pro" charset="0"/>
                        </a:rPr>
                        <a:t>10:00 –</a:t>
                      </a:r>
                      <a:r>
                        <a:rPr lang="en-US" sz="2200" b="1" i="0" baseline="0" dirty="0">
                          <a:solidFill>
                            <a:schemeClr val="tx1"/>
                          </a:solidFill>
                          <a:latin typeface="Source Sans Pro" charset="0"/>
                          <a:ea typeface="Source Sans Pro" charset="0"/>
                          <a:cs typeface="Source Sans Pro" charset="0"/>
                        </a:rPr>
                        <a:t> 10:30</a:t>
                      </a:r>
                      <a:endParaRPr lang="en-US" sz="2200" b="1" i="0" dirty="0">
                        <a:solidFill>
                          <a:schemeClr val="tx1"/>
                        </a:solidFill>
                        <a:latin typeface="Source Sans Pro" charset="0"/>
                        <a:ea typeface="Source Sans Pro" charset="0"/>
                        <a:cs typeface="Source Sans Pro" charset="0"/>
                      </a:endParaRPr>
                    </a:p>
                  </a:txBody>
                  <a:tcPr anchor="ctr">
                    <a:solidFill>
                      <a:schemeClr val="bg1"/>
                    </a:solidFill>
                  </a:tcPr>
                </a:tc>
                <a:tc>
                  <a:txBody>
                    <a:bodyPr/>
                    <a:lstStyle/>
                    <a:p>
                      <a:r>
                        <a:rPr lang="en-US" sz="2200" b="0" dirty="0">
                          <a:solidFill>
                            <a:schemeClr val="tx1"/>
                          </a:solidFill>
                          <a:latin typeface="Source Sans Pro" charset="0"/>
                          <a:ea typeface="Source Sans Pro" charset="0"/>
                          <a:cs typeface="Source Sans Pro" charset="0"/>
                        </a:rPr>
                        <a:t>Welcome and Introductions</a:t>
                      </a:r>
                    </a:p>
                  </a:txBody>
                  <a:tcPr anchor="ctr">
                    <a:solidFill>
                      <a:schemeClr val="bg1"/>
                    </a:solidFill>
                  </a:tcPr>
                </a:tc>
                <a:extLst>
                  <a:ext uri="{0D108BD9-81ED-4DB2-BD59-A6C34878D82A}">
                    <a16:rowId xmlns:a16="http://schemas.microsoft.com/office/drawing/2014/main" val="10000"/>
                  </a:ext>
                </a:extLst>
              </a:tr>
              <a:tr h="370840">
                <a:tc>
                  <a:txBody>
                    <a:bodyPr/>
                    <a:lstStyle/>
                    <a:p>
                      <a:pPr algn="l"/>
                      <a:r>
                        <a:rPr lang="en-US" sz="2200" b="1" i="0" dirty="0">
                          <a:solidFill>
                            <a:schemeClr val="tx1"/>
                          </a:solidFill>
                          <a:latin typeface="Source Sans Pro" charset="0"/>
                          <a:ea typeface="Source Sans Pro" charset="0"/>
                          <a:cs typeface="Source Sans Pro" charset="0"/>
                        </a:rPr>
                        <a:t>10:30 – 11:00</a:t>
                      </a:r>
                    </a:p>
                  </a:txBody>
                  <a:tcPr anchor="ctr">
                    <a:solidFill>
                      <a:schemeClr val="bg1"/>
                    </a:solidFill>
                  </a:tcPr>
                </a:tc>
                <a:tc>
                  <a:txBody>
                    <a:bodyPr/>
                    <a:lstStyle/>
                    <a:p>
                      <a:r>
                        <a:rPr lang="en-US" sz="2200" dirty="0">
                          <a:solidFill>
                            <a:schemeClr val="tx1"/>
                          </a:solidFill>
                          <a:latin typeface="Source Sans Pro" charset="0"/>
                          <a:ea typeface="Source Sans Pro" charset="0"/>
                          <a:cs typeface="Source Sans Pro" charset="0"/>
                        </a:rPr>
                        <a:t>We are</a:t>
                      </a:r>
                      <a:r>
                        <a:rPr lang="en-US" sz="2200" baseline="0" dirty="0">
                          <a:solidFill>
                            <a:schemeClr val="tx1"/>
                          </a:solidFill>
                          <a:latin typeface="Source Sans Pro" charset="0"/>
                          <a:ea typeface="Source Sans Pro" charset="0"/>
                          <a:cs typeface="Source Sans Pro" charset="0"/>
                        </a:rPr>
                        <a:t> OFA</a:t>
                      </a:r>
                      <a:endParaRPr lang="en-US" sz="2200" dirty="0">
                        <a:solidFill>
                          <a:schemeClr val="tx1"/>
                        </a:solidFill>
                        <a:latin typeface="Source Sans Pro" charset="0"/>
                        <a:ea typeface="Source Sans Pro" charset="0"/>
                        <a:cs typeface="Source Sans Pro" charset="0"/>
                      </a:endParaRPr>
                    </a:p>
                  </a:txBody>
                  <a:tcPr anchor="ctr">
                    <a:solidFill>
                      <a:schemeClr val="bg1"/>
                    </a:solidFill>
                  </a:tcPr>
                </a:tc>
                <a:extLst>
                  <a:ext uri="{0D108BD9-81ED-4DB2-BD59-A6C34878D82A}">
                    <a16:rowId xmlns:a16="http://schemas.microsoft.com/office/drawing/2014/main" val="10001"/>
                  </a:ext>
                </a:extLst>
              </a:tr>
              <a:tr h="370840">
                <a:tc>
                  <a:txBody>
                    <a:bodyPr/>
                    <a:lstStyle/>
                    <a:p>
                      <a:pPr algn="l"/>
                      <a:r>
                        <a:rPr lang="en-US" sz="2200" b="1" i="0" dirty="0">
                          <a:solidFill>
                            <a:schemeClr val="tx1"/>
                          </a:solidFill>
                          <a:latin typeface="Source Sans Pro" charset="0"/>
                          <a:ea typeface="Source Sans Pro" charset="0"/>
                          <a:cs typeface="Source Sans Pro" charset="0"/>
                        </a:rPr>
                        <a:t>11:00 – 12:15</a:t>
                      </a:r>
                    </a:p>
                  </a:txBody>
                  <a:tcPr anchor="ctr">
                    <a:solidFill>
                      <a:schemeClr val="bg1"/>
                    </a:solidFill>
                  </a:tcPr>
                </a:tc>
                <a:tc>
                  <a:txBody>
                    <a:bodyPr/>
                    <a:lstStyle/>
                    <a:p>
                      <a:r>
                        <a:rPr lang="en-US" sz="2200" dirty="0">
                          <a:solidFill>
                            <a:schemeClr val="tx1"/>
                          </a:solidFill>
                          <a:latin typeface="Source Sans Pro" charset="0"/>
                          <a:ea typeface="Source Sans Pro" charset="0"/>
                          <a:cs typeface="Source Sans Pro" charset="0"/>
                        </a:rPr>
                        <a:t>Program Breakouts</a:t>
                      </a:r>
                    </a:p>
                  </a:txBody>
                  <a:tcPr anchor="ctr">
                    <a:solidFill>
                      <a:schemeClr val="bg1"/>
                    </a:solidFill>
                  </a:tcPr>
                </a:tc>
                <a:extLst>
                  <a:ext uri="{0D108BD9-81ED-4DB2-BD59-A6C34878D82A}">
                    <a16:rowId xmlns:a16="http://schemas.microsoft.com/office/drawing/2014/main" val="10002"/>
                  </a:ext>
                </a:extLst>
              </a:tr>
              <a:tr h="370840">
                <a:tc>
                  <a:txBody>
                    <a:bodyPr/>
                    <a:lstStyle/>
                    <a:p>
                      <a:pPr algn="l"/>
                      <a:r>
                        <a:rPr lang="en-US" sz="2200" b="1" i="0" dirty="0">
                          <a:solidFill>
                            <a:schemeClr val="tx1"/>
                          </a:solidFill>
                          <a:latin typeface="Source Sans Pro" charset="0"/>
                          <a:ea typeface="Source Sans Pro" charset="0"/>
                          <a:cs typeface="Source Sans Pro" charset="0"/>
                        </a:rPr>
                        <a:t>12:15 – 1:15 </a:t>
                      </a:r>
                    </a:p>
                  </a:txBody>
                  <a:tcPr anchor="ctr">
                    <a:noFill/>
                  </a:tcPr>
                </a:tc>
                <a:tc>
                  <a:txBody>
                    <a:bodyPr/>
                    <a:lstStyle/>
                    <a:p>
                      <a:r>
                        <a:rPr lang="en-US" sz="2200" b="1" dirty="0">
                          <a:solidFill>
                            <a:schemeClr val="tx1"/>
                          </a:solidFill>
                          <a:latin typeface="Source Sans Pro" charset="0"/>
                          <a:ea typeface="Source Sans Pro" charset="0"/>
                          <a:cs typeface="Source Sans Pro" charset="0"/>
                        </a:rPr>
                        <a:t>Lunch</a:t>
                      </a:r>
                    </a:p>
                  </a:txBody>
                  <a:tcPr anchor="ctr">
                    <a:noFill/>
                  </a:tcPr>
                </a:tc>
                <a:extLst>
                  <a:ext uri="{0D108BD9-81ED-4DB2-BD59-A6C34878D82A}">
                    <a16:rowId xmlns:a16="http://schemas.microsoft.com/office/drawing/2014/main" val="10003"/>
                  </a:ext>
                </a:extLst>
              </a:tr>
              <a:tr h="370840">
                <a:tc>
                  <a:txBody>
                    <a:bodyPr/>
                    <a:lstStyle/>
                    <a:p>
                      <a:pPr algn="l"/>
                      <a:r>
                        <a:rPr lang="en-US" sz="2200" b="1" i="0" dirty="0">
                          <a:solidFill>
                            <a:schemeClr val="tx1"/>
                          </a:solidFill>
                          <a:latin typeface="Source Sans Pro" charset="0"/>
                          <a:ea typeface="Source Sans Pro" charset="0"/>
                          <a:cs typeface="Source Sans Pro" charset="0"/>
                        </a:rPr>
                        <a:t>1:15 – 2:45 </a:t>
                      </a:r>
                    </a:p>
                  </a:txBody>
                  <a:tcPr anchor="ctr">
                    <a:noFill/>
                  </a:tcPr>
                </a:tc>
                <a:tc>
                  <a:txBody>
                    <a:bodyPr/>
                    <a:lstStyle/>
                    <a:p>
                      <a:r>
                        <a:rPr lang="en-US" sz="2200" dirty="0">
                          <a:solidFill>
                            <a:schemeClr val="tx1"/>
                          </a:solidFill>
                          <a:latin typeface="Source Sans Pro" charset="0"/>
                          <a:ea typeface="Source Sans Pro" charset="0"/>
                          <a:cs typeface="Source Sans Pro" charset="0"/>
                        </a:rPr>
                        <a:t>Managing</a:t>
                      </a:r>
                      <a:r>
                        <a:rPr lang="en-US" sz="2200" baseline="0" dirty="0">
                          <a:solidFill>
                            <a:schemeClr val="tx1"/>
                          </a:solidFill>
                          <a:latin typeface="Source Sans Pro" charset="0"/>
                          <a:ea typeface="Source Sans Pro" charset="0"/>
                          <a:cs typeface="Source Sans Pro" charset="0"/>
                        </a:rPr>
                        <a:t> Your Team: Fostering Relationships and Culture</a:t>
                      </a:r>
                      <a:endParaRPr lang="en-US" sz="2200" dirty="0">
                        <a:solidFill>
                          <a:schemeClr val="tx1"/>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4"/>
                  </a:ext>
                </a:extLst>
              </a:tr>
              <a:tr h="370840">
                <a:tc>
                  <a:txBody>
                    <a:bodyPr/>
                    <a:lstStyle/>
                    <a:p>
                      <a:pPr algn="l"/>
                      <a:r>
                        <a:rPr lang="en-US" sz="2200" b="1" i="0" dirty="0">
                          <a:solidFill>
                            <a:srgbClr val="3D444D"/>
                          </a:solidFill>
                          <a:latin typeface="Source Sans Pro" charset="0"/>
                          <a:ea typeface="Source Sans Pro" charset="0"/>
                          <a:cs typeface="Source Sans Pro" charset="0"/>
                        </a:rPr>
                        <a:t>2:45 – 3:00</a:t>
                      </a:r>
                    </a:p>
                  </a:txBody>
                  <a:tcPr anchor="ctr">
                    <a:noFill/>
                  </a:tcPr>
                </a:tc>
                <a:tc>
                  <a:txBody>
                    <a:bodyPr/>
                    <a:lstStyle/>
                    <a:p>
                      <a:r>
                        <a:rPr lang="en-US" sz="2200" b="1" dirty="0">
                          <a:solidFill>
                            <a:srgbClr val="3D444D"/>
                          </a:solidFill>
                          <a:latin typeface="Source Sans Pro" charset="0"/>
                          <a:ea typeface="Source Sans Pro" charset="0"/>
                          <a:cs typeface="Source Sans Pro" charset="0"/>
                        </a:rPr>
                        <a:t>Break</a:t>
                      </a:r>
                    </a:p>
                  </a:txBody>
                  <a:tcPr anchor="ctr">
                    <a:noFill/>
                  </a:tcPr>
                </a:tc>
                <a:extLst>
                  <a:ext uri="{0D108BD9-81ED-4DB2-BD59-A6C34878D82A}">
                    <a16:rowId xmlns:a16="http://schemas.microsoft.com/office/drawing/2014/main" val="10005"/>
                  </a:ext>
                </a:extLst>
              </a:tr>
              <a:tr h="370840">
                <a:tc>
                  <a:txBody>
                    <a:bodyPr/>
                    <a:lstStyle/>
                    <a:p>
                      <a:pPr algn="l"/>
                      <a:r>
                        <a:rPr lang="en-US" sz="2200" b="1" i="0" dirty="0">
                          <a:solidFill>
                            <a:srgbClr val="3D444D"/>
                          </a:solidFill>
                          <a:latin typeface="Source Sans Pro" charset="0"/>
                          <a:ea typeface="Source Sans Pro" charset="0"/>
                          <a:cs typeface="Source Sans Pro" charset="0"/>
                        </a:rPr>
                        <a:t>3:00 – 4:15</a:t>
                      </a:r>
                    </a:p>
                  </a:txBody>
                  <a:tcPr anchor="ctr">
                    <a:noFill/>
                  </a:tcPr>
                </a:tc>
                <a:tc>
                  <a:txBody>
                    <a:bodyPr/>
                    <a:lstStyle/>
                    <a:p>
                      <a:r>
                        <a:rPr lang="en-US" sz="2200" dirty="0">
                          <a:solidFill>
                            <a:srgbClr val="3D444D"/>
                          </a:solidFill>
                          <a:latin typeface="Source Sans Pro" charset="0"/>
                          <a:ea typeface="Source Sans Pro" charset="0"/>
                          <a:cs typeface="Source Sans Pro" charset="0"/>
                        </a:rPr>
                        <a:t>Managing</a:t>
                      </a:r>
                      <a:r>
                        <a:rPr lang="en-US" sz="2200" baseline="0" dirty="0">
                          <a:solidFill>
                            <a:srgbClr val="3D444D"/>
                          </a:solidFill>
                          <a:latin typeface="Source Sans Pro" charset="0"/>
                          <a:ea typeface="Source Sans Pro" charset="0"/>
                          <a:cs typeface="Source Sans Pro" charset="0"/>
                        </a:rPr>
                        <a:t> Your Team: Coachable Moments</a:t>
                      </a:r>
                    </a:p>
                  </a:txBody>
                  <a:tcPr anchor="ctr">
                    <a:noFill/>
                  </a:tcPr>
                </a:tc>
                <a:extLst>
                  <a:ext uri="{0D108BD9-81ED-4DB2-BD59-A6C34878D82A}">
                    <a16:rowId xmlns:a16="http://schemas.microsoft.com/office/drawing/2014/main" val="10006"/>
                  </a:ext>
                </a:extLst>
              </a:tr>
              <a:tr h="370840">
                <a:tc>
                  <a:txBody>
                    <a:bodyPr/>
                    <a:lstStyle/>
                    <a:p>
                      <a:pPr algn="l"/>
                      <a:r>
                        <a:rPr lang="en-US" sz="2200" b="1" i="0" dirty="0">
                          <a:solidFill>
                            <a:srgbClr val="3D444D"/>
                          </a:solidFill>
                          <a:latin typeface="Source Sans Pro" charset="0"/>
                          <a:ea typeface="Source Sans Pro" charset="0"/>
                          <a:cs typeface="Source Sans Pro" charset="0"/>
                        </a:rPr>
                        <a:t>4:15 – 4:30</a:t>
                      </a:r>
                    </a:p>
                  </a:txBody>
                  <a:tcPr anchor="ctr">
                    <a:noFill/>
                  </a:tcPr>
                </a:tc>
                <a:tc>
                  <a:txBody>
                    <a:bodyPr/>
                    <a:lstStyle/>
                    <a:p>
                      <a:r>
                        <a:rPr lang="en-US" sz="2200" b="1" dirty="0">
                          <a:solidFill>
                            <a:srgbClr val="3D444D"/>
                          </a:solidFill>
                          <a:latin typeface="Source Sans Pro" charset="0"/>
                          <a:ea typeface="Source Sans Pro" charset="0"/>
                          <a:cs typeface="Source Sans Pro" charset="0"/>
                        </a:rPr>
                        <a:t>Break</a:t>
                      </a:r>
                    </a:p>
                  </a:txBody>
                  <a:tcPr anchor="ctr">
                    <a:noFill/>
                  </a:tcPr>
                </a:tc>
                <a:extLst>
                  <a:ext uri="{0D108BD9-81ED-4DB2-BD59-A6C34878D82A}">
                    <a16:rowId xmlns:a16="http://schemas.microsoft.com/office/drawing/2014/main" val="10007"/>
                  </a:ext>
                </a:extLst>
              </a:tr>
              <a:tr h="370840">
                <a:tc>
                  <a:txBody>
                    <a:bodyPr/>
                    <a:lstStyle/>
                    <a:p>
                      <a:pPr algn="l"/>
                      <a:r>
                        <a:rPr lang="en-US" sz="2200" b="1" i="0" dirty="0">
                          <a:solidFill>
                            <a:schemeClr val="bg1"/>
                          </a:solidFill>
                          <a:latin typeface="Source Sans Pro" charset="0"/>
                          <a:ea typeface="Source Sans Pro" charset="0"/>
                          <a:cs typeface="Source Sans Pro" charset="0"/>
                        </a:rPr>
                        <a:t>4:30 – 5:00 </a:t>
                      </a:r>
                    </a:p>
                  </a:txBody>
                  <a:tcPr anchor="ctr">
                    <a:solidFill>
                      <a:schemeClr val="tx2"/>
                    </a:solidFill>
                  </a:tcPr>
                </a:tc>
                <a:tc>
                  <a:txBody>
                    <a:bodyPr/>
                    <a:lstStyle/>
                    <a:p>
                      <a:r>
                        <a:rPr lang="en-US" sz="2200" dirty="0">
                          <a:solidFill>
                            <a:schemeClr val="bg1"/>
                          </a:solidFill>
                          <a:latin typeface="Source Sans Pro" charset="0"/>
                          <a:ea typeface="Source Sans Pro" charset="0"/>
                          <a:cs typeface="Source Sans Pro" charset="0"/>
                        </a:rPr>
                        <a:t>Debrief</a:t>
                      </a:r>
                      <a:r>
                        <a:rPr lang="en-US" sz="2200" baseline="0" dirty="0">
                          <a:solidFill>
                            <a:schemeClr val="bg1"/>
                          </a:solidFill>
                          <a:latin typeface="Source Sans Pro" charset="0"/>
                          <a:ea typeface="Source Sans Pro" charset="0"/>
                          <a:cs typeface="Source Sans Pro" charset="0"/>
                        </a:rPr>
                        <a:t> &amp; Close</a:t>
                      </a:r>
                      <a:endParaRPr lang="en-US" sz="2200" dirty="0">
                        <a:solidFill>
                          <a:schemeClr val="bg1"/>
                        </a:solidFill>
                        <a:latin typeface="Source Sans Pro" charset="0"/>
                        <a:ea typeface="Source Sans Pro" charset="0"/>
                        <a:cs typeface="Source Sans Pro" charset="0"/>
                      </a:endParaRPr>
                    </a:p>
                  </a:txBody>
                  <a:tcPr anchor="ctr">
                    <a:solidFill>
                      <a:schemeClr val="tx2"/>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723077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alphaModFix amt="10000"/>
            <a:extLst>
              <a:ext uri="{28A0092B-C50C-407E-A947-70E740481C1C}">
                <a14:useLocalDpi xmlns:a14="http://schemas.microsoft.com/office/drawing/2010/main" val="0"/>
              </a:ext>
            </a:extLst>
          </a:blip>
          <a:srcRect t="13434" b="1889"/>
          <a:stretch/>
        </p:blipFill>
        <p:spPr>
          <a:xfrm>
            <a:off x="0" y="0"/>
            <a:ext cx="12191998" cy="6858000"/>
          </a:xfrm>
          <a:prstGeom prst="rect">
            <a:avLst/>
          </a:prstGeom>
        </p:spPr>
      </p:pic>
      <p:sp>
        <p:nvSpPr>
          <p:cNvPr id="9" name="TextBox 8"/>
          <p:cNvSpPr txBox="1"/>
          <p:nvPr/>
        </p:nvSpPr>
        <p:spPr>
          <a:xfrm>
            <a:off x="0" y="2776073"/>
            <a:ext cx="12192000" cy="1015663"/>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Debrief &amp; Close</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06825589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119812" y="877514"/>
            <a:ext cx="4194048" cy="1768433"/>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Debriefing today’s training</a:t>
            </a:r>
          </a:p>
        </p:txBody>
      </p:sp>
      <p:sp>
        <p:nvSpPr>
          <p:cNvPr id="8" name="TextBox 7"/>
          <p:cNvSpPr txBox="1"/>
          <p:nvPr/>
        </p:nvSpPr>
        <p:spPr>
          <a:xfrm>
            <a:off x="6545597" y="877514"/>
            <a:ext cx="4547617" cy="4154984"/>
          </a:xfrm>
          <a:prstGeom prst="rect">
            <a:avLst/>
          </a:prstGeom>
          <a:noFill/>
        </p:spPr>
        <p:txBody>
          <a:bodyPr wrap="square" rtlCol="0">
            <a:spAutoFit/>
          </a:bodyPr>
          <a:lstStyle/>
          <a:p>
            <a:r>
              <a:rPr lang="en-US" sz="2400" dirty="0">
                <a:latin typeface="Source Sans Pro" charset="0"/>
                <a:ea typeface="Source Sans Pro" charset="0"/>
                <a:cs typeface="Source Sans Pro" charset="0"/>
              </a:rPr>
              <a:t>Butcher paper placed around the room for each training section. </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Use markers to write down your biggest takeaway. </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We’ll circle up and share our biggest takeaway and most interesting takeaway you saw from someone else</a:t>
            </a:r>
          </a:p>
          <a:p>
            <a:endParaRPr lang="en-US" sz="2400" dirty="0">
              <a:latin typeface="Source Sans Pro" charset="0"/>
              <a:ea typeface="Source Sans Pro" charset="0"/>
              <a:cs typeface="Source Sans Pro" charset="0"/>
            </a:endParaRPr>
          </a:p>
        </p:txBody>
      </p:sp>
      <p:sp>
        <p:nvSpPr>
          <p:cNvPr id="9" name="Oval 8"/>
          <p:cNvSpPr/>
          <p:nvPr/>
        </p:nvSpPr>
        <p:spPr>
          <a:xfrm>
            <a:off x="6097327" y="946105"/>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0" name="Oval 9"/>
          <p:cNvSpPr/>
          <p:nvPr/>
        </p:nvSpPr>
        <p:spPr>
          <a:xfrm>
            <a:off x="6097326" y="2068733"/>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11" name="Oval 10"/>
          <p:cNvSpPr/>
          <p:nvPr/>
        </p:nvSpPr>
        <p:spPr>
          <a:xfrm>
            <a:off x="6097325" y="3542422"/>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503" y="3091943"/>
            <a:ext cx="4985042" cy="2973868"/>
          </a:xfrm>
          <a:prstGeom prst="rect">
            <a:avLst/>
          </a:prstGeom>
        </p:spPr>
      </p:pic>
    </p:spTree>
    <p:extLst>
      <p:ext uri="{BB962C8B-B14F-4D97-AF65-F5344CB8AC3E}">
        <p14:creationId xmlns:p14="http://schemas.microsoft.com/office/powerpoint/2010/main" val="180169612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706624"/>
            <a:ext cx="12192000" cy="1015663"/>
          </a:xfrm>
          <a:prstGeom prst="rect">
            <a:avLst/>
          </a:prstGeom>
          <a:noFill/>
        </p:spPr>
        <p:txBody>
          <a:bodyPr wrap="square" rtlCol="0">
            <a:spAutoFit/>
          </a:bodyPr>
          <a:lstStyle/>
          <a:p>
            <a:pPr algn="ctr"/>
            <a:r>
              <a:rPr lang="en-US" sz="6000" b="1" dirty="0" err="1">
                <a:solidFill>
                  <a:srgbClr val="FFFFFF"/>
                </a:solidFill>
                <a:latin typeface="Gilroy ExtraBold" charset="0"/>
                <a:ea typeface="Gilroy ExtraBold" charset="0"/>
                <a:cs typeface="Gilroy ExtraBold" charset="0"/>
              </a:rPr>
              <a:t>bit.ly</a:t>
            </a:r>
            <a:r>
              <a:rPr lang="en-US" sz="6000" b="1" dirty="0">
                <a:solidFill>
                  <a:srgbClr val="FFFFFF"/>
                </a:solidFill>
                <a:latin typeface="Gilroy ExtraBold" charset="0"/>
                <a:ea typeface="Gilroy ExtraBold" charset="0"/>
                <a:cs typeface="Gilroy ExtraBold" charset="0"/>
              </a:rPr>
              <a:t>/</a:t>
            </a:r>
            <a:r>
              <a:rPr lang="en-US" sz="6000" b="1" dirty="0" err="1">
                <a:solidFill>
                  <a:srgbClr val="FFFFFF"/>
                </a:solidFill>
                <a:latin typeface="Gilroy ExtraBold" charset="0"/>
                <a:ea typeface="Gilroy ExtraBold" charset="0"/>
                <a:cs typeface="Gilroy ExtraBold" charset="0"/>
              </a:rPr>
              <a:t>ofahuddle</a:t>
            </a:r>
            <a:endParaRPr lang="en-US" sz="6000" b="1" dirty="0">
              <a:solidFill>
                <a:srgbClr val="FFFFFF"/>
              </a:solidFill>
              <a:latin typeface="Gilroy ExtraBold" charset="0"/>
              <a:ea typeface="Gilroy ExtraBold" charset="0"/>
              <a:cs typeface="Gilroy ExtraBold" charset="0"/>
            </a:endParaRPr>
          </a:p>
        </p:txBody>
      </p:sp>
      <p:pic>
        <p:nvPicPr>
          <p:cNvPr id="5" name="Picture 4"/>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203558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alphaModFix amt="10000"/>
            <a:extLst>
              <a:ext uri="{28A0092B-C50C-407E-A947-70E740481C1C}">
                <a14:useLocalDpi xmlns:a14="http://schemas.microsoft.com/office/drawing/2010/main" val="0"/>
              </a:ext>
            </a:extLst>
          </a:blip>
          <a:srcRect t="13434" b="1889"/>
          <a:stretch/>
        </p:blipFill>
        <p:spPr>
          <a:xfrm>
            <a:off x="0" y="0"/>
            <a:ext cx="12191998" cy="6858000"/>
          </a:xfrm>
          <a:prstGeom prst="rect">
            <a:avLst/>
          </a:prstGeom>
        </p:spPr>
      </p:pic>
      <p:sp>
        <p:nvSpPr>
          <p:cNvPr id="9" name="TextBox 8"/>
          <p:cNvSpPr txBox="1"/>
          <p:nvPr/>
        </p:nvSpPr>
        <p:spPr>
          <a:xfrm>
            <a:off x="0" y="2045547"/>
            <a:ext cx="12192000" cy="2346180"/>
          </a:xfrm>
          <a:prstGeom prst="rect">
            <a:avLst/>
          </a:prstGeom>
          <a:noFill/>
        </p:spPr>
        <p:txBody>
          <a:bodyPr wrap="square" rtlCol="0">
            <a:spAutoFit/>
          </a:bodyPr>
          <a:lstStyle/>
          <a:p>
            <a:pPr algn="ctr"/>
            <a:r>
              <a:rPr lang="en-US" sz="12000" b="1" dirty="0">
                <a:solidFill>
                  <a:srgbClr val="FFFFFF"/>
                </a:solidFill>
                <a:latin typeface="Gilroy ExtraBold" charset="0"/>
                <a:ea typeface="Gilroy ExtraBold" charset="0"/>
                <a:cs typeface="Gilroy ExtraBold" charset="0"/>
              </a:rPr>
              <a:t>We are OFA</a:t>
            </a:r>
          </a:p>
        </p:txBody>
      </p:sp>
      <p:sp>
        <p:nvSpPr>
          <p:cNvPr id="4" name="TextBox 3"/>
          <p:cNvSpPr txBox="1"/>
          <p:nvPr/>
        </p:nvSpPr>
        <p:spPr>
          <a:xfrm>
            <a:off x="0" y="3798593"/>
            <a:ext cx="12192000" cy="523220"/>
          </a:xfrm>
          <a:prstGeom prst="rect">
            <a:avLst/>
          </a:prstGeom>
          <a:noFill/>
        </p:spPr>
        <p:txBody>
          <a:bodyPr wrap="square" rtlCol="0">
            <a:spAutoFit/>
          </a:bodyPr>
          <a:lstStyle/>
          <a:p>
            <a:pPr algn="ctr"/>
            <a:r>
              <a:rPr lang="en-US" sz="2800" dirty="0">
                <a:solidFill>
                  <a:srgbClr val="00B3DC"/>
                </a:solidFill>
                <a:latin typeface="Gilroy"/>
                <a:ea typeface="Source Sans Pro" charset="0"/>
                <a:cs typeface="Gilroy"/>
              </a:rPr>
              <a:t>Where we’ve been &amp; where we’re going</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694361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706624"/>
            <a:ext cx="12192000" cy="1015663"/>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Circle up and share!</a:t>
            </a:r>
          </a:p>
        </p:txBody>
      </p:sp>
      <p:pic>
        <p:nvPicPr>
          <p:cNvPr id="5" name="Picture 4"/>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79597273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
            <a:ext cx="12192000" cy="35881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2862322"/>
          </a:xfrm>
          <a:prstGeom prst="rect">
            <a:avLst/>
          </a:prstGeom>
          <a:noFill/>
        </p:spPr>
        <p:txBody>
          <a:bodyPr wrap="square" rtlCol="0">
            <a:spAutoFit/>
          </a:bodyPr>
          <a:lstStyle/>
          <a:p>
            <a:pPr>
              <a:lnSpc>
                <a:spcPct val="80000"/>
              </a:lnSpc>
            </a:pPr>
            <a:r>
              <a:rPr lang="en-US" sz="4500" b="1" dirty="0">
                <a:solidFill>
                  <a:schemeClr val="bg1"/>
                </a:solidFill>
                <a:latin typeface="Gilroy ExtraBold" charset="0"/>
                <a:ea typeface="Gilroy ExtraBold" charset="0"/>
                <a:cs typeface="Gilroy ExtraBold" charset="0"/>
              </a:rPr>
              <a:t>Reception Details </a:t>
            </a:r>
          </a:p>
          <a:p>
            <a:pPr>
              <a:lnSpc>
                <a:spcPct val="80000"/>
              </a:lnSpc>
            </a:pPr>
            <a:endParaRPr lang="en-US" sz="4500" b="1" dirty="0">
              <a:solidFill>
                <a:schemeClr val="tx2"/>
              </a:solidFill>
              <a:latin typeface="Gilroy ExtraBold" charset="0"/>
              <a:ea typeface="Gilroy ExtraBold" charset="0"/>
              <a:cs typeface="Gilroy ExtraBold" charset="0"/>
            </a:endParaRPr>
          </a:p>
          <a:p>
            <a:pPr>
              <a:lnSpc>
                <a:spcPct val="80000"/>
              </a:lnSpc>
            </a:pPr>
            <a:endParaRPr lang="en-US" sz="4500" b="1" dirty="0">
              <a:solidFill>
                <a:schemeClr val="tx2"/>
              </a:solidFill>
              <a:latin typeface="Gilroy ExtraBold" charset="0"/>
              <a:ea typeface="Gilroy ExtraBold" charset="0"/>
              <a:cs typeface="Gilroy ExtraBold" charset="0"/>
            </a:endParaRPr>
          </a:p>
          <a:p>
            <a:pPr>
              <a:lnSpc>
                <a:spcPct val="80000"/>
              </a:lnSpc>
            </a:pPr>
            <a:endParaRPr lang="en-US" sz="4500" b="1" dirty="0">
              <a:solidFill>
                <a:schemeClr val="tx2"/>
              </a:solidFill>
              <a:latin typeface="Gilroy ExtraBold" charset="0"/>
              <a:ea typeface="Gilroy ExtraBold" charset="0"/>
              <a:cs typeface="Gilroy ExtraBold" charset="0"/>
            </a:endParaRPr>
          </a:p>
        </p:txBody>
      </p:sp>
      <p:sp>
        <p:nvSpPr>
          <p:cNvPr id="8" name="TextBox 7"/>
          <p:cNvSpPr txBox="1"/>
          <p:nvPr/>
        </p:nvSpPr>
        <p:spPr>
          <a:xfrm>
            <a:off x="6266688" y="1141536"/>
            <a:ext cx="4547617" cy="3785652"/>
          </a:xfrm>
          <a:prstGeom prst="rect">
            <a:avLst/>
          </a:prstGeom>
          <a:noFill/>
        </p:spPr>
        <p:txBody>
          <a:bodyPr wrap="square" rtlCol="0">
            <a:spAutoFit/>
          </a:bodyPr>
          <a:lstStyle/>
          <a:p>
            <a:r>
              <a:rPr lang="en-US" sz="2400" b="1" dirty="0">
                <a:solidFill>
                  <a:schemeClr val="bg1"/>
                </a:solidFill>
                <a:latin typeface="Source Sans Pro" charset="0"/>
                <a:ea typeface="Source Sans Pro" charset="0"/>
                <a:cs typeface="Source Sans Pro" charset="0"/>
              </a:rPr>
              <a:t>The </a:t>
            </a:r>
            <a:r>
              <a:rPr lang="en-US" sz="2400" b="1" dirty="0" err="1">
                <a:solidFill>
                  <a:schemeClr val="bg1"/>
                </a:solidFill>
                <a:latin typeface="Source Sans Pro" charset="0"/>
                <a:ea typeface="Source Sans Pro" charset="0"/>
                <a:cs typeface="Source Sans Pro" charset="0"/>
              </a:rPr>
              <a:t>CrossRoads</a:t>
            </a:r>
            <a:r>
              <a:rPr lang="en-US" sz="2400" b="1" dirty="0">
                <a:solidFill>
                  <a:schemeClr val="bg1"/>
                </a:solidFill>
                <a:latin typeface="Source Sans Pro" charset="0"/>
                <a:ea typeface="Source Sans Pro" charset="0"/>
                <a:cs typeface="Source Sans Pro" charset="0"/>
              </a:rPr>
              <a:t> Bar &amp; Grill</a:t>
            </a:r>
          </a:p>
          <a:p>
            <a:r>
              <a:rPr lang="en-US" sz="2400" dirty="0">
                <a:solidFill>
                  <a:schemeClr val="bg1"/>
                </a:solidFill>
                <a:latin typeface="Source Sans Pro" charset="0"/>
                <a:ea typeface="Source Sans Pro" charset="0"/>
                <a:cs typeface="Source Sans Pro" charset="0"/>
              </a:rPr>
              <a:t>1120 W Madison St</a:t>
            </a:r>
          </a:p>
          <a:p>
            <a:endParaRPr lang="en-US" sz="2400" dirty="0">
              <a:solidFill>
                <a:schemeClr val="bg1"/>
              </a:solidFill>
              <a:latin typeface="Source Sans Pro" charset="0"/>
              <a:ea typeface="Source Sans Pro" charset="0"/>
              <a:cs typeface="Source Sans Pro" charset="0"/>
            </a:endParaRPr>
          </a:p>
          <a:p>
            <a:r>
              <a:rPr lang="en-US" sz="2400" b="1" dirty="0">
                <a:solidFill>
                  <a:schemeClr val="bg1"/>
                </a:solidFill>
                <a:latin typeface="Source Sans Pro" charset="0"/>
                <a:ea typeface="Source Sans Pro" charset="0"/>
                <a:cs typeface="Source Sans Pro" charset="0"/>
              </a:rPr>
              <a:t>Tonight from 5:30–7:30pm! </a:t>
            </a:r>
            <a:r>
              <a:rPr lang="en-US" sz="2400" dirty="0">
                <a:solidFill>
                  <a:schemeClr val="bg1"/>
                </a:solidFill>
                <a:latin typeface="Source Sans Pro" charset="0"/>
                <a:ea typeface="Source Sans Pro" charset="0"/>
                <a:cs typeface="Source Sans Pro" charset="0"/>
              </a:rPr>
              <a:t>Appetizers provided. </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endParaRPr lang="en-US" sz="2400" b="1" dirty="0">
              <a:latin typeface="Source Sans Pro" charset="0"/>
              <a:ea typeface="Source Sans Pro" charset="0"/>
              <a:cs typeface="Source Sans Pro" charset="0"/>
            </a:endParaRPr>
          </a:p>
          <a:p>
            <a:endParaRPr lang="en-US" sz="2400" b="1"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p:txBody>
      </p:sp>
      <p:sp>
        <p:nvSpPr>
          <p:cNvPr id="13" name="TextBox 12"/>
          <p:cNvSpPr txBox="1"/>
          <p:nvPr/>
        </p:nvSpPr>
        <p:spPr>
          <a:xfrm>
            <a:off x="936546" y="3911525"/>
            <a:ext cx="4194048" cy="2862322"/>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Tomorrow’s</a:t>
            </a:r>
          </a:p>
          <a:p>
            <a:pPr>
              <a:lnSpc>
                <a:spcPct val="80000"/>
              </a:lnSpc>
            </a:pPr>
            <a:r>
              <a:rPr lang="en-US" sz="4500" b="1" dirty="0">
                <a:solidFill>
                  <a:schemeClr val="tx2"/>
                </a:solidFill>
                <a:latin typeface="Gilroy ExtraBold" charset="0"/>
                <a:ea typeface="Gilroy ExtraBold" charset="0"/>
                <a:cs typeface="Gilroy ExtraBold" charset="0"/>
              </a:rPr>
              <a:t>Training</a:t>
            </a:r>
          </a:p>
          <a:p>
            <a:pPr>
              <a:lnSpc>
                <a:spcPct val="80000"/>
              </a:lnSpc>
            </a:pPr>
            <a:endParaRPr lang="en-US" sz="4500" b="1" dirty="0">
              <a:solidFill>
                <a:schemeClr val="tx2"/>
              </a:solidFill>
              <a:latin typeface="Gilroy ExtraBold" charset="0"/>
              <a:ea typeface="Gilroy ExtraBold" charset="0"/>
              <a:cs typeface="Gilroy ExtraBold" charset="0"/>
            </a:endParaRPr>
          </a:p>
          <a:p>
            <a:pPr>
              <a:lnSpc>
                <a:spcPct val="80000"/>
              </a:lnSpc>
            </a:pPr>
            <a:endParaRPr lang="en-US" sz="4500" b="1" dirty="0">
              <a:solidFill>
                <a:schemeClr val="tx2"/>
              </a:solidFill>
              <a:latin typeface="Gilroy ExtraBold" charset="0"/>
              <a:ea typeface="Gilroy ExtraBold" charset="0"/>
              <a:cs typeface="Gilroy ExtraBold" charset="0"/>
            </a:endParaRPr>
          </a:p>
          <a:p>
            <a:pPr>
              <a:lnSpc>
                <a:spcPct val="80000"/>
              </a:lnSpc>
            </a:pPr>
            <a:endParaRPr lang="en-US" sz="4500" b="1" dirty="0">
              <a:solidFill>
                <a:schemeClr val="tx2"/>
              </a:solidFill>
              <a:latin typeface="Gilroy ExtraBold" charset="0"/>
              <a:ea typeface="Gilroy ExtraBold" charset="0"/>
              <a:cs typeface="Gilroy ExtraBold" charset="0"/>
            </a:endParaRPr>
          </a:p>
        </p:txBody>
      </p:sp>
      <p:sp>
        <p:nvSpPr>
          <p:cNvPr id="14" name="TextBox 13"/>
          <p:cNvSpPr txBox="1"/>
          <p:nvPr/>
        </p:nvSpPr>
        <p:spPr>
          <a:xfrm>
            <a:off x="6215682" y="3823638"/>
            <a:ext cx="4547617" cy="4154984"/>
          </a:xfrm>
          <a:prstGeom prst="rect">
            <a:avLst/>
          </a:prstGeom>
          <a:noFill/>
        </p:spPr>
        <p:txBody>
          <a:bodyPr wrap="square" rtlCol="0">
            <a:spAutoFit/>
          </a:bodyPr>
          <a:lstStyle/>
          <a:p>
            <a:r>
              <a:rPr lang="en-US" sz="2400" b="1" dirty="0">
                <a:solidFill>
                  <a:schemeClr val="tx2"/>
                </a:solidFill>
                <a:latin typeface="Source Sans Pro" charset="0"/>
                <a:ea typeface="Source Sans Pro" charset="0"/>
                <a:cs typeface="Source Sans Pro" charset="0"/>
              </a:rPr>
              <a:t>Breakfast and sign-in here at 9:00am!</a:t>
            </a:r>
          </a:p>
          <a:p>
            <a:endParaRPr lang="en-US" sz="2400" b="1" dirty="0">
              <a:solidFill>
                <a:schemeClr val="tx2"/>
              </a:solidFill>
              <a:latin typeface="Source Sans Pro" charset="0"/>
              <a:ea typeface="Source Sans Pro" charset="0"/>
              <a:cs typeface="Source Sans Pro" charset="0"/>
            </a:endParaRPr>
          </a:p>
          <a:p>
            <a:r>
              <a:rPr lang="en-US" sz="2400" dirty="0">
                <a:solidFill>
                  <a:schemeClr val="tx2"/>
                </a:solidFill>
                <a:latin typeface="Source Sans Pro" charset="0"/>
                <a:ea typeface="Source Sans Pro" charset="0"/>
                <a:cs typeface="Source Sans Pro" charset="0"/>
              </a:rPr>
              <a:t>We will finish by 1:30pm. Make sure you check out of your hotel and bring your luggage!</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endParaRPr lang="en-US" sz="2400" b="1" dirty="0">
              <a:latin typeface="Source Sans Pro" charset="0"/>
              <a:ea typeface="Source Sans Pro" charset="0"/>
              <a:cs typeface="Source Sans Pro" charset="0"/>
            </a:endParaRPr>
          </a:p>
          <a:p>
            <a:endParaRPr lang="en-US" sz="2400" b="1"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p:txBody>
      </p:sp>
    </p:spTree>
    <p:extLst>
      <p:ext uri="{BB962C8B-B14F-4D97-AF65-F5344CB8AC3E}">
        <p14:creationId xmlns:p14="http://schemas.microsoft.com/office/powerpoint/2010/main" val="31026609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9" name="TextBox 8"/>
          <p:cNvSpPr txBox="1"/>
          <p:nvPr/>
        </p:nvSpPr>
        <p:spPr>
          <a:xfrm>
            <a:off x="0" y="2318947"/>
            <a:ext cx="12192000" cy="1938992"/>
          </a:xfrm>
          <a:prstGeom prst="rect">
            <a:avLst/>
          </a:prstGeom>
          <a:noFill/>
        </p:spPr>
        <p:txBody>
          <a:bodyPr wrap="square" rtlCol="0">
            <a:spAutoFit/>
          </a:bodyPr>
          <a:lstStyle/>
          <a:p>
            <a:pPr algn="ctr"/>
            <a:r>
              <a:rPr lang="en-US" sz="12000" b="1" dirty="0">
                <a:solidFill>
                  <a:srgbClr val="FFFFFF"/>
                </a:solidFill>
                <a:latin typeface="Gilroy ExtraBold" charset="0"/>
                <a:ea typeface="Gilroy ExtraBold" charset="0"/>
                <a:cs typeface="Gilroy ExtraBold" charset="0"/>
              </a:rPr>
              <a:t>Thank you!</a:t>
            </a:r>
          </a:p>
        </p:txBody>
      </p:sp>
      <p:pic>
        <p:nvPicPr>
          <p:cNvPr id="5" name="Picture 4"/>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22499362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alphaModFix amt="10000"/>
            <a:extLst>
              <a:ext uri="{28A0092B-C50C-407E-A947-70E740481C1C}">
                <a14:useLocalDpi xmlns:a14="http://schemas.microsoft.com/office/drawing/2010/main" val="0"/>
              </a:ext>
            </a:extLst>
          </a:blip>
          <a:srcRect t="13434" b="1889"/>
          <a:stretch/>
        </p:blipFill>
        <p:spPr>
          <a:xfrm>
            <a:off x="0" y="0"/>
            <a:ext cx="12191998" cy="6858000"/>
          </a:xfrm>
          <a:prstGeom prst="rect">
            <a:avLst/>
          </a:prstGeom>
        </p:spPr>
      </p:pic>
      <p:sp>
        <p:nvSpPr>
          <p:cNvPr id="9" name="TextBox 8"/>
          <p:cNvSpPr txBox="1"/>
          <p:nvPr/>
        </p:nvSpPr>
        <p:spPr>
          <a:xfrm>
            <a:off x="0" y="2167259"/>
            <a:ext cx="12192000" cy="1938992"/>
          </a:xfrm>
          <a:prstGeom prst="rect">
            <a:avLst/>
          </a:prstGeom>
          <a:noFill/>
        </p:spPr>
        <p:txBody>
          <a:bodyPr wrap="square" rtlCol="0">
            <a:spAutoFit/>
          </a:bodyPr>
          <a:lstStyle/>
          <a:p>
            <a:pPr algn="ctr"/>
            <a:r>
              <a:rPr lang="en-US" sz="12000" b="1" dirty="0">
                <a:solidFill>
                  <a:schemeClr val="bg1"/>
                </a:solidFill>
                <a:latin typeface="Gilroy ExtraBold" charset="0"/>
                <a:ea typeface="Gilroy ExtraBold" charset="0"/>
                <a:cs typeface="Gilroy ExtraBold" charset="0"/>
              </a:rPr>
              <a:t>Welcome!</a:t>
            </a:r>
          </a:p>
        </p:txBody>
      </p:sp>
      <p:sp>
        <p:nvSpPr>
          <p:cNvPr id="4" name="TextBox 3"/>
          <p:cNvSpPr txBox="1"/>
          <p:nvPr/>
        </p:nvSpPr>
        <p:spPr>
          <a:xfrm>
            <a:off x="0" y="3900531"/>
            <a:ext cx="12192000" cy="523220"/>
          </a:xfrm>
          <a:prstGeom prst="rect">
            <a:avLst/>
          </a:prstGeom>
          <a:noFill/>
        </p:spPr>
        <p:txBody>
          <a:bodyPr wrap="square" rtlCol="0">
            <a:spAutoFit/>
          </a:bodyPr>
          <a:lstStyle/>
          <a:p>
            <a:pPr algn="ctr"/>
            <a:r>
              <a:rPr lang="en-US" sz="2800" dirty="0">
                <a:solidFill>
                  <a:srgbClr val="00B3DC"/>
                </a:solidFill>
                <a:latin typeface="Gilroy"/>
                <a:ea typeface="Source Sans Pro" charset="0"/>
                <a:cs typeface="Gilroy"/>
              </a:rPr>
              <a:t>OFA Spring 2017 Coaches Huddle</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48381313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853988"/>
            <a:ext cx="12192000" cy="1015663"/>
          </a:xfrm>
          <a:prstGeom prst="rect">
            <a:avLst/>
          </a:prstGeom>
          <a:noFill/>
        </p:spPr>
        <p:txBody>
          <a:bodyPr wrap="square" rtlCol="0">
            <a:spAutoFit/>
          </a:bodyPr>
          <a:lstStyle/>
          <a:p>
            <a:pPr algn="ctr"/>
            <a:r>
              <a:rPr lang="en-US" sz="5800" b="1" dirty="0">
                <a:solidFill>
                  <a:srgbClr val="FFFFFF"/>
                </a:solidFill>
                <a:latin typeface="Gilroy ExtraBold" charset="0"/>
                <a:ea typeface="Gilroy ExtraBold" charset="0"/>
                <a:cs typeface="Gilroy ExtraBold" charset="0"/>
              </a:rPr>
              <a:t>Organizer Bingo</a:t>
            </a:r>
          </a:p>
        </p:txBody>
      </p:sp>
      <p:pic>
        <p:nvPicPr>
          <p:cNvPr id="11" name="Picture 10"/>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99131877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669414"/>
          </a:xfrm>
          <a:prstGeom prst="rect">
            <a:avLst/>
          </a:prstGeom>
          <a:noFill/>
        </p:spPr>
        <p:txBody>
          <a:bodyPr wrap="square" rtlCol="0">
            <a:spAutoFit/>
          </a:bodyPr>
          <a:lstStyle/>
          <a:p>
            <a:pPr>
              <a:lnSpc>
                <a:spcPct val="80000"/>
              </a:lnSpc>
            </a:pPr>
            <a:r>
              <a:rPr lang="en-US" sz="4500" b="1" dirty="0">
                <a:solidFill>
                  <a:srgbClr val="00B3DC"/>
                </a:solidFill>
                <a:latin typeface="Gilroy ExtraBold" charset="0"/>
                <a:ea typeface="Gilroy ExtraBold" charset="0"/>
                <a:cs typeface="Gilroy ExtraBold" charset="0"/>
              </a:rPr>
              <a:t>Our Goals</a:t>
            </a:r>
          </a:p>
        </p:txBody>
      </p:sp>
      <p:sp>
        <p:nvSpPr>
          <p:cNvPr id="8" name="TextBox 7"/>
          <p:cNvSpPr txBox="1"/>
          <p:nvPr/>
        </p:nvSpPr>
        <p:spPr>
          <a:xfrm>
            <a:off x="6266688" y="1141536"/>
            <a:ext cx="4547617" cy="3785652"/>
          </a:xfrm>
          <a:prstGeom prst="rect">
            <a:avLst/>
          </a:prstGeom>
          <a:noFill/>
        </p:spPr>
        <p:txBody>
          <a:bodyPr wrap="square" rtlCol="0">
            <a:spAutoFit/>
          </a:bodyPr>
          <a:lstStyle/>
          <a:p>
            <a:r>
              <a:rPr lang="en-US" sz="2400" dirty="0">
                <a:latin typeface="Source Sans Pro" charset="0"/>
                <a:ea typeface="Source Sans Pro" charset="0"/>
                <a:cs typeface="Source Sans Pro" charset="0"/>
              </a:rPr>
              <a:t>Understand your program roles and the management tools to be successful</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Be able to implement an array of coaching tools and strategies to support your team</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Feel confident in managing your programs from start to finish</a:t>
            </a:r>
          </a:p>
        </p:txBody>
      </p:sp>
      <p:sp>
        <p:nvSpPr>
          <p:cNvPr id="9" name="Oval 8"/>
          <p:cNvSpPr/>
          <p:nvPr/>
        </p:nvSpPr>
        <p:spPr>
          <a:xfrm>
            <a:off x="5818418" y="1210127"/>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0" name="Oval 9"/>
          <p:cNvSpPr/>
          <p:nvPr/>
        </p:nvSpPr>
        <p:spPr>
          <a:xfrm>
            <a:off x="5819125" y="2670331"/>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11" name="Oval 10"/>
          <p:cNvSpPr/>
          <p:nvPr/>
        </p:nvSpPr>
        <p:spPr>
          <a:xfrm>
            <a:off x="5818418" y="4130535"/>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Tree>
    <p:extLst>
      <p:ext uri="{BB962C8B-B14F-4D97-AF65-F5344CB8AC3E}">
        <p14:creationId xmlns:p14="http://schemas.microsoft.com/office/powerpoint/2010/main" val="99591835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69560" y="1201821"/>
            <a:ext cx="3171061" cy="1384995"/>
          </a:xfrm>
          <a:prstGeom prst="rect">
            <a:avLst/>
          </a:prstGeom>
          <a:noFill/>
        </p:spPr>
        <p:txBody>
          <a:bodyPr wrap="none" rtlCol="0">
            <a:spAutoFit/>
          </a:bodyPr>
          <a:lstStyle/>
          <a:p>
            <a:r>
              <a:rPr lang="en-US" sz="4200" b="1" dirty="0">
                <a:solidFill>
                  <a:srgbClr val="00B4DC"/>
                </a:solidFill>
                <a:latin typeface="Gilroy ExtraBold" charset="0"/>
                <a:ea typeface="Gilroy ExtraBold" charset="0"/>
                <a:cs typeface="Gilroy ExtraBold" charset="0"/>
              </a:rPr>
              <a:t>Yesterday’s</a:t>
            </a:r>
          </a:p>
          <a:p>
            <a:r>
              <a:rPr lang="en-US" sz="4200" b="1" dirty="0">
                <a:solidFill>
                  <a:srgbClr val="00B4DC"/>
                </a:solidFill>
                <a:latin typeface="Gilroy ExtraBold" charset="0"/>
                <a:ea typeface="Gilroy ExtraBold" charset="0"/>
                <a:cs typeface="Gilroy ExtraBold" charset="0"/>
              </a:rPr>
              <a:t>agenda</a:t>
            </a:r>
          </a:p>
        </p:txBody>
      </p:sp>
      <p:pic>
        <p:nvPicPr>
          <p:cNvPr id="7" name="Picture 6"/>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660216233"/>
              </p:ext>
            </p:extLst>
          </p:nvPr>
        </p:nvGraphicFramePr>
        <p:xfrm>
          <a:off x="4729744" y="1366520"/>
          <a:ext cx="7086601" cy="4511040"/>
        </p:xfrm>
        <a:graphic>
          <a:graphicData uri="http://schemas.openxmlformats.org/drawingml/2006/table">
            <a:tbl>
              <a:tblPr firstRow="1" bandRow="1">
                <a:tableStyleId>{5C22544A-7EE6-4342-B048-85BDC9FD1C3A}</a:tableStyleId>
              </a:tblPr>
              <a:tblGrid>
                <a:gridCol w="2032115">
                  <a:extLst>
                    <a:ext uri="{9D8B030D-6E8A-4147-A177-3AD203B41FA5}">
                      <a16:colId xmlns:a16="http://schemas.microsoft.com/office/drawing/2014/main" val="20000"/>
                    </a:ext>
                  </a:extLst>
                </a:gridCol>
                <a:gridCol w="5054486">
                  <a:extLst>
                    <a:ext uri="{9D8B030D-6E8A-4147-A177-3AD203B41FA5}">
                      <a16:colId xmlns:a16="http://schemas.microsoft.com/office/drawing/2014/main" val="20001"/>
                    </a:ext>
                  </a:extLst>
                </a:gridCol>
              </a:tblGrid>
              <a:tr h="319617">
                <a:tc>
                  <a:txBody>
                    <a:bodyPr/>
                    <a:lstStyle/>
                    <a:p>
                      <a:pPr algn="l"/>
                      <a:r>
                        <a:rPr lang="en-US" sz="2200" b="1" i="0" dirty="0">
                          <a:solidFill>
                            <a:schemeClr val="tx1"/>
                          </a:solidFill>
                          <a:latin typeface="Source Sans Pro" charset="0"/>
                          <a:ea typeface="Source Sans Pro" charset="0"/>
                          <a:cs typeface="Source Sans Pro" charset="0"/>
                        </a:rPr>
                        <a:t>10:00 –</a:t>
                      </a:r>
                      <a:r>
                        <a:rPr lang="en-US" sz="2200" b="1" i="0" baseline="0" dirty="0">
                          <a:solidFill>
                            <a:schemeClr val="tx1"/>
                          </a:solidFill>
                          <a:latin typeface="Source Sans Pro" charset="0"/>
                          <a:ea typeface="Source Sans Pro" charset="0"/>
                          <a:cs typeface="Source Sans Pro" charset="0"/>
                        </a:rPr>
                        <a:t> 10:30</a:t>
                      </a:r>
                      <a:endParaRPr lang="en-US" sz="2200" b="1" i="0" dirty="0">
                        <a:solidFill>
                          <a:schemeClr val="tx1"/>
                        </a:solidFill>
                        <a:latin typeface="Source Sans Pro" charset="0"/>
                        <a:ea typeface="Source Sans Pro" charset="0"/>
                        <a:cs typeface="Source Sans Pro" charset="0"/>
                      </a:endParaRPr>
                    </a:p>
                  </a:txBody>
                  <a:tcPr anchor="ctr">
                    <a:solidFill>
                      <a:schemeClr val="bg1"/>
                    </a:solidFill>
                  </a:tcPr>
                </a:tc>
                <a:tc>
                  <a:txBody>
                    <a:bodyPr/>
                    <a:lstStyle/>
                    <a:p>
                      <a:r>
                        <a:rPr lang="en-US" sz="2200" b="0" dirty="0">
                          <a:solidFill>
                            <a:schemeClr val="tx1"/>
                          </a:solidFill>
                          <a:latin typeface="Source Sans Pro" charset="0"/>
                          <a:ea typeface="Source Sans Pro" charset="0"/>
                          <a:cs typeface="Source Sans Pro" charset="0"/>
                        </a:rPr>
                        <a:t>Welcome and Introductions</a:t>
                      </a:r>
                    </a:p>
                  </a:txBody>
                  <a:tcPr anchor="ctr">
                    <a:solidFill>
                      <a:schemeClr val="bg1"/>
                    </a:solidFill>
                  </a:tcPr>
                </a:tc>
                <a:extLst>
                  <a:ext uri="{0D108BD9-81ED-4DB2-BD59-A6C34878D82A}">
                    <a16:rowId xmlns:a16="http://schemas.microsoft.com/office/drawing/2014/main" val="10000"/>
                  </a:ext>
                </a:extLst>
              </a:tr>
              <a:tr h="370840">
                <a:tc>
                  <a:txBody>
                    <a:bodyPr/>
                    <a:lstStyle/>
                    <a:p>
                      <a:pPr algn="l"/>
                      <a:r>
                        <a:rPr lang="en-US" sz="2200" b="0" i="0" dirty="0">
                          <a:solidFill>
                            <a:schemeClr val="tx1"/>
                          </a:solidFill>
                          <a:latin typeface="Source Sans Pro" charset="0"/>
                          <a:ea typeface="Source Sans Pro" charset="0"/>
                          <a:cs typeface="Source Sans Pro" charset="0"/>
                        </a:rPr>
                        <a:t>10:30 – 11:00</a:t>
                      </a:r>
                    </a:p>
                  </a:txBody>
                  <a:tcPr anchor="ctr">
                    <a:noFill/>
                  </a:tcPr>
                </a:tc>
                <a:tc>
                  <a:txBody>
                    <a:bodyPr/>
                    <a:lstStyle/>
                    <a:p>
                      <a:r>
                        <a:rPr lang="en-US" sz="2200" b="0" dirty="0">
                          <a:solidFill>
                            <a:schemeClr val="tx1"/>
                          </a:solidFill>
                          <a:latin typeface="Source Sans Pro" charset="0"/>
                          <a:ea typeface="Source Sans Pro" charset="0"/>
                          <a:cs typeface="Source Sans Pro" charset="0"/>
                        </a:rPr>
                        <a:t>We are</a:t>
                      </a:r>
                      <a:r>
                        <a:rPr lang="en-US" sz="2200" b="0" baseline="0" dirty="0">
                          <a:solidFill>
                            <a:schemeClr val="tx1"/>
                          </a:solidFill>
                          <a:latin typeface="Source Sans Pro" charset="0"/>
                          <a:ea typeface="Source Sans Pro" charset="0"/>
                          <a:cs typeface="Source Sans Pro" charset="0"/>
                        </a:rPr>
                        <a:t> OFA</a:t>
                      </a:r>
                      <a:endParaRPr lang="en-US" sz="2200" b="0" dirty="0">
                        <a:solidFill>
                          <a:schemeClr val="tx1"/>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1"/>
                  </a:ext>
                </a:extLst>
              </a:tr>
              <a:tr h="370840">
                <a:tc>
                  <a:txBody>
                    <a:bodyPr/>
                    <a:lstStyle/>
                    <a:p>
                      <a:pPr algn="l"/>
                      <a:r>
                        <a:rPr lang="en-US" sz="2200" b="1" i="0" dirty="0">
                          <a:solidFill>
                            <a:srgbClr val="3D444D"/>
                          </a:solidFill>
                          <a:latin typeface="Source Sans Pro" charset="0"/>
                          <a:ea typeface="Source Sans Pro" charset="0"/>
                          <a:cs typeface="Source Sans Pro" charset="0"/>
                        </a:rPr>
                        <a:t>11:00 – 12:15</a:t>
                      </a:r>
                    </a:p>
                  </a:txBody>
                  <a:tcPr anchor="ctr">
                    <a:noFill/>
                  </a:tcPr>
                </a:tc>
                <a:tc>
                  <a:txBody>
                    <a:bodyPr/>
                    <a:lstStyle/>
                    <a:p>
                      <a:r>
                        <a:rPr lang="en-US" sz="2200" dirty="0">
                          <a:solidFill>
                            <a:srgbClr val="3D444D"/>
                          </a:solidFill>
                          <a:latin typeface="Source Sans Pro" charset="0"/>
                          <a:ea typeface="Source Sans Pro" charset="0"/>
                          <a:cs typeface="Source Sans Pro" charset="0"/>
                        </a:rPr>
                        <a:t>Program Breakouts</a:t>
                      </a:r>
                    </a:p>
                  </a:txBody>
                  <a:tcPr anchor="ctr">
                    <a:noFill/>
                  </a:tcPr>
                </a:tc>
                <a:extLst>
                  <a:ext uri="{0D108BD9-81ED-4DB2-BD59-A6C34878D82A}">
                    <a16:rowId xmlns:a16="http://schemas.microsoft.com/office/drawing/2014/main" val="10002"/>
                  </a:ext>
                </a:extLst>
              </a:tr>
              <a:tr h="370840">
                <a:tc>
                  <a:txBody>
                    <a:bodyPr/>
                    <a:lstStyle/>
                    <a:p>
                      <a:pPr algn="l"/>
                      <a:r>
                        <a:rPr lang="en-US" sz="2200" b="1" i="0" dirty="0">
                          <a:solidFill>
                            <a:srgbClr val="3D444D"/>
                          </a:solidFill>
                          <a:latin typeface="Source Sans Pro" charset="0"/>
                          <a:ea typeface="Source Sans Pro" charset="0"/>
                          <a:cs typeface="Source Sans Pro" charset="0"/>
                        </a:rPr>
                        <a:t>12:15 – 1:15 </a:t>
                      </a:r>
                    </a:p>
                  </a:txBody>
                  <a:tcPr anchor="ctr">
                    <a:noFill/>
                  </a:tcPr>
                </a:tc>
                <a:tc>
                  <a:txBody>
                    <a:bodyPr/>
                    <a:lstStyle/>
                    <a:p>
                      <a:r>
                        <a:rPr lang="en-US" sz="2200" b="1" dirty="0">
                          <a:solidFill>
                            <a:srgbClr val="3D444D"/>
                          </a:solidFill>
                          <a:latin typeface="Source Sans Pro" charset="0"/>
                          <a:ea typeface="Source Sans Pro" charset="0"/>
                          <a:cs typeface="Source Sans Pro" charset="0"/>
                        </a:rPr>
                        <a:t>Lunch</a:t>
                      </a:r>
                    </a:p>
                  </a:txBody>
                  <a:tcPr anchor="ctr">
                    <a:noFill/>
                  </a:tcPr>
                </a:tc>
                <a:extLst>
                  <a:ext uri="{0D108BD9-81ED-4DB2-BD59-A6C34878D82A}">
                    <a16:rowId xmlns:a16="http://schemas.microsoft.com/office/drawing/2014/main" val="10003"/>
                  </a:ext>
                </a:extLst>
              </a:tr>
              <a:tr h="370840">
                <a:tc>
                  <a:txBody>
                    <a:bodyPr/>
                    <a:lstStyle/>
                    <a:p>
                      <a:pPr algn="l"/>
                      <a:r>
                        <a:rPr lang="en-US" sz="2200" b="1" i="0" dirty="0">
                          <a:solidFill>
                            <a:srgbClr val="3D444D"/>
                          </a:solidFill>
                          <a:latin typeface="Source Sans Pro" charset="0"/>
                          <a:ea typeface="Source Sans Pro" charset="0"/>
                          <a:cs typeface="Source Sans Pro" charset="0"/>
                        </a:rPr>
                        <a:t>1:15 – 2:45 </a:t>
                      </a:r>
                    </a:p>
                  </a:txBody>
                  <a:tcPr anchor="ctr">
                    <a:noFill/>
                  </a:tcPr>
                </a:tc>
                <a:tc>
                  <a:txBody>
                    <a:bodyPr/>
                    <a:lstStyle/>
                    <a:p>
                      <a:r>
                        <a:rPr lang="en-US" sz="2200" dirty="0">
                          <a:solidFill>
                            <a:srgbClr val="3D444D"/>
                          </a:solidFill>
                          <a:latin typeface="Source Sans Pro" charset="0"/>
                          <a:ea typeface="Source Sans Pro" charset="0"/>
                          <a:cs typeface="Source Sans Pro" charset="0"/>
                        </a:rPr>
                        <a:t>Managing</a:t>
                      </a:r>
                      <a:r>
                        <a:rPr lang="en-US" sz="2200" baseline="0" dirty="0">
                          <a:solidFill>
                            <a:srgbClr val="3D444D"/>
                          </a:solidFill>
                          <a:latin typeface="Source Sans Pro" charset="0"/>
                          <a:ea typeface="Source Sans Pro" charset="0"/>
                          <a:cs typeface="Source Sans Pro" charset="0"/>
                        </a:rPr>
                        <a:t> Your Team: Fostering Relationships and Culture</a:t>
                      </a:r>
                      <a:endParaRPr lang="en-US" sz="2200" dirty="0">
                        <a:solidFill>
                          <a:srgbClr val="3D444D"/>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4"/>
                  </a:ext>
                </a:extLst>
              </a:tr>
              <a:tr h="370840">
                <a:tc>
                  <a:txBody>
                    <a:bodyPr/>
                    <a:lstStyle/>
                    <a:p>
                      <a:pPr algn="l"/>
                      <a:r>
                        <a:rPr lang="en-US" sz="2200" b="1" i="0" dirty="0">
                          <a:solidFill>
                            <a:srgbClr val="3D444D"/>
                          </a:solidFill>
                          <a:latin typeface="Source Sans Pro" charset="0"/>
                          <a:ea typeface="Source Sans Pro" charset="0"/>
                          <a:cs typeface="Source Sans Pro" charset="0"/>
                        </a:rPr>
                        <a:t>2:45 – 3:00</a:t>
                      </a:r>
                    </a:p>
                  </a:txBody>
                  <a:tcPr anchor="ctr">
                    <a:noFill/>
                  </a:tcPr>
                </a:tc>
                <a:tc>
                  <a:txBody>
                    <a:bodyPr/>
                    <a:lstStyle/>
                    <a:p>
                      <a:r>
                        <a:rPr lang="en-US" sz="2200" b="1" dirty="0">
                          <a:solidFill>
                            <a:srgbClr val="3D444D"/>
                          </a:solidFill>
                          <a:latin typeface="Source Sans Pro" charset="0"/>
                          <a:ea typeface="Source Sans Pro" charset="0"/>
                          <a:cs typeface="Source Sans Pro" charset="0"/>
                        </a:rPr>
                        <a:t>Break</a:t>
                      </a:r>
                    </a:p>
                  </a:txBody>
                  <a:tcPr anchor="ctr">
                    <a:noFill/>
                  </a:tcPr>
                </a:tc>
                <a:extLst>
                  <a:ext uri="{0D108BD9-81ED-4DB2-BD59-A6C34878D82A}">
                    <a16:rowId xmlns:a16="http://schemas.microsoft.com/office/drawing/2014/main" val="10005"/>
                  </a:ext>
                </a:extLst>
              </a:tr>
              <a:tr h="370840">
                <a:tc>
                  <a:txBody>
                    <a:bodyPr/>
                    <a:lstStyle/>
                    <a:p>
                      <a:pPr algn="l"/>
                      <a:r>
                        <a:rPr lang="en-US" sz="2200" b="1" i="0" dirty="0">
                          <a:solidFill>
                            <a:srgbClr val="3D444D"/>
                          </a:solidFill>
                          <a:latin typeface="Source Sans Pro" charset="0"/>
                          <a:ea typeface="Source Sans Pro" charset="0"/>
                          <a:cs typeface="Source Sans Pro" charset="0"/>
                        </a:rPr>
                        <a:t>3:00 – 4:15</a:t>
                      </a:r>
                    </a:p>
                  </a:txBody>
                  <a:tcPr anchor="ctr">
                    <a:noFill/>
                  </a:tcPr>
                </a:tc>
                <a:tc>
                  <a:txBody>
                    <a:bodyPr/>
                    <a:lstStyle/>
                    <a:p>
                      <a:r>
                        <a:rPr lang="en-US" sz="2200" dirty="0">
                          <a:solidFill>
                            <a:srgbClr val="3D444D"/>
                          </a:solidFill>
                          <a:latin typeface="Source Sans Pro" charset="0"/>
                          <a:ea typeface="Source Sans Pro" charset="0"/>
                          <a:cs typeface="Source Sans Pro" charset="0"/>
                        </a:rPr>
                        <a:t>Managing</a:t>
                      </a:r>
                      <a:r>
                        <a:rPr lang="en-US" sz="2200" baseline="0" dirty="0">
                          <a:solidFill>
                            <a:srgbClr val="3D444D"/>
                          </a:solidFill>
                          <a:latin typeface="Source Sans Pro" charset="0"/>
                          <a:ea typeface="Source Sans Pro" charset="0"/>
                          <a:cs typeface="Source Sans Pro" charset="0"/>
                        </a:rPr>
                        <a:t> Your Team: Coachable Moments</a:t>
                      </a:r>
                      <a:endParaRPr lang="en-US" sz="2200" dirty="0">
                        <a:solidFill>
                          <a:srgbClr val="3D444D"/>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6"/>
                  </a:ext>
                </a:extLst>
              </a:tr>
              <a:tr h="370840">
                <a:tc>
                  <a:txBody>
                    <a:bodyPr/>
                    <a:lstStyle/>
                    <a:p>
                      <a:pPr algn="l"/>
                      <a:r>
                        <a:rPr lang="en-US" sz="2200" b="1" i="0" dirty="0">
                          <a:solidFill>
                            <a:srgbClr val="3D444D"/>
                          </a:solidFill>
                          <a:latin typeface="Source Sans Pro" charset="0"/>
                          <a:ea typeface="Source Sans Pro" charset="0"/>
                          <a:cs typeface="Source Sans Pro" charset="0"/>
                        </a:rPr>
                        <a:t>4:15 – 4:30</a:t>
                      </a:r>
                    </a:p>
                  </a:txBody>
                  <a:tcPr anchor="ctr">
                    <a:noFill/>
                  </a:tcPr>
                </a:tc>
                <a:tc>
                  <a:txBody>
                    <a:bodyPr/>
                    <a:lstStyle/>
                    <a:p>
                      <a:r>
                        <a:rPr lang="en-US" sz="2200" b="1" dirty="0">
                          <a:solidFill>
                            <a:srgbClr val="3D444D"/>
                          </a:solidFill>
                          <a:latin typeface="Source Sans Pro" charset="0"/>
                          <a:ea typeface="Source Sans Pro" charset="0"/>
                          <a:cs typeface="Source Sans Pro" charset="0"/>
                        </a:rPr>
                        <a:t>Break</a:t>
                      </a:r>
                    </a:p>
                  </a:txBody>
                  <a:tcPr anchor="ctr">
                    <a:noFill/>
                  </a:tcPr>
                </a:tc>
                <a:extLst>
                  <a:ext uri="{0D108BD9-81ED-4DB2-BD59-A6C34878D82A}">
                    <a16:rowId xmlns:a16="http://schemas.microsoft.com/office/drawing/2014/main" val="10007"/>
                  </a:ext>
                </a:extLst>
              </a:tr>
              <a:tr h="370840">
                <a:tc>
                  <a:txBody>
                    <a:bodyPr/>
                    <a:lstStyle/>
                    <a:p>
                      <a:pPr algn="l"/>
                      <a:r>
                        <a:rPr lang="en-US" sz="2200" b="1" i="0" dirty="0">
                          <a:solidFill>
                            <a:srgbClr val="3D444D"/>
                          </a:solidFill>
                          <a:latin typeface="Source Sans Pro" charset="0"/>
                          <a:ea typeface="Source Sans Pro" charset="0"/>
                          <a:cs typeface="Source Sans Pro" charset="0"/>
                        </a:rPr>
                        <a:t>4:30 – 5:00 </a:t>
                      </a:r>
                    </a:p>
                  </a:txBody>
                  <a:tcPr anchor="ctr">
                    <a:noFill/>
                  </a:tcPr>
                </a:tc>
                <a:tc>
                  <a:txBody>
                    <a:bodyPr/>
                    <a:lstStyle/>
                    <a:p>
                      <a:r>
                        <a:rPr lang="en-US" sz="2200" dirty="0">
                          <a:solidFill>
                            <a:srgbClr val="3D444D"/>
                          </a:solidFill>
                          <a:latin typeface="Source Sans Pro" charset="0"/>
                          <a:ea typeface="Source Sans Pro" charset="0"/>
                          <a:cs typeface="Source Sans Pro" charset="0"/>
                        </a:rPr>
                        <a:t>Debrief</a:t>
                      </a:r>
                      <a:r>
                        <a:rPr lang="en-US" sz="2200" baseline="0" dirty="0">
                          <a:solidFill>
                            <a:srgbClr val="3D444D"/>
                          </a:solidFill>
                          <a:latin typeface="Source Sans Pro" charset="0"/>
                          <a:ea typeface="Source Sans Pro" charset="0"/>
                          <a:cs typeface="Source Sans Pro" charset="0"/>
                        </a:rPr>
                        <a:t> &amp; Close</a:t>
                      </a:r>
                      <a:endParaRPr lang="en-US" sz="2200" dirty="0">
                        <a:solidFill>
                          <a:srgbClr val="3D444D"/>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21948216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10386" y="1201821"/>
            <a:ext cx="2289409" cy="1384995"/>
          </a:xfrm>
          <a:prstGeom prst="rect">
            <a:avLst/>
          </a:prstGeom>
          <a:noFill/>
        </p:spPr>
        <p:txBody>
          <a:bodyPr wrap="none" rtlCol="0">
            <a:spAutoFit/>
          </a:bodyPr>
          <a:lstStyle/>
          <a:p>
            <a:pPr algn="ctr"/>
            <a:r>
              <a:rPr lang="en-US" sz="4200" b="1" dirty="0">
                <a:solidFill>
                  <a:srgbClr val="00B4DC"/>
                </a:solidFill>
                <a:latin typeface="Gilroy ExtraBold" charset="0"/>
                <a:ea typeface="Gilroy ExtraBold" charset="0"/>
                <a:cs typeface="Gilroy ExtraBold" charset="0"/>
              </a:rPr>
              <a:t>Today’s </a:t>
            </a:r>
          </a:p>
          <a:p>
            <a:pPr algn="ctr"/>
            <a:r>
              <a:rPr lang="en-US" sz="4200" b="1" dirty="0">
                <a:solidFill>
                  <a:srgbClr val="00B4DC"/>
                </a:solidFill>
                <a:latin typeface="Gilroy ExtraBold" charset="0"/>
                <a:ea typeface="Gilroy ExtraBold" charset="0"/>
                <a:cs typeface="Gilroy ExtraBold" charset="0"/>
              </a:rPr>
              <a:t>agenda</a:t>
            </a:r>
          </a:p>
        </p:txBody>
      </p:sp>
      <p:graphicFrame>
        <p:nvGraphicFramePr>
          <p:cNvPr id="6" name="Table 5"/>
          <p:cNvGraphicFramePr>
            <a:graphicFrameLocks noGrp="1"/>
          </p:cNvGraphicFramePr>
          <p:nvPr>
            <p:extLst>
              <p:ext uri="{D42A27DB-BD31-4B8C-83A1-F6EECF244321}">
                <p14:modId xmlns:p14="http://schemas.microsoft.com/office/powerpoint/2010/main" val="1180998107"/>
              </p:ext>
            </p:extLst>
          </p:nvPr>
        </p:nvGraphicFramePr>
        <p:xfrm>
          <a:off x="4622800" y="1366520"/>
          <a:ext cx="7086601" cy="4447409"/>
        </p:xfrm>
        <a:graphic>
          <a:graphicData uri="http://schemas.openxmlformats.org/drawingml/2006/table">
            <a:tbl>
              <a:tblPr firstRow="1" bandRow="1">
                <a:tableStyleId>{5C22544A-7EE6-4342-B048-85BDC9FD1C3A}</a:tableStyleId>
              </a:tblPr>
              <a:tblGrid>
                <a:gridCol w="2032115">
                  <a:extLst>
                    <a:ext uri="{9D8B030D-6E8A-4147-A177-3AD203B41FA5}">
                      <a16:colId xmlns:a16="http://schemas.microsoft.com/office/drawing/2014/main" val="20000"/>
                    </a:ext>
                  </a:extLst>
                </a:gridCol>
                <a:gridCol w="5054486">
                  <a:extLst>
                    <a:ext uri="{9D8B030D-6E8A-4147-A177-3AD203B41FA5}">
                      <a16:colId xmlns:a16="http://schemas.microsoft.com/office/drawing/2014/main" val="20001"/>
                    </a:ext>
                  </a:extLst>
                </a:gridCol>
              </a:tblGrid>
              <a:tr h="249791">
                <a:tc>
                  <a:txBody>
                    <a:bodyPr/>
                    <a:lstStyle/>
                    <a:p>
                      <a:pPr algn="l"/>
                      <a:r>
                        <a:rPr lang="en-US" sz="2200" b="1" i="0" dirty="0">
                          <a:solidFill>
                            <a:schemeClr val="tx1"/>
                          </a:solidFill>
                          <a:latin typeface="Source Sans Pro" charset="0"/>
                          <a:ea typeface="Source Sans Pro" charset="0"/>
                          <a:cs typeface="Source Sans Pro" charset="0"/>
                        </a:rPr>
                        <a:t>9:30 –</a:t>
                      </a:r>
                      <a:r>
                        <a:rPr lang="en-US" sz="2200" b="1" i="0" baseline="0" dirty="0">
                          <a:solidFill>
                            <a:schemeClr val="tx1"/>
                          </a:solidFill>
                          <a:latin typeface="Source Sans Pro" charset="0"/>
                          <a:ea typeface="Source Sans Pro" charset="0"/>
                          <a:cs typeface="Source Sans Pro" charset="0"/>
                        </a:rPr>
                        <a:t> 10:00</a:t>
                      </a:r>
                      <a:endParaRPr lang="en-US" sz="2200" b="1" i="0" dirty="0">
                        <a:solidFill>
                          <a:schemeClr val="tx1"/>
                        </a:solidFill>
                        <a:latin typeface="Source Sans Pro" charset="0"/>
                        <a:ea typeface="Source Sans Pro" charset="0"/>
                        <a:cs typeface="Source Sans Pro" charset="0"/>
                      </a:endParaRPr>
                    </a:p>
                  </a:txBody>
                  <a:tcPr anchor="ctr">
                    <a:noFill/>
                  </a:tcPr>
                </a:tc>
                <a:tc>
                  <a:txBody>
                    <a:bodyPr/>
                    <a:lstStyle/>
                    <a:p>
                      <a:r>
                        <a:rPr lang="en-US" sz="2200" b="0" dirty="0">
                          <a:solidFill>
                            <a:schemeClr val="tx1"/>
                          </a:solidFill>
                          <a:latin typeface="Source Sans Pro" charset="0"/>
                          <a:ea typeface="Source Sans Pro" charset="0"/>
                          <a:cs typeface="Source Sans Pro" charset="0"/>
                        </a:rPr>
                        <a:t>Welcome and Introductions</a:t>
                      </a:r>
                    </a:p>
                  </a:txBody>
                  <a:tcPr anchor="ctr">
                    <a:noFill/>
                  </a:tcPr>
                </a:tc>
                <a:extLst>
                  <a:ext uri="{0D108BD9-81ED-4DB2-BD59-A6C34878D82A}">
                    <a16:rowId xmlns:a16="http://schemas.microsoft.com/office/drawing/2014/main" val="10000"/>
                  </a:ext>
                </a:extLst>
              </a:tr>
              <a:tr h="446056">
                <a:tc>
                  <a:txBody>
                    <a:bodyPr/>
                    <a:lstStyle/>
                    <a:p>
                      <a:pPr algn="l"/>
                      <a:r>
                        <a:rPr lang="en-US" sz="2200" b="1" i="0" dirty="0">
                          <a:solidFill>
                            <a:srgbClr val="3D444D"/>
                          </a:solidFill>
                          <a:latin typeface="Source Sans Pro" charset="0"/>
                          <a:ea typeface="Source Sans Pro" charset="0"/>
                          <a:cs typeface="Source Sans Pro" charset="0"/>
                        </a:rPr>
                        <a:t>10:00 – 11:15</a:t>
                      </a:r>
                    </a:p>
                  </a:txBody>
                  <a:tcPr anchor="ctr">
                    <a:noFill/>
                  </a:tcPr>
                </a:tc>
                <a:tc>
                  <a:txBody>
                    <a:bodyPr/>
                    <a:lstStyle/>
                    <a:p>
                      <a:r>
                        <a:rPr lang="en-US" sz="2200" dirty="0">
                          <a:solidFill>
                            <a:srgbClr val="3D444D"/>
                          </a:solidFill>
                          <a:latin typeface="Source Sans Pro" charset="0"/>
                          <a:ea typeface="Source Sans Pro" charset="0"/>
                          <a:cs typeface="Source Sans Pro" charset="0"/>
                        </a:rPr>
                        <a:t>Managing Your Team:</a:t>
                      </a:r>
                      <a:r>
                        <a:rPr lang="en-US" sz="2200" baseline="0" dirty="0">
                          <a:solidFill>
                            <a:srgbClr val="3D444D"/>
                          </a:solidFill>
                          <a:latin typeface="Source Sans Pro" charset="0"/>
                          <a:ea typeface="Source Sans Pro" charset="0"/>
                          <a:cs typeface="Source Sans Pro" charset="0"/>
                        </a:rPr>
                        <a:t> Managing Project Managers</a:t>
                      </a:r>
                      <a:endParaRPr lang="en-US" sz="2200" dirty="0">
                        <a:solidFill>
                          <a:srgbClr val="3D444D"/>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1"/>
                  </a:ext>
                </a:extLst>
              </a:tr>
              <a:tr h="249791">
                <a:tc>
                  <a:txBody>
                    <a:bodyPr/>
                    <a:lstStyle/>
                    <a:p>
                      <a:pPr algn="l"/>
                      <a:r>
                        <a:rPr lang="en-US" sz="2200" b="1" i="0" dirty="0">
                          <a:solidFill>
                            <a:srgbClr val="3D444D"/>
                          </a:solidFill>
                          <a:latin typeface="Source Sans Pro" charset="0"/>
                          <a:ea typeface="Source Sans Pro" charset="0"/>
                          <a:cs typeface="Source Sans Pro" charset="0"/>
                        </a:rPr>
                        <a:t>11:15 – 11:30</a:t>
                      </a:r>
                    </a:p>
                  </a:txBody>
                  <a:tcPr anchor="ctr">
                    <a:noFill/>
                  </a:tcPr>
                </a:tc>
                <a:tc>
                  <a:txBody>
                    <a:bodyPr/>
                    <a:lstStyle/>
                    <a:p>
                      <a:r>
                        <a:rPr lang="en-US" sz="2200" b="1" dirty="0">
                          <a:solidFill>
                            <a:srgbClr val="3D444D"/>
                          </a:solidFill>
                          <a:latin typeface="Source Sans Pro" charset="0"/>
                          <a:ea typeface="Source Sans Pro" charset="0"/>
                          <a:cs typeface="Source Sans Pro" charset="0"/>
                        </a:rPr>
                        <a:t>Break</a:t>
                      </a:r>
                    </a:p>
                  </a:txBody>
                  <a:tcPr anchor="ctr">
                    <a:noFill/>
                  </a:tcPr>
                </a:tc>
                <a:extLst>
                  <a:ext uri="{0D108BD9-81ED-4DB2-BD59-A6C34878D82A}">
                    <a16:rowId xmlns:a16="http://schemas.microsoft.com/office/drawing/2014/main" val="10002"/>
                  </a:ext>
                </a:extLst>
              </a:tr>
              <a:tr h="249791">
                <a:tc>
                  <a:txBody>
                    <a:bodyPr/>
                    <a:lstStyle/>
                    <a:p>
                      <a:pPr algn="l"/>
                      <a:r>
                        <a:rPr lang="en-US" sz="2200" b="1" i="0" dirty="0">
                          <a:solidFill>
                            <a:srgbClr val="3D444D"/>
                          </a:solidFill>
                          <a:latin typeface="Source Sans Pro" charset="0"/>
                          <a:ea typeface="Source Sans Pro" charset="0"/>
                          <a:cs typeface="Source Sans Pro" charset="0"/>
                        </a:rPr>
                        <a:t>11:30 – 1:00 </a:t>
                      </a:r>
                    </a:p>
                  </a:txBody>
                  <a:tcPr anchor="ctr">
                    <a:noFill/>
                  </a:tcPr>
                </a:tc>
                <a:tc>
                  <a:txBody>
                    <a:bodyPr/>
                    <a:lstStyle/>
                    <a:p>
                      <a:r>
                        <a:rPr lang="en-US" sz="2200" b="0" dirty="0">
                          <a:solidFill>
                            <a:srgbClr val="3D444D"/>
                          </a:solidFill>
                          <a:latin typeface="Source Sans Pro" charset="0"/>
                          <a:ea typeface="Source Sans Pro" charset="0"/>
                          <a:cs typeface="Source Sans Pro" charset="0"/>
                        </a:rPr>
                        <a:t>Program</a:t>
                      </a:r>
                      <a:r>
                        <a:rPr lang="en-US" sz="2200" b="0" baseline="0" dirty="0">
                          <a:solidFill>
                            <a:srgbClr val="3D444D"/>
                          </a:solidFill>
                          <a:latin typeface="Source Sans Pro" charset="0"/>
                          <a:ea typeface="Source Sans Pro" charset="0"/>
                          <a:cs typeface="Source Sans Pro" charset="0"/>
                        </a:rPr>
                        <a:t> Breakouts</a:t>
                      </a:r>
                      <a:endParaRPr lang="en-US" sz="2200" b="0" dirty="0">
                        <a:solidFill>
                          <a:srgbClr val="3D444D"/>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3"/>
                  </a:ext>
                </a:extLst>
              </a:tr>
              <a:tr h="249791">
                <a:tc>
                  <a:txBody>
                    <a:bodyPr/>
                    <a:lstStyle/>
                    <a:p>
                      <a:pPr algn="l"/>
                      <a:r>
                        <a:rPr lang="en-US" sz="2200" b="1" i="0" dirty="0">
                          <a:solidFill>
                            <a:srgbClr val="3D444D"/>
                          </a:solidFill>
                          <a:latin typeface="Source Sans Pro" charset="0"/>
                          <a:ea typeface="Source Sans Pro" charset="0"/>
                          <a:cs typeface="Source Sans Pro" charset="0"/>
                        </a:rPr>
                        <a:t>1:00 – 1:30 </a:t>
                      </a:r>
                    </a:p>
                  </a:txBody>
                  <a:tcPr anchor="ctr">
                    <a:noFill/>
                  </a:tcPr>
                </a:tc>
                <a:tc>
                  <a:txBody>
                    <a:bodyPr/>
                    <a:lstStyle/>
                    <a:p>
                      <a:r>
                        <a:rPr lang="en-US" sz="2200" dirty="0">
                          <a:solidFill>
                            <a:srgbClr val="3D444D"/>
                          </a:solidFill>
                          <a:latin typeface="Source Sans Pro" charset="0"/>
                          <a:ea typeface="Source Sans Pro" charset="0"/>
                          <a:cs typeface="Source Sans Pro" charset="0"/>
                        </a:rPr>
                        <a:t>Debrief &amp; Close</a:t>
                      </a:r>
                    </a:p>
                  </a:txBody>
                  <a:tcPr anchor="ctr">
                    <a:noFill/>
                  </a:tcPr>
                </a:tc>
                <a:extLst>
                  <a:ext uri="{0D108BD9-81ED-4DB2-BD59-A6C34878D82A}">
                    <a16:rowId xmlns:a16="http://schemas.microsoft.com/office/drawing/2014/main" val="10004"/>
                  </a:ext>
                </a:extLst>
              </a:tr>
              <a:tr h="249791">
                <a:tc>
                  <a:txBody>
                    <a:bodyPr/>
                    <a:lstStyle/>
                    <a:p>
                      <a:pPr algn="l"/>
                      <a:endParaRPr lang="en-US" sz="2200" b="1" i="0" dirty="0">
                        <a:solidFill>
                          <a:srgbClr val="3D444D"/>
                        </a:solidFill>
                        <a:latin typeface="Source Sans Pro" charset="0"/>
                        <a:ea typeface="Source Sans Pro" charset="0"/>
                        <a:cs typeface="Source Sans Pro" charset="0"/>
                      </a:endParaRPr>
                    </a:p>
                  </a:txBody>
                  <a:tcPr anchor="ctr">
                    <a:noFill/>
                  </a:tcPr>
                </a:tc>
                <a:tc>
                  <a:txBody>
                    <a:bodyPr/>
                    <a:lstStyle/>
                    <a:p>
                      <a:endParaRPr lang="en-US" sz="2200" b="1" dirty="0">
                        <a:solidFill>
                          <a:srgbClr val="3D444D"/>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5"/>
                  </a:ext>
                </a:extLst>
              </a:tr>
              <a:tr h="249791">
                <a:tc>
                  <a:txBody>
                    <a:bodyPr/>
                    <a:lstStyle/>
                    <a:p>
                      <a:pPr algn="l"/>
                      <a:endParaRPr lang="en-US" sz="2200" b="1" i="0" dirty="0">
                        <a:solidFill>
                          <a:srgbClr val="3D444D"/>
                        </a:solidFill>
                        <a:latin typeface="Source Sans Pro" charset="0"/>
                        <a:ea typeface="Source Sans Pro" charset="0"/>
                        <a:cs typeface="Source Sans Pro" charset="0"/>
                      </a:endParaRPr>
                    </a:p>
                  </a:txBody>
                  <a:tcPr anchor="ctr">
                    <a:noFill/>
                  </a:tcPr>
                </a:tc>
                <a:tc>
                  <a:txBody>
                    <a:bodyPr/>
                    <a:lstStyle/>
                    <a:p>
                      <a:endParaRPr lang="en-US" sz="2200" dirty="0">
                        <a:solidFill>
                          <a:srgbClr val="3D444D"/>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6"/>
                  </a:ext>
                </a:extLst>
              </a:tr>
              <a:tr h="249791">
                <a:tc>
                  <a:txBody>
                    <a:bodyPr/>
                    <a:lstStyle/>
                    <a:p>
                      <a:pPr algn="l"/>
                      <a:endParaRPr lang="en-US" sz="2200" b="1" i="0" dirty="0">
                        <a:solidFill>
                          <a:srgbClr val="3D444D"/>
                        </a:solidFill>
                        <a:latin typeface="Source Sans Pro" charset="0"/>
                        <a:ea typeface="Source Sans Pro" charset="0"/>
                        <a:cs typeface="Source Sans Pro" charset="0"/>
                      </a:endParaRPr>
                    </a:p>
                  </a:txBody>
                  <a:tcPr anchor="ctr">
                    <a:noFill/>
                  </a:tcPr>
                </a:tc>
                <a:tc>
                  <a:txBody>
                    <a:bodyPr/>
                    <a:lstStyle/>
                    <a:p>
                      <a:endParaRPr lang="en-US" sz="2200" b="1" dirty="0">
                        <a:solidFill>
                          <a:srgbClr val="3D444D"/>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7"/>
                  </a:ext>
                </a:extLst>
              </a:tr>
              <a:tr h="698369">
                <a:tc>
                  <a:txBody>
                    <a:bodyPr/>
                    <a:lstStyle/>
                    <a:p>
                      <a:pPr algn="l"/>
                      <a:endParaRPr lang="en-US" sz="2200" b="1" i="0" dirty="0">
                        <a:solidFill>
                          <a:srgbClr val="3D444D"/>
                        </a:solidFill>
                        <a:latin typeface="Source Sans Pro" charset="0"/>
                        <a:ea typeface="Source Sans Pro" charset="0"/>
                        <a:cs typeface="Source Sans Pro" charset="0"/>
                      </a:endParaRPr>
                    </a:p>
                  </a:txBody>
                  <a:tcPr anchor="ctr">
                    <a:noFill/>
                  </a:tcPr>
                </a:tc>
                <a:tc>
                  <a:txBody>
                    <a:bodyPr/>
                    <a:lstStyle/>
                    <a:p>
                      <a:endParaRPr lang="en-US" sz="2200" dirty="0">
                        <a:solidFill>
                          <a:srgbClr val="3D444D"/>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8"/>
                  </a:ext>
                </a:extLst>
              </a:tr>
            </a:tbl>
          </a:graphicData>
        </a:graphic>
      </p:graphicFrame>
      <p:pic>
        <p:nvPicPr>
          <p:cNvPr id="7" name="Picture 6"/>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24028604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10386" y="1201821"/>
            <a:ext cx="2289409" cy="1384995"/>
          </a:xfrm>
          <a:prstGeom prst="rect">
            <a:avLst/>
          </a:prstGeom>
          <a:noFill/>
        </p:spPr>
        <p:txBody>
          <a:bodyPr wrap="none" rtlCol="0">
            <a:spAutoFit/>
          </a:bodyPr>
          <a:lstStyle/>
          <a:p>
            <a:pPr algn="ctr"/>
            <a:r>
              <a:rPr lang="en-US" sz="4200" b="1" dirty="0">
                <a:solidFill>
                  <a:srgbClr val="00B4DC"/>
                </a:solidFill>
                <a:latin typeface="Gilroy ExtraBold" charset="0"/>
                <a:ea typeface="Gilroy ExtraBold" charset="0"/>
                <a:cs typeface="Gilroy ExtraBold" charset="0"/>
              </a:rPr>
              <a:t>Today’s </a:t>
            </a:r>
          </a:p>
          <a:p>
            <a:pPr algn="ctr"/>
            <a:r>
              <a:rPr lang="en-US" sz="4200" b="1" dirty="0">
                <a:solidFill>
                  <a:srgbClr val="00B4DC"/>
                </a:solidFill>
                <a:latin typeface="Gilroy ExtraBold" charset="0"/>
                <a:ea typeface="Gilroy ExtraBold" charset="0"/>
                <a:cs typeface="Gilroy ExtraBold" charset="0"/>
              </a:rPr>
              <a:t>agenda</a:t>
            </a:r>
          </a:p>
        </p:txBody>
      </p:sp>
      <p:graphicFrame>
        <p:nvGraphicFramePr>
          <p:cNvPr id="6" name="Table 5"/>
          <p:cNvGraphicFramePr>
            <a:graphicFrameLocks noGrp="1"/>
          </p:cNvGraphicFramePr>
          <p:nvPr>
            <p:extLst>
              <p:ext uri="{D42A27DB-BD31-4B8C-83A1-F6EECF244321}">
                <p14:modId xmlns:p14="http://schemas.microsoft.com/office/powerpoint/2010/main" val="549306298"/>
              </p:ext>
            </p:extLst>
          </p:nvPr>
        </p:nvGraphicFramePr>
        <p:xfrm>
          <a:off x="4622800" y="1366520"/>
          <a:ext cx="7086601" cy="4447409"/>
        </p:xfrm>
        <a:graphic>
          <a:graphicData uri="http://schemas.openxmlformats.org/drawingml/2006/table">
            <a:tbl>
              <a:tblPr firstRow="1" bandRow="1">
                <a:tableStyleId>{5C22544A-7EE6-4342-B048-85BDC9FD1C3A}</a:tableStyleId>
              </a:tblPr>
              <a:tblGrid>
                <a:gridCol w="2032115">
                  <a:extLst>
                    <a:ext uri="{9D8B030D-6E8A-4147-A177-3AD203B41FA5}">
                      <a16:colId xmlns:a16="http://schemas.microsoft.com/office/drawing/2014/main" val="20000"/>
                    </a:ext>
                  </a:extLst>
                </a:gridCol>
                <a:gridCol w="5054486">
                  <a:extLst>
                    <a:ext uri="{9D8B030D-6E8A-4147-A177-3AD203B41FA5}">
                      <a16:colId xmlns:a16="http://schemas.microsoft.com/office/drawing/2014/main" val="20001"/>
                    </a:ext>
                  </a:extLst>
                </a:gridCol>
              </a:tblGrid>
              <a:tr h="249791">
                <a:tc>
                  <a:txBody>
                    <a:bodyPr/>
                    <a:lstStyle/>
                    <a:p>
                      <a:pPr algn="l"/>
                      <a:r>
                        <a:rPr lang="en-US" sz="2200" b="1" i="0" dirty="0">
                          <a:solidFill>
                            <a:schemeClr val="tx1"/>
                          </a:solidFill>
                          <a:latin typeface="Source Sans Pro" charset="0"/>
                          <a:ea typeface="Source Sans Pro" charset="0"/>
                          <a:cs typeface="Source Sans Pro" charset="0"/>
                        </a:rPr>
                        <a:t>9:30 –</a:t>
                      </a:r>
                      <a:r>
                        <a:rPr lang="en-US" sz="2200" b="1" i="0" baseline="0" dirty="0">
                          <a:solidFill>
                            <a:schemeClr val="tx1"/>
                          </a:solidFill>
                          <a:latin typeface="Source Sans Pro" charset="0"/>
                          <a:ea typeface="Source Sans Pro" charset="0"/>
                          <a:cs typeface="Source Sans Pro" charset="0"/>
                        </a:rPr>
                        <a:t> 10:00</a:t>
                      </a:r>
                      <a:endParaRPr lang="en-US" sz="2200" b="1" i="0" dirty="0">
                        <a:solidFill>
                          <a:schemeClr val="tx1"/>
                        </a:solidFill>
                        <a:latin typeface="Source Sans Pro" charset="0"/>
                        <a:ea typeface="Source Sans Pro" charset="0"/>
                        <a:cs typeface="Source Sans Pro" charset="0"/>
                      </a:endParaRPr>
                    </a:p>
                  </a:txBody>
                  <a:tcPr anchor="ctr">
                    <a:noFill/>
                  </a:tcPr>
                </a:tc>
                <a:tc>
                  <a:txBody>
                    <a:bodyPr/>
                    <a:lstStyle/>
                    <a:p>
                      <a:r>
                        <a:rPr lang="en-US" sz="2200" b="0" dirty="0">
                          <a:solidFill>
                            <a:schemeClr val="tx1"/>
                          </a:solidFill>
                          <a:latin typeface="Source Sans Pro" charset="0"/>
                          <a:ea typeface="Source Sans Pro" charset="0"/>
                          <a:cs typeface="Source Sans Pro" charset="0"/>
                        </a:rPr>
                        <a:t>Welcome and Introductions</a:t>
                      </a:r>
                    </a:p>
                  </a:txBody>
                  <a:tcPr anchor="ctr">
                    <a:noFill/>
                  </a:tcPr>
                </a:tc>
                <a:extLst>
                  <a:ext uri="{0D108BD9-81ED-4DB2-BD59-A6C34878D82A}">
                    <a16:rowId xmlns:a16="http://schemas.microsoft.com/office/drawing/2014/main" val="10000"/>
                  </a:ext>
                </a:extLst>
              </a:tr>
              <a:tr h="446056">
                <a:tc>
                  <a:txBody>
                    <a:bodyPr/>
                    <a:lstStyle/>
                    <a:p>
                      <a:pPr algn="l"/>
                      <a:r>
                        <a:rPr lang="en-US" sz="2200" b="1" i="0" dirty="0">
                          <a:solidFill>
                            <a:schemeClr val="bg1"/>
                          </a:solidFill>
                          <a:latin typeface="Source Sans Pro" charset="0"/>
                          <a:ea typeface="Source Sans Pro" charset="0"/>
                          <a:cs typeface="Source Sans Pro" charset="0"/>
                        </a:rPr>
                        <a:t>10:00 – 11:15</a:t>
                      </a:r>
                    </a:p>
                  </a:txBody>
                  <a:tcPr anchor="ctr">
                    <a:solidFill>
                      <a:schemeClr val="tx2"/>
                    </a:solidFill>
                  </a:tcPr>
                </a:tc>
                <a:tc>
                  <a:txBody>
                    <a:bodyPr/>
                    <a:lstStyle/>
                    <a:p>
                      <a:r>
                        <a:rPr lang="en-US" sz="2200" b="0" dirty="0">
                          <a:solidFill>
                            <a:schemeClr val="bg1"/>
                          </a:solidFill>
                          <a:latin typeface="Source Sans Pro" charset="0"/>
                          <a:ea typeface="Source Sans Pro" charset="0"/>
                          <a:cs typeface="Source Sans Pro" charset="0"/>
                        </a:rPr>
                        <a:t>Managing Your Team:</a:t>
                      </a:r>
                      <a:r>
                        <a:rPr lang="en-US" sz="2200" b="0" baseline="0" dirty="0">
                          <a:solidFill>
                            <a:schemeClr val="bg1"/>
                          </a:solidFill>
                          <a:latin typeface="Source Sans Pro" charset="0"/>
                          <a:ea typeface="Source Sans Pro" charset="0"/>
                          <a:cs typeface="Source Sans Pro" charset="0"/>
                        </a:rPr>
                        <a:t> Managing Project Managers</a:t>
                      </a:r>
                      <a:endParaRPr lang="en-US" sz="2200" b="0" dirty="0">
                        <a:solidFill>
                          <a:schemeClr val="bg1"/>
                        </a:solidFill>
                        <a:latin typeface="Source Sans Pro" charset="0"/>
                        <a:ea typeface="Source Sans Pro" charset="0"/>
                        <a:cs typeface="Source Sans Pro" charset="0"/>
                      </a:endParaRPr>
                    </a:p>
                  </a:txBody>
                  <a:tcPr anchor="ctr">
                    <a:solidFill>
                      <a:schemeClr val="tx2"/>
                    </a:solidFill>
                  </a:tcPr>
                </a:tc>
                <a:extLst>
                  <a:ext uri="{0D108BD9-81ED-4DB2-BD59-A6C34878D82A}">
                    <a16:rowId xmlns:a16="http://schemas.microsoft.com/office/drawing/2014/main" val="10001"/>
                  </a:ext>
                </a:extLst>
              </a:tr>
              <a:tr h="249791">
                <a:tc>
                  <a:txBody>
                    <a:bodyPr/>
                    <a:lstStyle/>
                    <a:p>
                      <a:pPr algn="l"/>
                      <a:r>
                        <a:rPr lang="en-US" sz="2200" b="1" i="0" dirty="0">
                          <a:solidFill>
                            <a:srgbClr val="3D444D"/>
                          </a:solidFill>
                          <a:latin typeface="Source Sans Pro" charset="0"/>
                          <a:ea typeface="Source Sans Pro" charset="0"/>
                          <a:cs typeface="Source Sans Pro" charset="0"/>
                        </a:rPr>
                        <a:t>11:15 – 11:30</a:t>
                      </a:r>
                    </a:p>
                  </a:txBody>
                  <a:tcPr anchor="ctr">
                    <a:noFill/>
                  </a:tcPr>
                </a:tc>
                <a:tc>
                  <a:txBody>
                    <a:bodyPr/>
                    <a:lstStyle/>
                    <a:p>
                      <a:r>
                        <a:rPr lang="en-US" sz="2200" b="1" dirty="0">
                          <a:solidFill>
                            <a:srgbClr val="3D444D"/>
                          </a:solidFill>
                          <a:latin typeface="Source Sans Pro" charset="0"/>
                          <a:ea typeface="Source Sans Pro" charset="0"/>
                          <a:cs typeface="Source Sans Pro" charset="0"/>
                        </a:rPr>
                        <a:t>Break</a:t>
                      </a:r>
                    </a:p>
                  </a:txBody>
                  <a:tcPr anchor="ctr">
                    <a:noFill/>
                  </a:tcPr>
                </a:tc>
                <a:extLst>
                  <a:ext uri="{0D108BD9-81ED-4DB2-BD59-A6C34878D82A}">
                    <a16:rowId xmlns:a16="http://schemas.microsoft.com/office/drawing/2014/main" val="10002"/>
                  </a:ext>
                </a:extLst>
              </a:tr>
              <a:tr h="249791">
                <a:tc>
                  <a:txBody>
                    <a:bodyPr/>
                    <a:lstStyle/>
                    <a:p>
                      <a:pPr algn="l"/>
                      <a:r>
                        <a:rPr lang="en-US" sz="2200" b="1" i="0" dirty="0">
                          <a:solidFill>
                            <a:srgbClr val="3D444D"/>
                          </a:solidFill>
                          <a:latin typeface="Source Sans Pro" charset="0"/>
                          <a:ea typeface="Source Sans Pro" charset="0"/>
                          <a:cs typeface="Source Sans Pro" charset="0"/>
                        </a:rPr>
                        <a:t>11:30 – 1:00 </a:t>
                      </a:r>
                    </a:p>
                  </a:txBody>
                  <a:tcPr anchor="ctr">
                    <a:noFill/>
                  </a:tcPr>
                </a:tc>
                <a:tc>
                  <a:txBody>
                    <a:bodyPr/>
                    <a:lstStyle/>
                    <a:p>
                      <a:r>
                        <a:rPr lang="en-US" sz="2200" b="0" dirty="0">
                          <a:solidFill>
                            <a:srgbClr val="3D444D"/>
                          </a:solidFill>
                          <a:latin typeface="Source Sans Pro" charset="0"/>
                          <a:ea typeface="Source Sans Pro" charset="0"/>
                          <a:cs typeface="Source Sans Pro" charset="0"/>
                        </a:rPr>
                        <a:t>Program</a:t>
                      </a:r>
                      <a:r>
                        <a:rPr lang="en-US" sz="2200" b="0" baseline="0" dirty="0">
                          <a:solidFill>
                            <a:srgbClr val="3D444D"/>
                          </a:solidFill>
                          <a:latin typeface="Source Sans Pro" charset="0"/>
                          <a:ea typeface="Source Sans Pro" charset="0"/>
                          <a:cs typeface="Source Sans Pro" charset="0"/>
                        </a:rPr>
                        <a:t> Breakouts</a:t>
                      </a:r>
                      <a:endParaRPr lang="en-US" sz="2200" b="0" dirty="0">
                        <a:solidFill>
                          <a:srgbClr val="3D444D"/>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3"/>
                  </a:ext>
                </a:extLst>
              </a:tr>
              <a:tr h="249791">
                <a:tc>
                  <a:txBody>
                    <a:bodyPr/>
                    <a:lstStyle/>
                    <a:p>
                      <a:pPr algn="l"/>
                      <a:r>
                        <a:rPr lang="en-US" sz="2200" b="1" i="0" dirty="0">
                          <a:solidFill>
                            <a:srgbClr val="3D444D"/>
                          </a:solidFill>
                          <a:latin typeface="Source Sans Pro" charset="0"/>
                          <a:ea typeface="Source Sans Pro" charset="0"/>
                          <a:cs typeface="Source Sans Pro" charset="0"/>
                        </a:rPr>
                        <a:t>1:00 – 1:30 </a:t>
                      </a:r>
                    </a:p>
                  </a:txBody>
                  <a:tcPr anchor="ctr">
                    <a:noFill/>
                  </a:tcPr>
                </a:tc>
                <a:tc>
                  <a:txBody>
                    <a:bodyPr/>
                    <a:lstStyle/>
                    <a:p>
                      <a:r>
                        <a:rPr lang="en-US" sz="2200" dirty="0">
                          <a:solidFill>
                            <a:srgbClr val="3D444D"/>
                          </a:solidFill>
                          <a:latin typeface="Source Sans Pro" charset="0"/>
                          <a:ea typeface="Source Sans Pro" charset="0"/>
                          <a:cs typeface="Source Sans Pro" charset="0"/>
                        </a:rPr>
                        <a:t>Debrief &amp; Close</a:t>
                      </a:r>
                    </a:p>
                  </a:txBody>
                  <a:tcPr anchor="ctr">
                    <a:noFill/>
                  </a:tcPr>
                </a:tc>
                <a:extLst>
                  <a:ext uri="{0D108BD9-81ED-4DB2-BD59-A6C34878D82A}">
                    <a16:rowId xmlns:a16="http://schemas.microsoft.com/office/drawing/2014/main" val="10004"/>
                  </a:ext>
                </a:extLst>
              </a:tr>
              <a:tr h="249791">
                <a:tc>
                  <a:txBody>
                    <a:bodyPr/>
                    <a:lstStyle/>
                    <a:p>
                      <a:pPr algn="l"/>
                      <a:endParaRPr lang="en-US" sz="2200" b="1" i="0" dirty="0">
                        <a:solidFill>
                          <a:srgbClr val="3D444D"/>
                        </a:solidFill>
                        <a:latin typeface="Source Sans Pro" charset="0"/>
                        <a:ea typeface="Source Sans Pro" charset="0"/>
                        <a:cs typeface="Source Sans Pro" charset="0"/>
                      </a:endParaRPr>
                    </a:p>
                  </a:txBody>
                  <a:tcPr anchor="ctr">
                    <a:noFill/>
                  </a:tcPr>
                </a:tc>
                <a:tc>
                  <a:txBody>
                    <a:bodyPr/>
                    <a:lstStyle/>
                    <a:p>
                      <a:endParaRPr lang="en-US" sz="2200" b="1" dirty="0">
                        <a:solidFill>
                          <a:srgbClr val="3D444D"/>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5"/>
                  </a:ext>
                </a:extLst>
              </a:tr>
              <a:tr h="249791">
                <a:tc>
                  <a:txBody>
                    <a:bodyPr/>
                    <a:lstStyle/>
                    <a:p>
                      <a:pPr algn="l"/>
                      <a:endParaRPr lang="en-US" sz="2200" b="1" i="0" dirty="0">
                        <a:solidFill>
                          <a:srgbClr val="3D444D"/>
                        </a:solidFill>
                        <a:latin typeface="Source Sans Pro" charset="0"/>
                        <a:ea typeface="Source Sans Pro" charset="0"/>
                        <a:cs typeface="Source Sans Pro" charset="0"/>
                      </a:endParaRPr>
                    </a:p>
                  </a:txBody>
                  <a:tcPr anchor="ctr">
                    <a:noFill/>
                  </a:tcPr>
                </a:tc>
                <a:tc>
                  <a:txBody>
                    <a:bodyPr/>
                    <a:lstStyle/>
                    <a:p>
                      <a:endParaRPr lang="en-US" sz="2200" dirty="0">
                        <a:solidFill>
                          <a:srgbClr val="3D444D"/>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6"/>
                  </a:ext>
                </a:extLst>
              </a:tr>
              <a:tr h="249791">
                <a:tc>
                  <a:txBody>
                    <a:bodyPr/>
                    <a:lstStyle/>
                    <a:p>
                      <a:pPr algn="l"/>
                      <a:endParaRPr lang="en-US" sz="2200" b="1" i="0" dirty="0">
                        <a:solidFill>
                          <a:srgbClr val="3D444D"/>
                        </a:solidFill>
                        <a:latin typeface="Source Sans Pro" charset="0"/>
                        <a:ea typeface="Source Sans Pro" charset="0"/>
                        <a:cs typeface="Source Sans Pro" charset="0"/>
                      </a:endParaRPr>
                    </a:p>
                  </a:txBody>
                  <a:tcPr anchor="ctr">
                    <a:noFill/>
                  </a:tcPr>
                </a:tc>
                <a:tc>
                  <a:txBody>
                    <a:bodyPr/>
                    <a:lstStyle/>
                    <a:p>
                      <a:endParaRPr lang="en-US" sz="2200" b="1" dirty="0">
                        <a:solidFill>
                          <a:srgbClr val="3D444D"/>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7"/>
                  </a:ext>
                </a:extLst>
              </a:tr>
              <a:tr h="698369">
                <a:tc>
                  <a:txBody>
                    <a:bodyPr/>
                    <a:lstStyle/>
                    <a:p>
                      <a:pPr algn="l"/>
                      <a:endParaRPr lang="en-US" sz="2200" b="1" i="0" dirty="0">
                        <a:solidFill>
                          <a:srgbClr val="3D444D"/>
                        </a:solidFill>
                        <a:latin typeface="Source Sans Pro" charset="0"/>
                        <a:ea typeface="Source Sans Pro" charset="0"/>
                        <a:cs typeface="Source Sans Pro" charset="0"/>
                      </a:endParaRPr>
                    </a:p>
                  </a:txBody>
                  <a:tcPr anchor="ctr">
                    <a:noFill/>
                  </a:tcPr>
                </a:tc>
                <a:tc>
                  <a:txBody>
                    <a:bodyPr/>
                    <a:lstStyle/>
                    <a:p>
                      <a:endParaRPr lang="en-US" sz="2200" dirty="0">
                        <a:solidFill>
                          <a:srgbClr val="3D444D"/>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8"/>
                  </a:ext>
                </a:extLst>
              </a:tr>
            </a:tbl>
          </a:graphicData>
        </a:graphic>
      </p:graphicFrame>
      <p:pic>
        <p:nvPicPr>
          <p:cNvPr id="7" name="Picture 6"/>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96864923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alphaModFix amt="10000"/>
            <a:extLst>
              <a:ext uri="{28A0092B-C50C-407E-A947-70E740481C1C}">
                <a14:useLocalDpi xmlns:a14="http://schemas.microsoft.com/office/drawing/2010/main" val="0"/>
              </a:ext>
            </a:extLst>
          </a:blip>
          <a:srcRect t="13434" b="1889"/>
          <a:stretch/>
        </p:blipFill>
        <p:spPr>
          <a:xfrm>
            <a:off x="0" y="0"/>
            <a:ext cx="12191998" cy="6858000"/>
          </a:xfrm>
          <a:prstGeom prst="rect">
            <a:avLst/>
          </a:prstGeom>
        </p:spPr>
      </p:pic>
      <p:sp>
        <p:nvSpPr>
          <p:cNvPr id="9" name="TextBox 8"/>
          <p:cNvSpPr txBox="1"/>
          <p:nvPr/>
        </p:nvSpPr>
        <p:spPr>
          <a:xfrm>
            <a:off x="0" y="2776073"/>
            <a:ext cx="12192000" cy="1015663"/>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Managing Your Team</a:t>
            </a:r>
          </a:p>
        </p:txBody>
      </p:sp>
      <p:sp>
        <p:nvSpPr>
          <p:cNvPr id="4" name="TextBox 3"/>
          <p:cNvSpPr txBox="1"/>
          <p:nvPr/>
        </p:nvSpPr>
        <p:spPr>
          <a:xfrm>
            <a:off x="0" y="3678281"/>
            <a:ext cx="12192000" cy="523220"/>
          </a:xfrm>
          <a:prstGeom prst="rect">
            <a:avLst/>
          </a:prstGeom>
          <a:noFill/>
        </p:spPr>
        <p:txBody>
          <a:bodyPr wrap="square" rtlCol="0">
            <a:spAutoFit/>
          </a:bodyPr>
          <a:lstStyle/>
          <a:p>
            <a:pPr algn="ctr"/>
            <a:r>
              <a:rPr lang="en-US" sz="2800" dirty="0">
                <a:solidFill>
                  <a:srgbClr val="00B3DC"/>
                </a:solidFill>
                <a:latin typeface="Gilroy"/>
                <a:ea typeface="Source Sans Pro" charset="0"/>
                <a:cs typeface="Gilroy"/>
              </a:rPr>
              <a:t>Managing Project Managers</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797373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7" name="TextBox 6"/>
          <p:cNvSpPr txBox="1"/>
          <p:nvPr/>
        </p:nvSpPr>
        <p:spPr>
          <a:xfrm>
            <a:off x="2740525" y="1402847"/>
            <a:ext cx="6737685" cy="3785652"/>
          </a:xfrm>
          <a:prstGeom prst="rect">
            <a:avLst/>
          </a:prstGeom>
          <a:noFill/>
        </p:spPr>
        <p:txBody>
          <a:bodyPr wrap="square" rtlCol="0">
            <a:spAutoFit/>
          </a:bodyPr>
          <a:lstStyle/>
          <a:p>
            <a:r>
              <a:rPr lang="en-US" sz="8000" b="1" dirty="0">
                <a:solidFill>
                  <a:schemeClr val="bg1"/>
                </a:solidFill>
                <a:latin typeface="Gilroy ExtraBold" charset="0"/>
                <a:ea typeface="Gilroy ExtraBold" charset="0"/>
                <a:cs typeface="Gilroy ExtraBold" charset="0"/>
              </a:rPr>
              <a:t>We organize.</a:t>
            </a:r>
          </a:p>
          <a:p>
            <a:r>
              <a:rPr lang="en-US" sz="8000" b="1" dirty="0">
                <a:solidFill>
                  <a:schemeClr val="bg1"/>
                </a:solidFill>
                <a:latin typeface="Gilroy ExtraBold" charset="0"/>
                <a:ea typeface="Gilroy ExtraBold" charset="0"/>
                <a:cs typeface="Gilroy ExtraBold" charset="0"/>
              </a:rPr>
              <a:t>We mobilize.</a:t>
            </a:r>
          </a:p>
          <a:p>
            <a:r>
              <a:rPr lang="en-US" sz="8000" b="1" dirty="0">
                <a:solidFill>
                  <a:schemeClr val="bg1"/>
                </a:solidFill>
                <a:latin typeface="Gilroy ExtraBold" charset="0"/>
                <a:ea typeface="Gilroy ExtraBold" charset="0"/>
                <a:cs typeface="Gilroy ExtraBold" charset="0"/>
              </a:rPr>
              <a:t>We recruit.</a:t>
            </a:r>
          </a:p>
        </p:txBody>
      </p:sp>
    </p:spTree>
    <p:extLst>
      <p:ext uri="{BB962C8B-B14F-4D97-AF65-F5344CB8AC3E}">
        <p14:creationId xmlns:p14="http://schemas.microsoft.com/office/powerpoint/2010/main" val="182517282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214435"/>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Goals for this section</a:t>
            </a:r>
          </a:p>
        </p:txBody>
      </p:sp>
      <p:sp>
        <p:nvSpPr>
          <p:cNvPr id="8" name="TextBox 7"/>
          <p:cNvSpPr txBox="1"/>
          <p:nvPr/>
        </p:nvSpPr>
        <p:spPr>
          <a:xfrm>
            <a:off x="6266688" y="1141536"/>
            <a:ext cx="4547617" cy="4154984"/>
          </a:xfrm>
          <a:prstGeom prst="rect">
            <a:avLst/>
          </a:prstGeom>
          <a:noFill/>
        </p:spPr>
        <p:txBody>
          <a:bodyPr wrap="square" rtlCol="0">
            <a:spAutoFit/>
          </a:bodyPr>
          <a:lstStyle/>
          <a:p>
            <a:r>
              <a:rPr lang="en-US" sz="2400" dirty="0">
                <a:latin typeface="Source Sans Pro" charset="0"/>
                <a:ea typeface="Source Sans Pro" charset="0"/>
                <a:cs typeface="Source Sans Pro" charset="0"/>
              </a:rPr>
              <a:t>Understand how to manager a team of project managers using organizational tools</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Be able to manage your team to success while allowing them to own the projects they execute </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Feel confident in holding team members accountable through successful empowerment </a:t>
            </a:r>
          </a:p>
        </p:txBody>
      </p:sp>
      <p:sp>
        <p:nvSpPr>
          <p:cNvPr id="9" name="Oval 8"/>
          <p:cNvSpPr/>
          <p:nvPr/>
        </p:nvSpPr>
        <p:spPr>
          <a:xfrm>
            <a:off x="5818418" y="1210127"/>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0" name="Oval 9"/>
          <p:cNvSpPr/>
          <p:nvPr/>
        </p:nvSpPr>
        <p:spPr>
          <a:xfrm>
            <a:off x="5819125" y="2670331"/>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11" name="Oval 10"/>
          <p:cNvSpPr/>
          <p:nvPr/>
        </p:nvSpPr>
        <p:spPr>
          <a:xfrm>
            <a:off x="5818418" y="4130535"/>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Tree>
    <p:extLst>
      <p:ext uri="{BB962C8B-B14F-4D97-AF65-F5344CB8AC3E}">
        <p14:creationId xmlns:p14="http://schemas.microsoft.com/office/powerpoint/2010/main" val="93698169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85088" y="1117152"/>
            <a:ext cx="4194048" cy="660437"/>
          </a:xfrm>
          <a:prstGeom prst="rect">
            <a:avLst/>
          </a:prstGeom>
          <a:noFill/>
        </p:spPr>
        <p:txBody>
          <a:bodyPr wrap="square" rtlCol="0">
            <a:spAutoFit/>
          </a:bodyPr>
          <a:lstStyle/>
          <a:p>
            <a:pPr>
              <a:lnSpc>
                <a:spcPct val="80000"/>
              </a:lnSpc>
            </a:pPr>
            <a:r>
              <a:rPr lang="en-US" sz="4500" b="1" dirty="0">
                <a:solidFill>
                  <a:srgbClr val="00B4DC"/>
                </a:solidFill>
                <a:latin typeface="Gilroy ExtraBold" charset="0"/>
                <a:ea typeface="Gilroy ExtraBold" charset="0"/>
                <a:cs typeface="Gilroy ExtraBold" charset="0"/>
              </a:rPr>
              <a:t>Agenda</a:t>
            </a:r>
          </a:p>
        </p:txBody>
      </p:sp>
      <p:graphicFrame>
        <p:nvGraphicFramePr>
          <p:cNvPr id="6" name="Table 5"/>
          <p:cNvGraphicFramePr>
            <a:graphicFrameLocks noGrp="1"/>
          </p:cNvGraphicFramePr>
          <p:nvPr>
            <p:extLst>
              <p:ext uri="{D42A27DB-BD31-4B8C-83A1-F6EECF244321}">
                <p14:modId xmlns:p14="http://schemas.microsoft.com/office/powerpoint/2010/main" val="301989568"/>
              </p:ext>
            </p:extLst>
          </p:nvPr>
        </p:nvGraphicFramePr>
        <p:xfrm>
          <a:off x="5769014" y="1685443"/>
          <a:ext cx="5054486" cy="2820804"/>
        </p:xfrm>
        <a:graphic>
          <a:graphicData uri="http://schemas.openxmlformats.org/drawingml/2006/table">
            <a:tbl>
              <a:tblPr firstRow="1" bandRow="1">
                <a:tableStyleId>{5C22544A-7EE6-4342-B048-85BDC9FD1C3A}</a:tableStyleId>
              </a:tblPr>
              <a:tblGrid>
                <a:gridCol w="5054486">
                  <a:extLst>
                    <a:ext uri="{9D8B030D-6E8A-4147-A177-3AD203B41FA5}">
                      <a16:colId xmlns:a16="http://schemas.microsoft.com/office/drawing/2014/main" val="20000"/>
                    </a:ext>
                  </a:extLst>
                </a:gridCol>
              </a:tblGrid>
              <a:tr h="705201">
                <a:tc>
                  <a:txBody>
                    <a:bodyPr/>
                    <a:lstStyle/>
                    <a:p>
                      <a:r>
                        <a:rPr lang="en-US" sz="2200" b="0" dirty="0">
                          <a:solidFill>
                            <a:schemeClr val="bg1"/>
                          </a:solidFill>
                          <a:latin typeface="Source Sans Pro" charset="0"/>
                          <a:ea typeface="Source Sans Pro" charset="0"/>
                          <a:cs typeface="Source Sans Pro" charset="0"/>
                        </a:rPr>
                        <a:t>Goals &amp; Delegation</a:t>
                      </a:r>
                    </a:p>
                  </a:txBody>
                  <a:tcPr anchor="ctr">
                    <a:solidFill>
                      <a:schemeClr val="tx2"/>
                    </a:solidFill>
                  </a:tcPr>
                </a:tc>
                <a:extLst>
                  <a:ext uri="{0D108BD9-81ED-4DB2-BD59-A6C34878D82A}">
                    <a16:rowId xmlns:a16="http://schemas.microsoft.com/office/drawing/2014/main" val="10000"/>
                  </a:ext>
                </a:extLst>
              </a:tr>
              <a:tr h="705201">
                <a:tc>
                  <a:txBody>
                    <a:bodyPr/>
                    <a:lstStyle/>
                    <a:p>
                      <a:r>
                        <a:rPr lang="en-US" sz="2200" b="0" dirty="0">
                          <a:solidFill>
                            <a:schemeClr val="tx1"/>
                          </a:solidFill>
                          <a:latin typeface="Source Sans Pro" charset="0"/>
                          <a:ea typeface="Source Sans Pro" charset="0"/>
                          <a:cs typeface="Source Sans Pro" charset="0"/>
                        </a:rPr>
                        <a:t>Project Plans</a:t>
                      </a:r>
                    </a:p>
                  </a:txBody>
                  <a:tcPr anchor="ctr">
                    <a:noFill/>
                  </a:tcPr>
                </a:tc>
                <a:extLst>
                  <a:ext uri="{0D108BD9-81ED-4DB2-BD59-A6C34878D82A}">
                    <a16:rowId xmlns:a16="http://schemas.microsoft.com/office/drawing/2014/main" val="10001"/>
                  </a:ext>
                </a:extLst>
              </a:tr>
              <a:tr h="705201">
                <a:tc>
                  <a:txBody>
                    <a:bodyPr/>
                    <a:lstStyle/>
                    <a:p>
                      <a:r>
                        <a:rPr lang="en-US" sz="2200" b="0" dirty="0">
                          <a:solidFill>
                            <a:schemeClr val="tx1"/>
                          </a:solidFill>
                          <a:latin typeface="Source Sans Pro" charset="0"/>
                          <a:ea typeface="Source Sans Pro" charset="0"/>
                          <a:cs typeface="Source Sans Pro" charset="0"/>
                        </a:rPr>
                        <a:t>Organization</a:t>
                      </a:r>
                      <a:r>
                        <a:rPr lang="en-US" sz="2200" b="0" baseline="0" dirty="0">
                          <a:solidFill>
                            <a:schemeClr val="tx1"/>
                          </a:solidFill>
                          <a:latin typeface="Source Sans Pro" charset="0"/>
                          <a:ea typeface="Source Sans Pro" charset="0"/>
                          <a:cs typeface="Source Sans Pro" charset="0"/>
                        </a:rPr>
                        <a:t> Tools</a:t>
                      </a:r>
                      <a:endParaRPr lang="en-US" sz="2200" b="0" dirty="0">
                        <a:solidFill>
                          <a:schemeClr val="tx1"/>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2"/>
                  </a:ext>
                </a:extLst>
              </a:tr>
              <a:tr h="705201">
                <a:tc>
                  <a:txBody>
                    <a:bodyPr/>
                    <a:lstStyle/>
                    <a:p>
                      <a:r>
                        <a:rPr lang="en-US" sz="2200" b="0" dirty="0">
                          <a:solidFill>
                            <a:schemeClr val="tx1"/>
                          </a:solidFill>
                          <a:latin typeface="Source Sans Pro" charset="0"/>
                          <a:ea typeface="Source Sans Pro" charset="0"/>
                          <a:cs typeface="Source Sans Pro" charset="0"/>
                        </a:rPr>
                        <a:t>Debrief</a:t>
                      </a:r>
                    </a:p>
                  </a:txBody>
                  <a:tcPr anchor="c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7820518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706624"/>
            <a:ext cx="12192000" cy="1015663"/>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Lets talk about MOCHA</a:t>
            </a:r>
          </a:p>
        </p:txBody>
      </p:sp>
      <p:pic>
        <p:nvPicPr>
          <p:cNvPr id="5" name="Picture 4"/>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35855994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706624"/>
            <a:ext cx="12192000" cy="1015663"/>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Lets talk about MOCHA</a:t>
            </a:r>
          </a:p>
        </p:txBody>
      </p:sp>
      <p:pic>
        <p:nvPicPr>
          <p:cNvPr id="5" name="Picture 4"/>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4" name="TextBox 3"/>
          <p:cNvSpPr txBox="1"/>
          <p:nvPr/>
        </p:nvSpPr>
        <p:spPr>
          <a:xfrm>
            <a:off x="0" y="3678281"/>
            <a:ext cx="12192000" cy="523220"/>
          </a:xfrm>
          <a:prstGeom prst="rect">
            <a:avLst/>
          </a:prstGeom>
          <a:noFill/>
        </p:spPr>
        <p:txBody>
          <a:bodyPr wrap="square" rtlCol="0">
            <a:spAutoFit/>
          </a:bodyPr>
          <a:lstStyle/>
          <a:p>
            <a:pPr algn="ctr"/>
            <a:r>
              <a:rPr lang="en-US" sz="2800" dirty="0">
                <a:solidFill>
                  <a:schemeClr val="accent4"/>
                </a:solidFill>
                <a:latin typeface="Gilroy"/>
                <a:ea typeface="Source Sans Pro" charset="0"/>
                <a:cs typeface="Gilroy"/>
              </a:rPr>
              <a:t>Not the coffee!</a:t>
            </a:r>
          </a:p>
        </p:txBody>
      </p:sp>
    </p:spTree>
    <p:extLst>
      <p:ext uri="{BB962C8B-B14F-4D97-AF65-F5344CB8AC3E}">
        <p14:creationId xmlns:p14="http://schemas.microsoft.com/office/powerpoint/2010/main" val="160203917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11" name="TextBox 10"/>
          <p:cNvSpPr txBox="1"/>
          <p:nvPr/>
        </p:nvSpPr>
        <p:spPr>
          <a:xfrm>
            <a:off x="0" y="1040763"/>
            <a:ext cx="12191999" cy="957955"/>
          </a:xfrm>
          <a:prstGeom prst="rect">
            <a:avLst/>
          </a:prstGeom>
          <a:noFill/>
        </p:spPr>
        <p:txBody>
          <a:bodyPr wrap="square" rtlCol="0">
            <a:spAutoFit/>
          </a:bodyPr>
          <a:lstStyle/>
          <a:p>
            <a:pPr algn="ctr">
              <a:lnSpc>
                <a:spcPct val="130000"/>
              </a:lnSpc>
            </a:pPr>
            <a:r>
              <a:rPr lang="en-US" sz="4500" b="1" dirty="0">
                <a:solidFill>
                  <a:schemeClr val="bg1"/>
                </a:solidFill>
                <a:latin typeface="Gilroy ExtraBold" charset="0"/>
                <a:ea typeface="Gilroy ExtraBold" charset="0"/>
                <a:cs typeface="Gilroy ExtraBold" charset="0"/>
              </a:rPr>
              <a:t>Manager</a:t>
            </a:r>
          </a:p>
        </p:txBody>
      </p:sp>
    </p:spTree>
    <p:extLst>
      <p:ext uri="{BB962C8B-B14F-4D97-AF65-F5344CB8AC3E}">
        <p14:creationId xmlns:p14="http://schemas.microsoft.com/office/powerpoint/2010/main" val="21326290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11" name="TextBox 10"/>
          <p:cNvSpPr txBox="1"/>
          <p:nvPr/>
        </p:nvSpPr>
        <p:spPr>
          <a:xfrm>
            <a:off x="0" y="1040763"/>
            <a:ext cx="12191999" cy="1858201"/>
          </a:xfrm>
          <a:prstGeom prst="rect">
            <a:avLst/>
          </a:prstGeom>
          <a:noFill/>
        </p:spPr>
        <p:txBody>
          <a:bodyPr wrap="square" rtlCol="0">
            <a:spAutoFit/>
          </a:bodyPr>
          <a:lstStyle/>
          <a:p>
            <a:pPr algn="ctr">
              <a:lnSpc>
                <a:spcPct val="130000"/>
              </a:lnSpc>
            </a:pPr>
            <a:r>
              <a:rPr lang="en-US" sz="4500" b="1" dirty="0">
                <a:solidFill>
                  <a:schemeClr val="bg1"/>
                </a:solidFill>
                <a:latin typeface="Gilroy ExtraBold" charset="0"/>
                <a:ea typeface="Gilroy ExtraBold" charset="0"/>
                <a:cs typeface="Gilroy ExtraBold" charset="0"/>
              </a:rPr>
              <a:t>Manager</a:t>
            </a:r>
          </a:p>
          <a:p>
            <a:pPr algn="ctr">
              <a:lnSpc>
                <a:spcPct val="130000"/>
              </a:lnSpc>
            </a:pPr>
            <a:r>
              <a:rPr lang="en-US" sz="4500" b="1" dirty="0">
                <a:solidFill>
                  <a:schemeClr val="bg1"/>
                </a:solidFill>
                <a:latin typeface="Gilroy ExtraBold" charset="0"/>
                <a:ea typeface="Gilroy ExtraBold" charset="0"/>
                <a:cs typeface="Gilroy ExtraBold" charset="0"/>
              </a:rPr>
              <a:t>Owner</a:t>
            </a:r>
          </a:p>
        </p:txBody>
      </p:sp>
    </p:spTree>
    <p:extLst>
      <p:ext uri="{BB962C8B-B14F-4D97-AF65-F5344CB8AC3E}">
        <p14:creationId xmlns:p14="http://schemas.microsoft.com/office/powerpoint/2010/main" val="130573286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11" name="TextBox 10"/>
          <p:cNvSpPr txBox="1"/>
          <p:nvPr/>
        </p:nvSpPr>
        <p:spPr>
          <a:xfrm>
            <a:off x="0" y="1040763"/>
            <a:ext cx="12191999" cy="2758447"/>
          </a:xfrm>
          <a:prstGeom prst="rect">
            <a:avLst/>
          </a:prstGeom>
          <a:noFill/>
        </p:spPr>
        <p:txBody>
          <a:bodyPr wrap="square" rtlCol="0">
            <a:spAutoFit/>
          </a:bodyPr>
          <a:lstStyle/>
          <a:p>
            <a:pPr algn="ctr">
              <a:lnSpc>
                <a:spcPct val="130000"/>
              </a:lnSpc>
            </a:pPr>
            <a:r>
              <a:rPr lang="en-US" sz="4500" b="1" dirty="0">
                <a:solidFill>
                  <a:schemeClr val="bg1"/>
                </a:solidFill>
                <a:latin typeface="Gilroy ExtraBold" charset="0"/>
                <a:ea typeface="Gilroy ExtraBold" charset="0"/>
                <a:cs typeface="Gilroy ExtraBold" charset="0"/>
              </a:rPr>
              <a:t>Manager</a:t>
            </a:r>
          </a:p>
          <a:p>
            <a:pPr algn="ctr">
              <a:lnSpc>
                <a:spcPct val="130000"/>
              </a:lnSpc>
            </a:pPr>
            <a:r>
              <a:rPr lang="en-US" sz="4500" b="1" dirty="0">
                <a:solidFill>
                  <a:schemeClr val="bg1"/>
                </a:solidFill>
                <a:latin typeface="Gilroy ExtraBold" charset="0"/>
                <a:ea typeface="Gilroy ExtraBold" charset="0"/>
                <a:cs typeface="Gilroy ExtraBold" charset="0"/>
              </a:rPr>
              <a:t>Owner</a:t>
            </a:r>
          </a:p>
          <a:p>
            <a:pPr algn="ctr">
              <a:lnSpc>
                <a:spcPct val="130000"/>
              </a:lnSpc>
            </a:pPr>
            <a:r>
              <a:rPr lang="en-US" sz="4500" b="1" dirty="0">
                <a:solidFill>
                  <a:schemeClr val="bg1"/>
                </a:solidFill>
                <a:latin typeface="Gilroy ExtraBold" charset="0"/>
                <a:ea typeface="Gilroy ExtraBold" charset="0"/>
                <a:cs typeface="Gilroy ExtraBold" charset="0"/>
              </a:rPr>
              <a:t>Consultant</a:t>
            </a:r>
          </a:p>
        </p:txBody>
      </p:sp>
    </p:spTree>
    <p:extLst>
      <p:ext uri="{BB962C8B-B14F-4D97-AF65-F5344CB8AC3E}">
        <p14:creationId xmlns:p14="http://schemas.microsoft.com/office/powerpoint/2010/main" val="101693150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11" name="TextBox 10"/>
          <p:cNvSpPr txBox="1"/>
          <p:nvPr/>
        </p:nvSpPr>
        <p:spPr>
          <a:xfrm>
            <a:off x="0" y="1040763"/>
            <a:ext cx="12191999" cy="3658694"/>
          </a:xfrm>
          <a:prstGeom prst="rect">
            <a:avLst/>
          </a:prstGeom>
          <a:noFill/>
        </p:spPr>
        <p:txBody>
          <a:bodyPr wrap="square" rtlCol="0">
            <a:spAutoFit/>
          </a:bodyPr>
          <a:lstStyle/>
          <a:p>
            <a:pPr algn="ctr">
              <a:lnSpc>
                <a:spcPct val="130000"/>
              </a:lnSpc>
            </a:pPr>
            <a:r>
              <a:rPr lang="en-US" sz="4500" b="1" dirty="0">
                <a:solidFill>
                  <a:schemeClr val="bg1"/>
                </a:solidFill>
                <a:latin typeface="Gilroy ExtraBold" charset="0"/>
                <a:ea typeface="Gilroy ExtraBold" charset="0"/>
                <a:cs typeface="Gilroy ExtraBold" charset="0"/>
              </a:rPr>
              <a:t>Manager</a:t>
            </a:r>
          </a:p>
          <a:p>
            <a:pPr algn="ctr">
              <a:lnSpc>
                <a:spcPct val="130000"/>
              </a:lnSpc>
            </a:pPr>
            <a:r>
              <a:rPr lang="en-US" sz="4500" b="1" dirty="0">
                <a:solidFill>
                  <a:schemeClr val="bg1"/>
                </a:solidFill>
                <a:latin typeface="Gilroy ExtraBold" charset="0"/>
                <a:ea typeface="Gilroy ExtraBold" charset="0"/>
                <a:cs typeface="Gilroy ExtraBold" charset="0"/>
              </a:rPr>
              <a:t>Owner</a:t>
            </a:r>
          </a:p>
          <a:p>
            <a:pPr algn="ctr">
              <a:lnSpc>
                <a:spcPct val="130000"/>
              </a:lnSpc>
            </a:pPr>
            <a:r>
              <a:rPr lang="en-US" sz="4500" b="1" dirty="0">
                <a:solidFill>
                  <a:schemeClr val="bg1"/>
                </a:solidFill>
                <a:latin typeface="Gilroy ExtraBold" charset="0"/>
                <a:ea typeface="Gilroy ExtraBold" charset="0"/>
                <a:cs typeface="Gilroy ExtraBold" charset="0"/>
              </a:rPr>
              <a:t>Consultant</a:t>
            </a:r>
          </a:p>
          <a:p>
            <a:pPr algn="ctr">
              <a:lnSpc>
                <a:spcPct val="130000"/>
              </a:lnSpc>
            </a:pPr>
            <a:r>
              <a:rPr lang="en-US" sz="4500" b="1" dirty="0">
                <a:solidFill>
                  <a:schemeClr val="bg1"/>
                </a:solidFill>
                <a:latin typeface="Gilroy ExtraBold" charset="0"/>
                <a:ea typeface="Gilroy ExtraBold" charset="0"/>
                <a:cs typeface="Gilroy ExtraBold" charset="0"/>
              </a:rPr>
              <a:t>Helper</a:t>
            </a:r>
          </a:p>
        </p:txBody>
      </p:sp>
    </p:spTree>
    <p:extLst>
      <p:ext uri="{BB962C8B-B14F-4D97-AF65-F5344CB8AC3E}">
        <p14:creationId xmlns:p14="http://schemas.microsoft.com/office/powerpoint/2010/main" val="230919537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11" name="TextBox 10"/>
          <p:cNvSpPr txBox="1"/>
          <p:nvPr/>
        </p:nvSpPr>
        <p:spPr>
          <a:xfrm>
            <a:off x="0" y="1040763"/>
            <a:ext cx="12191999" cy="4558940"/>
          </a:xfrm>
          <a:prstGeom prst="rect">
            <a:avLst/>
          </a:prstGeom>
          <a:noFill/>
        </p:spPr>
        <p:txBody>
          <a:bodyPr wrap="square" rtlCol="0">
            <a:spAutoFit/>
          </a:bodyPr>
          <a:lstStyle/>
          <a:p>
            <a:pPr algn="ctr">
              <a:lnSpc>
                <a:spcPct val="130000"/>
              </a:lnSpc>
            </a:pPr>
            <a:r>
              <a:rPr lang="en-US" sz="4500" b="1" dirty="0">
                <a:solidFill>
                  <a:schemeClr val="bg1"/>
                </a:solidFill>
                <a:latin typeface="Gilroy ExtraBold" charset="0"/>
                <a:ea typeface="Gilroy ExtraBold" charset="0"/>
                <a:cs typeface="Gilroy ExtraBold" charset="0"/>
              </a:rPr>
              <a:t>Manager</a:t>
            </a:r>
          </a:p>
          <a:p>
            <a:pPr algn="ctr">
              <a:lnSpc>
                <a:spcPct val="130000"/>
              </a:lnSpc>
            </a:pPr>
            <a:r>
              <a:rPr lang="en-US" sz="4500" b="1" dirty="0">
                <a:solidFill>
                  <a:schemeClr val="bg1"/>
                </a:solidFill>
                <a:latin typeface="Gilroy ExtraBold" charset="0"/>
                <a:ea typeface="Gilroy ExtraBold" charset="0"/>
                <a:cs typeface="Gilroy ExtraBold" charset="0"/>
              </a:rPr>
              <a:t>Owner</a:t>
            </a:r>
          </a:p>
          <a:p>
            <a:pPr algn="ctr">
              <a:lnSpc>
                <a:spcPct val="130000"/>
              </a:lnSpc>
            </a:pPr>
            <a:r>
              <a:rPr lang="en-US" sz="4500" b="1" dirty="0">
                <a:solidFill>
                  <a:schemeClr val="bg1"/>
                </a:solidFill>
                <a:latin typeface="Gilroy ExtraBold" charset="0"/>
                <a:ea typeface="Gilroy ExtraBold" charset="0"/>
                <a:cs typeface="Gilroy ExtraBold" charset="0"/>
              </a:rPr>
              <a:t>Consultant</a:t>
            </a:r>
          </a:p>
          <a:p>
            <a:pPr algn="ctr">
              <a:lnSpc>
                <a:spcPct val="130000"/>
              </a:lnSpc>
            </a:pPr>
            <a:r>
              <a:rPr lang="en-US" sz="4500" b="1" dirty="0">
                <a:solidFill>
                  <a:schemeClr val="bg1"/>
                </a:solidFill>
                <a:latin typeface="Gilroy ExtraBold" charset="0"/>
                <a:ea typeface="Gilroy ExtraBold" charset="0"/>
                <a:cs typeface="Gilroy ExtraBold" charset="0"/>
              </a:rPr>
              <a:t>Helper</a:t>
            </a:r>
          </a:p>
          <a:p>
            <a:pPr algn="ctr">
              <a:lnSpc>
                <a:spcPct val="130000"/>
              </a:lnSpc>
            </a:pPr>
            <a:r>
              <a:rPr lang="en-US" sz="4500" b="1" dirty="0">
                <a:solidFill>
                  <a:schemeClr val="bg1"/>
                </a:solidFill>
                <a:latin typeface="Gilroy ExtraBold" charset="0"/>
                <a:ea typeface="Gilroy ExtraBold" charset="0"/>
                <a:cs typeface="Gilroy ExtraBold" charset="0"/>
              </a:rPr>
              <a:t>Approver</a:t>
            </a:r>
          </a:p>
        </p:txBody>
      </p:sp>
    </p:spTree>
    <p:extLst>
      <p:ext uri="{BB962C8B-B14F-4D97-AF65-F5344CB8AC3E}">
        <p14:creationId xmlns:p14="http://schemas.microsoft.com/office/powerpoint/2010/main" val="28070067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281857" y="2378795"/>
            <a:ext cx="7561201" cy="660437"/>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Project Plans</a:t>
            </a:r>
          </a:p>
        </p:txBody>
      </p:sp>
    </p:spTree>
    <p:extLst>
      <p:ext uri="{BB962C8B-B14F-4D97-AF65-F5344CB8AC3E}">
        <p14:creationId xmlns:p14="http://schemas.microsoft.com/office/powerpoint/2010/main" val="568357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6045598" y="764339"/>
            <a:ext cx="2977097" cy="812530"/>
          </a:xfrm>
          <a:prstGeom prst="rect">
            <a:avLst/>
          </a:prstGeom>
          <a:noFill/>
        </p:spPr>
        <p:txBody>
          <a:bodyPr wrap="none" rtlCol="0">
            <a:spAutoFit/>
          </a:bodyPr>
          <a:lstStyle/>
          <a:p>
            <a:pPr algn="ctr"/>
            <a:r>
              <a:rPr lang="en-US" sz="4200" b="1" dirty="0">
                <a:solidFill>
                  <a:srgbClr val="00B4DC"/>
                </a:solidFill>
                <a:latin typeface="Gilroy ExtraBold" charset="0"/>
                <a:ea typeface="Gilroy ExtraBold" charset="0"/>
                <a:cs typeface="Gilroy ExtraBold" charset="0"/>
              </a:rPr>
              <a:t>Organizing</a:t>
            </a:r>
          </a:p>
        </p:txBody>
      </p:sp>
      <p:sp>
        <p:nvSpPr>
          <p:cNvPr id="3" name="TextBox 2"/>
          <p:cNvSpPr txBox="1"/>
          <p:nvPr/>
        </p:nvSpPr>
        <p:spPr>
          <a:xfrm>
            <a:off x="6045598" y="1686984"/>
            <a:ext cx="5411128" cy="4154984"/>
          </a:xfrm>
          <a:prstGeom prst="rect">
            <a:avLst/>
          </a:prstGeom>
          <a:noFill/>
        </p:spPr>
        <p:txBody>
          <a:bodyPr wrap="square" rtlCol="0">
            <a:spAutoFit/>
          </a:bodyPr>
          <a:lstStyle/>
          <a:p>
            <a:r>
              <a:rPr lang="en-US" sz="2400" dirty="0">
                <a:latin typeface="Source Sans Pro" charset="0"/>
                <a:ea typeface="Source Sans Pro" charset="0"/>
                <a:cs typeface="Source Sans Pro" charset="0"/>
              </a:rPr>
              <a:t>OFA is the point of entry for new people looking to get involved.</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We invest in finding, recruiting, and training people to turn activists into community leaders.</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Specific issues move in and out of the spotlights, but the need for talented organizers—and a network that connects and empowers them—is universal.</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5475" r="33727"/>
          <a:stretch/>
        </p:blipFill>
        <p:spPr>
          <a:xfrm>
            <a:off x="0" y="0"/>
            <a:ext cx="5243332" cy="6858000"/>
          </a:xfrm>
          <a:prstGeom prst="rect">
            <a:avLst/>
          </a:prstGeom>
        </p:spPr>
      </p:pic>
      <p:pic>
        <p:nvPicPr>
          <p:cNvPr id="8" name="Picture 7"/>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8596663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281857" y="2378795"/>
            <a:ext cx="7561201" cy="660437"/>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Project Plans</a:t>
            </a:r>
          </a:p>
        </p:txBody>
      </p:sp>
      <p:sp>
        <p:nvSpPr>
          <p:cNvPr id="4" name="TextBox 3"/>
          <p:cNvSpPr txBox="1"/>
          <p:nvPr/>
        </p:nvSpPr>
        <p:spPr>
          <a:xfrm>
            <a:off x="1281857" y="3198357"/>
            <a:ext cx="6426882" cy="830997"/>
          </a:xfrm>
          <a:prstGeom prst="rect">
            <a:avLst/>
          </a:prstGeom>
          <a:noFill/>
        </p:spPr>
        <p:txBody>
          <a:bodyPr wrap="square" rtlCol="0">
            <a:spAutoFit/>
          </a:bodyPr>
          <a:lstStyle/>
          <a:p>
            <a:r>
              <a:rPr lang="en-US" sz="2400" dirty="0">
                <a:latin typeface="Source Sans Pro" charset="0"/>
                <a:ea typeface="Source Sans Pro" charset="0"/>
                <a:cs typeface="Source Sans Pro" charset="0"/>
              </a:rPr>
              <a:t>Shout out how you would describe a project plan. (But raise your hand though)</a:t>
            </a:r>
          </a:p>
        </p:txBody>
      </p:sp>
    </p:spTree>
    <p:extLst>
      <p:ext uri="{BB962C8B-B14F-4D97-AF65-F5344CB8AC3E}">
        <p14:creationId xmlns:p14="http://schemas.microsoft.com/office/powerpoint/2010/main" val="98784924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281857" y="2378795"/>
            <a:ext cx="7561201" cy="660437"/>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Project Plans</a:t>
            </a:r>
          </a:p>
        </p:txBody>
      </p:sp>
      <p:sp>
        <p:nvSpPr>
          <p:cNvPr id="4" name="TextBox 3"/>
          <p:cNvSpPr txBox="1"/>
          <p:nvPr/>
        </p:nvSpPr>
        <p:spPr>
          <a:xfrm>
            <a:off x="1281857" y="3198357"/>
            <a:ext cx="6426882" cy="830997"/>
          </a:xfrm>
          <a:prstGeom prst="rect">
            <a:avLst/>
          </a:prstGeom>
          <a:noFill/>
        </p:spPr>
        <p:txBody>
          <a:bodyPr wrap="square" rtlCol="0">
            <a:spAutoFit/>
          </a:bodyPr>
          <a:lstStyle/>
          <a:p>
            <a:r>
              <a:rPr lang="en-US" sz="2400" dirty="0">
                <a:latin typeface="Source Sans Pro" charset="0"/>
                <a:ea typeface="Source Sans Pro" charset="0"/>
                <a:cs typeface="Source Sans Pro" charset="0"/>
              </a:rPr>
              <a:t>Shout out how you would describe a project plan. (But raise your hand though)</a:t>
            </a:r>
          </a:p>
        </p:txBody>
      </p:sp>
      <p:sp>
        <p:nvSpPr>
          <p:cNvPr id="2" name="Rectangle 1"/>
          <p:cNvSpPr/>
          <p:nvPr/>
        </p:nvSpPr>
        <p:spPr>
          <a:xfrm>
            <a:off x="1281857" y="4434468"/>
            <a:ext cx="7132938" cy="830997"/>
          </a:xfrm>
          <a:prstGeom prst="rect">
            <a:avLst/>
          </a:prstGeom>
        </p:spPr>
        <p:txBody>
          <a:bodyPr wrap="square">
            <a:spAutoFit/>
          </a:bodyPr>
          <a:lstStyle/>
          <a:p>
            <a:r>
              <a:rPr lang="en-US" sz="2400" dirty="0">
                <a:latin typeface="Source Sans Pro" charset="0"/>
                <a:ea typeface="Source Sans Pro" charset="0"/>
                <a:cs typeface="Source Sans Pro" charset="0"/>
              </a:rPr>
              <a:t>“...a formal, approved document used to guide both project execution and project control.”</a:t>
            </a:r>
          </a:p>
        </p:txBody>
      </p:sp>
    </p:spTree>
    <p:extLst>
      <p:ext uri="{BB962C8B-B14F-4D97-AF65-F5344CB8AC3E}">
        <p14:creationId xmlns:p14="http://schemas.microsoft.com/office/powerpoint/2010/main" val="58610172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951708" y="1391700"/>
            <a:ext cx="5997944" cy="4274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500" b="1" dirty="0">
                <a:solidFill>
                  <a:schemeClr val="tx1"/>
                </a:solidFill>
                <a:latin typeface="Source Sans Pro" charset="0"/>
                <a:ea typeface="Source Sans Pro" charset="0"/>
                <a:cs typeface="Source Sans Pro" charset="0"/>
              </a:rPr>
              <a:t>On page 20 in your workbook, review the organize plan and analyze its strengths and weaknesses. </a:t>
            </a:r>
          </a:p>
          <a:p>
            <a:endParaRPr lang="en-US" altLang="en-US" sz="2500" dirty="0">
              <a:solidFill>
                <a:schemeClr val="tx1"/>
              </a:solidFill>
              <a:latin typeface="Source Sans Pro" charset="0"/>
              <a:ea typeface="Source Sans Pro" charset="0"/>
              <a:cs typeface="Source Sans Pro" charset="0"/>
            </a:endParaRPr>
          </a:p>
          <a:p>
            <a:r>
              <a:rPr lang="en-US" altLang="en-US" sz="2500" dirty="0">
                <a:solidFill>
                  <a:schemeClr val="tx1"/>
                </a:solidFill>
                <a:latin typeface="Source Sans Pro" charset="0"/>
                <a:ea typeface="Source Sans Pro" charset="0"/>
                <a:cs typeface="Source Sans Pro" charset="0"/>
              </a:rPr>
              <a:t>Things to look out for:</a:t>
            </a:r>
          </a:p>
          <a:p>
            <a:pPr marL="457200" indent="-457200">
              <a:buAutoNum type="arabicPeriod"/>
            </a:pPr>
            <a:r>
              <a:rPr lang="en-US" altLang="en-US" sz="2500" dirty="0">
                <a:solidFill>
                  <a:schemeClr val="tx1"/>
                </a:solidFill>
                <a:latin typeface="Source Sans Pro" charset="0"/>
                <a:ea typeface="Source Sans Pro" charset="0"/>
                <a:cs typeface="Source Sans Pro" charset="0"/>
              </a:rPr>
              <a:t>Proper delegation (MOCHA)</a:t>
            </a:r>
          </a:p>
          <a:p>
            <a:pPr marL="457200" indent="-457200">
              <a:buAutoNum type="arabicPeriod"/>
            </a:pPr>
            <a:r>
              <a:rPr lang="en-US" altLang="en-US" sz="2500" dirty="0">
                <a:solidFill>
                  <a:schemeClr val="tx1"/>
                </a:solidFill>
                <a:latin typeface="Source Sans Pro" charset="0"/>
                <a:ea typeface="Source Sans Pro" charset="0"/>
                <a:cs typeface="Source Sans Pro" charset="0"/>
              </a:rPr>
              <a:t>Reasonable deadlines</a:t>
            </a:r>
          </a:p>
          <a:p>
            <a:pPr marL="457200" indent="-457200">
              <a:buAutoNum type="arabicPeriod"/>
            </a:pPr>
            <a:r>
              <a:rPr lang="en-US" altLang="en-US" sz="2500" dirty="0">
                <a:solidFill>
                  <a:schemeClr val="tx1"/>
                </a:solidFill>
                <a:latin typeface="Source Sans Pro" charset="0"/>
                <a:ea typeface="Source Sans Pro" charset="0"/>
                <a:cs typeface="Source Sans Pro" charset="0"/>
              </a:rPr>
              <a:t>Tactics</a:t>
            </a:r>
          </a:p>
          <a:p>
            <a:pPr marL="457200" indent="-457200">
              <a:buAutoNum type="arabicPeriod"/>
            </a:pPr>
            <a:r>
              <a:rPr lang="en-US" altLang="en-US" sz="2500" dirty="0">
                <a:solidFill>
                  <a:schemeClr val="tx1"/>
                </a:solidFill>
                <a:latin typeface="Source Sans Pro" charset="0"/>
                <a:ea typeface="Source Sans Pro" charset="0"/>
                <a:cs typeface="Source Sans Pro" charset="0"/>
              </a:rPr>
              <a:t>Overall timelines</a:t>
            </a:r>
          </a:p>
          <a:p>
            <a:pPr marL="457200" indent="-457200">
              <a:buAutoNum type="arabicPeriod"/>
            </a:pPr>
            <a:r>
              <a:rPr lang="en-US" altLang="en-US" sz="2500" dirty="0">
                <a:solidFill>
                  <a:schemeClr val="tx1"/>
                </a:solidFill>
                <a:latin typeface="Source Sans Pro" charset="0"/>
                <a:ea typeface="Source Sans Pro" charset="0"/>
                <a:cs typeface="Source Sans Pro" charset="0"/>
              </a:rPr>
              <a:t>Strength of content</a:t>
            </a:r>
          </a:p>
          <a:p>
            <a:pPr marL="457200" indent="-457200">
              <a:buAutoNum type="arabicPeriod"/>
            </a:pPr>
            <a:r>
              <a:rPr lang="en-US" altLang="en-US" sz="2500" dirty="0">
                <a:solidFill>
                  <a:schemeClr val="tx1"/>
                </a:solidFill>
                <a:latin typeface="Source Sans Pro" charset="0"/>
                <a:ea typeface="Source Sans Pro" charset="0"/>
                <a:cs typeface="Source Sans Pro" charset="0"/>
              </a:rPr>
              <a:t>What’s missing?</a:t>
            </a:r>
          </a:p>
        </p:txBody>
      </p:sp>
      <p:pic>
        <p:nvPicPr>
          <p:cNvPr id="6" name="Picture 5"/>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Rectangle 6"/>
          <p:cNvSpPr>
            <a:spLocks noChangeArrowheads="1"/>
          </p:cNvSpPr>
          <p:nvPr/>
        </p:nvSpPr>
        <p:spPr bwMode="auto">
          <a:xfrm>
            <a:off x="1006998" y="1391700"/>
            <a:ext cx="2866506" cy="680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chemeClr val="accent1"/>
                </a:solidFill>
                <a:latin typeface="Gilroy ExtraBold" charset="0"/>
                <a:ea typeface="Gilroy ExtraBold" charset="0"/>
                <a:cs typeface="Gilroy ExtraBold" charset="0"/>
              </a:rPr>
              <a:t>22 minutes</a:t>
            </a:r>
          </a:p>
        </p:txBody>
      </p:sp>
      <p:sp>
        <p:nvSpPr>
          <p:cNvPr id="8" name="TextBox 7"/>
          <p:cNvSpPr txBox="1"/>
          <p:nvPr/>
        </p:nvSpPr>
        <p:spPr>
          <a:xfrm>
            <a:off x="1006998" y="2072171"/>
            <a:ext cx="1648208" cy="369332"/>
          </a:xfrm>
          <a:prstGeom prst="rect">
            <a:avLst/>
          </a:prstGeom>
          <a:noFill/>
        </p:spPr>
        <p:txBody>
          <a:bodyPr wrap="none" rtlCol="0">
            <a:spAutoFit/>
          </a:bodyPr>
          <a:lstStyle/>
          <a:p>
            <a:r>
              <a:rPr lang="en-US" altLang="en-US" b="1" dirty="0">
                <a:latin typeface="Source Sans Pro" charset="0"/>
                <a:ea typeface="Source Sans Pro" charset="0"/>
                <a:cs typeface="Source Sans Pro" charset="0"/>
              </a:rPr>
              <a:t>Group Activity</a:t>
            </a:r>
          </a:p>
        </p:txBody>
      </p:sp>
    </p:spTree>
    <p:extLst>
      <p:ext uri="{BB962C8B-B14F-4D97-AF65-F5344CB8AC3E}">
        <p14:creationId xmlns:p14="http://schemas.microsoft.com/office/powerpoint/2010/main" val="56997369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951708" y="1391700"/>
            <a:ext cx="5997944" cy="4274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500" b="1" dirty="0">
                <a:solidFill>
                  <a:schemeClr val="tx1"/>
                </a:solidFill>
                <a:latin typeface="Source Sans Pro" charset="0"/>
                <a:ea typeface="Source Sans Pro" charset="0"/>
                <a:cs typeface="Source Sans Pro" charset="0"/>
              </a:rPr>
              <a:t>On page 20 in your workbook, review the organize plan and analyze its strengths and weaknesses. </a:t>
            </a:r>
          </a:p>
          <a:p>
            <a:endParaRPr lang="en-US" altLang="en-US" sz="2500" dirty="0">
              <a:solidFill>
                <a:schemeClr val="tx1"/>
              </a:solidFill>
              <a:latin typeface="Source Sans Pro" charset="0"/>
              <a:ea typeface="Source Sans Pro" charset="0"/>
              <a:cs typeface="Source Sans Pro" charset="0"/>
            </a:endParaRPr>
          </a:p>
          <a:p>
            <a:r>
              <a:rPr lang="en-US" altLang="en-US" sz="2500" dirty="0">
                <a:solidFill>
                  <a:schemeClr val="tx1"/>
                </a:solidFill>
                <a:latin typeface="Source Sans Pro" charset="0"/>
                <a:ea typeface="Source Sans Pro" charset="0"/>
                <a:cs typeface="Source Sans Pro" charset="0"/>
              </a:rPr>
              <a:t>Things to look out for:</a:t>
            </a:r>
          </a:p>
          <a:p>
            <a:pPr marL="457200" indent="-457200">
              <a:buAutoNum type="arabicPeriod"/>
            </a:pPr>
            <a:r>
              <a:rPr lang="en-US" altLang="en-US" sz="2500" dirty="0">
                <a:solidFill>
                  <a:schemeClr val="tx1"/>
                </a:solidFill>
                <a:latin typeface="Source Sans Pro" charset="0"/>
                <a:ea typeface="Source Sans Pro" charset="0"/>
                <a:cs typeface="Source Sans Pro" charset="0"/>
              </a:rPr>
              <a:t>Proper delegation (MOCHA)</a:t>
            </a:r>
          </a:p>
          <a:p>
            <a:pPr marL="457200" indent="-457200">
              <a:buAutoNum type="arabicPeriod"/>
            </a:pPr>
            <a:r>
              <a:rPr lang="en-US" altLang="en-US" sz="2500" dirty="0">
                <a:solidFill>
                  <a:schemeClr val="tx1"/>
                </a:solidFill>
                <a:latin typeface="Source Sans Pro" charset="0"/>
                <a:ea typeface="Source Sans Pro" charset="0"/>
                <a:cs typeface="Source Sans Pro" charset="0"/>
              </a:rPr>
              <a:t>Reasonable deadlines</a:t>
            </a:r>
          </a:p>
          <a:p>
            <a:pPr marL="457200" indent="-457200">
              <a:buAutoNum type="arabicPeriod"/>
            </a:pPr>
            <a:r>
              <a:rPr lang="en-US" altLang="en-US" sz="2500" dirty="0">
                <a:solidFill>
                  <a:schemeClr val="tx1"/>
                </a:solidFill>
                <a:latin typeface="Source Sans Pro" charset="0"/>
                <a:ea typeface="Source Sans Pro" charset="0"/>
                <a:cs typeface="Source Sans Pro" charset="0"/>
              </a:rPr>
              <a:t>Tactics</a:t>
            </a:r>
          </a:p>
          <a:p>
            <a:pPr marL="457200" indent="-457200">
              <a:buAutoNum type="arabicPeriod"/>
            </a:pPr>
            <a:r>
              <a:rPr lang="en-US" altLang="en-US" sz="2500" dirty="0">
                <a:solidFill>
                  <a:schemeClr val="tx1"/>
                </a:solidFill>
                <a:latin typeface="Source Sans Pro" charset="0"/>
                <a:ea typeface="Source Sans Pro" charset="0"/>
                <a:cs typeface="Source Sans Pro" charset="0"/>
              </a:rPr>
              <a:t>Overall timelines</a:t>
            </a:r>
          </a:p>
          <a:p>
            <a:pPr marL="457200" indent="-457200">
              <a:buAutoNum type="arabicPeriod"/>
            </a:pPr>
            <a:r>
              <a:rPr lang="en-US" altLang="en-US" sz="2500" dirty="0">
                <a:solidFill>
                  <a:schemeClr val="tx1"/>
                </a:solidFill>
                <a:latin typeface="Source Sans Pro" charset="0"/>
                <a:ea typeface="Source Sans Pro" charset="0"/>
                <a:cs typeface="Source Sans Pro" charset="0"/>
              </a:rPr>
              <a:t>Strength of content</a:t>
            </a:r>
          </a:p>
          <a:p>
            <a:pPr marL="457200" indent="-457200">
              <a:buAutoNum type="arabicPeriod"/>
            </a:pPr>
            <a:r>
              <a:rPr lang="en-US" altLang="en-US" sz="2500" dirty="0">
                <a:solidFill>
                  <a:schemeClr val="tx1"/>
                </a:solidFill>
                <a:latin typeface="Source Sans Pro" charset="0"/>
                <a:ea typeface="Source Sans Pro" charset="0"/>
                <a:cs typeface="Source Sans Pro" charset="0"/>
              </a:rPr>
              <a:t>What’s missing?</a:t>
            </a:r>
          </a:p>
        </p:txBody>
      </p:sp>
      <p:pic>
        <p:nvPicPr>
          <p:cNvPr id="6" name="Picture 5"/>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Rectangle 6"/>
          <p:cNvSpPr>
            <a:spLocks noChangeArrowheads="1"/>
          </p:cNvSpPr>
          <p:nvPr/>
        </p:nvSpPr>
        <p:spPr bwMode="auto">
          <a:xfrm>
            <a:off x="1006998" y="1391700"/>
            <a:ext cx="2866506" cy="680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chemeClr val="accent1"/>
                </a:solidFill>
                <a:latin typeface="Gilroy ExtraBold" charset="0"/>
                <a:ea typeface="Gilroy ExtraBold" charset="0"/>
                <a:cs typeface="Gilroy ExtraBold" charset="0"/>
              </a:rPr>
              <a:t>12 minutes</a:t>
            </a:r>
          </a:p>
        </p:txBody>
      </p:sp>
      <p:sp>
        <p:nvSpPr>
          <p:cNvPr id="8" name="TextBox 7"/>
          <p:cNvSpPr txBox="1"/>
          <p:nvPr/>
        </p:nvSpPr>
        <p:spPr>
          <a:xfrm>
            <a:off x="1006999" y="2072171"/>
            <a:ext cx="2500130" cy="923330"/>
          </a:xfrm>
          <a:prstGeom prst="rect">
            <a:avLst/>
          </a:prstGeom>
          <a:noFill/>
        </p:spPr>
        <p:txBody>
          <a:bodyPr wrap="square" rtlCol="0">
            <a:spAutoFit/>
          </a:bodyPr>
          <a:lstStyle/>
          <a:p>
            <a:r>
              <a:rPr lang="en-US" altLang="en-US" b="1" dirty="0">
                <a:latin typeface="Source Sans Pro" charset="0"/>
                <a:ea typeface="Source Sans Pro" charset="0"/>
                <a:cs typeface="Source Sans Pro" charset="0"/>
              </a:rPr>
              <a:t>Read to the plan and answer the questions in your workbook.</a:t>
            </a:r>
          </a:p>
        </p:txBody>
      </p:sp>
      <p:sp>
        <p:nvSpPr>
          <p:cNvPr id="3" name="TextBox 2"/>
          <p:cNvSpPr txBox="1"/>
          <p:nvPr/>
        </p:nvSpPr>
        <p:spPr>
          <a:xfrm>
            <a:off x="2176041" y="3588152"/>
            <a:ext cx="184731" cy="369332"/>
          </a:xfrm>
          <a:prstGeom prst="rect">
            <a:avLst/>
          </a:prstGeom>
          <a:noFill/>
        </p:spPr>
        <p:txBody>
          <a:bodyPr wrap="none" rtlCol="0">
            <a:spAutoFit/>
          </a:bodyPr>
          <a:lstStyle/>
          <a:p>
            <a:endParaRPr lang="en-US" dirty="0"/>
          </a:p>
        </p:txBody>
      </p:sp>
      <p:sp>
        <p:nvSpPr>
          <p:cNvPr id="9" name="Rectangle 8"/>
          <p:cNvSpPr>
            <a:spLocks noChangeArrowheads="1"/>
          </p:cNvSpPr>
          <p:nvPr/>
        </p:nvSpPr>
        <p:spPr bwMode="auto">
          <a:xfrm>
            <a:off x="1006998" y="3588152"/>
            <a:ext cx="2866506" cy="680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chemeClr val="accent1"/>
                </a:solidFill>
                <a:latin typeface="Gilroy ExtraBold" charset="0"/>
                <a:ea typeface="Gilroy ExtraBold" charset="0"/>
                <a:cs typeface="Gilroy ExtraBold" charset="0"/>
              </a:rPr>
              <a:t>10 minutes</a:t>
            </a:r>
          </a:p>
        </p:txBody>
      </p:sp>
      <p:sp>
        <p:nvSpPr>
          <p:cNvPr id="10" name="TextBox 9"/>
          <p:cNvSpPr txBox="1"/>
          <p:nvPr/>
        </p:nvSpPr>
        <p:spPr>
          <a:xfrm>
            <a:off x="1006999" y="4268623"/>
            <a:ext cx="2500130" cy="923330"/>
          </a:xfrm>
          <a:prstGeom prst="rect">
            <a:avLst/>
          </a:prstGeom>
          <a:noFill/>
        </p:spPr>
        <p:txBody>
          <a:bodyPr wrap="square" rtlCol="0">
            <a:spAutoFit/>
          </a:bodyPr>
          <a:lstStyle/>
          <a:p>
            <a:r>
              <a:rPr lang="en-US" altLang="en-US" b="1" dirty="0">
                <a:latin typeface="Source Sans Pro" charset="0"/>
                <a:ea typeface="Source Sans Pro" charset="0"/>
                <a:cs typeface="Source Sans Pro" charset="0"/>
              </a:rPr>
              <a:t>To debrief and share thoughts with your group. </a:t>
            </a:r>
          </a:p>
        </p:txBody>
      </p:sp>
      <p:sp>
        <p:nvSpPr>
          <p:cNvPr id="11" name="TextBox 10"/>
          <p:cNvSpPr txBox="1"/>
          <p:nvPr/>
        </p:nvSpPr>
        <p:spPr>
          <a:xfrm>
            <a:off x="2176041" y="578460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5489374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507768" y="956317"/>
            <a:ext cx="5997944" cy="4489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2200" b="1" dirty="0">
                <a:solidFill>
                  <a:schemeClr val="tx1"/>
                </a:solidFill>
                <a:latin typeface="Source Sans Pro" charset="0"/>
                <a:ea typeface="Source Sans Pro" charset="0"/>
                <a:cs typeface="Source Sans Pro" charset="0"/>
              </a:rPr>
              <a:t>Event Goals</a:t>
            </a:r>
          </a:p>
          <a:p>
            <a:pPr marL="342900" indent="-342900" fontAlgn="base">
              <a:buFont typeface="Arial" charset="0"/>
              <a:buChar char="•"/>
            </a:pPr>
            <a:r>
              <a:rPr lang="en-US" sz="2200" dirty="0">
                <a:solidFill>
                  <a:schemeClr val="tx1"/>
                </a:solidFill>
                <a:latin typeface="Source Sans Pro" charset="0"/>
                <a:ea typeface="Source Sans Pro" charset="0"/>
                <a:cs typeface="Source Sans Pro" charset="0"/>
              </a:rPr>
              <a:t>Have good turnout and lots of people sign up to get involved for future events.</a:t>
            </a:r>
          </a:p>
          <a:p>
            <a:pPr marL="342900" indent="-342900" fontAlgn="base">
              <a:buFont typeface="Arial" charset="0"/>
              <a:buChar char="•"/>
            </a:pPr>
            <a:r>
              <a:rPr lang="en-US" sz="2200" dirty="0">
                <a:solidFill>
                  <a:schemeClr val="tx1"/>
                </a:solidFill>
                <a:latin typeface="Source Sans Pro" charset="0"/>
                <a:ea typeface="Source Sans Pro" charset="0"/>
                <a:cs typeface="Source Sans Pro" charset="0"/>
              </a:rPr>
              <a:t>Diverse speakers who can each reach the audience in unique ways. </a:t>
            </a:r>
          </a:p>
          <a:p>
            <a:pPr marL="342900" indent="-342900" fontAlgn="base">
              <a:buFont typeface="Arial" charset="0"/>
              <a:buChar char="•"/>
            </a:pPr>
            <a:r>
              <a:rPr lang="en-US" sz="2200" dirty="0">
                <a:solidFill>
                  <a:schemeClr val="tx1"/>
                </a:solidFill>
                <a:latin typeface="Source Sans Pro" charset="0"/>
                <a:ea typeface="Source Sans Pro" charset="0"/>
                <a:cs typeface="Source Sans Pro" charset="0"/>
              </a:rPr>
              <a:t>Get earned media coverage for the event. </a:t>
            </a:r>
          </a:p>
          <a:p>
            <a:pPr fontAlgn="base"/>
            <a:endParaRPr lang="en-US" sz="2200" b="1" dirty="0">
              <a:solidFill>
                <a:schemeClr val="tx1"/>
              </a:solidFill>
              <a:latin typeface="Source Sans Pro" charset="0"/>
              <a:ea typeface="Source Sans Pro" charset="0"/>
              <a:cs typeface="Source Sans Pro" charset="0"/>
            </a:endParaRPr>
          </a:p>
          <a:p>
            <a:pPr fontAlgn="base"/>
            <a:r>
              <a:rPr lang="en-US" sz="2200" b="1" dirty="0">
                <a:solidFill>
                  <a:schemeClr val="tx1"/>
                </a:solidFill>
                <a:latin typeface="Source Sans Pro" charset="0"/>
                <a:ea typeface="Source Sans Pro" charset="0"/>
                <a:cs typeface="Source Sans Pro" charset="0"/>
              </a:rPr>
              <a:t>Communication Plan</a:t>
            </a:r>
          </a:p>
          <a:p>
            <a:pPr marL="342900" indent="-342900" fontAlgn="base">
              <a:buFont typeface="Arial" charset="0"/>
              <a:buChar char="•"/>
            </a:pPr>
            <a:r>
              <a:rPr lang="en-US" sz="2200" dirty="0">
                <a:solidFill>
                  <a:schemeClr val="tx1"/>
                </a:solidFill>
                <a:latin typeface="Source Sans Pro" charset="0"/>
                <a:ea typeface="Source Sans Pro" charset="0"/>
                <a:cs typeface="Source Sans Pro" charset="0"/>
              </a:rPr>
              <a:t>Have regular check-ins with each other and the project manager. </a:t>
            </a:r>
          </a:p>
          <a:p>
            <a:pPr marL="342900" indent="-342900" fontAlgn="base">
              <a:buFont typeface="Arial" charset="0"/>
              <a:buChar char="•"/>
            </a:pPr>
            <a:r>
              <a:rPr lang="en-US" sz="2200" dirty="0">
                <a:solidFill>
                  <a:schemeClr val="tx1"/>
                </a:solidFill>
                <a:latin typeface="Source Sans Pro" charset="0"/>
                <a:ea typeface="Source Sans Pro" charset="0"/>
                <a:cs typeface="Source Sans Pro" charset="0"/>
              </a:rPr>
              <a:t>Submit weekly reports to make sure we make consistent progress. </a:t>
            </a:r>
          </a:p>
          <a:p>
            <a:endParaRPr lang="en-US" altLang="en-US" sz="2500" b="1" dirty="0">
              <a:solidFill>
                <a:schemeClr val="tx1"/>
              </a:solidFill>
              <a:latin typeface="Source Sans Pro" charset="0"/>
              <a:ea typeface="Source Sans Pro" charset="0"/>
              <a:cs typeface="Source Sans Pro" charset="0"/>
            </a:endParaRPr>
          </a:p>
        </p:txBody>
      </p:sp>
      <p:pic>
        <p:nvPicPr>
          <p:cNvPr id="6" name="Picture 5"/>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1" name="TextBox 10"/>
          <p:cNvSpPr txBox="1"/>
          <p:nvPr/>
        </p:nvSpPr>
        <p:spPr>
          <a:xfrm>
            <a:off x="2176041" y="5784604"/>
            <a:ext cx="184731" cy="369332"/>
          </a:xfrm>
          <a:prstGeom prst="rect">
            <a:avLst/>
          </a:prstGeom>
          <a:noFill/>
        </p:spPr>
        <p:txBody>
          <a:bodyPr wrap="none" rtlCol="0">
            <a:spAutoFit/>
          </a:bodyPr>
          <a:lstStyle/>
          <a:p>
            <a:endParaRPr lang="en-US" dirty="0"/>
          </a:p>
        </p:txBody>
      </p:sp>
      <p:sp>
        <p:nvSpPr>
          <p:cNvPr id="13" name="TextBox 12"/>
          <p:cNvSpPr txBox="1"/>
          <p:nvPr/>
        </p:nvSpPr>
        <p:spPr>
          <a:xfrm>
            <a:off x="624131" y="995359"/>
            <a:ext cx="3546816" cy="1230678"/>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Project Plan</a:t>
            </a:r>
          </a:p>
          <a:p>
            <a:pPr>
              <a:lnSpc>
                <a:spcPct val="80000"/>
              </a:lnSpc>
            </a:pPr>
            <a:r>
              <a:rPr lang="en-US" sz="4500" b="1" dirty="0">
                <a:solidFill>
                  <a:schemeClr val="tx2"/>
                </a:solidFill>
                <a:latin typeface="Gilroy ExtraBold" charset="0"/>
                <a:ea typeface="Gilroy ExtraBold" charset="0"/>
                <a:cs typeface="Gilroy ExtraBold" charset="0"/>
              </a:rPr>
              <a:t>Overview</a:t>
            </a:r>
          </a:p>
        </p:txBody>
      </p:sp>
      <p:sp>
        <p:nvSpPr>
          <p:cNvPr id="2" name="Rectangle 1"/>
          <p:cNvSpPr/>
          <p:nvPr/>
        </p:nvSpPr>
        <p:spPr>
          <a:xfrm>
            <a:off x="624131" y="2226037"/>
            <a:ext cx="3546816" cy="3139321"/>
          </a:xfrm>
          <a:prstGeom prst="rect">
            <a:avLst/>
          </a:prstGeom>
        </p:spPr>
        <p:txBody>
          <a:bodyPr wrap="square">
            <a:spAutoFit/>
          </a:bodyPr>
          <a:lstStyle/>
          <a:p>
            <a:r>
              <a:rPr lang="en-US" sz="2200" b="1" dirty="0">
                <a:latin typeface="Source Sans Pro" charset="0"/>
                <a:ea typeface="Source Sans Pro" charset="0"/>
                <a:cs typeface="Source Sans Pro" charset="0"/>
              </a:rPr>
              <a:t>Written by: </a:t>
            </a:r>
            <a:r>
              <a:rPr lang="en-US" sz="2200" dirty="0">
                <a:latin typeface="Source Sans Pro" charset="0"/>
                <a:ea typeface="Source Sans Pro" charset="0"/>
                <a:cs typeface="Source Sans Pro" charset="0"/>
              </a:rPr>
              <a:t>Avery Lucas and Carlos Mena</a:t>
            </a:r>
          </a:p>
          <a:p>
            <a:endParaRPr lang="en-US" sz="2200" dirty="0">
              <a:latin typeface="Source Sans Pro" charset="0"/>
              <a:ea typeface="Source Sans Pro" charset="0"/>
              <a:cs typeface="Source Sans Pro" charset="0"/>
            </a:endParaRPr>
          </a:p>
          <a:p>
            <a:r>
              <a:rPr lang="en-US" sz="2200" b="1" dirty="0">
                <a:latin typeface="Source Sans Pro" charset="0"/>
                <a:ea typeface="Source Sans Pro" charset="0"/>
                <a:cs typeface="Source Sans Pro" charset="0"/>
              </a:rPr>
              <a:t>Project: </a:t>
            </a:r>
            <a:r>
              <a:rPr lang="en-US" sz="2200" dirty="0">
                <a:latin typeface="Source Sans Pro" charset="0"/>
                <a:ea typeface="Source Sans Pro" charset="0"/>
                <a:cs typeface="Source Sans Pro" charset="0"/>
              </a:rPr>
              <a:t>Host a speaker panel event about the positive impacts of Obamacare</a:t>
            </a:r>
          </a:p>
          <a:p>
            <a:endParaRPr lang="en-US" sz="2200" dirty="0">
              <a:latin typeface="Source Sans Pro" charset="0"/>
              <a:ea typeface="Source Sans Pro" charset="0"/>
              <a:cs typeface="Source Sans Pro" charset="0"/>
            </a:endParaRPr>
          </a:p>
          <a:p>
            <a:r>
              <a:rPr lang="en-US" sz="2200" b="1" dirty="0">
                <a:latin typeface="Source Sans Pro" charset="0"/>
                <a:ea typeface="Source Sans Pro" charset="0"/>
                <a:cs typeface="Source Sans Pro" charset="0"/>
              </a:rPr>
              <a:t>Event Date: </a:t>
            </a:r>
            <a:r>
              <a:rPr lang="en-US" sz="2200" dirty="0">
                <a:latin typeface="Source Sans Pro" charset="0"/>
                <a:ea typeface="Source Sans Pro" charset="0"/>
                <a:cs typeface="Source Sans Pro" charset="0"/>
              </a:rPr>
              <a:t>Mid-May 2017</a:t>
            </a:r>
          </a:p>
        </p:txBody>
      </p:sp>
    </p:spTree>
    <p:extLst>
      <p:ext uri="{BB962C8B-B14F-4D97-AF65-F5344CB8AC3E}">
        <p14:creationId xmlns:p14="http://schemas.microsoft.com/office/powerpoint/2010/main" val="29446201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ChangeArrowheads="1"/>
          </p:cNvSpPr>
          <p:nvPr/>
        </p:nvSpPr>
        <p:spPr bwMode="auto">
          <a:xfrm>
            <a:off x="-81023" y="2473212"/>
            <a:ext cx="12192000" cy="1911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12000" b="1" dirty="0">
                <a:solidFill>
                  <a:schemeClr val="bg1"/>
                </a:solidFill>
                <a:latin typeface="Gilroy ExtraBold" charset="0"/>
                <a:ea typeface="Gilroy ExtraBold" charset="0"/>
                <a:cs typeface="Gilroy ExtraBold" charset="0"/>
              </a:rPr>
              <a:t>Debrief</a:t>
            </a:r>
          </a:p>
        </p:txBody>
      </p:sp>
      <p:cxnSp>
        <p:nvCxnSpPr>
          <p:cNvPr id="16" name="Straight Connector 15"/>
          <p:cNvCxnSpPr>
            <a:stCxn id="6" idx="2"/>
          </p:cNvCxnSpPr>
          <p:nvPr/>
        </p:nvCxnSpPr>
        <p:spPr>
          <a:xfrm>
            <a:off x="6096000" y="6858000"/>
            <a:ext cx="0" cy="1237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13956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85088" y="1117152"/>
            <a:ext cx="4194048" cy="660437"/>
          </a:xfrm>
          <a:prstGeom prst="rect">
            <a:avLst/>
          </a:prstGeom>
          <a:noFill/>
        </p:spPr>
        <p:txBody>
          <a:bodyPr wrap="square" rtlCol="0">
            <a:spAutoFit/>
          </a:bodyPr>
          <a:lstStyle/>
          <a:p>
            <a:pPr>
              <a:lnSpc>
                <a:spcPct val="80000"/>
              </a:lnSpc>
            </a:pPr>
            <a:r>
              <a:rPr lang="en-US" sz="4500" b="1" dirty="0">
                <a:solidFill>
                  <a:srgbClr val="00B4DC"/>
                </a:solidFill>
                <a:latin typeface="Gilroy ExtraBold" charset="0"/>
                <a:ea typeface="Gilroy ExtraBold" charset="0"/>
                <a:cs typeface="Gilroy ExtraBold" charset="0"/>
              </a:rPr>
              <a:t>Agenda</a:t>
            </a:r>
          </a:p>
        </p:txBody>
      </p:sp>
      <p:graphicFrame>
        <p:nvGraphicFramePr>
          <p:cNvPr id="6" name="Table 5"/>
          <p:cNvGraphicFramePr>
            <a:graphicFrameLocks noGrp="1"/>
          </p:cNvGraphicFramePr>
          <p:nvPr>
            <p:extLst>
              <p:ext uri="{D42A27DB-BD31-4B8C-83A1-F6EECF244321}">
                <p14:modId xmlns:p14="http://schemas.microsoft.com/office/powerpoint/2010/main" val="1402766039"/>
              </p:ext>
            </p:extLst>
          </p:nvPr>
        </p:nvGraphicFramePr>
        <p:xfrm>
          <a:off x="5769014" y="1685443"/>
          <a:ext cx="5054486" cy="2820804"/>
        </p:xfrm>
        <a:graphic>
          <a:graphicData uri="http://schemas.openxmlformats.org/drawingml/2006/table">
            <a:tbl>
              <a:tblPr firstRow="1" bandRow="1">
                <a:tableStyleId>{5C22544A-7EE6-4342-B048-85BDC9FD1C3A}</a:tableStyleId>
              </a:tblPr>
              <a:tblGrid>
                <a:gridCol w="5054486">
                  <a:extLst>
                    <a:ext uri="{9D8B030D-6E8A-4147-A177-3AD203B41FA5}">
                      <a16:colId xmlns:a16="http://schemas.microsoft.com/office/drawing/2014/main" val="20000"/>
                    </a:ext>
                  </a:extLst>
                </a:gridCol>
              </a:tblGrid>
              <a:tr h="705201">
                <a:tc>
                  <a:txBody>
                    <a:bodyPr/>
                    <a:lstStyle/>
                    <a:p>
                      <a:r>
                        <a:rPr lang="en-US" sz="2200" b="0" dirty="0">
                          <a:solidFill>
                            <a:schemeClr val="tx1"/>
                          </a:solidFill>
                          <a:latin typeface="Source Sans Pro" charset="0"/>
                          <a:ea typeface="Source Sans Pro" charset="0"/>
                          <a:cs typeface="Source Sans Pro" charset="0"/>
                        </a:rPr>
                        <a:t>Goals &amp; Delegation</a:t>
                      </a:r>
                    </a:p>
                  </a:txBody>
                  <a:tcPr anchor="ctr">
                    <a:noFill/>
                  </a:tcPr>
                </a:tc>
                <a:extLst>
                  <a:ext uri="{0D108BD9-81ED-4DB2-BD59-A6C34878D82A}">
                    <a16:rowId xmlns:a16="http://schemas.microsoft.com/office/drawing/2014/main" val="10000"/>
                  </a:ext>
                </a:extLst>
              </a:tr>
              <a:tr h="705201">
                <a:tc>
                  <a:txBody>
                    <a:bodyPr/>
                    <a:lstStyle/>
                    <a:p>
                      <a:r>
                        <a:rPr lang="en-US" sz="2200" b="0" dirty="0">
                          <a:solidFill>
                            <a:schemeClr val="tx1"/>
                          </a:solidFill>
                          <a:latin typeface="Source Sans Pro" charset="0"/>
                          <a:ea typeface="Source Sans Pro" charset="0"/>
                          <a:cs typeface="Source Sans Pro" charset="0"/>
                        </a:rPr>
                        <a:t>Project Plans</a:t>
                      </a:r>
                    </a:p>
                  </a:txBody>
                  <a:tcPr anchor="ctr">
                    <a:noFill/>
                  </a:tcPr>
                </a:tc>
                <a:extLst>
                  <a:ext uri="{0D108BD9-81ED-4DB2-BD59-A6C34878D82A}">
                    <a16:rowId xmlns:a16="http://schemas.microsoft.com/office/drawing/2014/main" val="10001"/>
                  </a:ext>
                </a:extLst>
              </a:tr>
              <a:tr h="705201">
                <a:tc>
                  <a:txBody>
                    <a:bodyPr/>
                    <a:lstStyle/>
                    <a:p>
                      <a:r>
                        <a:rPr lang="en-US" sz="2200" b="0" dirty="0">
                          <a:solidFill>
                            <a:schemeClr val="bg1"/>
                          </a:solidFill>
                          <a:latin typeface="Source Sans Pro" charset="0"/>
                          <a:ea typeface="Source Sans Pro" charset="0"/>
                          <a:cs typeface="Source Sans Pro" charset="0"/>
                        </a:rPr>
                        <a:t>Organization</a:t>
                      </a:r>
                      <a:r>
                        <a:rPr lang="en-US" sz="2200" b="0" baseline="0" dirty="0">
                          <a:solidFill>
                            <a:schemeClr val="bg1"/>
                          </a:solidFill>
                          <a:latin typeface="Source Sans Pro" charset="0"/>
                          <a:ea typeface="Source Sans Pro" charset="0"/>
                          <a:cs typeface="Source Sans Pro" charset="0"/>
                        </a:rPr>
                        <a:t> Tools</a:t>
                      </a:r>
                      <a:endParaRPr lang="en-US" sz="2200" b="0" dirty="0">
                        <a:solidFill>
                          <a:schemeClr val="bg1"/>
                        </a:solidFill>
                        <a:latin typeface="Source Sans Pro" charset="0"/>
                        <a:ea typeface="Source Sans Pro" charset="0"/>
                        <a:cs typeface="Source Sans Pro" charset="0"/>
                      </a:endParaRPr>
                    </a:p>
                  </a:txBody>
                  <a:tcPr anchor="ctr">
                    <a:solidFill>
                      <a:schemeClr val="tx2"/>
                    </a:solidFill>
                  </a:tcPr>
                </a:tc>
                <a:extLst>
                  <a:ext uri="{0D108BD9-81ED-4DB2-BD59-A6C34878D82A}">
                    <a16:rowId xmlns:a16="http://schemas.microsoft.com/office/drawing/2014/main" val="10002"/>
                  </a:ext>
                </a:extLst>
              </a:tr>
              <a:tr h="705201">
                <a:tc>
                  <a:txBody>
                    <a:bodyPr/>
                    <a:lstStyle/>
                    <a:p>
                      <a:r>
                        <a:rPr lang="en-US" sz="2200" b="0" dirty="0">
                          <a:solidFill>
                            <a:schemeClr val="tx1"/>
                          </a:solidFill>
                          <a:latin typeface="Source Sans Pro" charset="0"/>
                          <a:ea typeface="Source Sans Pro" charset="0"/>
                          <a:cs typeface="Source Sans Pro" charset="0"/>
                        </a:rPr>
                        <a:t>Debrief</a:t>
                      </a:r>
                    </a:p>
                  </a:txBody>
                  <a:tcPr anchor="c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01378310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949124" y="1117152"/>
            <a:ext cx="4330012" cy="1209359"/>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Organizational tools</a:t>
            </a:r>
          </a:p>
        </p:txBody>
      </p:sp>
      <p:sp>
        <p:nvSpPr>
          <p:cNvPr id="8" name="TextBox 7"/>
          <p:cNvSpPr txBox="1"/>
          <p:nvPr/>
        </p:nvSpPr>
        <p:spPr>
          <a:xfrm>
            <a:off x="6266688" y="1141536"/>
            <a:ext cx="4547617" cy="1200329"/>
          </a:xfrm>
          <a:prstGeom prst="rect">
            <a:avLst/>
          </a:prstGeom>
          <a:noFill/>
        </p:spPr>
        <p:txBody>
          <a:bodyPr wrap="square" rtlCol="0">
            <a:spAutoFit/>
          </a:bodyPr>
          <a:lstStyle/>
          <a:p>
            <a:r>
              <a:rPr lang="en-US" sz="2400">
                <a:latin typeface="Source Sans Pro" charset="0"/>
                <a:ea typeface="Source Sans Pro" charset="0"/>
                <a:cs typeface="Source Sans Pro" charset="0"/>
              </a:rPr>
              <a:t>Planning Calendar</a:t>
            </a:r>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p:txBody>
      </p:sp>
      <p:sp>
        <p:nvSpPr>
          <p:cNvPr id="9" name="Oval 8"/>
          <p:cNvSpPr/>
          <p:nvPr/>
        </p:nvSpPr>
        <p:spPr>
          <a:xfrm>
            <a:off x="5818418" y="1210127"/>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Tree>
    <p:extLst>
      <p:ext uri="{BB962C8B-B14F-4D97-AF65-F5344CB8AC3E}">
        <p14:creationId xmlns:p14="http://schemas.microsoft.com/office/powerpoint/2010/main" val="71045627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949124" y="1117152"/>
            <a:ext cx="4330012" cy="1209359"/>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Organizational tools</a:t>
            </a:r>
          </a:p>
        </p:txBody>
      </p:sp>
      <p:sp>
        <p:nvSpPr>
          <p:cNvPr id="8" name="TextBox 7"/>
          <p:cNvSpPr txBox="1"/>
          <p:nvPr/>
        </p:nvSpPr>
        <p:spPr>
          <a:xfrm>
            <a:off x="6266688" y="1141536"/>
            <a:ext cx="4547617" cy="1200329"/>
          </a:xfrm>
          <a:prstGeom prst="rect">
            <a:avLst/>
          </a:prstGeom>
          <a:noFill/>
        </p:spPr>
        <p:txBody>
          <a:bodyPr wrap="square" rtlCol="0">
            <a:spAutoFit/>
          </a:bodyPr>
          <a:lstStyle/>
          <a:p>
            <a:r>
              <a:rPr lang="en-US" sz="2400">
                <a:latin typeface="Source Sans Pro" charset="0"/>
                <a:ea typeface="Source Sans Pro" charset="0"/>
                <a:cs typeface="Source Sans Pro" charset="0"/>
              </a:rPr>
              <a:t>Planning Calendar</a:t>
            </a:r>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p:txBody>
      </p:sp>
      <p:sp>
        <p:nvSpPr>
          <p:cNvPr id="9" name="Oval 8"/>
          <p:cNvSpPr/>
          <p:nvPr/>
        </p:nvSpPr>
        <p:spPr>
          <a:xfrm>
            <a:off x="5818418" y="1210127"/>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6962" y="1868374"/>
            <a:ext cx="6617343" cy="4286141"/>
          </a:xfrm>
          <a:prstGeom prst="rect">
            <a:avLst/>
          </a:prstGeom>
        </p:spPr>
      </p:pic>
    </p:spTree>
    <p:extLst>
      <p:ext uri="{BB962C8B-B14F-4D97-AF65-F5344CB8AC3E}">
        <p14:creationId xmlns:p14="http://schemas.microsoft.com/office/powerpoint/2010/main" val="199496926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949124" y="1117152"/>
            <a:ext cx="4330012" cy="1209359"/>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Organizational tools</a:t>
            </a:r>
          </a:p>
        </p:txBody>
      </p:sp>
      <p:sp>
        <p:nvSpPr>
          <p:cNvPr id="8" name="TextBox 7"/>
          <p:cNvSpPr txBox="1"/>
          <p:nvPr/>
        </p:nvSpPr>
        <p:spPr>
          <a:xfrm>
            <a:off x="6266688" y="1141536"/>
            <a:ext cx="4547617" cy="1200329"/>
          </a:xfrm>
          <a:prstGeom prst="rect">
            <a:avLst/>
          </a:prstGeom>
          <a:noFill/>
        </p:spPr>
        <p:txBody>
          <a:bodyPr wrap="square" rtlCol="0">
            <a:spAutoFit/>
          </a:bodyPr>
          <a:lstStyle/>
          <a:p>
            <a:r>
              <a:rPr lang="en-US" sz="2400" dirty="0">
                <a:latin typeface="Source Sans Pro" charset="0"/>
                <a:ea typeface="Source Sans Pro" charset="0"/>
                <a:cs typeface="Source Sans Pro" charset="0"/>
              </a:rPr>
              <a:t>Project Taskmaster</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p:txBody>
      </p:sp>
      <p:sp>
        <p:nvSpPr>
          <p:cNvPr id="9" name="Oval 8"/>
          <p:cNvSpPr/>
          <p:nvPr/>
        </p:nvSpPr>
        <p:spPr>
          <a:xfrm>
            <a:off x="5818418" y="1210127"/>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Tree>
    <p:extLst>
      <p:ext uri="{BB962C8B-B14F-4D97-AF65-F5344CB8AC3E}">
        <p14:creationId xmlns:p14="http://schemas.microsoft.com/office/powerpoint/2010/main" val="925820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6125806" y="721065"/>
            <a:ext cx="2763898" cy="738664"/>
          </a:xfrm>
          <a:prstGeom prst="rect">
            <a:avLst/>
          </a:prstGeom>
          <a:noFill/>
        </p:spPr>
        <p:txBody>
          <a:bodyPr wrap="none" rtlCol="0">
            <a:spAutoFit/>
          </a:bodyPr>
          <a:lstStyle/>
          <a:p>
            <a:pPr algn="ctr"/>
            <a:r>
              <a:rPr lang="en-US" sz="4200" b="1" dirty="0">
                <a:solidFill>
                  <a:srgbClr val="00B4DC"/>
                </a:solidFill>
                <a:latin typeface="Gilroy ExtraBold" charset="0"/>
                <a:ea typeface="Gilroy ExtraBold" charset="0"/>
                <a:cs typeface="Gilroy ExtraBold" charset="0"/>
              </a:rPr>
              <a:t>Mobilizing</a:t>
            </a:r>
          </a:p>
        </p:txBody>
      </p:sp>
      <p:sp>
        <p:nvSpPr>
          <p:cNvPr id="3" name="TextBox 2"/>
          <p:cNvSpPr txBox="1"/>
          <p:nvPr/>
        </p:nvSpPr>
        <p:spPr>
          <a:xfrm>
            <a:off x="6125806" y="1539936"/>
            <a:ext cx="4314913" cy="4893647"/>
          </a:xfrm>
          <a:prstGeom prst="rect">
            <a:avLst/>
          </a:prstGeom>
          <a:noFill/>
        </p:spPr>
        <p:txBody>
          <a:bodyPr wrap="square" rtlCol="0">
            <a:spAutoFit/>
          </a:bodyPr>
          <a:lstStyle/>
          <a:p>
            <a:r>
              <a:rPr lang="en-US" sz="2400" dirty="0">
                <a:latin typeface="Source Sans Pro" charset="0"/>
                <a:ea typeface="Source Sans Pro" charset="0"/>
                <a:cs typeface="Source Sans Pro" charset="0"/>
              </a:rPr>
              <a:t>OFA—working in concert with other progressive organizations—will run strategically placed digital and field campaigns that highlight the real-life consequences of policies.</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OFA staff in states work alongside the grassroots chapter network that OFA has cultivated and will continue to grow over the long term.</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8020" t="1170" r="24708" b="-169"/>
          <a:stretch/>
        </p:blipFill>
        <p:spPr>
          <a:xfrm>
            <a:off x="0" y="0"/>
            <a:ext cx="5243332" cy="6869575"/>
          </a:xfrm>
          <a:prstGeom prst="rect">
            <a:avLst/>
          </a:prstGeom>
        </p:spPr>
      </p:pic>
      <p:pic>
        <p:nvPicPr>
          <p:cNvPr id="8" name="Picture 7"/>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90819637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949124" y="1117152"/>
            <a:ext cx="4330012" cy="1209359"/>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Organizational tools</a:t>
            </a:r>
          </a:p>
        </p:txBody>
      </p:sp>
      <p:sp>
        <p:nvSpPr>
          <p:cNvPr id="8" name="TextBox 7"/>
          <p:cNvSpPr txBox="1"/>
          <p:nvPr/>
        </p:nvSpPr>
        <p:spPr>
          <a:xfrm>
            <a:off x="6266688" y="1141536"/>
            <a:ext cx="4547617" cy="1200329"/>
          </a:xfrm>
          <a:prstGeom prst="rect">
            <a:avLst/>
          </a:prstGeom>
          <a:noFill/>
        </p:spPr>
        <p:txBody>
          <a:bodyPr wrap="square" rtlCol="0">
            <a:spAutoFit/>
          </a:bodyPr>
          <a:lstStyle/>
          <a:p>
            <a:r>
              <a:rPr lang="en-US" sz="2400" dirty="0">
                <a:latin typeface="Source Sans Pro" charset="0"/>
                <a:ea typeface="Source Sans Pro" charset="0"/>
                <a:cs typeface="Source Sans Pro" charset="0"/>
              </a:rPr>
              <a:t>Project Taskmaster</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p:txBody>
      </p:sp>
      <p:sp>
        <p:nvSpPr>
          <p:cNvPr id="9" name="Oval 8"/>
          <p:cNvSpPr/>
          <p:nvPr/>
        </p:nvSpPr>
        <p:spPr>
          <a:xfrm>
            <a:off x="5818418" y="1210127"/>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8784" y="1890817"/>
            <a:ext cx="8274897" cy="4329413"/>
          </a:xfrm>
          <a:prstGeom prst="rect">
            <a:avLst/>
          </a:prstGeom>
        </p:spPr>
      </p:pic>
    </p:spTree>
    <p:extLst>
      <p:ext uri="{BB962C8B-B14F-4D97-AF65-F5344CB8AC3E}">
        <p14:creationId xmlns:p14="http://schemas.microsoft.com/office/powerpoint/2010/main" val="77189554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949124" y="1117152"/>
            <a:ext cx="4330012" cy="1209359"/>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Organizational tools</a:t>
            </a:r>
          </a:p>
        </p:txBody>
      </p:sp>
      <p:sp>
        <p:nvSpPr>
          <p:cNvPr id="8" name="TextBox 7"/>
          <p:cNvSpPr txBox="1"/>
          <p:nvPr/>
        </p:nvSpPr>
        <p:spPr>
          <a:xfrm>
            <a:off x="6266688" y="1141536"/>
            <a:ext cx="4547617" cy="1200329"/>
          </a:xfrm>
          <a:prstGeom prst="rect">
            <a:avLst/>
          </a:prstGeom>
          <a:noFill/>
        </p:spPr>
        <p:txBody>
          <a:bodyPr wrap="square" rtlCol="0">
            <a:spAutoFit/>
          </a:bodyPr>
          <a:lstStyle/>
          <a:p>
            <a:r>
              <a:rPr lang="en-US" sz="2400" dirty="0">
                <a:latin typeface="Source Sans Pro" charset="0"/>
                <a:ea typeface="Source Sans Pro" charset="0"/>
                <a:cs typeface="Source Sans Pro" charset="0"/>
              </a:rPr>
              <a:t>Event Checklist</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p:txBody>
      </p:sp>
      <p:sp>
        <p:nvSpPr>
          <p:cNvPr id="9" name="Oval 8"/>
          <p:cNvSpPr/>
          <p:nvPr/>
        </p:nvSpPr>
        <p:spPr>
          <a:xfrm>
            <a:off x="5818418" y="1210127"/>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Tree>
    <p:extLst>
      <p:ext uri="{BB962C8B-B14F-4D97-AF65-F5344CB8AC3E}">
        <p14:creationId xmlns:p14="http://schemas.microsoft.com/office/powerpoint/2010/main" val="114960395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949124" y="1117152"/>
            <a:ext cx="4330012" cy="1209359"/>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Organizational tools</a:t>
            </a:r>
          </a:p>
        </p:txBody>
      </p:sp>
      <p:sp>
        <p:nvSpPr>
          <p:cNvPr id="8" name="TextBox 7"/>
          <p:cNvSpPr txBox="1"/>
          <p:nvPr/>
        </p:nvSpPr>
        <p:spPr>
          <a:xfrm>
            <a:off x="6266688" y="1141536"/>
            <a:ext cx="4547617" cy="1200329"/>
          </a:xfrm>
          <a:prstGeom prst="rect">
            <a:avLst/>
          </a:prstGeom>
          <a:noFill/>
        </p:spPr>
        <p:txBody>
          <a:bodyPr wrap="square" rtlCol="0">
            <a:spAutoFit/>
          </a:bodyPr>
          <a:lstStyle/>
          <a:p>
            <a:r>
              <a:rPr lang="en-US" sz="2400" dirty="0">
                <a:latin typeface="Source Sans Pro" charset="0"/>
                <a:ea typeface="Source Sans Pro" charset="0"/>
                <a:cs typeface="Source Sans Pro" charset="0"/>
              </a:rPr>
              <a:t>Event Checklist</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p:txBody>
      </p:sp>
      <p:sp>
        <p:nvSpPr>
          <p:cNvPr id="9" name="Oval 8"/>
          <p:cNvSpPr/>
          <p:nvPr/>
        </p:nvSpPr>
        <p:spPr>
          <a:xfrm>
            <a:off x="5818418" y="1210127"/>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2918" y="1828639"/>
            <a:ext cx="5658091" cy="4715076"/>
          </a:xfrm>
          <a:prstGeom prst="rect">
            <a:avLst/>
          </a:prstGeom>
        </p:spPr>
      </p:pic>
    </p:spTree>
    <p:extLst>
      <p:ext uri="{BB962C8B-B14F-4D97-AF65-F5344CB8AC3E}">
        <p14:creationId xmlns:p14="http://schemas.microsoft.com/office/powerpoint/2010/main" val="184713320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951708" y="1391700"/>
            <a:ext cx="5997944" cy="3889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500" b="1" dirty="0">
                <a:solidFill>
                  <a:schemeClr val="tx1"/>
                </a:solidFill>
                <a:latin typeface="Source Sans Pro" charset="0"/>
                <a:ea typeface="Source Sans Pro" charset="0"/>
                <a:cs typeface="Source Sans Pro" charset="0"/>
              </a:rPr>
              <a:t>On page 23 in your workbook, review the organizational tools and how they could be used to improve the project plan.</a:t>
            </a:r>
          </a:p>
          <a:p>
            <a:endParaRPr lang="en-US" altLang="en-US" sz="2500" dirty="0">
              <a:solidFill>
                <a:schemeClr val="tx1"/>
              </a:solidFill>
              <a:latin typeface="Source Sans Pro" charset="0"/>
              <a:ea typeface="Source Sans Pro" charset="0"/>
              <a:cs typeface="Source Sans Pro" charset="0"/>
            </a:endParaRPr>
          </a:p>
          <a:p>
            <a:r>
              <a:rPr lang="en-US" altLang="en-US" sz="2500" dirty="0">
                <a:solidFill>
                  <a:schemeClr val="tx1"/>
                </a:solidFill>
                <a:latin typeface="Source Sans Pro" charset="0"/>
                <a:ea typeface="Source Sans Pro" charset="0"/>
                <a:cs typeface="Source Sans Pro" charset="0"/>
              </a:rPr>
              <a:t>What organizational tools would you recommend the organizers implement? Why?</a:t>
            </a:r>
          </a:p>
          <a:p>
            <a:endParaRPr lang="en-US" altLang="en-US" sz="2500" dirty="0">
              <a:solidFill>
                <a:schemeClr val="tx1"/>
              </a:solidFill>
              <a:latin typeface="Source Sans Pro" charset="0"/>
              <a:ea typeface="Source Sans Pro" charset="0"/>
              <a:cs typeface="Source Sans Pro" charset="0"/>
            </a:endParaRPr>
          </a:p>
          <a:p>
            <a:r>
              <a:rPr lang="en-US" altLang="en-US" sz="2500" dirty="0">
                <a:solidFill>
                  <a:schemeClr val="tx1"/>
                </a:solidFill>
                <a:latin typeface="Source Sans Pro" charset="0"/>
                <a:ea typeface="Source Sans Pro" charset="0"/>
                <a:cs typeface="Source Sans Pro" charset="0"/>
              </a:rPr>
              <a:t>What is your coaching plan to get your team members to utilize these tools? </a:t>
            </a:r>
          </a:p>
        </p:txBody>
      </p:sp>
      <p:pic>
        <p:nvPicPr>
          <p:cNvPr id="6" name="Picture 5"/>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Rectangle 6"/>
          <p:cNvSpPr>
            <a:spLocks noChangeArrowheads="1"/>
          </p:cNvSpPr>
          <p:nvPr/>
        </p:nvSpPr>
        <p:spPr bwMode="auto">
          <a:xfrm>
            <a:off x="1006998" y="1391700"/>
            <a:ext cx="2866506" cy="680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chemeClr val="accent1"/>
                </a:solidFill>
                <a:latin typeface="Gilroy ExtraBold" charset="0"/>
                <a:ea typeface="Gilroy ExtraBold" charset="0"/>
                <a:cs typeface="Gilroy ExtraBold" charset="0"/>
              </a:rPr>
              <a:t>12 minutes</a:t>
            </a:r>
          </a:p>
        </p:txBody>
      </p:sp>
      <p:sp>
        <p:nvSpPr>
          <p:cNvPr id="8" name="TextBox 7"/>
          <p:cNvSpPr txBox="1"/>
          <p:nvPr/>
        </p:nvSpPr>
        <p:spPr>
          <a:xfrm>
            <a:off x="1006998" y="2072171"/>
            <a:ext cx="1802096" cy="369332"/>
          </a:xfrm>
          <a:prstGeom prst="rect">
            <a:avLst/>
          </a:prstGeom>
          <a:noFill/>
        </p:spPr>
        <p:txBody>
          <a:bodyPr wrap="none" rtlCol="0">
            <a:spAutoFit/>
          </a:bodyPr>
          <a:lstStyle/>
          <a:p>
            <a:r>
              <a:rPr lang="en-US" altLang="en-US" b="1" dirty="0">
                <a:latin typeface="Source Sans Pro" charset="0"/>
                <a:ea typeface="Source Sans Pro" charset="0"/>
                <a:cs typeface="Source Sans Pro" charset="0"/>
              </a:rPr>
              <a:t>Partner Activity</a:t>
            </a:r>
          </a:p>
        </p:txBody>
      </p:sp>
    </p:spTree>
    <p:extLst>
      <p:ext uri="{BB962C8B-B14F-4D97-AF65-F5344CB8AC3E}">
        <p14:creationId xmlns:p14="http://schemas.microsoft.com/office/powerpoint/2010/main" val="68468901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ChangeArrowheads="1"/>
          </p:cNvSpPr>
          <p:nvPr/>
        </p:nvSpPr>
        <p:spPr bwMode="auto">
          <a:xfrm>
            <a:off x="-81023" y="2473212"/>
            <a:ext cx="12192000" cy="1911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12000" b="1" dirty="0">
                <a:solidFill>
                  <a:schemeClr val="bg1"/>
                </a:solidFill>
                <a:latin typeface="Gilroy ExtraBold" charset="0"/>
                <a:ea typeface="Gilroy ExtraBold" charset="0"/>
                <a:cs typeface="Gilroy ExtraBold" charset="0"/>
              </a:rPr>
              <a:t>Debrief</a:t>
            </a:r>
          </a:p>
        </p:txBody>
      </p:sp>
      <p:cxnSp>
        <p:nvCxnSpPr>
          <p:cNvPr id="16" name="Straight Connector 15"/>
          <p:cNvCxnSpPr>
            <a:stCxn id="6" idx="2"/>
          </p:cNvCxnSpPr>
          <p:nvPr/>
        </p:nvCxnSpPr>
        <p:spPr>
          <a:xfrm>
            <a:off x="6096000" y="6858000"/>
            <a:ext cx="0" cy="1237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66050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10386" y="1201821"/>
            <a:ext cx="2289409" cy="1384995"/>
          </a:xfrm>
          <a:prstGeom prst="rect">
            <a:avLst/>
          </a:prstGeom>
          <a:noFill/>
        </p:spPr>
        <p:txBody>
          <a:bodyPr wrap="none" rtlCol="0">
            <a:spAutoFit/>
          </a:bodyPr>
          <a:lstStyle/>
          <a:p>
            <a:pPr algn="ctr"/>
            <a:r>
              <a:rPr lang="en-US" sz="4200" b="1" dirty="0">
                <a:solidFill>
                  <a:srgbClr val="00B4DC"/>
                </a:solidFill>
                <a:latin typeface="Gilroy ExtraBold" charset="0"/>
                <a:ea typeface="Gilroy ExtraBold" charset="0"/>
                <a:cs typeface="Gilroy ExtraBold" charset="0"/>
              </a:rPr>
              <a:t>Today’s </a:t>
            </a:r>
          </a:p>
          <a:p>
            <a:pPr algn="ctr"/>
            <a:r>
              <a:rPr lang="en-US" sz="4200" b="1" dirty="0">
                <a:solidFill>
                  <a:srgbClr val="00B4DC"/>
                </a:solidFill>
                <a:latin typeface="Gilroy ExtraBold" charset="0"/>
                <a:ea typeface="Gilroy ExtraBold" charset="0"/>
                <a:cs typeface="Gilroy ExtraBold" charset="0"/>
              </a:rPr>
              <a:t>agenda</a:t>
            </a:r>
          </a:p>
        </p:txBody>
      </p:sp>
      <p:graphicFrame>
        <p:nvGraphicFramePr>
          <p:cNvPr id="6" name="Table 5"/>
          <p:cNvGraphicFramePr>
            <a:graphicFrameLocks noGrp="1"/>
          </p:cNvGraphicFramePr>
          <p:nvPr>
            <p:extLst>
              <p:ext uri="{D42A27DB-BD31-4B8C-83A1-F6EECF244321}">
                <p14:modId xmlns:p14="http://schemas.microsoft.com/office/powerpoint/2010/main" val="1876078053"/>
              </p:ext>
            </p:extLst>
          </p:nvPr>
        </p:nvGraphicFramePr>
        <p:xfrm>
          <a:off x="4622800" y="1366520"/>
          <a:ext cx="7086601" cy="4447409"/>
        </p:xfrm>
        <a:graphic>
          <a:graphicData uri="http://schemas.openxmlformats.org/drawingml/2006/table">
            <a:tbl>
              <a:tblPr firstRow="1" bandRow="1">
                <a:tableStyleId>{5C22544A-7EE6-4342-B048-85BDC9FD1C3A}</a:tableStyleId>
              </a:tblPr>
              <a:tblGrid>
                <a:gridCol w="2032115">
                  <a:extLst>
                    <a:ext uri="{9D8B030D-6E8A-4147-A177-3AD203B41FA5}">
                      <a16:colId xmlns:a16="http://schemas.microsoft.com/office/drawing/2014/main" val="20000"/>
                    </a:ext>
                  </a:extLst>
                </a:gridCol>
                <a:gridCol w="5054486">
                  <a:extLst>
                    <a:ext uri="{9D8B030D-6E8A-4147-A177-3AD203B41FA5}">
                      <a16:colId xmlns:a16="http://schemas.microsoft.com/office/drawing/2014/main" val="20001"/>
                    </a:ext>
                  </a:extLst>
                </a:gridCol>
              </a:tblGrid>
              <a:tr h="249791">
                <a:tc>
                  <a:txBody>
                    <a:bodyPr/>
                    <a:lstStyle/>
                    <a:p>
                      <a:pPr algn="l"/>
                      <a:r>
                        <a:rPr lang="en-US" sz="2200" b="1" i="0" dirty="0">
                          <a:solidFill>
                            <a:schemeClr val="tx1"/>
                          </a:solidFill>
                          <a:latin typeface="Source Sans Pro" charset="0"/>
                          <a:ea typeface="Source Sans Pro" charset="0"/>
                          <a:cs typeface="Source Sans Pro" charset="0"/>
                        </a:rPr>
                        <a:t>9:30 –</a:t>
                      </a:r>
                      <a:r>
                        <a:rPr lang="en-US" sz="2200" b="1" i="0" baseline="0" dirty="0">
                          <a:solidFill>
                            <a:schemeClr val="tx1"/>
                          </a:solidFill>
                          <a:latin typeface="Source Sans Pro" charset="0"/>
                          <a:ea typeface="Source Sans Pro" charset="0"/>
                          <a:cs typeface="Source Sans Pro" charset="0"/>
                        </a:rPr>
                        <a:t> 10:00</a:t>
                      </a:r>
                      <a:endParaRPr lang="en-US" sz="2200" b="1" i="0" dirty="0">
                        <a:solidFill>
                          <a:schemeClr val="tx1"/>
                        </a:solidFill>
                        <a:latin typeface="Source Sans Pro" charset="0"/>
                        <a:ea typeface="Source Sans Pro" charset="0"/>
                        <a:cs typeface="Source Sans Pro" charset="0"/>
                      </a:endParaRPr>
                    </a:p>
                  </a:txBody>
                  <a:tcPr anchor="ctr">
                    <a:noFill/>
                  </a:tcPr>
                </a:tc>
                <a:tc>
                  <a:txBody>
                    <a:bodyPr/>
                    <a:lstStyle/>
                    <a:p>
                      <a:r>
                        <a:rPr lang="en-US" sz="2200" b="0" dirty="0">
                          <a:solidFill>
                            <a:schemeClr val="tx1"/>
                          </a:solidFill>
                          <a:latin typeface="Source Sans Pro" charset="0"/>
                          <a:ea typeface="Source Sans Pro" charset="0"/>
                          <a:cs typeface="Source Sans Pro" charset="0"/>
                        </a:rPr>
                        <a:t>Welcome and Introductions</a:t>
                      </a:r>
                    </a:p>
                  </a:txBody>
                  <a:tcPr anchor="ctr">
                    <a:noFill/>
                  </a:tcPr>
                </a:tc>
                <a:extLst>
                  <a:ext uri="{0D108BD9-81ED-4DB2-BD59-A6C34878D82A}">
                    <a16:rowId xmlns:a16="http://schemas.microsoft.com/office/drawing/2014/main" val="10000"/>
                  </a:ext>
                </a:extLst>
              </a:tr>
              <a:tr h="446056">
                <a:tc>
                  <a:txBody>
                    <a:bodyPr/>
                    <a:lstStyle/>
                    <a:p>
                      <a:pPr algn="l"/>
                      <a:r>
                        <a:rPr lang="en-US" sz="2200" b="1" i="0" dirty="0">
                          <a:solidFill>
                            <a:schemeClr val="tx1"/>
                          </a:solidFill>
                          <a:latin typeface="Source Sans Pro" charset="0"/>
                          <a:ea typeface="Source Sans Pro" charset="0"/>
                          <a:cs typeface="Source Sans Pro" charset="0"/>
                        </a:rPr>
                        <a:t>10:00 – 11:15</a:t>
                      </a:r>
                    </a:p>
                  </a:txBody>
                  <a:tcPr anchor="ctr">
                    <a:solidFill>
                      <a:schemeClr val="bg1"/>
                    </a:solidFill>
                  </a:tcPr>
                </a:tc>
                <a:tc>
                  <a:txBody>
                    <a:bodyPr/>
                    <a:lstStyle/>
                    <a:p>
                      <a:r>
                        <a:rPr lang="en-US" sz="2200" b="0" dirty="0">
                          <a:solidFill>
                            <a:schemeClr val="tx1"/>
                          </a:solidFill>
                          <a:latin typeface="Source Sans Pro" charset="0"/>
                          <a:ea typeface="Source Sans Pro" charset="0"/>
                          <a:cs typeface="Source Sans Pro" charset="0"/>
                        </a:rPr>
                        <a:t>Managing Your Team:</a:t>
                      </a:r>
                      <a:r>
                        <a:rPr lang="en-US" sz="2200" b="0" baseline="0" dirty="0">
                          <a:solidFill>
                            <a:schemeClr val="tx1"/>
                          </a:solidFill>
                          <a:latin typeface="Source Sans Pro" charset="0"/>
                          <a:ea typeface="Source Sans Pro" charset="0"/>
                          <a:cs typeface="Source Sans Pro" charset="0"/>
                        </a:rPr>
                        <a:t> Managing Project Managers</a:t>
                      </a:r>
                      <a:endParaRPr lang="en-US" sz="2200" b="0" dirty="0">
                        <a:solidFill>
                          <a:schemeClr val="tx1"/>
                        </a:solidFill>
                        <a:latin typeface="Source Sans Pro" charset="0"/>
                        <a:ea typeface="Source Sans Pro" charset="0"/>
                        <a:cs typeface="Source Sans Pro" charset="0"/>
                      </a:endParaRPr>
                    </a:p>
                  </a:txBody>
                  <a:tcPr anchor="ctr">
                    <a:solidFill>
                      <a:schemeClr val="bg1"/>
                    </a:solidFill>
                  </a:tcPr>
                </a:tc>
                <a:extLst>
                  <a:ext uri="{0D108BD9-81ED-4DB2-BD59-A6C34878D82A}">
                    <a16:rowId xmlns:a16="http://schemas.microsoft.com/office/drawing/2014/main" val="10001"/>
                  </a:ext>
                </a:extLst>
              </a:tr>
              <a:tr h="249791">
                <a:tc>
                  <a:txBody>
                    <a:bodyPr/>
                    <a:lstStyle/>
                    <a:p>
                      <a:pPr algn="l"/>
                      <a:r>
                        <a:rPr lang="en-US" sz="2200" b="1" i="0" dirty="0">
                          <a:solidFill>
                            <a:schemeClr val="bg1"/>
                          </a:solidFill>
                          <a:latin typeface="Source Sans Pro" charset="0"/>
                          <a:ea typeface="Source Sans Pro" charset="0"/>
                          <a:cs typeface="Source Sans Pro" charset="0"/>
                        </a:rPr>
                        <a:t>11:15 – 11:30</a:t>
                      </a:r>
                    </a:p>
                  </a:txBody>
                  <a:tcPr anchor="ctr">
                    <a:solidFill>
                      <a:schemeClr val="tx2"/>
                    </a:solidFill>
                  </a:tcPr>
                </a:tc>
                <a:tc>
                  <a:txBody>
                    <a:bodyPr/>
                    <a:lstStyle/>
                    <a:p>
                      <a:r>
                        <a:rPr lang="en-US" sz="2200" b="1" dirty="0">
                          <a:solidFill>
                            <a:schemeClr val="bg1"/>
                          </a:solidFill>
                          <a:latin typeface="Source Sans Pro" charset="0"/>
                          <a:ea typeface="Source Sans Pro" charset="0"/>
                          <a:cs typeface="Source Sans Pro" charset="0"/>
                        </a:rPr>
                        <a:t>Break</a:t>
                      </a:r>
                    </a:p>
                  </a:txBody>
                  <a:tcPr anchor="ctr">
                    <a:solidFill>
                      <a:schemeClr val="tx2"/>
                    </a:solidFill>
                  </a:tcPr>
                </a:tc>
                <a:extLst>
                  <a:ext uri="{0D108BD9-81ED-4DB2-BD59-A6C34878D82A}">
                    <a16:rowId xmlns:a16="http://schemas.microsoft.com/office/drawing/2014/main" val="10002"/>
                  </a:ext>
                </a:extLst>
              </a:tr>
              <a:tr h="249791">
                <a:tc>
                  <a:txBody>
                    <a:bodyPr/>
                    <a:lstStyle/>
                    <a:p>
                      <a:pPr algn="l"/>
                      <a:r>
                        <a:rPr lang="en-US" sz="2200" b="1" i="0" dirty="0">
                          <a:solidFill>
                            <a:srgbClr val="3D444D"/>
                          </a:solidFill>
                          <a:latin typeface="Source Sans Pro" charset="0"/>
                          <a:ea typeface="Source Sans Pro" charset="0"/>
                          <a:cs typeface="Source Sans Pro" charset="0"/>
                        </a:rPr>
                        <a:t>11:30 – 1:00 </a:t>
                      </a:r>
                    </a:p>
                  </a:txBody>
                  <a:tcPr anchor="ctr">
                    <a:noFill/>
                  </a:tcPr>
                </a:tc>
                <a:tc>
                  <a:txBody>
                    <a:bodyPr/>
                    <a:lstStyle/>
                    <a:p>
                      <a:r>
                        <a:rPr lang="en-US" sz="2200" b="0" dirty="0">
                          <a:solidFill>
                            <a:srgbClr val="3D444D"/>
                          </a:solidFill>
                          <a:latin typeface="Source Sans Pro" charset="0"/>
                          <a:ea typeface="Source Sans Pro" charset="0"/>
                          <a:cs typeface="Source Sans Pro" charset="0"/>
                        </a:rPr>
                        <a:t>Program</a:t>
                      </a:r>
                      <a:r>
                        <a:rPr lang="en-US" sz="2200" b="0" baseline="0" dirty="0">
                          <a:solidFill>
                            <a:srgbClr val="3D444D"/>
                          </a:solidFill>
                          <a:latin typeface="Source Sans Pro" charset="0"/>
                          <a:ea typeface="Source Sans Pro" charset="0"/>
                          <a:cs typeface="Source Sans Pro" charset="0"/>
                        </a:rPr>
                        <a:t> Breakouts</a:t>
                      </a:r>
                      <a:endParaRPr lang="en-US" sz="2200" b="0" dirty="0">
                        <a:solidFill>
                          <a:srgbClr val="3D444D"/>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3"/>
                  </a:ext>
                </a:extLst>
              </a:tr>
              <a:tr h="249791">
                <a:tc>
                  <a:txBody>
                    <a:bodyPr/>
                    <a:lstStyle/>
                    <a:p>
                      <a:pPr algn="l"/>
                      <a:r>
                        <a:rPr lang="en-US" sz="2200" b="1" i="0" dirty="0">
                          <a:solidFill>
                            <a:srgbClr val="3D444D"/>
                          </a:solidFill>
                          <a:latin typeface="Source Sans Pro" charset="0"/>
                          <a:ea typeface="Source Sans Pro" charset="0"/>
                          <a:cs typeface="Source Sans Pro" charset="0"/>
                        </a:rPr>
                        <a:t>1:00 – 1:30 </a:t>
                      </a:r>
                    </a:p>
                  </a:txBody>
                  <a:tcPr anchor="ctr">
                    <a:noFill/>
                  </a:tcPr>
                </a:tc>
                <a:tc>
                  <a:txBody>
                    <a:bodyPr/>
                    <a:lstStyle/>
                    <a:p>
                      <a:r>
                        <a:rPr lang="en-US" sz="2200" dirty="0">
                          <a:solidFill>
                            <a:srgbClr val="3D444D"/>
                          </a:solidFill>
                          <a:latin typeface="Source Sans Pro" charset="0"/>
                          <a:ea typeface="Source Sans Pro" charset="0"/>
                          <a:cs typeface="Source Sans Pro" charset="0"/>
                        </a:rPr>
                        <a:t>Debrief &amp; Close</a:t>
                      </a:r>
                    </a:p>
                  </a:txBody>
                  <a:tcPr anchor="ctr">
                    <a:noFill/>
                  </a:tcPr>
                </a:tc>
                <a:extLst>
                  <a:ext uri="{0D108BD9-81ED-4DB2-BD59-A6C34878D82A}">
                    <a16:rowId xmlns:a16="http://schemas.microsoft.com/office/drawing/2014/main" val="10004"/>
                  </a:ext>
                </a:extLst>
              </a:tr>
              <a:tr h="249791">
                <a:tc>
                  <a:txBody>
                    <a:bodyPr/>
                    <a:lstStyle/>
                    <a:p>
                      <a:pPr algn="l"/>
                      <a:endParaRPr lang="en-US" sz="2200" b="1" i="0" dirty="0">
                        <a:solidFill>
                          <a:srgbClr val="3D444D"/>
                        </a:solidFill>
                        <a:latin typeface="Source Sans Pro" charset="0"/>
                        <a:ea typeface="Source Sans Pro" charset="0"/>
                        <a:cs typeface="Source Sans Pro" charset="0"/>
                      </a:endParaRPr>
                    </a:p>
                  </a:txBody>
                  <a:tcPr anchor="ctr">
                    <a:noFill/>
                  </a:tcPr>
                </a:tc>
                <a:tc>
                  <a:txBody>
                    <a:bodyPr/>
                    <a:lstStyle/>
                    <a:p>
                      <a:endParaRPr lang="en-US" sz="2200" b="1" dirty="0">
                        <a:solidFill>
                          <a:srgbClr val="3D444D"/>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5"/>
                  </a:ext>
                </a:extLst>
              </a:tr>
              <a:tr h="249791">
                <a:tc>
                  <a:txBody>
                    <a:bodyPr/>
                    <a:lstStyle/>
                    <a:p>
                      <a:pPr algn="l"/>
                      <a:endParaRPr lang="en-US" sz="2200" b="1" i="0" dirty="0">
                        <a:solidFill>
                          <a:srgbClr val="3D444D"/>
                        </a:solidFill>
                        <a:latin typeface="Source Sans Pro" charset="0"/>
                        <a:ea typeface="Source Sans Pro" charset="0"/>
                        <a:cs typeface="Source Sans Pro" charset="0"/>
                      </a:endParaRPr>
                    </a:p>
                  </a:txBody>
                  <a:tcPr anchor="ctr">
                    <a:noFill/>
                  </a:tcPr>
                </a:tc>
                <a:tc>
                  <a:txBody>
                    <a:bodyPr/>
                    <a:lstStyle/>
                    <a:p>
                      <a:endParaRPr lang="en-US" sz="2200" dirty="0">
                        <a:solidFill>
                          <a:srgbClr val="3D444D"/>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6"/>
                  </a:ext>
                </a:extLst>
              </a:tr>
              <a:tr h="249791">
                <a:tc>
                  <a:txBody>
                    <a:bodyPr/>
                    <a:lstStyle/>
                    <a:p>
                      <a:pPr algn="l"/>
                      <a:endParaRPr lang="en-US" sz="2200" b="1" i="0" dirty="0">
                        <a:solidFill>
                          <a:srgbClr val="3D444D"/>
                        </a:solidFill>
                        <a:latin typeface="Source Sans Pro" charset="0"/>
                        <a:ea typeface="Source Sans Pro" charset="0"/>
                        <a:cs typeface="Source Sans Pro" charset="0"/>
                      </a:endParaRPr>
                    </a:p>
                  </a:txBody>
                  <a:tcPr anchor="ctr">
                    <a:noFill/>
                  </a:tcPr>
                </a:tc>
                <a:tc>
                  <a:txBody>
                    <a:bodyPr/>
                    <a:lstStyle/>
                    <a:p>
                      <a:endParaRPr lang="en-US" sz="2200" b="1" dirty="0">
                        <a:solidFill>
                          <a:srgbClr val="3D444D"/>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7"/>
                  </a:ext>
                </a:extLst>
              </a:tr>
              <a:tr h="698369">
                <a:tc>
                  <a:txBody>
                    <a:bodyPr/>
                    <a:lstStyle/>
                    <a:p>
                      <a:pPr algn="l"/>
                      <a:endParaRPr lang="en-US" sz="2200" b="1" i="0" dirty="0">
                        <a:solidFill>
                          <a:srgbClr val="3D444D"/>
                        </a:solidFill>
                        <a:latin typeface="Source Sans Pro" charset="0"/>
                        <a:ea typeface="Source Sans Pro" charset="0"/>
                        <a:cs typeface="Source Sans Pro" charset="0"/>
                      </a:endParaRPr>
                    </a:p>
                  </a:txBody>
                  <a:tcPr anchor="ctr">
                    <a:noFill/>
                  </a:tcPr>
                </a:tc>
                <a:tc>
                  <a:txBody>
                    <a:bodyPr/>
                    <a:lstStyle/>
                    <a:p>
                      <a:endParaRPr lang="en-US" sz="2200" dirty="0">
                        <a:solidFill>
                          <a:srgbClr val="3D444D"/>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8"/>
                  </a:ext>
                </a:extLst>
              </a:tr>
            </a:tbl>
          </a:graphicData>
        </a:graphic>
      </p:graphicFrame>
      <p:pic>
        <p:nvPicPr>
          <p:cNvPr id="7" name="Picture 6"/>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94911380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9" name="TextBox 8"/>
          <p:cNvSpPr txBox="1"/>
          <p:nvPr/>
        </p:nvSpPr>
        <p:spPr>
          <a:xfrm>
            <a:off x="0" y="2119249"/>
            <a:ext cx="12192000" cy="2400657"/>
          </a:xfrm>
          <a:prstGeom prst="rect">
            <a:avLst/>
          </a:prstGeom>
          <a:noFill/>
        </p:spPr>
        <p:txBody>
          <a:bodyPr wrap="square" rtlCol="0">
            <a:spAutoFit/>
          </a:bodyPr>
          <a:lstStyle/>
          <a:p>
            <a:pPr algn="ctr"/>
            <a:r>
              <a:rPr lang="en-US" sz="15000" b="1" dirty="0">
                <a:solidFill>
                  <a:srgbClr val="FFFFFF"/>
                </a:solidFill>
                <a:latin typeface="Gilroy ExtraBold" charset="0"/>
                <a:ea typeface="Gilroy ExtraBold" charset="0"/>
                <a:cs typeface="Gilroy ExtraBold" charset="0"/>
              </a:rPr>
              <a:t>Break</a:t>
            </a:r>
          </a:p>
        </p:txBody>
      </p:sp>
      <p:pic>
        <p:nvPicPr>
          <p:cNvPr id="5" name="Picture 4"/>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7016164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10386" y="1201821"/>
            <a:ext cx="2289409" cy="1384995"/>
          </a:xfrm>
          <a:prstGeom prst="rect">
            <a:avLst/>
          </a:prstGeom>
          <a:noFill/>
        </p:spPr>
        <p:txBody>
          <a:bodyPr wrap="none" rtlCol="0">
            <a:spAutoFit/>
          </a:bodyPr>
          <a:lstStyle/>
          <a:p>
            <a:pPr algn="ctr"/>
            <a:r>
              <a:rPr lang="en-US" sz="4200" b="1" dirty="0">
                <a:solidFill>
                  <a:srgbClr val="00B4DC"/>
                </a:solidFill>
                <a:latin typeface="Gilroy ExtraBold" charset="0"/>
                <a:ea typeface="Gilroy ExtraBold" charset="0"/>
                <a:cs typeface="Gilroy ExtraBold" charset="0"/>
              </a:rPr>
              <a:t>Today’s </a:t>
            </a:r>
          </a:p>
          <a:p>
            <a:pPr algn="ctr"/>
            <a:r>
              <a:rPr lang="en-US" sz="4200" b="1" dirty="0">
                <a:solidFill>
                  <a:srgbClr val="00B4DC"/>
                </a:solidFill>
                <a:latin typeface="Gilroy ExtraBold" charset="0"/>
                <a:ea typeface="Gilroy ExtraBold" charset="0"/>
                <a:cs typeface="Gilroy ExtraBold" charset="0"/>
              </a:rPr>
              <a:t>agenda</a:t>
            </a:r>
          </a:p>
        </p:txBody>
      </p:sp>
      <p:graphicFrame>
        <p:nvGraphicFramePr>
          <p:cNvPr id="6" name="Table 5"/>
          <p:cNvGraphicFramePr>
            <a:graphicFrameLocks noGrp="1"/>
          </p:cNvGraphicFramePr>
          <p:nvPr>
            <p:extLst>
              <p:ext uri="{D42A27DB-BD31-4B8C-83A1-F6EECF244321}">
                <p14:modId xmlns:p14="http://schemas.microsoft.com/office/powerpoint/2010/main" val="1089070312"/>
              </p:ext>
            </p:extLst>
          </p:nvPr>
        </p:nvGraphicFramePr>
        <p:xfrm>
          <a:off x="4622800" y="1366520"/>
          <a:ext cx="7086601" cy="4447409"/>
        </p:xfrm>
        <a:graphic>
          <a:graphicData uri="http://schemas.openxmlformats.org/drawingml/2006/table">
            <a:tbl>
              <a:tblPr firstRow="1" bandRow="1">
                <a:tableStyleId>{5C22544A-7EE6-4342-B048-85BDC9FD1C3A}</a:tableStyleId>
              </a:tblPr>
              <a:tblGrid>
                <a:gridCol w="2032115">
                  <a:extLst>
                    <a:ext uri="{9D8B030D-6E8A-4147-A177-3AD203B41FA5}">
                      <a16:colId xmlns:a16="http://schemas.microsoft.com/office/drawing/2014/main" val="20000"/>
                    </a:ext>
                  </a:extLst>
                </a:gridCol>
                <a:gridCol w="5054486">
                  <a:extLst>
                    <a:ext uri="{9D8B030D-6E8A-4147-A177-3AD203B41FA5}">
                      <a16:colId xmlns:a16="http://schemas.microsoft.com/office/drawing/2014/main" val="20001"/>
                    </a:ext>
                  </a:extLst>
                </a:gridCol>
              </a:tblGrid>
              <a:tr h="249791">
                <a:tc>
                  <a:txBody>
                    <a:bodyPr/>
                    <a:lstStyle/>
                    <a:p>
                      <a:pPr algn="l"/>
                      <a:r>
                        <a:rPr lang="en-US" sz="2200" b="1" i="0" dirty="0">
                          <a:solidFill>
                            <a:schemeClr val="tx1"/>
                          </a:solidFill>
                          <a:latin typeface="Source Sans Pro" charset="0"/>
                          <a:ea typeface="Source Sans Pro" charset="0"/>
                          <a:cs typeface="Source Sans Pro" charset="0"/>
                        </a:rPr>
                        <a:t>9:30 –</a:t>
                      </a:r>
                      <a:r>
                        <a:rPr lang="en-US" sz="2200" b="1" i="0" baseline="0" dirty="0">
                          <a:solidFill>
                            <a:schemeClr val="tx1"/>
                          </a:solidFill>
                          <a:latin typeface="Source Sans Pro" charset="0"/>
                          <a:ea typeface="Source Sans Pro" charset="0"/>
                          <a:cs typeface="Source Sans Pro" charset="0"/>
                        </a:rPr>
                        <a:t> 10:00</a:t>
                      </a:r>
                      <a:endParaRPr lang="en-US" sz="2200" b="1" i="0" dirty="0">
                        <a:solidFill>
                          <a:schemeClr val="tx1"/>
                        </a:solidFill>
                        <a:latin typeface="Source Sans Pro" charset="0"/>
                        <a:ea typeface="Source Sans Pro" charset="0"/>
                        <a:cs typeface="Source Sans Pro" charset="0"/>
                      </a:endParaRPr>
                    </a:p>
                  </a:txBody>
                  <a:tcPr anchor="ctr">
                    <a:noFill/>
                  </a:tcPr>
                </a:tc>
                <a:tc>
                  <a:txBody>
                    <a:bodyPr/>
                    <a:lstStyle/>
                    <a:p>
                      <a:r>
                        <a:rPr lang="en-US" sz="2200" b="0" dirty="0">
                          <a:solidFill>
                            <a:schemeClr val="tx1"/>
                          </a:solidFill>
                          <a:latin typeface="Source Sans Pro" charset="0"/>
                          <a:ea typeface="Source Sans Pro" charset="0"/>
                          <a:cs typeface="Source Sans Pro" charset="0"/>
                        </a:rPr>
                        <a:t>Welcome and Introductions</a:t>
                      </a:r>
                    </a:p>
                  </a:txBody>
                  <a:tcPr anchor="ctr">
                    <a:noFill/>
                  </a:tcPr>
                </a:tc>
                <a:extLst>
                  <a:ext uri="{0D108BD9-81ED-4DB2-BD59-A6C34878D82A}">
                    <a16:rowId xmlns:a16="http://schemas.microsoft.com/office/drawing/2014/main" val="10000"/>
                  </a:ext>
                </a:extLst>
              </a:tr>
              <a:tr h="446056">
                <a:tc>
                  <a:txBody>
                    <a:bodyPr/>
                    <a:lstStyle/>
                    <a:p>
                      <a:pPr algn="l"/>
                      <a:r>
                        <a:rPr lang="en-US" sz="2200" b="1" i="0" dirty="0">
                          <a:solidFill>
                            <a:schemeClr val="tx1"/>
                          </a:solidFill>
                          <a:latin typeface="Source Sans Pro" charset="0"/>
                          <a:ea typeface="Source Sans Pro" charset="0"/>
                          <a:cs typeface="Source Sans Pro" charset="0"/>
                        </a:rPr>
                        <a:t>10:00 – 11:15</a:t>
                      </a:r>
                    </a:p>
                  </a:txBody>
                  <a:tcPr anchor="ctr">
                    <a:solidFill>
                      <a:schemeClr val="bg1"/>
                    </a:solidFill>
                  </a:tcPr>
                </a:tc>
                <a:tc>
                  <a:txBody>
                    <a:bodyPr/>
                    <a:lstStyle/>
                    <a:p>
                      <a:r>
                        <a:rPr lang="en-US" sz="2200" b="0" dirty="0">
                          <a:solidFill>
                            <a:schemeClr val="tx1"/>
                          </a:solidFill>
                          <a:latin typeface="Source Sans Pro" charset="0"/>
                          <a:ea typeface="Source Sans Pro" charset="0"/>
                          <a:cs typeface="Source Sans Pro" charset="0"/>
                        </a:rPr>
                        <a:t>Managing Your Team:</a:t>
                      </a:r>
                      <a:r>
                        <a:rPr lang="en-US" sz="2200" b="0" baseline="0" dirty="0">
                          <a:solidFill>
                            <a:schemeClr val="tx1"/>
                          </a:solidFill>
                          <a:latin typeface="Source Sans Pro" charset="0"/>
                          <a:ea typeface="Source Sans Pro" charset="0"/>
                          <a:cs typeface="Source Sans Pro" charset="0"/>
                        </a:rPr>
                        <a:t> Managing Project Managers</a:t>
                      </a:r>
                      <a:endParaRPr lang="en-US" sz="2200" b="0" dirty="0">
                        <a:solidFill>
                          <a:schemeClr val="tx1"/>
                        </a:solidFill>
                        <a:latin typeface="Source Sans Pro" charset="0"/>
                        <a:ea typeface="Source Sans Pro" charset="0"/>
                        <a:cs typeface="Source Sans Pro" charset="0"/>
                      </a:endParaRPr>
                    </a:p>
                  </a:txBody>
                  <a:tcPr anchor="ctr">
                    <a:solidFill>
                      <a:schemeClr val="bg1"/>
                    </a:solidFill>
                  </a:tcPr>
                </a:tc>
                <a:extLst>
                  <a:ext uri="{0D108BD9-81ED-4DB2-BD59-A6C34878D82A}">
                    <a16:rowId xmlns:a16="http://schemas.microsoft.com/office/drawing/2014/main" val="10001"/>
                  </a:ext>
                </a:extLst>
              </a:tr>
              <a:tr h="249791">
                <a:tc>
                  <a:txBody>
                    <a:bodyPr/>
                    <a:lstStyle/>
                    <a:p>
                      <a:pPr algn="l"/>
                      <a:r>
                        <a:rPr lang="en-US" sz="2200" b="1" i="0" dirty="0">
                          <a:solidFill>
                            <a:srgbClr val="3D444D"/>
                          </a:solidFill>
                          <a:latin typeface="Source Sans Pro" charset="0"/>
                          <a:ea typeface="Source Sans Pro" charset="0"/>
                          <a:cs typeface="Source Sans Pro" charset="0"/>
                        </a:rPr>
                        <a:t>11:15 – 11:30</a:t>
                      </a:r>
                    </a:p>
                  </a:txBody>
                  <a:tcPr anchor="ctr">
                    <a:noFill/>
                  </a:tcPr>
                </a:tc>
                <a:tc>
                  <a:txBody>
                    <a:bodyPr/>
                    <a:lstStyle/>
                    <a:p>
                      <a:r>
                        <a:rPr lang="en-US" sz="2200" b="1" dirty="0">
                          <a:solidFill>
                            <a:srgbClr val="3D444D"/>
                          </a:solidFill>
                          <a:latin typeface="Source Sans Pro" charset="0"/>
                          <a:ea typeface="Source Sans Pro" charset="0"/>
                          <a:cs typeface="Source Sans Pro" charset="0"/>
                        </a:rPr>
                        <a:t>Break</a:t>
                      </a:r>
                    </a:p>
                  </a:txBody>
                  <a:tcPr anchor="ctr">
                    <a:noFill/>
                  </a:tcPr>
                </a:tc>
                <a:extLst>
                  <a:ext uri="{0D108BD9-81ED-4DB2-BD59-A6C34878D82A}">
                    <a16:rowId xmlns:a16="http://schemas.microsoft.com/office/drawing/2014/main" val="10002"/>
                  </a:ext>
                </a:extLst>
              </a:tr>
              <a:tr h="249791">
                <a:tc>
                  <a:txBody>
                    <a:bodyPr/>
                    <a:lstStyle/>
                    <a:p>
                      <a:pPr algn="l"/>
                      <a:r>
                        <a:rPr lang="en-US" sz="2200" b="1" i="0" dirty="0">
                          <a:solidFill>
                            <a:schemeClr val="bg1"/>
                          </a:solidFill>
                          <a:latin typeface="Source Sans Pro" charset="0"/>
                          <a:ea typeface="Source Sans Pro" charset="0"/>
                          <a:cs typeface="Source Sans Pro" charset="0"/>
                        </a:rPr>
                        <a:t>11:30 – 1:00 </a:t>
                      </a:r>
                    </a:p>
                  </a:txBody>
                  <a:tcPr anchor="ctr">
                    <a:solidFill>
                      <a:schemeClr val="tx2"/>
                    </a:solidFill>
                  </a:tcPr>
                </a:tc>
                <a:tc>
                  <a:txBody>
                    <a:bodyPr/>
                    <a:lstStyle/>
                    <a:p>
                      <a:r>
                        <a:rPr lang="en-US" sz="2200" b="0" dirty="0">
                          <a:solidFill>
                            <a:schemeClr val="bg1"/>
                          </a:solidFill>
                          <a:latin typeface="Source Sans Pro" charset="0"/>
                          <a:ea typeface="Source Sans Pro" charset="0"/>
                          <a:cs typeface="Source Sans Pro" charset="0"/>
                        </a:rPr>
                        <a:t>Program</a:t>
                      </a:r>
                      <a:r>
                        <a:rPr lang="en-US" sz="2200" b="0" baseline="0" dirty="0">
                          <a:solidFill>
                            <a:schemeClr val="bg1"/>
                          </a:solidFill>
                          <a:latin typeface="Source Sans Pro" charset="0"/>
                          <a:ea typeface="Source Sans Pro" charset="0"/>
                          <a:cs typeface="Source Sans Pro" charset="0"/>
                        </a:rPr>
                        <a:t> Breakouts</a:t>
                      </a:r>
                      <a:endParaRPr lang="en-US" sz="2200" b="0" dirty="0">
                        <a:solidFill>
                          <a:schemeClr val="bg1"/>
                        </a:solidFill>
                        <a:latin typeface="Source Sans Pro" charset="0"/>
                        <a:ea typeface="Source Sans Pro" charset="0"/>
                        <a:cs typeface="Source Sans Pro" charset="0"/>
                      </a:endParaRPr>
                    </a:p>
                  </a:txBody>
                  <a:tcPr anchor="ctr">
                    <a:solidFill>
                      <a:schemeClr val="tx2"/>
                    </a:solidFill>
                  </a:tcPr>
                </a:tc>
                <a:extLst>
                  <a:ext uri="{0D108BD9-81ED-4DB2-BD59-A6C34878D82A}">
                    <a16:rowId xmlns:a16="http://schemas.microsoft.com/office/drawing/2014/main" val="10003"/>
                  </a:ext>
                </a:extLst>
              </a:tr>
              <a:tr h="249791">
                <a:tc>
                  <a:txBody>
                    <a:bodyPr/>
                    <a:lstStyle/>
                    <a:p>
                      <a:pPr algn="l"/>
                      <a:r>
                        <a:rPr lang="en-US" sz="2200" b="1" i="0" dirty="0">
                          <a:solidFill>
                            <a:srgbClr val="3D444D"/>
                          </a:solidFill>
                          <a:latin typeface="Source Sans Pro" charset="0"/>
                          <a:ea typeface="Source Sans Pro" charset="0"/>
                          <a:cs typeface="Source Sans Pro" charset="0"/>
                        </a:rPr>
                        <a:t>1:00 – 1:30 </a:t>
                      </a:r>
                    </a:p>
                  </a:txBody>
                  <a:tcPr anchor="ctr">
                    <a:noFill/>
                  </a:tcPr>
                </a:tc>
                <a:tc>
                  <a:txBody>
                    <a:bodyPr/>
                    <a:lstStyle/>
                    <a:p>
                      <a:r>
                        <a:rPr lang="en-US" sz="2200" dirty="0">
                          <a:solidFill>
                            <a:srgbClr val="3D444D"/>
                          </a:solidFill>
                          <a:latin typeface="Source Sans Pro" charset="0"/>
                          <a:ea typeface="Source Sans Pro" charset="0"/>
                          <a:cs typeface="Source Sans Pro" charset="0"/>
                        </a:rPr>
                        <a:t>Debrief &amp; Close</a:t>
                      </a:r>
                    </a:p>
                  </a:txBody>
                  <a:tcPr anchor="ctr">
                    <a:noFill/>
                  </a:tcPr>
                </a:tc>
                <a:extLst>
                  <a:ext uri="{0D108BD9-81ED-4DB2-BD59-A6C34878D82A}">
                    <a16:rowId xmlns:a16="http://schemas.microsoft.com/office/drawing/2014/main" val="10004"/>
                  </a:ext>
                </a:extLst>
              </a:tr>
              <a:tr h="249791">
                <a:tc>
                  <a:txBody>
                    <a:bodyPr/>
                    <a:lstStyle/>
                    <a:p>
                      <a:pPr algn="l"/>
                      <a:endParaRPr lang="en-US" sz="2200" b="1" i="0" dirty="0">
                        <a:solidFill>
                          <a:srgbClr val="3D444D"/>
                        </a:solidFill>
                        <a:latin typeface="Source Sans Pro" charset="0"/>
                        <a:ea typeface="Source Sans Pro" charset="0"/>
                        <a:cs typeface="Source Sans Pro" charset="0"/>
                      </a:endParaRPr>
                    </a:p>
                  </a:txBody>
                  <a:tcPr anchor="ctr">
                    <a:noFill/>
                  </a:tcPr>
                </a:tc>
                <a:tc>
                  <a:txBody>
                    <a:bodyPr/>
                    <a:lstStyle/>
                    <a:p>
                      <a:endParaRPr lang="en-US" sz="2200" b="1" dirty="0">
                        <a:solidFill>
                          <a:srgbClr val="3D444D"/>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5"/>
                  </a:ext>
                </a:extLst>
              </a:tr>
              <a:tr h="249791">
                <a:tc>
                  <a:txBody>
                    <a:bodyPr/>
                    <a:lstStyle/>
                    <a:p>
                      <a:pPr algn="l"/>
                      <a:endParaRPr lang="en-US" sz="2200" b="1" i="0" dirty="0">
                        <a:solidFill>
                          <a:srgbClr val="3D444D"/>
                        </a:solidFill>
                        <a:latin typeface="Source Sans Pro" charset="0"/>
                        <a:ea typeface="Source Sans Pro" charset="0"/>
                        <a:cs typeface="Source Sans Pro" charset="0"/>
                      </a:endParaRPr>
                    </a:p>
                  </a:txBody>
                  <a:tcPr anchor="ctr">
                    <a:noFill/>
                  </a:tcPr>
                </a:tc>
                <a:tc>
                  <a:txBody>
                    <a:bodyPr/>
                    <a:lstStyle/>
                    <a:p>
                      <a:endParaRPr lang="en-US" sz="2200" dirty="0">
                        <a:solidFill>
                          <a:srgbClr val="3D444D"/>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6"/>
                  </a:ext>
                </a:extLst>
              </a:tr>
              <a:tr h="249791">
                <a:tc>
                  <a:txBody>
                    <a:bodyPr/>
                    <a:lstStyle/>
                    <a:p>
                      <a:pPr algn="l"/>
                      <a:endParaRPr lang="en-US" sz="2200" b="1" i="0" dirty="0">
                        <a:solidFill>
                          <a:srgbClr val="3D444D"/>
                        </a:solidFill>
                        <a:latin typeface="Source Sans Pro" charset="0"/>
                        <a:ea typeface="Source Sans Pro" charset="0"/>
                        <a:cs typeface="Source Sans Pro" charset="0"/>
                      </a:endParaRPr>
                    </a:p>
                  </a:txBody>
                  <a:tcPr anchor="ctr">
                    <a:noFill/>
                  </a:tcPr>
                </a:tc>
                <a:tc>
                  <a:txBody>
                    <a:bodyPr/>
                    <a:lstStyle/>
                    <a:p>
                      <a:endParaRPr lang="en-US" sz="2200" b="1" dirty="0">
                        <a:solidFill>
                          <a:srgbClr val="3D444D"/>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7"/>
                  </a:ext>
                </a:extLst>
              </a:tr>
              <a:tr h="698369">
                <a:tc>
                  <a:txBody>
                    <a:bodyPr/>
                    <a:lstStyle/>
                    <a:p>
                      <a:pPr algn="l"/>
                      <a:endParaRPr lang="en-US" sz="2200" b="1" i="0" dirty="0">
                        <a:solidFill>
                          <a:srgbClr val="3D444D"/>
                        </a:solidFill>
                        <a:latin typeface="Source Sans Pro" charset="0"/>
                        <a:ea typeface="Source Sans Pro" charset="0"/>
                        <a:cs typeface="Source Sans Pro" charset="0"/>
                      </a:endParaRPr>
                    </a:p>
                  </a:txBody>
                  <a:tcPr anchor="ctr">
                    <a:noFill/>
                  </a:tcPr>
                </a:tc>
                <a:tc>
                  <a:txBody>
                    <a:bodyPr/>
                    <a:lstStyle/>
                    <a:p>
                      <a:endParaRPr lang="en-US" sz="2200" dirty="0">
                        <a:solidFill>
                          <a:srgbClr val="3D444D"/>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8"/>
                  </a:ext>
                </a:extLst>
              </a:tr>
            </a:tbl>
          </a:graphicData>
        </a:graphic>
      </p:graphicFrame>
      <p:pic>
        <p:nvPicPr>
          <p:cNvPr id="7" name="Picture 6"/>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74298650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alphaModFix amt="10000"/>
            <a:extLst>
              <a:ext uri="{28A0092B-C50C-407E-A947-70E740481C1C}">
                <a14:useLocalDpi xmlns:a14="http://schemas.microsoft.com/office/drawing/2010/main" val="0"/>
              </a:ext>
            </a:extLst>
          </a:blip>
          <a:srcRect b="15738"/>
          <a:stretch/>
        </p:blipFill>
        <p:spPr>
          <a:xfrm>
            <a:off x="-1" y="0"/>
            <a:ext cx="12192001" cy="6858000"/>
          </a:xfrm>
          <a:prstGeom prst="rect">
            <a:avLst/>
          </a:prstGeom>
        </p:spPr>
      </p:pic>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6" name="TextBox 5"/>
          <p:cNvSpPr txBox="1"/>
          <p:nvPr/>
        </p:nvSpPr>
        <p:spPr>
          <a:xfrm>
            <a:off x="0" y="2770792"/>
            <a:ext cx="12192000" cy="1015663"/>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Planning your Orientation</a:t>
            </a:r>
          </a:p>
        </p:txBody>
      </p:sp>
    </p:spTree>
    <p:extLst>
      <p:ext uri="{BB962C8B-B14F-4D97-AF65-F5344CB8AC3E}">
        <p14:creationId xmlns:p14="http://schemas.microsoft.com/office/powerpoint/2010/main" val="68758994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497974" y="1559846"/>
            <a:ext cx="5751670" cy="3158109"/>
          </a:xfrm>
          <a:prstGeom prst="rect">
            <a:avLst/>
          </a:prstGeom>
          <a:noFill/>
        </p:spPr>
        <p:txBody>
          <a:bodyPr wrap="square" lIns="79567" tIns="39783" rIns="79567" bIns="39783" rtlCol="0">
            <a:spAutoFit/>
          </a:bodyPr>
          <a:lstStyle/>
          <a:p>
            <a:r>
              <a:rPr lang="en-US" sz="2500" dirty="0">
                <a:solidFill>
                  <a:srgbClr val="C6D0D7">
                    <a:lumMod val="25000"/>
                  </a:srgbClr>
                </a:solidFill>
                <a:latin typeface="Source Sans Pro" charset="0"/>
                <a:ea typeface="Source Sans Pro" charset="0"/>
                <a:cs typeface="Source Sans Pro" charset="0"/>
              </a:rPr>
              <a:t>Become familiar with the orientation training curriculum and logistics</a:t>
            </a:r>
          </a:p>
          <a:p>
            <a:endParaRPr lang="en-US" sz="2500" dirty="0">
              <a:solidFill>
                <a:srgbClr val="C6D0D7">
                  <a:lumMod val="25000"/>
                </a:srgbClr>
              </a:solidFill>
              <a:latin typeface="Source Sans Pro" charset="0"/>
              <a:ea typeface="Source Sans Pro" charset="0"/>
              <a:cs typeface="Source Sans Pro" charset="0"/>
            </a:endParaRPr>
          </a:p>
          <a:p>
            <a:r>
              <a:rPr lang="en-US" sz="2500" dirty="0">
                <a:solidFill>
                  <a:srgbClr val="C6D0D7">
                    <a:lumMod val="25000"/>
                  </a:srgbClr>
                </a:solidFill>
                <a:latin typeface="Source Sans Pro" charset="0"/>
                <a:ea typeface="Source Sans Pro" charset="0"/>
                <a:cs typeface="Source Sans Pro" charset="0"/>
              </a:rPr>
              <a:t>Be able to review, distribute, and practice orientation training curriculum</a:t>
            </a:r>
          </a:p>
          <a:p>
            <a:endParaRPr lang="en-US" sz="2500" dirty="0">
              <a:solidFill>
                <a:srgbClr val="C6D0D7">
                  <a:lumMod val="25000"/>
                </a:srgbClr>
              </a:solidFill>
              <a:latin typeface="Source Sans Pro" charset="0"/>
              <a:ea typeface="Source Sans Pro" charset="0"/>
              <a:cs typeface="Source Sans Pro" charset="0"/>
            </a:endParaRPr>
          </a:p>
          <a:p>
            <a:r>
              <a:rPr lang="en-US" sz="2500" dirty="0">
                <a:solidFill>
                  <a:srgbClr val="C6D0D7">
                    <a:lumMod val="25000"/>
                  </a:srgbClr>
                </a:solidFill>
                <a:latin typeface="Source Sans Pro" charset="0"/>
                <a:ea typeface="Source Sans Pro" charset="0"/>
                <a:cs typeface="Source Sans Pro" charset="0"/>
              </a:rPr>
              <a:t>Be excited about your orientations coming up in two weeks!</a:t>
            </a:r>
          </a:p>
        </p:txBody>
      </p:sp>
      <p:sp>
        <p:nvSpPr>
          <p:cNvPr id="15" name="Rectangle 14"/>
          <p:cNvSpPr>
            <a:spLocks noChangeArrowheads="1"/>
          </p:cNvSpPr>
          <p:nvPr/>
        </p:nvSpPr>
        <p:spPr bwMode="auto">
          <a:xfrm>
            <a:off x="1006998" y="1391700"/>
            <a:ext cx="2866506" cy="757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500" b="1" dirty="0">
                <a:solidFill>
                  <a:srgbClr val="00B3DC"/>
                </a:solidFill>
                <a:latin typeface="Gilroy ExtraBold" charset="0"/>
                <a:ea typeface="Gilroy ExtraBold" charset="0"/>
                <a:cs typeface="Gilroy ExtraBold" charset="0"/>
              </a:rPr>
              <a:t>Goals</a:t>
            </a:r>
          </a:p>
        </p:txBody>
      </p:sp>
      <p:sp>
        <p:nvSpPr>
          <p:cNvPr id="17" name="Oval 16"/>
          <p:cNvSpPr/>
          <p:nvPr/>
        </p:nvSpPr>
        <p:spPr>
          <a:xfrm>
            <a:off x="5049304" y="1642280"/>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1</a:t>
            </a:r>
          </a:p>
        </p:txBody>
      </p:sp>
      <p:sp>
        <p:nvSpPr>
          <p:cNvPr id="18" name="Oval 17"/>
          <p:cNvSpPr/>
          <p:nvPr/>
        </p:nvSpPr>
        <p:spPr>
          <a:xfrm>
            <a:off x="5049301" y="2810215"/>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2</a:t>
            </a:r>
          </a:p>
        </p:txBody>
      </p:sp>
      <p:sp>
        <p:nvSpPr>
          <p:cNvPr id="19" name="Oval 18"/>
          <p:cNvSpPr/>
          <p:nvPr/>
        </p:nvSpPr>
        <p:spPr>
          <a:xfrm>
            <a:off x="5049300" y="3978150"/>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3</a:t>
            </a:r>
          </a:p>
        </p:txBody>
      </p:sp>
    </p:spTree>
    <p:extLst>
      <p:ext uri="{BB962C8B-B14F-4D97-AF65-F5344CB8AC3E}">
        <p14:creationId xmlns:p14="http://schemas.microsoft.com/office/powerpoint/2010/main" val="714617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6112438" y="975057"/>
            <a:ext cx="2763898" cy="738664"/>
          </a:xfrm>
          <a:prstGeom prst="rect">
            <a:avLst/>
          </a:prstGeom>
          <a:noFill/>
        </p:spPr>
        <p:txBody>
          <a:bodyPr wrap="none" rtlCol="0">
            <a:spAutoFit/>
          </a:bodyPr>
          <a:lstStyle/>
          <a:p>
            <a:pPr algn="ctr"/>
            <a:r>
              <a:rPr lang="en-US" sz="4200" b="1" dirty="0">
                <a:solidFill>
                  <a:srgbClr val="00B4DC"/>
                </a:solidFill>
                <a:latin typeface="Gilroy ExtraBold" charset="0"/>
                <a:ea typeface="Gilroy ExtraBold" charset="0"/>
                <a:cs typeface="Gilroy ExtraBold" charset="0"/>
              </a:rPr>
              <a:t>Recruiting</a:t>
            </a:r>
          </a:p>
        </p:txBody>
      </p:sp>
      <p:sp>
        <p:nvSpPr>
          <p:cNvPr id="3" name="TextBox 2"/>
          <p:cNvSpPr txBox="1"/>
          <p:nvPr/>
        </p:nvSpPr>
        <p:spPr>
          <a:xfrm>
            <a:off x="6112438" y="1914240"/>
            <a:ext cx="4996703" cy="3416320"/>
          </a:xfrm>
          <a:prstGeom prst="rect">
            <a:avLst/>
          </a:prstGeom>
          <a:noFill/>
        </p:spPr>
        <p:txBody>
          <a:bodyPr wrap="square" rtlCol="0">
            <a:spAutoFit/>
          </a:bodyPr>
          <a:lstStyle/>
          <a:p>
            <a:r>
              <a:rPr lang="en-US" sz="2400" dirty="0">
                <a:latin typeface="Source Sans Pro" charset="0"/>
                <a:ea typeface="Source Sans Pro" charset="0"/>
                <a:cs typeface="Source Sans Pro" charset="0"/>
              </a:rPr>
              <a:t>OFA will launch a new program this year that will identify and recruit community leaders who are exploring taking the next step and perhaps even running for local elected office.</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There is no shortage of talent in the progressive movement–and we will recognize and develop that talent. </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9226" r="39890"/>
          <a:stretch/>
        </p:blipFill>
        <p:spPr>
          <a:xfrm>
            <a:off x="0" y="0"/>
            <a:ext cx="5234376" cy="6858000"/>
          </a:xfrm>
          <a:prstGeom prst="rect">
            <a:avLst/>
          </a:prstGeom>
        </p:spPr>
      </p:pic>
      <p:pic>
        <p:nvPicPr>
          <p:cNvPr id="5" name="Picture 4"/>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2348000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842634011"/>
              </p:ext>
            </p:extLst>
          </p:nvPr>
        </p:nvGraphicFramePr>
        <p:xfrm>
          <a:off x="6158811" y="1519022"/>
          <a:ext cx="3838396" cy="3512722"/>
        </p:xfrm>
        <a:graphic>
          <a:graphicData uri="http://schemas.openxmlformats.org/drawingml/2006/table">
            <a:tbl>
              <a:tblPr firstRow="1" bandRow="1">
                <a:tableStyleId>{5C22544A-7EE6-4342-B048-85BDC9FD1C3A}</a:tableStyleId>
              </a:tblPr>
              <a:tblGrid>
                <a:gridCol w="3838396">
                  <a:extLst>
                    <a:ext uri="{9D8B030D-6E8A-4147-A177-3AD203B41FA5}">
                      <a16:colId xmlns:a16="http://schemas.microsoft.com/office/drawing/2014/main" val="20000"/>
                    </a:ext>
                  </a:extLst>
                </a:gridCol>
              </a:tblGrid>
              <a:tr h="691719">
                <a:tc>
                  <a:txBody>
                    <a:bodyPr/>
                    <a:lstStyle/>
                    <a:p>
                      <a:r>
                        <a:rPr lang="en-US" sz="2200" b="0" i="0" baseline="0" dirty="0">
                          <a:solidFill>
                            <a:schemeClr val="bg1"/>
                          </a:solidFill>
                          <a:latin typeface="Source Sans Pro" charset="0"/>
                          <a:ea typeface="Source Sans Pro" charset="0"/>
                          <a:cs typeface="Source Sans Pro" charset="0"/>
                        </a:rPr>
                        <a:t>Recruitment Overview</a:t>
                      </a:r>
                    </a:p>
                    <a:p>
                      <a:endParaRPr lang="en-US" sz="800" b="0" i="0" baseline="0" dirty="0">
                        <a:solidFill>
                          <a:schemeClr val="tx1"/>
                        </a:solidFill>
                        <a:latin typeface="Source Sans Pro" charset="0"/>
                        <a:ea typeface="Source Sans Pro" charset="0"/>
                        <a:cs typeface="Source Sans Pro" charset="0"/>
                      </a:endParaRPr>
                    </a:p>
                  </a:txBody>
                  <a:tcPr anchor="ctr">
                    <a:solidFill>
                      <a:schemeClr val="tx2"/>
                    </a:solidFill>
                  </a:tcPr>
                </a:tc>
                <a:extLst>
                  <a:ext uri="{0D108BD9-81ED-4DB2-BD59-A6C34878D82A}">
                    <a16:rowId xmlns:a16="http://schemas.microsoft.com/office/drawing/2014/main" val="10000"/>
                  </a:ext>
                </a:extLst>
              </a:tr>
              <a:tr h="748549">
                <a:tc>
                  <a:txBody>
                    <a:bodyPr/>
                    <a:lstStyle/>
                    <a:p>
                      <a:r>
                        <a:rPr lang="en-US" sz="2200" b="0" i="0" dirty="0">
                          <a:solidFill>
                            <a:schemeClr val="tx1"/>
                          </a:solidFill>
                          <a:latin typeface="Source Sans Pro" charset="0"/>
                          <a:ea typeface="Source Sans Pro" charset="0"/>
                          <a:cs typeface="Source Sans Pro" charset="0"/>
                        </a:rPr>
                        <a:t>Orientation</a:t>
                      </a:r>
                      <a:r>
                        <a:rPr lang="en-US" sz="2200" b="0" i="0" baseline="0" dirty="0">
                          <a:solidFill>
                            <a:schemeClr val="tx1"/>
                          </a:solidFill>
                          <a:latin typeface="Source Sans Pro" charset="0"/>
                          <a:ea typeface="Source Sans Pro" charset="0"/>
                          <a:cs typeface="Source Sans Pro" charset="0"/>
                        </a:rPr>
                        <a:t> Logistics</a:t>
                      </a:r>
                    </a:p>
                    <a:p>
                      <a:endParaRPr lang="en-US" sz="800" b="0" i="0" dirty="0">
                        <a:solidFill>
                          <a:schemeClr val="tx1"/>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1"/>
                  </a:ext>
                </a:extLst>
              </a:tr>
              <a:tr h="703154">
                <a:tc>
                  <a:txBody>
                    <a:bodyPr/>
                    <a:lstStyle/>
                    <a:p>
                      <a:r>
                        <a:rPr lang="en-US" sz="2200" b="0" i="0" baseline="0" dirty="0">
                          <a:solidFill>
                            <a:schemeClr val="tx1"/>
                          </a:solidFill>
                          <a:latin typeface="Source Sans Pro" charset="0"/>
                          <a:ea typeface="Source Sans Pro" charset="0"/>
                          <a:cs typeface="Source Sans Pro" charset="0"/>
                        </a:rPr>
                        <a:t>Digital and your orientations</a:t>
                      </a:r>
                      <a:endParaRPr lang="en-US" sz="1000" b="0" i="0" baseline="0" dirty="0">
                        <a:solidFill>
                          <a:schemeClr val="tx1"/>
                        </a:solidFill>
                        <a:latin typeface="Source Sans Pro" charset="0"/>
                        <a:ea typeface="Source Sans Pro" charset="0"/>
                        <a:cs typeface="Source Sans Pro" charset="0"/>
                      </a:endParaRPr>
                    </a:p>
                    <a:p>
                      <a:endParaRPr lang="en-US" sz="1000" b="0" i="0" baseline="0" dirty="0">
                        <a:solidFill>
                          <a:schemeClr val="bg1"/>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2"/>
                  </a:ext>
                </a:extLst>
              </a:tr>
              <a:tr h="703154">
                <a:tc>
                  <a:txBody>
                    <a:bodyPr/>
                    <a:lstStyle/>
                    <a:p>
                      <a:r>
                        <a:rPr lang="en-US" sz="2200" b="0" i="0" baseline="0" dirty="0">
                          <a:solidFill>
                            <a:schemeClr val="tx1"/>
                          </a:solidFill>
                          <a:latin typeface="Source Sans Pro" charset="0"/>
                          <a:ea typeface="Source Sans Pro" charset="0"/>
                          <a:cs typeface="Source Sans Pro" charset="0"/>
                        </a:rPr>
                        <a:t>Curriculum overview</a:t>
                      </a:r>
                      <a:endParaRPr lang="en-US" sz="1000" b="0" i="0" baseline="0" dirty="0">
                        <a:solidFill>
                          <a:schemeClr val="tx1"/>
                        </a:solidFill>
                        <a:latin typeface="Source Sans Pro" charset="0"/>
                        <a:ea typeface="Source Sans Pro" charset="0"/>
                        <a:cs typeface="Source Sans Pro" charset="0"/>
                      </a:endParaRPr>
                    </a:p>
                    <a:p>
                      <a:endParaRPr lang="en-US" sz="1000" b="0" i="0" baseline="0" dirty="0">
                        <a:solidFill>
                          <a:schemeClr val="tx1"/>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3"/>
                  </a:ext>
                </a:extLst>
              </a:tr>
              <a:tr h="666146">
                <a:tc>
                  <a:txBody>
                    <a:bodyPr/>
                    <a:lstStyle/>
                    <a:p>
                      <a:r>
                        <a:rPr lang="en-US" sz="2200" b="0" i="0" baseline="0" dirty="0">
                          <a:solidFill>
                            <a:schemeClr val="tx1"/>
                          </a:solidFill>
                          <a:latin typeface="Source Sans Pro" charset="0"/>
                          <a:ea typeface="Source Sans Pro" charset="0"/>
                          <a:cs typeface="Source Sans Pro" charset="0"/>
                        </a:rPr>
                        <a:t>Debrief and Close</a:t>
                      </a:r>
                      <a:endParaRPr lang="en-US" sz="2200" b="0" i="0" dirty="0">
                        <a:solidFill>
                          <a:schemeClr val="tx1"/>
                        </a:solidFill>
                        <a:latin typeface="Source Sans Pro" charset="0"/>
                        <a:ea typeface="Source Sans Pro" charset="0"/>
                        <a:cs typeface="Source Sans Pro" charset="0"/>
                      </a:endParaRPr>
                    </a:p>
                    <a:p>
                      <a:endParaRPr lang="en-US" sz="800" b="0" i="0" dirty="0">
                        <a:solidFill>
                          <a:schemeClr val="tx1"/>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4"/>
                  </a:ext>
                </a:extLst>
              </a:tr>
            </a:tbl>
          </a:graphicData>
        </a:graphic>
      </p:graphicFrame>
      <p:sp>
        <p:nvSpPr>
          <p:cNvPr id="4" name="Rectangle 3"/>
          <p:cNvSpPr>
            <a:spLocks noChangeArrowheads="1"/>
          </p:cNvSpPr>
          <p:nvPr/>
        </p:nvSpPr>
        <p:spPr bwMode="auto">
          <a:xfrm>
            <a:off x="1006998" y="1391700"/>
            <a:ext cx="2866506" cy="757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500" b="1" dirty="0">
                <a:solidFill>
                  <a:srgbClr val="00B3DC"/>
                </a:solidFill>
                <a:latin typeface="Gilroy ExtraBold" charset="0"/>
                <a:ea typeface="Gilroy ExtraBold" charset="0"/>
                <a:cs typeface="Gilroy ExtraBold" charset="0"/>
              </a:rPr>
              <a:t>Agenda</a:t>
            </a:r>
          </a:p>
        </p:txBody>
      </p:sp>
    </p:spTree>
    <p:extLst>
      <p:ext uri="{BB962C8B-B14F-4D97-AF65-F5344CB8AC3E}">
        <p14:creationId xmlns:p14="http://schemas.microsoft.com/office/powerpoint/2010/main" val="32590977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ChangeArrowheads="1"/>
          </p:cNvSpPr>
          <p:nvPr/>
        </p:nvSpPr>
        <p:spPr bwMode="auto">
          <a:xfrm>
            <a:off x="1523999" y="3124291"/>
            <a:ext cx="9144000" cy="799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r>
              <a:rPr lang="en-US" sz="6000" b="1" dirty="0">
                <a:solidFill>
                  <a:srgbClr val="00B3DC"/>
                </a:solidFill>
                <a:latin typeface="Gilroy ExtraBold" charset="0"/>
                <a:ea typeface="Gilroy ExtraBold" charset="0"/>
                <a:cs typeface="Gilroy ExtraBold" charset="0"/>
              </a:rPr>
              <a:t>Goals Tracker</a:t>
            </a:r>
          </a:p>
        </p:txBody>
      </p:sp>
      <p:pic>
        <p:nvPicPr>
          <p:cNvPr id="2" name="Picture 1" descr="noun_169164_cc.png"/>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b="15559"/>
          <a:stretch/>
        </p:blipFill>
        <p:spPr>
          <a:xfrm>
            <a:off x="5317739" y="1580994"/>
            <a:ext cx="1517562" cy="128145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6437" y="1598741"/>
            <a:ext cx="1499125" cy="1098196"/>
          </a:xfrm>
          <a:prstGeom prst="rect">
            <a:avLst/>
          </a:prstGeom>
        </p:spPr>
      </p:pic>
      <p:sp>
        <p:nvSpPr>
          <p:cNvPr id="8" name="Rectangle 7">
            <a:hlinkClick r:id="rId5"/>
          </p:cNvPr>
          <p:cNvSpPr/>
          <p:nvPr/>
        </p:nvSpPr>
        <p:spPr>
          <a:xfrm>
            <a:off x="4886769" y="4351521"/>
            <a:ext cx="2475051" cy="602443"/>
          </a:xfrm>
          <a:prstGeom prst="rect">
            <a:avLst/>
          </a:prstGeom>
          <a:noFill/>
          <a:ln w="25400" cmpd="sng">
            <a:noFill/>
          </a:ln>
        </p:spPr>
        <p:style>
          <a:lnRef idx="2">
            <a:schemeClr val="accent1">
              <a:shade val="50000"/>
            </a:schemeClr>
          </a:lnRef>
          <a:fillRef idx="1">
            <a:schemeClr val="accent1"/>
          </a:fillRef>
          <a:effectRef idx="0">
            <a:schemeClr val="accent1"/>
          </a:effectRef>
          <a:fontRef idx="minor">
            <a:schemeClr val="lt1"/>
          </a:fontRef>
        </p:style>
        <p:txBody>
          <a:bodyPr lIns="0" tIns="45719" rIns="0" bIns="45719" rtlCol="0" anchor="ctr"/>
          <a:lstStyle/>
          <a:p>
            <a:pPr algn="ctr"/>
            <a:r>
              <a:rPr lang="en-US" sz="2200" b="1" dirty="0" err="1">
                <a:solidFill>
                  <a:srgbClr val="3B444D"/>
                </a:solidFill>
                <a:latin typeface="Source Sans Pro" charset="0"/>
                <a:ea typeface="Source Sans Pro" charset="0"/>
                <a:cs typeface="Source Sans Pro" charset="0"/>
              </a:rPr>
              <a:t>Bit.ly</a:t>
            </a:r>
            <a:r>
              <a:rPr lang="en-US" sz="2200" b="1" dirty="0">
                <a:solidFill>
                  <a:srgbClr val="3B444D"/>
                </a:solidFill>
                <a:latin typeface="Source Sans Pro" charset="0"/>
                <a:ea typeface="Source Sans Pro" charset="0"/>
                <a:cs typeface="Source Sans Pro" charset="0"/>
              </a:rPr>
              <a:t>/</a:t>
            </a:r>
            <a:r>
              <a:rPr lang="en-US" sz="2200" b="1" dirty="0" err="1">
                <a:solidFill>
                  <a:srgbClr val="3B444D"/>
                </a:solidFill>
                <a:latin typeface="Source Sans Pro" charset="0"/>
                <a:ea typeface="Source Sans Pro" charset="0"/>
                <a:cs typeface="Source Sans Pro" charset="0"/>
              </a:rPr>
              <a:t>GoalsTracker</a:t>
            </a:r>
            <a:endParaRPr lang="en-US" sz="2200" b="1" dirty="0">
              <a:solidFill>
                <a:srgbClr val="3B444D"/>
              </a:solidFill>
              <a:latin typeface="Source Sans Pro" charset="0"/>
              <a:ea typeface="Source Sans Pro" charset="0"/>
              <a:cs typeface="Source Sans Pro" charset="0"/>
            </a:endParaRPr>
          </a:p>
        </p:txBody>
      </p:sp>
    </p:spTree>
    <p:extLst>
      <p:ext uri="{BB962C8B-B14F-4D97-AF65-F5344CB8AC3E}">
        <p14:creationId xmlns:p14="http://schemas.microsoft.com/office/powerpoint/2010/main" val="148227176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2" name="Rectangle 1"/>
          <p:cNvSpPr/>
          <p:nvPr/>
        </p:nvSpPr>
        <p:spPr>
          <a:xfrm>
            <a:off x="5293111" y="1568111"/>
            <a:ext cx="2658319" cy="2469907"/>
          </a:xfrm>
          <a:prstGeom prst="rect">
            <a:avLst/>
          </a:prstGeom>
        </p:spPr>
        <p:txBody>
          <a:bodyPr wrap="square">
            <a:spAutoFit/>
          </a:bodyPr>
          <a:lstStyle/>
          <a:p>
            <a:pPr>
              <a:lnSpc>
                <a:spcPct val="150000"/>
              </a:lnSpc>
            </a:pPr>
            <a:r>
              <a:rPr lang="en-US" sz="2500" b="1" dirty="0">
                <a:solidFill>
                  <a:srgbClr val="C6D0D7">
                    <a:lumMod val="25000"/>
                  </a:srgbClr>
                </a:solidFill>
                <a:latin typeface="Source Sans Pro" charset="0"/>
                <a:ea typeface="Source Sans Pro" charset="0"/>
                <a:cs typeface="Source Sans Pro" charset="0"/>
              </a:rPr>
              <a:t>January 23</a:t>
            </a:r>
            <a:r>
              <a:rPr lang="en-US" sz="2500" dirty="0">
                <a:solidFill>
                  <a:srgbClr val="C6D0D7">
                    <a:lumMod val="25000"/>
                  </a:srgbClr>
                </a:solidFill>
                <a:latin typeface="Source Sans Pro" charset="0"/>
                <a:ea typeface="Source Sans Pro" charset="0"/>
                <a:cs typeface="Source Sans Pro" charset="0"/>
              </a:rPr>
              <a:t>	</a:t>
            </a:r>
          </a:p>
          <a:p>
            <a:pPr>
              <a:lnSpc>
                <a:spcPct val="150000"/>
              </a:lnSpc>
            </a:pPr>
            <a:endParaRPr lang="en-US" dirty="0">
              <a:solidFill>
                <a:srgbClr val="C6D0D7">
                  <a:lumMod val="25000"/>
                </a:srgbClr>
              </a:solidFill>
              <a:latin typeface="Source Sans Pro" charset="0"/>
              <a:ea typeface="Source Sans Pro" charset="0"/>
              <a:cs typeface="Source Sans Pro" charset="0"/>
            </a:endParaRPr>
          </a:p>
          <a:p>
            <a:endParaRPr lang="en-US" dirty="0">
              <a:solidFill>
                <a:srgbClr val="C6D0D7">
                  <a:lumMod val="25000"/>
                </a:srgbClr>
              </a:solidFill>
              <a:latin typeface="Source Sans Pro" charset="0"/>
              <a:ea typeface="Source Sans Pro" charset="0"/>
              <a:cs typeface="Source Sans Pro" charset="0"/>
            </a:endParaRPr>
          </a:p>
          <a:p>
            <a:endParaRPr lang="en-US" dirty="0">
              <a:solidFill>
                <a:srgbClr val="C6D0D7">
                  <a:lumMod val="25000"/>
                </a:srgbClr>
              </a:solidFill>
              <a:latin typeface="Source Sans Pro" charset="0"/>
              <a:ea typeface="Source Sans Pro" charset="0"/>
              <a:cs typeface="Source Sans Pro" charset="0"/>
            </a:endParaRPr>
          </a:p>
          <a:p>
            <a:endParaRPr lang="en-US" dirty="0">
              <a:solidFill>
                <a:srgbClr val="C6D0D7">
                  <a:lumMod val="25000"/>
                </a:srgbClr>
              </a:solidFill>
              <a:latin typeface="Source Sans Pro" charset="0"/>
              <a:ea typeface="Source Sans Pro" charset="0"/>
              <a:cs typeface="Source Sans Pro" charset="0"/>
            </a:endParaRPr>
          </a:p>
          <a:p>
            <a:r>
              <a:rPr lang="en-US" dirty="0">
                <a:solidFill>
                  <a:srgbClr val="C6D0D7">
                    <a:lumMod val="25000"/>
                  </a:srgbClr>
                </a:solidFill>
                <a:latin typeface="Source Sans Pro" charset="0"/>
                <a:ea typeface="Source Sans Pro" charset="0"/>
                <a:cs typeface="Source Sans Pro" charset="0"/>
              </a:rPr>
              <a:t> </a:t>
            </a:r>
          </a:p>
          <a:p>
            <a:endParaRPr lang="en-US" dirty="0">
              <a:solidFill>
                <a:srgbClr val="C6D0D7">
                  <a:lumMod val="25000"/>
                </a:srgbClr>
              </a:solidFill>
              <a:latin typeface="Source Sans Pro" charset="0"/>
              <a:ea typeface="Source Sans Pro" charset="0"/>
              <a:cs typeface="Source Sans Pro" charset="0"/>
            </a:endParaRPr>
          </a:p>
        </p:txBody>
      </p:sp>
      <p:sp>
        <p:nvSpPr>
          <p:cNvPr id="13" name="Rectangle 12"/>
          <p:cNvSpPr/>
          <p:nvPr/>
        </p:nvSpPr>
        <p:spPr>
          <a:xfrm>
            <a:off x="7627339" y="1568111"/>
            <a:ext cx="3387524" cy="608693"/>
          </a:xfrm>
          <a:prstGeom prst="rect">
            <a:avLst/>
          </a:prstGeom>
        </p:spPr>
        <p:txBody>
          <a:bodyPr wrap="square">
            <a:spAutoFit/>
          </a:bodyPr>
          <a:lstStyle/>
          <a:p>
            <a:pPr>
              <a:lnSpc>
                <a:spcPct val="150000"/>
              </a:lnSpc>
            </a:pPr>
            <a:r>
              <a:rPr lang="en-US" sz="2500" dirty="0">
                <a:solidFill>
                  <a:srgbClr val="C6D0D7">
                    <a:lumMod val="25000"/>
                  </a:srgbClr>
                </a:solidFill>
                <a:latin typeface="Source Sans Pro" charset="0"/>
                <a:ea typeface="Source Sans Pro" charset="0"/>
                <a:cs typeface="Source Sans Pro" charset="0"/>
              </a:rPr>
              <a:t>Application Launch</a:t>
            </a:r>
          </a:p>
        </p:txBody>
      </p:sp>
      <p:sp>
        <p:nvSpPr>
          <p:cNvPr id="14" name="Rectangle 13"/>
          <p:cNvSpPr>
            <a:spLocks noChangeArrowheads="1"/>
          </p:cNvSpPr>
          <p:nvPr/>
        </p:nvSpPr>
        <p:spPr bwMode="auto">
          <a:xfrm>
            <a:off x="1006998" y="1542171"/>
            <a:ext cx="2866506" cy="680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rgbClr val="00B3DC"/>
                </a:solidFill>
                <a:latin typeface="Gilroy ExtraBold" charset="0"/>
                <a:ea typeface="Gilroy ExtraBold" charset="0"/>
                <a:cs typeface="Gilroy ExtraBold" charset="0"/>
              </a:rPr>
              <a:t>Key dates</a:t>
            </a:r>
          </a:p>
        </p:txBody>
      </p:sp>
    </p:spTree>
    <p:extLst>
      <p:ext uri="{BB962C8B-B14F-4D97-AF65-F5344CB8AC3E}">
        <p14:creationId xmlns:p14="http://schemas.microsoft.com/office/powerpoint/2010/main" val="169604062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2" name="Rectangle 1"/>
          <p:cNvSpPr/>
          <p:nvPr/>
        </p:nvSpPr>
        <p:spPr>
          <a:xfrm>
            <a:off x="5293111" y="1568111"/>
            <a:ext cx="2658319" cy="3046988"/>
          </a:xfrm>
          <a:prstGeom prst="rect">
            <a:avLst/>
          </a:prstGeom>
        </p:spPr>
        <p:txBody>
          <a:bodyPr wrap="square">
            <a:spAutoFit/>
          </a:bodyPr>
          <a:lstStyle/>
          <a:p>
            <a:pPr>
              <a:lnSpc>
                <a:spcPct val="150000"/>
              </a:lnSpc>
            </a:pPr>
            <a:r>
              <a:rPr lang="en-US" sz="2500" b="1" dirty="0">
                <a:solidFill>
                  <a:srgbClr val="C6D0D7">
                    <a:lumMod val="25000"/>
                  </a:srgbClr>
                </a:solidFill>
                <a:latin typeface="Source Sans Pro" charset="0"/>
                <a:ea typeface="Source Sans Pro" charset="0"/>
                <a:cs typeface="Source Sans Pro" charset="0"/>
              </a:rPr>
              <a:t>January 23</a:t>
            </a:r>
            <a:r>
              <a:rPr lang="en-US" sz="2500" dirty="0">
                <a:solidFill>
                  <a:srgbClr val="C6D0D7">
                    <a:lumMod val="25000"/>
                  </a:srgbClr>
                </a:solidFill>
                <a:latin typeface="Source Sans Pro" charset="0"/>
                <a:ea typeface="Source Sans Pro" charset="0"/>
                <a:cs typeface="Source Sans Pro" charset="0"/>
              </a:rPr>
              <a:t>	</a:t>
            </a:r>
          </a:p>
          <a:p>
            <a:pPr>
              <a:lnSpc>
                <a:spcPct val="150000"/>
              </a:lnSpc>
            </a:pPr>
            <a:r>
              <a:rPr lang="en-US" sz="2500" b="1" dirty="0">
                <a:solidFill>
                  <a:srgbClr val="C6D0D7">
                    <a:lumMod val="25000"/>
                  </a:srgbClr>
                </a:solidFill>
                <a:latin typeface="Source Sans Pro" charset="0"/>
                <a:ea typeface="Source Sans Pro" charset="0"/>
                <a:cs typeface="Source Sans Pro" charset="0"/>
              </a:rPr>
              <a:t>February 20  	</a:t>
            </a:r>
          </a:p>
          <a:p>
            <a:pPr>
              <a:lnSpc>
                <a:spcPct val="150000"/>
              </a:lnSpc>
            </a:pPr>
            <a:endParaRPr lang="en-US" dirty="0">
              <a:solidFill>
                <a:srgbClr val="C6D0D7">
                  <a:lumMod val="25000"/>
                </a:srgbClr>
              </a:solidFill>
              <a:latin typeface="Source Sans Pro" charset="0"/>
              <a:ea typeface="Source Sans Pro" charset="0"/>
              <a:cs typeface="Source Sans Pro" charset="0"/>
            </a:endParaRPr>
          </a:p>
          <a:p>
            <a:endParaRPr lang="en-US" dirty="0">
              <a:solidFill>
                <a:srgbClr val="C6D0D7">
                  <a:lumMod val="25000"/>
                </a:srgbClr>
              </a:solidFill>
              <a:latin typeface="Source Sans Pro" charset="0"/>
              <a:ea typeface="Source Sans Pro" charset="0"/>
              <a:cs typeface="Source Sans Pro" charset="0"/>
            </a:endParaRPr>
          </a:p>
          <a:p>
            <a:endParaRPr lang="en-US" dirty="0">
              <a:solidFill>
                <a:srgbClr val="C6D0D7">
                  <a:lumMod val="25000"/>
                </a:srgbClr>
              </a:solidFill>
              <a:latin typeface="Source Sans Pro" charset="0"/>
              <a:ea typeface="Source Sans Pro" charset="0"/>
              <a:cs typeface="Source Sans Pro" charset="0"/>
            </a:endParaRPr>
          </a:p>
          <a:p>
            <a:endParaRPr lang="en-US" dirty="0">
              <a:solidFill>
                <a:srgbClr val="C6D0D7">
                  <a:lumMod val="25000"/>
                </a:srgbClr>
              </a:solidFill>
              <a:latin typeface="Source Sans Pro" charset="0"/>
              <a:ea typeface="Source Sans Pro" charset="0"/>
              <a:cs typeface="Source Sans Pro" charset="0"/>
            </a:endParaRPr>
          </a:p>
          <a:p>
            <a:r>
              <a:rPr lang="en-US" dirty="0">
                <a:solidFill>
                  <a:srgbClr val="C6D0D7">
                    <a:lumMod val="25000"/>
                  </a:srgbClr>
                </a:solidFill>
                <a:latin typeface="Source Sans Pro" charset="0"/>
                <a:ea typeface="Source Sans Pro" charset="0"/>
                <a:cs typeface="Source Sans Pro" charset="0"/>
              </a:rPr>
              <a:t> </a:t>
            </a:r>
          </a:p>
          <a:p>
            <a:endParaRPr lang="en-US" dirty="0">
              <a:solidFill>
                <a:srgbClr val="C6D0D7">
                  <a:lumMod val="25000"/>
                </a:srgbClr>
              </a:solidFill>
              <a:latin typeface="Source Sans Pro" charset="0"/>
              <a:ea typeface="Source Sans Pro" charset="0"/>
              <a:cs typeface="Source Sans Pro" charset="0"/>
            </a:endParaRPr>
          </a:p>
        </p:txBody>
      </p:sp>
      <p:sp>
        <p:nvSpPr>
          <p:cNvPr id="13" name="Rectangle 12"/>
          <p:cNvSpPr/>
          <p:nvPr/>
        </p:nvSpPr>
        <p:spPr>
          <a:xfrm>
            <a:off x="7627339" y="1568111"/>
            <a:ext cx="3387524" cy="1246495"/>
          </a:xfrm>
          <a:prstGeom prst="rect">
            <a:avLst/>
          </a:prstGeom>
        </p:spPr>
        <p:txBody>
          <a:bodyPr wrap="square">
            <a:spAutoFit/>
          </a:bodyPr>
          <a:lstStyle/>
          <a:p>
            <a:pPr>
              <a:lnSpc>
                <a:spcPct val="150000"/>
              </a:lnSpc>
            </a:pPr>
            <a:r>
              <a:rPr lang="en-US" sz="2500" dirty="0">
                <a:solidFill>
                  <a:srgbClr val="C6D0D7">
                    <a:lumMod val="25000"/>
                  </a:srgbClr>
                </a:solidFill>
                <a:latin typeface="Source Sans Pro" charset="0"/>
                <a:ea typeface="Source Sans Pro" charset="0"/>
                <a:cs typeface="Source Sans Pro" charset="0"/>
              </a:rPr>
              <a:t>Application Launch</a:t>
            </a:r>
          </a:p>
          <a:p>
            <a:pPr>
              <a:lnSpc>
                <a:spcPct val="150000"/>
              </a:lnSpc>
            </a:pPr>
            <a:r>
              <a:rPr lang="en-US" sz="2500" dirty="0">
                <a:solidFill>
                  <a:srgbClr val="C6D0D7">
                    <a:lumMod val="25000"/>
                  </a:srgbClr>
                </a:solidFill>
                <a:latin typeface="Source Sans Pro" charset="0"/>
                <a:ea typeface="Source Sans Pro" charset="0"/>
                <a:cs typeface="Source Sans Pro" charset="0"/>
              </a:rPr>
              <a:t>Application Deadline</a:t>
            </a:r>
          </a:p>
        </p:txBody>
      </p:sp>
      <p:sp>
        <p:nvSpPr>
          <p:cNvPr id="14" name="Rectangle 13"/>
          <p:cNvSpPr>
            <a:spLocks noChangeArrowheads="1"/>
          </p:cNvSpPr>
          <p:nvPr/>
        </p:nvSpPr>
        <p:spPr bwMode="auto">
          <a:xfrm>
            <a:off x="1006998" y="1542171"/>
            <a:ext cx="2866506" cy="680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rgbClr val="00B3DC"/>
                </a:solidFill>
                <a:latin typeface="Gilroy ExtraBold" charset="0"/>
                <a:ea typeface="Gilroy ExtraBold" charset="0"/>
                <a:cs typeface="Gilroy ExtraBold" charset="0"/>
              </a:rPr>
              <a:t>Key dates</a:t>
            </a:r>
          </a:p>
        </p:txBody>
      </p:sp>
    </p:spTree>
    <p:extLst>
      <p:ext uri="{BB962C8B-B14F-4D97-AF65-F5344CB8AC3E}">
        <p14:creationId xmlns:p14="http://schemas.microsoft.com/office/powerpoint/2010/main" val="180440497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2" name="Rectangle 1"/>
          <p:cNvSpPr/>
          <p:nvPr/>
        </p:nvSpPr>
        <p:spPr>
          <a:xfrm>
            <a:off x="5293111" y="1568111"/>
            <a:ext cx="2658319" cy="3624069"/>
          </a:xfrm>
          <a:prstGeom prst="rect">
            <a:avLst/>
          </a:prstGeom>
        </p:spPr>
        <p:txBody>
          <a:bodyPr wrap="square">
            <a:spAutoFit/>
          </a:bodyPr>
          <a:lstStyle/>
          <a:p>
            <a:pPr>
              <a:lnSpc>
                <a:spcPct val="150000"/>
              </a:lnSpc>
            </a:pPr>
            <a:r>
              <a:rPr lang="en-US" sz="2500" b="1" dirty="0">
                <a:solidFill>
                  <a:srgbClr val="C6D0D7">
                    <a:lumMod val="25000"/>
                  </a:srgbClr>
                </a:solidFill>
                <a:latin typeface="Source Sans Pro" charset="0"/>
                <a:ea typeface="Source Sans Pro" charset="0"/>
                <a:cs typeface="Source Sans Pro" charset="0"/>
              </a:rPr>
              <a:t>January 23</a:t>
            </a:r>
            <a:r>
              <a:rPr lang="en-US" sz="2500" dirty="0">
                <a:solidFill>
                  <a:srgbClr val="C6D0D7">
                    <a:lumMod val="25000"/>
                  </a:srgbClr>
                </a:solidFill>
                <a:latin typeface="Source Sans Pro" charset="0"/>
                <a:ea typeface="Source Sans Pro" charset="0"/>
                <a:cs typeface="Source Sans Pro" charset="0"/>
              </a:rPr>
              <a:t>	</a:t>
            </a:r>
          </a:p>
          <a:p>
            <a:pPr>
              <a:lnSpc>
                <a:spcPct val="150000"/>
              </a:lnSpc>
            </a:pPr>
            <a:r>
              <a:rPr lang="en-US" sz="2500" b="1" dirty="0">
                <a:solidFill>
                  <a:srgbClr val="C6D0D7">
                    <a:lumMod val="25000"/>
                  </a:srgbClr>
                </a:solidFill>
                <a:latin typeface="Source Sans Pro" charset="0"/>
                <a:ea typeface="Source Sans Pro" charset="0"/>
                <a:cs typeface="Source Sans Pro" charset="0"/>
              </a:rPr>
              <a:t>February 20  	</a:t>
            </a:r>
          </a:p>
          <a:p>
            <a:pPr>
              <a:lnSpc>
                <a:spcPct val="150000"/>
              </a:lnSpc>
            </a:pPr>
            <a:r>
              <a:rPr lang="en-US" sz="2500" b="1" dirty="0">
                <a:solidFill>
                  <a:srgbClr val="C6D0D7">
                    <a:lumMod val="25000"/>
                  </a:srgbClr>
                </a:solidFill>
                <a:latin typeface="Source Sans Pro" charset="0"/>
                <a:ea typeface="Source Sans Pro" charset="0"/>
                <a:cs typeface="Source Sans Pro" charset="0"/>
              </a:rPr>
              <a:t>February 27  	</a:t>
            </a:r>
          </a:p>
          <a:p>
            <a:pPr>
              <a:lnSpc>
                <a:spcPct val="150000"/>
              </a:lnSpc>
            </a:pPr>
            <a:endParaRPr lang="en-US" dirty="0">
              <a:solidFill>
                <a:srgbClr val="C6D0D7">
                  <a:lumMod val="25000"/>
                </a:srgbClr>
              </a:solidFill>
              <a:latin typeface="Source Sans Pro" charset="0"/>
              <a:ea typeface="Source Sans Pro" charset="0"/>
              <a:cs typeface="Source Sans Pro" charset="0"/>
            </a:endParaRPr>
          </a:p>
          <a:p>
            <a:endParaRPr lang="en-US" dirty="0">
              <a:solidFill>
                <a:srgbClr val="C6D0D7">
                  <a:lumMod val="25000"/>
                </a:srgbClr>
              </a:solidFill>
              <a:latin typeface="Source Sans Pro" charset="0"/>
              <a:ea typeface="Source Sans Pro" charset="0"/>
              <a:cs typeface="Source Sans Pro" charset="0"/>
            </a:endParaRPr>
          </a:p>
          <a:p>
            <a:endParaRPr lang="en-US" dirty="0">
              <a:solidFill>
                <a:srgbClr val="C6D0D7">
                  <a:lumMod val="25000"/>
                </a:srgbClr>
              </a:solidFill>
              <a:latin typeface="Source Sans Pro" charset="0"/>
              <a:ea typeface="Source Sans Pro" charset="0"/>
              <a:cs typeface="Source Sans Pro" charset="0"/>
            </a:endParaRPr>
          </a:p>
          <a:p>
            <a:endParaRPr lang="en-US" dirty="0">
              <a:solidFill>
                <a:srgbClr val="C6D0D7">
                  <a:lumMod val="25000"/>
                </a:srgbClr>
              </a:solidFill>
              <a:latin typeface="Source Sans Pro" charset="0"/>
              <a:ea typeface="Source Sans Pro" charset="0"/>
              <a:cs typeface="Source Sans Pro" charset="0"/>
            </a:endParaRPr>
          </a:p>
          <a:p>
            <a:r>
              <a:rPr lang="en-US" dirty="0">
                <a:solidFill>
                  <a:srgbClr val="C6D0D7">
                    <a:lumMod val="25000"/>
                  </a:srgbClr>
                </a:solidFill>
                <a:latin typeface="Source Sans Pro" charset="0"/>
                <a:ea typeface="Source Sans Pro" charset="0"/>
                <a:cs typeface="Source Sans Pro" charset="0"/>
              </a:rPr>
              <a:t> </a:t>
            </a:r>
          </a:p>
          <a:p>
            <a:endParaRPr lang="en-US" dirty="0">
              <a:solidFill>
                <a:srgbClr val="C6D0D7">
                  <a:lumMod val="25000"/>
                </a:srgbClr>
              </a:solidFill>
              <a:latin typeface="Source Sans Pro" charset="0"/>
              <a:ea typeface="Source Sans Pro" charset="0"/>
              <a:cs typeface="Source Sans Pro" charset="0"/>
            </a:endParaRPr>
          </a:p>
        </p:txBody>
      </p:sp>
      <p:sp>
        <p:nvSpPr>
          <p:cNvPr id="13" name="Rectangle 12"/>
          <p:cNvSpPr/>
          <p:nvPr/>
        </p:nvSpPr>
        <p:spPr>
          <a:xfrm>
            <a:off x="7627339" y="1568111"/>
            <a:ext cx="3387524" cy="1823576"/>
          </a:xfrm>
          <a:prstGeom prst="rect">
            <a:avLst/>
          </a:prstGeom>
        </p:spPr>
        <p:txBody>
          <a:bodyPr wrap="square">
            <a:spAutoFit/>
          </a:bodyPr>
          <a:lstStyle/>
          <a:p>
            <a:pPr>
              <a:lnSpc>
                <a:spcPct val="150000"/>
              </a:lnSpc>
            </a:pPr>
            <a:r>
              <a:rPr lang="en-US" sz="2500" dirty="0">
                <a:solidFill>
                  <a:srgbClr val="C6D0D7">
                    <a:lumMod val="25000"/>
                  </a:srgbClr>
                </a:solidFill>
                <a:latin typeface="Source Sans Pro" charset="0"/>
                <a:ea typeface="Source Sans Pro" charset="0"/>
                <a:cs typeface="Source Sans Pro" charset="0"/>
              </a:rPr>
              <a:t>Application Launch</a:t>
            </a:r>
          </a:p>
          <a:p>
            <a:pPr>
              <a:lnSpc>
                <a:spcPct val="150000"/>
              </a:lnSpc>
            </a:pPr>
            <a:r>
              <a:rPr lang="en-US" sz="2500" dirty="0">
                <a:solidFill>
                  <a:srgbClr val="C6D0D7">
                    <a:lumMod val="25000"/>
                  </a:srgbClr>
                </a:solidFill>
                <a:latin typeface="Source Sans Pro" charset="0"/>
                <a:ea typeface="Source Sans Pro" charset="0"/>
                <a:cs typeface="Source Sans Pro" charset="0"/>
              </a:rPr>
              <a:t>Application Deadline</a:t>
            </a:r>
          </a:p>
          <a:p>
            <a:pPr>
              <a:lnSpc>
                <a:spcPct val="150000"/>
              </a:lnSpc>
            </a:pPr>
            <a:r>
              <a:rPr lang="en-US" sz="2500" dirty="0">
                <a:solidFill>
                  <a:srgbClr val="C6D0D7">
                    <a:lumMod val="25000"/>
                  </a:srgbClr>
                </a:solidFill>
                <a:latin typeface="Source Sans Pro" charset="0"/>
                <a:ea typeface="Source Sans Pro" charset="0"/>
                <a:cs typeface="Source Sans Pro" charset="0"/>
              </a:rPr>
              <a:t>Interviews Conclude</a:t>
            </a:r>
          </a:p>
        </p:txBody>
      </p:sp>
      <p:sp>
        <p:nvSpPr>
          <p:cNvPr id="14" name="Rectangle 13"/>
          <p:cNvSpPr>
            <a:spLocks noChangeArrowheads="1"/>
          </p:cNvSpPr>
          <p:nvPr/>
        </p:nvSpPr>
        <p:spPr bwMode="auto">
          <a:xfrm>
            <a:off x="1006998" y="1542171"/>
            <a:ext cx="2866506" cy="680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rgbClr val="00B3DC"/>
                </a:solidFill>
                <a:latin typeface="Gilroy ExtraBold" charset="0"/>
                <a:ea typeface="Gilroy ExtraBold" charset="0"/>
                <a:cs typeface="Gilroy ExtraBold" charset="0"/>
              </a:rPr>
              <a:t>Key dates</a:t>
            </a:r>
          </a:p>
        </p:txBody>
      </p:sp>
    </p:spTree>
    <p:extLst>
      <p:ext uri="{BB962C8B-B14F-4D97-AF65-F5344CB8AC3E}">
        <p14:creationId xmlns:p14="http://schemas.microsoft.com/office/powerpoint/2010/main" val="201778511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2" name="Rectangle 1"/>
          <p:cNvSpPr/>
          <p:nvPr/>
        </p:nvSpPr>
        <p:spPr>
          <a:xfrm>
            <a:off x="5293111" y="1568111"/>
            <a:ext cx="2658319" cy="4201150"/>
          </a:xfrm>
          <a:prstGeom prst="rect">
            <a:avLst/>
          </a:prstGeom>
        </p:spPr>
        <p:txBody>
          <a:bodyPr wrap="square">
            <a:spAutoFit/>
          </a:bodyPr>
          <a:lstStyle/>
          <a:p>
            <a:pPr>
              <a:lnSpc>
                <a:spcPct val="150000"/>
              </a:lnSpc>
            </a:pPr>
            <a:r>
              <a:rPr lang="en-US" sz="2500" b="1" dirty="0">
                <a:solidFill>
                  <a:srgbClr val="C6D0D7">
                    <a:lumMod val="25000"/>
                  </a:srgbClr>
                </a:solidFill>
                <a:latin typeface="Source Sans Pro" charset="0"/>
                <a:ea typeface="Source Sans Pro" charset="0"/>
                <a:cs typeface="Source Sans Pro" charset="0"/>
              </a:rPr>
              <a:t>January 23</a:t>
            </a:r>
            <a:r>
              <a:rPr lang="en-US" sz="2500" dirty="0">
                <a:solidFill>
                  <a:srgbClr val="C6D0D7">
                    <a:lumMod val="25000"/>
                  </a:srgbClr>
                </a:solidFill>
                <a:latin typeface="Source Sans Pro" charset="0"/>
                <a:ea typeface="Source Sans Pro" charset="0"/>
                <a:cs typeface="Source Sans Pro" charset="0"/>
              </a:rPr>
              <a:t>	</a:t>
            </a:r>
          </a:p>
          <a:p>
            <a:pPr>
              <a:lnSpc>
                <a:spcPct val="150000"/>
              </a:lnSpc>
            </a:pPr>
            <a:r>
              <a:rPr lang="en-US" sz="2500" b="1" dirty="0">
                <a:solidFill>
                  <a:srgbClr val="C6D0D7">
                    <a:lumMod val="25000"/>
                  </a:srgbClr>
                </a:solidFill>
                <a:latin typeface="Source Sans Pro" charset="0"/>
                <a:ea typeface="Source Sans Pro" charset="0"/>
                <a:cs typeface="Source Sans Pro" charset="0"/>
              </a:rPr>
              <a:t>February 20  	</a:t>
            </a:r>
          </a:p>
          <a:p>
            <a:pPr>
              <a:lnSpc>
                <a:spcPct val="150000"/>
              </a:lnSpc>
            </a:pPr>
            <a:r>
              <a:rPr lang="en-US" sz="2500" b="1" dirty="0">
                <a:solidFill>
                  <a:srgbClr val="C6D0D7">
                    <a:lumMod val="25000"/>
                  </a:srgbClr>
                </a:solidFill>
                <a:latin typeface="Source Sans Pro" charset="0"/>
                <a:ea typeface="Source Sans Pro" charset="0"/>
                <a:cs typeface="Source Sans Pro" charset="0"/>
              </a:rPr>
              <a:t>February 27  	</a:t>
            </a:r>
          </a:p>
          <a:p>
            <a:pPr>
              <a:lnSpc>
                <a:spcPct val="150000"/>
              </a:lnSpc>
            </a:pPr>
            <a:r>
              <a:rPr lang="en-US" sz="2500" b="1" dirty="0">
                <a:solidFill>
                  <a:srgbClr val="C6D0D7">
                    <a:lumMod val="25000"/>
                  </a:srgbClr>
                </a:solidFill>
                <a:latin typeface="Source Sans Pro" charset="0"/>
                <a:ea typeface="Source Sans Pro" charset="0"/>
                <a:cs typeface="Source Sans Pro" charset="0"/>
              </a:rPr>
              <a:t>February 28   </a:t>
            </a:r>
          </a:p>
          <a:p>
            <a:pPr>
              <a:lnSpc>
                <a:spcPct val="150000"/>
              </a:lnSpc>
            </a:pPr>
            <a:endParaRPr lang="en-US" dirty="0">
              <a:solidFill>
                <a:srgbClr val="C6D0D7">
                  <a:lumMod val="25000"/>
                </a:srgbClr>
              </a:solidFill>
              <a:latin typeface="Source Sans Pro" charset="0"/>
              <a:ea typeface="Source Sans Pro" charset="0"/>
              <a:cs typeface="Source Sans Pro" charset="0"/>
            </a:endParaRPr>
          </a:p>
          <a:p>
            <a:endParaRPr lang="en-US" dirty="0">
              <a:solidFill>
                <a:srgbClr val="C6D0D7">
                  <a:lumMod val="25000"/>
                </a:srgbClr>
              </a:solidFill>
              <a:latin typeface="Source Sans Pro" charset="0"/>
              <a:ea typeface="Source Sans Pro" charset="0"/>
              <a:cs typeface="Source Sans Pro" charset="0"/>
            </a:endParaRPr>
          </a:p>
          <a:p>
            <a:endParaRPr lang="en-US" dirty="0">
              <a:solidFill>
                <a:srgbClr val="C6D0D7">
                  <a:lumMod val="25000"/>
                </a:srgbClr>
              </a:solidFill>
              <a:latin typeface="Source Sans Pro" charset="0"/>
              <a:ea typeface="Source Sans Pro" charset="0"/>
              <a:cs typeface="Source Sans Pro" charset="0"/>
            </a:endParaRPr>
          </a:p>
          <a:p>
            <a:endParaRPr lang="en-US" dirty="0">
              <a:solidFill>
                <a:srgbClr val="C6D0D7">
                  <a:lumMod val="25000"/>
                </a:srgbClr>
              </a:solidFill>
              <a:latin typeface="Source Sans Pro" charset="0"/>
              <a:ea typeface="Source Sans Pro" charset="0"/>
              <a:cs typeface="Source Sans Pro" charset="0"/>
            </a:endParaRPr>
          </a:p>
          <a:p>
            <a:r>
              <a:rPr lang="en-US" dirty="0">
                <a:solidFill>
                  <a:srgbClr val="C6D0D7">
                    <a:lumMod val="25000"/>
                  </a:srgbClr>
                </a:solidFill>
                <a:latin typeface="Source Sans Pro" charset="0"/>
                <a:ea typeface="Source Sans Pro" charset="0"/>
                <a:cs typeface="Source Sans Pro" charset="0"/>
              </a:rPr>
              <a:t> </a:t>
            </a:r>
          </a:p>
          <a:p>
            <a:endParaRPr lang="en-US" dirty="0">
              <a:solidFill>
                <a:srgbClr val="C6D0D7">
                  <a:lumMod val="25000"/>
                </a:srgbClr>
              </a:solidFill>
              <a:latin typeface="Source Sans Pro" charset="0"/>
              <a:ea typeface="Source Sans Pro" charset="0"/>
              <a:cs typeface="Source Sans Pro" charset="0"/>
            </a:endParaRPr>
          </a:p>
        </p:txBody>
      </p:sp>
      <p:sp>
        <p:nvSpPr>
          <p:cNvPr id="13" name="Rectangle 12"/>
          <p:cNvSpPr/>
          <p:nvPr/>
        </p:nvSpPr>
        <p:spPr>
          <a:xfrm>
            <a:off x="7627339" y="1568111"/>
            <a:ext cx="3387524" cy="2400657"/>
          </a:xfrm>
          <a:prstGeom prst="rect">
            <a:avLst/>
          </a:prstGeom>
        </p:spPr>
        <p:txBody>
          <a:bodyPr wrap="square">
            <a:spAutoFit/>
          </a:bodyPr>
          <a:lstStyle/>
          <a:p>
            <a:pPr>
              <a:lnSpc>
                <a:spcPct val="150000"/>
              </a:lnSpc>
            </a:pPr>
            <a:r>
              <a:rPr lang="en-US" sz="2500" dirty="0">
                <a:solidFill>
                  <a:srgbClr val="C6D0D7">
                    <a:lumMod val="25000"/>
                  </a:srgbClr>
                </a:solidFill>
                <a:latin typeface="Source Sans Pro" charset="0"/>
                <a:ea typeface="Source Sans Pro" charset="0"/>
                <a:cs typeface="Source Sans Pro" charset="0"/>
              </a:rPr>
              <a:t>Application Launch</a:t>
            </a:r>
          </a:p>
          <a:p>
            <a:pPr>
              <a:lnSpc>
                <a:spcPct val="150000"/>
              </a:lnSpc>
            </a:pPr>
            <a:r>
              <a:rPr lang="en-US" sz="2500" dirty="0">
                <a:solidFill>
                  <a:srgbClr val="C6D0D7">
                    <a:lumMod val="25000"/>
                  </a:srgbClr>
                </a:solidFill>
                <a:latin typeface="Source Sans Pro" charset="0"/>
                <a:ea typeface="Source Sans Pro" charset="0"/>
                <a:cs typeface="Source Sans Pro" charset="0"/>
              </a:rPr>
              <a:t>Application Deadline</a:t>
            </a:r>
          </a:p>
          <a:p>
            <a:pPr>
              <a:lnSpc>
                <a:spcPct val="150000"/>
              </a:lnSpc>
            </a:pPr>
            <a:r>
              <a:rPr lang="en-US" sz="2500" dirty="0">
                <a:solidFill>
                  <a:srgbClr val="C6D0D7">
                    <a:lumMod val="25000"/>
                  </a:srgbClr>
                </a:solidFill>
                <a:latin typeface="Source Sans Pro" charset="0"/>
                <a:ea typeface="Source Sans Pro" charset="0"/>
                <a:cs typeface="Source Sans Pro" charset="0"/>
              </a:rPr>
              <a:t>Interviews Conclude</a:t>
            </a:r>
          </a:p>
          <a:p>
            <a:pPr>
              <a:lnSpc>
                <a:spcPct val="150000"/>
              </a:lnSpc>
            </a:pPr>
            <a:r>
              <a:rPr lang="en-US" sz="2500" dirty="0">
                <a:solidFill>
                  <a:srgbClr val="C6D0D7">
                    <a:lumMod val="25000"/>
                  </a:srgbClr>
                </a:solidFill>
                <a:latin typeface="Source Sans Pro" charset="0"/>
                <a:ea typeface="Source Sans Pro" charset="0"/>
                <a:cs typeface="Source Sans Pro" charset="0"/>
              </a:rPr>
              <a:t>Fellows Accepted</a:t>
            </a:r>
          </a:p>
        </p:txBody>
      </p:sp>
      <p:sp>
        <p:nvSpPr>
          <p:cNvPr id="14" name="Rectangle 13"/>
          <p:cNvSpPr>
            <a:spLocks noChangeArrowheads="1"/>
          </p:cNvSpPr>
          <p:nvPr/>
        </p:nvSpPr>
        <p:spPr bwMode="auto">
          <a:xfrm>
            <a:off x="1006998" y="1542171"/>
            <a:ext cx="2866506" cy="680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rgbClr val="00B3DC"/>
                </a:solidFill>
                <a:latin typeface="Gilroy ExtraBold" charset="0"/>
                <a:ea typeface="Gilroy ExtraBold" charset="0"/>
                <a:cs typeface="Gilroy ExtraBold" charset="0"/>
              </a:rPr>
              <a:t>Key dates</a:t>
            </a:r>
          </a:p>
        </p:txBody>
      </p:sp>
    </p:spTree>
    <p:extLst>
      <p:ext uri="{BB962C8B-B14F-4D97-AF65-F5344CB8AC3E}">
        <p14:creationId xmlns:p14="http://schemas.microsoft.com/office/powerpoint/2010/main" val="200019164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2" name="Rectangle 1"/>
          <p:cNvSpPr/>
          <p:nvPr/>
        </p:nvSpPr>
        <p:spPr>
          <a:xfrm>
            <a:off x="5293111" y="1568111"/>
            <a:ext cx="2658319" cy="4778231"/>
          </a:xfrm>
          <a:prstGeom prst="rect">
            <a:avLst/>
          </a:prstGeom>
        </p:spPr>
        <p:txBody>
          <a:bodyPr wrap="square">
            <a:spAutoFit/>
          </a:bodyPr>
          <a:lstStyle/>
          <a:p>
            <a:pPr>
              <a:lnSpc>
                <a:spcPct val="150000"/>
              </a:lnSpc>
            </a:pPr>
            <a:r>
              <a:rPr lang="en-US" sz="2500" b="1" dirty="0">
                <a:solidFill>
                  <a:srgbClr val="C6D0D7">
                    <a:lumMod val="25000"/>
                  </a:srgbClr>
                </a:solidFill>
                <a:latin typeface="Source Sans Pro" charset="0"/>
                <a:ea typeface="Source Sans Pro" charset="0"/>
                <a:cs typeface="Source Sans Pro" charset="0"/>
              </a:rPr>
              <a:t>January 23</a:t>
            </a:r>
            <a:r>
              <a:rPr lang="en-US" sz="2500" dirty="0">
                <a:solidFill>
                  <a:srgbClr val="C6D0D7">
                    <a:lumMod val="25000"/>
                  </a:srgbClr>
                </a:solidFill>
                <a:latin typeface="Source Sans Pro" charset="0"/>
                <a:ea typeface="Source Sans Pro" charset="0"/>
                <a:cs typeface="Source Sans Pro" charset="0"/>
              </a:rPr>
              <a:t>	</a:t>
            </a:r>
          </a:p>
          <a:p>
            <a:pPr>
              <a:lnSpc>
                <a:spcPct val="150000"/>
              </a:lnSpc>
            </a:pPr>
            <a:r>
              <a:rPr lang="en-US" sz="2500" b="1" dirty="0">
                <a:solidFill>
                  <a:srgbClr val="C6D0D7">
                    <a:lumMod val="25000"/>
                  </a:srgbClr>
                </a:solidFill>
                <a:latin typeface="Source Sans Pro" charset="0"/>
                <a:ea typeface="Source Sans Pro" charset="0"/>
                <a:cs typeface="Source Sans Pro" charset="0"/>
              </a:rPr>
              <a:t>February 20  	</a:t>
            </a:r>
          </a:p>
          <a:p>
            <a:pPr>
              <a:lnSpc>
                <a:spcPct val="150000"/>
              </a:lnSpc>
            </a:pPr>
            <a:r>
              <a:rPr lang="en-US" sz="2500" b="1" dirty="0">
                <a:solidFill>
                  <a:srgbClr val="C6D0D7">
                    <a:lumMod val="25000"/>
                  </a:srgbClr>
                </a:solidFill>
                <a:latin typeface="Source Sans Pro" charset="0"/>
                <a:ea typeface="Source Sans Pro" charset="0"/>
                <a:cs typeface="Source Sans Pro" charset="0"/>
              </a:rPr>
              <a:t>February 27  	</a:t>
            </a:r>
          </a:p>
          <a:p>
            <a:pPr>
              <a:lnSpc>
                <a:spcPct val="150000"/>
              </a:lnSpc>
            </a:pPr>
            <a:r>
              <a:rPr lang="en-US" sz="2500" b="1" dirty="0">
                <a:solidFill>
                  <a:srgbClr val="C6D0D7">
                    <a:lumMod val="25000"/>
                  </a:srgbClr>
                </a:solidFill>
                <a:latin typeface="Source Sans Pro" charset="0"/>
                <a:ea typeface="Source Sans Pro" charset="0"/>
                <a:cs typeface="Source Sans Pro" charset="0"/>
              </a:rPr>
              <a:t>February 28   </a:t>
            </a:r>
          </a:p>
          <a:p>
            <a:pPr>
              <a:lnSpc>
                <a:spcPct val="150000"/>
              </a:lnSpc>
            </a:pPr>
            <a:r>
              <a:rPr lang="en-US" sz="2500" b="1" dirty="0">
                <a:solidFill>
                  <a:srgbClr val="C6D0D7">
                    <a:lumMod val="25000"/>
                  </a:srgbClr>
                </a:solidFill>
                <a:latin typeface="Source Sans Pro" charset="0"/>
                <a:ea typeface="Source Sans Pro" charset="0"/>
                <a:cs typeface="Source Sans Pro" charset="0"/>
              </a:rPr>
              <a:t>March 4</a:t>
            </a:r>
            <a:endParaRPr lang="en-US" sz="2500" dirty="0">
              <a:solidFill>
                <a:srgbClr val="C6D0D7">
                  <a:lumMod val="25000"/>
                </a:srgbClr>
              </a:solidFill>
              <a:latin typeface="Source Sans Pro" charset="0"/>
              <a:ea typeface="Source Sans Pro" charset="0"/>
              <a:cs typeface="Source Sans Pro" charset="0"/>
            </a:endParaRPr>
          </a:p>
          <a:p>
            <a:pPr>
              <a:lnSpc>
                <a:spcPct val="150000"/>
              </a:lnSpc>
            </a:pPr>
            <a:endParaRPr lang="en-US" dirty="0">
              <a:solidFill>
                <a:srgbClr val="C6D0D7">
                  <a:lumMod val="25000"/>
                </a:srgbClr>
              </a:solidFill>
              <a:latin typeface="Source Sans Pro" charset="0"/>
              <a:ea typeface="Source Sans Pro" charset="0"/>
              <a:cs typeface="Source Sans Pro" charset="0"/>
            </a:endParaRPr>
          </a:p>
          <a:p>
            <a:endParaRPr lang="en-US" dirty="0">
              <a:solidFill>
                <a:srgbClr val="C6D0D7">
                  <a:lumMod val="25000"/>
                </a:srgbClr>
              </a:solidFill>
              <a:latin typeface="Source Sans Pro" charset="0"/>
              <a:ea typeface="Source Sans Pro" charset="0"/>
              <a:cs typeface="Source Sans Pro" charset="0"/>
            </a:endParaRPr>
          </a:p>
          <a:p>
            <a:endParaRPr lang="en-US" dirty="0">
              <a:solidFill>
                <a:srgbClr val="C6D0D7">
                  <a:lumMod val="25000"/>
                </a:srgbClr>
              </a:solidFill>
              <a:latin typeface="Source Sans Pro" charset="0"/>
              <a:ea typeface="Source Sans Pro" charset="0"/>
              <a:cs typeface="Source Sans Pro" charset="0"/>
            </a:endParaRPr>
          </a:p>
          <a:p>
            <a:endParaRPr lang="en-US" dirty="0">
              <a:solidFill>
                <a:srgbClr val="C6D0D7">
                  <a:lumMod val="25000"/>
                </a:srgbClr>
              </a:solidFill>
              <a:latin typeface="Source Sans Pro" charset="0"/>
              <a:ea typeface="Source Sans Pro" charset="0"/>
              <a:cs typeface="Source Sans Pro" charset="0"/>
            </a:endParaRPr>
          </a:p>
          <a:p>
            <a:r>
              <a:rPr lang="en-US" dirty="0">
                <a:solidFill>
                  <a:srgbClr val="C6D0D7">
                    <a:lumMod val="25000"/>
                  </a:srgbClr>
                </a:solidFill>
                <a:latin typeface="Source Sans Pro" charset="0"/>
                <a:ea typeface="Source Sans Pro" charset="0"/>
                <a:cs typeface="Source Sans Pro" charset="0"/>
              </a:rPr>
              <a:t> </a:t>
            </a:r>
          </a:p>
          <a:p>
            <a:endParaRPr lang="en-US" dirty="0">
              <a:solidFill>
                <a:srgbClr val="C6D0D7">
                  <a:lumMod val="25000"/>
                </a:srgbClr>
              </a:solidFill>
              <a:latin typeface="Source Sans Pro" charset="0"/>
              <a:ea typeface="Source Sans Pro" charset="0"/>
              <a:cs typeface="Source Sans Pro" charset="0"/>
            </a:endParaRPr>
          </a:p>
        </p:txBody>
      </p:sp>
      <p:sp>
        <p:nvSpPr>
          <p:cNvPr id="13" name="Rectangle 12"/>
          <p:cNvSpPr/>
          <p:nvPr/>
        </p:nvSpPr>
        <p:spPr>
          <a:xfrm>
            <a:off x="7627339" y="1568111"/>
            <a:ext cx="3387524" cy="2977738"/>
          </a:xfrm>
          <a:prstGeom prst="rect">
            <a:avLst/>
          </a:prstGeom>
        </p:spPr>
        <p:txBody>
          <a:bodyPr wrap="square">
            <a:spAutoFit/>
          </a:bodyPr>
          <a:lstStyle/>
          <a:p>
            <a:pPr>
              <a:lnSpc>
                <a:spcPct val="150000"/>
              </a:lnSpc>
            </a:pPr>
            <a:r>
              <a:rPr lang="en-US" sz="2500" dirty="0">
                <a:solidFill>
                  <a:srgbClr val="C6D0D7">
                    <a:lumMod val="25000"/>
                  </a:srgbClr>
                </a:solidFill>
                <a:latin typeface="Source Sans Pro" charset="0"/>
                <a:ea typeface="Source Sans Pro" charset="0"/>
                <a:cs typeface="Source Sans Pro" charset="0"/>
              </a:rPr>
              <a:t>Application Launch</a:t>
            </a:r>
          </a:p>
          <a:p>
            <a:pPr>
              <a:lnSpc>
                <a:spcPct val="150000"/>
              </a:lnSpc>
            </a:pPr>
            <a:r>
              <a:rPr lang="en-US" sz="2500" dirty="0">
                <a:solidFill>
                  <a:srgbClr val="C6D0D7">
                    <a:lumMod val="25000"/>
                  </a:srgbClr>
                </a:solidFill>
                <a:latin typeface="Source Sans Pro" charset="0"/>
                <a:ea typeface="Source Sans Pro" charset="0"/>
                <a:cs typeface="Source Sans Pro" charset="0"/>
              </a:rPr>
              <a:t>Application Deadline</a:t>
            </a:r>
          </a:p>
          <a:p>
            <a:pPr>
              <a:lnSpc>
                <a:spcPct val="150000"/>
              </a:lnSpc>
            </a:pPr>
            <a:r>
              <a:rPr lang="en-US" sz="2500" dirty="0">
                <a:solidFill>
                  <a:srgbClr val="C6D0D7">
                    <a:lumMod val="25000"/>
                  </a:srgbClr>
                </a:solidFill>
                <a:latin typeface="Source Sans Pro" charset="0"/>
                <a:ea typeface="Source Sans Pro" charset="0"/>
                <a:cs typeface="Source Sans Pro" charset="0"/>
              </a:rPr>
              <a:t>Interviews Conclude</a:t>
            </a:r>
          </a:p>
          <a:p>
            <a:pPr>
              <a:lnSpc>
                <a:spcPct val="150000"/>
              </a:lnSpc>
            </a:pPr>
            <a:r>
              <a:rPr lang="en-US" sz="2500" dirty="0">
                <a:solidFill>
                  <a:srgbClr val="C6D0D7">
                    <a:lumMod val="25000"/>
                  </a:srgbClr>
                </a:solidFill>
                <a:latin typeface="Source Sans Pro" charset="0"/>
                <a:ea typeface="Source Sans Pro" charset="0"/>
                <a:cs typeface="Source Sans Pro" charset="0"/>
              </a:rPr>
              <a:t>Fellows Accepted</a:t>
            </a:r>
          </a:p>
          <a:p>
            <a:pPr>
              <a:lnSpc>
                <a:spcPct val="150000"/>
              </a:lnSpc>
            </a:pPr>
            <a:r>
              <a:rPr lang="en-US" sz="2500" dirty="0">
                <a:solidFill>
                  <a:srgbClr val="C6D0D7">
                    <a:lumMod val="25000"/>
                  </a:srgbClr>
                </a:solidFill>
                <a:latin typeface="Source Sans Pro" charset="0"/>
                <a:ea typeface="Source Sans Pro" charset="0"/>
                <a:cs typeface="Source Sans Pro" charset="0"/>
              </a:rPr>
              <a:t>Orientation Training</a:t>
            </a:r>
            <a:endParaRPr lang="en-US" dirty="0">
              <a:solidFill>
                <a:srgbClr val="C6D0D7">
                  <a:lumMod val="25000"/>
                </a:srgbClr>
              </a:solidFill>
              <a:latin typeface="Source Sans Pro" charset="0"/>
              <a:ea typeface="Source Sans Pro" charset="0"/>
              <a:cs typeface="Source Sans Pro" charset="0"/>
            </a:endParaRPr>
          </a:p>
        </p:txBody>
      </p:sp>
      <p:sp>
        <p:nvSpPr>
          <p:cNvPr id="14" name="Rectangle 13"/>
          <p:cNvSpPr>
            <a:spLocks noChangeArrowheads="1"/>
          </p:cNvSpPr>
          <p:nvPr/>
        </p:nvSpPr>
        <p:spPr bwMode="auto">
          <a:xfrm>
            <a:off x="1006998" y="1542171"/>
            <a:ext cx="2866506" cy="680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rgbClr val="00B3DC"/>
                </a:solidFill>
                <a:latin typeface="Gilroy ExtraBold" charset="0"/>
                <a:ea typeface="Gilroy ExtraBold" charset="0"/>
                <a:cs typeface="Gilroy ExtraBold" charset="0"/>
              </a:rPr>
              <a:t>Key dates</a:t>
            </a:r>
          </a:p>
        </p:txBody>
      </p:sp>
    </p:spTree>
    <p:extLst>
      <p:ext uri="{BB962C8B-B14F-4D97-AF65-F5344CB8AC3E}">
        <p14:creationId xmlns:p14="http://schemas.microsoft.com/office/powerpoint/2010/main" val="51191695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924850694"/>
              </p:ext>
            </p:extLst>
          </p:nvPr>
        </p:nvGraphicFramePr>
        <p:xfrm>
          <a:off x="6158811" y="1519022"/>
          <a:ext cx="3838396" cy="3512722"/>
        </p:xfrm>
        <a:graphic>
          <a:graphicData uri="http://schemas.openxmlformats.org/drawingml/2006/table">
            <a:tbl>
              <a:tblPr firstRow="1" bandRow="1">
                <a:tableStyleId>{5C22544A-7EE6-4342-B048-85BDC9FD1C3A}</a:tableStyleId>
              </a:tblPr>
              <a:tblGrid>
                <a:gridCol w="3838396">
                  <a:extLst>
                    <a:ext uri="{9D8B030D-6E8A-4147-A177-3AD203B41FA5}">
                      <a16:colId xmlns:a16="http://schemas.microsoft.com/office/drawing/2014/main" val="20000"/>
                    </a:ext>
                  </a:extLst>
                </a:gridCol>
              </a:tblGrid>
              <a:tr h="691719">
                <a:tc>
                  <a:txBody>
                    <a:bodyPr/>
                    <a:lstStyle/>
                    <a:p>
                      <a:r>
                        <a:rPr lang="en-US" sz="2200" b="0" i="0" baseline="0" dirty="0">
                          <a:solidFill>
                            <a:schemeClr val="tx1"/>
                          </a:solidFill>
                          <a:latin typeface="Source Sans Pro" charset="0"/>
                          <a:ea typeface="Source Sans Pro" charset="0"/>
                          <a:cs typeface="Source Sans Pro" charset="0"/>
                        </a:rPr>
                        <a:t>Recruitment Overview</a:t>
                      </a:r>
                    </a:p>
                    <a:p>
                      <a:endParaRPr lang="en-US" sz="800" b="0" i="0" baseline="0" dirty="0">
                        <a:solidFill>
                          <a:schemeClr val="tx1"/>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0"/>
                  </a:ext>
                </a:extLst>
              </a:tr>
              <a:tr h="748549">
                <a:tc>
                  <a:txBody>
                    <a:bodyPr/>
                    <a:lstStyle/>
                    <a:p>
                      <a:r>
                        <a:rPr lang="en-US" sz="2200" b="0" i="0" dirty="0">
                          <a:solidFill>
                            <a:schemeClr val="bg1"/>
                          </a:solidFill>
                          <a:latin typeface="Source Sans Pro" charset="0"/>
                          <a:ea typeface="Source Sans Pro" charset="0"/>
                          <a:cs typeface="Source Sans Pro" charset="0"/>
                        </a:rPr>
                        <a:t>Orientation</a:t>
                      </a:r>
                      <a:r>
                        <a:rPr lang="en-US" sz="2200" b="0" i="0" baseline="0" dirty="0">
                          <a:solidFill>
                            <a:schemeClr val="bg1"/>
                          </a:solidFill>
                          <a:latin typeface="Source Sans Pro" charset="0"/>
                          <a:ea typeface="Source Sans Pro" charset="0"/>
                          <a:cs typeface="Source Sans Pro" charset="0"/>
                        </a:rPr>
                        <a:t> Logistics</a:t>
                      </a:r>
                    </a:p>
                    <a:p>
                      <a:endParaRPr lang="en-US" sz="800" b="0" i="0" dirty="0">
                        <a:solidFill>
                          <a:schemeClr val="tx1"/>
                        </a:solidFill>
                        <a:latin typeface="Source Sans Pro" charset="0"/>
                        <a:ea typeface="Source Sans Pro" charset="0"/>
                        <a:cs typeface="Source Sans Pro" charset="0"/>
                      </a:endParaRPr>
                    </a:p>
                  </a:txBody>
                  <a:tcPr anchor="ctr">
                    <a:solidFill>
                      <a:schemeClr val="tx2"/>
                    </a:solidFill>
                  </a:tcPr>
                </a:tc>
                <a:extLst>
                  <a:ext uri="{0D108BD9-81ED-4DB2-BD59-A6C34878D82A}">
                    <a16:rowId xmlns:a16="http://schemas.microsoft.com/office/drawing/2014/main" val="10001"/>
                  </a:ext>
                </a:extLst>
              </a:tr>
              <a:tr h="703154">
                <a:tc>
                  <a:txBody>
                    <a:bodyPr/>
                    <a:lstStyle/>
                    <a:p>
                      <a:r>
                        <a:rPr lang="en-US" sz="2200" b="0" i="0" baseline="0" dirty="0">
                          <a:solidFill>
                            <a:schemeClr val="tx1"/>
                          </a:solidFill>
                          <a:latin typeface="Source Sans Pro" charset="0"/>
                          <a:ea typeface="Source Sans Pro" charset="0"/>
                          <a:cs typeface="Source Sans Pro" charset="0"/>
                        </a:rPr>
                        <a:t>Digital and your orientations</a:t>
                      </a:r>
                      <a:endParaRPr lang="en-US" sz="1000" b="0" i="0" baseline="0" dirty="0">
                        <a:solidFill>
                          <a:schemeClr val="tx1"/>
                        </a:solidFill>
                        <a:latin typeface="Source Sans Pro" charset="0"/>
                        <a:ea typeface="Source Sans Pro" charset="0"/>
                        <a:cs typeface="Source Sans Pro" charset="0"/>
                      </a:endParaRPr>
                    </a:p>
                    <a:p>
                      <a:endParaRPr lang="en-US" sz="1000" b="0" i="0" baseline="0" dirty="0">
                        <a:solidFill>
                          <a:schemeClr val="bg1"/>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2"/>
                  </a:ext>
                </a:extLst>
              </a:tr>
              <a:tr h="703154">
                <a:tc>
                  <a:txBody>
                    <a:bodyPr/>
                    <a:lstStyle/>
                    <a:p>
                      <a:r>
                        <a:rPr lang="en-US" sz="2200" b="0" i="0" baseline="0" dirty="0">
                          <a:solidFill>
                            <a:schemeClr val="tx1"/>
                          </a:solidFill>
                          <a:latin typeface="Source Sans Pro" charset="0"/>
                          <a:ea typeface="Source Sans Pro" charset="0"/>
                          <a:cs typeface="Source Sans Pro" charset="0"/>
                        </a:rPr>
                        <a:t>Curriculum overview</a:t>
                      </a:r>
                      <a:endParaRPr lang="en-US" sz="1000" b="0" i="0" baseline="0" dirty="0">
                        <a:solidFill>
                          <a:schemeClr val="tx1"/>
                        </a:solidFill>
                        <a:latin typeface="Source Sans Pro" charset="0"/>
                        <a:ea typeface="Source Sans Pro" charset="0"/>
                        <a:cs typeface="Source Sans Pro" charset="0"/>
                      </a:endParaRPr>
                    </a:p>
                    <a:p>
                      <a:endParaRPr lang="en-US" sz="1000" b="0" i="0" baseline="0" dirty="0">
                        <a:solidFill>
                          <a:schemeClr val="tx1"/>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3"/>
                  </a:ext>
                </a:extLst>
              </a:tr>
              <a:tr h="666146">
                <a:tc>
                  <a:txBody>
                    <a:bodyPr/>
                    <a:lstStyle/>
                    <a:p>
                      <a:r>
                        <a:rPr lang="en-US" sz="2200" b="0" i="0" baseline="0" dirty="0">
                          <a:solidFill>
                            <a:schemeClr val="tx1"/>
                          </a:solidFill>
                          <a:latin typeface="Source Sans Pro" charset="0"/>
                          <a:ea typeface="Source Sans Pro" charset="0"/>
                          <a:cs typeface="Source Sans Pro" charset="0"/>
                        </a:rPr>
                        <a:t>Debrief and Close</a:t>
                      </a:r>
                      <a:endParaRPr lang="en-US" sz="2200" b="0" i="0" dirty="0">
                        <a:solidFill>
                          <a:schemeClr val="tx1"/>
                        </a:solidFill>
                        <a:latin typeface="Source Sans Pro" charset="0"/>
                        <a:ea typeface="Source Sans Pro" charset="0"/>
                        <a:cs typeface="Source Sans Pro" charset="0"/>
                      </a:endParaRPr>
                    </a:p>
                    <a:p>
                      <a:endParaRPr lang="en-US" sz="800" b="0" i="0" dirty="0">
                        <a:solidFill>
                          <a:schemeClr val="tx1"/>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4"/>
                  </a:ext>
                </a:extLst>
              </a:tr>
            </a:tbl>
          </a:graphicData>
        </a:graphic>
      </p:graphicFrame>
      <p:sp>
        <p:nvSpPr>
          <p:cNvPr id="4" name="Rectangle 3"/>
          <p:cNvSpPr>
            <a:spLocks noChangeArrowheads="1"/>
          </p:cNvSpPr>
          <p:nvPr/>
        </p:nvSpPr>
        <p:spPr bwMode="auto">
          <a:xfrm>
            <a:off x="1006998" y="1391700"/>
            <a:ext cx="2866506" cy="757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500" b="1" dirty="0">
                <a:solidFill>
                  <a:srgbClr val="00B3DC"/>
                </a:solidFill>
                <a:latin typeface="Gilroy ExtraBold" charset="0"/>
                <a:ea typeface="Gilroy ExtraBold" charset="0"/>
                <a:cs typeface="Gilroy ExtraBold" charset="0"/>
              </a:rPr>
              <a:t>Agenda</a:t>
            </a:r>
          </a:p>
        </p:txBody>
      </p:sp>
    </p:spTree>
    <p:extLst>
      <p:ext uri="{BB962C8B-B14F-4D97-AF65-F5344CB8AC3E}">
        <p14:creationId xmlns:p14="http://schemas.microsoft.com/office/powerpoint/2010/main" val="202851413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089786"/>
          </a:xfrm>
          <a:prstGeom prst="rect">
            <a:avLst/>
          </a:prstGeom>
          <a:noFill/>
        </p:spPr>
        <p:txBody>
          <a:bodyPr wrap="square" rtlCol="0">
            <a:spAutoFit/>
          </a:bodyPr>
          <a:lstStyle/>
          <a:p>
            <a:pPr>
              <a:lnSpc>
                <a:spcPct val="80000"/>
              </a:lnSpc>
            </a:pPr>
            <a:r>
              <a:rPr lang="en-US" sz="4000" b="1">
                <a:solidFill>
                  <a:srgbClr val="00B3DC"/>
                </a:solidFill>
                <a:latin typeface="Gilroy ExtraBold" charset="0"/>
                <a:ea typeface="Gilroy ExtraBold" charset="0"/>
                <a:cs typeface="Gilroy ExtraBold" charset="0"/>
              </a:rPr>
              <a:t>Orientation Logistics</a:t>
            </a:r>
            <a:endParaRPr lang="en-US" sz="4000" b="1" dirty="0">
              <a:solidFill>
                <a:srgbClr val="00B3DC"/>
              </a:solidFill>
              <a:latin typeface="Gilroy ExtraBold" charset="0"/>
              <a:ea typeface="Gilroy ExtraBold" charset="0"/>
              <a:cs typeface="Gilroy ExtraBold" charset="0"/>
            </a:endParaRPr>
          </a:p>
        </p:txBody>
      </p:sp>
      <p:sp>
        <p:nvSpPr>
          <p:cNvPr id="18" name="TextBox 17"/>
          <p:cNvSpPr txBox="1"/>
          <p:nvPr/>
        </p:nvSpPr>
        <p:spPr>
          <a:xfrm>
            <a:off x="1085088" y="2206938"/>
            <a:ext cx="982961" cy="369332"/>
          </a:xfrm>
          <a:prstGeom prst="rect">
            <a:avLst/>
          </a:prstGeom>
          <a:noFill/>
        </p:spPr>
        <p:txBody>
          <a:bodyPr wrap="none" rtlCol="0">
            <a:spAutoFit/>
          </a:bodyPr>
          <a:lstStyle/>
          <a:p>
            <a:r>
              <a:rPr lang="en-US" altLang="en-US" b="1" dirty="0">
                <a:solidFill>
                  <a:srgbClr val="3B444D"/>
                </a:solidFill>
                <a:latin typeface="Source Sans Pro" charset="0"/>
                <a:ea typeface="Source Sans Pro" charset="0"/>
                <a:cs typeface="Source Sans Pro" charset="0"/>
              </a:rPr>
              <a:t>Page </a:t>
            </a:r>
            <a:r>
              <a:rPr lang="en-US" altLang="en-US" b="1" dirty="0">
                <a:latin typeface="Source Sans Pro" charset="0"/>
                <a:ea typeface="Source Sans Pro" charset="0"/>
                <a:cs typeface="Source Sans Pro" charset="0"/>
              </a:rPr>
              <a:t>24</a:t>
            </a:r>
          </a:p>
        </p:txBody>
      </p:sp>
      <p:sp>
        <p:nvSpPr>
          <p:cNvPr id="10" name="TextBox 9"/>
          <p:cNvSpPr txBox="1"/>
          <p:nvPr/>
        </p:nvSpPr>
        <p:spPr>
          <a:xfrm>
            <a:off x="6715864" y="1006609"/>
            <a:ext cx="4547617" cy="1200329"/>
          </a:xfrm>
          <a:prstGeom prst="rect">
            <a:avLst/>
          </a:prstGeom>
          <a:noFill/>
        </p:spPr>
        <p:txBody>
          <a:bodyPr wrap="square" rtlCol="0">
            <a:spAutoFit/>
          </a:bodyPr>
          <a:lstStyle/>
          <a:p>
            <a:r>
              <a:rPr lang="en-US" sz="2400" dirty="0">
                <a:solidFill>
                  <a:srgbClr val="3B444D"/>
                </a:solidFill>
                <a:latin typeface="Source Sans Pro" charset="0"/>
                <a:ea typeface="Source Sans Pro" charset="0"/>
                <a:cs typeface="Source Sans Pro" charset="0"/>
              </a:rPr>
              <a:t>Secure and lock training location, date, and time</a:t>
            </a:r>
          </a:p>
          <a:p>
            <a:endParaRPr lang="en-US" sz="2400" dirty="0">
              <a:solidFill>
                <a:srgbClr val="3B444D"/>
              </a:solidFill>
              <a:latin typeface="Source Sans Pro" charset="0"/>
              <a:ea typeface="Source Sans Pro" charset="0"/>
              <a:cs typeface="Source Sans Pro" charset="0"/>
            </a:endParaRPr>
          </a:p>
        </p:txBody>
      </p:sp>
      <p:sp>
        <p:nvSpPr>
          <p:cNvPr id="11" name="Oval 10"/>
          <p:cNvSpPr/>
          <p:nvPr/>
        </p:nvSpPr>
        <p:spPr>
          <a:xfrm>
            <a:off x="6267594" y="1117152"/>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1</a:t>
            </a:r>
          </a:p>
        </p:txBody>
      </p:sp>
    </p:spTree>
    <p:extLst>
      <p:ext uri="{BB962C8B-B14F-4D97-AF65-F5344CB8AC3E}">
        <p14:creationId xmlns:p14="http://schemas.microsoft.com/office/powerpoint/2010/main" val="22596371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089786"/>
          </a:xfrm>
          <a:prstGeom prst="rect">
            <a:avLst/>
          </a:prstGeom>
          <a:noFill/>
        </p:spPr>
        <p:txBody>
          <a:bodyPr wrap="square" rtlCol="0">
            <a:spAutoFit/>
          </a:bodyPr>
          <a:lstStyle/>
          <a:p>
            <a:pPr>
              <a:lnSpc>
                <a:spcPct val="80000"/>
              </a:lnSpc>
            </a:pPr>
            <a:r>
              <a:rPr lang="en-US" sz="4000" b="1">
                <a:solidFill>
                  <a:srgbClr val="00B3DC"/>
                </a:solidFill>
                <a:latin typeface="Gilroy ExtraBold" charset="0"/>
                <a:ea typeface="Gilroy ExtraBold" charset="0"/>
                <a:cs typeface="Gilroy ExtraBold" charset="0"/>
              </a:rPr>
              <a:t>Orientation Logistics</a:t>
            </a:r>
            <a:endParaRPr lang="en-US" sz="4000" b="1" dirty="0">
              <a:solidFill>
                <a:srgbClr val="00B3DC"/>
              </a:solidFill>
              <a:latin typeface="Gilroy ExtraBold" charset="0"/>
              <a:ea typeface="Gilroy ExtraBold" charset="0"/>
              <a:cs typeface="Gilroy ExtraBold" charset="0"/>
            </a:endParaRPr>
          </a:p>
        </p:txBody>
      </p:sp>
      <p:sp>
        <p:nvSpPr>
          <p:cNvPr id="6" name="TextBox 5"/>
          <p:cNvSpPr txBox="1"/>
          <p:nvPr/>
        </p:nvSpPr>
        <p:spPr>
          <a:xfrm>
            <a:off x="6715864" y="1901982"/>
            <a:ext cx="4547617" cy="461665"/>
          </a:xfrm>
          <a:prstGeom prst="rect">
            <a:avLst/>
          </a:prstGeom>
          <a:noFill/>
        </p:spPr>
        <p:txBody>
          <a:bodyPr wrap="square" rtlCol="0">
            <a:spAutoFit/>
          </a:bodyPr>
          <a:lstStyle/>
          <a:p>
            <a:r>
              <a:rPr lang="en-US" sz="2400" dirty="0">
                <a:solidFill>
                  <a:srgbClr val="3B444D"/>
                </a:solidFill>
                <a:latin typeface="Source Sans Pro" charset="0"/>
                <a:ea typeface="Source Sans Pro" charset="0"/>
                <a:cs typeface="Source Sans Pro" charset="0"/>
              </a:rPr>
              <a:t>Secure materials needed</a:t>
            </a:r>
          </a:p>
        </p:txBody>
      </p:sp>
      <p:sp>
        <p:nvSpPr>
          <p:cNvPr id="10" name="Oval 9"/>
          <p:cNvSpPr/>
          <p:nvPr/>
        </p:nvSpPr>
        <p:spPr>
          <a:xfrm>
            <a:off x="6267594" y="1970573"/>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2</a:t>
            </a:r>
          </a:p>
        </p:txBody>
      </p:sp>
      <p:sp>
        <p:nvSpPr>
          <p:cNvPr id="18" name="TextBox 17"/>
          <p:cNvSpPr txBox="1"/>
          <p:nvPr/>
        </p:nvSpPr>
        <p:spPr>
          <a:xfrm>
            <a:off x="1085088" y="2206938"/>
            <a:ext cx="982961" cy="369332"/>
          </a:xfrm>
          <a:prstGeom prst="rect">
            <a:avLst/>
          </a:prstGeom>
          <a:noFill/>
        </p:spPr>
        <p:txBody>
          <a:bodyPr wrap="none" rtlCol="0">
            <a:spAutoFit/>
          </a:bodyPr>
          <a:lstStyle/>
          <a:p>
            <a:r>
              <a:rPr lang="en-US" altLang="en-US" b="1" dirty="0">
                <a:solidFill>
                  <a:srgbClr val="3B444D"/>
                </a:solidFill>
                <a:latin typeface="Source Sans Pro" charset="0"/>
                <a:ea typeface="Source Sans Pro" charset="0"/>
                <a:cs typeface="Source Sans Pro" charset="0"/>
              </a:rPr>
              <a:t>Page </a:t>
            </a:r>
            <a:r>
              <a:rPr lang="en-US" altLang="en-US" b="1" dirty="0">
                <a:latin typeface="Source Sans Pro" charset="0"/>
                <a:ea typeface="Source Sans Pro" charset="0"/>
                <a:cs typeface="Source Sans Pro" charset="0"/>
              </a:rPr>
              <a:t>24</a:t>
            </a:r>
          </a:p>
        </p:txBody>
      </p:sp>
      <p:sp>
        <p:nvSpPr>
          <p:cNvPr id="11" name="TextBox 10"/>
          <p:cNvSpPr txBox="1"/>
          <p:nvPr/>
        </p:nvSpPr>
        <p:spPr>
          <a:xfrm>
            <a:off x="6715864" y="1006609"/>
            <a:ext cx="4547617" cy="1200329"/>
          </a:xfrm>
          <a:prstGeom prst="rect">
            <a:avLst/>
          </a:prstGeom>
          <a:noFill/>
        </p:spPr>
        <p:txBody>
          <a:bodyPr wrap="square" rtlCol="0">
            <a:spAutoFit/>
          </a:bodyPr>
          <a:lstStyle/>
          <a:p>
            <a:r>
              <a:rPr lang="en-US" sz="2400" dirty="0">
                <a:solidFill>
                  <a:srgbClr val="3B444D"/>
                </a:solidFill>
                <a:latin typeface="Source Sans Pro" charset="0"/>
                <a:ea typeface="Source Sans Pro" charset="0"/>
                <a:cs typeface="Source Sans Pro" charset="0"/>
              </a:rPr>
              <a:t>Secure and lock training location, date, and time</a:t>
            </a:r>
          </a:p>
          <a:p>
            <a:endParaRPr lang="en-US" sz="2400" dirty="0">
              <a:solidFill>
                <a:srgbClr val="3B444D"/>
              </a:solidFill>
              <a:latin typeface="Source Sans Pro" charset="0"/>
              <a:ea typeface="Source Sans Pro" charset="0"/>
              <a:cs typeface="Source Sans Pro" charset="0"/>
            </a:endParaRPr>
          </a:p>
        </p:txBody>
      </p:sp>
      <p:sp>
        <p:nvSpPr>
          <p:cNvPr id="12" name="Oval 11"/>
          <p:cNvSpPr/>
          <p:nvPr/>
        </p:nvSpPr>
        <p:spPr>
          <a:xfrm>
            <a:off x="6267594" y="1117152"/>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1</a:t>
            </a:r>
          </a:p>
        </p:txBody>
      </p:sp>
    </p:spTree>
    <p:extLst>
      <p:ext uri="{BB962C8B-B14F-4D97-AF65-F5344CB8AC3E}">
        <p14:creationId xmlns:p14="http://schemas.microsoft.com/office/powerpoint/2010/main" val="1021086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703261" y="1631830"/>
            <a:ext cx="5702300" cy="4432301"/>
            <a:chOff x="-139699" y="1511299"/>
            <a:chExt cx="5702300" cy="4432301"/>
          </a:xfrm>
        </p:grpSpPr>
        <p:graphicFrame>
          <p:nvGraphicFramePr>
            <p:cNvPr id="26" name="Chart 25"/>
            <p:cNvGraphicFramePr>
              <a:graphicFrameLocks/>
            </p:cNvGraphicFramePr>
            <p:nvPr/>
          </p:nvGraphicFramePr>
          <p:xfrm>
            <a:off x="-139699" y="1511299"/>
            <a:ext cx="5702300" cy="4330253"/>
          </p:xfrm>
          <a:graphic>
            <a:graphicData uri="http://schemas.openxmlformats.org/drawingml/2006/chart">
              <c:chart xmlns:c="http://schemas.openxmlformats.org/drawingml/2006/chart" xmlns:r="http://schemas.openxmlformats.org/officeDocument/2006/relationships" r:id="rId3"/>
            </a:graphicData>
          </a:graphic>
        </p:graphicFrame>
        <p:sp>
          <p:nvSpPr>
            <p:cNvPr id="27" name="Rectangle 26"/>
            <p:cNvSpPr/>
            <p:nvPr/>
          </p:nvSpPr>
          <p:spPr>
            <a:xfrm>
              <a:off x="2019300" y="1511299"/>
              <a:ext cx="1600200" cy="444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019300" y="5499099"/>
              <a:ext cx="1600200" cy="444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838200" y="2744094"/>
              <a:ext cx="2362200" cy="369332"/>
            </a:xfrm>
            <a:prstGeom prst="rect">
              <a:avLst/>
            </a:prstGeom>
            <a:noFill/>
          </p:spPr>
          <p:txBody>
            <a:bodyPr wrap="square" rtlCol="0">
              <a:spAutoFit/>
            </a:bodyPr>
            <a:lstStyle/>
            <a:p>
              <a:pPr algn="ctr"/>
              <a:r>
                <a:rPr lang="en-US" b="1" dirty="0">
                  <a:latin typeface="Gilroy"/>
                  <a:ea typeface="Whitney HTF" charset="0"/>
                  <a:cs typeface="Gilroy"/>
                </a:rPr>
                <a:t>Organize</a:t>
              </a:r>
            </a:p>
          </p:txBody>
        </p:sp>
        <p:sp>
          <p:nvSpPr>
            <p:cNvPr id="30" name="TextBox 29"/>
            <p:cNvSpPr txBox="1"/>
            <p:nvPr/>
          </p:nvSpPr>
          <p:spPr>
            <a:xfrm>
              <a:off x="1530351" y="4108157"/>
              <a:ext cx="2362200" cy="369332"/>
            </a:xfrm>
            <a:prstGeom prst="rect">
              <a:avLst/>
            </a:prstGeom>
            <a:noFill/>
          </p:spPr>
          <p:txBody>
            <a:bodyPr wrap="square" rtlCol="0">
              <a:spAutoFit/>
            </a:bodyPr>
            <a:lstStyle/>
            <a:p>
              <a:pPr algn="ctr"/>
              <a:r>
                <a:rPr lang="en-US" b="1" dirty="0">
                  <a:solidFill>
                    <a:schemeClr val="bg1">
                      <a:lumMod val="85000"/>
                    </a:schemeClr>
                  </a:solidFill>
                  <a:latin typeface="Gilroy"/>
                  <a:ea typeface="Whitney HTF" charset="0"/>
                  <a:cs typeface="Gilroy"/>
                </a:rPr>
                <a:t>Mobilize</a:t>
              </a:r>
            </a:p>
          </p:txBody>
        </p:sp>
      </p:grpSp>
      <p:sp>
        <p:nvSpPr>
          <p:cNvPr id="32" name="TextBox 31"/>
          <p:cNvSpPr txBox="1"/>
          <p:nvPr/>
        </p:nvSpPr>
        <p:spPr>
          <a:xfrm>
            <a:off x="415656" y="1063004"/>
            <a:ext cx="3464465" cy="660437"/>
          </a:xfrm>
          <a:prstGeom prst="rect">
            <a:avLst/>
          </a:prstGeom>
          <a:noFill/>
        </p:spPr>
        <p:txBody>
          <a:bodyPr wrap="square" rtlCol="0">
            <a:spAutoFit/>
          </a:bodyPr>
          <a:lstStyle/>
          <a:p>
            <a:pPr algn="ctr">
              <a:lnSpc>
                <a:spcPct val="80000"/>
              </a:lnSpc>
            </a:pPr>
            <a:r>
              <a:rPr lang="en-US" sz="4500" b="1" dirty="0">
                <a:solidFill>
                  <a:schemeClr val="tx2"/>
                </a:solidFill>
                <a:latin typeface="Gilroy ExtraBold" charset="0"/>
                <a:ea typeface="Gilroy ExtraBold" charset="0"/>
                <a:cs typeface="Gilroy ExtraBold" charset="0"/>
              </a:rPr>
              <a:t>2013 – 2014</a:t>
            </a:r>
          </a:p>
        </p:txBody>
      </p:sp>
      <p:pic>
        <p:nvPicPr>
          <p:cNvPr id="9" name="Picture 8"/>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24851219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089786"/>
          </a:xfrm>
          <a:prstGeom prst="rect">
            <a:avLst/>
          </a:prstGeom>
          <a:noFill/>
        </p:spPr>
        <p:txBody>
          <a:bodyPr wrap="square" rtlCol="0">
            <a:spAutoFit/>
          </a:bodyPr>
          <a:lstStyle/>
          <a:p>
            <a:pPr>
              <a:lnSpc>
                <a:spcPct val="80000"/>
              </a:lnSpc>
            </a:pPr>
            <a:r>
              <a:rPr lang="en-US" sz="4000" b="1">
                <a:solidFill>
                  <a:srgbClr val="00B3DC"/>
                </a:solidFill>
                <a:latin typeface="Gilroy ExtraBold" charset="0"/>
                <a:ea typeface="Gilroy ExtraBold" charset="0"/>
                <a:cs typeface="Gilroy ExtraBold" charset="0"/>
              </a:rPr>
              <a:t>Orientation Logistics</a:t>
            </a:r>
            <a:endParaRPr lang="en-US" sz="4000" b="1" dirty="0">
              <a:solidFill>
                <a:srgbClr val="00B3DC"/>
              </a:solidFill>
              <a:latin typeface="Gilroy ExtraBold" charset="0"/>
              <a:ea typeface="Gilroy ExtraBold" charset="0"/>
              <a:cs typeface="Gilroy ExtraBold" charset="0"/>
            </a:endParaRPr>
          </a:p>
        </p:txBody>
      </p:sp>
      <p:sp>
        <p:nvSpPr>
          <p:cNvPr id="6" name="TextBox 5"/>
          <p:cNvSpPr txBox="1"/>
          <p:nvPr/>
        </p:nvSpPr>
        <p:spPr>
          <a:xfrm>
            <a:off x="6715864" y="1901982"/>
            <a:ext cx="4547617" cy="461665"/>
          </a:xfrm>
          <a:prstGeom prst="rect">
            <a:avLst/>
          </a:prstGeom>
          <a:noFill/>
        </p:spPr>
        <p:txBody>
          <a:bodyPr wrap="square" rtlCol="0">
            <a:spAutoFit/>
          </a:bodyPr>
          <a:lstStyle/>
          <a:p>
            <a:r>
              <a:rPr lang="en-US" sz="2400" dirty="0">
                <a:solidFill>
                  <a:srgbClr val="3B444D"/>
                </a:solidFill>
                <a:latin typeface="Source Sans Pro" charset="0"/>
                <a:ea typeface="Source Sans Pro" charset="0"/>
                <a:cs typeface="Source Sans Pro" charset="0"/>
              </a:rPr>
              <a:t>Secure materials needed</a:t>
            </a:r>
          </a:p>
        </p:txBody>
      </p:sp>
      <p:sp>
        <p:nvSpPr>
          <p:cNvPr id="10" name="Oval 9"/>
          <p:cNvSpPr/>
          <p:nvPr/>
        </p:nvSpPr>
        <p:spPr>
          <a:xfrm>
            <a:off x="6267594" y="1970573"/>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2</a:t>
            </a:r>
          </a:p>
        </p:txBody>
      </p:sp>
      <p:sp>
        <p:nvSpPr>
          <p:cNvPr id="12" name="TextBox 11"/>
          <p:cNvSpPr txBox="1"/>
          <p:nvPr/>
        </p:nvSpPr>
        <p:spPr>
          <a:xfrm>
            <a:off x="6715864" y="2676022"/>
            <a:ext cx="4547617" cy="830997"/>
          </a:xfrm>
          <a:prstGeom prst="rect">
            <a:avLst/>
          </a:prstGeom>
          <a:noFill/>
        </p:spPr>
        <p:txBody>
          <a:bodyPr wrap="square" rtlCol="0">
            <a:spAutoFit/>
          </a:bodyPr>
          <a:lstStyle/>
          <a:p>
            <a:r>
              <a:rPr lang="en-US" sz="2400" dirty="0">
                <a:solidFill>
                  <a:srgbClr val="3B444D"/>
                </a:solidFill>
                <a:latin typeface="Source Sans Pro" charset="0"/>
                <a:ea typeface="Source Sans Pro" charset="0"/>
                <a:cs typeface="Source Sans Pro" charset="0"/>
              </a:rPr>
              <a:t>Training team </a:t>
            </a:r>
          </a:p>
          <a:p>
            <a:endParaRPr lang="en-US" sz="2400" dirty="0">
              <a:solidFill>
                <a:srgbClr val="3B444D"/>
              </a:solidFill>
              <a:latin typeface="Source Sans Pro" charset="0"/>
              <a:ea typeface="Source Sans Pro" charset="0"/>
              <a:cs typeface="Source Sans Pro" charset="0"/>
            </a:endParaRPr>
          </a:p>
        </p:txBody>
      </p:sp>
      <p:sp>
        <p:nvSpPr>
          <p:cNvPr id="13" name="Oval 12"/>
          <p:cNvSpPr/>
          <p:nvPr/>
        </p:nvSpPr>
        <p:spPr>
          <a:xfrm>
            <a:off x="6267594" y="2744613"/>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3</a:t>
            </a:r>
          </a:p>
        </p:txBody>
      </p:sp>
      <p:sp>
        <p:nvSpPr>
          <p:cNvPr id="18" name="TextBox 17"/>
          <p:cNvSpPr txBox="1"/>
          <p:nvPr/>
        </p:nvSpPr>
        <p:spPr>
          <a:xfrm>
            <a:off x="1085088" y="2206938"/>
            <a:ext cx="982961" cy="369332"/>
          </a:xfrm>
          <a:prstGeom prst="rect">
            <a:avLst/>
          </a:prstGeom>
          <a:noFill/>
        </p:spPr>
        <p:txBody>
          <a:bodyPr wrap="none" rtlCol="0">
            <a:spAutoFit/>
          </a:bodyPr>
          <a:lstStyle/>
          <a:p>
            <a:r>
              <a:rPr lang="en-US" altLang="en-US" b="1" dirty="0">
                <a:solidFill>
                  <a:srgbClr val="3B444D"/>
                </a:solidFill>
                <a:latin typeface="Source Sans Pro" charset="0"/>
                <a:ea typeface="Source Sans Pro" charset="0"/>
                <a:cs typeface="Source Sans Pro" charset="0"/>
              </a:rPr>
              <a:t>Page </a:t>
            </a:r>
            <a:r>
              <a:rPr lang="en-US" altLang="en-US" b="1" dirty="0">
                <a:latin typeface="Source Sans Pro" charset="0"/>
                <a:ea typeface="Source Sans Pro" charset="0"/>
                <a:cs typeface="Source Sans Pro" charset="0"/>
              </a:rPr>
              <a:t>24</a:t>
            </a:r>
          </a:p>
        </p:txBody>
      </p:sp>
      <p:sp>
        <p:nvSpPr>
          <p:cNvPr id="11" name="TextBox 10"/>
          <p:cNvSpPr txBox="1"/>
          <p:nvPr/>
        </p:nvSpPr>
        <p:spPr>
          <a:xfrm>
            <a:off x="6715864" y="1006609"/>
            <a:ext cx="4547617" cy="1200329"/>
          </a:xfrm>
          <a:prstGeom prst="rect">
            <a:avLst/>
          </a:prstGeom>
          <a:noFill/>
        </p:spPr>
        <p:txBody>
          <a:bodyPr wrap="square" rtlCol="0">
            <a:spAutoFit/>
          </a:bodyPr>
          <a:lstStyle/>
          <a:p>
            <a:r>
              <a:rPr lang="en-US" sz="2400" dirty="0">
                <a:solidFill>
                  <a:srgbClr val="3B444D"/>
                </a:solidFill>
                <a:latin typeface="Source Sans Pro" charset="0"/>
                <a:ea typeface="Source Sans Pro" charset="0"/>
                <a:cs typeface="Source Sans Pro" charset="0"/>
              </a:rPr>
              <a:t>Secure and lock training location, date, and time</a:t>
            </a:r>
          </a:p>
          <a:p>
            <a:endParaRPr lang="en-US" sz="2400" dirty="0">
              <a:solidFill>
                <a:srgbClr val="3B444D"/>
              </a:solidFill>
              <a:latin typeface="Source Sans Pro" charset="0"/>
              <a:ea typeface="Source Sans Pro" charset="0"/>
              <a:cs typeface="Source Sans Pro" charset="0"/>
            </a:endParaRPr>
          </a:p>
        </p:txBody>
      </p:sp>
      <p:sp>
        <p:nvSpPr>
          <p:cNvPr id="14" name="Oval 13"/>
          <p:cNvSpPr/>
          <p:nvPr/>
        </p:nvSpPr>
        <p:spPr>
          <a:xfrm>
            <a:off x="6267594" y="1117152"/>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1</a:t>
            </a:r>
          </a:p>
        </p:txBody>
      </p:sp>
    </p:spTree>
    <p:extLst>
      <p:ext uri="{BB962C8B-B14F-4D97-AF65-F5344CB8AC3E}">
        <p14:creationId xmlns:p14="http://schemas.microsoft.com/office/powerpoint/2010/main" val="86597403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089786"/>
          </a:xfrm>
          <a:prstGeom prst="rect">
            <a:avLst/>
          </a:prstGeom>
          <a:noFill/>
        </p:spPr>
        <p:txBody>
          <a:bodyPr wrap="square" rtlCol="0">
            <a:spAutoFit/>
          </a:bodyPr>
          <a:lstStyle/>
          <a:p>
            <a:pPr>
              <a:lnSpc>
                <a:spcPct val="80000"/>
              </a:lnSpc>
            </a:pPr>
            <a:r>
              <a:rPr lang="en-US" sz="4000" b="1" dirty="0">
                <a:solidFill>
                  <a:srgbClr val="00B3DC"/>
                </a:solidFill>
                <a:latin typeface="Gilroy ExtraBold" charset="0"/>
                <a:ea typeface="Gilroy ExtraBold" charset="0"/>
                <a:cs typeface="Gilroy ExtraBold" charset="0"/>
              </a:rPr>
              <a:t>Orientation Logistics</a:t>
            </a:r>
          </a:p>
        </p:txBody>
      </p:sp>
      <p:sp>
        <p:nvSpPr>
          <p:cNvPr id="6" name="TextBox 5"/>
          <p:cNvSpPr txBox="1"/>
          <p:nvPr/>
        </p:nvSpPr>
        <p:spPr>
          <a:xfrm>
            <a:off x="6715864" y="1901982"/>
            <a:ext cx="4547617" cy="461665"/>
          </a:xfrm>
          <a:prstGeom prst="rect">
            <a:avLst/>
          </a:prstGeom>
          <a:noFill/>
        </p:spPr>
        <p:txBody>
          <a:bodyPr wrap="square" rtlCol="0">
            <a:spAutoFit/>
          </a:bodyPr>
          <a:lstStyle/>
          <a:p>
            <a:r>
              <a:rPr lang="en-US" sz="2400" dirty="0">
                <a:solidFill>
                  <a:srgbClr val="3B444D"/>
                </a:solidFill>
                <a:latin typeface="Source Sans Pro" charset="0"/>
                <a:ea typeface="Source Sans Pro" charset="0"/>
                <a:cs typeface="Source Sans Pro" charset="0"/>
              </a:rPr>
              <a:t>Secure materials needed</a:t>
            </a:r>
          </a:p>
        </p:txBody>
      </p:sp>
      <p:sp>
        <p:nvSpPr>
          <p:cNvPr id="10" name="Oval 9"/>
          <p:cNvSpPr/>
          <p:nvPr/>
        </p:nvSpPr>
        <p:spPr>
          <a:xfrm>
            <a:off x="6267594" y="1970573"/>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2</a:t>
            </a:r>
          </a:p>
        </p:txBody>
      </p:sp>
      <p:sp>
        <p:nvSpPr>
          <p:cNvPr id="12" name="TextBox 11"/>
          <p:cNvSpPr txBox="1"/>
          <p:nvPr/>
        </p:nvSpPr>
        <p:spPr>
          <a:xfrm>
            <a:off x="6715864" y="2676022"/>
            <a:ext cx="4547617" cy="830997"/>
          </a:xfrm>
          <a:prstGeom prst="rect">
            <a:avLst/>
          </a:prstGeom>
          <a:noFill/>
        </p:spPr>
        <p:txBody>
          <a:bodyPr wrap="square" rtlCol="0">
            <a:spAutoFit/>
          </a:bodyPr>
          <a:lstStyle/>
          <a:p>
            <a:r>
              <a:rPr lang="en-US" sz="2400" dirty="0">
                <a:solidFill>
                  <a:srgbClr val="3B444D"/>
                </a:solidFill>
                <a:latin typeface="Source Sans Pro" charset="0"/>
                <a:ea typeface="Source Sans Pro" charset="0"/>
                <a:cs typeface="Source Sans Pro" charset="0"/>
              </a:rPr>
              <a:t>Training team </a:t>
            </a:r>
          </a:p>
          <a:p>
            <a:endParaRPr lang="en-US" sz="2400" dirty="0">
              <a:solidFill>
                <a:srgbClr val="3B444D"/>
              </a:solidFill>
              <a:latin typeface="Source Sans Pro" charset="0"/>
              <a:ea typeface="Source Sans Pro" charset="0"/>
              <a:cs typeface="Source Sans Pro" charset="0"/>
            </a:endParaRPr>
          </a:p>
        </p:txBody>
      </p:sp>
      <p:sp>
        <p:nvSpPr>
          <p:cNvPr id="13" name="Oval 12"/>
          <p:cNvSpPr/>
          <p:nvPr/>
        </p:nvSpPr>
        <p:spPr>
          <a:xfrm>
            <a:off x="6267594" y="2744613"/>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3</a:t>
            </a:r>
          </a:p>
        </p:txBody>
      </p:sp>
      <p:sp>
        <p:nvSpPr>
          <p:cNvPr id="11" name="TextBox 10"/>
          <p:cNvSpPr txBox="1"/>
          <p:nvPr/>
        </p:nvSpPr>
        <p:spPr>
          <a:xfrm>
            <a:off x="6715864" y="3521065"/>
            <a:ext cx="4547617" cy="830997"/>
          </a:xfrm>
          <a:prstGeom prst="rect">
            <a:avLst/>
          </a:prstGeom>
          <a:noFill/>
        </p:spPr>
        <p:txBody>
          <a:bodyPr wrap="square" rtlCol="0">
            <a:spAutoFit/>
          </a:bodyPr>
          <a:lstStyle/>
          <a:p>
            <a:r>
              <a:rPr lang="en-US" sz="2400" dirty="0">
                <a:solidFill>
                  <a:srgbClr val="3B444D"/>
                </a:solidFill>
                <a:latin typeface="Source Sans Pro" charset="0"/>
                <a:ea typeface="Source Sans Pro" charset="0"/>
                <a:cs typeface="Source Sans Pro" charset="0"/>
              </a:rPr>
              <a:t>Stipends</a:t>
            </a:r>
          </a:p>
          <a:p>
            <a:endParaRPr lang="en-US" sz="2400" dirty="0">
              <a:solidFill>
                <a:srgbClr val="3B444D"/>
              </a:solidFill>
              <a:latin typeface="Source Sans Pro" charset="0"/>
              <a:ea typeface="Source Sans Pro" charset="0"/>
              <a:cs typeface="Source Sans Pro" charset="0"/>
            </a:endParaRPr>
          </a:p>
        </p:txBody>
      </p:sp>
      <p:sp>
        <p:nvSpPr>
          <p:cNvPr id="15" name="Oval 14"/>
          <p:cNvSpPr/>
          <p:nvPr/>
        </p:nvSpPr>
        <p:spPr>
          <a:xfrm>
            <a:off x="6267594" y="3589656"/>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4</a:t>
            </a:r>
          </a:p>
        </p:txBody>
      </p:sp>
      <p:sp>
        <p:nvSpPr>
          <p:cNvPr id="18" name="TextBox 17"/>
          <p:cNvSpPr txBox="1"/>
          <p:nvPr/>
        </p:nvSpPr>
        <p:spPr>
          <a:xfrm>
            <a:off x="1085088" y="2206938"/>
            <a:ext cx="982961" cy="369332"/>
          </a:xfrm>
          <a:prstGeom prst="rect">
            <a:avLst/>
          </a:prstGeom>
          <a:noFill/>
        </p:spPr>
        <p:txBody>
          <a:bodyPr wrap="none" rtlCol="0">
            <a:spAutoFit/>
          </a:bodyPr>
          <a:lstStyle/>
          <a:p>
            <a:r>
              <a:rPr lang="en-US" altLang="en-US" b="1" dirty="0">
                <a:solidFill>
                  <a:srgbClr val="3B444D"/>
                </a:solidFill>
                <a:latin typeface="Source Sans Pro" charset="0"/>
                <a:ea typeface="Source Sans Pro" charset="0"/>
                <a:cs typeface="Source Sans Pro" charset="0"/>
              </a:rPr>
              <a:t>Page </a:t>
            </a:r>
            <a:r>
              <a:rPr lang="en-US" altLang="en-US" b="1" dirty="0">
                <a:latin typeface="Source Sans Pro" charset="0"/>
                <a:ea typeface="Source Sans Pro" charset="0"/>
                <a:cs typeface="Source Sans Pro" charset="0"/>
              </a:rPr>
              <a:t>24</a:t>
            </a:r>
          </a:p>
        </p:txBody>
      </p:sp>
      <p:sp>
        <p:nvSpPr>
          <p:cNvPr id="14" name="TextBox 13"/>
          <p:cNvSpPr txBox="1"/>
          <p:nvPr/>
        </p:nvSpPr>
        <p:spPr>
          <a:xfrm>
            <a:off x="6715864" y="1006609"/>
            <a:ext cx="4547617" cy="1200329"/>
          </a:xfrm>
          <a:prstGeom prst="rect">
            <a:avLst/>
          </a:prstGeom>
          <a:noFill/>
        </p:spPr>
        <p:txBody>
          <a:bodyPr wrap="square" rtlCol="0">
            <a:spAutoFit/>
          </a:bodyPr>
          <a:lstStyle/>
          <a:p>
            <a:r>
              <a:rPr lang="en-US" sz="2400" dirty="0">
                <a:solidFill>
                  <a:srgbClr val="3B444D"/>
                </a:solidFill>
                <a:latin typeface="Source Sans Pro" charset="0"/>
                <a:ea typeface="Source Sans Pro" charset="0"/>
                <a:cs typeface="Source Sans Pro" charset="0"/>
              </a:rPr>
              <a:t>Secure and lock training location, date, and time</a:t>
            </a:r>
          </a:p>
          <a:p>
            <a:endParaRPr lang="en-US" sz="2400" dirty="0">
              <a:solidFill>
                <a:srgbClr val="3B444D"/>
              </a:solidFill>
              <a:latin typeface="Source Sans Pro" charset="0"/>
              <a:ea typeface="Source Sans Pro" charset="0"/>
              <a:cs typeface="Source Sans Pro" charset="0"/>
            </a:endParaRPr>
          </a:p>
        </p:txBody>
      </p:sp>
      <p:sp>
        <p:nvSpPr>
          <p:cNvPr id="16" name="Oval 15"/>
          <p:cNvSpPr/>
          <p:nvPr/>
        </p:nvSpPr>
        <p:spPr>
          <a:xfrm>
            <a:off x="6267594" y="1117152"/>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1</a:t>
            </a:r>
          </a:p>
        </p:txBody>
      </p:sp>
    </p:spTree>
    <p:extLst>
      <p:ext uri="{BB962C8B-B14F-4D97-AF65-F5344CB8AC3E}">
        <p14:creationId xmlns:p14="http://schemas.microsoft.com/office/powerpoint/2010/main" val="92893052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089786"/>
          </a:xfrm>
          <a:prstGeom prst="rect">
            <a:avLst/>
          </a:prstGeom>
          <a:noFill/>
        </p:spPr>
        <p:txBody>
          <a:bodyPr wrap="square" rtlCol="0">
            <a:spAutoFit/>
          </a:bodyPr>
          <a:lstStyle/>
          <a:p>
            <a:pPr>
              <a:lnSpc>
                <a:spcPct val="80000"/>
              </a:lnSpc>
            </a:pPr>
            <a:r>
              <a:rPr lang="en-US" sz="4000" b="1">
                <a:solidFill>
                  <a:srgbClr val="00B3DC"/>
                </a:solidFill>
                <a:latin typeface="Gilroy ExtraBold" charset="0"/>
                <a:ea typeface="Gilroy ExtraBold" charset="0"/>
                <a:cs typeface="Gilroy ExtraBold" charset="0"/>
              </a:rPr>
              <a:t>Orientation Logistics</a:t>
            </a:r>
            <a:endParaRPr lang="en-US" sz="4000" b="1" dirty="0">
              <a:solidFill>
                <a:srgbClr val="00B3DC"/>
              </a:solidFill>
              <a:latin typeface="Gilroy ExtraBold" charset="0"/>
              <a:ea typeface="Gilroy ExtraBold" charset="0"/>
              <a:cs typeface="Gilroy ExtraBold" charset="0"/>
            </a:endParaRPr>
          </a:p>
        </p:txBody>
      </p:sp>
      <p:sp>
        <p:nvSpPr>
          <p:cNvPr id="8" name="TextBox 7"/>
          <p:cNvSpPr txBox="1"/>
          <p:nvPr/>
        </p:nvSpPr>
        <p:spPr>
          <a:xfrm>
            <a:off x="6715864" y="1006609"/>
            <a:ext cx="4547617" cy="1200329"/>
          </a:xfrm>
          <a:prstGeom prst="rect">
            <a:avLst/>
          </a:prstGeom>
          <a:noFill/>
        </p:spPr>
        <p:txBody>
          <a:bodyPr wrap="square" rtlCol="0">
            <a:spAutoFit/>
          </a:bodyPr>
          <a:lstStyle/>
          <a:p>
            <a:r>
              <a:rPr lang="en-US" sz="2400" dirty="0">
                <a:solidFill>
                  <a:srgbClr val="3B444D"/>
                </a:solidFill>
                <a:latin typeface="Source Sans Pro" charset="0"/>
                <a:ea typeface="Source Sans Pro" charset="0"/>
                <a:cs typeface="Source Sans Pro" charset="0"/>
              </a:rPr>
              <a:t>Secure and lock training location, date, and time</a:t>
            </a:r>
          </a:p>
          <a:p>
            <a:endParaRPr lang="en-US" sz="2400" dirty="0">
              <a:solidFill>
                <a:srgbClr val="3B444D"/>
              </a:solidFill>
              <a:latin typeface="Source Sans Pro" charset="0"/>
              <a:ea typeface="Source Sans Pro" charset="0"/>
              <a:cs typeface="Source Sans Pro" charset="0"/>
            </a:endParaRPr>
          </a:p>
        </p:txBody>
      </p:sp>
      <p:sp>
        <p:nvSpPr>
          <p:cNvPr id="9" name="Oval 8"/>
          <p:cNvSpPr/>
          <p:nvPr/>
        </p:nvSpPr>
        <p:spPr>
          <a:xfrm>
            <a:off x="6267594" y="1117152"/>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1</a:t>
            </a:r>
          </a:p>
        </p:txBody>
      </p:sp>
      <p:sp>
        <p:nvSpPr>
          <p:cNvPr id="6" name="TextBox 5"/>
          <p:cNvSpPr txBox="1"/>
          <p:nvPr/>
        </p:nvSpPr>
        <p:spPr>
          <a:xfrm>
            <a:off x="6715864" y="1901982"/>
            <a:ext cx="4547617" cy="461665"/>
          </a:xfrm>
          <a:prstGeom prst="rect">
            <a:avLst/>
          </a:prstGeom>
          <a:noFill/>
        </p:spPr>
        <p:txBody>
          <a:bodyPr wrap="square" rtlCol="0">
            <a:spAutoFit/>
          </a:bodyPr>
          <a:lstStyle/>
          <a:p>
            <a:r>
              <a:rPr lang="en-US" sz="2400" dirty="0">
                <a:solidFill>
                  <a:srgbClr val="3B444D"/>
                </a:solidFill>
                <a:latin typeface="Source Sans Pro" charset="0"/>
                <a:ea typeface="Source Sans Pro" charset="0"/>
                <a:cs typeface="Source Sans Pro" charset="0"/>
              </a:rPr>
              <a:t>Secure materials needed</a:t>
            </a:r>
          </a:p>
        </p:txBody>
      </p:sp>
      <p:sp>
        <p:nvSpPr>
          <p:cNvPr id="10" name="Oval 9"/>
          <p:cNvSpPr/>
          <p:nvPr/>
        </p:nvSpPr>
        <p:spPr>
          <a:xfrm>
            <a:off x="6267594" y="1970573"/>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2</a:t>
            </a:r>
          </a:p>
        </p:txBody>
      </p:sp>
      <p:sp>
        <p:nvSpPr>
          <p:cNvPr id="12" name="TextBox 11"/>
          <p:cNvSpPr txBox="1"/>
          <p:nvPr/>
        </p:nvSpPr>
        <p:spPr>
          <a:xfrm>
            <a:off x="6715864" y="2676022"/>
            <a:ext cx="4547617" cy="830997"/>
          </a:xfrm>
          <a:prstGeom prst="rect">
            <a:avLst/>
          </a:prstGeom>
          <a:noFill/>
        </p:spPr>
        <p:txBody>
          <a:bodyPr wrap="square" rtlCol="0">
            <a:spAutoFit/>
          </a:bodyPr>
          <a:lstStyle/>
          <a:p>
            <a:r>
              <a:rPr lang="en-US" sz="2400" dirty="0">
                <a:solidFill>
                  <a:srgbClr val="3B444D"/>
                </a:solidFill>
                <a:latin typeface="Source Sans Pro" charset="0"/>
                <a:ea typeface="Source Sans Pro" charset="0"/>
                <a:cs typeface="Source Sans Pro" charset="0"/>
              </a:rPr>
              <a:t>Training team </a:t>
            </a:r>
          </a:p>
          <a:p>
            <a:endParaRPr lang="en-US" sz="2400" dirty="0">
              <a:solidFill>
                <a:srgbClr val="3B444D"/>
              </a:solidFill>
              <a:latin typeface="Source Sans Pro" charset="0"/>
              <a:ea typeface="Source Sans Pro" charset="0"/>
              <a:cs typeface="Source Sans Pro" charset="0"/>
            </a:endParaRPr>
          </a:p>
        </p:txBody>
      </p:sp>
      <p:sp>
        <p:nvSpPr>
          <p:cNvPr id="13" name="Oval 12"/>
          <p:cNvSpPr/>
          <p:nvPr/>
        </p:nvSpPr>
        <p:spPr>
          <a:xfrm>
            <a:off x="6267594" y="2744613"/>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3</a:t>
            </a:r>
          </a:p>
        </p:txBody>
      </p:sp>
      <p:sp>
        <p:nvSpPr>
          <p:cNvPr id="11" name="TextBox 10"/>
          <p:cNvSpPr txBox="1"/>
          <p:nvPr/>
        </p:nvSpPr>
        <p:spPr>
          <a:xfrm>
            <a:off x="6715864" y="3521065"/>
            <a:ext cx="4547617" cy="830997"/>
          </a:xfrm>
          <a:prstGeom prst="rect">
            <a:avLst/>
          </a:prstGeom>
          <a:noFill/>
        </p:spPr>
        <p:txBody>
          <a:bodyPr wrap="square" rtlCol="0">
            <a:spAutoFit/>
          </a:bodyPr>
          <a:lstStyle/>
          <a:p>
            <a:r>
              <a:rPr lang="en-US" sz="2400" dirty="0">
                <a:solidFill>
                  <a:srgbClr val="3B444D"/>
                </a:solidFill>
                <a:latin typeface="Source Sans Pro" charset="0"/>
                <a:ea typeface="Source Sans Pro" charset="0"/>
                <a:cs typeface="Source Sans Pro" charset="0"/>
              </a:rPr>
              <a:t>Stipends</a:t>
            </a:r>
          </a:p>
          <a:p>
            <a:endParaRPr lang="en-US" sz="2400" dirty="0">
              <a:solidFill>
                <a:srgbClr val="3B444D"/>
              </a:solidFill>
              <a:latin typeface="Source Sans Pro" charset="0"/>
              <a:ea typeface="Source Sans Pro" charset="0"/>
              <a:cs typeface="Source Sans Pro" charset="0"/>
            </a:endParaRPr>
          </a:p>
        </p:txBody>
      </p:sp>
      <p:sp>
        <p:nvSpPr>
          <p:cNvPr id="15" name="Oval 14"/>
          <p:cNvSpPr/>
          <p:nvPr/>
        </p:nvSpPr>
        <p:spPr>
          <a:xfrm>
            <a:off x="6267594" y="3589656"/>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4</a:t>
            </a:r>
          </a:p>
        </p:txBody>
      </p:sp>
      <p:sp>
        <p:nvSpPr>
          <p:cNvPr id="14" name="TextBox 13"/>
          <p:cNvSpPr txBox="1"/>
          <p:nvPr/>
        </p:nvSpPr>
        <p:spPr>
          <a:xfrm>
            <a:off x="6715864" y="4350558"/>
            <a:ext cx="4547617" cy="830997"/>
          </a:xfrm>
          <a:prstGeom prst="rect">
            <a:avLst/>
          </a:prstGeom>
          <a:noFill/>
        </p:spPr>
        <p:txBody>
          <a:bodyPr wrap="square" rtlCol="0">
            <a:spAutoFit/>
          </a:bodyPr>
          <a:lstStyle/>
          <a:p>
            <a:r>
              <a:rPr lang="en-US" sz="2400" dirty="0">
                <a:solidFill>
                  <a:srgbClr val="3B444D"/>
                </a:solidFill>
                <a:latin typeface="Source Sans Pro" charset="0"/>
                <a:ea typeface="Source Sans Pro" charset="0"/>
                <a:cs typeface="Source Sans Pro" charset="0"/>
              </a:rPr>
              <a:t>Recruiting and confirming fellows</a:t>
            </a:r>
          </a:p>
          <a:p>
            <a:endParaRPr lang="en-US" sz="2400" dirty="0">
              <a:solidFill>
                <a:srgbClr val="3B444D"/>
              </a:solidFill>
              <a:latin typeface="Source Sans Pro" charset="0"/>
              <a:ea typeface="Source Sans Pro" charset="0"/>
              <a:cs typeface="Source Sans Pro" charset="0"/>
            </a:endParaRPr>
          </a:p>
        </p:txBody>
      </p:sp>
      <p:sp>
        <p:nvSpPr>
          <p:cNvPr id="16" name="Oval 15"/>
          <p:cNvSpPr/>
          <p:nvPr/>
        </p:nvSpPr>
        <p:spPr>
          <a:xfrm>
            <a:off x="6267594" y="4419149"/>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5</a:t>
            </a:r>
          </a:p>
        </p:txBody>
      </p:sp>
      <p:sp>
        <p:nvSpPr>
          <p:cNvPr id="18" name="TextBox 17"/>
          <p:cNvSpPr txBox="1"/>
          <p:nvPr/>
        </p:nvSpPr>
        <p:spPr>
          <a:xfrm>
            <a:off x="1085088" y="2206938"/>
            <a:ext cx="982961" cy="369332"/>
          </a:xfrm>
          <a:prstGeom prst="rect">
            <a:avLst/>
          </a:prstGeom>
          <a:noFill/>
        </p:spPr>
        <p:txBody>
          <a:bodyPr wrap="none" rtlCol="0">
            <a:spAutoFit/>
          </a:bodyPr>
          <a:lstStyle/>
          <a:p>
            <a:r>
              <a:rPr lang="en-US" altLang="en-US" b="1" dirty="0">
                <a:solidFill>
                  <a:srgbClr val="3B444D"/>
                </a:solidFill>
                <a:latin typeface="Source Sans Pro" charset="0"/>
                <a:ea typeface="Source Sans Pro" charset="0"/>
                <a:cs typeface="Source Sans Pro" charset="0"/>
              </a:rPr>
              <a:t>Page </a:t>
            </a:r>
            <a:r>
              <a:rPr lang="en-US" altLang="en-US" b="1" dirty="0">
                <a:latin typeface="Source Sans Pro" charset="0"/>
                <a:ea typeface="Source Sans Pro" charset="0"/>
                <a:cs typeface="Source Sans Pro" charset="0"/>
              </a:rPr>
              <a:t>24</a:t>
            </a:r>
          </a:p>
        </p:txBody>
      </p:sp>
    </p:spTree>
    <p:extLst>
      <p:ext uri="{BB962C8B-B14F-4D97-AF65-F5344CB8AC3E}">
        <p14:creationId xmlns:p14="http://schemas.microsoft.com/office/powerpoint/2010/main" val="32923679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951708" y="1391700"/>
            <a:ext cx="5997944" cy="3889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500" b="1" dirty="0">
                <a:solidFill>
                  <a:srgbClr val="3B444D"/>
                </a:solidFill>
                <a:latin typeface="Source Sans Pro" charset="0"/>
                <a:ea typeface="Source Sans Pro" charset="0"/>
                <a:cs typeface="Source Sans Pro" charset="0"/>
              </a:rPr>
              <a:t>On page </a:t>
            </a:r>
            <a:r>
              <a:rPr lang="en-US" altLang="en-US" sz="2500" b="1" dirty="0">
                <a:solidFill>
                  <a:schemeClr val="tx1"/>
                </a:solidFill>
                <a:latin typeface="Source Sans Pro" charset="0"/>
                <a:ea typeface="Source Sans Pro" charset="0"/>
                <a:cs typeface="Source Sans Pro" charset="0"/>
              </a:rPr>
              <a:t>24 </a:t>
            </a:r>
            <a:r>
              <a:rPr lang="en-US" altLang="en-US" sz="2500" b="1" dirty="0">
                <a:solidFill>
                  <a:srgbClr val="3B444D"/>
                </a:solidFill>
                <a:latin typeface="Source Sans Pro" charset="0"/>
                <a:ea typeface="Source Sans Pro" charset="0"/>
                <a:cs typeface="Source Sans Pro" charset="0"/>
              </a:rPr>
              <a:t>in your workbook, work with your local fellows managers. If you do not have other fellows managers around you, join a group.</a:t>
            </a:r>
          </a:p>
          <a:p>
            <a:endParaRPr lang="en-US" altLang="en-US" sz="2500" b="1" dirty="0">
              <a:solidFill>
                <a:srgbClr val="3B444D"/>
              </a:solidFill>
              <a:latin typeface="Source Sans Pro" charset="0"/>
              <a:ea typeface="Source Sans Pro" charset="0"/>
              <a:cs typeface="Source Sans Pro" charset="0"/>
            </a:endParaRPr>
          </a:p>
          <a:p>
            <a:r>
              <a:rPr lang="en-US" altLang="en-US" sz="2500" dirty="0">
                <a:solidFill>
                  <a:srgbClr val="3B444D"/>
                </a:solidFill>
                <a:latin typeface="Source Sans Pro" charset="0"/>
                <a:ea typeface="Source Sans Pro" charset="0"/>
                <a:cs typeface="Source Sans Pro" charset="0"/>
              </a:rPr>
              <a:t>Use the checklist to review what you have completed and still need to complete in terms of logistics for your orientation. Assign dates and persons responsible for completing each outstanding task.</a:t>
            </a:r>
          </a:p>
        </p:txBody>
      </p:sp>
      <p:pic>
        <p:nvPicPr>
          <p:cNvPr id="6" name="Picture 5"/>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Rectangle 6"/>
          <p:cNvSpPr>
            <a:spLocks noChangeArrowheads="1"/>
          </p:cNvSpPr>
          <p:nvPr/>
        </p:nvSpPr>
        <p:spPr bwMode="auto">
          <a:xfrm>
            <a:off x="1006998" y="1391700"/>
            <a:ext cx="2866506" cy="680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rgbClr val="EE2F4B"/>
                </a:solidFill>
                <a:latin typeface="Gilroy ExtraBold" charset="0"/>
                <a:ea typeface="Gilroy ExtraBold" charset="0"/>
                <a:cs typeface="Gilroy ExtraBold" charset="0"/>
              </a:rPr>
              <a:t>10 minutes</a:t>
            </a:r>
          </a:p>
        </p:txBody>
      </p:sp>
      <p:sp>
        <p:nvSpPr>
          <p:cNvPr id="8" name="TextBox 7"/>
          <p:cNvSpPr txBox="1"/>
          <p:nvPr/>
        </p:nvSpPr>
        <p:spPr>
          <a:xfrm>
            <a:off x="1006998" y="2072171"/>
            <a:ext cx="1547218" cy="369332"/>
          </a:xfrm>
          <a:prstGeom prst="rect">
            <a:avLst/>
          </a:prstGeom>
          <a:noFill/>
        </p:spPr>
        <p:txBody>
          <a:bodyPr wrap="none" rtlCol="0">
            <a:spAutoFit/>
          </a:bodyPr>
          <a:lstStyle/>
          <a:p>
            <a:r>
              <a:rPr lang="en-US" altLang="en-US" b="1" dirty="0">
                <a:solidFill>
                  <a:srgbClr val="3B444D"/>
                </a:solidFill>
                <a:latin typeface="Source Sans Pro" charset="0"/>
                <a:ea typeface="Source Sans Pro" charset="0"/>
                <a:cs typeface="Source Sans Pro" charset="0"/>
              </a:rPr>
              <a:t>Small Groups</a:t>
            </a:r>
          </a:p>
        </p:txBody>
      </p:sp>
    </p:spTree>
    <p:extLst>
      <p:ext uri="{BB962C8B-B14F-4D97-AF65-F5344CB8AC3E}">
        <p14:creationId xmlns:p14="http://schemas.microsoft.com/office/powerpoint/2010/main" val="156488847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625373825"/>
              </p:ext>
            </p:extLst>
          </p:nvPr>
        </p:nvGraphicFramePr>
        <p:xfrm>
          <a:off x="6158811" y="1519022"/>
          <a:ext cx="3838396" cy="3512722"/>
        </p:xfrm>
        <a:graphic>
          <a:graphicData uri="http://schemas.openxmlformats.org/drawingml/2006/table">
            <a:tbl>
              <a:tblPr firstRow="1" bandRow="1">
                <a:tableStyleId>{5C22544A-7EE6-4342-B048-85BDC9FD1C3A}</a:tableStyleId>
              </a:tblPr>
              <a:tblGrid>
                <a:gridCol w="3838396">
                  <a:extLst>
                    <a:ext uri="{9D8B030D-6E8A-4147-A177-3AD203B41FA5}">
                      <a16:colId xmlns:a16="http://schemas.microsoft.com/office/drawing/2014/main" val="20000"/>
                    </a:ext>
                  </a:extLst>
                </a:gridCol>
              </a:tblGrid>
              <a:tr h="691719">
                <a:tc>
                  <a:txBody>
                    <a:bodyPr/>
                    <a:lstStyle/>
                    <a:p>
                      <a:r>
                        <a:rPr lang="en-US" sz="2200" b="0" i="0" baseline="0" dirty="0">
                          <a:solidFill>
                            <a:schemeClr val="tx1"/>
                          </a:solidFill>
                          <a:latin typeface="Source Sans Pro" charset="0"/>
                          <a:ea typeface="Source Sans Pro" charset="0"/>
                          <a:cs typeface="Source Sans Pro" charset="0"/>
                        </a:rPr>
                        <a:t>Recruitment Overview</a:t>
                      </a:r>
                    </a:p>
                    <a:p>
                      <a:endParaRPr lang="en-US" sz="800" b="0" i="0" baseline="0" dirty="0">
                        <a:solidFill>
                          <a:schemeClr val="tx1"/>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0"/>
                  </a:ext>
                </a:extLst>
              </a:tr>
              <a:tr h="748549">
                <a:tc>
                  <a:txBody>
                    <a:bodyPr/>
                    <a:lstStyle/>
                    <a:p>
                      <a:r>
                        <a:rPr lang="en-US" sz="2200" b="0" i="0" dirty="0">
                          <a:solidFill>
                            <a:schemeClr val="tx1"/>
                          </a:solidFill>
                          <a:latin typeface="Source Sans Pro" charset="0"/>
                          <a:ea typeface="Source Sans Pro" charset="0"/>
                          <a:cs typeface="Source Sans Pro" charset="0"/>
                        </a:rPr>
                        <a:t>Orientation</a:t>
                      </a:r>
                      <a:r>
                        <a:rPr lang="en-US" sz="2200" b="0" i="0" baseline="0" dirty="0">
                          <a:solidFill>
                            <a:schemeClr val="tx1"/>
                          </a:solidFill>
                          <a:latin typeface="Source Sans Pro" charset="0"/>
                          <a:ea typeface="Source Sans Pro" charset="0"/>
                          <a:cs typeface="Source Sans Pro" charset="0"/>
                        </a:rPr>
                        <a:t> Logistics</a:t>
                      </a:r>
                    </a:p>
                    <a:p>
                      <a:endParaRPr lang="en-US" sz="800" b="0" i="0" dirty="0">
                        <a:solidFill>
                          <a:schemeClr val="tx1"/>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1"/>
                  </a:ext>
                </a:extLst>
              </a:tr>
              <a:tr h="703154">
                <a:tc>
                  <a:txBody>
                    <a:bodyPr/>
                    <a:lstStyle/>
                    <a:p>
                      <a:r>
                        <a:rPr lang="en-US" sz="2200" b="0" i="0" baseline="0" dirty="0">
                          <a:solidFill>
                            <a:schemeClr val="bg1"/>
                          </a:solidFill>
                          <a:latin typeface="Source Sans Pro" charset="0"/>
                          <a:ea typeface="Source Sans Pro" charset="0"/>
                          <a:cs typeface="Source Sans Pro" charset="0"/>
                        </a:rPr>
                        <a:t>Digital and your orientations</a:t>
                      </a:r>
                      <a:endParaRPr lang="en-US" sz="1000" b="0" i="0" baseline="0" dirty="0">
                        <a:solidFill>
                          <a:schemeClr val="bg1"/>
                        </a:solidFill>
                        <a:latin typeface="Source Sans Pro" charset="0"/>
                        <a:ea typeface="Source Sans Pro" charset="0"/>
                        <a:cs typeface="Source Sans Pro" charset="0"/>
                      </a:endParaRPr>
                    </a:p>
                    <a:p>
                      <a:endParaRPr lang="en-US" sz="1000" b="0" i="0" baseline="0" dirty="0">
                        <a:solidFill>
                          <a:schemeClr val="bg1"/>
                        </a:solidFill>
                        <a:latin typeface="Source Sans Pro" charset="0"/>
                        <a:ea typeface="Source Sans Pro" charset="0"/>
                        <a:cs typeface="Source Sans Pro" charset="0"/>
                      </a:endParaRPr>
                    </a:p>
                  </a:txBody>
                  <a:tcPr anchor="ctr">
                    <a:solidFill>
                      <a:schemeClr val="tx2"/>
                    </a:solidFill>
                  </a:tcPr>
                </a:tc>
                <a:extLst>
                  <a:ext uri="{0D108BD9-81ED-4DB2-BD59-A6C34878D82A}">
                    <a16:rowId xmlns:a16="http://schemas.microsoft.com/office/drawing/2014/main" val="10002"/>
                  </a:ext>
                </a:extLst>
              </a:tr>
              <a:tr h="703154">
                <a:tc>
                  <a:txBody>
                    <a:bodyPr/>
                    <a:lstStyle/>
                    <a:p>
                      <a:r>
                        <a:rPr lang="en-US" sz="2200" b="0" i="0" baseline="0" dirty="0">
                          <a:solidFill>
                            <a:schemeClr val="tx1"/>
                          </a:solidFill>
                          <a:latin typeface="Source Sans Pro" charset="0"/>
                          <a:ea typeface="Source Sans Pro" charset="0"/>
                          <a:cs typeface="Source Sans Pro" charset="0"/>
                        </a:rPr>
                        <a:t>Curriculum overview</a:t>
                      </a:r>
                      <a:endParaRPr lang="en-US" sz="1000" b="0" i="0" baseline="0" dirty="0">
                        <a:solidFill>
                          <a:schemeClr val="tx1"/>
                        </a:solidFill>
                        <a:latin typeface="Source Sans Pro" charset="0"/>
                        <a:ea typeface="Source Sans Pro" charset="0"/>
                        <a:cs typeface="Source Sans Pro" charset="0"/>
                      </a:endParaRPr>
                    </a:p>
                    <a:p>
                      <a:endParaRPr lang="en-US" sz="1000" b="0" i="0" baseline="0" dirty="0">
                        <a:solidFill>
                          <a:schemeClr val="tx1"/>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3"/>
                  </a:ext>
                </a:extLst>
              </a:tr>
              <a:tr h="666146">
                <a:tc>
                  <a:txBody>
                    <a:bodyPr/>
                    <a:lstStyle/>
                    <a:p>
                      <a:r>
                        <a:rPr lang="en-US" sz="2200" b="0" i="0" baseline="0" dirty="0">
                          <a:solidFill>
                            <a:schemeClr val="tx1"/>
                          </a:solidFill>
                          <a:latin typeface="Source Sans Pro" charset="0"/>
                          <a:ea typeface="Source Sans Pro" charset="0"/>
                          <a:cs typeface="Source Sans Pro" charset="0"/>
                        </a:rPr>
                        <a:t>Debrief and Close</a:t>
                      </a:r>
                      <a:endParaRPr lang="en-US" sz="2200" b="0" i="0" dirty="0">
                        <a:solidFill>
                          <a:schemeClr val="tx1"/>
                        </a:solidFill>
                        <a:latin typeface="Source Sans Pro" charset="0"/>
                        <a:ea typeface="Source Sans Pro" charset="0"/>
                        <a:cs typeface="Source Sans Pro" charset="0"/>
                      </a:endParaRPr>
                    </a:p>
                    <a:p>
                      <a:endParaRPr lang="en-US" sz="800" b="0" i="0" dirty="0">
                        <a:solidFill>
                          <a:schemeClr val="tx1"/>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4"/>
                  </a:ext>
                </a:extLst>
              </a:tr>
            </a:tbl>
          </a:graphicData>
        </a:graphic>
      </p:graphicFrame>
      <p:sp>
        <p:nvSpPr>
          <p:cNvPr id="4" name="Rectangle 3"/>
          <p:cNvSpPr>
            <a:spLocks noChangeArrowheads="1"/>
          </p:cNvSpPr>
          <p:nvPr/>
        </p:nvSpPr>
        <p:spPr bwMode="auto">
          <a:xfrm>
            <a:off x="1006998" y="1391700"/>
            <a:ext cx="2866506" cy="757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500" b="1" dirty="0">
                <a:solidFill>
                  <a:srgbClr val="00B3DC"/>
                </a:solidFill>
                <a:latin typeface="Gilroy ExtraBold" charset="0"/>
                <a:ea typeface="Gilroy ExtraBold" charset="0"/>
                <a:cs typeface="Gilroy ExtraBold" charset="0"/>
              </a:rPr>
              <a:t>Agenda</a:t>
            </a:r>
          </a:p>
        </p:txBody>
      </p:sp>
    </p:spTree>
    <p:extLst>
      <p:ext uri="{BB962C8B-B14F-4D97-AF65-F5344CB8AC3E}">
        <p14:creationId xmlns:p14="http://schemas.microsoft.com/office/powerpoint/2010/main" val="171475729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a:spLocks noChangeArrowheads="1"/>
          </p:cNvSpPr>
          <p:nvPr/>
        </p:nvSpPr>
        <p:spPr bwMode="auto">
          <a:xfrm>
            <a:off x="-2" y="2917532"/>
            <a:ext cx="12192000" cy="14273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9000" b="1" dirty="0">
                <a:solidFill>
                  <a:srgbClr val="3B444D"/>
                </a:solidFill>
                <a:latin typeface="Gilroy ExtraBold" charset="0"/>
                <a:ea typeface="Gilroy ExtraBold" charset="0"/>
                <a:cs typeface="Gilroy ExtraBold" charset="0"/>
              </a:rPr>
              <a:t>Why digital?</a:t>
            </a:r>
            <a:endParaRPr lang="en-US" altLang="en-US" sz="9000" dirty="0">
              <a:solidFill>
                <a:srgbClr val="3B444D"/>
              </a:solidFill>
              <a:latin typeface="Gilroy ExtraBold" charset="0"/>
              <a:ea typeface="Gilroy ExtraBold" charset="0"/>
              <a:cs typeface="Gilroy ExtraBold"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5256" y="1926932"/>
            <a:ext cx="741485" cy="609600"/>
          </a:xfrm>
          <a:prstGeom prst="rect">
            <a:avLst/>
          </a:prstGeom>
        </p:spPr>
      </p:pic>
      <p:pic>
        <p:nvPicPr>
          <p:cNvPr id="17" name="Picture 16"/>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63913223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5909407" y="896867"/>
            <a:ext cx="7561201" cy="660437"/>
          </a:xfrm>
          <a:prstGeom prst="rect">
            <a:avLst/>
          </a:prstGeom>
          <a:noFill/>
        </p:spPr>
        <p:txBody>
          <a:bodyPr wrap="square" rtlCol="0">
            <a:spAutoFit/>
          </a:bodyPr>
          <a:lstStyle/>
          <a:p>
            <a:pPr>
              <a:lnSpc>
                <a:spcPct val="80000"/>
              </a:lnSpc>
            </a:pPr>
            <a:r>
              <a:rPr lang="en-US" sz="4500" b="1" dirty="0">
                <a:solidFill>
                  <a:srgbClr val="00B3DC"/>
                </a:solidFill>
                <a:latin typeface="Gilroy ExtraBold" charset="0"/>
                <a:ea typeface="Gilroy ExtraBold" charset="0"/>
                <a:cs typeface="Gilroy ExtraBold" charset="0"/>
              </a:rPr>
              <a:t>Digital Goals</a:t>
            </a:r>
          </a:p>
        </p:txBody>
      </p:sp>
      <p:pic>
        <p:nvPicPr>
          <p:cNvPr id="9" name="Picture 8"/>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0" name="TextBox 9"/>
          <p:cNvSpPr txBox="1"/>
          <p:nvPr/>
        </p:nvSpPr>
        <p:spPr>
          <a:xfrm>
            <a:off x="6357677" y="1907953"/>
            <a:ext cx="4547617" cy="3785652"/>
          </a:xfrm>
          <a:prstGeom prst="rect">
            <a:avLst/>
          </a:prstGeom>
          <a:noFill/>
        </p:spPr>
        <p:txBody>
          <a:bodyPr wrap="square" rtlCol="0">
            <a:spAutoFit/>
          </a:bodyPr>
          <a:lstStyle/>
          <a:p>
            <a:r>
              <a:rPr lang="en-US" sz="2400" dirty="0">
                <a:solidFill>
                  <a:srgbClr val="3B444D"/>
                </a:solidFill>
                <a:latin typeface="Source Sans Pro" charset="0"/>
                <a:ea typeface="Source Sans Pro" charset="0"/>
                <a:cs typeface="Source Sans Pro" charset="0"/>
              </a:rPr>
              <a:t>Every fellows has a Twitter handle and knows how to tweet.</a:t>
            </a:r>
          </a:p>
          <a:p>
            <a:endParaRPr lang="en-US" sz="2400" dirty="0">
              <a:solidFill>
                <a:srgbClr val="3B444D"/>
              </a:solidFill>
              <a:latin typeface="Source Sans Pro" charset="0"/>
              <a:ea typeface="Source Sans Pro" charset="0"/>
              <a:cs typeface="Source Sans Pro" charset="0"/>
            </a:endParaRPr>
          </a:p>
          <a:p>
            <a:r>
              <a:rPr lang="en-US" sz="2400" dirty="0">
                <a:solidFill>
                  <a:srgbClr val="3B444D"/>
                </a:solidFill>
                <a:latin typeface="Source Sans Pro" charset="0"/>
                <a:ea typeface="Source Sans Pro" charset="0"/>
                <a:cs typeface="Source Sans Pro" charset="0"/>
              </a:rPr>
              <a:t>Take high quality, candid photos </a:t>
            </a:r>
            <a:r>
              <a:rPr lang="mr-IN" sz="2400" dirty="0">
                <a:solidFill>
                  <a:srgbClr val="3B444D"/>
                </a:solidFill>
                <a:latin typeface="Source Sans Pro" charset="0"/>
                <a:ea typeface="Source Sans Pro" charset="0"/>
                <a:cs typeface="Source Sans Pro" charset="0"/>
              </a:rPr>
              <a:t>–</a:t>
            </a:r>
            <a:r>
              <a:rPr lang="en-US" sz="2400" dirty="0">
                <a:solidFill>
                  <a:srgbClr val="3B444D"/>
                </a:solidFill>
                <a:latin typeface="Source Sans Pro" charset="0"/>
                <a:ea typeface="Source Sans Pro" charset="0"/>
                <a:cs typeface="Source Sans Pro" charset="0"/>
              </a:rPr>
              <a:t> not group shots.</a:t>
            </a:r>
          </a:p>
          <a:p>
            <a:endParaRPr lang="en-US" sz="2400" dirty="0">
              <a:solidFill>
                <a:srgbClr val="3B444D"/>
              </a:solidFill>
              <a:latin typeface="Source Sans Pro" charset="0"/>
              <a:ea typeface="Source Sans Pro" charset="0"/>
              <a:cs typeface="Source Sans Pro" charset="0"/>
            </a:endParaRPr>
          </a:p>
          <a:p>
            <a:r>
              <a:rPr lang="en-US" sz="2400" dirty="0">
                <a:solidFill>
                  <a:srgbClr val="3B444D"/>
                </a:solidFill>
                <a:latin typeface="Source Sans Pro" charset="0"/>
                <a:ea typeface="Source Sans Pro" charset="0"/>
                <a:cs typeface="Source Sans Pro" charset="0"/>
              </a:rPr>
              <a:t>Create a list of Twitter handles.</a:t>
            </a:r>
          </a:p>
          <a:p>
            <a:endParaRPr lang="en-US" sz="2400" dirty="0">
              <a:solidFill>
                <a:srgbClr val="3B444D"/>
              </a:solidFill>
              <a:latin typeface="Source Sans Pro" charset="0"/>
              <a:ea typeface="Source Sans Pro" charset="0"/>
              <a:cs typeface="Source Sans Pro" charset="0"/>
            </a:endParaRPr>
          </a:p>
          <a:p>
            <a:endParaRPr lang="en-US" sz="2400" dirty="0">
              <a:solidFill>
                <a:srgbClr val="3B444D"/>
              </a:solidFill>
              <a:latin typeface="Source Sans Pro" charset="0"/>
              <a:ea typeface="Source Sans Pro" charset="0"/>
              <a:cs typeface="Source Sans Pro" charset="0"/>
            </a:endParaRPr>
          </a:p>
          <a:p>
            <a:r>
              <a:rPr lang="en-US" sz="2400" dirty="0">
                <a:solidFill>
                  <a:srgbClr val="3B444D"/>
                </a:solidFill>
                <a:latin typeface="Source Sans Pro" charset="0"/>
                <a:ea typeface="Source Sans Pro" charset="0"/>
                <a:cs typeface="Source Sans Pro" charset="0"/>
              </a:rPr>
              <a:t>Profile your new fellows. </a:t>
            </a:r>
          </a:p>
        </p:txBody>
      </p:sp>
      <p:sp>
        <p:nvSpPr>
          <p:cNvPr id="11" name="Oval 10"/>
          <p:cNvSpPr/>
          <p:nvPr/>
        </p:nvSpPr>
        <p:spPr>
          <a:xfrm>
            <a:off x="5909407" y="1976544"/>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1</a:t>
            </a:r>
          </a:p>
        </p:txBody>
      </p:sp>
      <p:sp>
        <p:nvSpPr>
          <p:cNvPr id="12" name="Oval 11"/>
          <p:cNvSpPr/>
          <p:nvPr/>
        </p:nvSpPr>
        <p:spPr>
          <a:xfrm>
            <a:off x="5909407" y="3092253"/>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2</a:t>
            </a:r>
          </a:p>
        </p:txBody>
      </p:sp>
      <p:sp>
        <p:nvSpPr>
          <p:cNvPr id="13" name="Oval 12"/>
          <p:cNvSpPr/>
          <p:nvPr/>
        </p:nvSpPr>
        <p:spPr>
          <a:xfrm>
            <a:off x="5909407" y="4207962"/>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3</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10285"/>
          <a:stretch/>
        </p:blipFill>
        <p:spPr>
          <a:xfrm>
            <a:off x="-4340615" y="-47743"/>
            <a:ext cx="9281583" cy="6905743"/>
          </a:xfrm>
          <a:prstGeom prst="rect">
            <a:avLst/>
          </a:prstGeom>
        </p:spPr>
      </p:pic>
      <p:sp>
        <p:nvSpPr>
          <p:cNvPr id="14" name="Oval 13"/>
          <p:cNvSpPr/>
          <p:nvPr/>
        </p:nvSpPr>
        <p:spPr>
          <a:xfrm>
            <a:off x="5909406" y="5323671"/>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4</a:t>
            </a:r>
          </a:p>
        </p:txBody>
      </p:sp>
    </p:spTree>
    <p:extLst>
      <p:ext uri="{BB962C8B-B14F-4D97-AF65-F5344CB8AC3E}">
        <p14:creationId xmlns:p14="http://schemas.microsoft.com/office/powerpoint/2010/main" val="18222093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951708" y="1391700"/>
            <a:ext cx="5997944" cy="35048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500" b="1" dirty="0">
                <a:solidFill>
                  <a:srgbClr val="3B444D"/>
                </a:solidFill>
                <a:latin typeface="Source Sans Pro" charset="0"/>
                <a:ea typeface="Source Sans Pro" charset="0"/>
                <a:cs typeface="Source Sans Pro" charset="0"/>
              </a:rPr>
              <a:t>On page </a:t>
            </a:r>
            <a:r>
              <a:rPr lang="en-US" altLang="en-US" sz="2500" b="1" dirty="0">
                <a:solidFill>
                  <a:schemeClr val="tx1"/>
                </a:solidFill>
                <a:latin typeface="Source Sans Pro" charset="0"/>
                <a:ea typeface="Source Sans Pro" charset="0"/>
                <a:cs typeface="Source Sans Pro" charset="0"/>
              </a:rPr>
              <a:t>25</a:t>
            </a:r>
            <a:r>
              <a:rPr lang="en-US" altLang="en-US" sz="2500" b="1" dirty="0">
                <a:solidFill>
                  <a:srgbClr val="C00000"/>
                </a:solidFill>
                <a:latin typeface="Source Sans Pro" charset="0"/>
                <a:ea typeface="Source Sans Pro" charset="0"/>
                <a:cs typeface="Source Sans Pro" charset="0"/>
              </a:rPr>
              <a:t> </a:t>
            </a:r>
            <a:r>
              <a:rPr lang="en-US" altLang="en-US" sz="2500" b="1" dirty="0">
                <a:solidFill>
                  <a:srgbClr val="3B444D"/>
                </a:solidFill>
                <a:latin typeface="Source Sans Pro" charset="0"/>
                <a:ea typeface="Source Sans Pro" charset="0"/>
                <a:cs typeface="Source Sans Pro" charset="0"/>
              </a:rPr>
              <a:t>in your workbook, work with your local fellows managers. If you do not have other fellows managers around you, join a group.</a:t>
            </a:r>
          </a:p>
          <a:p>
            <a:endParaRPr lang="en-US" altLang="en-US" sz="2500" b="1" dirty="0">
              <a:solidFill>
                <a:srgbClr val="3B444D"/>
              </a:solidFill>
              <a:latin typeface="Source Sans Pro" charset="0"/>
              <a:ea typeface="Source Sans Pro" charset="0"/>
              <a:cs typeface="Source Sans Pro" charset="0"/>
            </a:endParaRPr>
          </a:p>
          <a:p>
            <a:r>
              <a:rPr lang="en-US" altLang="en-US" sz="2500" dirty="0">
                <a:solidFill>
                  <a:srgbClr val="3B444D"/>
                </a:solidFill>
                <a:latin typeface="Source Sans Pro" charset="0"/>
                <a:ea typeface="Source Sans Pro" charset="0"/>
                <a:cs typeface="Source Sans Pro" charset="0"/>
              </a:rPr>
              <a:t>Review the tick tock for your orientation training. Together, brainstorm how you will collect digital content and what you will need to meet your digital goals.</a:t>
            </a:r>
          </a:p>
        </p:txBody>
      </p:sp>
      <p:pic>
        <p:nvPicPr>
          <p:cNvPr id="6" name="Picture 5"/>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Rectangle 6"/>
          <p:cNvSpPr>
            <a:spLocks noChangeArrowheads="1"/>
          </p:cNvSpPr>
          <p:nvPr/>
        </p:nvSpPr>
        <p:spPr bwMode="auto">
          <a:xfrm>
            <a:off x="1006998" y="1391700"/>
            <a:ext cx="2866506" cy="680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rgbClr val="EE2F4B"/>
                </a:solidFill>
                <a:latin typeface="Gilroy ExtraBold" charset="0"/>
                <a:ea typeface="Gilroy ExtraBold" charset="0"/>
                <a:cs typeface="Gilroy ExtraBold" charset="0"/>
              </a:rPr>
              <a:t>10 minutes</a:t>
            </a:r>
          </a:p>
        </p:txBody>
      </p:sp>
      <p:sp>
        <p:nvSpPr>
          <p:cNvPr id="8" name="TextBox 7"/>
          <p:cNvSpPr txBox="1"/>
          <p:nvPr/>
        </p:nvSpPr>
        <p:spPr>
          <a:xfrm>
            <a:off x="1006998" y="2072171"/>
            <a:ext cx="1547218" cy="369332"/>
          </a:xfrm>
          <a:prstGeom prst="rect">
            <a:avLst/>
          </a:prstGeom>
          <a:noFill/>
        </p:spPr>
        <p:txBody>
          <a:bodyPr wrap="none" rtlCol="0">
            <a:spAutoFit/>
          </a:bodyPr>
          <a:lstStyle/>
          <a:p>
            <a:r>
              <a:rPr lang="en-US" altLang="en-US" b="1" dirty="0">
                <a:solidFill>
                  <a:srgbClr val="3B444D"/>
                </a:solidFill>
                <a:latin typeface="Source Sans Pro" charset="0"/>
                <a:ea typeface="Source Sans Pro" charset="0"/>
                <a:cs typeface="Source Sans Pro" charset="0"/>
              </a:rPr>
              <a:t>Small Groups</a:t>
            </a:r>
          </a:p>
        </p:txBody>
      </p:sp>
    </p:spTree>
    <p:extLst>
      <p:ext uri="{BB962C8B-B14F-4D97-AF65-F5344CB8AC3E}">
        <p14:creationId xmlns:p14="http://schemas.microsoft.com/office/powerpoint/2010/main" val="18380468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789758384"/>
              </p:ext>
            </p:extLst>
          </p:nvPr>
        </p:nvGraphicFramePr>
        <p:xfrm>
          <a:off x="6158811" y="1519022"/>
          <a:ext cx="3838396" cy="3512722"/>
        </p:xfrm>
        <a:graphic>
          <a:graphicData uri="http://schemas.openxmlformats.org/drawingml/2006/table">
            <a:tbl>
              <a:tblPr firstRow="1" bandRow="1">
                <a:tableStyleId>{5C22544A-7EE6-4342-B048-85BDC9FD1C3A}</a:tableStyleId>
              </a:tblPr>
              <a:tblGrid>
                <a:gridCol w="3838396">
                  <a:extLst>
                    <a:ext uri="{9D8B030D-6E8A-4147-A177-3AD203B41FA5}">
                      <a16:colId xmlns:a16="http://schemas.microsoft.com/office/drawing/2014/main" val="20000"/>
                    </a:ext>
                  </a:extLst>
                </a:gridCol>
              </a:tblGrid>
              <a:tr h="691719">
                <a:tc>
                  <a:txBody>
                    <a:bodyPr/>
                    <a:lstStyle/>
                    <a:p>
                      <a:r>
                        <a:rPr lang="en-US" sz="2200" b="0" i="0" baseline="0" dirty="0">
                          <a:solidFill>
                            <a:schemeClr val="tx1"/>
                          </a:solidFill>
                          <a:latin typeface="Source Sans Pro" charset="0"/>
                          <a:ea typeface="Source Sans Pro" charset="0"/>
                          <a:cs typeface="Source Sans Pro" charset="0"/>
                        </a:rPr>
                        <a:t>Recruitment Overview</a:t>
                      </a:r>
                    </a:p>
                    <a:p>
                      <a:endParaRPr lang="en-US" sz="800" b="0" i="0" baseline="0" dirty="0">
                        <a:solidFill>
                          <a:schemeClr val="tx1"/>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0"/>
                  </a:ext>
                </a:extLst>
              </a:tr>
              <a:tr h="748549">
                <a:tc>
                  <a:txBody>
                    <a:bodyPr/>
                    <a:lstStyle/>
                    <a:p>
                      <a:r>
                        <a:rPr lang="en-US" sz="2200" b="0" i="0" dirty="0">
                          <a:solidFill>
                            <a:schemeClr val="tx1"/>
                          </a:solidFill>
                          <a:latin typeface="Source Sans Pro" charset="0"/>
                          <a:ea typeface="Source Sans Pro" charset="0"/>
                          <a:cs typeface="Source Sans Pro" charset="0"/>
                        </a:rPr>
                        <a:t>Orientation</a:t>
                      </a:r>
                      <a:r>
                        <a:rPr lang="en-US" sz="2200" b="0" i="0" baseline="0" dirty="0">
                          <a:solidFill>
                            <a:schemeClr val="tx1"/>
                          </a:solidFill>
                          <a:latin typeface="Source Sans Pro" charset="0"/>
                          <a:ea typeface="Source Sans Pro" charset="0"/>
                          <a:cs typeface="Source Sans Pro" charset="0"/>
                        </a:rPr>
                        <a:t> Logistics</a:t>
                      </a:r>
                    </a:p>
                    <a:p>
                      <a:endParaRPr lang="en-US" sz="800" b="0" i="0" dirty="0">
                        <a:solidFill>
                          <a:schemeClr val="tx1"/>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1"/>
                  </a:ext>
                </a:extLst>
              </a:tr>
              <a:tr h="703154">
                <a:tc>
                  <a:txBody>
                    <a:bodyPr/>
                    <a:lstStyle/>
                    <a:p>
                      <a:r>
                        <a:rPr lang="en-US" sz="2200" b="0" i="0" baseline="0" dirty="0">
                          <a:solidFill>
                            <a:schemeClr val="tx1"/>
                          </a:solidFill>
                          <a:latin typeface="Source Sans Pro" charset="0"/>
                          <a:ea typeface="Source Sans Pro" charset="0"/>
                          <a:cs typeface="Source Sans Pro" charset="0"/>
                        </a:rPr>
                        <a:t>Digital and your orientations</a:t>
                      </a:r>
                      <a:endParaRPr lang="en-US" sz="1000" b="0" i="0" baseline="0" dirty="0">
                        <a:solidFill>
                          <a:schemeClr val="tx1"/>
                        </a:solidFill>
                        <a:latin typeface="Source Sans Pro" charset="0"/>
                        <a:ea typeface="Source Sans Pro" charset="0"/>
                        <a:cs typeface="Source Sans Pro" charset="0"/>
                      </a:endParaRPr>
                    </a:p>
                    <a:p>
                      <a:endParaRPr lang="en-US" sz="1000" b="0" i="0" baseline="0" dirty="0">
                        <a:solidFill>
                          <a:schemeClr val="bg1"/>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2"/>
                  </a:ext>
                </a:extLst>
              </a:tr>
              <a:tr h="703154">
                <a:tc>
                  <a:txBody>
                    <a:bodyPr/>
                    <a:lstStyle/>
                    <a:p>
                      <a:r>
                        <a:rPr lang="en-US" sz="2200" b="0" i="0" baseline="0" dirty="0">
                          <a:solidFill>
                            <a:schemeClr val="bg1"/>
                          </a:solidFill>
                          <a:latin typeface="Source Sans Pro" charset="0"/>
                          <a:ea typeface="Source Sans Pro" charset="0"/>
                          <a:cs typeface="Source Sans Pro" charset="0"/>
                        </a:rPr>
                        <a:t>Curriculum overview</a:t>
                      </a:r>
                      <a:endParaRPr lang="en-US" sz="1000" b="0" i="0" baseline="0" dirty="0">
                        <a:solidFill>
                          <a:schemeClr val="bg1"/>
                        </a:solidFill>
                        <a:latin typeface="Source Sans Pro" charset="0"/>
                        <a:ea typeface="Source Sans Pro" charset="0"/>
                        <a:cs typeface="Source Sans Pro" charset="0"/>
                      </a:endParaRPr>
                    </a:p>
                    <a:p>
                      <a:endParaRPr lang="en-US" sz="1000" b="0" i="0" baseline="0" dirty="0">
                        <a:solidFill>
                          <a:schemeClr val="tx1"/>
                        </a:solidFill>
                        <a:latin typeface="Source Sans Pro" charset="0"/>
                        <a:ea typeface="Source Sans Pro" charset="0"/>
                        <a:cs typeface="Source Sans Pro" charset="0"/>
                      </a:endParaRPr>
                    </a:p>
                  </a:txBody>
                  <a:tcPr anchor="ctr">
                    <a:solidFill>
                      <a:schemeClr val="tx2"/>
                    </a:solidFill>
                  </a:tcPr>
                </a:tc>
                <a:extLst>
                  <a:ext uri="{0D108BD9-81ED-4DB2-BD59-A6C34878D82A}">
                    <a16:rowId xmlns:a16="http://schemas.microsoft.com/office/drawing/2014/main" val="10003"/>
                  </a:ext>
                </a:extLst>
              </a:tr>
              <a:tr h="666146">
                <a:tc>
                  <a:txBody>
                    <a:bodyPr/>
                    <a:lstStyle/>
                    <a:p>
                      <a:r>
                        <a:rPr lang="en-US" sz="2200" b="0" i="0" baseline="0" dirty="0">
                          <a:solidFill>
                            <a:schemeClr val="tx1"/>
                          </a:solidFill>
                          <a:latin typeface="Source Sans Pro" charset="0"/>
                          <a:ea typeface="Source Sans Pro" charset="0"/>
                          <a:cs typeface="Source Sans Pro" charset="0"/>
                        </a:rPr>
                        <a:t>Debrief and Close</a:t>
                      </a:r>
                      <a:endParaRPr lang="en-US" sz="2200" b="0" i="0" dirty="0">
                        <a:solidFill>
                          <a:schemeClr val="tx1"/>
                        </a:solidFill>
                        <a:latin typeface="Source Sans Pro" charset="0"/>
                        <a:ea typeface="Source Sans Pro" charset="0"/>
                        <a:cs typeface="Source Sans Pro" charset="0"/>
                      </a:endParaRPr>
                    </a:p>
                    <a:p>
                      <a:endParaRPr lang="en-US" sz="800" b="0" i="0" dirty="0">
                        <a:solidFill>
                          <a:schemeClr val="tx1"/>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4"/>
                  </a:ext>
                </a:extLst>
              </a:tr>
            </a:tbl>
          </a:graphicData>
        </a:graphic>
      </p:graphicFrame>
      <p:sp>
        <p:nvSpPr>
          <p:cNvPr id="4" name="Rectangle 3"/>
          <p:cNvSpPr>
            <a:spLocks noChangeArrowheads="1"/>
          </p:cNvSpPr>
          <p:nvPr/>
        </p:nvSpPr>
        <p:spPr bwMode="auto">
          <a:xfrm>
            <a:off x="1006998" y="1391700"/>
            <a:ext cx="2866506" cy="757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500" b="1" dirty="0">
                <a:solidFill>
                  <a:srgbClr val="00B3DC"/>
                </a:solidFill>
                <a:latin typeface="Gilroy ExtraBold" charset="0"/>
                <a:ea typeface="Gilroy ExtraBold" charset="0"/>
                <a:cs typeface="Gilroy ExtraBold" charset="0"/>
              </a:rPr>
              <a:t>Agenda</a:t>
            </a:r>
          </a:p>
        </p:txBody>
      </p:sp>
    </p:spTree>
    <p:extLst>
      <p:ext uri="{BB962C8B-B14F-4D97-AF65-F5344CB8AC3E}">
        <p14:creationId xmlns:p14="http://schemas.microsoft.com/office/powerpoint/2010/main" val="126209806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a:spLocks noChangeArrowheads="1"/>
          </p:cNvSpPr>
          <p:nvPr/>
        </p:nvSpPr>
        <p:spPr bwMode="auto">
          <a:xfrm>
            <a:off x="510005" y="762092"/>
            <a:ext cx="4138863" cy="12960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rgbClr val="00B3DC"/>
                </a:solidFill>
                <a:latin typeface="Gilroy ExtraBold" charset="0"/>
                <a:ea typeface="Gilroy ExtraBold" charset="0"/>
                <a:cs typeface="Gilroy ExtraBold" charset="0"/>
              </a:rPr>
              <a:t>Orientation </a:t>
            </a:r>
            <a:r>
              <a:rPr lang="en-US" sz="4000" b="1">
                <a:solidFill>
                  <a:srgbClr val="00B3DC"/>
                </a:solidFill>
                <a:latin typeface="Gilroy ExtraBold" charset="0"/>
                <a:ea typeface="Gilroy ExtraBold" charset="0"/>
                <a:cs typeface="Gilroy ExtraBold" charset="0"/>
              </a:rPr>
              <a:t>Training Agenda</a:t>
            </a:r>
            <a:endParaRPr lang="en-US" sz="4000" b="1" dirty="0">
              <a:solidFill>
                <a:srgbClr val="00B3DC"/>
              </a:solidFill>
              <a:latin typeface="Gilroy ExtraBold" charset="0"/>
              <a:ea typeface="Gilroy ExtraBold" charset="0"/>
              <a:cs typeface="Gilroy ExtraBold" charset="0"/>
            </a:endParaRPr>
          </a:p>
        </p:txBody>
      </p:sp>
      <p:sp>
        <p:nvSpPr>
          <p:cNvPr id="31" name="Rectangle 30"/>
          <p:cNvSpPr/>
          <p:nvPr/>
        </p:nvSpPr>
        <p:spPr>
          <a:xfrm>
            <a:off x="4521868" y="443954"/>
            <a:ext cx="2057212" cy="5006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82880" algn="ctr"/>
            <a:r>
              <a:rPr lang="en-US" sz="2400" b="1" dirty="0">
                <a:solidFill>
                  <a:schemeClr val="tx1"/>
                </a:solidFill>
                <a:latin typeface="Source Sans Pro" charset="0"/>
                <a:ea typeface="Source Sans Pro" charset="0"/>
                <a:cs typeface="Source Sans Pro" charset="0"/>
              </a:rPr>
              <a:t>40 Mins</a:t>
            </a:r>
          </a:p>
        </p:txBody>
      </p:sp>
      <p:sp>
        <p:nvSpPr>
          <p:cNvPr id="32" name="Rectangle 31"/>
          <p:cNvSpPr/>
          <p:nvPr/>
        </p:nvSpPr>
        <p:spPr>
          <a:xfrm>
            <a:off x="6558292" y="443954"/>
            <a:ext cx="3524675" cy="50067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400" dirty="0">
                <a:solidFill>
                  <a:srgbClr val="FFFFFF"/>
                </a:solidFill>
                <a:latin typeface="Source Sans Pro" charset="0"/>
                <a:ea typeface="Source Sans Pro" charset="0"/>
                <a:cs typeface="Source Sans Pro" charset="0"/>
              </a:rPr>
              <a:t>Welcome and Intro</a:t>
            </a:r>
          </a:p>
        </p:txBody>
      </p:sp>
      <p:sp>
        <p:nvSpPr>
          <p:cNvPr id="33" name="Rectangle 32"/>
          <p:cNvSpPr/>
          <p:nvPr/>
        </p:nvSpPr>
        <p:spPr>
          <a:xfrm>
            <a:off x="4521868" y="1294108"/>
            <a:ext cx="2057212" cy="5006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82880" algn="ctr"/>
            <a:r>
              <a:rPr lang="en-US" sz="2400" b="1" dirty="0">
                <a:solidFill>
                  <a:schemeClr val="tx1"/>
                </a:solidFill>
                <a:latin typeface="Source Sans Pro" charset="0"/>
                <a:ea typeface="Source Sans Pro" charset="0"/>
                <a:cs typeface="Source Sans Pro" charset="0"/>
              </a:rPr>
              <a:t>45 Mins</a:t>
            </a:r>
          </a:p>
        </p:txBody>
      </p:sp>
      <p:sp>
        <p:nvSpPr>
          <p:cNvPr id="34" name="Rectangle 33"/>
          <p:cNvSpPr/>
          <p:nvPr/>
        </p:nvSpPr>
        <p:spPr>
          <a:xfrm>
            <a:off x="6558291" y="1274650"/>
            <a:ext cx="2135722" cy="50067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400" dirty="0">
                <a:solidFill>
                  <a:srgbClr val="FFFFFF"/>
                </a:solidFill>
                <a:latin typeface="Source Sans Pro" charset="0"/>
                <a:ea typeface="Source Sans Pro" charset="0"/>
                <a:cs typeface="Source Sans Pro" charset="0"/>
              </a:rPr>
              <a:t>We’re OFA</a:t>
            </a:r>
          </a:p>
        </p:txBody>
      </p:sp>
      <p:sp>
        <p:nvSpPr>
          <p:cNvPr id="35" name="Rectangle 34"/>
          <p:cNvSpPr/>
          <p:nvPr/>
        </p:nvSpPr>
        <p:spPr>
          <a:xfrm>
            <a:off x="4521868" y="2144262"/>
            <a:ext cx="2057212" cy="5006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82880" algn="ctr"/>
            <a:r>
              <a:rPr lang="en-US" sz="2400" b="1" dirty="0">
                <a:solidFill>
                  <a:schemeClr val="tx1"/>
                </a:solidFill>
                <a:latin typeface="Source Sans Pro" charset="0"/>
                <a:ea typeface="Source Sans Pro" charset="0"/>
                <a:cs typeface="Source Sans Pro" charset="0"/>
              </a:rPr>
              <a:t>10 Mins</a:t>
            </a:r>
          </a:p>
        </p:txBody>
      </p:sp>
      <p:sp>
        <p:nvSpPr>
          <p:cNvPr id="36" name="Rectangle 35"/>
          <p:cNvSpPr/>
          <p:nvPr/>
        </p:nvSpPr>
        <p:spPr>
          <a:xfrm>
            <a:off x="6558291" y="2138298"/>
            <a:ext cx="1335084" cy="50067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400" dirty="0">
                <a:solidFill>
                  <a:srgbClr val="FFFFFF"/>
                </a:solidFill>
                <a:latin typeface="Source Sans Pro" charset="0"/>
                <a:ea typeface="Source Sans Pro" charset="0"/>
                <a:cs typeface="Source Sans Pro" charset="0"/>
              </a:rPr>
              <a:t>Break</a:t>
            </a:r>
          </a:p>
        </p:txBody>
      </p:sp>
      <p:sp>
        <p:nvSpPr>
          <p:cNvPr id="37" name="Rectangle 36"/>
          <p:cNvSpPr/>
          <p:nvPr/>
        </p:nvSpPr>
        <p:spPr>
          <a:xfrm>
            <a:off x="4521868" y="2994416"/>
            <a:ext cx="2057212" cy="5006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82880" algn="ctr"/>
            <a:r>
              <a:rPr lang="en-US" sz="2400" b="1" dirty="0">
                <a:solidFill>
                  <a:schemeClr val="tx1"/>
                </a:solidFill>
                <a:latin typeface="Source Sans Pro" charset="0"/>
                <a:ea typeface="Source Sans Pro" charset="0"/>
                <a:cs typeface="Source Sans Pro" charset="0"/>
              </a:rPr>
              <a:t>90 Mins</a:t>
            </a:r>
          </a:p>
        </p:txBody>
      </p:sp>
      <p:sp>
        <p:nvSpPr>
          <p:cNvPr id="38" name="Rectangle 37"/>
          <p:cNvSpPr/>
          <p:nvPr/>
        </p:nvSpPr>
        <p:spPr>
          <a:xfrm>
            <a:off x="6558291" y="2984725"/>
            <a:ext cx="4203448" cy="50067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400" dirty="0">
                <a:solidFill>
                  <a:srgbClr val="FFFFFF"/>
                </a:solidFill>
                <a:latin typeface="Source Sans Pro" charset="0"/>
                <a:ea typeface="Source Sans Pro" charset="0"/>
                <a:cs typeface="Source Sans Pro" charset="0"/>
              </a:rPr>
              <a:t>Sharing Personal Stories</a:t>
            </a:r>
          </a:p>
        </p:txBody>
      </p:sp>
      <p:sp>
        <p:nvSpPr>
          <p:cNvPr id="39" name="Rectangle 38"/>
          <p:cNvSpPr/>
          <p:nvPr/>
        </p:nvSpPr>
        <p:spPr>
          <a:xfrm>
            <a:off x="4521868" y="3840640"/>
            <a:ext cx="2057212" cy="5006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82880" algn="ctr"/>
            <a:r>
              <a:rPr lang="en-US" sz="2400" b="1" dirty="0">
                <a:solidFill>
                  <a:schemeClr val="tx1"/>
                </a:solidFill>
                <a:latin typeface="Source Sans Pro" charset="0"/>
                <a:ea typeface="Source Sans Pro" charset="0"/>
                <a:cs typeface="Source Sans Pro" charset="0"/>
              </a:rPr>
              <a:t>10 Mins</a:t>
            </a:r>
          </a:p>
        </p:txBody>
      </p:sp>
      <p:sp>
        <p:nvSpPr>
          <p:cNvPr id="40" name="Rectangle 39"/>
          <p:cNvSpPr/>
          <p:nvPr/>
        </p:nvSpPr>
        <p:spPr>
          <a:xfrm>
            <a:off x="6558291" y="3868336"/>
            <a:ext cx="1335084" cy="50067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400" dirty="0">
                <a:solidFill>
                  <a:srgbClr val="FFFFFF"/>
                </a:solidFill>
                <a:latin typeface="Source Sans Pro" charset="0"/>
                <a:ea typeface="Source Sans Pro" charset="0"/>
                <a:cs typeface="Source Sans Pro" charset="0"/>
              </a:rPr>
              <a:t>Break</a:t>
            </a:r>
          </a:p>
        </p:txBody>
      </p:sp>
      <p:sp>
        <p:nvSpPr>
          <p:cNvPr id="41" name="Rectangle 40"/>
          <p:cNvSpPr/>
          <p:nvPr/>
        </p:nvSpPr>
        <p:spPr>
          <a:xfrm>
            <a:off x="4521868" y="4689941"/>
            <a:ext cx="2057212" cy="5006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82880" algn="ctr"/>
            <a:r>
              <a:rPr lang="en-US" sz="2400" b="1" dirty="0">
                <a:solidFill>
                  <a:schemeClr val="tx1"/>
                </a:solidFill>
                <a:latin typeface="Source Sans Pro" charset="0"/>
                <a:ea typeface="Source Sans Pro" charset="0"/>
                <a:cs typeface="Source Sans Pro" charset="0"/>
              </a:rPr>
              <a:t>30 </a:t>
            </a:r>
            <a:r>
              <a:rPr lang="en-US" sz="2400" b="1" dirty="0" err="1">
                <a:solidFill>
                  <a:schemeClr val="tx1"/>
                </a:solidFill>
                <a:latin typeface="Source Sans Pro" charset="0"/>
                <a:ea typeface="Source Sans Pro" charset="0"/>
                <a:cs typeface="Source Sans Pro" charset="0"/>
              </a:rPr>
              <a:t>Mins</a:t>
            </a:r>
            <a:endParaRPr lang="en-US" sz="2400" b="1" dirty="0">
              <a:solidFill>
                <a:schemeClr val="tx1"/>
              </a:solidFill>
              <a:latin typeface="Source Sans Pro" charset="0"/>
              <a:ea typeface="Source Sans Pro" charset="0"/>
              <a:cs typeface="Source Sans Pro" charset="0"/>
            </a:endParaRPr>
          </a:p>
        </p:txBody>
      </p:sp>
      <p:sp>
        <p:nvSpPr>
          <p:cNvPr id="42" name="Rectangle 41"/>
          <p:cNvSpPr/>
          <p:nvPr/>
        </p:nvSpPr>
        <p:spPr>
          <a:xfrm>
            <a:off x="6558292" y="4709229"/>
            <a:ext cx="4750848" cy="50067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400" dirty="0">
                <a:solidFill>
                  <a:srgbClr val="FFFFFF"/>
                </a:solidFill>
                <a:latin typeface="Source Sans Pro" charset="0"/>
                <a:ea typeface="Source Sans Pro" charset="0"/>
                <a:cs typeface="Source Sans Pro" charset="0"/>
              </a:rPr>
              <a:t>Planning Your Learning Journey</a:t>
            </a:r>
          </a:p>
        </p:txBody>
      </p:sp>
      <p:sp>
        <p:nvSpPr>
          <p:cNvPr id="43" name="Rectangle 42"/>
          <p:cNvSpPr/>
          <p:nvPr/>
        </p:nvSpPr>
        <p:spPr>
          <a:xfrm>
            <a:off x="4521868" y="5539242"/>
            <a:ext cx="2057212" cy="5006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82880" algn="ctr"/>
            <a:r>
              <a:rPr lang="en-US" sz="2400" b="1" dirty="0">
                <a:solidFill>
                  <a:schemeClr val="tx1"/>
                </a:solidFill>
                <a:latin typeface="Source Sans Pro" charset="0"/>
                <a:ea typeface="Source Sans Pro" charset="0"/>
                <a:cs typeface="Source Sans Pro" charset="0"/>
              </a:rPr>
              <a:t>15 </a:t>
            </a:r>
            <a:r>
              <a:rPr lang="en-US" sz="2400" b="1" dirty="0" err="1">
                <a:solidFill>
                  <a:schemeClr val="tx1"/>
                </a:solidFill>
                <a:latin typeface="Source Sans Pro" charset="0"/>
                <a:ea typeface="Source Sans Pro" charset="0"/>
                <a:cs typeface="Source Sans Pro" charset="0"/>
              </a:rPr>
              <a:t>Mins</a:t>
            </a:r>
            <a:endParaRPr lang="en-US" sz="2400" b="1" dirty="0">
              <a:solidFill>
                <a:schemeClr val="tx1"/>
              </a:solidFill>
              <a:latin typeface="Source Sans Pro" charset="0"/>
              <a:ea typeface="Source Sans Pro" charset="0"/>
              <a:cs typeface="Source Sans Pro" charset="0"/>
            </a:endParaRPr>
          </a:p>
        </p:txBody>
      </p:sp>
      <p:sp>
        <p:nvSpPr>
          <p:cNvPr id="44" name="Rectangle 43"/>
          <p:cNvSpPr/>
          <p:nvPr/>
        </p:nvSpPr>
        <p:spPr>
          <a:xfrm>
            <a:off x="6558291" y="5539241"/>
            <a:ext cx="3053911" cy="50067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182880"/>
            <a:r>
              <a:rPr lang="en-US" sz="2400" dirty="0">
                <a:solidFill>
                  <a:srgbClr val="FFFFFF"/>
                </a:solidFill>
                <a:latin typeface="Source Sans Pro" charset="0"/>
                <a:ea typeface="Source Sans Pro" charset="0"/>
                <a:cs typeface="Source Sans Pro" charset="0"/>
              </a:rPr>
              <a:t>Debrief and Close</a:t>
            </a:r>
          </a:p>
        </p:txBody>
      </p:sp>
      <p:sp>
        <p:nvSpPr>
          <p:cNvPr id="45" name="Rectangle 44"/>
          <p:cNvSpPr>
            <a:spLocks noChangeArrowheads="1"/>
          </p:cNvSpPr>
          <p:nvPr/>
        </p:nvSpPr>
        <p:spPr bwMode="auto">
          <a:xfrm>
            <a:off x="510004" y="2088130"/>
            <a:ext cx="4138863" cy="803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2400" b="1" dirty="0">
                <a:solidFill>
                  <a:schemeClr val="tx1"/>
                </a:solidFill>
                <a:latin typeface="Source Sans Pro" charset="0"/>
                <a:ea typeface="Source Sans Pro" charset="0"/>
                <a:cs typeface="Source Sans Pro" charset="0"/>
              </a:rPr>
              <a:t>Saturday, March 4, 2017</a:t>
            </a:r>
          </a:p>
          <a:p>
            <a:r>
              <a:rPr lang="en-US" sz="2400" b="1" dirty="0">
                <a:solidFill>
                  <a:schemeClr val="tx1"/>
                </a:solidFill>
                <a:latin typeface="Source Sans Pro" charset="0"/>
                <a:ea typeface="Source Sans Pro" charset="0"/>
                <a:cs typeface="Source Sans Pro" charset="0"/>
              </a:rPr>
              <a:t>Half-day training</a:t>
            </a:r>
          </a:p>
        </p:txBody>
      </p:sp>
      <p:pic>
        <p:nvPicPr>
          <p:cNvPr id="19" name="Picture 18"/>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253515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703261" y="1631830"/>
            <a:ext cx="5702300" cy="4432301"/>
            <a:chOff x="-139699" y="1511299"/>
            <a:chExt cx="5702300" cy="4432301"/>
          </a:xfrm>
        </p:grpSpPr>
        <p:graphicFrame>
          <p:nvGraphicFramePr>
            <p:cNvPr id="26" name="Chart 25"/>
            <p:cNvGraphicFramePr>
              <a:graphicFrameLocks/>
            </p:cNvGraphicFramePr>
            <p:nvPr/>
          </p:nvGraphicFramePr>
          <p:xfrm>
            <a:off x="-139699" y="1511299"/>
            <a:ext cx="5702300" cy="4330253"/>
          </p:xfrm>
          <a:graphic>
            <a:graphicData uri="http://schemas.openxmlformats.org/drawingml/2006/chart">
              <c:chart xmlns:c="http://schemas.openxmlformats.org/drawingml/2006/chart" xmlns:r="http://schemas.openxmlformats.org/officeDocument/2006/relationships" r:id="rId3"/>
            </a:graphicData>
          </a:graphic>
        </p:graphicFrame>
        <p:sp>
          <p:nvSpPr>
            <p:cNvPr id="27" name="Rectangle 26"/>
            <p:cNvSpPr/>
            <p:nvPr/>
          </p:nvSpPr>
          <p:spPr>
            <a:xfrm>
              <a:off x="2019300" y="1511299"/>
              <a:ext cx="1600200" cy="444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019300" y="5499099"/>
              <a:ext cx="1600200" cy="444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838200" y="2744094"/>
              <a:ext cx="2362200" cy="369332"/>
            </a:xfrm>
            <a:prstGeom prst="rect">
              <a:avLst/>
            </a:prstGeom>
            <a:noFill/>
          </p:spPr>
          <p:txBody>
            <a:bodyPr wrap="square" rtlCol="0">
              <a:spAutoFit/>
            </a:bodyPr>
            <a:lstStyle/>
            <a:p>
              <a:pPr algn="ctr"/>
              <a:r>
                <a:rPr lang="en-US" b="1" dirty="0">
                  <a:latin typeface="Gilroy"/>
                  <a:ea typeface="Whitney HTF" charset="0"/>
                  <a:cs typeface="Gilroy"/>
                </a:rPr>
                <a:t>Organize</a:t>
              </a:r>
            </a:p>
          </p:txBody>
        </p:sp>
        <p:sp>
          <p:nvSpPr>
            <p:cNvPr id="30" name="TextBox 29"/>
            <p:cNvSpPr txBox="1"/>
            <p:nvPr/>
          </p:nvSpPr>
          <p:spPr>
            <a:xfrm>
              <a:off x="1530351" y="4108157"/>
              <a:ext cx="2362200" cy="369332"/>
            </a:xfrm>
            <a:prstGeom prst="rect">
              <a:avLst/>
            </a:prstGeom>
            <a:noFill/>
          </p:spPr>
          <p:txBody>
            <a:bodyPr wrap="square" rtlCol="0">
              <a:spAutoFit/>
            </a:bodyPr>
            <a:lstStyle/>
            <a:p>
              <a:pPr algn="ctr"/>
              <a:r>
                <a:rPr lang="en-US" b="1" dirty="0">
                  <a:solidFill>
                    <a:schemeClr val="bg1">
                      <a:lumMod val="85000"/>
                    </a:schemeClr>
                  </a:solidFill>
                  <a:latin typeface="Gilroy"/>
                  <a:ea typeface="Whitney HTF" charset="0"/>
                  <a:cs typeface="Gilroy"/>
                </a:rPr>
                <a:t>Mobilize</a:t>
              </a:r>
            </a:p>
          </p:txBody>
        </p:sp>
      </p:grpSp>
      <p:sp>
        <p:nvSpPr>
          <p:cNvPr id="32" name="TextBox 31"/>
          <p:cNvSpPr txBox="1"/>
          <p:nvPr/>
        </p:nvSpPr>
        <p:spPr>
          <a:xfrm>
            <a:off x="415656" y="1063004"/>
            <a:ext cx="3464465" cy="660437"/>
          </a:xfrm>
          <a:prstGeom prst="rect">
            <a:avLst/>
          </a:prstGeom>
          <a:noFill/>
        </p:spPr>
        <p:txBody>
          <a:bodyPr wrap="square" rtlCol="0">
            <a:spAutoFit/>
          </a:bodyPr>
          <a:lstStyle/>
          <a:p>
            <a:pPr algn="ctr">
              <a:lnSpc>
                <a:spcPct val="80000"/>
              </a:lnSpc>
            </a:pPr>
            <a:r>
              <a:rPr lang="en-US" sz="4500" b="1" dirty="0">
                <a:solidFill>
                  <a:schemeClr val="tx2"/>
                </a:solidFill>
                <a:latin typeface="Gilroy ExtraBold" charset="0"/>
                <a:ea typeface="Gilroy ExtraBold" charset="0"/>
                <a:cs typeface="Gilroy ExtraBold" charset="0"/>
              </a:rPr>
              <a:t>2013 – 2014</a:t>
            </a:r>
          </a:p>
        </p:txBody>
      </p:sp>
      <p:grpSp>
        <p:nvGrpSpPr>
          <p:cNvPr id="9" name="Group 8"/>
          <p:cNvGrpSpPr/>
          <p:nvPr/>
        </p:nvGrpSpPr>
        <p:grpSpPr>
          <a:xfrm>
            <a:off x="2859091" y="1597397"/>
            <a:ext cx="6407151" cy="4445225"/>
            <a:chOff x="2879723" y="1498150"/>
            <a:chExt cx="6407151" cy="4445225"/>
          </a:xfrm>
        </p:grpSpPr>
        <p:graphicFrame>
          <p:nvGraphicFramePr>
            <p:cNvPr id="10" name="Chart 9"/>
            <p:cNvGraphicFramePr>
              <a:graphicFrameLocks/>
            </p:cNvGraphicFramePr>
            <p:nvPr/>
          </p:nvGraphicFramePr>
          <p:xfrm>
            <a:off x="2879723" y="1498150"/>
            <a:ext cx="6407151" cy="4432301"/>
          </p:xfrm>
          <a:graphic>
            <a:graphicData uri="http://schemas.openxmlformats.org/drawingml/2006/chart">
              <c:chart xmlns:c="http://schemas.openxmlformats.org/drawingml/2006/chart" xmlns:r="http://schemas.openxmlformats.org/officeDocument/2006/relationships" r:id="rId4"/>
            </a:graphicData>
          </a:graphic>
        </p:graphicFrame>
        <p:sp>
          <p:nvSpPr>
            <p:cNvPr id="11" name="Rectangle 10"/>
            <p:cNvSpPr/>
            <p:nvPr/>
          </p:nvSpPr>
          <p:spPr>
            <a:xfrm>
              <a:off x="5511800" y="1593167"/>
              <a:ext cx="1193800" cy="286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467346" y="5656942"/>
              <a:ext cx="1193800" cy="286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914897" y="4095008"/>
              <a:ext cx="2362200" cy="369332"/>
            </a:xfrm>
            <a:prstGeom prst="rect">
              <a:avLst/>
            </a:prstGeom>
            <a:noFill/>
          </p:spPr>
          <p:txBody>
            <a:bodyPr wrap="square" rtlCol="0">
              <a:spAutoFit/>
            </a:bodyPr>
            <a:lstStyle/>
            <a:p>
              <a:pPr algn="ctr"/>
              <a:r>
                <a:rPr lang="en-US" b="1" dirty="0">
                  <a:latin typeface="Gilroy"/>
                  <a:ea typeface="Whitney HTF" charset="0"/>
                  <a:cs typeface="Gilroy"/>
                </a:rPr>
                <a:t>Organize</a:t>
              </a:r>
            </a:p>
          </p:txBody>
        </p:sp>
        <p:sp>
          <p:nvSpPr>
            <p:cNvPr id="14" name="TextBox 13"/>
            <p:cNvSpPr txBox="1"/>
            <p:nvPr/>
          </p:nvSpPr>
          <p:spPr>
            <a:xfrm>
              <a:off x="5613400" y="2685967"/>
              <a:ext cx="2362200" cy="369332"/>
            </a:xfrm>
            <a:prstGeom prst="rect">
              <a:avLst/>
            </a:prstGeom>
            <a:noFill/>
          </p:spPr>
          <p:txBody>
            <a:bodyPr wrap="square" rtlCol="0">
              <a:spAutoFit/>
            </a:bodyPr>
            <a:lstStyle/>
            <a:p>
              <a:pPr algn="ctr"/>
              <a:r>
                <a:rPr lang="en-US" b="1" dirty="0">
                  <a:solidFill>
                    <a:schemeClr val="bg1">
                      <a:lumMod val="85000"/>
                    </a:schemeClr>
                  </a:solidFill>
                  <a:latin typeface="Gilroy"/>
                  <a:ea typeface="Whitney HTF" charset="0"/>
                  <a:cs typeface="Gilroy"/>
                </a:rPr>
                <a:t>Mobilize</a:t>
              </a:r>
            </a:p>
          </p:txBody>
        </p:sp>
      </p:grpSp>
      <p:sp>
        <p:nvSpPr>
          <p:cNvPr id="15" name="TextBox 14"/>
          <p:cNvSpPr txBox="1"/>
          <p:nvPr/>
        </p:nvSpPr>
        <p:spPr>
          <a:xfrm>
            <a:off x="4385723" y="1063004"/>
            <a:ext cx="3464465" cy="660437"/>
          </a:xfrm>
          <a:prstGeom prst="rect">
            <a:avLst/>
          </a:prstGeom>
          <a:noFill/>
        </p:spPr>
        <p:txBody>
          <a:bodyPr wrap="square" rtlCol="0">
            <a:spAutoFit/>
          </a:bodyPr>
          <a:lstStyle/>
          <a:p>
            <a:pPr algn="ctr">
              <a:lnSpc>
                <a:spcPct val="80000"/>
              </a:lnSpc>
            </a:pPr>
            <a:r>
              <a:rPr lang="en-US" sz="4500" b="1" dirty="0">
                <a:solidFill>
                  <a:schemeClr val="tx2"/>
                </a:solidFill>
                <a:latin typeface="Gilroy ExtraBold" charset="0"/>
                <a:ea typeface="Gilroy ExtraBold" charset="0"/>
                <a:cs typeface="Gilroy ExtraBold" charset="0"/>
              </a:rPr>
              <a:t>2015 – 2016</a:t>
            </a:r>
          </a:p>
        </p:txBody>
      </p:sp>
      <p:pic>
        <p:nvPicPr>
          <p:cNvPr id="16" name="Picture 15"/>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85358984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ChangeArrowheads="1"/>
          </p:cNvSpPr>
          <p:nvPr/>
        </p:nvSpPr>
        <p:spPr bwMode="auto">
          <a:xfrm>
            <a:off x="1692195" y="913695"/>
            <a:ext cx="8654593" cy="757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4500" b="1" dirty="0">
                <a:solidFill>
                  <a:srgbClr val="00B3DC"/>
                </a:solidFill>
                <a:latin typeface="Gilroy ExtraBold" charset="0"/>
                <a:ea typeface="Gilroy ExtraBold" charset="0"/>
                <a:cs typeface="Gilroy ExtraBold" charset="0"/>
              </a:rPr>
              <a:t>4 Training Modules</a:t>
            </a:r>
          </a:p>
        </p:txBody>
      </p:sp>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grpSp>
        <p:nvGrpSpPr>
          <p:cNvPr id="7" name="Group 6"/>
          <p:cNvGrpSpPr/>
          <p:nvPr/>
        </p:nvGrpSpPr>
        <p:grpSpPr>
          <a:xfrm>
            <a:off x="1905654" y="2921109"/>
            <a:ext cx="8380693" cy="1904889"/>
            <a:chOff x="1816305" y="2809984"/>
            <a:chExt cx="8380693" cy="1904889"/>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2746" y="2987284"/>
              <a:ext cx="1231518" cy="105901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3315" y="2809984"/>
              <a:ext cx="1212351" cy="1269854"/>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4717" y="2987284"/>
              <a:ext cx="800247" cy="1092554"/>
            </a:xfrm>
            <a:prstGeom prst="rect">
              <a:avLst/>
            </a:prstGeom>
          </p:spPr>
        </p:pic>
        <p:sp>
          <p:nvSpPr>
            <p:cNvPr id="4" name="Rectangle 3"/>
            <p:cNvSpPr/>
            <p:nvPr/>
          </p:nvSpPr>
          <p:spPr>
            <a:xfrm>
              <a:off x="1816305" y="4218519"/>
              <a:ext cx="1324402" cy="496354"/>
            </a:xfrm>
            <a:prstGeom prst="rect">
              <a:avLst/>
            </a:prstGeom>
          </p:spPr>
          <p:txBody>
            <a:bodyPr wrap="none">
              <a:spAutoFit/>
            </a:bodyPr>
            <a:lstStyle/>
            <a:p>
              <a:pPr algn="ctr">
                <a:lnSpc>
                  <a:spcPct val="80000"/>
                </a:lnSpc>
              </a:pPr>
              <a:r>
                <a:rPr lang="en-US" altLang="en-US" sz="3200" b="1">
                  <a:solidFill>
                    <a:srgbClr val="3B444D"/>
                  </a:solidFill>
                  <a:latin typeface="Gilroy ExtraBold" charset="0"/>
                  <a:ea typeface="Gilroy ExtraBold" charset="0"/>
                  <a:cs typeface="Gilroy ExtraBold" charset="0"/>
                </a:rPr>
                <a:t>Slides</a:t>
              </a:r>
              <a:endParaRPr lang="en-US" altLang="en-US" sz="3200" b="1" dirty="0">
                <a:solidFill>
                  <a:srgbClr val="3B444D"/>
                </a:solidFill>
                <a:latin typeface="Gilroy ExtraBold" charset="0"/>
                <a:ea typeface="Gilroy ExtraBold" charset="0"/>
                <a:cs typeface="Gilroy ExtraBold" charset="0"/>
              </a:endParaRPr>
            </a:p>
          </p:txBody>
        </p:sp>
        <p:sp>
          <p:nvSpPr>
            <p:cNvPr id="13" name="Rectangle 12"/>
            <p:cNvSpPr/>
            <p:nvPr/>
          </p:nvSpPr>
          <p:spPr>
            <a:xfrm>
              <a:off x="4840322" y="4218519"/>
              <a:ext cx="2358339" cy="496354"/>
            </a:xfrm>
            <a:prstGeom prst="rect">
              <a:avLst/>
            </a:prstGeom>
          </p:spPr>
          <p:txBody>
            <a:bodyPr wrap="none">
              <a:spAutoFit/>
            </a:bodyPr>
            <a:lstStyle/>
            <a:p>
              <a:pPr algn="ctr">
                <a:lnSpc>
                  <a:spcPct val="80000"/>
                </a:lnSpc>
              </a:pPr>
              <a:r>
                <a:rPr lang="en-US" altLang="en-US" sz="3200" b="1" dirty="0">
                  <a:solidFill>
                    <a:srgbClr val="3B444D"/>
                  </a:solidFill>
                  <a:latin typeface="Gilroy ExtraBold" charset="0"/>
                  <a:ea typeface="Gilroy ExtraBold" charset="0"/>
                  <a:cs typeface="Gilroy ExtraBold" charset="0"/>
                </a:rPr>
                <a:t>Workbooks</a:t>
              </a:r>
            </a:p>
          </p:txBody>
        </p:sp>
        <p:sp>
          <p:nvSpPr>
            <p:cNvPr id="14" name="Rectangle 13"/>
            <p:cNvSpPr/>
            <p:nvPr/>
          </p:nvSpPr>
          <p:spPr>
            <a:xfrm>
              <a:off x="8492685" y="4218519"/>
              <a:ext cx="1704313" cy="496354"/>
            </a:xfrm>
            <a:prstGeom prst="rect">
              <a:avLst/>
            </a:prstGeom>
          </p:spPr>
          <p:txBody>
            <a:bodyPr wrap="none">
              <a:spAutoFit/>
            </a:bodyPr>
            <a:lstStyle/>
            <a:p>
              <a:pPr algn="ctr">
                <a:lnSpc>
                  <a:spcPct val="80000"/>
                </a:lnSpc>
              </a:pPr>
              <a:r>
                <a:rPr lang="en-US" altLang="en-US" sz="3200" b="1" dirty="0">
                  <a:solidFill>
                    <a:srgbClr val="3B444D"/>
                  </a:solidFill>
                  <a:latin typeface="Gilroy ExtraBold" charset="0"/>
                  <a:ea typeface="Gilroy ExtraBold" charset="0"/>
                  <a:cs typeface="Gilroy ExtraBold" charset="0"/>
                </a:rPr>
                <a:t>Agenda</a:t>
              </a:r>
            </a:p>
          </p:txBody>
        </p:sp>
      </p:grpSp>
    </p:spTree>
    <p:extLst>
      <p:ext uri="{BB962C8B-B14F-4D97-AF65-F5344CB8AC3E}">
        <p14:creationId xmlns:p14="http://schemas.microsoft.com/office/powerpoint/2010/main" val="121278689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5916718" y="1654171"/>
            <a:ext cx="7561201" cy="660437"/>
          </a:xfrm>
          <a:prstGeom prst="rect">
            <a:avLst/>
          </a:prstGeom>
          <a:noFill/>
        </p:spPr>
        <p:txBody>
          <a:bodyPr wrap="square" rtlCol="0">
            <a:spAutoFit/>
          </a:bodyPr>
          <a:lstStyle/>
          <a:p>
            <a:pPr>
              <a:lnSpc>
                <a:spcPct val="80000"/>
              </a:lnSpc>
            </a:pPr>
            <a:r>
              <a:rPr lang="en-US" sz="4500" b="1" dirty="0">
                <a:solidFill>
                  <a:srgbClr val="00B3DC"/>
                </a:solidFill>
                <a:latin typeface="Gilroy ExtraBold" charset="0"/>
                <a:ea typeface="Gilroy ExtraBold" charset="0"/>
                <a:cs typeface="Gilroy ExtraBold" charset="0"/>
              </a:rPr>
              <a:t>Training Science</a:t>
            </a:r>
          </a:p>
        </p:txBody>
      </p:sp>
      <p:sp>
        <p:nvSpPr>
          <p:cNvPr id="8" name="TextBox 7"/>
          <p:cNvSpPr txBox="1"/>
          <p:nvPr/>
        </p:nvSpPr>
        <p:spPr>
          <a:xfrm>
            <a:off x="5916718" y="2520983"/>
            <a:ext cx="6426882" cy="3046988"/>
          </a:xfrm>
          <a:prstGeom prst="rect">
            <a:avLst/>
          </a:prstGeom>
          <a:noFill/>
        </p:spPr>
        <p:txBody>
          <a:bodyPr wrap="square" rtlCol="0">
            <a:spAutoFit/>
          </a:bodyPr>
          <a:lstStyle/>
          <a:p>
            <a:r>
              <a:rPr lang="en-US" sz="2400" dirty="0">
                <a:solidFill>
                  <a:srgbClr val="3B444D"/>
                </a:solidFill>
                <a:latin typeface="Source Sans Pro" charset="0"/>
                <a:ea typeface="Source Sans Pro" charset="0"/>
                <a:cs typeface="Source Sans Pro" charset="0"/>
              </a:rPr>
              <a:t>Modules are designed using adult learning theory</a:t>
            </a:r>
          </a:p>
          <a:p>
            <a:pPr marL="342900" indent="-342900">
              <a:buFont typeface="Arial" charset="0"/>
              <a:buChar char="•"/>
            </a:pPr>
            <a:endParaRPr lang="en-US" sz="2400" dirty="0">
              <a:solidFill>
                <a:srgbClr val="3B444D"/>
              </a:solidFill>
              <a:latin typeface="Source Sans Pro" charset="0"/>
              <a:ea typeface="Source Sans Pro" charset="0"/>
              <a:cs typeface="Source Sans Pro" charset="0"/>
            </a:endParaRPr>
          </a:p>
          <a:p>
            <a:r>
              <a:rPr lang="en-US" sz="2400" dirty="0">
                <a:solidFill>
                  <a:srgbClr val="3B444D"/>
                </a:solidFill>
                <a:latin typeface="Source Sans Pro" charset="0"/>
                <a:ea typeface="Source Sans Pro" charset="0"/>
                <a:cs typeface="Source Sans Pro" charset="0"/>
              </a:rPr>
              <a:t>Customize it to make it local</a:t>
            </a:r>
          </a:p>
          <a:p>
            <a:pPr marL="342900" indent="-342900">
              <a:buFont typeface="Arial" charset="0"/>
              <a:buChar char="•"/>
            </a:pPr>
            <a:endParaRPr lang="en-US" sz="2400" dirty="0">
              <a:solidFill>
                <a:srgbClr val="3B444D"/>
              </a:solidFill>
              <a:latin typeface="Source Sans Pro" charset="0"/>
              <a:ea typeface="Source Sans Pro" charset="0"/>
              <a:cs typeface="Source Sans Pro" charset="0"/>
            </a:endParaRPr>
          </a:p>
          <a:p>
            <a:r>
              <a:rPr lang="en-US" sz="2400" dirty="0">
                <a:solidFill>
                  <a:srgbClr val="3B444D"/>
                </a:solidFill>
                <a:latin typeface="Source Sans Pro" charset="0"/>
                <a:ea typeface="Source Sans Pro" charset="0"/>
                <a:cs typeface="Source Sans Pro" charset="0"/>
              </a:rPr>
              <a:t>Trust the process</a:t>
            </a:r>
          </a:p>
          <a:p>
            <a:endParaRPr lang="en-US" sz="2400" dirty="0">
              <a:solidFill>
                <a:srgbClr val="3B444D"/>
              </a:solidFill>
              <a:latin typeface="Source Sans Pro" charset="0"/>
              <a:ea typeface="Source Sans Pro" charset="0"/>
              <a:cs typeface="Source Sans Pro" charset="0"/>
            </a:endParaRPr>
          </a:p>
          <a:p>
            <a:endParaRPr lang="en-US" sz="2400" dirty="0">
              <a:solidFill>
                <a:srgbClr val="3B444D"/>
              </a:solidFill>
              <a:latin typeface="Source Sans Pro" charset="0"/>
              <a:ea typeface="Source Sans Pro" charset="0"/>
              <a:cs typeface="Source Sans Pro" charset="0"/>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1308" r="23726"/>
          <a:stretch/>
        </p:blipFill>
        <p:spPr>
          <a:xfrm>
            <a:off x="-1733007" y="0"/>
            <a:ext cx="6706060" cy="6858000"/>
          </a:xfrm>
          <a:prstGeom prst="rect">
            <a:avLst/>
          </a:prstGeom>
        </p:spPr>
      </p:pic>
    </p:spTree>
    <p:extLst>
      <p:ext uri="{BB962C8B-B14F-4D97-AF65-F5344CB8AC3E}">
        <p14:creationId xmlns:p14="http://schemas.microsoft.com/office/powerpoint/2010/main" val="11152262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ChangeArrowheads="1"/>
          </p:cNvSpPr>
          <p:nvPr/>
        </p:nvSpPr>
        <p:spPr bwMode="auto">
          <a:xfrm>
            <a:off x="1523999" y="3267166"/>
            <a:ext cx="9144000" cy="799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r>
              <a:rPr lang="en-US" sz="6000" b="1" dirty="0">
                <a:solidFill>
                  <a:srgbClr val="00B3DC"/>
                </a:solidFill>
                <a:latin typeface="Gilroy ExtraBold" charset="0"/>
                <a:ea typeface="Gilroy ExtraBold" charset="0"/>
                <a:cs typeface="Gilroy ExtraBold" charset="0"/>
              </a:rPr>
              <a:t>Annotated Agendas</a:t>
            </a:r>
          </a:p>
        </p:txBody>
      </p:sp>
      <p:pic>
        <p:nvPicPr>
          <p:cNvPr id="2" name="Picture 1" descr="noun_169164_cc.png"/>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b="15559"/>
          <a:stretch/>
        </p:blipFill>
        <p:spPr>
          <a:xfrm>
            <a:off x="5317739" y="1580994"/>
            <a:ext cx="1517562" cy="128145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5875" y="1747258"/>
            <a:ext cx="800247" cy="1092554"/>
          </a:xfrm>
          <a:prstGeom prst="rect">
            <a:avLst/>
          </a:prstGeom>
        </p:spPr>
      </p:pic>
    </p:spTree>
    <p:extLst>
      <p:ext uri="{BB962C8B-B14F-4D97-AF65-F5344CB8AC3E}">
        <p14:creationId xmlns:p14="http://schemas.microsoft.com/office/powerpoint/2010/main" val="163795199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951708" y="1391700"/>
            <a:ext cx="5997944" cy="35048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500" b="1" dirty="0">
                <a:solidFill>
                  <a:srgbClr val="3B444D"/>
                </a:solidFill>
                <a:latin typeface="Source Sans Pro" charset="0"/>
                <a:ea typeface="Source Sans Pro" charset="0"/>
                <a:cs typeface="Source Sans Pro" charset="0"/>
              </a:rPr>
              <a:t>On page </a:t>
            </a:r>
            <a:r>
              <a:rPr lang="en-US" altLang="en-US" sz="2500" b="1" dirty="0">
                <a:solidFill>
                  <a:schemeClr val="tx1"/>
                </a:solidFill>
                <a:latin typeface="Source Sans Pro" charset="0"/>
                <a:ea typeface="Source Sans Pro" charset="0"/>
                <a:cs typeface="Source Sans Pro" charset="0"/>
              </a:rPr>
              <a:t>26</a:t>
            </a:r>
            <a:r>
              <a:rPr lang="en-US" altLang="en-US" sz="2500" b="1" dirty="0">
                <a:solidFill>
                  <a:srgbClr val="C00000"/>
                </a:solidFill>
                <a:latin typeface="Source Sans Pro" charset="0"/>
                <a:ea typeface="Source Sans Pro" charset="0"/>
                <a:cs typeface="Source Sans Pro" charset="0"/>
              </a:rPr>
              <a:t> </a:t>
            </a:r>
            <a:r>
              <a:rPr lang="en-US" altLang="en-US" sz="2500" b="1" dirty="0">
                <a:solidFill>
                  <a:srgbClr val="3B444D"/>
                </a:solidFill>
                <a:latin typeface="Source Sans Pro" charset="0"/>
                <a:ea typeface="Source Sans Pro" charset="0"/>
                <a:cs typeface="Source Sans Pro" charset="0"/>
              </a:rPr>
              <a:t>in your workbook, work with your local fellows managers. If you do not have other fellows managers around you, join a group.</a:t>
            </a:r>
          </a:p>
          <a:p>
            <a:endParaRPr lang="en-US" altLang="en-US" sz="2500" b="1" dirty="0">
              <a:solidFill>
                <a:srgbClr val="3B444D"/>
              </a:solidFill>
              <a:latin typeface="Source Sans Pro" charset="0"/>
              <a:ea typeface="Source Sans Pro" charset="0"/>
              <a:cs typeface="Source Sans Pro" charset="0"/>
            </a:endParaRPr>
          </a:p>
          <a:p>
            <a:r>
              <a:rPr lang="en-US" altLang="en-US" sz="2500" dirty="0">
                <a:solidFill>
                  <a:srgbClr val="3B444D"/>
                </a:solidFill>
                <a:latin typeface="Source Sans Pro" charset="0"/>
                <a:ea typeface="Source Sans Pro" charset="0"/>
                <a:cs typeface="Source Sans Pro" charset="0"/>
              </a:rPr>
              <a:t>Review the curriculum, taking a moment to think about who will train on each module, by when they will review the material, and when you will schedule a dry-run.</a:t>
            </a:r>
          </a:p>
        </p:txBody>
      </p:sp>
      <p:pic>
        <p:nvPicPr>
          <p:cNvPr id="6" name="Picture 5"/>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Rectangle 6"/>
          <p:cNvSpPr>
            <a:spLocks noChangeArrowheads="1"/>
          </p:cNvSpPr>
          <p:nvPr/>
        </p:nvSpPr>
        <p:spPr bwMode="auto">
          <a:xfrm>
            <a:off x="1006998" y="1391700"/>
            <a:ext cx="2866506" cy="680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rgbClr val="EE2F4B"/>
                </a:solidFill>
                <a:latin typeface="Gilroy ExtraBold" charset="0"/>
                <a:ea typeface="Gilroy ExtraBold" charset="0"/>
                <a:cs typeface="Gilroy ExtraBold" charset="0"/>
              </a:rPr>
              <a:t>20 minutes</a:t>
            </a:r>
          </a:p>
        </p:txBody>
      </p:sp>
      <p:sp>
        <p:nvSpPr>
          <p:cNvPr id="8" name="TextBox 7"/>
          <p:cNvSpPr txBox="1"/>
          <p:nvPr/>
        </p:nvSpPr>
        <p:spPr>
          <a:xfrm>
            <a:off x="1006998" y="2072171"/>
            <a:ext cx="1547218" cy="369332"/>
          </a:xfrm>
          <a:prstGeom prst="rect">
            <a:avLst/>
          </a:prstGeom>
          <a:noFill/>
        </p:spPr>
        <p:txBody>
          <a:bodyPr wrap="none" rtlCol="0">
            <a:spAutoFit/>
          </a:bodyPr>
          <a:lstStyle/>
          <a:p>
            <a:r>
              <a:rPr lang="en-US" altLang="en-US" b="1" dirty="0">
                <a:solidFill>
                  <a:srgbClr val="3B444D"/>
                </a:solidFill>
                <a:latin typeface="Source Sans Pro" charset="0"/>
                <a:ea typeface="Source Sans Pro" charset="0"/>
                <a:cs typeface="Source Sans Pro" charset="0"/>
              </a:rPr>
              <a:t>Small Groups</a:t>
            </a:r>
          </a:p>
        </p:txBody>
      </p:sp>
    </p:spTree>
    <p:extLst>
      <p:ext uri="{BB962C8B-B14F-4D97-AF65-F5344CB8AC3E}">
        <p14:creationId xmlns:p14="http://schemas.microsoft.com/office/powerpoint/2010/main" val="46629226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743048931"/>
              </p:ext>
            </p:extLst>
          </p:nvPr>
        </p:nvGraphicFramePr>
        <p:xfrm>
          <a:off x="6158811" y="1519022"/>
          <a:ext cx="3838396" cy="3512722"/>
        </p:xfrm>
        <a:graphic>
          <a:graphicData uri="http://schemas.openxmlformats.org/drawingml/2006/table">
            <a:tbl>
              <a:tblPr firstRow="1" bandRow="1">
                <a:tableStyleId>{5C22544A-7EE6-4342-B048-85BDC9FD1C3A}</a:tableStyleId>
              </a:tblPr>
              <a:tblGrid>
                <a:gridCol w="3838396">
                  <a:extLst>
                    <a:ext uri="{9D8B030D-6E8A-4147-A177-3AD203B41FA5}">
                      <a16:colId xmlns:a16="http://schemas.microsoft.com/office/drawing/2014/main" val="20000"/>
                    </a:ext>
                  </a:extLst>
                </a:gridCol>
              </a:tblGrid>
              <a:tr h="691719">
                <a:tc>
                  <a:txBody>
                    <a:bodyPr/>
                    <a:lstStyle/>
                    <a:p>
                      <a:r>
                        <a:rPr lang="en-US" sz="2200" b="0" i="0" baseline="0" dirty="0">
                          <a:solidFill>
                            <a:schemeClr val="tx1"/>
                          </a:solidFill>
                          <a:latin typeface="Source Sans Pro" charset="0"/>
                          <a:ea typeface="Source Sans Pro" charset="0"/>
                          <a:cs typeface="Source Sans Pro" charset="0"/>
                        </a:rPr>
                        <a:t>Recruitment Overview</a:t>
                      </a:r>
                    </a:p>
                    <a:p>
                      <a:endParaRPr lang="en-US" sz="800" b="0" i="0" baseline="0" dirty="0">
                        <a:solidFill>
                          <a:schemeClr val="tx1"/>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0"/>
                  </a:ext>
                </a:extLst>
              </a:tr>
              <a:tr h="748549">
                <a:tc>
                  <a:txBody>
                    <a:bodyPr/>
                    <a:lstStyle/>
                    <a:p>
                      <a:r>
                        <a:rPr lang="en-US" sz="2200" b="0" i="0" dirty="0">
                          <a:solidFill>
                            <a:schemeClr val="tx1"/>
                          </a:solidFill>
                          <a:latin typeface="Source Sans Pro" charset="0"/>
                          <a:ea typeface="Source Sans Pro" charset="0"/>
                          <a:cs typeface="Source Sans Pro" charset="0"/>
                        </a:rPr>
                        <a:t>Orientation</a:t>
                      </a:r>
                      <a:r>
                        <a:rPr lang="en-US" sz="2200" b="0" i="0" baseline="0" dirty="0">
                          <a:solidFill>
                            <a:schemeClr val="tx1"/>
                          </a:solidFill>
                          <a:latin typeface="Source Sans Pro" charset="0"/>
                          <a:ea typeface="Source Sans Pro" charset="0"/>
                          <a:cs typeface="Source Sans Pro" charset="0"/>
                        </a:rPr>
                        <a:t> Logistics</a:t>
                      </a:r>
                    </a:p>
                    <a:p>
                      <a:endParaRPr lang="en-US" sz="800" b="0" i="0" dirty="0">
                        <a:solidFill>
                          <a:schemeClr val="tx1"/>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1"/>
                  </a:ext>
                </a:extLst>
              </a:tr>
              <a:tr h="703154">
                <a:tc>
                  <a:txBody>
                    <a:bodyPr/>
                    <a:lstStyle/>
                    <a:p>
                      <a:r>
                        <a:rPr lang="en-US" sz="2200" b="0" i="0" baseline="0" dirty="0">
                          <a:solidFill>
                            <a:schemeClr val="tx1"/>
                          </a:solidFill>
                          <a:latin typeface="Source Sans Pro" charset="0"/>
                          <a:ea typeface="Source Sans Pro" charset="0"/>
                          <a:cs typeface="Source Sans Pro" charset="0"/>
                        </a:rPr>
                        <a:t>Digital and your orientations</a:t>
                      </a:r>
                      <a:endParaRPr lang="en-US" sz="1000" b="0" i="0" baseline="0" dirty="0">
                        <a:solidFill>
                          <a:schemeClr val="tx1"/>
                        </a:solidFill>
                        <a:latin typeface="Source Sans Pro" charset="0"/>
                        <a:ea typeface="Source Sans Pro" charset="0"/>
                        <a:cs typeface="Source Sans Pro" charset="0"/>
                      </a:endParaRPr>
                    </a:p>
                    <a:p>
                      <a:endParaRPr lang="en-US" sz="1000" b="0" i="0" baseline="0" dirty="0">
                        <a:solidFill>
                          <a:schemeClr val="bg1"/>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2"/>
                  </a:ext>
                </a:extLst>
              </a:tr>
              <a:tr h="703154">
                <a:tc>
                  <a:txBody>
                    <a:bodyPr/>
                    <a:lstStyle/>
                    <a:p>
                      <a:r>
                        <a:rPr lang="en-US" sz="2200" b="0" i="0" baseline="0" dirty="0">
                          <a:solidFill>
                            <a:schemeClr val="tx1"/>
                          </a:solidFill>
                          <a:latin typeface="Source Sans Pro" charset="0"/>
                          <a:ea typeface="Source Sans Pro" charset="0"/>
                          <a:cs typeface="Source Sans Pro" charset="0"/>
                        </a:rPr>
                        <a:t>Curriculum overview</a:t>
                      </a:r>
                      <a:endParaRPr lang="en-US" sz="1000" b="0" i="0" baseline="0" dirty="0">
                        <a:solidFill>
                          <a:schemeClr val="tx1"/>
                        </a:solidFill>
                        <a:latin typeface="Source Sans Pro" charset="0"/>
                        <a:ea typeface="Source Sans Pro" charset="0"/>
                        <a:cs typeface="Source Sans Pro" charset="0"/>
                      </a:endParaRPr>
                    </a:p>
                    <a:p>
                      <a:endParaRPr lang="en-US" sz="1000" b="0" i="0" baseline="0" dirty="0">
                        <a:solidFill>
                          <a:schemeClr val="tx1"/>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3"/>
                  </a:ext>
                </a:extLst>
              </a:tr>
              <a:tr h="666146">
                <a:tc>
                  <a:txBody>
                    <a:bodyPr/>
                    <a:lstStyle/>
                    <a:p>
                      <a:r>
                        <a:rPr lang="en-US" sz="2200" b="0" i="0" baseline="0" dirty="0">
                          <a:solidFill>
                            <a:schemeClr val="bg1"/>
                          </a:solidFill>
                          <a:latin typeface="Source Sans Pro" charset="0"/>
                          <a:ea typeface="Source Sans Pro" charset="0"/>
                          <a:cs typeface="Source Sans Pro" charset="0"/>
                        </a:rPr>
                        <a:t>Debrief and Close</a:t>
                      </a:r>
                      <a:endParaRPr lang="en-US" sz="2200" b="0" i="0" dirty="0">
                        <a:solidFill>
                          <a:schemeClr val="bg1"/>
                        </a:solidFill>
                        <a:latin typeface="Source Sans Pro" charset="0"/>
                        <a:ea typeface="Source Sans Pro" charset="0"/>
                        <a:cs typeface="Source Sans Pro" charset="0"/>
                      </a:endParaRPr>
                    </a:p>
                    <a:p>
                      <a:endParaRPr lang="en-US" sz="800" b="0" i="0" dirty="0">
                        <a:solidFill>
                          <a:schemeClr val="tx1"/>
                        </a:solidFill>
                        <a:latin typeface="Source Sans Pro" charset="0"/>
                        <a:ea typeface="Source Sans Pro" charset="0"/>
                        <a:cs typeface="Source Sans Pro" charset="0"/>
                      </a:endParaRPr>
                    </a:p>
                  </a:txBody>
                  <a:tcPr anchor="ctr">
                    <a:solidFill>
                      <a:schemeClr val="tx2"/>
                    </a:solidFill>
                  </a:tcPr>
                </a:tc>
                <a:extLst>
                  <a:ext uri="{0D108BD9-81ED-4DB2-BD59-A6C34878D82A}">
                    <a16:rowId xmlns:a16="http://schemas.microsoft.com/office/drawing/2014/main" val="10004"/>
                  </a:ext>
                </a:extLst>
              </a:tr>
            </a:tbl>
          </a:graphicData>
        </a:graphic>
      </p:graphicFrame>
      <p:sp>
        <p:nvSpPr>
          <p:cNvPr id="4" name="Rectangle 3"/>
          <p:cNvSpPr>
            <a:spLocks noChangeArrowheads="1"/>
          </p:cNvSpPr>
          <p:nvPr/>
        </p:nvSpPr>
        <p:spPr bwMode="auto">
          <a:xfrm>
            <a:off x="1006998" y="1391700"/>
            <a:ext cx="2866506" cy="757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500" b="1" dirty="0">
                <a:solidFill>
                  <a:srgbClr val="00B3DC"/>
                </a:solidFill>
                <a:latin typeface="Gilroy ExtraBold" charset="0"/>
                <a:ea typeface="Gilroy ExtraBold" charset="0"/>
                <a:cs typeface="Gilroy ExtraBold" charset="0"/>
              </a:rPr>
              <a:t>Agenda</a:t>
            </a:r>
          </a:p>
        </p:txBody>
      </p:sp>
    </p:spTree>
    <p:extLst>
      <p:ext uri="{BB962C8B-B14F-4D97-AF65-F5344CB8AC3E}">
        <p14:creationId xmlns:p14="http://schemas.microsoft.com/office/powerpoint/2010/main" val="105413405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379"/>
            <a:ext cx="12192000" cy="6870379"/>
          </a:xfrm>
          <a:prstGeom prst="rect">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5"/>
          <p:cNvSpPr>
            <a:spLocks noChangeArrowheads="1"/>
          </p:cNvSpPr>
          <p:nvPr/>
        </p:nvSpPr>
        <p:spPr bwMode="auto">
          <a:xfrm>
            <a:off x="0" y="2362200"/>
            <a:ext cx="12192000" cy="1911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12000" b="1" dirty="0">
                <a:solidFill>
                  <a:srgbClr val="FFFFFF"/>
                </a:solidFill>
                <a:latin typeface="Gilroy ExtraBold" charset="0"/>
                <a:ea typeface="Gilroy ExtraBold" charset="0"/>
                <a:cs typeface="Gilroy ExtraBold" charset="0"/>
              </a:rPr>
              <a:t>Debrief</a:t>
            </a:r>
          </a:p>
        </p:txBody>
      </p:sp>
    </p:spTree>
    <p:extLst>
      <p:ext uri="{BB962C8B-B14F-4D97-AF65-F5344CB8AC3E}">
        <p14:creationId xmlns:p14="http://schemas.microsoft.com/office/powerpoint/2010/main" val="35727069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10386" y="1201821"/>
            <a:ext cx="2289409" cy="1384995"/>
          </a:xfrm>
          <a:prstGeom prst="rect">
            <a:avLst/>
          </a:prstGeom>
          <a:noFill/>
        </p:spPr>
        <p:txBody>
          <a:bodyPr wrap="none" rtlCol="0">
            <a:spAutoFit/>
          </a:bodyPr>
          <a:lstStyle/>
          <a:p>
            <a:pPr algn="ctr"/>
            <a:r>
              <a:rPr lang="en-US" sz="4200" b="1" dirty="0">
                <a:solidFill>
                  <a:srgbClr val="00B4DC"/>
                </a:solidFill>
                <a:latin typeface="Gilroy ExtraBold" charset="0"/>
                <a:ea typeface="Gilroy ExtraBold" charset="0"/>
                <a:cs typeface="Gilroy ExtraBold" charset="0"/>
              </a:rPr>
              <a:t>Today’s </a:t>
            </a:r>
          </a:p>
          <a:p>
            <a:pPr algn="ctr"/>
            <a:r>
              <a:rPr lang="en-US" sz="4200" b="1" dirty="0">
                <a:solidFill>
                  <a:srgbClr val="00B4DC"/>
                </a:solidFill>
                <a:latin typeface="Gilroy ExtraBold" charset="0"/>
                <a:ea typeface="Gilroy ExtraBold" charset="0"/>
                <a:cs typeface="Gilroy ExtraBold" charset="0"/>
              </a:rPr>
              <a:t>agenda</a:t>
            </a:r>
          </a:p>
        </p:txBody>
      </p:sp>
      <p:graphicFrame>
        <p:nvGraphicFramePr>
          <p:cNvPr id="6" name="Table 5"/>
          <p:cNvGraphicFramePr>
            <a:graphicFrameLocks noGrp="1"/>
          </p:cNvGraphicFramePr>
          <p:nvPr>
            <p:extLst>
              <p:ext uri="{D42A27DB-BD31-4B8C-83A1-F6EECF244321}">
                <p14:modId xmlns:p14="http://schemas.microsoft.com/office/powerpoint/2010/main" val="271134106"/>
              </p:ext>
            </p:extLst>
          </p:nvPr>
        </p:nvGraphicFramePr>
        <p:xfrm>
          <a:off x="4622800" y="1366520"/>
          <a:ext cx="7086601" cy="4447409"/>
        </p:xfrm>
        <a:graphic>
          <a:graphicData uri="http://schemas.openxmlformats.org/drawingml/2006/table">
            <a:tbl>
              <a:tblPr firstRow="1" bandRow="1">
                <a:tableStyleId>{5C22544A-7EE6-4342-B048-85BDC9FD1C3A}</a:tableStyleId>
              </a:tblPr>
              <a:tblGrid>
                <a:gridCol w="2032115">
                  <a:extLst>
                    <a:ext uri="{9D8B030D-6E8A-4147-A177-3AD203B41FA5}">
                      <a16:colId xmlns:a16="http://schemas.microsoft.com/office/drawing/2014/main" val="20000"/>
                    </a:ext>
                  </a:extLst>
                </a:gridCol>
                <a:gridCol w="5054486">
                  <a:extLst>
                    <a:ext uri="{9D8B030D-6E8A-4147-A177-3AD203B41FA5}">
                      <a16:colId xmlns:a16="http://schemas.microsoft.com/office/drawing/2014/main" val="20001"/>
                    </a:ext>
                  </a:extLst>
                </a:gridCol>
              </a:tblGrid>
              <a:tr h="249791">
                <a:tc>
                  <a:txBody>
                    <a:bodyPr/>
                    <a:lstStyle/>
                    <a:p>
                      <a:pPr algn="l"/>
                      <a:r>
                        <a:rPr lang="en-US" sz="2200" b="1" i="0" dirty="0">
                          <a:solidFill>
                            <a:schemeClr val="tx1"/>
                          </a:solidFill>
                          <a:latin typeface="Source Sans Pro" charset="0"/>
                          <a:ea typeface="Source Sans Pro" charset="0"/>
                          <a:cs typeface="Source Sans Pro" charset="0"/>
                        </a:rPr>
                        <a:t>9:30 –</a:t>
                      </a:r>
                      <a:r>
                        <a:rPr lang="en-US" sz="2200" b="1" i="0" baseline="0" dirty="0">
                          <a:solidFill>
                            <a:schemeClr val="tx1"/>
                          </a:solidFill>
                          <a:latin typeface="Source Sans Pro" charset="0"/>
                          <a:ea typeface="Source Sans Pro" charset="0"/>
                          <a:cs typeface="Source Sans Pro" charset="0"/>
                        </a:rPr>
                        <a:t> 10:00</a:t>
                      </a:r>
                      <a:endParaRPr lang="en-US" sz="2200" b="1" i="0" dirty="0">
                        <a:solidFill>
                          <a:schemeClr val="tx1"/>
                        </a:solidFill>
                        <a:latin typeface="Source Sans Pro" charset="0"/>
                        <a:ea typeface="Source Sans Pro" charset="0"/>
                        <a:cs typeface="Source Sans Pro" charset="0"/>
                      </a:endParaRPr>
                    </a:p>
                  </a:txBody>
                  <a:tcPr anchor="ctr">
                    <a:noFill/>
                  </a:tcPr>
                </a:tc>
                <a:tc>
                  <a:txBody>
                    <a:bodyPr/>
                    <a:lstStyle/>
                    <a:p>
                      <a:r>
                        <a:rPr lang="en-US" sz="2200" b="0" dirty="0">
                          <a:solidFill>
                            <a:schemeClr val="tx1"/>
                          </a:solidFill>
                          <a:latin typeface="Source Sans Pro" charset="0"/>
                          <a:ea typeface="Source Sans Pro" charset="0"/>
                          <a:cs typeface="Source Sans Pro" charset="0"/>
                        </a:rPr>
                        <a:t>Welcome and Introductions</a:t>
                      </a:r>
                    </a:p>
                  </a:txBody>
                  <a:tcPr anchor="ctr">
                    <a:noFill/>
                  </a:tcPr>
                </a:tc>
                <a:extLst>
                  <a:ext uri="{0D108BD9-81ED-4DB2-BD59-A6C34878D82A}">
                    <a16:rowId xmlns:a16="http://schemas.microsoft.com/office/drawing/2014/main" val="10000"/>
                  </a:ext>
                </a:extLst>
              </a:tr>
              <a:tr h="446056">
                <a:tc>
                  <a:txBody>
                    <a:bodyPr/>
                    <a:lstStyle/>
                    <a:p>
                      <a:pPr algn="l"/>
                      <a:r>
                        <a:rPr lang="en-US" sz="2200" b="1" i="0" dirty="0">
                          <a:solidFill>
                            <a:srgbClr val="3D444D"/>
                          </a:solidFill>
                          <a:latin typeface="Source Sans Pro" charset="0"/>
                          <a:ea typeface="Source Sans Pro" charset="0"/>
                          <a:cs typeface="Source Sans Pro" charset="0"/>
                        </a:rPr>
                        <a:t>10:00 – 11:15</a:t>
                      </a:r>
                    </a:p>
                  </a:txBody>
                  <a:tcPr anchor="ctr">
                    <a:noFill/>
                  </a:tcPr>
                </a:tc>
                <a:tc>
                  <a:txBody>
                    <a:bodyPr/>
                    <a:lstStyle/>
                    <a:p>
                      <a:r>
                        <a:rPr lang="en-US" sz="2200" dirty="0">
                          <a:solidFill>
                            <a:srgbClr val="3D444D"/>
                          </a:solidFill>
                          <a:latin typeface="Source Sans Pro" charset="0"/>
                          <a:ea typeface="Source Sans Pro" charset="0"/>
                          <a:cs typeface="Source Sans Pro" charset="0"/>
                        </a:rPr>
                        <a:t>Managing Your Team:</a:t>
                      </a:r>
                      <a:r>
                        <a:rPr lang="en-US" sz="2200" baseline="0" dirty="0">
                          <a:solidFill>
                            <a:srgbClr val="3D444D"/>
                          </a:solidFill>
                          <a:latin typeface="Source Sans Pro" charset="0"/>
                          <a:ea typeface="Source Sans Pro" charset="0"/>
                          <a:cs typeface="Source Sans Pro" charset="0"/>
                        </a:rPr>
                        <a:t> Managing Project Managers</a:t>
                      </a:r>
                      <a:endParaRPr lang="en-US" sz="2200" dirty="0">
                        <a:solidFill>
                          <a:srgbClr val="3D444D"/>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1"/>
                  </a:ext>
                </a:extLst>
              </a:tr>
              <a:tr h="249791">
                <a:tc>
                  <a:txBody>
                    <a:bodyPr/>
                    <a:lstStyle/>
                    <a:p>
                      <a:pPr algn="l"/>
                      <a:r>
                        <a:rPr lang="en-US" sz="2200" b="1" i="0" dirty="0">
                          <a:solidFill>
                            <a:srgbClr val="3D444D"/>
                          </a:solidFill>
                          <a:latin typeface="Source Sans Pro" charset="0"/>
                          <a:ea typeface="Source Sans Pro" charset="0"/>
                          <a:cs typeface="Source Sans Pro" charset="0"/>
                        </a:rPr>
                        <a:t>11:15 – 11:30</a:t>
                      </a:r>
                    </a:p>
                  </a:txBody>
                  <a:tcPr anchor="ctr">
                    <a:noFill/>
                  </a:tcPr>
                </a:tc>
                <a:tc>
                  <a:txBody>
                    <a:bodyPr/>
                    <a:lstStyle/>
                    <a:p>
                      <a:r>
                        <a:rPr lang="en-US" sz="2200" b="1" dirty="0">
                          <a:solidFill>
                            <a:srgbClr val="3D444D"/>
                          </a:solidFill>
                          <a:latin typeface="Source Sans Pro" charset="0"/>
                          <a:ea typeface="Source Sans Pro" charset="0"/>
                          <a:cs typeface="Source Sans Pro" charset="0"/>
                        </a:rPr>
                        <a:t>Break</a:t>
                      </a:r>
                    </a:p>
                  </a:txBody>
                  <a:tcPr anchor="ctr">
                    <a:noFill/>
                  </a:tcPr>
                </a:tc>
                <a:extLst>
                  <a:ext uri="{0D108BD9-81ED-4DB2-BD59-A6C34878D82A}">
                    <a16:rowId xmlns:a16="http://schemas.microsoft.com/office/drawing/2014/main" val="10002"/>
                  </a:ext>
                </a:extLst>
              </a:tr>
              <a:tr h="249791">
                <a:tc>
                  <a:txBody>
                    <a:bodyPr/>
                    <a:lstStyle/>
                    <a:p>
                      <a:pPr algn="l"/>
                      <a:r>
                        <a:rPr lang="en-US" sz="2200" b="1" i="0" dirty="0">
                          <a:solidFill>
                            <a:srgbClr val="3D444D"/>
                          </a:solidFill>
                          <a:latin typeface="Source Sans Pro" charset="0"/>
                          <a:ea typeface="Source Sans Pro" charset="0"/>
                          <a:cs typeface="Source Sans Pro" charset="0"/>
                        </a:rPr>
                        <a:t>11:30 – 1:00 </a:t>
                      </a:r>
                    </a:p>
                  </a:txBody>
                  <a:tcPr anchor="ctr">
                    <a:noFill/>
                  </a:tcPr>
                </a:tc>
                <a:tc>
                  <a:txBody>
                    <a:bodyPr/>
                    <a:lstStyle/>
                    <a:p>
                      <a:r>
                        <a:rPr lang="en-US" sz="2200" b="0" dirty="0">
                          <a:solidFill>
                            <a:srgbClr val="3D444D"/>
                          </a:solidFill>
                          <a:latin typeface="Source Sans Pro" charset="0"/>
                          <a:ea typeface="Source Sans Pro" charset="0"/>
                          <a:cs typeface="Source Sans Pro" charset="0"/>
                        </a:rPr>
                        <a:t>Program</a:t>
                      </a:r>
                      <a:r>
                        <a:rPr lang="en-US" sz="2200" b="0" baseline="0" dirty="0">
                          <a:solidFill>
                            <a:srgbClr val="3D444D"/>
                          </a:solidFill>
                          <a:latin typeface="Source Sans Pro" charset="0"/>
                          <a:ea typeface="Source Sans Pro" charset="0"/>
                          <a:cs typeface="Source Sans Pro" charset="0"/>
                        </a:rPr>
                        <a:t> Breakouts</a:t>
                      </a:r>
                      <a:endParaRPr lang="en-US" sz="2200" b="0" dirty="0">
                        <a:solidFill>
                          <a:srgbClr val="3D444D"/>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3"/>
                  </a:ext>
                </a:extLst>
              </a:tr>
              <a:tr h="249791">
                <a:tc>
                  <a:txBody>
                    <a:bodyPr/>
                    <a:lstStyle/>
                    <a:p>
                      <a:pPr algn="l"/>
                      <a:r>
                        <a:rPr lang="en-US" sz="2200" b="1" i="0" dirty="0">
                          <a:solidFill>
                            <a:schemeClr val="bg1"/>
                          </a:solidFill>
                          <a:latin typeface="Source Sans Pro" charset="0"/>
                          <a:ea typeface="Source Sans Pro" charset="0"/>
                          <a:cs typeface="Source Sans Pro" charset="0"/>
                        </a:rPr>
                        <a:t>1:00 – 1:30 </a:t>
                      </a:r>
                    </a:p>
                  </a:txBody>
                  <a:tcPr anchor="ctr">
                    <a:solidFill>
                      <a:schemeClr val="tx2"/>
                    </a:solidFill>
                  </a:tcPr>
                </a:tc>
                <a:tc>
                  <a:txBody>
                    <a:bodyPr/>
                    <a:lstStyle/>
                    <a:p>
                      <a:r>
                        <a:rPr lang="en-US" sz="2200" b="0" dirty="0">
                          <a:solidFill>
                            <a:schemeClr val="bg1"/>
                          </a:solidFill>
                          <a:latin typeface="Source Sans Pro" charset="0"/>
                          <a:ea typeface="Source Sans Pro" charset="0"/>
                          <a:cs typeface="Source Sans Pro" charset="0"/>
                        </a:rPr>
                        <a:t>Debrief &amp; Close</a:t>
                      </a:r>
                    </a:p>
                  </a:txBody>
                  <a:tcPr anchor="ctr">
                    <a:solidFill>
                      <a:schemeClr val="tx2"/>
                    </a:solidFill>
                  </a:tcPr>
                </a:tc>
                <a:extLst>
                  <a:ext uri="{0D108BD9-81ED-4DB2-BD59-A6C34878D82A}">
                    <a16:rowId xmlns:a16="http://schemas.microsoft.com/office/drawing/2014/main" val="10004"/>
                  </a:ext>
                </a:extLst>
              </a:tr>
              <a:tr h="249791">
                <a:tc>
                  <a:txBody>
                    <a:bodyPr/>
                    <a:lstStyle/>
                    <a:p>
                      <a:pPr algn="l"/>
                      <a:endParaRPr lang="en-US" sz="2200" b="1" i="0" dirty="0">
                        <a:solidFill>
                          <a:srgbClr val="3D444D"/>
                        </a:solidFill>
                        <a:latin typeface="Source Sans Pro" charset="0"/>
                        <a:ea typeface="Source Sans Pro" charset="0"/>
                        <a:cs typeface="Source Sans Pro" charset="0"/>
                      </a:endParaRPr>
                    </a:p>
                  </a:txBody>
                  <a:tcPr anchor="ctr">
                    <a:noFill/>
                  </a:tcPr>
                </a:tc>
                <a:tc>
                  <a:txBody>
                    <a:bodyPr/>
                    <a:lstStyle/>
                    <a:p>
                      <a:endParaRPr lang="en-US" sz="2200" b="1" dirty="0">
                        <a:solidFill>
                          <a:srgbClr val="3D444D"/>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5"/>
                  </a:ext>
                </a:extLst>
              </a:tr>
              <a:tr h="249791">
                <a:tc>
                  <a:txBody>
                    <a:bodyPr/>
                    <a:lstStyle/>
                    <a:p>
                      <a:pPr algn="l"/>
                      <a:endParaRPr lang="en-US" sz="2200" b="1" i="0" dirty="0">
                        <a:solidFill>
                          <a:srgbClr val="3D444D"/>
                        </a:solidFill>
                        <a:latin typeface="Source Sans Pro" charset="0"/>
                        <a:ea typeface="Source Sans Pro" charset="0"/>
                        <a:cs typeface="Source Sans Pro" charset="0"/>
                      </a:endParaRPr>
                    </a:p>
                  </a:txBody>
                  <a:tcPr anchor="ctr">
                    <a:noFill/>
                  </a:tcPr>
                </a:tc>
                <a:tc>
                  <a:txBody>
                    <a:bodyPr/>
                    <a:lstStyle/>
                    <a:p>
                      <a:endParaRPr lang="en-US" sz="2200" dirty="0">
                        <a:solidFill>
                          <a:srgbClr val="3D444D"/>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6"/>
                  </a:ext>
                </a:extLst>
              </a:tr>
              <a:tr h="249791">
                <a:tc>
                  <a:txBody>
                    <a:bodyPr/>
                    <a:lstStyle/>
                    <a:p>
                      <a:pPr algn="l"/>
                      <a:endParaRPr lang="en-US" sz="2200" b="1" i="0" dirty="0">
                        <a:solidFill>
                          <a:srgbClr val="3D444D"/>
                        </a:solidFill>
                        <a:latin typeface="Source Sans Pro" charset="0"/>
                        <a:ea typeface="Source Sans Pro" charset="0"/>
                        <a:cs typeface="Source Sans Pro" charset="0"/>
                      </a:endParaRPr>
                    </a:p>
                  </a:txBody>
                  <a:tcPr anchor="ctr">
                    <a:noFill/>
                  </a:tcPr>
                </a:tc>
                <a:tc>
                  <a:txBody>
                    <a:bodyPr/>
                    <a:lstStyle/>
                    <a:p>
                      <a:endParaRPr lang="en-US" sz="2200" b="1" dirty="0">
                        <a:solidFill>
                          <a:srgbClr val="3D444D"/>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7"/>
                  </a:ext>
                </a:extLst>
              </a:tr>
              <a:tr h="698369">
                <a:tc>
                  <a:txBody>
                    <a:bodyPr/>
                    <a:lstStyle/>
                    <a:p>
                      <a:pPr algn="l"/>
                      <a:endParaRPr lang="en-US" sz="2200" b="1" i="0" dirty="0">
                        <a:solidFill>
                          <a:srgbClr val="3D444D"/>
                        </a:solidFill>
                        <a:latin typeface="Source Sans Pro" charset="0"/>
                        <a:ea typeface="Source Sans Pro" charset="0"/>
                        <a:cs typeface="Source Sans Pro" charset="0"/>
                      </a:endParaRPr>
                    </a:p>
                  </a:txBody>
                  <a:tcPr anchor="ctr">
                    <a:noFill/>
                  </a:tcPr>
                </a:tc>
                <a:tc>
                  <a:txBody>
                    <a:bodyPr/>
                    <a:lstStyle/>
                    <a:p>
                      <a:endParaRPr lang="en-US" sz="2200" dirty="0">
                        <a:solidFill>
                          <a:srgbClr val="3D444D"/>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8"/>
                  </a:ext>
                </a:extLst>
              </a:tr>
            </a:tbl>
          </a:graphicData>
        </a:graphic>
      </p:graphicFrame>
      <p:pic>
        <p:nvPicPr>
          <p:cNvPr id="7" name="Picture 6"/>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69856621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ChangeArrowheads="1"/>
          </p:cNvSpPr>
          <p:nvPr/>
        </p:nvSpPr>
        <p:spPr bwMode="auto">
          <a:xfrm>
            <a:off x="1523999" y="3124291"/>
            <a:ext cx="9144000" cy="799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r>
              <a:rPr lang="en-US" sz="6000" b="1" dirty="0">
                <a:solidFill>
                  <a:srgbClr val="00B3DC"/>
                </a:solidFill>
                <a:latin typeface="Gilroy ExtraBold" charset="0"/>
                <a:ea typeface="Gilroy ExtraBold" charset="0"/>
                <a:cs typeface="Gilroy ExtraBold" charset="0"/>
              </a:rPr>
              <a:t>How did it go?</a:t>
            </a:r>
          </a:p>
        </p:txBody>
      </p:sp>
      <p:pic>
        <p:nvPicPr>
          <p:cNvPr id="2" name="Picture 1" descr="noun_169164_cc.png"/>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b="15559"/>
          <a:stretch/>
        </p:blipFill>
        <p:spPr>
          <a:xfrm>
            <a:off x="5317739" y="1580994"/>
            <a:ext cx="1517562" cy="128145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6437" y="1598741"/>
            <a:ext cx="1499125" cy="1098196"/>
          </a:xfrm>
          <a:prstGeom prst="rect">
            <a:avLst/>
          </a:prstGeom>
        </p:spPr>
      </p:pic>
      <p:sp>
        <p:nvSpPr>
          <p:cNvPr id="8" name="Rectangle 7">
            <a:hlinkClick r:id="rId5"/>
          </p:cNvPr>
          <p:cNvSpPr/>
          <p:nvPr/>
        </p:nvSpPr>
        <p:spPr>
          <a:xfrm>
            <a:off x="4775785" y="4217763"/>
            <a:ext cx="2706545" cy="648741"/>
          </a:xfrm>
          <a:prstGeom prst="rect">
            <a:avLst/>
          </a:prstGeom>
          <a:noFill/>
          <a:ln w="25400" cmpd="sng">
            <a:noFill/>
          </a:ln>
        </p:spPr>
        <p:style>
          <a:lnRef idx="2">
            <a:schemeClr val="accent1">
              <a:shade val="50000"/>
            </a:schemeClr>
          </a:lnRef>
          <a:fillRef idx="1">
            <a:schemeClr val="accent1"/>
          </a:fillRef>
          <a:effectRef idx="0">
            <a:schemeClr val="accent1"/>
          </a:effectRef>
          <a:fontRef idx="minor">
            <a:schemeClr val="lt1"/>
          </a:fontRef>
        </p:style>
        <p:txBody>
          <a:bodyPr lIns="0" tIns="45719" rIns="0" bIns="45719" rtlCol="0" anchor="ctr"/>
          <a:lstStyle/>
          <a:p>
            <a:pPr algn="ctr"/>
            <a:r>
              <a:rPr lang="en-US" sz="2200" b="1" dirty="0" err="1">
                <a:solidFill>
                  <a:srgbClr val="3B444D"/>
                </a:solidFill>
                <a:latin typeface="Source Sans Pro" charset="0"/>
                <a:ea typeface="Source Sans Pro" charset="0"/>
                <a:cs typeface="Source Sans Pro" charset="0"/>
              </a:rPr>
              <a:t>Bit.ly</a:t>
            </a:r>
            <a:r>
              <a:rPr lang="en-US" sz="2200" b="1" dirty="0">
                <a:solidFill>
                  <a:srgbClr val="3B444D"/>
                </a:solidFill>
                <a:latin typeface="Source Sans Pro" charset="0"/>
                <a:ea typeface="Source Sans Pro" charset="0"/>
                <a:cs typeface="Source Sans Pro" charset="0"/>
              </a:rPr>
              <a:t>/</a:t>
            </a:r>
            <a:r>
              <a:rPr lang="en-US" sz="2200" b="1" dirty="0" err="1">
                <a:solidFill>
                  <a:srgbClr val="3B444D"/>
                </a:solidFill>
                <a:latin typeface="Source Sans Pro" charset="0"/>
                <a:ea typeface="Source Sans Pro" charset="0"/>
                <a:cs typeface="Source Sans Pro" charset="0"/>
              </a:rPr>
              <a:t>coacheshuddle</a:t>
            </a:r>
            <a:endParaRPr lang="en-US" sz="2200" b="1" dirty="0">
              <a:solidFill>
                <a:srgbClr val="3B444D"/>
              </a:solidFill>
              <a:latin typeface="Source Sans Pro" charset="0"/>
              <a:ea typeface="Source Sans Pro" charset="0"/>
              <a:cs typeface="Source Sans Pro" charset="0"/>
            </a:endParaRPr>
          </a:p>
        </p:txBody>
      </p:sp>
    </p:spTree>
    <p:extLst>
      <p:ext uri="{BB962C8B-B14F-4D97-AF65-F5344CB8AC3E}">
        <p14:creationId xmlns:p14="http://schemas.microsoft.com/office/powerpoint/2010/main" val="33526534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119812" y="877514"/>
            <a:ext cx="4194048" cy="1768433"/>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Debriefing today’s training</a:t>
            </a:r>
          </a:p>
        </p:txBody>
      </p:sp>
      <p:sp>
        <p:nvSpPr>
          <p:cNvPr id="8" name="TextBox 7"/>
          <p:cNvSpPr txBox="1"/>
          <p:nvPr/>
        </p:nvSpPr>
        <p:spPr>
          <a:xfrm>
            <a:off x="6866439" y="2354458"/>
            <a:ext cx="3480719" cy="1938992"/>
          </a:xfrm>
          <a:prstGeom prst="rect">
            <a:avLst/>
          </a:prstGeom>
          <a:noFill/>
        </p:spPr>
        <p:txBody>
          <a:bodyPr wrap="square" rtlCol="0">
            <a:spAutoFit/>
          </a:bodyPr>
          <a:lstStyle/>
          <a:p>
            <a:r>
              <a:rPr lang="en-US" sz="2400" dirty="0">
                <a:latin typeface="Source Sans Pro" charset="0"/>
                <a:ea typeface="Source Sans Pro" charset="0"/>
                <a:cs typeface="Source Sans Pro" charset="0"/>
              </a:rPr>
              <a:t>Think of one word of how you word describe your training experience to someone back home. We’ll circle up and share!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553" y="3323954"/>
            <a:ext cx="4608307" cy="2731682"/>
          </a:xfrm>
          <a:prstGeom prst="rect">
            <a:avLst/>
          </a:prstGeom>
        </p:spPr>
      </p:pic>
    </p:spTree>
    <p:extLst>
      <p:ext uri="{BB962C8B-B14F-4D97-AF65-F5344CB8AC3E}">
        <p14:creationId xmlns:p14="http://schemas.microsoft.com/office/powerpoint/2010/main" val="68678249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pic>
        <p:nvPicPr>
          <p:cNvPr id="4" name="Picture 3"/>
          <p:cNvPicPr>
            <a:picLocks noChangeAspect="1"/>
          </p:cNvPicPr>
          <p:nvPr/>
        </p:nvPicPr>
        <p:blipFill rotWithShape="1">
          <a:blip r:embed="rId3">
            <a:alphaModFix amt="80000"/>
            <a:extLst>
              <a:ext uri="{28A0092B-C50C-407E-A947-70E740481C1C}">
                <a14:useLocalDpi xmlns:a14="http://schemas.microsoft.com/office/drawing/2010/main" val="0"/>
              </a:ext>
            </a:extLst>
          </a:blip>
          <a:srcRect t="7909" b="7909"/>
          <a:stretch/>
        </p:blipFill>
        <p:spPr>
          <a:xfrm>
            <a:off x="0" y="0"/>
            <a:ext cx="12192000" cy="6858000"/>
          </a:xfrm>
          <a:prstGeom prst="rect">
            <a:avLst/>
          </a:prstGeom>
        </p:spPr>
      </p:pic>
    </p:spTree>
    <p:extLst>
      <p:ext uri="{BB962C8B-B14F-4D97-AF65-F5344CB8AC3E}">
        <p14:creationId xmlns:p14="http://schemas.microsoft.com/office/powerpoint/2010/main" val="11280936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703261" y="1631830"/>
            <a:ext cx="5702300" cy="4432301"/>
            <a:chOff x="-139699" y="1511299"/>
            <a:chExt cx="5702300" cy="4432301"/>
          </a:xfrm>
        </p:grpSpPr>
        <p:graphicFrame>
          <p:nvGraphicFramePr>
            <p:cNvPr id="26" name="Chart 25"/>
            <p:cNvGraphicFramePr>
              <a:graphicFrameLocks/>
            </p:cNvGraphicFramePr>
            <p:nvPr/>
          </p:nvGraphicFramePr>
          <p:xfrm>
            <a:off x="-139699" y="1511299"/>
            <a:ext cx="5702300" cy="4330253"/>
          </p:xfrm>
          <a:graphic>
            <a:graphicData uri="http://schemas.openxmlformats.org/drawingml/2006/chart">
              <c:chart xmlns:c="http://schemas.openxmlformats.org/drawingml/2006/chart" xmlns:r="http://schemas.openxmlformats.org/officeDocument/2006/relationships" r:id="rId3"/>
            </a:graphicData>
          </a:graphic>
        </p:graphicFrame>
        <p:sp>
          <p:nvSpPr>
            <p:cNvPr id="27" name="Rectangle 26"/>
            <p:cNvSpPr/>
            <p:nvPr/>
          </p:nvSpPr>
          <p:spPr>
            <a:xfrm>
              <a:off x="2019300" y="1511299"/>
              <a:ext cx="1600200" cy="444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019300" y="5499099"/>
              <a:ext cx="1600200" cy="444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838200" y="2744094"/>
              <a:ext cx="2362200" cy="369332"/>
            </a:xfrm>
            <a:prstGeom prst="rect">
              <a:avLst/>
            </a:prstGeom>
            <a:noFill/>
          </p:spPr>
          <p:txBody>
            <a:bodyPr wrap="square" rtlCol="0">
              <a:spAutoFit/>
            </a:bodyPr>
            <a:lstStyle/>
            <a:p>
              <a:pPr algn="ctr"/>
              <a:r>
                <a:rPr lang="en-US" b="1" dirty="0">
                  <a:latin typeface="Gilroy"/>
                  <a:ea typeface="Whitney HTF" charset="0"/>
                  <a:cs typeface="Gilroy"/>
                </a:rPr>
                <a:t>Organize</a:t>
              </a:r>
            </a:p>
          </p:txBody>
        </p:sp>
        <p:sp>
          <p:nvSpPr>
            <p:cNvPr id="30" name="TextBox 29"/>
            <p:cNvSpPr txBox="1"/>
            <p:nvPr/>
          </p:nvSpPr>
          <p:spPr>
            <a:xfrm>
              <a:off x="1530351" y="4108157"/>
              <a:ext cx="2362200" cy="369332"/>
            </a:xfrm>
            <a:prstGeom prst="rect">
              <a:avLst/>
            </a:prstGeom>
            <a:noFill/>
          </p:spPr>
          <p:txBody>
            <a:bodyPr wrap="square" rtlCol="0">
              <a:spAutoFit/>
            </a:bodyPr>
            <a:lstStyle/>
            <a:p>
              <a:pPr algn="ctr"/>
              <a:r>
                <a:rPr lang="en-US" b="1" dirty="0">
                  <a:solidFill>
                    <a:schemeClr val="bg1">
                      <a:lumMod val="85000"/>
                    </a:schemeClr>
                  </a:solidFill>
                  <a:latin typeface="Gilroy"/>
                  <a:ea typeface="Whitney HTF" charset="0"/>
                  <a:cs typeface="Gilroy"/>
                </a:rPr>
                <a:t>Mobilize</a:t>
              </a:r>
            </a:p>
          </p:txBody>
        </p:sp>
      </p:grpSp>
      <p:sp>
        <p:nvSpPr>
          <p:cNvPr id="32" name="TextBox 31"/>
          <p:cNvSpPr txBox="1"/>
          <p:nvPr/>
        </p:nvSpPr>
        <p:spPr>
          <a:xfrm>
            <a:off x="415656" y="1063004"/>
            <a:ext cx="3464465" cy="660437"/>
          </a:xfrm>
          <a:prstGeom prst="rect">
            <a:avLst/>
          </a:prstGeom>
          <a:noFill/>
        </p:spPr>
        <p:txBody>
          <a:bodyPr wrap="square" rtlCol="0">
            <a:spAutoFit/>
          </a:bodyPr>
          <a:lstStyle/>
          <a:p>
            <a:pPr algn="ctr">
              <a:lnSpc>
                <a:spcPct val="80000"/>
              </a:lnSpc>
            </a:pPr>
            <a:r>
              <a:rPr lang="en-US" sz="4500" b="1" dirty="0">
                <a:solidFill>
                  <a:schemeClr val="tx2"/>
                </a:solidFill>
                <a:latin typeface="Gilroy ExtraBold" charset="0"/>
                <a:ea typeface="Gilroy ExtraBold" charset="0"/>
                <a:cs typeface="Gilroy ExtraBold" charset="0"/>
              </a:rPr>
              <a:t>2013 – 2014</a:t>
            </a:r>
          </a:p>
        </p:txBody>
      </p:sp>
      <p:grpSp>
        <p:nvGrpSpPr>
          <p:cNvPr id="9" name="Group 8"/>
          <p:cNvGrpSpPr/>
          <p:nvPr/>
        </p:nvGrpSpPr>
        <p:grpSpPr>
          <a:xfrm>
            <a:off x="2859091" y="1597397"/>
            <a:ext cx="6407151" cy="4445225"/>
            <a:chOff x="2879723" y="1498150"/>
            <a:chExt cx="6407151" cy="4445225"/>
          </a:xfrm>
        </p:grpSpPr>
        <p:graphicFrame>
          <p:nvGraphicFramePr>
            <p:cNvPr id="10" name="Chart 9"/>
            <p:cNvGraphicFramePr>
              <a:graphicFrameLocks/>
            </p:cNvGraphicFramePr>
            <p:nvPr/>
          </p:nvGraphicFramePr>
          <p:xfrm>
            <a:off x="2879723" y="1498150"/>
            <a:ext cx="6407151" cy="4432301"/>
          </p:xfrm>
          <a:graphic>
            <a:graphicData uri="http://schemas.openxmlformats.org/drawingml/2006/chart">
              <c:chart xmlns:c="http://schemas.openxmlformats.org/drawingml/2006/chart" xmlns:r="http://schemas.openxmlformats.org/officeDocument/2006/relationships" r:id="rId4"/>
            </a:graphicData>
          </a:graphic>
        </p:graphicFrame>
        <p:sp>
          <p:nvSpPr>
            <p:cNvPr id="11" name="Rectangle 10"/>
            <p:cNvSpPr/>
            <p:nvPr/>
          </p:nvSpPr>
          <p:spPr>
            <a:xfrm>
              <a:off x="5511800" y="1593167"/>
              <a:ext cx="1193800" cy="286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467346" y="5656942"/>
              <a:ext cx="1193800" cy="286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914897" y="4095008"/>
              <a:ext cx="2362200" cy="369332"/>
            </a:xfrm>
            <a:prstGeom prst="rect">
              <a:avLst/>
            </a:prstGeom>
            <a:noFill/>
          </p:spPr>
          <p:txBody>
            <a:bodyPr wrap="square" rtlCol="0">
              <a:spAutoFit/>
            </a:bodyPr>
            <a:lstStyle/>
            <a:p>
              <a:pPr algn="ctr"/>
              <a:r>
                <a:rPr lang="en-US" b="1" dirty="0">
                  <a:latin typeface="Gilroy"/>
                  <a:ea typeface="Whitney HTF" charset="0"/>
                  <a:cs typeface="Gilroy"/>
                </a:rPr>
                <a:t>Organize</a:t>
              </a:r>
            </a:p>
          </p:txBody>
        </p:sp>
        <p:sp>
          <p:nvSpPr>
            <p:cNvPr id="14" name="TextBox 13"/>
            <p:cNvSpPr txBox="1"/>
            <p:nvPr/>
          </p:nvSpPr>
          <p:spPr>
            <a:xfrm>
              <a:off x="5613400" y="2685967"/>
              <a:ext cx="2362200" cy="369332"/>
            </a:xfrm>
            <a:prstGeom prst="rect">
              <a:avLst/>
            </a:prstGeom>
            <a:noFill/>
          </p:spPr>
          <p:txBody>
            <a:bodyPr wrap="square" rtlCol="0">
              <a:spAutoFit/>
            </a:bodyPr>
            <a:lstStyle/>
            <a:p>
              <a:pPr algn="ctr"/>
              <a:r>
                <a:rPr lang="en-US" b="1" dirty="0">
                  <a:solidFill>
                    <a:schemeClr val="bg1">
                      <a:lumMod val="85000"/>
                    </a:schemeClr>
                  </a:solidFill>
                  <a:latin typeface="Gilroy"/>
                  <a:ea typeface="Whitney HTF" charset="0"/>
                  <a:cs typeface="Gilroy"/>
                </a:rPr>
                <a:t>Mobilize</a:t>
              </a:r>
            </a:p>
          </p:txBody>
        </p:sp>
      </p:grpSp>
      <p:sp>
        <p:nvSpPr>
          <p:cNvPr id="15" name="TextBox 14"/>
          <p:cNvSpPr txBox="1"/>
          <p:nvPr/>
        </p:nvSpPr>
        <p:spPr>
          <a:xfrm>
            <a:off x="4385723" y="1063004"/>
            <a:ext cx="3464465" cy="660437"/>
          </a:xfrm>
          <a:prstGeom prst="rect">
            <a:avLst/>
          </a:prstGeom>
          <a:noFill/>
        </p:spPr>
        <p:txBody>
          <a:bodyPr wrap="square" rtlCol="0">
            <a:spAutoFit/>
          </a:bodyPr>
          <a:lstStyle/>
          <a:p>
            <a:pPr algn="ctr">
              <a:lnSpc>
                <a:spcPct val="80000"/>
              </a:lnSpc>
            </a:pPr>
            <a:r>
              <a:rPr lang="en-US" sz="4500" b="1" dirty="0">
                <a:solidFill>
                  <a:schemeClr val="tx2"/>
                </a:solidFill>
                <a:latin typeface="Gilroy ExtraBold" charset="0"/>
                <a:ea typeface="Gilroy ExtraBold" charset="0"/>
                <a:cs typeface="Gilroy ExtraBold" charset="0"/>
              </a:rPr>
              <a:t>2015 – 2016</a:t>
            </a:r>
          </a:p>
        </p:txBody>
      </p:sp>
      <p:grpSp>
        <p:nvGrpSpPr>
          <p:cNvPr id="16" name="Group 15"/>
          <p:cNvGrpSpPr/>
          <p:nvPr/>
        </p:nvGrpSpPr>
        <p:grpSpPr>
          <a:xfrm>
            <a:off x="6837361" y="1541810"/>
            <a:ext cx="6527800" cy="4457268"/>
            <a:chOff x="6804022" y="1511731"/>
            <a:chExt cx="6527800" cy="4457268"/>
          </a:xfrm>
        </p:grpSpPr>
        <p:grpSp>
          <p:nvGrpSpPr>
            <p:cNvPr id="19" name="Group 18"/>
            <p:cNvGrpSpPr/>
            <p:nvPr/>
          </p:nvGrpSpPr>
          <p:grpSpPr>
            <a:xfrm>
              <a:off x="6804022" y="1511731"/>
              <a:ext cx="6527800" cy="4457268"/>
              <a:chOff x="6804022" y="1511731"/>
              <a:chExt cx="6527800" cy="4457268"/>
            </a:xfrm>
          </p:grpSpPr>
          <p:graphicFrame>
            <p:nvGraphicFramePr>
              <p:cNvPr id="23" name="Chart 22"/>
              <p:cNvGraphicFramePr>
                <a:graphicFrameLocks/>
              </p:cNvGraphicFramePr>
              <p:nvPr>
                <p:extLst/>
              </p:nvPr>
            </p:nvGraphicFramePr>
            <p:xfrm>
              <a:off x="6804022" y="1511731"/>
              <a:ext cx="6527800" cy="4457268"/>
            </p:xfrm>
            <a:graphic>
              <a:graphicData uri="http://schemas.openxmlformats.org/drawingml/2006/chart">
                <c:chart xmlns:c="http://schemas.openxmlformats.org/drawingml/2006/chart" xmlns:r="http://schemas.openxmlformats.org/officeDocument/2006/relationships" r:id="rId5"/>
              </a:graphicData>
            </a:graphic>
          </p:graphicFrame>
          <p:sp>
            <p:nvSpPr>
              <p:cNvPr id="24" name="Rectangle 23"/>
              <p:cNvSpPr/>
              <p:nvPr/>
            </p:nvSpPr>
            <p:spPr>
              <a:xfrm>
                <a:off x="9537700" y="1606774"/>
                <a:ext cx="1117600" cy="272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9639298" y="5656942"/>
                <a:ext cx="1117600" cy="272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8118474" y="4095008"/>
              <a:ext cx="2362200" cy="369332"/>
            </a:xfrm>
            <a:prstGeom prst="rect">
              <a:avLst/>
            </a:prstGeom>
            <a:noFill/>
          </p:spPr>
          <p:txBody>
            <a:bodyPr wrap="square" rtlCol="0">
              <a:spAutoFit/>
            </a:bodyPr>
            <a:lstStyle/>
            <a:p>
              <a:pPr algn="ctr"/>
              <a:r>
                <a:rPr lang="en-US" b="1" dirty="0">
                  <a:solidFill>
                    <a:schemeClr val="bg1">
                      <a:lumMod val="85000"/>
                    </a:schemeClr>
                  </a:solidFill>
                  <a:latin typeface="Gilroy"/>
                  <a:ea typeface="Whitney HTF" charset="0"/>
                  <a:cs typeface="Gilroy"/>
                </a:rPr>
                <a:t>Mobilize</a:t>
              </a:r>
            </a:p>
          </p:txBody>
        </p:sp>
        <p:sp>
          <p:nvSpPr>
            <p:cNvPr id="21" name="TextBox 20"/>
            <p:cNvSpPr txBox="1"/>
            <p:nvPr/>
          </p:nvSpPr>
          <p:spPr>
            <a:xfrm>
              <a:off x="9820274" y="3534220"/>
              <a:ext cx="2362200" cy="369332"/>
            </a:xfrm>
            <a:prstGeom prst="rect">
              <a:avLst/>
            </a:prstGeom>
            <a:noFill/>
          </p:spPr>
          <p:txBody>
            <a:bodyPr wrap="square" rtlCol="0">
              <a:spAutoFit/>
            </a:bodyPr>
            <a:lstStyle/>
            <a:p>
              <a:pPr algn="ctr"/>
              <a:r>
                <a:rPr lang="en-US" b="1" dirty="0">
                  <a:latin typeface="Gilroy"/>
                  <a:ea typeface="Whitney HTF" charset="0"/>
                  <a:cs typeface="Gilroy"/>
                </a:rPr>
                <a:t>Organize</a:t>
              </a:r>
            </a:p>
          </p:txBody>
        </p:sp>
        <p:sp>
          <p:nvSpPr>
            <p:cNvPr id="22" name="TextBox 21"/>
            <p:cNvSpPr txBox="1"/>
            <p:nvPr/>
          </p:nvSpPr>
          <p:spPr>
            <a:xfrm>
              <a:off x="8280398" y="2571629"/>
              <a:ext cx="2362200" cy="369332"/>
            </a:xfrm>
            <a:prstGeom prst="rect">
              <a:avLst/>
            </a:prstGeom>
            <a:noFill/>
          </p:spPr>
          <p:txBody>
            <a:bodyPr wrap="square" rtlCol="0">
              <a:spAutoFit/>
            </a:bodyPr>
            <a:lstStyle/>
            <a:p>
              <a:pPr algn="ctr"/>
              <a:r>
                <a:rPr lang="en-US" b="1" dirty="0">
                  <a:latin typeface="Gilroy"/>
                  <a:ea typeface="Whitney HTF" charset="0"/>
                  <a:cs typeface="Gilroy"/>
                </a:rPr>
                <a:t>Recruit</a:t>
              </a:r>
            </a:p>
          </p:txBody>
        </p:sp>
      </p:grpSp>
      <p:sp>
        <p:nvSpPr>
          <p:cNvPr id="33" name="TextBox 32"/>
          <p:cNvSpPr txBox="1"/>
          <p:nvPr/>
        </p:nvSpPr>
        <p:spPr>
          <a:xfrm>
            <a:off x="8238857" y="1063004"/>
            <a:ext cx="3464465" cy="660437"/>
          </a:xfrm>
          <a:prstGeom prst="rect">
            <a:avLst/>
          </a:prstGeom>
          <a:noFill/>
        </p:spPr>
        <p:txBody>
          <a:bodyPr wrap="square" rtlCol="0">
            <a:spAutoFit/>
          </a:bodyPr>
          <a:lstStyle/>
          <a:p>
            <a:pPr algn="ctr">
              <a:lnSpc>
                <a:spcPct val="80000"/>
              </a:lnSpc>
            </a:pPr>
            <a:r>
              <a:rPr lang="en-US" sz="4500" b="1" dirty="0">
                <a:solidFill>
                  <a:schemeClr val="tx2"/>
                </a:solidFill>
                <a:latin typeface="Gilroy ExtraBold" charset="0"/>
                <a:ea typeface="Gilroy ExtraBold" charset="0"/>
                <a:cs typeface="Gilroy ExtraBold" charset="0"/>
              </a:rPr>
              <a:t>2017 </a:t>
            </a:r>
            <a:r>
              <a:rPr lang="mr-IN" sz="4500" b="1" dirty="0">
                <a:solidFill>
                  <a:schemeClr val="tx2"/>
                </a:solidFill>
                <a:latin typeface="Gilroy ExtraBold" charset="0"/>
                <a:ea typeface="Gilroy ExtraBold" charset="0"/>
                <a:cs typeface="Gilroy ExtraBold" charset="0"/>
              </a:rPr>
              <a:t>–</a:t>
            </a:r>
            <a:r>
              <a:rPr lang="en-US" sz="4500" b="1" dirty="0">
                <a:solidFill>
                  <a:schemeClr val="tx2"/>
                </a:solidFill>
                <a:latin typeface="Gilroy ExtraBold" charset="0"/>
                <a:ea typeface="Gilroy ExtraBold" charset="0"/>
                <a:cs typeface="Gilroy ExtraBold" charset="0"/>
              </a:rPr>
              <a:t>  </a:t>
            </a:r>
          </a:p>
        </p:txBody>
      </p:sp>
      <p:pic>
        <p:nvPicPr>
          <p:cNvPr id="34" name="Picture 33"/>
          <p:cNvPicPr>
            <a:picLocks noChangeAspect="1"/>
          </p:cNvPicPr>
          <p:nvPr/>
        </p:nvPicPr>
        <p:blipFill>
          <a:blip r:embed="rId6">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85131452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9" name="TextBox 8"/>
          <p:cNvSpPr txBox="1"/>
          <p:nvPr/>
        </p:nvSpPr>
        <p:spPr>
          <a:xfrm>
            <a:off x="0" y="2357374"/>
            <a:ext cx="12192000" cy="1938992"/>
          </a:xfrm>
          <a:prstGeom prst="rect">
            <a:avLst/>
          </a:prstGeom>
          <a:noFill/>
        </p:spPr>
        <p:txBody>
          <a:bodyPr wrap="square" rtlCol="0">
            <a:spAutoFit/>
          </a:bodyPr>
          <a:lstStyle/>
          <a:p>
            <a:pPr algn="ctr"/>
            <a:r>
              <a:rPr lang="en-US" sz="12000" b="1" dirty="0">
                <a:solidFill>
                  <a:srgbClr val="FFFFFF"/>
                </a:solidFill>
                <a:latin typeface="Gilroy ExtraBold" charset="0"/>
                <a:ea typeface="Gilroy ExtraBold" charset="0"/>
                <a:cs typeface="Gilroy ExtraBold" charset="0"/>
              </a:rPr>
              <a:t>Thank you!</a:t>
            </a:r>
          </a:p>
        </p:txBody>
      </p:sp>
      <p:pic>
        <p:nvPicPr>
          <p:cNvPr id="5" name="Picture 4"/>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707322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706624"/>
            <a:ext cx="12192000" cy="1015663"/>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What questions do you have?</a:t>
            </a:r>
          </a:p>
        </p:txBody>
      </p:sp>
      <p:pic>
        <p:nvPicPr>
          <p:cNvPr id="5" name="Picture 4"/>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284478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813884"/>
            <a:ext cx="12192000" cy="1015663"/>
          </a:xfrm>
          <a:prstGeom prst="rect">
            <a:avLst/>
          </a:prstGeom>
          <a:noFill/>
        </p:spPr>
        <p:txBody>
          <a:bodyPr wrap="square" rtlCol="0">
            <a:spAutoFit/>
          </a:bodyPr>
          <a:lstStyle/>
          <a:p>
            <a:pPr algn="ctr"/>
            <a:r>
              <a:rPr lang="en-US" sz="6000" b="1" dirty="0">
                <a:solidFill>
                  <a:schemeClr val="bg1"/>
                </a:solidFill>
                <a:latin typeface="Gilroy ExtraBold" charset="0"/>
                <a:ea typeface="Gilroy ExtraBold" charset="0"/>
                <a:cs typeface="Gilroy ExtraBold" charset="0"/>
              </a:rPr>
              <a:t>Meet today’s training team</a:t>
            </a:r>
          </a:p>
        </p:txBody>
      </p:sp>
      <p:pic>
        <p:nvPicPr>
          <p:cNvPr id="11" name="Picture 10"/>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76914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10385" y="1201821"/>
            <a:ext cx="2289409" cy="1384995"/>
          </a:xfrm>
          <a:prstGeom prst="rect">
            <a:avLst/>
          </a:prstGeom>
          <a:noFill/>
        </p:spPr>
        <p:txBody>
          <a:bodyPr wrap="none" rtlCol="0">
            <a:spAutoFit/>
          </a:bodyPr>
          <a:lstStyle/>
          <a:p>
            <a:pPr algn="ctr"/>
            <a:r>
              <a:rPr lang="en-US" sz="4200" b="1" dirty="0">
                <a:solidFill>
                  <a:srgbClr val="00B4DC"/>
                </a:solidFill>
                <a:latin typeface="Gilroy ExtraBold" charset="0"/>
                <a:ea typeface="Gilroy ExtraBold" charset="0"/>
                <a:cs typeface="Gilroy ExtraBold" charset="0"/>
              </a:rPr>
              <a:t>Today’s </a:t>
            </a:r>
          </a:p>
          <a:p>
            <a:pPr algn="ctr"/>
            <a:r>
              <a:rPr lang="en-US" sz="4200" b="1" dirty="0">
                <a:solidFill>
                  <a:srgbClr val="00B4DC"/>
                </a:solidFill>
                <a:latin typeface="Gilroy ExtraBold" charset="0"/>
                <a:ea typeface="Gilroy ExtraBold" charset="0"/>
                <a:cs typeface="Gilroy ExtraBold" charset="0"/>
              </a:rPr>
              <a:t>agenda</a:t>
            </a:r>
          </a:p>
        </p:txBody>
      </p:sp>
      <p:pic>
        <p:nvPicPr>
          <p:cNvPr id="7" name="Picture 6"/>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486160478"/>
              </p:ext>
            </p:extLst>
          </p:nvPr>
        </p:nvGraphicFramePr>
        <p:xfrm>
          <a:off x="4622800" y="1366520"/>
          <a:ext cx="7086601" cy="4511040"/>
        </p:xfrm>
        <a:graphic>
          <a:graphicData uri="http://schemas.openxmlformats.org/drawingml/2006/table">
            <a:tbl>
              <a:tblPr firstRow="1" bandRow="1">
                <a:tableStyleId>{5C22544A-7EE6-4342-B048-85BDC9FD1C3A}</a:tableStyleId>
              </a:tblPr>
              <a:tblGrid>
                <a:gridCol w="2032115">
                  <a:extLst>
                    <a:ext uri="{9D8B030D-6E8A-4147-A177-3AD203B41FA5}">
                      <a16:colId xmlns:a16="http://schemas.microsoft.com/office/drawing/2014/main" val="20000"/>
                    </a:ext>
                  </a:extLst>
                </a:gridCol>
                <a:gridCol w="5054486">
                  <a:extLst>
                    <a:ext uri="{9D8B030D-6E8A-4147-A177-3AD203B41FA5}">
                      <a16:colId xmlns:a16="http://schemas.microsoft.com/office/drawing/2014/main" val="20001"/>
                    </a:ext>
                  </a:extLst>
                </a:gridCol>
              </a:tblGrid>
              <a:tr h="319617">
                <a:tc>
                  <a:txBody>
                    <a:bodyPr/>
                    <a:lstStyle/>
                    <a:p>
                      <a:pPr algn="l"/>
                      <a:r>
                        <a:rPr lang="en-US" sz="2200" b="1" i="0" dirty="0">
                          <a:solidFill>
                            <a:schemeClr val="tx1"/>
                          </a:solidFill>
                          <a:latin typeface="Source Sans Pro" charset="0"/>
                          <a:ea typeface="Source Sans Pro" charset="0"/>
                          <a:cs typeface="Source Sans Pro" charset="0"/>
                        </a:rPr>
                        <a:t>10:00 –</a:t>
                      </a:r>
                      <a:r>
                        <a:rPr lang="en-US" sz="2200" b="1" i="0" baseline="0" dirty="0">
                          <a:solidFill>
                            <a:schemeClr val="tx1"/>
                          </a:solidFill>
                          <a:latin typeface="Source Sans Pro" charset="0"/>
                          <a:ea typeface="Source Sans Pro" charset="0"/>
                          <a:cs typeface="Source Sans Pro" charset="0"/>
                        </a:rPr>
                        <a:t> 10:30</a:t>
                      </a:r>
                      <a:endParaRPr lang="en-US" sz="2200" b="1" i="0" dirty="0">
                        <a:solidFill>
                          <a:schemeClr val="tx1"/>
                        </a:solidFill>
                        <a:latin typeface="Source Sans Pro" charset="0"/>
                        <a:ea typeface="Source Sans Pro" charset="0"/>
                        <a:cs typeface="Source Sans Pro" charset="0"/>
                      </a:endParaRPr>
                    </a:p>
                  </a:txBody>
                  <a:tcPr anchor="ctr">
                    <a:solidFill>
                      <a:schemeClr val="bg1"/>
                    </a:solidFill>
                  </a:tcPr>
                </a:tc>
                <a:tc>
                  <a:txBody>
                    <a:bodyPr/>
                    <a:lstStyle/>
                    <a:p>
                      <a:r>
                        <a:rPr lang="en-US" sz="2200" b="0" dirty="0">
                          <a:solidFill>
                            <a:schemeClr val="tx1"/>
                          </a:solidFill>
                          <a:latin typeface="Source Sans Pro" charset="0"/>
                          <a:ea typeface="Source Sans Pro" charset="0"/>
                          <a:cs typeface="Source Sans Pro" charset="0"/>
                        </a:rPr>
                        <a:t>Welcome and Introductions</a:t>
                      </a:r>
                    </a:p>
                  </a:txBody>
                  <a:tcPr anchor="ctr">
                    <a:solidFill>
                      <a:schemeClr val="bg1"/>
                    </a:solidFill>
                  </a:tcPr>
                </a:tc>
                <a:extLst>
                  <a:ext uri="{0D108BD9-81ED-4DB2-BD59-A6C34878D82A}">
                    <a16:rowId xmlns:a16="http://schemas.microsoft.com/office/drawing/2014/main" val="10000"/>
                  </a:ext>
                </a:extLst>
              </a:tr>
              <a:tr h="370840">
                <a:tc>
                  <a:txBody>
                    <a:bodyPr/>
                    <a:lstStyle/>
                    <a:p>
                      <a:pPr algn="l"/>
                      <a:r>
                        <a:rPr lang="en-US" sz="2200" b="1" i="0" dirty="0">
                          <a:solidFill>
                            <a:schemeClr val="tx1"/>
                          </a:solidFill>
                          <a:latin typeface="Source Sans Pro" charset="0"/>
                          <a:ea typeface="Source Sans Pro" charset="0"/>
                          <a:cs typeface="Source Sans Pro" charset="0"/>
                        </a:rPr>
                        <a:t>10:30 – 11:00</a:t>
                      </a:r>
                    </a:p>
                  </a:txBody>
                  <a:tcPr anchor="ctr">
                    <a:solidFill>
                      <a:schemeClr val="bg1"/>
                    </a:solidFill>
                  </a:tcPr>
                </a:tc>
                <a:tc>
                  <a:txBody>
                    <a:bodyPr/>
                    <a:lstStyle/>
                    <a:p>
                      <a:r>
                        <a:rPr lang="en-US" sz="2200" dirty="0">
                          <a:solidFill>
                            <a:schemeClr val="tx1"/>
                          </a:solidFill>
                          <a:latin typeface="Source Sans Pro" charset="0"/>
                          <a:ea typeface="Source Sans Pro" charset="0"/>
                          <a:cs typeface="Source Sans Pro" charset="0"/>
                        </a:rPr>
                        <a:t>We are</a:t>
                      </a:r>
                      <a:r>
                        <a:rPr lang="en-US" sz="2200" baseline="0" dirty="0">
                          <a:solidFill>
                            <a:schemeClr val="tx1"/>
                          </a:solidFill>
                          <a:latin typeface="Source Sans Pro" charset="0"/>
                          <a:ea typeface="Source Sans Pro" charset="0"/>
                          <a:cs typeface="Source Sans Pro" charset="0"/>
                        </a:rPr>
                        <a:t> OFA</a:t>
                      </a:r>
                      <a:endParaRPr lang="en-US" sz="2200" dirty="0">
                        <a:solidFill>
                          <a:schemeClr val="tx1"/>
                        </a:solidFill>
                        <a:latin typeface="Source Sans Pro" charset="0"/>
                        <a:ea typeface="Source Sans Pro" charset="0"/>
                        <a:cs typeface="Source Sans Pro" charset="0"/>
                      </a:endParaRPr>
                    </a:p>
                  </a:txBody>
                  <a:tcPr anchor="ctr">
                    <a:solidFill>
                      <a:schemeClr val="bg1"/>
                    </a:solidFill>
                  </a:tcPr>
                </a:tc>
                <a:extLst>
                  <a:ext uri="{0D108BD9-81ED-4DB2-BD59-A6C34878D82A}">
                    <a16:rowId xmlns:a16="http://schemas.microsoft.com/office/drawing/2014/main" val="10001"/>
                  </a:ext>
                </a:extLst>
              </a:tr>
              <a:tr h="370840">
                <a:tc>
                  <a:txBody>
                    <a:bodyPr/>
                    <a:lstStyle/>
                    <a:p>
                      <a:pPr algn="l"/>
                      <a:r>
                        <a:rPr lang="en-US" sz="2200" b="1" i="0" dirty="0">
                          <a:solidFill>
                            <a:schemeClr val="bg1"/>
                          </a:solidFill>
                          <a:latin typeface="Source Sans Pro" charset="0"/>
                          <a:ea typeface="Source Sans Pro" charset="0"/>
                          <a:cs typeface="Source Sans Pro" charset="0"/>
                        </a:rPr>
                        <a:t>11:00 – 12:15</a:t>
                      </a:r>
                    </a:p>
                  </a:txBody>
                  <a:tcPr anchor="ctr">
                    <a:solidFill>
                      <a:schemeClr val="tx2"/>
                    </a:solidFill>
                  </a:tcPr>
                </a:tc>
                <a:tc>
                  <a:txBody>
                    <a:bodyPr/>
                    <a:lstStyle/>
                    <a:p>
                      <a:r>
                        <a:rPr lang="en-US" sz="2200" dirty="0">
                          <a:solidFill>
                            <a:schemeClr val="bg1"/>
                          </a:solidFill>
                          <a:latin typeface="Source Sans Pro" charset="0"/>
                          <a:ea typeface="Source Sans Pro" charset="0"/>
                          <a:cs typeface="Source Sans Pro" charset="0"/>
                        </a:rPr>
                        <a:t>Program Breakouts</a:t>
                      </a:r>
                    </a:p>
                  </a:txBody>
                  <a:tcPr anchor="ctr">
                    <a:solidFill>
                      <a:schemeClr val="tx2"/>
                    </a:solidFill>
                  </a:tcPr>
                </a:tc>
                <a:extLst>
                  <a:ext uri="{0D108BD9-81ED-4DB2-BD59-A6C34878D82A}">
                    <a16:rowId xmlns:a16="http://schemas.microsoft.com/office/drawing/2014/main" val="10002"/>
                  </a:ext>
                </a:extLst>
              </a:tr>
              <a:tr h="370840">
                <a:tc>
                  <a:txBody>
                    <a:bodyPr/>
                    <a:lstStyle/>
                    <a:p>
                      <a:pPr algn="l"/>
                      <a:r>
                        <a:rPr lang="en-US" sz="2200" b="1" i="0" dirty="0">
                          <a:solidFill>
                            <a:srgbClr val="3D444D"/>
                          </a:solidFill>
                          <a:latin typeface="Source Sans Pro" charset="0"/>
                          <a:ea typeface="Source Sans Pro" charset="0"/>
                          <a:cs typeface="Source Sans Pro" charset="0"/>
                        </a:rPr>
                        <a:t>12:15 – 1:15 </a:t>
                      </a:r>
                    </a:p>
                  </a:txBody>
                  <a:tcPr anchor="ctr">
                    <a:noFill/>
                  </a:tcPr>
                </a:tc>
                <a:tc>
                  <a:txBody>
                    <a:bodyPr/>
                    <a:lstStyle/>
                    <a:p>
                      <a:r>
                        <a:rPr lang="en-US" sz="2200" b="1" dirty="0">
                          <a:solidFill>
                            <a:srgbClr val="3D444D"/>
                          </a:solidFill>
                          <a:latin typeface="Source Sans Pro" charset="0"/>
                          <a:ea typeface="Source Sans Pro" charset="0"/>
                          <a:cs typeface="Source Sans Pro" charset="0"/>
                        </a:rPr>
                        <a:t>Lunch</a:t>
                      </a:r>
                    </a:p>
                  </a:txBody>
                  <a:tcPr anchor="ctr">
                    <a:noFill/>
                  </a:tcPr>
                </a:tc>
                <a:extLst>
                  <a:ext uri="{0D108BD9-81ED-4DB2-BD59-A6C34878D82A}">
                    <a16:rowId xmlns:a16="http://schemas.microsoft.com/office/drawing/2014/main" val="10003"/>
                  </a:ext>
                </a:extLst>
              </a:tr>
              <a:tr h="370840">
                <a:tc>
                  <a:txBody>
                    <a:bodyPr/>
                    <a:lstStyle/>
                    <a:p>
                      <a:pPr algn="l"/>
                      <a:r>
                        <a:rPr lang="en-US" sz="2200" b="1" i="0" dirty="0">
                          <a:solidFill>
                            <a:srgbClr val="3D444D"/>
                          </a:solidFill>
                          <a:latin typeface="Source Sans Pro" charset="0"/>
                          <a:ea typeface="Source Sans Pro" charset="0"/>
                          <a:cs typeface="Source Sans Pro" charset="0"/>
                        </a:rPr>
                        <a:t>1:15 – 2:45 </a:t>
                      </a:r>
                    </a:p>
                  </a:txBody>
                  <a:tcPr anchor="ctr">
                    <a:noFill/>
                  </a:tcPr>
                </a:tc>
                <a:tc>
                  <a:txBody>
                    <a:bodyPr/>
                    <a:lstStyle/>
                    <a:p>
                      <a:r>
                        <a:rPr lang="en-US" sz="2200" dirty="0">
                          <a:solidFill>
                            <a:srgbClr val="3D444D"/>
                          </a:solidFill>
                          <a:latin typeface="Source Sans Pro" charset="0"/>
                          <a:ea typeface="Source Sans Pro" charset="0"/>
                          <a:cs typeface="Source Sans Pro" charset="0"/>
                        </a:rPr>
                        <a:t>Managing</a:t>
                      </a:r>
                      <a:r>
                        <a:rPr lang="en-US" sz="2200" baseline="0" dirty="0">
                          <a:solidFill>
                            <a:srgbClr val="3D444D"/>
                          </a:solidFill>
                          <a:latin typeface="Source Sans Pro" charset="0"/>
                          <a:ea typeface="Source Sans Pro" charset="0"/>
                          <a:cs typeface="Source Sans Pro" charset="0"/>
                        </a:rPr>
                        <a:t> Your Team: Fostering Relationships and Culture</a:t>
                      </a:r>
                      <a:endParaRPr lang="en-US" sz="2200" dirty="0">
                        <a:solidFill>
                          <a:srgbClr val="3D444D"/>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4"/>
                  </a:ext>
                </a:extLst>
              </a:tr>
              <a:tr h="370840">
                <a:tc>
                  <a:txBody>
                    <a:bodyPr/>
                    <a:lstStyle/>
                    <a:p>
                      <a:pPr algn="l"/>
                      <a:r>
                        <a:rPr lang="en-US" sz="2200" b="1" i="0" dirty="0">
                          <a:solidFill>
                            <a:srgbClr val="3D444D"/>
                          </a:solidFill>
                          <a:latin typeface="Source Sans Pro" charset="0"/>
                          <a:ea typeface="Source Sans Pro" charset="0"/>
                          <a:cs typeface="Source Sans Pro" charset="0"/>
                        </a:rPr>
                        <a:t>2:45 – 3:00</a:t>
                      </a:r>
                    </a:p>
                  </a:txBody>
                  <a:tcPr anchor="ctr">
                    <a:noFill/>
                  </a:tcPr>
                </a:tc>
                <a:tc>
                  <a:txBody>
                    <a:bodyPr/>
                    <a:lstStyle/>
                    <a:p>
                      <a:r>
                        <a:rPr lang="en-US" sz="2200" b="1" dirty="0">
                          <a:solidFill>
                            <a:srgbClr val="3D444D"/>
                          </a:solidFill>
                          <a:latin typeface="Source Sans Pro" charset="0"/>
                          <a:ea typeface="Source Sans Pro" charset="0"/>
                          <a:cs typeface="Source Sans Pro" charset="0"/>
                        </a:rPr>
                        <a:t>Break</a:t>
                      </a:r>
                    </a:p>
                  </a:txBody>
                  <a:tcPr anchor="ctr">
                    <a:noFill/>
                  </a:tcPr>
                </a:tc>
                <a:extLst>
                  <a:ext uri="{0D108BD9-81ED-4DB2-BD59-A6C34878D82A}">
                    <a16:rowId xmlns:a16="http://schemas.microsoft.com/office/drawing/2014/main" val="10005"/>
                  </a:ext>
                </a:extLst>
              </a:tr>
              <a:tr h="370840">
                <a:tc>
                  <a:txBody>
                    <a:bodyPr/>
                    <a:lstStyle/>
                    <a:p>
                      <a:pPr algn="l"/>
                      <a:r>
                        <a:rPr lang="en-US" sz="2200" b="1" i="0" dirty="0">
                          <a:solidFill>
                            <a:srgbClr val="3D444D"/>
                          </a:solidFill>
                          <a:latin typeface="Source Sans Pro" charset="0"/>
                          <a:ea typeface="Source Sans Pro" charset="0"/>
                          <a:cs typeface="Source Sans Pro" charset="0"/>
                        </a:rPr>
                        <a:t>3:00 – 4:15</a:t>
                      </a:r>
                    </a:p>
                  </a:txBody>
                  <a:tcPr anchor="ctr">
                    <a:noFill/>
                  </a:tcPr>
                </a:tc>
                <a:tc>
                  <a:txBody>
                    <a:bodyPr/>
                    <a:lstStyle/>
                    <a:p>
                      <a:r>
                        <a:rPr lang="en-US" sz="2200" dirty="0">
                          <a:solidFill>
                            <a:srgbClr val="3D444D"/>
                          </a:solidFill>
                          <a:latin typeface="Source Sans Pro" charset="0"/>
                          <a:ea typeface="Source Sans Pro" charset="0"/>
                          <a:cs typeface="Source Sans Pro" charset="0"/>
                        </a:rPr>
                        <a:t>Managing</a:t>
                      </a:r>
                      <a:r>
                        <a:rPr lang="en-US" sz="2200" baseline="0" dirty="0">
                          <a:solidFill>
                            <a:srgbClr val="3D444D"/>
                          </a:solidFill>
                          <a:latin typeface="Source Sans Pro" charset="0"/>
                          <a:ea typeface="Source Sans Pro" charset="0"/>
                          <a:cs typeface="Source Sans Pro" charset="0"/>
                        </a:rPr>
                        <a:t> Your Team: Coachable Moments</a:t>
                      </a:r>
                      <a:endParaRPr lang="en-US" sz="2200" dirty="0">
                        <a:solidFill>
                          <a:srgbClr val="3D444D"/>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6"/>
                  </a:ext>
                </a:extLst>
              </a:tr>
              <a:tr h="370840">
                <a:tc>
                  <a:txBody>
                    <a:bodyPr/>
                    <a:lstStyle/>
                    <a:p>
                      <a:pPr algn="l"/>
                      <a:r>
                        <a:rPr lang="en-US" sz="2200" b="1" i="0" dirty="0">
                          <a:solidFill>
                            <a:srgbClr val="3D444D"/>
                          </a:solidFill>
                          <a:latin typeface="Source Sans Pro" charset="0"/>
                          <a:ea typeface="Source Sans Pro" charset="0"/>
                          <a:cs typeface="Source Sans Pro" charset="0"/>
                        </a:rPr>
                        <a:t>4:15 – 4:30</a:t>
                      </a:r>
                    </a:p>
                  </a:txBody>
                  <a:tcPr anchor="ctr">
                    <a:noFill/>
                  </a:tcPr>
                </a:tc>
                <a:tc>
                  <a:txBody>
                    <a:bodyPr/>
                    <a:lstStyle/>
                    <a:p>
                      <a:r>
                        <a:rPr lang="en-US" sz="2200" b="1" dirty="0">
                          <a:solidFill>
                            <a:srgbClr val="3D444D"/>
                          </a:solidFill>
                          <a:latin typeface="Source Sans Pro" charset="0"/>
                          <a:ea typeface="Source Sans Pro" charset="0"/>
                          <a:cs typeface="Source Sans Pro" charset="0"/>
                        </a:rPr>
                        <a:t>Break</a:t>
                      </a:r>
                    </a:p>
                  </a:txBody>
                  <a:tcPr anchor="ctr">
                    <a:noFill/>
                  </a:tcPr>
                </a:tc>
                <a:extLst>
                  <a:ext uri="{0D108BD9-81ED-4DB2-BD59-A6C34878D82A}">
                    <a16:rowId xmlns:a16="http://schemas.microsoft.com/office/drawing/2014/main" val="10007"/>
                  </a:ext>
                </a:extLst>
              </a:tr>
              <a:tr h="370840">
                <a:tc>
                  <a:txBody>
                    <a:bodyPr/>
                    <a:lstStyle/>
                    <a:p>
                      <a:pPr algn="l"/>
                      <a:r>
                        <a:rPr lang="en-US" sz="2200" b="1" i="0" dirty="0">
                          <a:solidFill>
                            <a:srgbClr val="3D444D"/>
                          </a:solidFill>
                          <a:latin typeface="Source Sans Pro" charset="0"/>
                          <a:ea typeface="Source Sans Pro" charset="0"/>
                          <a:cs typeface="Source Sans Pro" charset="0"/>
                        </a:rPr>
                        <a:t>4:30 – 5:00 </a:t>
                      </a:r>
                    </a:p>
                  </a:txBody>
                  <a:tcPr anchor="ctr">
                    <a:noFill/>
                  </a:tcPr>
                </a:tc>
                <a:tc>
                  <a:txBody>
                    <a:bodyPr/>
                    <a:lstStyle/>
                    <a:p>
                      <a:r>
                        <a:rPr lang="en-US" sz="2200" dirty="0">
                          <a:solidFill>
                            <a:srgbClr val="3D444D"/>
                          </a:solidFill>
                          <a:latin typeface="Source Sans Pro" charset="0"/>
                          <a:ea typeface="Source Sans Pro" charset="0"/>
                          <a:cs typeface="Source Sans Pro" charset="0"/>
                        </a:rPr>
                        <a:t>Debrief</a:t>
                      </a:r>
                      <a:r>
                        <a:rPr lang="en-US" sz="2200" baseline="0" dirty="0">
                          <a:solidFill>
                            <a:srgbClr val="3D444D"/>
                          </a:solidFill>
                          <a:latin typeface="Source Sans Pro" charset="0"/>
                          <a:ea typeface="Source Sans Pro" charset="0"/>
                          <a:cs typeface="Source Sans Pro" charset="0"/>
                        </a:rPr>
                        <a:t> &amp; Close</a:t>
                      </a:r>
                      <a:endParaRPr lang="en-US" sz="2200" dirty="0">
                        <a:solidFill>
                          <a:srgbClr val="3D444D"/>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292299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alphaModFix amt="10000"/>
            <a:extLst>
              <a:ext uri="{28A0092B-C50C-407E-A947-70E740481C1C}">
                <a14:useLocalDpi xmlns:a14="http://schemas.microsoft.com/office/drawing/2010/main" val="0"/>
              </a:ext>
            </a:extLst>
          </a:blip>
          <a:srcRect t="13434" b="1889"/>
          <a:stretch/>
        </p:blipFill>
        <p:spPr>
          <a:xfrm>
            <a:off x="0" y="0"/>
            <a:ext cx="12191998" cy="6858000"/>
          </a:xfrm>
          <a:prstGeom prst="rect">
            <a:avLst/>
          </a:prstGeom>
        </p:spPr>
      </p:pic>
      <p:sp>
        <p:nvSpPr>
          <p:cNvPr id="9" name="TextBox 8"/>
          <p:cNvSpPr txBox="1"/>
          <p:nvPr/>
        </p:nvSpPr>
        <p:spPr>
          <a:xfrm>
            <a:off x="0" y="2441873"/>
            <a:ext cx="12192000" cy="1477328"/>
          </a:xfrm>
          <a:prstGeom prst="rect">
            <a:avLst/>
          </a:prstGeom>
          <a:noFill/>
        </p:spPr>
        <p:txBody>
          <a:bodyPr wrap="square" rtlCol="0">
            <a:spAutoFit/>
          </a:bodyPr>
          <a:lstStyle/>
          <a:p>
            <a:pPr algn="ctr"/>
            <a:r>
              <a:rPr lang="en-US" sz="9000" b="1" dirty="0">
                <a:solidFill>
                  <a:srgbClr val="FFFFFF"/>
                </a:solidFill>
                <a:latin typeface="Gilroy ExtraBold" charset="0"/>
                <a:ea typeface="Gilroy ExtraBold" charset="0"/>
                <a:cs typeface="Gilroy ExtraBold" charset="0"/>
              </a:rPr>
              <a:t>Program breakouts</a:t>
            </a:r>
          </a:p>
        </p:txBody>
      </p:sp>
      <p:sp>
        <p:nvSpPr>
          <p:cNvPr id="4" name="TextBox 3"/>
          <p:cNvSpPr txBox="1"/>
          <p:nvPr/>
        </p:nvSpPr>
        <p:spPr>
          <a:xfrm>
            <a:off x="0" y="3852065"/>
            <a:ext cx="12192000" cy="461665"/>
          </a:xfrm>
          <a:prstGeom prst="rect">
            <a:avLst/>
          </a:prstGeom>
          <a:noFill/>
        </p:spPr>
        <p:txBody>
          <a:bodyPr wrap="square" rtlCol="0">
            <a:spAutoFit/>
          </a:bodyPr>
          <a:lstStyle/>
          <a:p>
            <a:pPr algn="ctr"/>
            <a:r>
              <a:rPr lang="en-US" sz="2400" dirty="0">
                <a:solidFill>
                  <a:schemeClr val="tx2"/>
                </a:solidFill>
                <a:latin typeface="Gilroy"/>
                <a:ea typeface="Source Sans Pro" charset="0"/>
                <a:cs typeface="Gilroy"/>
              </a:rPr>
              <a:t>Community Engagement Fellowship &amp; Campus Organizing Academy</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548085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alphaModFix amt="10000"/>
            <a:extLst>
              <a:ext uri="{28A0092B-C50C-407E-A947-70E740481C1C}">
                <a14:useLocalDpi xmlns:a14="http://schemas.microsoft.com/office/drawing/2010/main" val="0"/>
              </a:ext>
            </a:extLst>
          </a:blip>
          <a:srcRect t="7909" b="7909"/>
          <a:stretch/>
        </p:blipFill>
        <p:spPr>
          <a:xfrm>
            <a:off x="0" y="0"/>
            <a:ext cx="12192000" cy="6858000"/>
          </a:xfrm>
          <a:prstGeom prst="rect">
            <a:avLst/>
          </a:prstGeom>
        </p:spPr>
      </p:pic>
      <p:sp>
        <p:nvSpPr>
          <p:cNvPr id="9" name="TextBox 8"/>
          <p:cNvSpPr txBox="1"/>
          <p:nvPr/>
        </p:nvSpPr>
        <p:spPr>
          <a:xfrm>
            <a:off x="0" y="2966752"/>
            <a:ext cx="12192000" cy="1169551"/>
          </a:xfrm>
          <a:prstGeom prst="rect">
            <a:avLst/>
          </a:prstGeom>
          <a:noFill/>
        </p:spPr>
        <p:txBody>
          <a:bodyPr wrap="square" rtlCol="0">
            <a:spAutoFit/>
          </a:bodyPr>
          <a:lstStyle/>
          <a:p>
            <a:pPr algn="ctr"/>
            <a:r>
              <a:rPr lang="en-US" sz="7000" b="1" dirty="0">
                <a:solidFill>
                  <a:srgbClr val="FFFFFF"/>
                </a:solidFill>
                <a:latin typeface="Gilroy ExtraBold" charset="0"/>
                <a:ea typeface="Gilroy ExtraBold" charset="0"/>
                <a:cs typeface="Gilroy ExtraBold" charset="0"/>
              </a:rPr>
              <a:t>Managing the program</a:t>
            </a:r>
          </a:p>
        </p:txBody>
      </p:sp>
    </p:spTree>
    <p:extLst>
      <p:ext uri="{BB962C8B-B14F-4D97-AF65-F5344CB8AC3E}">
        <p14:creationId xmlns:p14="http://schemas.microsoft.com/office/powerpoint/2010/main" val="1812114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noChangeAspect="1"/>
          </p:cNvGrpSpPr>
          <p:nvPr/>
        </p:nvGrpSpPr>
        <p:grpSpPr>
          <a:xfrm>
            <a:off x="1560194" y="2837739"/>
            <a:ext cx="9071610" cy="1034908"/>
            <a:chOff x="749411" y="1659918"/>
            <a:chExt cx="7538083" cy="859960"/>
          </a:xfrm>
        </p:grpSpPr>
        <p:sp>
          <p:nvSpPr>
            <p:cNvPr id="14" name="Rectangle 13"/>
            <p:cNvSpPr/>
            <p:nvPr/>
          </p:nvSpPr>
          <p:spPr>
            <a:xfrm>
              <a:off x="749411" y="1659918"/>
              <a:ext cx="3045694" cy="859959"/>
            </a:xfrm>
            <a:prstGeom prst="rect">
              <a:avLst/>
            </a:prstGeom>
            <a:solidFill>
              <a:schemeClr val="tx2">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Gilroy ExtraBold" charset="0"/>
                  <a:ea typeface="Gilroy ExtraBold" charset="0"/>
                  <a:cs typeface="Gilroy ExtraBold" charset="0"/>
                </a:rPr>
                <a:t>PHASE 1</a:t>
              </a:r>
            </a:p>
          </p:txBody>
        </p:sp>
        <p:sp>
          <p:nvSpPr>
            <p:cNvPr id="16" name="Rectangle 15"/>
            <p:cNvSpPr/>
            <p:nvPr/>
          </p:nvSpPr>
          <p:spPr>
            <a:xfrm>
              <a:off x="3947506" y="1659919"/>
              <a:ext cx="2909347" cy="859959"/>
            </a:xfrm>
            <a:prstGeom prst="rect">
              <a:avLst/>
            </a:prstGeom>
            <a:solidFill>
              <a:schemeClr val="bg2">
                <a:lumMod val="25000"/>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Gilroy ExtraBold" charset="0"/>
                  <a:ea typeface="Gilroy ExtraBold" charset="0"/>
                  <a:cs typeface="Gilroy ExtraBold" charset="0"/>
                </a:rPr>
                <a:t>PHASE 2</a:t>
              </a:r>
            </a:p>
          </p:txBody>
        </p:sp>
        <p:sp>
          <p:nvSpPr>
            <p:cNvPr id="18" name="Rectangle 17"/>
            <p:cNvSpPr/>
            <p:nvPr/>
          </p:nvSpPr>
          <p:spPr>
            <a:xfrm>
              <a:off x="7009255" y="1659918"/>
              <a:ext cx="1278239" cy="859959"/>
            </a:xfrm>
            <a:prstGeom prst="rect">
              <a:avLst/>
            </a:prstGeom>
            <a:solidFill>
              <a:schemeClr val="bg2">
                <a:lumMod val="25000"/>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Gilroy ExtraBold" charset="0"/>
                  <a:ea typeface="Gilroy ExtraBold" charset="0"/>
                  <a:cs typeface="Gilroy ExtraBold" charset="0"/>
                </a:rPr>
                <a:t>PHASE 3</a:t>
              </a:r>
            </a:p>
          </p:txBody>
        </p:sp>
      </p:grpSp>
      <p:pic>
        <p:nvPicPr>
          <p:cNvPr id="9" name="Picture 8"/>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0" name="Rectangle 9"/>
          <p:cNvSpPr>
            <a:spLocks noChangeArrowheads="1"/>
          </p:cNvSpPr>
          <p:nvPr/>
        </p:nvSpPr>
        <p:spPr bwMode="auto">
          <a:xfrm>
            <a:off x="0" y="532695"/>
            <a:ext cx="12191999" cy="757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4500" b="1" dirty="0">
                <a:solidFill>
                  <a:srgbClr val="00B3DC"/>
                </a:solidFill>
                <a:latin typeface="Gilroy ExtraBold" charset="0"/>
                <a:ea typeface="Gilroy ExtraBold" charset="0"/>
                <a:cs typeface="Gilroy ExtraBold" charset="0"/>
              </a:rPr>
              <a:t>Community Engagement Fellowship</a:t>
            </a:r>
          </a:p>
        </p:txBody>
      </p:sp>
      <p:sp>
        <p:nvSpPr>
          <p:cNvPr id="11" name="Rectangle 10"/>
          <p:cNvSpPr>
            <a:spLocks noChangeArrowheads="1"/>
          </p:cNvSpPr>
          <p:nvPr/>
        </p:nvSpPr>
        <p:spPr bwMode="auto">
          <a:xfrm>
            <a:off x="2047967" y="4067936"/>
            <a:ext cx="2689756" cy="821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9" tIns="20979" rIns="41959" bIns="20979">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2531" dirty="0">
                <a:solidFill>
                  <a:srgbClr val="00B3DC"/>
                </a:solidFill>
                <a:latin typeface="Source Sans Pro" charset="0"/>
                <a:ea typeface="Source Sans Pro" charset="0"/>
                <a:cs typeface="Source Sans Pro" charset="0"/>
              </a:rPr>
              <a:t>Recruitment and Selection</a:t>
            </a:r>
          </a:p>
        </p:txBody>
      </p:sp>
    </p:spTree>
    <p:extLst>
      <p:ext uri="{BB962C8B-B14F-4D97-AF65-F5344CB8AC3E}">
        <p14:creationId xmlns:p14="http://schemas.microsoft.com/office/powerpoint/2010/main" val="756332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grpSp>
        <p:nvGrpSpPr>
          <p:cNvPr id="11" name="Group 10"/>
          <p:cNvGrpSpPr>
            <a:grpSpLocks noChangeAspect="1"/>
          </p:cNvGrpSpPr>
          <p:nvPr/>
        </p:nvGrpSpPr>
        <p:grpSpPr>
          <a:xfrm>
            <a:off x="1560194" y="2837739"/>
            <a:ext cx="9071610" cy="1034908"/>
            <a:chOff x="749411" y="1659918"/>
            <a:chExt cx="7538083" cy="859960"/>
          </a:xfrm>
        </p:grpSpPr>
        <p:sp>
          <p:nvSpPr>
            <p:cNvPr id="12" name="Rectangle 11"/>
            <p:cNvSpPr/>
            <p:nvPr/>
          </p:nvSpPr>
          <p:spPr>
            <a:xfrm>
              <a:off x="749411" y="1659918"/>
              <a:ext cx="3045694" cy="85995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Gilroy ExtraBold" charset="0"/>
                  <a:ea typeface="Gilroy ExtraBold" charset="0"/>
                  <a:cs typeface="Gilroy ExtraBold" charset="0"/>
                </a:rPr>
                <a:t>PHASE 1</a:t>
              </a:r>
            </a:p>
          </p:txBody>
        </p:sp>
        <p:sp>
          <p:nvSpPr>
            <p:cNvPr id="13" name="Rectangle 12"/>
            <p:cNvSpPr/>
            <p:nvPr/>
          </p:nvSpPr>
          <p:spPr>
            <a:xfrm>
              <a:off x="3947506" y="1659919"/>
              <a:ext cx="2909347" cy="859959"/>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Gilroy ExtraBold" charset="0"/>
                  <a:ea typeface="Gilroy ExtraBold" charset="0"/>
                  <a:cs typeface="Gilroy ExtraBold" charset="0"/>
                </a:rPr>
                <a:t>PHASE 2</a:t>
              </a:r>
            </a:p>
          </p:txBody>
        </p:sp>
        <p:sp>
          <p:nvSpPr>
            <p:cNvPr id="15" name="Rectangle 14"/>
            <p:cNvSpPr/>
            <p:nvPr/>
          </p:nvSpPr>
          <p:spPr>
            <a:xfrm>
              <a:off x="7009255" y="1659918"/>
              <a:ext cx="1278239" cy="85995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Gilroy ExtraBold" charset="0"/>
                  <a:ea typeface="Gilroy ExtraBold" charset="0"/>
                  <a:cs typeface="Gilroy ExtraBold" charset="0"/>
                </a:rPr>
                <a:t>PHASE 3</a:t>
              </a:r>
            </a:p>
          </p:txBody>
        </p:sp>
      </p:grpSp>
      <p:sp>
        <p:nvSpPr>
          <p:cNvPr id="17" name="Rectangle 16"/>
          <p:cNvSpPr>
            <a:spLocks noChangeArrowheads="1"/>
          </p:cNvSpPr>
          <p:nvPr/>
        </p:nvSpPr>
        <p:spPr bwMode="auto">
          <a:xfrm>
            <a:off x="0" y="532695"/>
            <a:ext cx="12191999" cy="757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4500" b="1" dirty="0">
                <a:solidFill>
                  <a:srgbClr val="00B3DC"/>
                </a:solidFill>
                <a:latin typeface="Gilroy ExtraBold" charset="0"/>
                <a:ea typeface="Gilroy ExtraBold" charset="0"/>
                <a:cs typeface="Gilroy ExtraBold" charset="0"/>
              </a:rPr>
              <a:t>Community </a:t>
            </a:r>
            <a:r>
              <a:rPr lang="en-US" sz="4500" b="1">
                <a:solidFill>
                  <a:srgbClr val="00B3DC"/>
                </a:solidFill>
                <a:latin typeface="Gilroy ExtraBold" charset="0"/>
                <a:ea typeface="Gilroy ExtraBold" charset="0"/>
                <a:cs typeface="Gilroy ExtraBold" charset="0"/>
              </a:rPr>
              <a:t>Engagement Fellowship</a:t>
            </a:r>
            <a:endParaRPr lang="en-US" sz="4500" b="1" dirty="0">
              <a:solidFill>
                <a:srgbClr val="00B3DC"/>
              </a:solidFill>
              <a:latin typeface="Gilroy ExtraBold" charset="0"/>
              <a:ea typeface="Gilroy ExtraBold" charset="0"/>
              <a:cs typeface="Gilroy ExtraBold" charset="0"/>
            </a:endParaRPr>
          </a:p>
        </p:txBody>
      </p:sp>
      <p:sp>
        <p:nvSpPr>
          <p:cNvPr id="20" name="Rectangle 19"/>
          <p:cNvSpPr>
            <a:spLocks noChangeArrowheads="1"/>
          </p:cNvSpPr>
          <p:nvPr/>
        </p:nvSpPr>
        <p:spPr bwMode="auto">
          <a:xfrm>
            <a:off x="5832888" y="4067936"/>
            <a:ext cx="2689756" cy="821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9" tIns="20979" rIns="41959" bIns="20979">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2531" dirty="0">
                <a:solidFill>
                  <a:srgbClr val="00B3DC"/>
                </a:solidFill>
                <a:latin typeface="Source Sans Pro" charset="0"/>
                <a:ea typeface="Source Sans Pro" charset="0"/>
                <a:cs typeface="Source Sans Pro" charset="0"/>
              </a:rPr>
              <a:t>Orientation and Curriculum</a:t>
            </a:r>
          </a:p>
        </p:txBody>
      </p:sp>
    </p:spTree>
    <p:extLst>
      <p:ext uri="{BB962C8B-B14F-4D97-AF65-F5344CB8AC3E}">
        <p14:creationId xmlns:p14="http://schemas.microsoft.com/office/powerpoint/2010/main" val="1364915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741042" y="1166307"/>
            <a:ext cx="5751670" cy="3927550"/>
          </a:xfrm>
          <a:prstGeom prst="rect">
            <a:avLst/>
          </a:prstGeom>
          <a:noFill/>
        </p:spPr>
        <p:txBody>
          <a:bodyPr wrap="square" lIns="79567" tIns="39783" rIns="79567" bIns="39783" rtlCol="0">
            <a:spAutoFit/>
          </a:bodyPr>
          <a:lstStyle/>
          <a:p>
            <a:r>
              <a:rPr lang="en-US" sz="2500" dirty="0">
                <a:solidFill>
                  <a:srgbClr val="C6D0D7">
                    <a:lumMod val="25000"/>
                  </a:srgbClr>
                </a:solidFill>
                <a:latin typeface="Source Sans Pro" charset="0"/>
                <a:ea typeface="Source Sans Pro" charset="0"/>
                <a:cs typeface="Source Sans Pro" charset="0"/>
              </a:rPr>
              <a:t>Learn the types of community engagement events fellows will learn to organize</a:t>
            </a:r>
          </a:p>
          <a:p>
            <a:endParaRPr lang="en-US" sz="2500" dirty="0">
              <a:solidFill>
                <a:srgbClr val="C6D0D7">
                  <a:lumMod val="25000"/>
                </a:srgbClr>
              </a:solidFill>
              <a:latin typeface="Source Sans Pro" charset="0"/>
              <a:ea typeface="Source Sans Pro" charset="0"/>
              <a:cs typeface="Source Sans Pro" charset="0"/>
            </a:endParaRPr>
          </a:p>
          <a:p>
            <a:r>
              <a:rPr lang="en-US" sz="2500" dirty="0">
                <a:solidFill>
                  <a:srgbClr val="C6D0D7">
                    <a:lumMod val="25000"/>
                  </a:srgbClr>
                </a:solidFill>
                <a:latin typeface="Source Sans Pro" charset="0"/>
                <a:ea typeface="Source Sans Pro" charset="0"/>
                <a:cs typeface="Source Sans Pro" charset="0"/>
              </a:rPr>
              <a:t>Be able to guide fellows through the curriculum</a:t>
            </a:r>
          </a:p>
          <a:p>
            <a:endParaRPr lang="en-US" sz="2500" dirty="0">
              <a:solidFill>
                <a:srgbClr val="C6D0D7">
                  <a:lumMod val="25000"/>
                </a:srgbClr>
              </a:solidFill>
              <a:latin typeface="Source Sans Pro" charset="0"/>
              <a:ea typeface="Source Sans Pro" charset="0"/>
              <a:cs typeface="Source Sans Pro" charset="0"/>
            </a:endParaRPr>
          </a:p>
          <a:p>
            <a:r>
              <a:rPr lang="en-US" sz="2500" dirty="0">
                <a:solidFill>
                  <a:srgbClr val="C6D0D7">
                    <a:lumMod val="25000"/>
                  </a:srgbClr>
                </a:solidFill>
                <a:latin typeface="Source Sans Pro" charset="0"/>
                <a:ea typeface="Source Sans Pro" charset="0"/>
                <a:cs typeface="Source Sans Pro" charset="0"/>
              </a:rPr>
              <a:t>Feel comfortable supporting your fellows as they organize community engagement events from start to finish</a:t>
            </a:r>
          </a:p>
        </p:txBody>
      </p:sp>
      <p:sp>
        <p:nvSpPr>
          <p:cNvPr id="15" name="Rectangle 14"/>
          <p:cNvSpPr>
            <a:spLocks noChangeArrowheads="1"/>
          </p:cNvSpPr>
          <p:nvPr/>
        </p:nvSpPr>
        <p:spPr bwMode="auto">
          <a:xfrm>
            <a:off x="1250066" y="998161"/>
            <a:ext cx="2866506" cy="680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rgbClr val="00B3DC"/>
                </a:solidFill>
                <a:latin typeface="Gilroy ExtraBold" charset="0"/>
                <a:ea typeface="Gilroy ExtraBold" charset="0"/>
                <a:cs typeface="Gilroy ExtraBold" charset="0"/>
              </a:rPr>
              <a:t>Goals</a:t>
            </a:r>
          </a:p>
        </p:txBody>
      </p:sp>
      <p:sp>
        <p:nvSpPr>
          <p:cNvPr id="17" name="Oval 16"/>
          <p:cNvSpPr/>
          <p:nvPr/>
        </p:nvSpPr>
        <p:spPr>
          <a:xfrm>
            <a:off x="5292372" y="1248741"/>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1</a:t>
            </a:r>
          </a:p>
        </p:txBody>
      </p:sp>
      <p:sp>
        <p:nvSpPr>
          <p:cNvPr id="18" name="Oval 17"/>
          <p:cNvSpPr/>
          <p:nvPr/>
        </p:nvSpPr>
        <p:spPr>
          <a:xfrm>
            <a:off x="5292370" y="2785587"/>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2</a:t>
            </a:r>
          </a:p>
        </p:txBody>
      </p:sp>
      <p:sp>
        <p:nvSpPr>
          <p:cNvPr id="19" name="Oval 18"/>
          <p:cNvSpPr/>
          <p:nvPr/>
        </p:nvSpPr>
        <p:spPr>
          <a:xfrm>
            <a:off x="5292370" y="3929107"/>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3</a:t>
            </a:r>
          </a:p>
        </p:txBody>
      </p:sp>
    </p:spTree>
    <p:extLst>
      <p:ext uri="{BB962C8B-B14F-4D97-AF65-F5344CB8AC3E}">
        <p14:creationId xmlns:p14="http://schemas.microsoft.com/office/powerpoint/2010/main" val="1448619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85088" y="1117152"/>
            <a:ext cx="4194048" cy="660437"/>
          </a:xfrm>
          <a:prstGeom prst="rect">
            <a:avLst/>
          </a:prstGeom>
          <a:noFill/>
        </p:spPr>
        <p:txBody>
          <a:bodyPr wrap="square" rtlCol="0">
            <a:spAutoFit/>
          </a:bodyPr>
          <a:lstStyle/>
          <a:p>
            <a:pPr>
              <a:lnSpc>
                <a:spcPct val="80000"/>
              </a:lnSpc>
            </a:pPr>
            <a:r>
              <a:rPr lang="en-US" sz="4500" b="1" dirty="0">
                <a:solidFill>
                  <a:srgbClr val="00B4DC"/>
                </a:solidFill>
                <a:latin typeface="Gilroy ExtraBold" charset="0"/>
                <a:ea typeface="Gilroy ExtraBold" charset="0"/>
                <a:cs typeface="Gilroy ExtraBold" charset="0"/>
              </a:rPr>
              <a:t>Agenda</a:t>
            </a:r>
          </a:p>
        </p:txBody>
      </p:sp>
      <p:graphicFrame>
        <p:nvGraphicFramePr>
          <p:cNvPr id="5" name="Table 4"/>
          <p:cNvGraphicFramePr>
            <a:graphicFrameLocks noGrp="1"/>
          </p:cNvGraphicFramePr>
          <p:nvPr>
            <p:extLst>
              <p:ext uri="{D42A27DB-BD31-4B8C-83A1-F6EECF244321}">
                <p14:modId xmlns:p14="http://schemas.microsoft.com/office/powerpoint/2010/main" val="1260935163"/>
              </p:ext>
            </p:extLst>
          </p:nvPr>
        </p:nvGraphicFramePr>
        <p:xfrm>
          <a:off x="5421351" y="2250381"/>
          <a:ext cx="4150912" cy="2255866"/>
        </p:xfrm>
        <a:graphic>
          <a:graphicData uri="http://schemas.openxmlformats.org/drawingml/2006/table">
            <a:tbl>
              <a:tblPr firstRow="1" bandRow="1">
                <a:tableStyleId>{5C22544A-7EE6-4342-B048-85BDC9FD1C3A}</a:tableStyleId>
              </a:tblPr>
              <a:tblGrid>
                <a:gridCol w="4150912">
                  <a:extLst>
                    <a:ext uri="{9D8B030D-6E8A-4147-A177-3AD203B41FA5}">
                      <a16:colId xmlns:a16="http://schemas.microsoft.com/office/drawing/2014/main" val="20000"/>
                    </a:ext>
                  </a:extLst>
                </a:gridCol>
              </a:tblGrid>
              <a:tr h="569702">
                <a:tc>
                  <a:txBody>
                    <a:bodyPr/>
                    <a:lstStyle/>
                    <a:p>
                      <a:r>
                        <a:rPr lang="en-US" sz="2200" b="0" i="0" baseline="0" dirty="0">
                          <a:solidFill>
                            <a:schemeClr val="bg1"/>
                          </a:solidFill>
                          <a:latin typeface="Source Sans Pro" charset="0"/>
                          <a:ea typeface="Source Sans Pro" charset="0"/>
                          <a:cs typeface="Source Sans Pro" charset="0"/>
                        </a:rPr>
                        <a:t>Community Engagement Events</a:t>
                      </a:r>
                    </a:p>
                  </a:txBody>
                  <a:tcPr anchor="ctr">
                    <a:solidFill>
                      <a:srgbClr val="00B4DC"/>
                    </a:solidFill>
                  </a:tcPr>
                </a:tc>
                <a:extLst>
                  <a:ext uri="{0D108BD9-81ED-4DB2-BD59-A6C34878D82A}">
                    <a16:rowId xmlns:a16="http://schemas.microsoft.com/office/drawing/2014/main" val="10000"/>
                  </a:ext>
                </a:extLst>
              </a:tr>
              <a:tr h="569702">
                <a:tc>
                  <a:txBody>
                    <a:bodyPr/>
                    <a:lstStyle/>
                    <a:p>
                      <a:r>
                        <a:rPr lang="en-US" sz="2200" b="0" i="0" dirty="0">
                          <a:solidFill>
                            <a:schemeClr val="tx1"/>
                          </a:solidFill>
                          <a:latin typeface="Source Sans Pro" charset="0"/>
                          <a:ea typeface="Source Sans Pro" charset="0"/>
                          <a:cs typeface="Source Sans Pro" charset="0"/>
                        </a:rPr>
                        <a:t>Developing</a:t>
                      </a:r>
                      <a:r>
                        <a:rPr lang="en-US" sz="2200" b="0" i="0" baseline="0" dirty="0">
                          <a:solidFill>
                            <a:schemeClr val="tx1"/>
                          </a:solidFill>
                          <a:latin typeface="Source Sans Pro" charset="0"/>
                          <a:ea typeface="Source Sans Pro" charset="0"/>
                          <a:cs typeface="Source Sans Pro" charset="0"/>
                        </a:rPr>
                        <a:t> a learning journey</a:t>
                      </a:r>
                    </a:p>
                  </a:txBody>
                  <a:tcPr anchor="ctr">
                    <a:noFill/>
                  </a:tcPr>
                </a:tc>
                <a:extLst>
                  <a:ext uri="{0D108BD9-81ED-4DB2-BD59-A6C34878D82A}">
                    <a16:rowId xmlns:a16="http://schemas.microsoft.com/office/drawing/2014/main" val="10001"/>
                  </a:ext>
                </a:extLst>
              </a:tr>
              <a:tr h="466120">
                <a:tc>
                  <a:txBody>
                    <a:bodyPr/>
                    <a:lstStyle/>
                    <a:p>
                      <a:r>
                        <a:rPr lang="en-US" sz="2200" b="0" i="0" baseline="0" dirty="0">
                          <a:solidFill>
                            <a:schemeClr val="tx1"/>
                          </a:solidFill>
                          <a:latin typeface="Source Sans Pro" charset="0"/>
                          <a:ea typeface="Source Sans Pro" charset="0"/>
                          <a:cs typeface="Source Sans Pro" charset="0"/>
                        </a:rPr>
                        <a:t>Debrief and Close</a:t>
                      </a:r>
                    </a:p>
                  </a:txBody>
                  <a:tcPr anchor="ctr">
                    <a:noFill/>
                  </a:tcPr>
                </a:tc>
                <a:extLst>
                  <a:ext uri="{0D108BD9-81ED-4DB2-BD59-A6C34878D82A}">
                    <a16:rowId xmlns:a16="http://schemas.microsoft.com/office/drawing/2014/main" val="10002"/>
                  </a:ext>
                </a:extLst>
              </a:tr>
              <a:tr h="315062">
                <a:tc>
                  <a:txBody>
                    <a:bodyPr/>
                    <a:lstStyle/>
                    <a:p>
                      <a:endParaRPr lang="en-US" sz="800" b="0" i="0" dirty="0">
                        <a:solidFill>
                          <a:schemeClr val="tx1"/>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3"/>
                  </a:ext>
                </a:extLst>
              </a:tr>
              <a:tr h="315062">
                <a:tc>
                  <a:txBody>
                    <a:bodyPr/>
                    <a:lstStyle/>
                    <a:p>
                      <a:endParaRPr lang="en-US" sz="800" b="0" i="0" dirty="0">
                        <a:solidFill>
                          <a:schemeClr val="tx1"/>
                        </a:solidFill>
                        <a:latin typeface="Source Sans Pro" charset="0"/>
                        <a:ea typeface="Source Sans Pro" charset="0"/>
                        <a:cs typeface="Source Sans Pro" charset="0"/>
                      </a:endParaRPr>
                    </a:p>
                    <a:p>
                      <a:endParaRPr lang="en-US" sz="800" b="0" i="0" dirty="0">
                        <a:solidFill>
                          <a:schemeClr val="tx1"/>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0544068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a:spLocks noChangeArrowheads="1"/>
          </p:cNvSpPr>
          <p:nvPr/>
        </p:nvSpPr>
        <p:spPr bwMode="auto">
          <a:xfrm>
            <a:off x="1022992" y="2732337"/>
            <a:ext cx="10139425" cy="2258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4000" b="1" dirty="0">
                <a:solidFill>
                  <a:srgbClr val="3B444D"/>
                </a:solidFill>
                <a:latin typeface="Gilroy ExtraBold" charset="0"/>
                <a:ea typeface="Gilroy ExtraBold" charset="0"/>
                <a:cs typeface="Gilroy ExtraBold" charset="0"/>
              </a:rPr>
              <a:t>Think about a community engagement event you have participated in.</a:t>
            </a:r>
          </a:p>
          <a:p>
            <a:pPr algn="ctr"/>
            <a:endParaRPr lang="en-US" altLang="en-US" sz="4000" b="1" dirty="0">
              <a:solidFill>
                <a:srgbClr val="3B444D"/>
              </a:solidFill>
              <a:latin typeface="Gilroy ExtraBold" charset="0"/>
              <a:ea typeface="Gilroy ExtraBold" charset="0"/>
              <a:cs typeface="Gilroy ExtraBold" charset="0"/>
            </a:endParaRPr>
          </a:p>
          <a:p>
            <a:pPr algn="ctr"/>
            <a:r>
              <a:rPr lang="en-US" altLang="en-US" sz="2400" dirty="0">
                <a:solidFill>
                  <a:srgbClr val="3B444D"/>
                </a:solidFill>
                <a:latin typeface="Gilroy ExtraBold" charset="0"/>
                <a:ea typeface="Gilroy ExtraBold" charset="0"/>
                <a:cs typeface="Gilroy ExtraBold" charset="0"/>
              </a:rPr>
              <a:t>What was positive? What is something you’d like to try?</a:t>
            </a: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1888" y="1886828"/>
            <a:ext cx="741485" cy="609600"/>
          </a:xfrm>
          <a:prstGeom prst="rect">
            <a:avLst/>
          </a:prstGeom>
        </p:spPr>
      </p:pic>
      <p:pic>
        <p:nvPicPr>
          <p:cNvPr id="17" name="Picture 16"/>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9822373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ChangeArrowheads="1"/>
          </p:cNvSpPr>
          <p:nvPr/>
        </p:nvSpPr>
        <p:spPr bwMode="auto">
          <a:xfrm>
            <a:off x="1692195" y="532695"/>
            <a:ext cx="8654593" cy="757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4500" b="1" dirty="0">
                <a:solidFill>
                  <a:srgbClr val="00B3DC"/>
                </a:solidFill>
                <a:latin typeface="Gilroy ExtraBold" charset="0"/>
                <a:ea typeface="Gilroy ExtraBold" charset="0"/>
                <a:cs typeface="Gilroy ExtraBold" charset="0"/>
              </a:rPr>
              <a:t>Community Engagement Events</a:t>
            </a:r>
          </a:p>
        </p:txBody>
      </p:sp>
      <p:grpSp>
        <p:nvGrpSpPr>
          <p:cNvPr id="2" name="Group 1"/>
          <p:cNvGrpSpPr/>
          <p:nvPr/>
        </p:nvGrpSpPr>
        <p:grpSpPr>
          <a:xfrm>
            <a:off x="885539" y="2346561"/>
            <a:ext cx="10420922" cy="3185932"/>
            <a:chOff x="1169042" y="2346561"/>
            <a:chExt cx="10420922" cy="3185932"/>
          </a:xfrm>
        </p:grpSpPr>
        <p:sp>
          <p:nvSpPr>
            <p:cNvPr id="3" name="Oval 2"/>
            <p:cNvSpPr/>
            <p:nvPr/>
          </p:nvSpPr>
          <p:spPr>
            <a:xfrm>
              <a:off x="1169042" y="2346561"/>
              <a:ext cx="3185932" cy="318593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altLang="en-US" sz="3000" b="1" dirty="0">
                  <a:solidFill>
                    <a:srgbClr val="FFFFFF"/>
                  </a:solidFill>
                  <a:latin typeface="Gilroy ExtraBold" charset="0"/>
                  <a:ea typeface="Gilroy ExtraBold" charset="0"/>
                  <a:cs typeface="Gilroy ExtraBold" charset="0"/>
                </a:rPr>
                <a:t>Film Screening</a:t>
              </a:r>
            </a:p>
          </p:txBody>
        </p:sp>
        <p:sp>
          <p:nvSpPr>
            <p:cNvPr id="5" name="Oval 4"/>
            <p:cNvSpPr/>
            <p:nvPr/>
          </p:nvSpPr>
          <p:spPr>
            <a:xfrm>
              <a:off x="4786537" y="2346561"/>
              <a:ext cx="3185932" cy="318593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altLang="en-US" sz="3000" b="1" dirty="0">
                  <a:solidFill>
                    <a:srgbClr val="FFFFFF"/>
                  </a:solidFill>
                  <a:latin typeface="Gilroy ExtraBold" charset="0"/>
                  <a:ea typeface="Gilroy ExtraBold" charset="0"/>
                  <a:cs typeface="Gilroy ExtraBold" charset="0"/>
                </a:rPr>
                <a:t>Speaker Series</a:t>
              </a:r>
            </a:p>
          </p:txBody>
        </p:sp>
        <p:sp>
          <p:nvSpPr>
            <p:cNvPr id="6" name="Oval 5"/>
            <p:cNvSpPr/>
            <p:nvPr/>
          </p:nvSpPr>
          <p:spPr>
            <a:xfrm>
              <a:off x="8404032" y="2346561"/>
              <a:ext cx="3185932" cy="318593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altLang="en-US" sz="3000" b="1" dirty="0">
                  <a:solidFill>
                    <a:srgbClr val="FFFFFF"/>
                  </a:solidFill>
                  <a:latin typeface="Gilroy ExtraBold" charset="0"/>
                  <a:ea typeface="Gilroy ExtraBold" charset="0"/>
                  <a:cs typeface="Gilroy ExtraBold" charset="0"/>
                </a:rPr>
                <a:t>Community Service</a:t>
              </a:r>
            </a:p>
          </p:txBody>
        </p:sp>
      </p:grpSp>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0255054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402" t="-4795" r="24131"/>
          <a:stretch/>
        </p:blipFill>
        <p:spPr>
          <a:xfrm>
            <a:off x="-8988103" y="-328863"/>
            <a:ext cx="14201787" cy="7186863"/>
          </a:xfrm>
          <a:prstGeom prst="rect">
            <a:avLst/>
          </a:prstGeom>
        </p:spPr>
      </p:pic>
      <p:sp>
        <p:nvSpPr>
          <p:cNvPr id="2" name="TextBox 1"/>
          <p:cNvSpPr txBox="1"/>
          <p:nvPr/>
        </p:nvSpPr>
        <p:spPr>
          <a:xfrm>
            <a:off x="5671294" y="921584"/>
            <a:ext cx="4118436" cy="738664"/>
          </a:xfrm>
          <a:prstGeom prst="rect">
            <a:avLst/>
          </a:prstGeom>
          <a:noFill/>
        </p:spPr>
        <p:txBody>
          <a:bodyPr wrap="none" rtlCol="0">
            <a:spAutoFit/>
          </a:bodyPr>
          <a:lstStyle/>
          <a:p>
            <a:pPr algn="ctr"/>
            <a:r>
              <a:rPr lang="en-US" sz="4200" b="1" dirty="0">
                <a:solidFill>
                  <a:srgbClr val="00B4DC"/>
                </a:solidFill>
                <a:latin typeface="Gilroy ExtraBold" charset="0"/>
                <a:ea typeface="Gilroy ExtraBold" charset="0"/>
                <a:cs typeface="Gilroy ExtraBold" charset="0"/>
              </a:rPr>
              <a:t>Film Screenings</a:t>
            </a:r>
          </a:p>
        </p:txBody>
      </p:sp>
      <p:sp>
        <p:nvSpPr>
          <p:cNvPr id="3" name="TextBox 2"/>
          <p:cNvSpPr txBox="1"/>
          <p:nvPr/>
        </p:nvSpPr>
        <p:spPr>
          <a:xfrm>
            <a:off x="5671293" y="1660248"/>
            <a:ext cx="6451805" cy="461665"/>
          </a:xfrm>
          <a:prstGeom prst="rect">
            <a:avLst/>
          </a:prstGeom>
          <a:noFill/>
        </p:spPr>
        <p:txBody>
          <a:bodyPr wrap="square" rtlCol="0">
            <a:spAutoFit/>
          </a:bodyPr>
          <a:lstStyle/>
          <a:p>
            <a:r>
              <a:rPr lang="en-US" sz="2400" dirty="0">
                <a:solidFill>
                  <a:srgbClr val="3B444D"/>
                </a:solidFill>
                <a:latin typeface="Source Sans Pro" charset="0"/>
                <a:ea typeface="Source Sans Pro" charset="0"/>
                <a:cs typeface="Source Sans Pro" charset="0"/>
              </a:rPr>
              <a:t>How do they engage people around an issue?</a:t>
            </a:r>
          </a:p>
        </p:txBody>
      </p:sp>
      <p:pic>
        <p:nvPicPr>
          <p:cNvPr id="8" name="Picture 7"/>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6" name="TextBox 5"/>
          <p:cNvSpPr txBox="1"/>
          <p:nvPr/>
        </p:nvSpPr>
        <p:spPr>
          <a:xfrm>
            <a:off x="5698029" y="4891045"/>
            <a:ext cx="2679341" cy="1200329"/>
          </a:xfrm>
          <a:prstGeom prst="rect">
            <a:avLst/>
          </a:prstGeom>
          <a:noFill/>
        </p:spPr>
        <p:txBody>
          <a:bodyPr wrap="square" rtlCol="0">
            <a:spAutoFit/>
          </a:bodyPr>
          <a:lstStyle/>
          <a:p>
            <a:r>
              <a:rPr lang="en-US" sz="2400" b="1" dirty="0">
                <a:solidFill>
                  <a:srgbClr val="3B444D"/>
                </a:solidFill>
                <a:latin typeface="Source Sans Pro" charset="0"/>
                <a:ea typeface="Source Sans Pro" charset="0"/>
                <a:cs typeface="Source Sans Pro" charset="0"/>
              </a:rPr>
              <a:t>Empowerment Project Film Screening</a:t>
            </a:r>
          </a:p>
        </p:txBody>
      </p:sp>
    </p:spTree>
    <p:extLst>
      <p:ext uri="{BB962C8B-B14F-4D97-AF65-F5344CB8AC3E}">
        <p14:creationId xmlns:p14="http://schemas.microsoft.com/office/powerpoint/2010/main" val="596758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214435"/>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Today’s Trainers</a:t>
            </a:r>
          </a:p>
        </p:txBody>
      </p:sp>
      <p:sp>
        <p:nvSpPr>
          <p:cNvPr id="8" name="TextBox 7"/>
          <p:cNvSpPr txBox="1"/>
          <p:nvPr/>
        </p:nvSpPr>
        <p:spPr>
          <a:xfrm>
            <a:off x="1085088" y="2842500"/>
            <a:ext cx="4547617" cy="3046988"/>
          </a:xfrm>
          <a:prstGeom prst="rect">
            <a:avLst/>
          </a:prstGeom>
          <a:noFill/>
        </p:spPr>
        <p:txBody>
          <a:bodyPr wrap="square" rtlCol="0">
            <a:spAutoFit/>
          </a:bodyPr>
          <a:lstStyle/>
          <a:p>
            <a:r>
              <a:rPr lang="en-US" sz="2400" b="1" dirty="0">
                <a:latin typeface="Source Sans Pro" charset="0"/>
                <a:ea typeface="Source Sans Pro" charset="0"/>
                <a:cs typeface="Source Sans Pro" charset="0"/>
              </a:rPr>
              <a:t>Bobby Brady-Sharp</a:t>
            </a:r>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Deputy National Training Director</a:t>
            </a:r>
          </a:p>
          <a:p>
            <a:endParaRPr lang="en-US" sz="2400" dirty="0">
              <a:latin typeface="Source Sans Pro" charset="0"/>
              <a:ea typeface="Source Sans Pro" charset="0"/>
              <a:cs typeface="Source Sans Pro" charset="0"/>
            </a:endParaRPr>
          </a:p>
          <a:p>
            <a:r>
              <a:rPr lang="en-US" sz="2400" b="1" dirty="0">
                <a:latin typeface="Source Sans Pro" charset="0"/>
                <a:ea typeface="Source Sans Pro" charset="0"/>
                <a:cs typeface="Source Sans Pro" charset="0"/>
              </a:rPr>
              <a:t>Kevin Lane</a:t>
            </a:r>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Campus Programs Manager</a:t>
            </a:r>
          </a:p>
          <a:p>
            <a:endParaRPr lang="en-US" sz="2400" dirty="0">
              <a:latin typeface="Source Sans Pro" charset="0"/>
              <a:ea typeface="Source Sans Pro" charset="0"/>
              <a:cs typeface="Source Sans Pro" charset="0"/>
            </a:endParaRPr>
          </a:p>
          <a:p>
            <a:r>
              <a:rPr lang="en-US" sz="2400" b="1" dirty="0">
                <a:latin typeface="Source Sans Pro" charset="0"/>
                <a:ea typeface="Source Sans Pro" charset="0"/>
                <a:cs typeface="Source Sans Pro" charset="0"/>
              </a:rPr>
              <a:t>Mary </a:t>
            </a:r>
            <a:r>
              <a:rPr lang="en-US" sz="2400" b="1" dirty="0" err="1">
                <a:latin typeface="Source Sans Pro" charset="0"/>
                <a:ea typeface="Source Sans Pro" charset="0"/>
                <a:cs typeface="Source Sans Pro" charset="0"/>
              </a:rPr>
              <a:t>McInerney</a:t>
            </a:r>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Training Associate</a:t>
            </a:r>
          </a:p>
        </p:txBody>
      </p:sp>
      <p:sp>
        <p:nvSpPr>
          <p:cNvPr id="12" name="TextBox 11"/>
          <p:cNvSpPr txBox="1"/>
          <p:nvPr/>
        </p:nvSpPr>
        <p:spPr>
          <a:xfrm>
            <a:off x="6571487" y="2842500"/>
            <a:ext cx="4547617" cy="2308324"/>
          </a:xfrm>
          <a:prstGeom prst="rect">
            <a:avLst/>
          </a:prstGeom>
          <a:noFill/>
        </p:spPr>
        <p:txBody>
          <a:bodyPr wrap="square" rtlCol="0">
            <a:spAutoFit/>
          </a:bodyPr>
          <a:lstStyle/>
          <a:p>
            <a:r>
              <a:rPr lang="en-US" sz="2400" b="1" dirty="0">
                <a:latin typeface="Source Sans Pro" charset="0"/>
                <a:ea typeface="Source Sans Pro" charset="0"/>
                <a:cs typeface="Source Sans Pro" charset="0"/>
              </a:rPr>
              <a:t>Jennifer Warner</a:t>
            </a:r>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National Organizing Director</a:t>
            </a:r>
          </a:p>
          <a:p>
            <a:endParaRPr lang="en-US" sz="2400" dirty="0">
              <a:latin typeface="Source Sans Pro" charset="0"/>
              <a:ea typeface="Source Sans Pro" charset="0"/>
              <a:cs typeface="Source Sans Pro" charset="0"/>
            </a:endParaRPr>
          </a:p>
          <a:p>
            <a:r>
              <a:rPr lang="en-US" sz="2400" b="1" dirty="0">
                <a:latin typeface="Source Sans Pro" charset="0"/>
                <a:ea typeface="Source Sans Pro" charset="0"/>
                <a:cs typeface="Source Sans Pro" charset="0"/>
              </a:rPr>
              <a:t>Traci Wile</a:t>
            </a:r>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Director of Community Programs</a:t>
            </a:r>
          </a:p>
          <a:p>
            <a:endParaRPr lang="en-US" sz="2400" dirty="0">
              <a:latin typeface="Source Sans Pro" charset="0"/>
              <a:ea typeface="Source Sans Pro" charset="0"/>
              <a:cs typeface="Source Sans Pro" charset="0"/>
            </a:endParaRPr>
          </a:p>
        </p:txBody>
      </p:sp>
    </p:spTree>
    <p:extLst>
      <p:ext uri="{BB962C8B-B14F-4D97-AF65-F5344CB8AC3E}">
        <p14:creationId xmlns:p14="http://schemas.microsoft.com/office/powerpoint/2010/main" val="6416399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9025" y="0"/>
            <a:ext cx="12240227" cy="6858000"/>
          </a:xfrm>
          <a:prstGeom prst="rect">
            <a:avLst/>
          </a:prstGeom>
        </p:spPr>
      </p:pic>
      <p:sp>
        <p:nvSpPr>
          <p:cNvPr id="2" name="TextBox 1"/>
          <p:cNvSpPr txBox="1"/>
          <p:nvPr/>
        </p:nvSpPr>
        <p:spPr>
          <a:xfrm>
            <a:off x="5676048" y="921584"/>
            <a:ext cx="3948518" cy="738664"/>
          </a:xfrm>
          <a:prstGeom prst="rect">
            <a:avLst/>
          </a:prstGeom>
          <a:noFill/>
        </p:spPr>
        <p:txBody>
          <a:bodyPr wrap="none" rtlCol="0">
            <a:spAutoFit/>
          </a:bodyPr>
          <a:lstStyle/>
          <a:p>
            <a:pPr algn="ctr"/>
            <a:r>
              <a:rPr lang="en-US" sz="4200" b="1" dirty="0">
                <a:solidFill>
                  <a:srgbClr val="00B4DC"/>
                </a:solidFill>
                <a:latin typeface="Gilroy ExtraBold" charset="0"/>
                <a:ea typeface="Gilroy ExtraBold" charset="0"/>
                <a:cs typeface="Gilroy ExtraBold" charset="0"/>
              </a:rPr>
              <a:t>Speaker Series</a:t>
            </a:r>
          </a:p>
        </p:txBody>
      </p:sp>
      <p:sp>
        <p:nvSpPr>
          <p:cNvPr id="3" name="TextBox 2"/>
          <p:cNvSpPr txBox="1"/>
          <p:nvPr/>
        </p:nvSpPr>
        <p:spPr>
          <a:xfrm>
            <a:off x="5702784" y="1676891"/>
            <a:ext cx="6451805" cy="461665"/>
          </a:xfrm>
          <a:prstGeom prst="rect">
            <a:avLst/>
          </a:prstGeom>
          <a:noFill/>
        </p:spPr>
        <p:txBody>
          <a:bodyPr wrap="square" rtlCol="0">
            <a:spAutoFit/>
          </a:bodyPr>
          <a:lstStyle/>
          <a:p>
            <a:r>
              <a:rPr lang="en-US" sz="2400" dirty="0">
                <a:solidFill>
                  <a:srgbClr val="3B444D"/>
                </a:solidFill>
                <a:latin typeface="Source Sans Pro" charset="0"/>
                <a:ea typeface="Source Sans Pro" charset="0"/>
                <a:cs typeface="Source Sans Pro" charset="0"/>
              </a:rPr>
              <a:t>How do they engage people around an issue?</a:t>
            </a:r>
          </a:p>
        </p:txBody>
      </p:sp>
      <p:pic>
        <p:nvPicPr>
          <p:cNvPr id="8" name="Picture 7"/>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6" name="TextBox 5"/>
          <p:cNvSpPr txBox="1"/>
          <p:nvPr/>
        </p:nvSpPr>
        <p:spPr>
          <a:xfrm>
            <a:off x="5701873" y="5220680"/>
            <a:ext cx="3153903" cy="830997"/>
          </a:xfrm>
          <a:prstGeom prst="rect">
            <a:avLst/>
          </a:prstGeom>
          <a:noFill/>
        </p:spPr>
        <p:txBody>
          <a:bodyPr wrap="square" rtlCol="0">
            <a:spAutoFit/>
          </a:bodyPr>
          <a:lstStyle/>
          <a:p>
            <a:r>
              <a:rPr lang="en-US" sz="2400" b="1" dirty="0">
                <a:solidFill>
                  <a:srgbClr val="3B444D"/>
                </a:solidFill>
                <a:latin typeface="Source Sans Pro" charset="0"/>
                <a:ea typeface="Source Sans Pro" charset="0"/>
                <a:cs typeface="Source Sans Pro" charset="0"/>
              </a:rPr>
              <a:t>Conversation with Ambassador Mandell</a:t>
            </a:r>
          </a:p>
        </p:txBody>
      </p:sp>
    </p:spTree>
    <p:extLst>
      <p:ext uri="{BB962C8B-B14F-4D97-AF65-F5344CB8AC3E}">
        <p14:creationId xmlns:p14="http://schemas.microsoft.com/office/powerpoint/2010/main" val="1401602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0045" y="0"/>
            <a:ext cx="6873729" cy="6858000"/>
          </a:xfrm>
          <a:prstGeom prst="rect">
            <a:avLst/>
          </a:prstGeom>
        </p:spPr>
      </p:pic>
      <p:sp>
        <p:nvSpPr>
          <p:cNvPr id="2" name="TextBox 1"/>
          <p:cNvSpPr txBox="1"/>
          <p:nvPr/>
        </p:nvSpPr>
        <p:spPr>
          <a:xfrm>
            <a:off x="5644557" y="921584"/>
            <a:ext cx="5061001" cy="738664"/>
          </a:xfrm>
          <a:prstGeom prst="rect">
            <a:avLst/>
          </a:prstGeom>
          <a:noFill/>
        </p:spPr>
        <p:txBody>
          <a:bodyPr wrap="none" rtlCol="0">
            <a:spAutoFit/>
          </a:bodyPr>
          <a:lstStyle/>
          <a:p>
            <a:pPr algn="ctr"/>
            <a:r>
              <a:rPr lang="en-US" sz="4200" b="1" dirty="0">
                <a:solidFill>
                  <a:srgbClr val="00B4DC"/>
                </a:solidFill>
                <a:latin typeface="Gilroy ExtraBold" charset="0"/>
                <a:ea typeface="Gilroy ExtraBold" charset="0"/>
                <a:cs typeface="Gilroy ExtraBold" charset="0"/>
              </a:rPr>
              <a:t>Community Service</a:t>
            </a:r>
          </a:p>
        </p:txBody>
      </p:sp>
      <p:sp>
        <p:nvSpPr>
          <p:cNvPr id="3" name="TextBox 2"/>
          <p:cNvSpPr txBox="1"/>
          <p:nvPr/>
        </p:nvSpPr>
        <p:spPr>
          <a:xfrm>
            <a:off x="5644557" y="1660248"/>
            <a:ext cx="6451805" cy="461665"/>
          </a:xfrm>
          <a:prstGeom prst="rect">
            <a:avLst/>
          </a:prstGeom>
          <a:noFill/>
        </p:spPr>
        <p:txBody>
          <a:bodyPr wrap="square" rtlCol="0">
            <a:spAutoFit/>
          </a:bodyPr>
          <a:lstStyle/>
          <a:p>
            <a:r>
              <a:rPr lang="en-US" sz="2400" dirty="0">
                <a:solidFill>
                  <a:srgbClr val="3B444D"/>
                </a:solidFill>
                <a:latin typeface="Source Sans Pro" charset="0"/>
                <a:ea typeface="Source Sans Pro" charset="0"/>
                <a:cs typeface="Source Sans Pro" charset="0"/>
              </a:rPr>
              <a:t>How does this engage people around an issue?</a:t>
            </a:r>
          </a:p>
        </p:txBody>
      </p:sp>
      <p:pic>
        <p:nvPicPr>
          <p:cNvPr id="8" name="Picture 7"/>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6" name="TextBox 5"/>
          <p:cNvSpPr txBox="1"/>
          <p:nvPr/>
        </p:nvSpPr>
        <p:spPr>
          <a:xfrm>
            <a:off x="5752653" y="5063691"/>
            <a:ext cx="1835298" cy="830997"/>
          </a:xfrm>
          <a:prstGeom prst="rect">
            <a:avLst/>
          </a:prstGeom>
          <a:noFill/>
        </p:spPr>
        <p:txBody>
          <a:bodyPr wrap="square" rtlCol="0">
            <a:spAutoFit/>
          </a:bodyPr>
          <a:lstStyle/>
          <a:p>
            <a:r>
              <a:rPr lang="en-US" sz="2400" b="1" dirty="0">
                <a:solidFill>
                  <a:srgbClr val="3B444D"/>
                </a:solidFill>
                <a:latin typeface="Source Sans Pro" charset="0"/>
                <a:ea typeface="Source Sans Pro" charset="0"/>
                <a:cs typeface="Source Sans Pro" charset="0"/>
              </a:rPr>
              <a:t>Proud to Run</a:t>
            </a:r>
          </a:p>
        </p:txBody>
      </p:sp>
    </p:spTree>
    <p:extLst>
      <p:ext uri="{BB962C8B-B14F-4D97-AF65-F5344CB8AC3E}">
        <p14:creationId xmlns:p14="http://schemas.microsoft.com/office/powerpoint/2010/main" val="6920634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85088" y="1117152"/>
            <a:ext cx="4194048" cy="660437"/>
          </a:xfrm>
          <a:prstGeom prst="rect">
            <a:avLst/>
          </a:prstGeom>
          <a:noFill/>
        </p:spPr>
        <p:txBody>
          <a:bodyPr wrap="square" rtlCol="0">
            <a:spAutoFit/>
          </a:bodyPr>
          <a:lstStyle/>
          <a:p>
            <a:pPr>
              <a:lnSpc>
                <a:spcPct val="80000"/>
              </a:lnSpc>
            </a:pPr>
            <a:r>
              <a:rPr lang="en-US" sz="4500" b="1" dirty="0">
                <a:solidFill>
                  <a:srgbClr val="00B4DC"/>
                </a:solidFill>
                <a:latin typeface="Gilroy ExtraBold" charset="0"/>
                <a:ea typeface="Gilroy ExtraBold" charset="0"/>
                <a:cs typeface="Gilroy ExtraBold" charset="0"/>
              </a:rPr>
              <a:t>Agenda</a:t>
            </a:r>
          </a:p>
        </p:txBody>
      </p:sp>
      <p:graphicFrame>
        <p:nvGraphicFramePr>
          <p:cNvPr id="5" name="Table 4"/>
          <p:cNvGraphicFramePr>
            <a:graphicFrameLocks noGrp="1"/>
          </p:cNvGraphicFramePr>
          <p:nvPr>
            <p:extLst>
              <p:ext uri="{D42A27DB-BD31-4B8C-83A1-F6EECF244321}">
                <p14:modId xmlns:p14="http://schemas.microsoft.com/office/powerpoint/2010/main" val="1675883833"/>
              </p:ext>
            </p:extLst>
          </p:nvPr>
        </p:nvGraphicFramePr>
        <p:xfrm>
          <a:off x="5421351" y="2250381"/>
          <a:ext cx="4150912" cy="2255866"/>
        </p:xfrm>
        <a:graphic>
          <a:graphicData uri="http://schemas.openxmlformats.org/drawingml/2006/table">
            <a:tbl>
              <a:tblPr firstRow="1" bandRow="1">
                <a:tableStyleId>{5C22544A-7EE6-4342-B048-85BDC9FD1C3A}</a:tableStyleId>
              </a:tblPr>
              <a:tblGrid>
                <a:gridCol w="4150912">
                  <a:extLst>
                    <a:ext uri="{9D8B030D-6E8A-4147-A177-3AD203B41FA5}">
                      <a16:colId xmlns:a16="http://schemas.microsoft.com/office/drawing/2014/main" val="20000"/>
                    </a:ext>
                  </a:extLst>
                </a:gridCol>
              </a:tblGrid>
              <a:tr h="569702">
                <a:tc>
                  <a:txBody>
                    <a:bodyPr/>
                    <a:lstStyle/>
                    <a:p>
                      <a:r>
                        <a:rPr lang="en-US" sz="2200" b="0" i="0" baseline="0" dirty="0">
                          <a:solidFill>
                            <a:schemeClr val="tx1"/>
                          </a:solidFill>
                          <a:latin typeface="Source Sans Pro" charset="0"/>
                          <a:ea typeface="Source Sans Pro" charset="0"/>
                          <a:cs typeface="Source Sans Pro" charset="0"/>
                        </a:rPr>
                        <a:t>Community Engagement Events</a:t>
                      </a:r>
                    </a:p>
                  </a:txBody>
                  <a:tcPr anchor="ctr">
                    <a:noFill/>
                  </a:tcPr>
                </a:tc>
                <a:extLst>
                  <a:ext uri="{0D108BD9-81ED-4DB2-BD59-A6C34878D82A}">
                    <a16:rowId xmlns:a16="http://schemas.microsoft.com/office/drawing/2014/main" val="10000"/>
                  </a:ext>
                </a:extLst>
              </a:tr>
              <a:tr h="569702">
                <a:tc>
                  <a:txBody>
                    <a:bodyPr/>
                    <a:lstStyle/>
                    <a:p>
                      <a:r>
                        <a:rPr lang="en-US" sz="2200" b="0" i="0" dirty="0">
                          <a:solidFill>
                            <a:schemeClr val="bg1"/>
                          </a:solidFill>
                          <a:latin typeface="Source Sans Pro" charset="0"/>
                          <a:ea typeface="Source Sans Pro" charset="0"/>
                          <a:cs typeface="Source Sans Pro" charset="0"/>
                        </a:rPr>
                        <a:t>Developing</a:t>
                      </a:r>
                      <a:r>
                        <a:rPr lang="en-US" sz="2200" b="0" i="0" baseline="0" dirty="0">
                          <a:solidFill>
                            <a:schemeClr val="bg1"/>
                          </a:solidFill>
                          <a:latin typeface="Source Sans Pro" charset="0"/>
                          <a:ea typeface="Source Sans Pro" charset="0"/>
                          <a:cs typeface="Source Sans Pro" charset="0"/>
                        </a:rPr>
                        <a:t> a learning journey</a:t>
                      </a:r>
                    </a:p>
                  </a:txBody>
                  <a:tcPr anchor="ctr">
                    <a:solidFill>
                      <a:schemeClr val="tx2"/>
                    </a:solidFill>
                  </a:tcPr>
                </a:tc>
                <a:extLst>
                  <a:ext uri="{0D108BD9-81ED-4DB2-BD59-A6C34878D82A}">
                    <a16:rowId xmlns:a16="http://schemas.microsoft.com/office/drawing/2014/main" val="10001"/>
                  </a:ext>
                </a:extLst>
              </a:tr>
              <a:tr h="466120">
                <a:tc>
                  <a:txBody>
                    <a:bodyPr/>
                    <a:lstStyle/>
                    <a:p>
                      <a:r>
                        <a:rPr lang="en-US" sz="2200" b="0" i="0" baseline="0" dirty="0">
                          <a:solidFill>
                            <a:schemeClr val="tx1"/>
                          </a:solidFill>
                          <a:latin typeface="Source Sans Pro" charset="0"/>
                          <a:ea typeface="Source Sans Pro" charset="0"/>
                          <a:cs typeface="Source Sans Pro" charset="0"/>
                        </a:rPr>
                        <a:t>Debrief and Close</a:t>
                      </a:r>
                    </a:p>
                  </a:txBody>
                  <a:tcPr anchor="ctr">
                    <a:noFill/>
                  </a:tcPr>
                </a:tc>
                <a:extLst>
                  <a:ext uri="{0D108BD9-81ED-4DB2-BD59-A6C34878D82A}">
                    <a16:rowId xmlns:a16="http://schemas.microsoft.com/office/drawing/2014/main" val="10002"/>
                  </a:ext>
                </a:extLst>
              </a:tr>
              <a:tr h="315062">
                <a:tc>
                  <a:txBody>
                    <a:bodyPr/>
                    <a:lstStyle/>
                    <a:p>
                      <a:endParaRPr lang="en-US" sz="800" b="0" i="0" dirty="0">
                        <a:solidFill>
                          <a:schemeClr val="tx1"/>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3"/>
                  </a:ext>
                </a:extLst>
              </a:tr>
              <a:tr h="315062">
                <a:tc>
                  <a:txBody>
                    <a:bodyPr/>
                    <a:lstStyle/>
                    <a:p>
                      <a:endParaRPr lang="en-US" sz="800" b="0" i="0" dirty="0">
                        <a:solidFill>
                          <a:schemeClr val="tx1"/>
                        </a:solidFill>
                        <a:latin typeface="Source Sans Pro" charset="0"/>
                        <a:ea typeface="Source Sans Pro" charset="0"/>
                        <a:cs typeface="Source Sans Pro" charset="0"/>
                      </a:endParaRPr>
                    </a:p>
                    <a:p>
                      <a:endParaRPr lang="en-US" sz="800" b="0" i="0" dirty="0">
                        <a:solidFill>
                          <a:schemeClr val="tx1"/>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716153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ChangeArrowheads="1"/>
          </p:cNvSpPr>
          <p:nvPr/>
        </p:nvSpPr>
        <p:spPr bwMode="auto">
          <a:xfrm>
            <a:off x="845440" y="597500"/>
            <a:ext cx="4354882" cy="2142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500" b="1" dirty="0">
                <a:solidFill>
                  <a:srgbClr val="00B3DC"/>
                </a:solidFill>
                <a:latin typeface="Gilroy ExtraBold" charset="0"/>
                <a:ea typeface="Gilroy ExtraBold" charset="0"/>
                <a:cs typeface="Gilroy ExtraBold" charset="0"/>
              </a:rPr>
              <a:t>Community </a:t>
            </a:r>
          </a:p>
          <a:p>
            <a:r>
              <a:rPr lang="en-US" sz="4500" b="1" dirty="0">
                <a:solidFill>
                  <a:srgbClr val="00B3DC"/>
                </a:solidFill>
                <a:latin typeface="Gilroy ExtraBold" charset="0"/>
                <a:ea typeface="Gilroy ExtraBold" charset="0"/>
                <a:cs typeface="Gilroy ExtraBold" charset="0"/>
              </a:rPr>
              <a:t>Organizing: </a:t>
            </a:r>
          </a:p>
          <a:p>
            <a:r>
              <a:rPr lang="en-US" sz="4500" b="1" dirty="0">
                <a:solidFill>
                  <a:srgbClr val="00B3DC"/>
                </a:solidFill>
                <a:latin typeface="Gilroy ExtraBold" charset="0"/>
                <a:ea typeface="Gilroy ExtraBold" charset="0"/>
                <a:cs typeface="Gilroy ExtraBold" charset="0"/>
              </a:rPr>
              <a:t>Back to Basics</a:t>
            </a:r>
          </a:p>
        </p:txBody>
      </p:sp>
      <p:pic>
        <p:nvPicPr>
          <p:cNvPr id="9" name="Picture 8"/>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2" name="TextBox 11"/>
          <p:cNvSpPr txBox="1"/>
          <p:nvPr/>
        </p:nvSpPr>
        <p:spPr>
          <a:xfrm>
            <a:off x="848114" y="3053587"/>
            <a:ext cx="5103508" cy="2800767"/>
          </a:xfrm>
          <a:prstGeom prst="rect">
            <a:avLst/>
          </a:prstGeom>
          <a:noFill/>
        </p:spPr>
        <p:txBody>
          <a:bodyPr wrap="square" rtlCol="0">
            <a:spAutoFit/>
          </a:bodyPr>
          <a:lstStyle/>
          <a:p>
            <a:r>
              <a:rPr lang="en-US" sz="2200" dirty="0">
                <a:solidFill>
                  <a:srgbClr val="3B444D"/>
                </a:solidFill>
                <a:latin typeface="Source Sans Pro" charset="0"/>
                <a:ea typeface="Source Sans Pro" charset="0"/>
                <a:cs typeface="Source Sans Pro" charset="0"/>
              </a:rPr>
              <a:t>We’re a group of constituents in a community where the city council is debating a regional DREAM Act to help undocumented students attend community college.</a:t>
            </a:r>
          </a:p>
          <a:p>
            <a:endParaRPr lang="en-US" sz="2200" dirty="0">
              <a:solidFill>
                <a:srgbClr val="3B444D"/>
              </a:solidFill>
              <a:latin typeface="Source Sans Pro" charset="0"/>
              <a:ea typeface="Source Sans Pro" charset="0"/>
              <a:cs typeface="Source Sans Pro" charset="0"/>
            </a:endParaRPr>
          </a:p>
          <a:p>
            <a:r>
              <a:rPr lang="en-US" sz="2200" b="1" dirty="0">
                <a:solidFill>
                  <a:srgbClr val="3B444D"/>
                </a:solidFill>
                <a:latin typeface="Source Sans Pro" charset="0"/>
                <a:ea typeface="Source Sans Pro" charset="0"/>
                <a:cs typeface="Source Sans Pro" charset="0"/>
              </a:rPr>
              <a:t>Let’s discuss an organizing strategy in support of the resolution.</a:t>
            </a:r>
          </a:p>
        </p:txBody>
      </p:sp>
    </p:spTree>
    <p:extLst>
      <p:ext uri="{BB962C8B-B14F-4D97-AF65-F5344CB8AC3E}">
        <p14:creationId xmlns:p14="http://schemas.microsoft.com/office/powerpoint/2010/main" val="10590324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ChangeArrowheads="1"/>
          </p:cNvSpPr>
          <p:nvPr/>
        </p:nvSpPr>
        <p:spPr bwMode="auto">
          <a:xfrm>
            <a:off x="845440" y="597500"/>
            <a:ext cx="4354882" cy="2142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500" b="1" dirty="0">
                <a:solidFill>
                  <a:srgbClr val="00B3DC"/>
                </a:solidFill>
                <a:latin typeface="Gilroy ExtraBold" charset="0"/>
                <a:ea typeface="Gilroy ExtraBold" charset="0"/>
                <a:cs typeface="Gilroy ExtraBold" charset="0"/>
              </a:rPr>
              <a:t>Community </a:t>
            </a:r>
          </a:p>
          <a:p>
            <a:r>
              <a:rPr lang="en-US" sz="4500" b="1" dirty="0">
                <a:solidFill>
                  <a:srgbClr val="00B3DC"/>
                </a:solidFill>
                <a:latin typeface="Gilroy ExtraBold" charset="0"/>
                <a:ea typeface="Gilroy ExtraBold" charset="0"/>
                <a:cs typeface="Gilroy ExtraBold" charset="0"/>
              </a:rPr>
              <a:t>Organizing: </a:t>
            </a:r>
          </a:p>
          <a:p>
            <a:r>
              <a:rPr lang="en-US" sz="4500" b="1" dirty="0">
                <a:solidFill>
                  <a:srgbClr val="00B3DC"/>
                </a:solidFill>
                <a:latin typeface="Gilroy ExtraBold" charset="0"/>
                <a:ea typeface="Gilroy ExtraBold" charset="0"/>
                <a:cs typeface="Gilroy ExtraBold" charset="0"/>
              </a:rPr>
              <a:t>Back to Basics</a:t>
            </a:r>
          </a:p>
        </p:txBody>
      </p:sp>
      <p:pic>
        <p:nvPicPr>
          <p:cNvPr id="9" name="Picture 8"/>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2" name="TextBox 11"/>
          <p:cNvSpPr txBox="1"/>
          <p:nvPr/>
        </p:nvSpPr>
        <p:spPr>
          <a:xfrm>
            <a:off x="832072" y="3053587"/>
            <a:ext cx="5103508" cy="1785104"/>
          </a:xfrm>
          <a:prstGeom prst="rect">
            <a:avLst/>
          </a:prstGeom>
          <a:noFill/>
        </p:spPr>
        <p:txBody>
          <a:bodyPr wrap="square" rtlCol="0">
            <a:spAutoFit/>
          </a:bodyPr>
          <a:lstStyle/>
          <a:p>
            <a:r>
              <a:rPr lang="en-US" sz="2200" dirty="0">
                <a:solidFill>
                  <a:srgbClr val="3B444D"/>
                </a:solidFill>
                <a:latin typeface="Source Sans Pro" charset="0"/>
                <a:ea typeface="Source Sans Pro" charset="0"/>
                <a:cs typeface="Source Sans Pro" charset="0"/>
              </a:rPr>
              <a:t>We’re a group of constituents in a community where the city council is debating a regional DREAM Act to help undocumented students attend community college.</a:t>
            </a:r>
          </a:p>
        </p:txBody>
      </p:sp>
      <p:sp>
        <p:nvSpPr>
          <p:cNvPr id="5" name="Oval 4"/>
          <p:cNvSpPr/>
          <p:nvPr/>
        </p:nvSpPr>
        <p:spPr>
          <a:xfrm>
            <a:off x="7237803" y="1413987"/>
            <a:ext cx="1639600" cy="16396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altLang="en-US" sz="2000" b="1" dirty="0">
                <a:solidFill>
                  <a:srgbClr val="FFFFFF"/>
                </a:solidFill>
                <a:latin typeface="Gilroy ExtraBold" charset="0"/>
                <a:ea typeface="Gilroy ExtraBold" charset="0"/>
                <a:cs typeface="Gilroy ExtraBold" charset="0"/>
              </a:rPr>
              <a:t>Plan</a:t>
            </a:r>
          </a:p>
        </p:txBody>
      </p:sp>
    </p:spTree>
    <p:extLst>
      <p:ext uri="{BB962C8B-B14F-4D97-AF65-F5344CB8AC3E}">
        <p14:creationId xmlns:p14="http://schemas.microsoft.com/office/powerpoint/2010/main" val="5852955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ChangeArrowheads="1"/>
          </p:cNvSpPr>
          <p:nvPr/>
        </p:nvSpPr>
        <p:spPr bwMode="auto">
          <a:xfrm>
            <a:off x="845440" y="597500"/>
            <a:ext cx="4354882" cy="2142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500" b="1" dirty="0">
                <a:solidFill>
                  <a:srgbClr val="00B3DC"/>
                </a:solidFill>
                <a:latin typeface="Gilroy ExtraBold" charset="0"/>
                <a:ea typeface="Gilroy ExtraBold" charset="0"/>
                <a:cs typeface="Gilroy ExtraBold" charset="0"/>
              </a:rPr>
              <a:t>Community </a:t>
            </a:r>
          </a:p>
          <a:p>
            <a:r>
              <a:rPr lang="en-US" sz="4500" b="1" dirty="0">
                <a:solidFill>
                  <a:srgbClr val="00B3DC"/>
                </a:solidFill>
                <a:latin typeface="Gilroy ExtraBold" charset="0"/>
                <a:ea typeface="Gilroy ExtraBold" charset="0"/>
                <a:cs typeface="Gilroy ExtraBold" charset="0"/>
              </a:rPr>
              <a:t>Organizing: </a:t>
            </a:r>
          </a:p>
          <a:p>
            <a:r>
              <a:rPr lang="en-US" sz="4500" b="1" dirty="0">
                <a:solidFill>
                  <a:srgbClr val="00B3DC"/>
                </a:solidFill>
                <a:latin typeface="Gilroy ExtraBold" charset="0"/>
                <a:ea typeface="Gilroy ExtraBold" charset="0"/>
                <a:cs typeface="Gilroy ExtraBold" charset="0"/>
              </a:rPr>
              <a:t>Back to Basics</a:t>
            </a:r>
          </a:p>
        </p:txBody>
      </p:sp>
      <p:pic>
        <p:nvPicPr>
          <p:cNvPr id="9" name="Picture 8"/>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2" name="TextBox 11"/>
          <p:cNvSpPr txBox="1"/>
          <p:nvPr/>
        </p:nvSpPr>
        <p:spPr>
          <a:xfrm>
            <a:off x="832072" y="3053587"/>
            <a:ext cx="5103508" cy="2123658"/>
          </a:xfrm>
          <a:prstGeom prst="rect">
            <a:avLst/>
          </a:prstGeom>
          <a:noFill/>
        </p:spPr>
        <p:txBody>
          <a:bodyPr wrap="square" rtlCol="0">
            <a:spAutoFit/>
          </a:bodyPr>
          <a:lstStyle/>
          <a:p>
            <a:r>
              <a:rPr lang="en-US" sz="2200" dirty="0">
                <a:solidFill>
                  <a:srgbClr val="3B444D"/>
                </a:solidFill>
                <a:latin typeface="Source Sans Pro" charset="0"/>
                <a:ea typeface="Source Sans Pro" charset="0"/>
                <a:cs typeface="Source Sans Pro" charset="0"/>
              </a:rPr>
              <a:t>We’re a group of constituents in a community where the city council is debating a regional DREAM Act to help undocumented students attend community college.</a:t>
            </a:r>
          </a:p>
          <a:p>
            <a:endParaRPr lang="en-US" sz="2200" dirty="0">
              <a:solidFill>
                <a:srgbClr val="3B444D"/>
              </a:solidFill>
              <a:latin typeface="Source Sans Pro" charset="0"/>
              <a:ea typeface="Source Sans Pro" charset="0"/>
              <a:cs typeface="Source Sans Pro" charset="0"/>
            </a:endParaRPr>
          </a:p>
        </p:txBody>
      </p:sp>
      <p:sp>
        <p:nvSpPr>
          <p:cNvPr id="5" name="Oval 4"/>
          <p:cNvSpPr/>
          <p:nvPr/>
        </p:nvSpPr>
        <p:spPr>
          <a:xfrm>
            <a:off x="7237803" y="1413987"/>
            <a:ext cx="1639600" cy="16396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altLang="en-US" sz="2000" b="1" dirty="0">
                <a:solidFill>
                  <a:srgbClr val="FFFFFF"/>
                </a:solidFill>
                <a:latin typeface="Gilroy ExtraBold" charset="0"/>
                <a:ea typeface="Gilroy ExtraBold" charset="0"/>
                <a:cs typeface="Gilroy ExtraBold" charset="0"/>
              </a:rPr>
              <a:t>Plan</a:t>
            </a:r>
          </a:p>
        </p:txBody>
      </p:sp>
      <p:sp>
        <p:nvSpPr>
          <p:cNvPr id="6" name="Oval 5"/>
          <p:cNvSpPr/>
          <p:nvPr/>
        </p:nvSpPr>
        <p:spPr>
          <a:xfrm>
            <a:off x="9322303" y="1413987"/>
            <a:ext cx="1639600" cy="16396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altLang="en-US" sz="2000" b="1" dirty="0">
                <a:solidFill>
                  <a:srgbClr val="FFFFFF"/>
                </a:solidFill>
                <a:latin typeface="Gilroy ExtraBold" charset="0"/>
                <a:ea typeface="Gilroy ExtraBold" charset="0"/>
                <a:cs typeface="Gilroy ExtraBold" charset="0"/>
              </a:rPr>
              <a:t>Recruit</a:t>
            </a:r>
          </a:p>
        </p:txBody>
      </p:sp>
    </p:spTree>
    <p:extLst>
      <p:ext uri="{BB962C8B-B14F-4D97-AF65-F5344CB8AC3E}">
        <p14:creationId xmlns:p14="http://schemas.microsoft.com/office/powerpoint/2010/main" val="16087189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ChangeArrowheads="1"/>
          </p:cNvSpPr>
          <p:nvPr/>
        </p:nvSpPr>
        <p:spPr bwMode="auto">
          <a:xfrm>
            <a:off x="845440" y="597500"/>
            <a:ext cx="4354882" cy="2142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500" b="1" dirty="0">
                <a:solidFill>
                  <a:srgbClr val="00B3DC"/>
                </a:solidFill>
                <a:latin typeface="Gilroy ExtraBold" charset="0"/>
                <a:ea typeface="Gilroy ExtraBold" charset="0"/>
                <a:cs typeface="Gilroy ExtraBold" charset="0"/>
              </a:rPr>
              <a:t>Community </a:t>
            </a:r>
          </a:p>
          <a:p>
            <a:r>
              <a:rPr lang="en-US" sz="4500" b="1" dirty="0">
                <a:solidFill>
                  <a:srgbClr val="00B3DC"/>
                </a:solidFill>
                <a:latin typeface="Gilroy ExtraBold" charset="0"/>
                <a:ea typeface="Gilroy ExtraBold" charset="0"/>
                <a:cs typeface="Gilroy ExtraBold" charset="0"/>
              </a:rPr>
              <a:t>Organizing: </a:t>
            </a:r>
          </a:p>
          <a:p>
            <a:r>
              <a:rPr lang="en-US" sz="4500" b="1" dirty="0">
                <a:solidFill>
                  <a:srgbClr val="00B3DC"/>
                </a:solidFill>
                <a:latin typeface="Gilroy ExtraBold" charset="0"/>
                <a:ea typeface="Gilroy ExtraBold" charset="0"/>
                <a:cs typeface="Gilroy ExtraBold" charset="0"/>
              </a:rPr>
              <a:t>Back to Basics</a:t>
            </a:r>
          </a:p>
        </p:txBody>
      </p:sp>
      <p:pic>
        <p:nvPicPr>
          <p:cNvPr id="9" name="Picture 8"/>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2" name="TextBox 11"/>
          <p:cNvSpPr txBox="1"/>
          <p:nvPr/>
        </p:nvSpPr>
        <p:spPr>
          <a:xfrm>
            <a:off x="832072" y="3053587"/>
            <a:ext cx="5103508" cy="1785104"/>
          </a:xfrm>
          <a:prstGeom prst="rect">
            <a:avLst/>
          </a:prstGeom>
          <a:noFill/>
        </p:spPr>
        <p:txBody>
          <a:bodyPr wrap="square" rtlCol="0">
            <a:spAutoFit/>
          </a:bodyPr>
          <a:lstStyle/>
          <a:p>
            <a:r>
              <a:rPr lang="en-US" sz="2200" dirty="0">
                <a:solidFill>
                  <a:srgbClr val="3B444D"/>
                </a:solidFill>
                <a:latin typeface="Source Sans Pro" charset="0"/>
                <a:ea typeface="Source Sans Pro" charset="0"/>
                <a:cs typeface="Source Sans Pro" charset="0"/>
              </a:rPr>
              <a:t>We’re a group of constituents in a community where the city council is debating a regional DREAM Act to help undocumented students attend community college.</a:t>
            </a:r>
          </a:p>
        </p:txBody>
      </p:sp>
      <p:sp>
        <p:nvSpPr>
          <p:cNvPr id="5" name="Oval 4"/>
          <p:cNvSpPr/>
          <p:nvPr/>
        </p:nvSpPr>
        <p:spPr>
          <a:xfrm>
            <a:off x="7237803" y="1413987"/>
            <a:ext cx="1639600" cy="16396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altLang="en-US" sz="2000" b="1" dirty="0">
                <a:solidFill>
                  <a:srgbClr val="FFFFFF"/>
                </a:solidFill>
                <a:latin typeface="Gilroy ExtraBold" charset="0"/>
                <a:ea typeface="Gilroy ExtraBold" charset="0"/>
                <a:cs typeface="Gilroy ExtraBold" charset="0"/>
              </a:rPr>
              <a:t>Plan</a:t>
            </a:r>
          </a:p>
        </p:txBody>
      </p:sp>
      <p:sp>
        <p:nvSpPr>
          <p:cNvPr id="6" name="Oval 5"/>
          <p:cNvSpPr/>
          <p:nvPr/>
        </p:nvSpPr>
        <p:spPr>
          <a:xfrm>
            <a:off x="9322303" y="1413987"/>
            <a:ext cx="1639600" cy="16396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altLang="en-US" sz="2000" b="1" dirty="0">
                <a:solidFill>
                  <a:srgbClr val="FFFFFF"/>
                </a:solidFill>
                <a:latin typeface="Gilroy ExtraBold" charset="0"/>
                <a:ea typeface="Gilroy ExtraBold" charset="0"/>
                <a:cs typeface="Gilroy ExtraBold" charset="0"/>
              </a:rPr>
              <a:t>Recruit</a:t>
            </a:r>
          </a:p>
        </p:txBody>
      </p:sp>
      <p:sp>
        <p:nvSpPr>
          <p:cNvPr id="7" name="Oval 6"/>
          <p:cNvSpPr/>
          <p:nvPr/>
        </p:nvSpPr>
        <p:spPr>
          <a:xfrm>
            <a:off x="7237803" y="3599127"/>
            <a:ext cx="1639600" cy="16396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altLang="en-US" sz="2000" b="1" dirty="0">
                <a:solidFill>
                  <a:srgbClr val="FFFFFF"/>
                </a:solidFill>
                <a:latin typeface="Gilroy ExtraBold" charset="0"/>
                <a:ea typeface="Gilroy ExtraBold" charset="0"/>
                <a:cs typeface="Gilroy ExtraBold" charset="0"/>
              </a:rPr>
              <a:t>Execute</a:t>
            </a:r>
          </a:p>
        </p:txBody>
      </p:sp>
    </p:spTree>
    <p:extLst>
      <p:ext uri="{BB962C8B-B14F-4D97-AF65-F5344CB8AC3E}">
        <p14:creationId xmlns:p14="http://schemas.microsoft.com/office/powerpoint/2010/main" val="4126387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ChangeArrowheads="1"/>
          </p:cNvSpPr>
          <p:nvPr/>
        </p:nvSpPr>
        <p:spPr bwMode="auto">
          <a:xfrm>
            <a:off x="845440" y="597500"/>
            <a:ext cx="4354882" cy="2142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500" b="1" dirty="0">
                <a:solidFill>
                  <a:srgbClr val="00B3DC"/>
                </a:solidFill>
                <a:latin typeface="Gilroy ExtraBold" charset="0"/>
                <a:ea typeface="Gilroy ExtraBold" charset="0"/>
                <a:cs typeface="Gilroy ExtraBold" charset="0"/>
              </a:rPr>
              <a:t>Community </a:t>
            </a:r>
          </a:p>
          <a:p>
            <a:r>
              <a:rPr lang="en-US" sz="4500" b="1" dirty="0">
                <a:solidFill>
                  <a:srgbClr val="00B3DC"/>
                </a:solidFill>
                <a:latin typeface="Gilroy ExtraBold" charset="0"/>
                <a:ea typeface="Gilroy ExtraBold" charset="0"/>
                <a:cs typeface="Gilroy ExtraBold" charset="0"/>
              </a:rPr>
              <a:t>Organizing: </a:t>
            </a:r>
          </a:p>
          <a:p>
            <a:r>
              <a:rPr lang="en-US" sz="4500" b="1" dirty="0">
                <a:solidFill>
                  <a:srgbClr val="00B3DC"/>
                </a:solidFill>
                <a:latin typeface="Gilroy ExtraBold" charset="0"/>
                <a:ea typeface="Gilroy ExtraBold" charset="0"/>
                <a:cs typeface="Gilroy ExtraBold" charset="0"/>
              </a:rPr>
              <a:t>Back to Basics</a:t>
            </a:r>
          </a:p>
        </p:txBody>
      </p:sp>
      <p:pic>
        <p:nvPicPr>
          <p:cNvPr id="9" name="Picture 8"/>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2" name="TextBox 11"/>
          <p:cNvSpPr txBox="1"/>
          <p:nvPr/>
        </p:nvSpPr>
        <p:spPr>
          <a:xfrm>
            <a:off x="832072" y="3053587"/>
            <a:ext cx="5103508" cy="1785104"/>
          </a:xfrm>
          <a:prstGeom prst="rect">
            <a:avLst/>
          </a:prstGeom>
          <a:noFill/>
        </p:spPr>
        <p:txBody>
          <a:bodyPr wrap="square" rtlCol="0">
            <a:spAutoFit/>
          </a:bodyPr>
          <a:lstStyle/>
          <a:p>
            <a:r>
              <a:rPr lang="en-US" sz="2200" dirty="0">
                <a:solidFill>
                  <a:srgbClr val="3B444D"/>
                </a:solidFill>
                <a:latin typeface="Source Sans Pro" charset="0"/>
                <a:ea typeface="Source Sans Pro" charset="0"/>
                <a:cs typeface="Source Sans Pro" charset="0"/>
              </a:rPr>
              <a:t>We’re a group of constituents in a community where the city council is debating a regional DREAM Act to help undocumented students attend community college.</a:t>
            </a:r>
          </a:p>
        </p:txBody>
      </p:sp>
      <p:sp>
        <p:nvSpPr>
          <p:cNvPr id="5" name="Oval 4"/>
          <p:cNvSpPr/>
          <p:nvPr/>
        </p:nvSpPr>
        <p:spPr>
          <a:xfrm>
            <a:off x="7237803" y="1413987"/>
            <a:ext cx="1639600" cy="16396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altLang="en-US" sz="2000" b="1" dirty="0">
                <a:solidFill>
                  <a:srgbClr val="FFFFFF"/>
                </a:solidFill>
                <a:latin typeface="Gilroy ExtraBold" charset="0"/>
                <a:ea typeface="Gilroy ExtraBold" charset="0"/>
                <a:cs typeface="Gilroy ExtraBold" charset="0"/>
              </a:rPr>
              <a:t>Plan</a:t>
            </a:r>
          </a:p>
        </p:txBody>
      </p:sp>
      <p:sp>
        <p:nvSpPr>
          <p:cNvPr id="6" name="Oval 5"/>
          <p:cNvSpPr/>
          <p:nvPr/>
        </p:nvSpPr>
        <p:spPr>
          <a:xfrm>
            <a:off x="9322303" y="1413987"/>
            <a:ext cx="1639600" cy="16396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altLang="en-US" sz="2000" b="1" dirty="0">
                <a:solidFill>
                  <a:srgbClr val="FFFFFF"/>
                </a:solidFill>
                <a:latin typeface="Gilroy ExtraBold" charset="0"/>
                <a:ea typeface="Gilroy ExtraBold" charset="0"/>
                <a:cs typeface="Gilroy ExtraBold" charset="0"/>
              </a:rPr>
              <a:t>Recruit</a:t>
            </a:r>
          </a:p>
        </p:txBody>
      </p:sp>
      <p:sp>
        <p:nvSpPr>
          <p:cNvPr id="7" name="Oval 6"/>
          <p:cNvSpPr/>
          <p:nvPr/>
        </p:nvSpPr>
        <p:spPr>
          <a:xfrm>
            <a:off x="7237803" y="3599127"/>
            <a:ext cx="1639600" cy="16396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altLang="en-US" sz="2000" b="1" dirty="0">
                <a:solidFill>
                  <a:srgbClr val="FFFFFF"/>
                </a:solidFill>
                <a:latin typeface="Gilroy ExtraBold" charset="0"/>
                <a:ea typeface="Gilroy ExtraBold" charset="0"/>
                <a:cs typeface="Gilroy ExtraBold" charset="0"/>
              </a:rPr>
              <a:t>Execute</a:t>
            </a:r>
          </a:p>
        </p:txBody>
      </p:sp>
      <p:sp>
        <p:nvSpPr>
          <p:cNvPr id="8" name="Oval 7"/>
          <p:cNvSpPr/>
          <p:nvPr/>
        </p:nvSpPr>
        <p:spPr>
          <a:xfrm>
            <a:off x="9322303" y="3599127"/>
            <a:ext cx="1639600" cy="16396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altLang="en-US" sz="2000" b="1" dirty="0">
                <a:solidFill>
                  <a:srgbClr val="FFFFFF"/>
                </a:solidFill>
                <a:latin typeface="Gilroy ExtraBold" charset="0"/>
                <a:ea typeface="Gilroy ExtraBold" charset="0"/>
                <a:cs typeface="Gilroy ExtraBold" charset="0"/>
              </a:rPr>
              <a:t>Debrief</a:t>
            </a:r>
          </a:p>
        </p:txBody>
      </p:sp>
    </p:spTree>
    <p:extLst>
      <p:ext uri="{BB962C8B-B14F-4D97-AF65-F5344CB8AC3E}">
        <p14:creationId xmlns:p14="http://schemas.microsoft.com/office/powerpoint/2010/main" val="12038858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ChangeArrowheads="1"/>
          </p:cNvSpPr>
          <p:nvPr/>
        </p:nvSpPr>
        <p:spPr bwMode="auto">
          <a:xfrm>
            <a:off x="1523999" y="3140333"/>
            <a:ext cx="9144000" cy="1538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r>
              <a:rPr lang="en-US" sz="6000" b="1" dirty="0">
                <a:solidFill>
                  <a:srgbClr val="00B3DC"/>
                </a:solidFill>
                <a:latin typeface="Gilroy ExtraBold" charset="0"/>
                <a:ea typeface="Gilroy ExtraBold" charset="0"/>
                <a:cs typeface="Gilroy ExtraBold" charset="0"/>
              </a:rPr>
              <a:t>Fellows Curriculum Overview</a:t>
            </a:r>
          </a:p>
        </p:txBody>
      </p:sp>
      <p:pic>
        <p:nvPicPr>
          <p:cNvPr id="2" name="Picture 1" descr="noun_169164_cc.png"/>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b="15559"/>
          <a:stretch/>
        </p:blipFill>
        <p:spPr>
          <a:xfrm>
            <a:off x="5317739" y="1597036"/>
            <a:ext cx="1517562" cy="1281452"/>
          </a:xfrm>
          <a:prstGeom prst="rect">
            <a:avLst/>
          </a:prstGeom>
        </p:spPr>
      </p:pic>
      <p:sp>
        <p:nvSpPr>
          <p:cNvPr id="8" name="Rectangle 7">
            <a:hlinkClick r:id="rId5"/>
          </p:cNvPr>
          <p:cNvSpPr/>
          <p:nvPr/>
        </p:nvSpPr>
        <p:spPr>
          <a:xfrm>
            <a:off x="5013769" y="4940719"/>
            <a:ext cx="2125501" cy="587600"/>
          </a:xfrm>
          <a:prstGeom prst="rect">
            <a:avLst/>
          </a:prstGeom>
          <a:noFill/>
          <a:ln w="25400" cmpd="sng">
            <a:noFill/>
          </a:ln>
        </p:spPr>
        <p:style>
          <a:lnRef idx="2">
            <a:schemeClr val="accent1">
              <a:shade val="50000"/>
            </a:schemeClr>
          </a:lnRef>
          <a:fillRef idx="1">
            <a:schemeClr val="accent1"/>
          </a:fillRef>
          <a:effectRef idx="0">
            <a:schemeClr val="accent1"/>
          </a:effectRef>
          <a:fontRef idx="minor">
            <a:schemeClr val="lt1"/>
          </a:fontRef>
        </p:style>
        <p:txBody>
          <a:bodyPr lIns="0" tIns="45719" rIns="0" bIns="45719" rtlCol="0" anchor="ctr"/>
          <a:lstStyle/>
          <a:p>
            <a:pPr algn="ctr"/>
            <a:r>
              <a:rPr lang="en-US" b="1" dirty="0">
                <a:solidFill>
                  <a:schemeClr val="tx1"/>
                </a:solidFill>
                <a:latin typeface="Source Sans Pro" charset="0"/>
                <a:ea typeface="Source Sans Pro" charset="0"/>
                <a:cs typeface="Source Sans Pro" charset="0"/>
              </a:rPr>
              <a:t>Page 7</a:t>
            </a: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9823" y="1608634"/>
            <a:ext cx="1212351" cy="1269854"/>
          </a:xfrm>
          <a:prstGeom prst="rect">
            <a:avLst/>
          </a:prstGeom>
        </p:spPr>
      </p:pic>
    </p:spTree>
    <p:extLst>
      <p:ext uri="{BB962C8B-B14F-4D97-AF65-F5344CB8AC3E}">
        <p14:creationId xmlns:p14="http://schemas.microsoft.com/office/powerpoint/2010/main" val="15884833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951708" y="1391700"/>
            <a:ext cx="5997944" cy="4274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500" b="1" dirty="0">
                <a:solidFill>
                  <a:srgbClr val="3B444D"/>
                </a:solidFill>
                <a:latin typeface="Source Sans Pro" charset="0"/>
                <a:ea typeface="Source Sans Pro" charset="0"/>
                <a:cs typeface="Source Sans Pro" charset="0"/>
              </a:rPr>
              <a:t>On page </a:t>
            </a:r>
            <a:r>
              <a:rPr lang="en-US" altLang="en-US" sz="2500" b="1" dirty="0">
                <a:solidFill>
                  <a:schemeClr val="tx1"/>
                </a:solidFill>
                <a:latin typeface="Source Sans Pro" charset="0"/>
                <a:ea typeface="Source Sans Pro" charset="0"/>
                <a:cs typeface="Source Sans Pro" charset="0"/>
              </a:rPr>
              <a:t>9</a:t>
            </a:r>
            <a:r>
              <a:rPr lang="en-US" altLang="en-US" sz="2500" b="1" dirty="0">
                <a:solidFill>
                  <a:srgbClr val="3B444D"/>
                </a:solidFill>
                <a:latin typeface="Source Sans Pro" charset="0"/>
                <a:ea typeface="Source Sans Pro" charset="0"/>
                <a:cs typeface="Source Sans Pro" charset="0"/>
              </a:rPr>
              <a:t> in your workbook, work as a group to review the different types of community engagement events and fellows curriculum. </a:t>
            </a:r>
          </a:p>
          <a:p>
            <a:endParaRPr lang="en-US" altLang="en-US" sz="2500" b="1" dirty="0">
              <a:solidFill>
                <a:srgbClr val="3B444D"/>
              </a:solidFill>
              <a:latin typeface="Source Sans Pro" charset="0"/>
              <a:ea typeface="Source Sans Pro" charset="0"/>
              <a:cs typeface="Source Sans Pro" charset="0"/>
            </a:endParaRPr>
          </a:p>
          <a:p>
            <a:r>
              <a:rPr lang="en-US" altLang="en-US" sz="2500" dirty="0">
                <a:solidFill>
                  <a:srgbClr val="3B444D"/>
                </a:solidFill>
                <a:latin typeface="Source Sans Pro" charset="0"/>
                <a:ea typeface="Source Sans Pro" charset="0"/>
                <a:cs typeface="Source Sans Pro" charset="0"/>
              </a:rPr>
              <a:t>Then, think about and discuss issues currently affecting your community, brainstorm what community engagement or action events you may hold, and how you will follow the 4 organizing steps to plan that event.</a:t>
            </a:r>
          </a:p>
        </p:txBody>
      </p:sp>
      <p:pic>
        <p:nvPicPr>
          <p:cNvPr id="6" name="Picture 5"/>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Rectangle 6"/>
          <p:cNvSpPr>
            <a:spLocks noChangeArrowheads="1"/>
          </p:cNvSpPr>
          <p:nvPr/>
        </p:nvSpPr>
        <p:spPr bwMode="auto">
          <a:xfrm>
            <a:off x="1006998" y="1391700"/>
            <a:ext cx="2866506" cy="680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rgbClr val="EE2F4B"/>
                </a:solidFill>
                <a:latin typeface="Gilroy ExtraBold" charset="0"/>
                <a:ea typeface="Gilroy ExtraBold" charset="0"/>
                <a:cs typeface="Gilroy ExtraBold" charset="0"/>
              </a:rPr>
              <a:t>20 minutes</a:t>
            </a:r>
          </a:p>
        </p:txBody>
      </p:sp>
      <p:sp>
        <p:nvSpPr>
          <p:cNvPr id="8" name="TextBox 7"/>
          <p:cNvSpPr txBox="1"/>
          <p:nvPr/>
        </p:nvSpPr>
        <p:spPr>
          <a:xfrm>
            <a:off x="1006998" y="2072171"/>
            <a:ext cx="1547218" cy="369332"/>
          </a:xfrm>
          <a:prstGeom prst="rect">
            <a:avLst/>
          </a:prstGeom>
          <a:noFill/>
        </p:spPr>
        <p:txBody>
          <a:bodyPr wrap="none" rtlCol="0">
            <a:spAutoFit/>
          </a:bodyPr>
          <a:lstStyle/>
          <a:p>
            <a:r>
              <a:rPr lang="en-US" altLang="en-US" b="1" dirty="0">
                <a:solidFill>
                  <a:srgbClr val="3B444D"/>
                </a:solidFill>
                <a:latin typeface="Source Sans Pro" charset="0"/>
                <a:ea typeface="Source Sans Pro" charset="0"/>
                <a:cs typeface="Source Sans Pro" charset="0"/>
              </a:rPr>
              <a:t>Small Groups</a:t>
            </a:r>
          </a:p>
        </p:txBody>
      </p:sp>
    </p:spTree>
    <p:extLst>
      <p:ext uri="{BB962C8B-B14F-4D97-AF65-F5344CB8AC3E}">
        <p14:creationId xmlns:p14="http://schemas.microsoft.com/office/powerpoint/2010/main" val="2079188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533156"/>
            <a:ext cx="12192000" cy="1323439"/>
          </a:xfrm>
          <a:prstGeom prst="rect">
            <a:avLst/>
          </a:prstGeom>
          <a:noFill/>
        </p:spPr>
        <p:txBody>
          <a:bodyPr wrap="square" rtlCol="0">
            <a:spAutoFit/>
          </a:bodyPr>
          <a:lstStyle/>
          <a:p>
            <a:pPr algn="ctr"/>
            <a:r>
              <a:rPr lang="en-US" sz="8000" b="1" dirty="0">
                <a:solidFill>
                  <a:srgbClr val="FFFFFF"/>
                </a:solidFill>
                <a:latin typeface="Gilroy ExtraBold" charset="0"/>
                <a:ea typeface="Gilroy ExtraBold" charset="0"/>
                <a:cs typeface="Gilroy ExtraBold" charset="0"/>
              </a:rPr>
              <a:t>Meet each other!</a:t>
            </a:r>
          </a:p>
        </p:txBody>
      </p:sp>
      <p:pic>
        <p:nvPicPr>
          <p:cNvPr id="11" name="Picture 10"/>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4" name="TextBox 3"/>
          <p:cNvSpPr txBox="1"/>
          <p:nvPr/>
        </p:nvSpPr>
        <p:spPr>
          <a:xfrm>
            <a:off x="0" y="3702408"/>
            <a:ext cx="12192000" cy="523220"/>
          </a:xfrm>
          <a:prstGeom prst="rect">
            <a:avLst/>
          </a:prstGeom>
          <a:noFill/>
        </p:spPr>
        <p:txBody>
          <a:bodyPr wrap="square" rtlCol="0">
            <a:spAutoFit/>
          </a:bodyPr>
          <a:lstStyle/>
          <a:p>
            <a:pPr algn="ctr"/>
            <a:r>
              <a:rPr lang="en-US" sz="2800" dirty="0">
                <a:solidFill>
                  <a:schemeClr val="bg2"/>
                </a:solidFill>
                <a:latin typeface="Source Sans Pro" charset="0"/>
                <a:ea typeface="Source Sans Pro" charset="0"/>
                <a:cs typeface="Source Sans Pro" charset="0"/>
              </a:rPr>
              <a:t>Organizer Clap</a:t>
            </a:r>
          </a:p>
        </p:txBody>
      </p:sp>
    </p:spTree>
    <p:extLst>
      <p:ext uri="{BB962C8B-B14F-4D97-AF65-F5344CB8AC3E}">
        <p14:creationId xmlns:p14="http://schemas.microsoft.com/office/powerpoint/2010/main" val="4956886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706624"/>
            <a:ext cx="12192000" cy="1015663"/>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What questions do you have?</a:t>
            </a:r>
          </a:p>
        </p:txBody>
      </p:sp>
      <p:pic>
        <p:nvPicPr>
          <p:cNvPr id="5" name="Picture 4"/>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0702575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85088" y="1117152"/>
            <a:ext cx="4194048" cy="660437"/>
          </a:xfrm>
          <a:prstGeom prst="rect">
            <a:avLst/>
          </a:prstGeom>
          <a:noFill/>
        </p:spPr>
        <p:txBody>
          <a:bodyPr wrap="square" rtlCol="0">
            <a:spAutoFit/>
          </a:bodyPr>
          <a:lstStyle/>
          <a:p>
            <a:pPr>
              <a:lnSpc>
                <a:spcPct val="80000"/>
              </a:lnSpc>
            </a:pPr>
            <a:r>
              <a:rPr lang="en-US" sz="4500" b="1" dirty="0">
                <a:solidFill>
                  <a:srgbClr val="00B4DC"/>
                </a:solidFill>
                <a:latin typeface="Gilroy ExtraBold" charset="0"/>
                <a:ea typeface="Gilroy ExtraBold" charset="0"/>
                <a:cs typeface="Gilroy ExtraBold" charset="0"/>
              </a:rPr>
              <a:t>Agenda</a:t>
            </a:r>
          </a:p>
        </p:txBody>
      </p:sp>
      <p:graphicFrame>
        <p:nvGraphicFramePr>
          <p:cNvPr id="5" name="Table 4"/>
          <p:cNvGraphicFramePr>
            <a:graphicFrameLocks noGrp="1"/>
          </p:cNvGraphicFramePr>
          <p:nvPr>
            <p:extLst>
              <p:ext uri="{D42A27DB-BD31-4B8C-83A1-F6EECF244321}">
                <p14:modId xmlns:p14="http://schemas.microsoft.com/office/powerpoint/2010/main" val="1722886936"/>
              </p:ext>
            </p:extLst>
          </p:nvPr>
        </p:nvGraphicFramePr>
        <p:xfrm>
          <a:off x="5421351" y="2250381"/>
          <a:ext cx="4150912" cy="2255866"/>
        </p:xfrm>
        <a:graphic>
          <a:graphicData uri="http://schemas.openxmlformats.org/drawingml/2006/table">
            <a:tbl>
              <a:tblPr firstRow="1" bandRow="1">
                <a:tableStyleId>{5C22544A-7EE6-4342-B048-85BDC9FD1C3A}</a:tableStyleId>
              </a:tblPr>
              <a:tblGrid>
                <a:gridCol w="4150912">
                  <a:extLst>
                    <a:ext uri="{9D8B030D-6E8A-4147-A177-3AD203B41FA5}">
                      <a16:colId xmlns:a16="http://schemas.microsoft.com/office/drawing/2014/main" val="20000"/>
                    </a:ext>
                  </a:extLst>
                </a:gridCol>
              </a:tblGrid>
              <a:tr h="569702">
                <a:tc>
                  <a:txBody>
                    <a:bodyPr/>
                    <a:lstStyle/>
                    <a:p>
                      <a:r>
                        <a:rPr lang="en-US" sz="2200" b="0" i="0" baseline="0" dirty="0">
                          <a:solidFill>
                            <a:schemeClr val="tx1"/>
                          </a:solidFill>
                          <a:latin typeface="Source Sans Pro" charset="0"/>
                          <a:ea typeface="Source Sans Pro" charset="0"/>
                          <a:cs typeface="Source Sans Pro" charset="0"/>
                        </a:rPr>
                        <a:t>Community Engagement Events</a:t>
                      </a:r>
                    </a:p>
                  </a:txBody>
                  <a:tcPr anchor="ctr">
                    <a:noFill/>
                  </a:tcPr>
                </a:tc>
                <a:extLst>
                  <a:ext uri="{0D108BD9-81ED-4DB2-BD59-A6C34878D82A}">
                    <a16:rowId xmlns:a16="http://schemas.microsoft.com/office/drawing/2014/main" val="10000"/>
                  </a:ext>
                </a:extLst>
              </a:tr>
              <a:tr h="569702">
                <a:tc>
                  <a:txBody>
                    <a:bodyPr/>
                    <a:lstStyle/>
                    <a:p>
                      <a:r>
                        <a:rPr lang="en-US" sz="2200" b="0" i="0" dirty="0">
                          <a:solidFill>
                            <a:schemeClr val="tx1"/>
                          </a:solidFill>
                          <a:latin typeface="Source Sans Pro" charset="0"/>
                          <a:ea typeface="Source Sans Pro" charset="0"/>
                          <a:cs typeface="Source Sans Pro" charset="0"/>
                        </a:rPr>
                        <a:t>Developing</a:t>
                      </a:r>
                      <a:r>
                        <a:rPr lang="en-US" sz="2200" b="0" i="0" baseline="0" dirty="0">
                          <a:solidFill>
                            <a:schemeClr val="tx1"/>
                          </a:solidFill>
                          <a:latin typeface="Source Sans Pro" charset="0"/>
                          <a:ea typeface="Source Sans Pro" charset="0"/>
                          <a:cs typeface="Source Sans Pro" charset="0"/>
                        </a:rPr>
                        <a:t> a learning journey</a:t>
                      </a:r>
                    </a:p>
                  </a:txBody>
                  <a:tcPr anchor="ctr">
                    <a:noFill/>
                  </a:tcPr>
                </a:tc>
                <a:extLst>
                  <a:ext uri="{0D108BD9-81ED-4DB2-BD59-A6C34878D82A}">
                    <a16:rowId xmlns:a16="http://schemas.microsoft.com/office/drawing/2014/main" val="10001"/>
                  </a:ext>
                </a:extLst>
              </a:tr>
              <a:tr h="466120">
                <a:tc>
                  <a:txBody>
                    <a:bodyPr/>
                    <a:lstStyle/>
                    <a:p>
                      <a:r>
                        <a:rPr lang="en-US" sz="2200" b="0" i="0" baseline="0" dirty="0">
                          <a:solidFill>
                            <a:schemeClr val="bg1"/>
                          </a:solidFill>
                          <a:latin typeface="Source Sans Pro" charset="0"/>
                          <a:ea typeface="Source Sans Pro" charset="0"/>
                          <a:cs typeface="Source Sans Pro" charset="0"/>
                        </a:rPr>
                        <a:t>Debrief and Close</a:t>
                      </a:r>
                    </a:p>
                  </a:txBody>
                  <a:tcPr anchor="ctr">
                    <a:solidFill>
                      <a:schemeClr val="tx2"/>
                    </a:solidFill>
                  </a:tcPr>
                </a:tc>
                <a:extLst>
                  <a:ext uri="{0D108BD9-81ED-4DB2-BD59-A6C34878D82A}">
                    <a16:rowId xmlns:a16="http://schemas.microsoft.com/office/drawing/2014/main" val="10002"/>
                  </a:ext>
                </a:extLst>
              </a:tr>
              <a:tr h="315062">
                <a:tc>
                  <a:txBody>
                    <a:bodyPr/>
                    <a:lstStyle/>
                    <a:p>
                      <a:endParaRPr lang="en-US" sz="800" b="0" i="0" dirty="0">
                        <a:solidFill>
                          <a:schemeClr val="tx1"/>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3"/>
                  </a:ext>
                </a:extLst>
              </a:tr>
              <a:tr h="315062">
                <a:tc>
                  <a:txBody>
                    <a:bodyPr/>
                    <a:lstStyle/>
                    <a:p>
                      <a:endParaRPr lang="en-US" sz="800" b="0" i="0" dirty="0">
                        <a:solidFill>
                          <a:schemeClr val="tx1"/>
                        </a:solidFill>
                        <a:latin typeface="Source Sans Pro" charset="0"/>
                        <a:ea typeface="Source Sans Pro" charset="0"/>
                        <a:cs typeface="Source Sans Pro" charset="0"/>
                      </a:endParaRPr>
                    </a:p>
                    <a:p>
                      <a:endParaRPr lang="en-US" sz="800" b="0" i="0" dirty="0">
                        <a:solidFill>
                          <a:schemeClr val="tx1"/>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7724026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379"/>
            <a:ext cx="12192000" cy="6870379"/>
          </a:xfrm>
          <a:prstGeom prst="rect">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5"/>
          <p:cNvSpPr>
            <a:spLocks noChangeArrowheads="1"/>
          </p:cNvSpPr>
          <p:nvPr/>
        </p:nvSpPr>
        <p:spPr bwMode="auto">
          <a:xfrm>
            <a:off x="0" y="2362200"/>
            <a:ext cx="12192000" cy="1911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12000" b="1" dirty="0">
                <a:solidFill>
                  <a:srgbClr val="FFFFFF"/>
                </a:solidFill>
                <a:latin typeface="Gilroy ExtraBold" charset="0"/>
                <a:ea typeface="Gilroy ExtraBold" charset="0"/>
                <a:cs typeface="Gilroy ExtraBold" charset="0"/>
              </a:rPr>
              <a:t>Debrief</a:t>
            </a:r>
          </a:p>
        </p:txBody>
      </p:sp>
    </p:spTree>
    <p:extLst>
      <p:ext uri="{BB962C8B-B14F-4D97-AF65-F5344CB8AC3E}">
        <p14:creationId xmlns:p14="http://schemas.microsoft.com/office/powerpoint/2010/main" val="4537013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10385" y="1201821"/>
            <a:ext cx="2289409" cy="1384995"/>
          </a:xfrm>
          <a:prstGeom prst="rect">
            <a:avLst/>
          </a:prstGeom>
          <a:noFill/>
        </p:spPr>
        <p:txBody>
          <a:bodyPr wrap="none" rtlCol="0">
            <a:spAutoFit/>
          </a:bodyPr>
          <a:lstStyle/>
          <a:p>
            <a:pPr algn="ctr"/>
            <a:r>
              <a:rPr lang="en-US" sz="4200" b="1" dirty="0">
                <a:solidFill>
                  <a:srgbClr val="00B4DC"/>
                </a:solidFill>
                <a:latin typeface="Gilroy ExtraBold" charset="0"/>
                <a:ea typeface="Gilroy ExtraBold" charset="0"/>
                <a:cs typeface="Gilroy ExtraBold" charset="0"/>
              </a:rPr>
              <a:t>Today’s </a:t>
            </a:r>
          </a:p>
          <a:p>
            <a:pPr algn="ctr"/>
            <a:r>
              <a:rPr lang="en-US" sz="4200" b="1" dirty="0">
                <a:solidFill>
                  <a:srgbClr val="00B4DC"/>
                </a:solidFill>
                <a:latin typeface="Gilroy ExtraBold" charset="0"/>
                <a:ea typeface="Gilroy ExtraBold" charset="0"/>
                <a:cs typeface="Gilroy ExtraBold" charset="0"/>
              </a:rPr>
              <a:t>agenda</a:t>
            </a:r>
          </a:p>
        </p:txBody>
      </p:sp>
      <p:pic>
        <p:nvPicPr>
          <p:cNvPr id="7" name="Picture 6"/>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1214281366"/>
              </p:ext>
            </p:extLst>
          </p:nvPr>
        </p:nvGraphicFramePr>
        <p:xfrm>
          <a:off x="4622800" y="1366520"/>
          <a:ext cx="7086601" cy="4511040"/>
        </p:xfrm>
        <a:graphic>
          <a:graphicData uri="http://schemas.openxmlformats.org/drawingml/2006/table">
            <a:tbl>
              <a:tblPr firstRow="1" bandRow="1">
                <a:tableStyleId>{5C22544A-7EE6-4342-B048-85BDC9FD1C3A}</a:tableStyleId>
              </a:tblPr>
              <a:tblGrid>
                <a:gridCol w="2032115">
                  <a:extLst>
                    <a:ext uri="{9D8B030D-6E8A-4147-A177-3AD203B41FA5}">
                      <a16:colId xmlns:a16="http://schemas.microsoft.com/office/drawing/2014/main" val="20000"/>
                    </a:ext>
                  </a:extLst>
                </a:gridCol>
                <a:gridCol w="5054486">
                  <a:extLst>
                    <a:ext uri="{9D8B030D-6E8A-4147-A177-3AD203B41FA5}">
                      <a16:colId xmlns:a16="http://schemas.microsoft.com/office/drawing/2014/main" val="20001"/>
                    </a:ext>
                  </a:extLst>
                </a:gridCol>
              </a:tblGrid>
              <a:tr h="319617">
                <a:tc>
                  <a:txBody>
                    <a:bodyPr/>
                    <a:lstStyle/>
                    <a:p>
                      <a:pPr algn="l"/>
                      <a:r>
                        <a:rPr lang="en-US" sz="2200" b="1" i="0" dirty="0">
                          <a:solidFill>
                            <a:schemeClr val="tx1"/>
                          </a:solidFill>
                          <a:latin typeface="Source Sans Pro" charset="0"/>
                          <a:ea typeface="Source Sans Pro" charset="0"/>
                          <a:cs typeface="Source Sans Pro" charset="0"/>
                        </a:rPr>
                        <a:t>10:00 –</a:t>
                      </a:r>
                      <a:r>
                        <a:rPr lang="en-US" sz="2200" b="1" i="0" baseline="0" dirty="0">
                          <a:solidFill>
                            <a:schemeClr val="tx1"/>
                          </a:solidFill>
                          <a:latin typeface="Source Sans Pro" charset="0"/>
                          <a:ea typeface="Source Sans Pro" charset="0"/>
                          <a:cs typeface="Source Sans Pro" charset="0"/>
                        </a:rPr>
                        <a:t> 10:30</a:t>
                      </a:r>
                      <a:endParaRPr lang="en-US" sz="2200" b="1" i="0" dirty="0">
                        <a:solidFill>
                          <a:schemeClr val="tx1"/>
                        </a:solidFill>
                        <a:latin typeface="Source Sans Pro" charset="0"/>
                        <a:ea typeface="Source Sans Pro" charset="0"/>
                        <a:cs typeface="Source Sans Pro" charset="0"/>
                      </a:endParaRPr>
                    </a:p>
                  </a:txBody>
                  <a:tcPr anchor="ctr">
                    <a:solidFill>
                      <a:schemeClr val="bg1"/>
                    </a:solidFill>
                  </a:tcPr>
                </a:tc>
                <a:tc>
                  <a:txBody>
                    <a:bodyPr/>
                    <a:lstStyle/>
                    <a:p>
                      <a:r>
                        <a:rPr lang="en-US" sz="2200" b="0" dirty="0">
                          <a:solidFill>
                            <a:schemeClr val="tx1"/>
                          </a:solidFill>
                          <a:latin typeface="Source Sans Pro" charset="0"/>
                          <a:ea typeface="Source Sans Pro" charset="0"/>
                          <a:cs typeface="Source Sans Pro" charset="0"/>
                        </a:rPr>
                        <a:t>Welcome and Introductions</a:t>
                      </a:r>
                    </a:p>
                  </a:txBody>
                  <a:tcPr anchor="ctr">
                    <a:solidFill>
                      <a:schemeClr val="bg1"/>
                    </a:solidFill>
                  </a:tcPr>
                </a:tc>
                <a:extLst>
                  <a:ext uri="{0D108BD9-81ED-4DB2-BD59-A6C34878D82A}">
                    <a16:rowId xmlns:a16="http://schemas.microsoft.com/office/drawing/2014/main" val="10000"/>
                  </a:ext>
                </a:extLst>
              </a:tr>
              <a:tr h="370840">
                <a:tc>
                  <a:txBody>
                    <a:bodyPr/>
                    <a:lstStyle/>
                    <a:p>
                      <a:pPr algn="l"/>
                      <a:r>
                        <a:rPr lang="en-US" sz="2200" b="1" i="0" dirty="0">
                          <a:solidFill>
                            <a:schemeClr val="tx1"/>
                          </a:solidFill>
                          <a:latin typeface="Source Sans Pro" charset="0"/>
                          <a:ea typeface="Source Sans Pro" charset="0"/>
                          <a:cs typeface="Source Sans Pro" charset="0"/>
                        </a:rPr>
                        <a:t>10:30 – 11:00</a:t>
                      </a:r>
                    </a:p>
                  </a:txBody>
                  <a:tcPr anchor="ctr">
                    <a:solidFill>
                      <a:schemeClr val="bg1"/>
                    </a:solidFill>
                  </a:tcPr>
                </a:tc>
                <a:tc>
                  <a:txBody>
                    <a:bodyPr/>
                    <a:lstStyle/>
                    <a:p>
                      <a:r>
                        <a:rPr lang="en-US" sz="2200" dirty="0">
                          <a:solidFill>
                            <a:schemeClr val="tx1"/>
                          </a:solidFill>
                          <a:latin typeface="Source Sans Pro" charset="0"/>
                          <a:ea typeface="Source Sans Pro" charset="0"/>
                          <a:cs typeface="Source Sans Pro" charset="0"/>
                        </a:rPr>
                        <a:t>We are</a:t>
                      </a:r>
                      <a:r>
                        <a:rPr lang="en-US" sz="2200" baseline="0" dirty="0">
                          <a:solidFill>
                            <a:schemeClr val="tx1"/>
                          </a:solidFill>
                          <a:latin typeface="Source Sans Pro" charset="0"/>
                          <a:ea typeface="Source Sans Pro" charset="0"/>
                          <a:cs typeface="Source Sans Pro" charset="0"/>
                        </a:rPr>
                        <a:t> OFA</a:t>
                      </a:r>
                      <a:endParaRPr lang="en-US" sz="2200" dirty="0">
                        <a:solidFill>
                          <a:schemeClr val="tx1"/>
                        </a:solidFill>
                        <a:latin typeface="Source Sans Pro" charset="0"/>
                        <a:ea typeface="Source Sans Pro" charset="0"/>
                        <a:cs typeface="Source Sans Pro" charset="0"/>
                      </a:endParaRPr>
                    </a:p>
                  </a:txBody>
                  <a:tcPr anchor="ctr">
                    <a:solidFill>
                      <a:schemeClr val="bg1"/>
                    </a:solidFill>
                  </a:tcPr>
                </a:tc>
                <a:extLst>
                  <a:ext uri="{0D108BD9-81ED-4DB2-BD59-A6C34878D82A}">
                    <a16:rowId xmlns:a16="http://schemas.microsoft.com/office/drawing/2014/main" val="10001"/>
                  </a:ext>
                </a:extLst>
              </a:tr>
              <a:tr h="370840">
                <a:tc>
                  <a:txBody>
                    <a:bodyPr/>
                    <a:lstStyle/>
                    <a:p>
                      <a:pPr algn="l"/>
                      <a:r>
                        <a:rPr lang="en-US" sz="2200" b="1" i="0" dirty="0">
                          <a:solidFill>
                            <a:schemeClr val="tx1"/>
                          </a:solidFill>
                          <a:latin typeface="Source Sans Pro" charset="0"/>
                          <a:ea typeface="Source Sans Pro" charset="0"/>
                          <a:cs typeface="Source Sans Pro" charset="0"/>
                        </a:rPr>
                        <a:t>11:00 – 12:15</a:t>
                      </a:r>
                    </a:p>
                  </a:txBody>
                  <a:tcPr anchor="ctr">
                    <a:solidFill>
                      <a:schemeClr val="bg1"/>
                    </a:solidFill>
                  </a:tcPr>
                </a:tc>
                <a:tc>
                  <a:txBody>
                    <a:bodyPr/>
                    <a:lstStyle/>
                    <a:p>
                      <a:r>
                        <a:rPr lang="en-US" sz="2200" dirty="0">
                          <a:solidFill>
                            <a:schemeClr val="tx1"/>
                          </a:solidFill>
                          <a:latin typeface="Source Sans Pro" charset="0"/>
                          <a:ea typeface="Source Sans Pro" charset="0"/>
                          <a:cs typeface="Source Sans Pro" charset="0"/>
                        </a:rPr>
                        <a:t>Program Breakouts</a:t>
                      </a:r>
                    </a:p>
                  </a:txBody>
                  <a:tcPr anchor="ctr">
                    <a:solidFill>
                      <a:schemeClr val="bg1"/>
                    </a:solidFill>
                  </a:tcPr>
                </a:tc>
                <a:extLst>
                  <a:ext uri="{0D108BD9-81ED-4DB2-BD59-A6C34878D82A}">
                    <a16:rowId xmlns:a16="http://schemas.microsoft.com/office/drawing/2014/main" val="10002"/>
                  </a:ext>
                </a:extLst>
              </a:tr>
              <a:tr h="370840">
                <a:tc>
                  <a:txBody>
                    <a:bodyPr/>
                    <a:lstStyle/>
                    <a:p>
                      <a:pPr algn="l"/>
                      <a:r>
                        <a:rPr lang="en-US" sz="2200" b="1" i="0" dirty="0">
                          <a:solidFill>
                            <a:schemeClr val="bg1"/>
                          </a:solidFill>
                          <a:latin typeface="Source Sans Pro" charset="0"/>
                          <a:ea typeface="Source Sans Pro" charset="0"/>
                          <a:cs typeface="Source Sans Pro" charset="0"/>
                        </a:rPr>
                        <a:t>12:15 – 1:15 </a:t>
                      </a:r>
                    </a:p>
                  </a:txBody>
                  <a:tcPr anchor="ctr">
                    <a:solidFill>
                      <a:schemeClr val="tx2"/>
                    </a:solidFill>
                  </a:tcPr>
                </a:tc>
                <a:tc>
                  <a:txBody>
                    <a:bodyPr/>
                    <a:lstStyle/>
                    <a:p>
                      <a:r>
                        <a:rPr lang="en-US" sz="2200" b="1" dirty="0">
                          <a:solidFill>
                            <a:schemeClr val="bg1"/>
                          </a:solidFill>
                          <a:latin typeface="Source Sans Pro" charset="0"/>
                          <a:ea typeface="Source Sans Pro" charset="0"/>
                          <a:cs typeface="Source Sans Pro" charset="0"/>
                        </a:rPr>
                        <a:t>Lunch</a:t>
                      </a:r>
                    </a:p>
                  </a:txBody>
                  <a:tcPr anchor="ctr">
                    <a:solidFill>
                      <a:schemeClr val="tx2"/>
                    </a:solidFill>
                  </a:tcPr>
                </a:tc>
                <a:extLst>
                  <a:ext uri="{0D108BD9-81ED-4DB2-BD59-A6C34878D82A}">
                    <a16:rowId xmlns:a16="http://schemas.microsoft.com/office/drawing/2014/main" val="10003"/>
                  </a:ext>
                </a:extLst>
              </a:tr>
              <a:tr h="370840">
                <a:tc>
                  <a:txBody>
                    <a:bodyPr/>
                    <a:lstStyle/>
                    <a:p>
                      <a:pPr algn="l"/>
                      <a:r>
                        <a:rPr lang="en-US" sz="2200" b="1" i="0" dirty="0">
                          <a:solidFill>
                            <a:srgbClr val="3D444D"/>
                          </a:solidFill>
                          <a:latin typeface="Source Sans Pro" charset="0"/>
                          <a:ea typeface="Source Sans Pro" charset="0"/>
                          <a:cs typeface="Source Sans Pro" charset="0"/>
                        </a:rPr>
                        <a:t>1:15 – 2:45 </a:t>
                      </a:r>
                    </a:p>
                  </a:txBody>
                  <a:tcPr anchor="ctr">
                    <a:noFill/>
                  </a:tcPr>
                </a:tc>
                <a:tc>
                  <a:txBody>
                    <a:bodyPr/>
                    <a:lstStyle/>
                    <a:p>
                      <a:r>
                        <a:rPr lang="en-US" sz="2200" dirty="0">
                          <a:solidFill>
                            <a:srgbClr val="3D444D"/>
                          </a:solidFill>
                          <a:latin typeface="Source Sans Pro" charset="0"/>
                          <a:ea typeface="Source Sans Pro" charset="0"/>
                          <a:cs typeface="Source Sans Pro" charset="0"/>
                        </a:rPr>
                        <a:t>Managing</a:t>
                      </a:r>
                      <a:r>
                        <a:rPr lang="en-US" sz="2200" baseline="0" dirty="0">
                          <a:solidFill>
                            <a:srgbClr val="3D444D"/>
                          </a:solidFill>
                          <a:latin typeface="Source Sans Pro" charset="0"/>
                          <a:ea typeface="Source Sans Pro" charset="0"/>
                          <a:cs typeface="Source Sans Pro" charset="0"/>
                        </a:rPr>
                        <a:t> Your Team: Fostering Relationships and Culture</a:t>
                      </a:r>
                      <a:endParaRPr lang="en-US" sz="2200" dirty="0">
                        <a:solidFill>
                          <a:srgbClr val="3D444D"/>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4"/>
                  </a:ext>
                </a:extLst>
              </a:tr>
              <a:tr h="370840">
                <a:tc>
                  <a:txBody>
                    <a:bodyPr/>
                    <a:lstStyle/>
                    <a:p>
                      <a:pPr algn="l"/>
                      <a:r>
                        <a:rPr lang="en-US" sz="2200" b="1" i="0" dirty="0">
                          <a:solidFill>
                            <a:srgbClr val="3D444D"/>
                          </a:solidFill>
                          <a:latin typeface="Source Sans Pro" charset="0"/>
                          <a:ea typeface="Source Sans Pro" charset="0"/>
                          <a:cs typeface="Source Sans Pro" charset="0"/>
                        </a:rPr>
                        <a:t>2:45 – 3:00</a:t>
                      </a:r>
                    </a:p>
                  </a:txBody>
                  <a:tcPr anchor="ctr">
                    <a:noFill/>
                  </a:tcPr>
                </a:tc>
                <a:tc>
                  <a:txBody>
                    <a:bodyPr/>
                    <a:lstStyle/>
                    <a:p>
                      <a:r>
                        <a:rPr lang="en-US" sz="2200" b="1" dirty="0">
                          <a:solidFill>
                            <a:srgbClr val="3D444D"/>
                          </a:solidFill>
                          <a:latin typeface="Source Sans Pro" charset="0"/>
                          <a:ea typeface="Source Sans Pro" charset="0"/>
                          <a:cs typeface="Source Sans Pro" charset="0"/>
                        </a:rPr>
                        <a:t>Break</a:t>
                      </a:r>
                    </a:p>
                  </a:txBody>
                  <a:tcPr anchor="ctr">
                    <a:noFill/>
                  </a:tcPr>
                </a:tc>
                <a:extLst>
                  <a:ext uri="{0D108BD9-81ED-4DB2-BD59-A6C34878D82A}">
                    <a16:rowId xmlns:a16="http://schemas.microsoft.com/office/drawing/2014/main" val="10005"/>
                  </a:ext>
                </a:extLst>
              </a:tr>
              <a:tr h="370840">
                <a:tc>
                  <a:txBody>
                    <a:bodyPr/>
                    <a:lstStyle/>
                    <a:p>
                      <a:pPr algn="l"/>
                      <a:r>
                        <a:rPr lang="en-US" sz="2200" b="1" i="0" dirty="0">
                          <a:solidFill>
                            <a:srgbClr val="3D444D"/>
                          </a:solidFill>
                          <a:latin typeface="Source Sans Pro" charset="0"/>
                          <a:ea typeface="Source Sans Pro" charset="0"/>
                          <a:cs typeface="Source Sans Pro" charset="0"/>
                        </a:rPr>
                        <a:t>3:00 – 4:15</a:t>
                      </a:r>
                    </a:p>
                  </a:txBody>
                  <a:tcPr anchor="ctr">
                    <a:noFill/>
                  </a:tcPr>
                </a:tc>
                <a:tc>
                  <a:txBody>
                    <a:bodyPr/>
                    <a:lstStyle/>
                    <a:p>
                      <a:r>
                        <a:rPr lang="en-US" sz="2200" dirty="0">
                          <a:solidFill>
                            <a:srgbClr val="3D444D"/>
                          </a:solidFill>
                          <a:latin typeface="Source Sans Pro" charset="0"/>
                          <a:ea typeface="Source Sans Pro" charset="0"/>
                          <a:cs typeface="Source Sans Pro" charset="0"/>
                        </a:rPr>
                        <a:t>Managing</a:t>
                      </a:r>
                      <a:r>
                        <a:rPr lang="en-US" sz="2200" baseline="0" dirty="0">
                          <a:solidFill>
                            <a:srgbClr val="3D444D"/>
                          </a:solidFill>
                          <a:latin typeface="Source Sans Pro" charset="0"/>
                          <a:ea typeface="Source Sans Pro" charset="0"/>
                          <a:cs typeface="Source Sans Pro" charset="0"/>
                        </a:rPr>
                        <a:t> Your Team: Coachable Moments</a:t>
                      </a:r>
                      <a:endParaRPr lang="en-US" sz="2200" dirty="0">
                        <a:solidFill>
                          <a:srgbClr val="3D444D"/>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6"/>
                  </a:ext>
                </a:extLst>
              </a:tr>
              <a:tr h="370840">
                <a:tc>
                  <a:txBody>
                    <a:bodyPr/>
                    <a:lstStyle/>
                    <a:p>
                      <a:pPr algn="l"/>
                      <a:r>
                        <a:rPr lang="en-US" sz="2200" b="1" i="0" dirty="0">
                          <a:solidFill>
                            <a:srgbClr val="3D444D"/>
                          </a:solidFill>
                          <a:latin typeface="Source Sans Pro" charset="0"/>
                          <a:ea typeface="Source Sans Pro" charset="0"/>
                          <a:cs typeface="Source Sans Pro" charset="0"/>
                        </a:rPr>
                        <a:t>4:15 – 4:30</a:t>
                      </a:r>
                    </a:p>
                  </a:txBody>
                  <a:tcPr anchor="ctr">
                    <a:noFill/>
                  </a:tcPr>
                </a:tc>
                <a:tc>
                  <a:txBody>
                    <a:bodyPr/>
                    <a:lstStyle/>
                    <a:p>
                      <a:r>
                        <a:rPr lang="en-US" sz="2200" b="1" dirty="0">
                          <a:solidFill>
                            <a:srgbClr val="3D444D"/>
                          </a:solidFill>
                          <a:latin typeface="Source Sans Pro" charset="0"/>
                          <a:ea typeface="Source Sans Pro" charset="0"/>
                          <a:cs typeface="Source Sans Pro" charset="0"/>
                        </a:rPr>
                        <a:t>Break</a:t>
                      </a:r>
                    </a:p>
                  </a:txBody>
                  <a:tcPr anchor="ctr">
                    <a:noFill/>
                  </a:tcPr>
                </a:tc>
                <a:extLst>
                  <a:ext uri="{0D108BD9-81ED-4DB2-BD59-A6C34878D82A}">
                    <a16:rowId xmlns:a16="http://schemas.microsoft.com/office/drawing/2014/main" val="10007"/>
                  </a:ext>
                </a:extLst>
              </a:tr>
              <a:tr h="370840">
                <a:tc>
                  <a:txBody>
                    <a:bodyPr/>
                    <a:lstStyle/>
                    <a:p>
                      <a:pPr algn="l"/>
                      <a:r>
                        <a:rPr lang="en-US" sz="2200" b="1" i="0" dirty="0">
                          <a:solidFill>
                            <a:srgbClr val="3D444D"/>
                          </a:solidFill>
                          <a:latin typeface="Source Sans Pro" charset="0"/>
                          <a:ea typeface="Source Sans Pro" charset="0"/>
                          <a:cs typeface="Source Sans Pro" charset="0"/>
                        </a:rPr>
                        <a:t>4:30 – 5:00 </a:t>
                      </a:r>
                    </a:p>
                  </a:txBody>
                  <a:tcPr anchor="ctr">
                    <a:noFill/>
                  </a:tcPr>
                </a:tc>
                <a:tc>
                  <a:txBody>
                    <a:bodyPr/>
                    <a:lstStyle/>
                    <a:p>
                      <a:r>
                        <a:rPr lang="en-US" sz="2200" dirty="0">
                          <a:solidFill>
                            <a:srgbClr val="3D444D"/>
                          </a:solidFill>
                          <a:latin typeface="Source Sans Pro" charset="0"/>
                          <a:ea typeface="Source Sans Pro" charset="0"/>
                          <a:cs typeface="Source Sans Pro" charset="0"/>
                        </a:rPr>
                        <a:t>Debrief</a:t>
                      </a:r>
                      <a:r>
                        <a:rPr lang="en-US" sz="2200" baseline="0" dirty="0">
                          <a:solidFill>
                            <a:srgbClr val="3D444D"/>
                          </a:solidFill>
                          <a:latin typeface="Source Sans Pro" charset="0"/>
                          <a:ea typeface="Source Sans Pro" charset="0"/>
                          <a:cs typeface="Source Sans Pro" charset="0"/>
                        </a:rPr>
                        <a:t> &amp; Close</a:t>
                      </a:r>
                      <a:endParaRPr lang="en-US" sz="2200" dirty="0">
                        <a:solidFill>
                          <a:srgbClr val="3D444D"/>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5489698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9" name="TextBox 8"/>
          <p:cNvSpPr txBox="1"/>
          <p:nvPr/>
        </p:nvSpPr>
        <p:spPr>
          <a:xfrm>
            <a:off x="0" y="2045823"/>
            <a:ext cx="12192000" cy="2400657"/>
          </a:xfrm>
          <a:prstGeom prst="rect">
            <a:avLst/>
          </a:prstGeom>
          <a:noFill/>
        </p:spPr>
        <p:txBody>
          <a:bodyPr wrap="square" rtlCol="0">
            <a:spAutoFit/>
          </a:bodyPr>
          <a:lstStyle/>
          <a:p>
            <a:pPr algn="ctr"/>
            <a:r>
              <a:rPr lang="en-US" sz="15000" b="1" dirty="0">
                <a:solidFill>
                  <a:srgbClr val="FFFFFF"/>
                </a:solidFill>
                <a:latin typeface="Gilroy ExtraBold" charset="0"/>
                <a:ea typeface="Gilroy ExtraBold" charset="0"/>
                <a:cs typeface="Gilroy ExtraBold" charset="0"/>
              </a:rPr>
              <a:t>Lunch</a:t>
            </a:r>
          </a:p>
        </p:txBody>
      </p:sp>
      <p:pic>
        <p:nvPicPr>
          <p:cNvPr id="5" name="Picture 4"/>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1093443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10385" y="1201821"/>
            <a:ext cx="2289409" cy="1384995"/>
          </a:xfrm>
          <a:prstGeom prst="rect">
            <a:avLst/>
          </a:prstGeom>
          <a:noFill/>
        </p:spPr>
        <p:txBody>
          <a:bodyPr wrap="none" rtlCol="0">
            <a:spAutoFit/>
          </a:bodyPr>
          <a:lstStyle/>
          <a:p>
            <a:pPr algn="ctr"/>
            <a:r>
              <a:rPr lang="en-US" sz="4200" b="1" dirty="0">
                <a:solidFill>
                  <a:srgbClr val="00B4DC"/>
                </a:solidFill>
                <a:latin typeface="Gilroy ExtraBold" charset="0"/>
                <a:ea typeface="Gilroy ExtraBold" charset="0"/>
                <a:cs typeface="Gilroy ExtraBold" charset="0"/>
              </a:rPr>
              <a:t>Today’s </a:t>
            </a:r>
          </a:p>
          <a:p>
            <a:pPr algn="ctr"/>
            <a:r>
              <a:rPr lang="en-US" sz="4200" b="1" dirty="0">
                <a:solidFill>
                  <a:srgbClr val="00B4DC"/>
                </a:solidFill>
                <a:latin typeface="Gilroy ExtraBold" charset="0"/>
                <a:ea typeface="Gilroy ExtraBold" charset="0"/>
                <a:cs typeface="Gilroy ExtraBold" charset="0"/>
              </a:rPr>
              <a:t>agenda</a:t>
            </a:r>
          </a:p>
        </p:txBody>
      </p:sp>
      <p:pic>
        <p:nvPicPr>
          <p:cNvPr id="7" name="Picture 6"/>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924029280"/>
              </p:ext>
            </p:extLst>
          </p:nvPr>
        </p:nvGraphicFramePr>
        <p:xfrm>
          <a:off x="4622800" y="1366520"/>
          <a:ext cx="7086601" cy="4511040"/>
        </p:xfrm>
        <a:graphic>
          <a:graphicData uri="http://schemas.openxmlformats.org/drawingml/2006/table">
            <a:tbl>
              <a:tblPr firstRow="1" bandRow="1">
                <a:tableStyleId>{5C22544A-7EE6-4342-B048-85BDC9FD1C3A}</a:tableStyleId>
              </a:tblPr>
              <a:tblGrid>
                <a:gridCol w="2032115">
                  <a:extLst>
                    <a:ext uri="{9D8B030D-6E8A-4147-A177-3AD203B41FA5}">
                      <a16:colId xmlns:a16="http://schemas.microsoft.com/office/drawing/2014/main" val="20000"/>
                    </a:ext>
                  </a:extLst>
                </a:gridCol>
                <a:gridCol w="5054486">
                  <a:extLst>
                    <a:ext uri="{9D8B030D-6E8A-4147-A177-3AD203B41FA5}">
                      <a16:colId xmlns:a16="http://schemas.microsoft.com/office/drawing/2014/main" val="20001"/>
                    </a:ext>
                  </a:extLst>
                </a:gridCol>
              </a:tblGrid>
              <a:tr h="319617">
                <a:tc>
                  <a:txBody>
                    <a:bodyPr/>
                    <a:lstStyle/>
                    <a:p>
                      <a:pPr algn="l"/>
                      <a:r>
                        <a:rPr lang="en-US" sz="2200" b="1" i="0" dirty="0">
                          <a:solidFill>
                            <a:schemeClr val="tx1"/>
                          </a:solidFill>
                          <a:latin typeface="Source Sans Pro" charset="0"/>
                          <a:ea typeface="Source Sans Pro" charset="0"/>
                          <a:cs typeface="Source Sans Pro" charset="0"/>
                        </a:rPr>
                        <a:t>10:00 –</a:t>
                      </a:r>
                      <a:r>
                        <a:rPr lang="en-US" sz="2200" b="1" i="0" baseline="0" dirty="0">
                          <a:solidFill>
                            <a:schemeClr val="tx1"/>
                          </a:solidFill>
                          <a:latin typeface="Source Sans Pro" charset="0"/>
                          <a:ea typeface="Source Sans Pro" charset="0"/>
                          <a:cs typeface="Source Sans Pro" charset="0"/>
                        </a:rPr>
                        <a:t> 10:30</a:t>
                      </a:r>
                      <a:endParaRPr lang="en-US" sz="2200" b="1" i="0" dirty="0">
                        <a:solidFill>
                          <a:schemeClr val="tx1"/>
                        </a:solidFill>
                        <a:latin typeface="Source Sans Pro" charset="0"/>
                        <a:ea typeface="Source Sans Pro" charset="0"/>
                        <a:cs typeface="Source Sans Pro" charset="0"/>
                      </a:endParaRPr>
                    </a:p>
                  </a:txBody>
                  <a:tcPr anchor="ctr">
                    <a:solidFill>
                      <a:schemeClr val="bg1"/>
                    </a:solidFill>
                  </a:tcPr>
                </a:tc>
                <a:tc>
                  <a:txBody>
                    <a:bodyPr/>
                    <a:lstStyle/>
                    <a:p>
                      <a:r>
                        <a:rPr lang="en-US" sz="2200" b="0" dirty="0">
                          <a:solidFill>
                            <a:schemeClr val="tx1"/>
                          </a:solidFill>
                          <a:latin typeface="Source Sans Pro" charset="0"/>
                          <a:ea typeface="Source Sans Pro" charset="0"/>
                          <a:cs typeface="Source Sans Pro" charset="0"/>
                        </a:rPr>
                        <a:t>Welcome and Introductions</a:t>
                      </a:r>
                    </a:p>
                  </a:txBody>
                  <a:tcPr anchor="ctr">
                    <a:solidFill>
                      <a:schemeClr val="bg1"/>
                    </a:solidFill>
                  </a:tcPr>
                </a:tc>
                <a:extLst>
                  <a:ext uri="{0D108BD9-81ED-4DB2-BD59-A6C34878D82A}">
                    <a16:rowId xmlns:a16="http://schemas.microsoft.com/office/drawing/2014/main" val="10000"/>
                  </a:ext>
                </a:extLst>
              </a:tr>
              <a:tr h="370840">
                <a:tc>
                  <a:txBody>
                    <a:bodyPr/>
                    <a:lstStyle/>
                    <a:p>
                      <a:pPr algn="l"/>
                      <a:r>
                        <a:rPr lang="en-US" sz="2200" b="1" i="0" dirty="0">
                          <a:solidFill>
                            <a:schemeClr val="tx1"/>
                          </a:solidFill>
                          <a:latin typeface="Source Sans Pro" charset="0"/>
                          <a:ea typeface="Source Sans Pro" charset="0"/>
                          <a:cs typeface="Source Sans Pro" charset="0"/>
                        </a:rPr>
                        <a:t>10:30 – 11:00</a:t>
                      </a:r>
                    </a:p>
                  </a:txBody>
                  <a:tcPr anchor="ctr">
                    <a:solidFill>
                      <a:schemeClr val="bg1"/>
                    </a:solidFill>
                  </a:tcPr>
                </a:tc>
                <a:tc>
                  <a:txBody>
                    <a:bodyPr/>
                    <a:lstStyle/>
                    <a:p>
                      <a:r>
                        <a:rPr lang="en-US" sz="2200" dirty="0">
                          <a:solidFill>
                            <a:schemeClr val="tx1"/>
                          </a:solidFill>
                          <a:latin typeface="Source Sans Pro" charset="0"/>
                          <a:ea typeface="Source Sans Pro" charset="0"/>
                          <a:cs typeface="Source Sans Pro" charset="0"/>
                        </a:rPr>
                        <a:t>We are</a:t>
                      </a:r>
                      <a:r>
                        <a:rPr lang="en-US" sz="2200" baseline="0" dirty="0">
                          <a:solidFill>
                            <a:schemeClr val="tx1"/>
                          </a:solidFill>
                          <a:latin typeface="Source Sans Pro" charset="0"/>
                          <a:ea typeface="Source Sans Pro" charset="0"/>
                          <a:cs typeface="Source Sans Pro" charset="0"/>
                        </a:rPr>
                        <a:t> OFA</a:t>
                      </a:r>
                      <a:endParaRPr lang="en-US" sz="2200" dirty="0">
                        <a:solidFill>
                          <a:schemeClr val="tx1"/>
                        </a:solidFill>
                        <a:latin typeface="Source Sans Pro" charset="0"/>
                        <a:ea typeface="Source Sans Pro" charset="0"/>
                        <a:cs typeface="Source Sans Pro" charset="0"/>
                      </a:endParaRPr>
                    </a:p>
                  </a:txBody>
                  <a:tcPr anchor="ctr">
                    <a:solidFill>
                      <a:schemeClr val="bg1"/>
                    </a:solidFill>
                  </a:tcPr>
                </a:tc>
                <a:extLst>
                  <a:ext uri="{0D108BD9-81ED-4DB2-BD59-A6C34878D82A}">
                    <a16:rowId xmlns:a16="http://schemas.microsoft.com/office/drawing/2014/main" val="10001"/>
                  </a:ext>
                </a:extLst>
              </a:tr>
              <a:tr h="370840">
                <a:tc>
                  <a:txBody>
                    <a:bodyPr/>
                    <a:lstStyle/>
                    <a:p>
                      <a:pPr algn="l"/>
                      <a:r>
                        <a:rPr lang="en-US" sz="2200" b="1" i="0" dirty="0">
                          <a:solidFill>
                            <a:schemeClr val="tx1"/>
                          </a:solidFill>
                          <a:latin typeface="Source Sans Pro" charset="0"/>
                          <a:ea typeface="Source Sans Pro" charset="0"/>
                          <a:cs typeface="Source Sans Pro" charset="0"/>
                        </a:rPr>
                        <a:t>11:00 – 12:15</a:t>
                      </a:r>
                    </a:p>
                  </a:txBody>
                  <a:tcPr anchor="ctr">
                    <a:solidFill>
                      <a:schemeClr val="bg1"/>
                    </a:solidFill>
                  </a:tcPr>
                </a:tc>
                <a:tc>
                  <a:txBody>
                    <a:bodyPr/>
                    <a:lstStyle/>
                    <a:p>
                      <a:r>
                        <a:rPr lang="en-US" sz="2200" dirty="0">
                          <a:solidFill>
                            <a:schemeClr val="tx1"/>
                          </a:solidFill>
                          <a:latin typeface="Source Sans Pro" charset="0"/>
                          <a:ea typeface="Source Sans Pro" charset="0"/>
                          <a:cs typeface="Source Sans Pro" charset="0"/>
                        </a:rPr>
                        <a:t>Program Breakouts</a:t>
                      </a:r>
                    </a:p>
                  </a:txBody>
                  <a:tcPr anchor="ctr">
                    <a:solidFill>
                      <a:schemeClr val="bg1"/>
                    </a:solidFill>
                  </a:tcPr>
                </a:tc>
                <a:extLst>
                  <a:ext uri="{0D108BD9-81ED-4DB2-BD59-A6C34878D82A}">
                    <a16:rowId xmlns:a16="http://schemas.microsoft.com/office/drawing/2014/main" val="10002"/>
                  </a:ext>
                </a:extLst>
              </a:tr>
              <a:tr h="370840">
                <a:tc>
                  <a:txBody>
                    <a:bodyPr/>
                    <a:lstStyle/>
                    <a:p>
                      <a:pPr algn="l"/>
                      <a:r>
                        <a:rPr lang="en-US" sz="2200" b="1" i="0" dirty="0">
                          <a:solidFill>
                            <a:schemeClr val="tx1"/>
                          </a:solidFill>
                          <a:latin typeface="Source Sans Pro" charset="0"/>
                          <a:ea typeface="Source Sans Pro" charset="0"/>
                          <a:cs typeface="Source Sans Pro" charset="0"/>
                        </a:rPr>
                        <a:t>12:15 – 1:15 </a:t>
                      </a:r>
                    </a:p>
                  </a:txBody>
                  <a:tcPr anchor="ctr">
                    <a:noFill/>
                  </a:tcPr>
                </a:tc>
                <a:tc>
                  <a:txBody>
                    <a:bodyPr/>
                    <a:lstStyle/>
                    <a:p>
                      <a:r>
                        <a:rPr lang="en-US" sz="2200" b="1" dirty="0">
                          <a:solidFill>
                            <a:schemeClr val="tx1"/>
                          </a:solidFill>
                          <a:latin typeface="Source Sans Pro" charset="0"/>
                          <a:ea typeface="Source Sans Pro" charset="0"/>
                          <a:cs typeface="Source Sans Pro" charset="0"/>
                        </a:rPr>
                        <a:t>Lunch</a:t>
                      </a:r>
                    </a:p>
                  </a:txBody>
                  <a:tcPr anchor="ctr">
                    <a:noFill/>
                  </a:tcPr>
                </a:tc>
                <a:extLst>
                  <a:ext uri="{0D108BD9-81ED-4DB2-BD59-A6C34878D82A}">
                    <a16:rowId xmlns:a16="http://schemas.microsoft.com/office/drawing/2014/main" val="10003"/>
                  </a:ext>
                </a:extLst>
              </a:tr>
              <a:tr h="370840">
                <a:tc>
                  <a:txBody>
                    <a:bodyPr/>
                    <a:lstStyle/>
                    <a:p>
                      <a:pPr algn="l"/>
                      <a:r>
                        <a:rPr lang="en-US" sz="2200" b="1" i="0" dirty="0">
                          <a:solidFill>
                            <a:schemeClr val="bg1"/>
                          </a:solidFill>
                          <a:latin typeface="Source Sans Pro" charset="0"/>
                          <a:ea typeface="Source Sans Pro" charset="0"/>
                          <a:cs typeface="Source Sans Pro" charset="0"/>
                        </a:rPr>
                        <a:t>1:15 – 2:45 </a:t>
                      </a:r>
                    </a:p>
                  </a:txBody>
                  <a:tcPr anchor="ctr">
                    <a:solidFill>
                      <a:schemeClr val="tx2"/>
                    </a:solidFill>
                  </a:tcPr>
                </a:tc>
                <a:tc>
                  <a:txBody>
                    <a:bodyPr/>
                    <a:lstStyle/>
                    <a:p>
                      <a:r>
                        <a:rPr lang="en-US" sz="2200" dirty="0">
                          <a:solidFill>
                            <a:schemeClr val="bg1"/>
                          </a:solidFill>
                          <a:latin typeface="Source Sans Pro" charset="0"/>
                          <a:ea typeface="Source Sans Pro" charset="0"/>
                          <a:cs typeface="Source Sans Pro" charset="0"/>
                        </a:rPr>
                        <a:t>Managing</a:t>
                      </a:r>
                      <a:r>
                        <a:rPr lang="en-US" sz="2200" baseline="0" dirty="0">
                          <a:solidFill>
                            <a:schemeClr val="bg1"/>
                          </a:solidFill>
                          <a:latin typeface="Source Sans Pro" charset="0"/>
                          <a:ea typeface="Source Sans Pro" charset="0"/>
                          <a:cs typeface="Source Sans Pro" charset="0"/>
                        </a:rPr>
                        <a:t> Your Team: Fostering Relationships and Culture</a:t>
                      </a:r>
                      <a:endParaRPr lang="en-US" sz="2200" dirty="0">
                        <a:solidFill>
                          <a:schemeClr val="bg1"/>
                        </a:solidFill>
                        <a:latin typeface="Source Sans Pro" charset="0"/>
                        <a:ea typeface="Source Sans Pro" charset="0"/>
                        <a:cs typeface="Source Sans Pro" charset="0"/>
                      </a:endParaRPr>
                    </a:p>
                  </a:txBody>
                  <a:tcPr anchor="ctr">
                    <a:solidFill>
                      <a:schemeClr val="tx2"/>
                    </a:solidFill>
                  </a:tcPr>
                </a:tc>
                <a:extLst>
                  <a:ext uri="{0D108BD9-81ED-4DB2-BD59-A6C34878D82A}">
                    <a16:rowId xmlns:a16="http://schemas.microsoft.com/office/drawing/2014/main" val="10004"/>
                  </a:ext>
                </a:extLst>
              </a:tr>
              <a:tr h="370840">
                <a:tc>
                  <a:txBody>
                    <a:bodyPr/>
                    <a:lstStyle/>
                    <a:p>
                      <a:pPr algn="l"/>
                      <a:r>
                        <a:rPr lang="en-US" sz="2200" b="1" i="0" dirty="0">
                          <a:solidFill>
                            <a:srgbClr val="3D444D"/>
                          </a:solidFill>
                          <a:latin typeface="Source Sans Pro" charset="0"/>
                          <a:ea typeface="Source Sans Pro" charset="0"/>
                          <a:cs typeface="Source Sans Pro" charset="0"/>
                        </a:rPr>
                        <a:t>2:45 – 3:00</a:t>
                      </a:r>
                    </a:p>
                  </a:txBody>
                  <a:tcPr anchor="ctr">
                    <a:noFill/>
                  </a:tcPr>
                </a:tc>
                <a:tc>
                  <a:txBody>
                    <a:bodyPr/>
                    <a:lstStyle/>
                    <a:p>
                      <a:r>
                        <a:rPr lang="en-US" sz="2200" b="1" dirty="0">
                          <a:solidFill>
                            <a:srgbClr val="3D444D"/>
                          </a:solidFill>
                          <a:latin typeface="Source Sans Pro" charset="0"/>
                          <a:ea typeface="Source Sans Pro" charset="0"/>
                          <a:cs typeface="Source Sans Pro" charset="0"/>
                        </a:rPr>
                        <a:t>Break</a:t>
                      </a:r>
                    </a:p>
                  </a:txBody>
                  <a:tcPr anchor="ctr">
                    <a:noFill/>
                  </a:tcPr>
                </a:tc>
                <a:extLst>
                  <a:ext uri="{0D108BD9-81ED-4DB2-BD59-A6C34878D82A}">
                    <a16:rowId xmlns:a16="http://schemas.microsoft.com/office/drawing/2014/main" val="10005"/>
                  </a:ext>
                </a:extLst>
              </a:tr>
              <a:tr h="370840">
                <a:tc>
                  <a:txBody>
                    <a:bodyPr/>
                    <a:lstStyle/>
                    <a:p>
                      <a:pPr algn="l"/>
                      <a:r>
                        <a:rPr lang="en-US" sz="2200" b="1" i="0" dirty="0">
                          <a:solidFill>
                            <a:srgbClr val="3D444D"/>
                          </a:solidFill>
                          <a:latin typeface="Source Sans Pro" charset="0"/>
                          <a:ea typeface="Source Sans Pro" charset="0"/>
                          <a:cs typeface="Source Sans Pro" charset="0"/>
                        </a:rPr>
                        <a:t>3:00 – 4:15</a:t>
                      </a:r>
                    </a:p>
                  </a:txBody>
                  <a:tcPr anchor="ctr">
                    <a:noFill/>
                  </a:tcPr>
                </a:tc>
                <a:tc>
                  <a:txBody>
                    <a:bodyPr/>
                    <a:lstStyle/>
                    <a:p>
                      <a:r>
                        <a:rPr lang="en-US" sz="2200" dirty="0">
                          <a:solidFill>
                            <a:srgbClr val="3D444D"/>
                          </a:solidFill>
                          <a:latin typeface="Source Sans Pro" charset="0"/>
                          <a:ea typeface="Source Sans Pro" charset="0"/>
                          <a:cs typeface="Source Sans Pro" charset="0"/>
                        </a:rPr>
                        <a:t>Managing</a:t>
                      </a:r>
                      <a:r>
                        <a:rPr lang="en-US" sz="2200" baseline="0" dirty="0">
                          <a:solidFill>
                            <a:srgbClr val="3D444D"/>
                          </a:solidFill>
                          <a:latin typeface="Source Sans Pro" charset="0"/>
                          <a:ea typeface="Source Sans Pro" charset="0"/>
                          <a:cs typeface="Source Sans Pro" charset="0"/>
                        </a:rPr>
                        <a:t> Your Team: Coachable Moments</a:t>
                      </a:r>
                    </a:p>
                  </a:txBody>
                  <a:tcPr anchor="ctr">
                    <a:noFill/>
                  </a:tcPr>
                </a:tc>
                <a:extLst>
                  <a:ext uri="{0D108BD9-81ED-4DB2-BD59-A6C34878D82A}">
                    <a16:rowId xmlns:a16="http://schemas.microsoft.com/office/drawing/2014/main" val="10006"/>
                  </a:ext>
                </a:extLst>
              </a:tr>
              <a:tr h="370840">
                <a:tc>
                  <a:txBody>
                    <a:bodyPr/>
                    <a:lstStyle/>
                    <a:p>
                      <a:pPr algn="l"/>
                      <a:r>
                        <a:rPr lang="en-US" sz="2200" b="1" i="0" dirty="0">
                          <a:solidFill>
                            <a:srgbClr val="3D444D"/>
                          </a:solidFill>
                          <a:latin typeface="Source Sans Pro" charset="0"/>
                          <a:ea typeface="Source Sans Pro" charset="0"/>
                          <a:cs typeface="Source Sans Pro" charset="0"/>
                        </a:rPr>
                        <a:t>4:15 – 4:30</a:t>
                      </a:r>
                    </a:p>
                  </a:txBody>
                  <a:tcPr anchor="ctr">
                    <a:noFill/>
                  </a:tcPr>
                </a:tc>
                <a:tc>
                  <a:txBody>
                    <a:bodyPr/>
                    <a:lstStyle/>
                    <a:p>
                      <a:r>
                        <a:rPr lang="en-US" sz="2200" b="1" dirty="0">
                          <a:solidFill>
                            <a:srgbClr val="3D444D"/>
                          </a:solidFill>
                          <a:latin typeface="Source Sans Pro" charset="0"/>
                          <a:ea typeface="Source Sans Pro" charset="0"/>
                          <a:cs typeface="Source Sans Pro" charset="0"/>
                        </a:rPr>
                        <a:t>Break</a:t>
                      </a:r>
                    </a:p>
                  </a:txBody>
                  <a:tcPr anchor="ctr">
                    <a:noFill/>
                  </a:tcPr>
                </a:tc>
                <a:extLst>
                  <a:ext uri="{0D108BD9-81ED-4DB2-BD59-A6C34878D82A}">
                    <a16:rowId xmlns:a16="http://schemas.microsoft.com/office/drawing/2014/main" val="10007"/>
                  </a:ext>
                </a:extLst>
              </a:tr>
              <a:tr h="370840">
                <a:tc>
                  <a:txBody>
                    <a:bodyPr/>
                    <a:lstStyle/>
                    <a:p>
                      <a:pPr algn="l"/>
                      <a:r>
                        <a:rPr lang="en-US" sz="2200" b="1" i="0" dirty="0">
                          <a:solidFill>
                            <a:srgbClr val="3D444D"/>
                          </a:solidFill>
                          <a:latin typeface="Source Sans Pro" charset="0"/>
                          <a:ea typeface="Source Sans Pro" charset="0"/>
                          <a:cs typeface="Source Sans Pro" charset="0"/>
                        </a:rPr>
                        <a:t>4:30 – 5:00 </a:t>
                      </a:r>
                    </a:p>
                  </a:txBody>
                  <a:tcPr anchor="ctr">
                    <a:noFill/>
                  </a:tcPr>
                </a:tc>
                <a:tc>
                  <a:txBody>
                    <a:bodyPr/>
                    <a:lstStyle/>
                    <a:p>
                      <a:r>
                        <a:rPr lang="en-US" sz="2200" dirty="0">
                          <a:solidFill>
                            <a:srgbClr val="3D444D"/>
                          </a:solidFill>
                          <a:latin typeface="Source Sans Pro" charset="0"/>
                          <a:ea typeface="Source Sans Pro" charset="0"/>
                          <a:cs typeface="Source Sans Pro" charset="0"/>
                        </a:rPr>
                        <a:t>Debrief</a:t>
                      </a:r>
                      <a:r>
                        <a:rPr lang="en-US" sz="2200" baseline="0" dirty="0">
                          <a:solidFill>
                            <a:srgbClr val="3D444D"/>
                          </a:solidFill>
                          <a:latin typeface="Source Sans Pro" charset="0"/>
                          <a:ea typeface="Source Sans Pro" charset="0"/>
                          <a:cs typeface="Source Sans Pro" charset="0"/>
                        </a:rPr>
                        <a:t> &amp; Close</a:t>
                      </a:r>
                      <a:endParaRPr lang="en-US" sz="2200" dirty="0">
                        <a:solidFill>
                          <a:srgbClr val="3D444D"/>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8585819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alphaModFix amt="10000"/>
            <a:extLst>
              <a:ext uri="{28A0092B-C50C-407E-A947-70E740481C1C}">
                <a14:useLocalDpi xmlns:a14="http://schemas.microsoft.com/office/drawing/2010/main" val="0"/>
              </a:ext>
            </a:extLst>
          </a:blip>
          <a:srcRect t="13434" b="1889"/>
          <a:stretch/>
        </p:blipFill>
        <p:spPr>
          <a:xfrm>
            <a:off x="0" y="0"/>
            <a:ext cx="12191998" cy="6858000"/>
          </a:xfrm>
          <a:prstGeom prst="rect">
            <a:avLst/>
          </a:prstGeom>
        </p:spPr>
      </p:pic>
      <p:sp>
        <p:nvSpPr>
          <p:cNvPr id="9" name="TextBox 8"/>
          <p:cNvSpPr txBox="1"/>
          <p:nvPr/>
        </p:nvSpPr>
        <p:spPr>
          <a:xfrm>
            <a:off x="0" y="2379198"/>
            <a:ext cx="12192000" cy="1323439"/>
          </a:xfrm>
          <a:prstGeom prst="rect">
            <a:avLst/>
          </a:prstGeom>
          <a:noFill/>
        </p:spPr>
        <p:txBody>
          <a:bodyPr wrap="square" rtlCol="0">
            <a:spAutoFit/>
          </a:bodyPr>
          <a:lstStyle/>
          <a:p>
            <a:pPr algn="ctr"/>
            <a:r>
              <a:rPr lang="en-US" sz="8000" b="1" dirty="0">
                <a:solidFill>
                  <a:srgbClr val="FFFFFF"/>
                </a:solidFill>
                <a:latin typeface="Gilroy ExtraBold" charset="0"/>
                <a:ea typeface="Gilroy ExtraBold" charset="0"/>
                <a:cs typeface="Gilroy ExtraBold" charset="0"/>
              </a:rPr>
              <a:t>Managing your team</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7" name="TextBox 6"/>
          <p:cNvSpPr txBox="1"/>
          <p:nvPr/>
        </p:nvSpPr>
        <p:spPr>
          <a:xfrm>
            <a:off x="0" y="3741781"/>
            <a:ext cx="12192000" cy="523220"/>
          </a:xfrm>
          <a:prstGeom prst="rect">
            <a:avLst/>
          </a:prstGeom>
          <a:noFill/>
        </p:spPr>
        <p:txBody>
          <a:bodyPr wrap="square" rtlCol="0">
            <a:spAutoFit/>
          </a:bodyPr>
          <a:lstStyle/>
          <a:p>
            <a:pPr algn="ctr"/>
            <a:r>
              <a:rPr lang="en-US" sz="2800" dirty="0">
                <a:solidFill>
                  <a:srgbClr val="00B3DC"/>
                </a:solidFill>
                <a:latin typeface="Gilroy"/>
                <a:ea typeface="Source Sans Pro" charset="0"/>
                <a:cs typeface="Gilroy"/>
              </a:rPr>
              <a:t>Fostering Relationships and Culture</a:t>
            </a:r>
          </a:p>
        </p:txBody>
      </p:sp>
    </p:spTree>
    <p:extLst>
      <p:ext uri="{BB962C8B-B14F-4D97-AF65-F5344CB8AC3E}">
        <p14:creationId xmlns:p14="http://schemas.microsoft.com/office/powerpoint/2010/main" val="20661952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214435"/>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Goals for this section</a:t>
            </a:r>
          </a:p>
        </p:txBody>
      </p:sp>
      <p:sp>
        <p:nvSpPr>
          <p:cNvPr id="8" name="TextBox 7"/>
          <p:cNvSpPr txBox="1"/>
          <p:nvPr/>
        </p:nvSpPr>
        <p:spPr>
          <a:xfrm>
            <a:off x="6266688" y="1141536"/>
            <a:ext cx="4547617" cy="4154984"/>
          </a:xfrm>
          <a:prstGeom prst="rect">
            <a:avLst/>
          </a:prstGeom>
          <a:noFill/>
        </p:spPr>
        <p:txBody>
          <a:bodyPr wrap="square" rtlCol="0">
            <a:spAutoFit/>
          </a:bodyPr>
          <a:lstStyle/>
          <a:p>
            <a:r>
              <a:rPr lang="en-US" sz="2400" dirty="0">
                <a:latin typeface="Source Sans Pro" charset="0"/>
                <a:ea typeface="Source Sans Pro" charset="0"/>
                <a:cs typeface="Source Sans Pro" charset="0"/>
              </a:rPr>
              <a:t>Understand best practices for good management by fostering relationships and building trust</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Be able to encourage, challenge, and empower your team members</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Feel confident in building your own management style to support your team</a:t>
            </a:r>
          </a:p>
        </p:txBody>
      </p:sp>
      <p:sp>
        <p:nvSpPr>
          <p:cNvPr id="9" name="Oval 8"/>
          <p:cNvSpPr/>
          <p:nvPr/>
        </p:nvSpPr>
        <p:spPr>
          <a:xfrm>
            <a:off x="5818418" y="1210127"/>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0" name="Oval 9"/>
          <p:cNvSpPr/>
          <p:nvPr/>
        </p:nvSpPr>
        <p:spPr>
          <a:xfrm>
            <a:off x="5819125" y="2670331"/>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11" name="Oval 10"/>
          <p:cNvSpPr/>
          <p:nvPr/>
        </p:nvSpPr>
        <p:spPr>
          <a:xfrm>
            <a:off x="5818418" y="4130535"/>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Tree>
    <p:extLst>
      <p:ext uri="{BB962C8B-B14F-4D97-AF65-F5344CB8AC3E}">
        <p14:creationId xmlns:p14="http://schemas.microsoft.com/office/powerpoint/2010/main" val="7050067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85088" y="1117152"/>
            <a:ext cx="4194048" cy="660437"/>
          </a:xfrm>
          <a:prstGeom prst="rect">
            <a:avLst/>
          </a:prstGeom>
          <a:noFill/>
        </p:spPr>
        <p:txBody>
          <a:bodyPr wrap="square" rtlCol="0">
            <a:spAutoFit/>
          </a:bodyPr>
          <a:lstStyle/>
          <a:p>
            <a:pPr>
              <a:lnSpc>
                <a:spcPct val="80000"/>
              </a:lnSpc>
            </a:pPr>
            <a:r>
              <a:rPr lang="en-US" sz="4500" b="1" dirty="0">
                <a:solidFill>
                  <a:srgbClr val="00B4DC"/>
                </a:solidFill>
                <a:latin typeface="Gilroy ExtraBold" charset="0"/>
                <a:ea typeface="Gilroy ExtraBold" charset="0"/>
                <a:cs typeface="Gilroy ExtraBold" charset="0"/>
              </a:rPr>
              <a:t>Agenda</a:t>
            </a:r>
          </a:p>
        </p:txBody>
      </p:sp>
      <p:graphicFrame>
        <p:nvGraphicFramePr>
          <p:cNvPr id="5" name="Table 4"/>
          <p:cNvGraphicFramePr>
            <a:graphicFrameLocks noGrp="1"/>
          </p:cNvGraphicFramePr>
          <p:nvPr>
            <p:extLst>
              <p:ext uri="{D42A27DB-BD31-4B8C-83A1-F6EECF244321}">
                <p14:modId xmlns:p14="http://schemas.microsoft.com/office/powerpoint/2010/main" val="815519977"/>
              </p:ext>
            </p:extLst>
          </p:nvPr>
        </p:nvGraphicFramePr>
        <p:xfrm>
          <a:off x="5421351" y="2250381"/>
          <a:ext cx="4150912" cy="2255866"/>
        </p:xfrm>
        <a:graphic>
          <a:graphicData uri="http://schemas.openxmlformats.org/drawingml/2006/table">
            <a:tbl>
              <a:tblPr firstRow="1" bandRow="1">
                <a:tableStyleId>{5C22544A-7EE6-4342-B048-85BDC9FD1C3A}</a:tableStyleId>
              </a:tblPr>
              <a:tblGrid>
                <a:gridCol w="4150912">
                  <a:extLst>
                    <a:ext uri="{9D8B030D-6E8A-4147-A177-3AD203B41FA5}">
                      <a16:colId xmlns:a16="http://schemas.microsoft.com/office/drawing/2014/main" val="20000"/>
                    </a:ext>
                  </a:extLst>
                </a:gridCol>
              </a:tblGrid>
              <a:tr h="569702">
                <a:tc>
                  <a:txBody>
                    <a:bodyPr/>
                    <a:lstStyle/>
                    <a:p>
                      <a:r>
                        <a:rPr lang="en-US" sz="2200" b="0" i="0" baseline="0" dirty="0">
                          <a:solidFill>
                            <a:schemeClr val="bg1"/>
                          </a:solidFill>
                          <a:latin typeface="Source Sans Pro" charset="0"/>
                          <a:ea typeface="Source Sans Pro" charset="0"/>
                          <a:cs typeface="Source Sans Pro" charset="0"/>
                        </a:rPr>
                        <a:t>Building relationships</a:t>
                      </a:r>
                    </a:p>
                  </a:txBody>
                  <a:tcPr anchor="ctr">
                    <a:solidFill>
                      <a:schemeClr val="tx2"/>
                    </a:solidFill>
                  </a:tcPr>
                </a:tc>
                <a:extLst>
                  <a:ext uri="{0D108BD9-81ED-4DB2-BD59-A6C34878D82A}">
                    <a16:rowId xmlns:a16="http://schemas.microsoft.com/office/drawing/2014/main" val="10000"/>
                  </a:ext>
                </a:extLst>
              </a:tr>
              <a:tr h="569702">
                <a:tc>
                  <a:txBody>
                    <a:bodyPr/>
                    <a:lstStyle/>
                    <a:p>
                      <a:r>
                        <a:rPr lang="en-US" sz="2200" b="0" i="0" dirty="0">
                          <a:solidFill>
                            <a:schemeClr val="tx1"/>
                          </a:solidFill>
                          <a:latin typeface="Source Sans Pro" charset="0"/>
                          <a:ea typeface="Source Sans Pro" charset="0"/>
                          <a:cs typeface="Source Sans Pro" charset="0"/>
                        </a:rPr>
                        <a:t>Norms &amp; Expectations</a:t>
                      </a:r>
                      <a:endParaRPr lang="en-US" sz="2200" b="0" i="0" baseline="0" dirty="0">
                        <a:solidFill>
                          <a:schemeClr val="tx1"/>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1"/>
                  </a:ext>
                </a:extLst>
              </a:tr>
              <a:tr h="466120">
                <a:tc>
                  <a:txBody>
                    <a:bodyPr/>
                    <a:lstStyle/>
                    <a:p>
                      <a:r>
                        <a:rPr lang="en-US" sz="2200" b="0" i="0" baseline="0" dirty="0">
                          <a:solidFill>
                            <a:schemeClr val="tx1"/>
                          </a:solidFill>
                          <a:latin typeface="Source Sans Pro" charset="0"/>
                          <a:ea typeface="Source Sans Pro" charset="0"/>
                          <a:cs typeface="Source Sans Pro" charset="0"/>
                        </a:rPr>
                        <a:t>Team culture</a:t>
                      </a:r>
                    </a:p>
                  </a:txBody>
                  <a:tcPr anchor="ctr">
                    <a:noFill/>
                  </a:tcPr>
                </a:tc>
                <a:extLst>
                  <a:ext uri="{0D108BD9-81ED-4DB2-BD59-A6C34878D82A}">
                    <a16:rowId xmlns:a16="http://schemas.microsoft.com/office/drawing/2014/main" val="10002"/>
                  </a:ext>
                </a:extLst>
              </a:tr>
              <a:tr h="315062">
                <a:tc>
                  <a:txBody>
                    <a:bodyPr/>
                    <a:lstStyle/>
                    <a:p>
                      <a:endParaRPr lang="en-US" sz="800" b="0" i="0" dirty="0">
                        <a:solidFill>
                          <a:schemeClr val="tx1"/>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3"/>
                  </a:ext>
                </a:extLst>
              </a:tr>
              <a:tr h="315062">
                <a:tc>
                  <a:txBody>
                    <a:bodyPr/>
                    <a:lstStyle/>
                    <a:p>
                      <a:endParaRPr lang="en-US" sz="800" b="0" i="0" dirty="0">
                        <a:solidFill>
                          <a:schemeClr val="tx1"/>
                        </a:solidFill>
                        <a:latin typeface="Source Sans Pro" charset="0"/>
                        <a:ea typeface="Source Sans Pro" charset="0"/>
                        <a:cs typeface="Source Sans Pro" charset="0"/>
                      </a:endParaRPr>
                    </a:p>
                    <a:p>
                      <a:endParaRPr lang="en-US" sz="800" b="0" i="0" dirty="0">
                        <a:solidFill>
                          <a:schemeClr val="tx1"/>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7163943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6263292" y="647089"/>
            <a:ext cx="4763985" cy="660437"/>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Coaches quotes</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2433"/>
          <a:stretch/>
        </p:blipFill>
        <p:spPr>
          <a:xfrm>
            <a:off x="0" y="0"/>
            <a:ext cx="4838218" cy="556991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75" y="3219439"/>
            <a:ext cx="4851414" cy="3638561"/>
          </a:xfrm>
          <a:prstGeom prst="rect">
            <a:avLst/>
          </a:prstGeom>
        </p:spPr>
      </p:pic>
    </p:spTree>
    <p:extLst>
      <p:ext uri="{BB962C8B-B14F-4D97-AF65-F5344CB8AC3E}">
        <p14:creationId xmlns:p14="http://schemas.microsoft.com/office/powerpoint/2010/main" val="89955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10385" y="1201821"/>
            <a:ext cx="2289409" cy="1384995"/>
          </a:xfrm>
          <a:prstGeom prst="rect">
            <a:avLst/>
          </a:prstGeom>
          <a:noFill/>
        </p:spPr>
        <p:txBody>
          <a:bodyPr wrap="none" rtlCol="0">
            <a:spAutoFit/>
          </a:bodyPr>
          <a:lstStyle/>
          <a:p>
            <a:pPr algn="ctr"/>
            <a:r>
              <a:rPr lang="en-US" sz="4200" b="1" dirty="0">
                <a:solidFill>
                  <a:srgbClr val="00B4DC"/>
                </a:solidFill>
                <a:latin typeface="Gilroy ExtraBold" charset="0"/>
                <a:ea typeface="Gilroy ExtraBold" charset="0"/>
                <a:cs typeface="Gilroy ExtraBold" charset="0"/>
              </a:rPr>
              <a:t>Today’s </a:t>
            </a:r>
          </a:p>
          <a:p>
            <a:pPr algn="ctr"/>
            <a:r>
              <a:rPr lang="en-US" sz="4200" b="1" dirty="0">
                <a:solidFill>
                  <a:srgbClr val="00B4DC"/>
                </a:solidFill>
                <a:latin typeface="Gilroy ExtraBold" charset="0"/>
                <a:ea typeface="Gilroy ExtraBold" charset="0"/>
                <a:cs typeface="Gilroy ExtraBold" charset="0"/>
              </a:rPr>
              <a:t>agenda</a:t>
            </a:r>
          </a:p>
        </p:txBody>
      </p:sp>
      <p:pic>
        <p:nvPicPr>
          <p:cNvPr id="7" name="Picture 6"/>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1397258675"/>
              </p:ext>
            </p:extLst>
          </p:nvPr>
        </p:nvGraphicFramePr>
        <p:xfrm>
          <a:off x="4622800" y="1366520"/>
          <a:ext cx="7086601" cy="4511040"/>
        </p:xfrm>
        <a:graphic>
          <a:graphicData uri="http://schemas.openxmlformats.org/drawingml/2006/table">
            <a:tbl>
              <a:tblPr firstRow="1" bandRow="1">
                <a:tableStyleId>{5C22544A-7EE6-4342-B048-85BDC9FD1C3A}</a:tableStyleId>
              </a:tblPr>
              <a:tblGrid>
                <a:gridCol w="2032115">
                  <a:extLst>
                    <a:ext uri="{9D8B030D-6E8A-4147-A177-3AD203B41FA5}">
                      <a16:colId xmlns:a16="http://schemas.microsoft.com/office/drawing/2014/main" val="20000"/>
                    </a:ext>
                  </a:extLst>
                </a:gridCol>
                <a:gridCol w="5054486">
                  <a:extLst>
                    <a:ext uri="{9D8B030D-6E8A-4147-A177-3AD203B41FA5}">
                      <a16:colId xmlns:a16="http://schemas.microsoft.com/office/drawing/2014/main" val="20001"/>
                    </a:ext>
                  </a:extLst>
                </a:gridCol>
              </a:tblGrid>
              <a:tr h="319617">
                <a:tc>
                  <a:txBody>
                    <a:bodyPr/>
                    <a:lstStyle/>
                    <a:p>
                      <a:pPr algn="l"/>
                      <a:r>
                        <a:rPr lang="en-US" sz="2200" b="1" i="0" dirty="0">
                          <a:solidFill>
                            <a:schemeClr val="tx1"/>
                          </a:solidFill>
                          <a:latin typeface="Source Sans Pro" charset="0"/>
                          <a:ea typeface="Source Sans Pro" charset="0"/>
                          <a:cs typeface="Source Sans Pro" charset="0"/>
                        </a:rPr>
                        <a:t>10:00 –</a:t>
                      </a:r>
                      <a:r>
                        <a:rPr lang="en-US" sz="2200" b="1" i="0" baseline="0" dirty="0">
                          <a:solidFill>
                            <a:schemeClr val="tx1"/>
                          </a:solidFill>
                          <a:latin typeface="Source Sans Pro" charset="0"/>
                          <a:ea typeface="Source Sans Pro" charset="0"/>
                          <a:cs typeface="Source Sans Pro" charset="0"/>
                        </a:rPr>
                        <a:t> 10:30</a:t>
                      </a:r>
                      <a:endParaRPr lang="en-US" sz="2200" b="1" i="0" dirty="0">
                        <a:solidFill>
                          <a:schemeClr val="tx1"/>
                        </a:solidFill>
                        <a:latin typeface="Source Sans Pro" charset="0"/>
                        <a:ea typeface="Source Sans Pro" charset="0"/>
                        <a:cs typeface="Source Sans Pro" charset="0"/>
                      </a:endParaRPr>
                    </a:p>
                  </a:txBody>
                  <a:tcPr anchor="ctr">
                    <a:solidFill>
                      <a:schemeClr val="bg1"/>
                    </a:solidFill>
                  </a:tcPr>
                </a:tc>
                <a:tc>
                  <a:txBody>
                    <a:bodyPr/>
                    <a:lstStyle/>
                    <a:p>
                      <a:r>
                        <a:rPr lang="en-US" sz="2200" b="0" dirty="0">
                          <a:solidFill>
                            <a:schemeClr val="tx1"/>
                          </a:solidFill>
                          <a:latin typeface="Source Sans Pro" charset="0"/>
                          <a:ea typeface="Source Sans Pro" charset="0"/>
                          <a:cs typeface="Source Sans Pro" charset="0"/>
                        </a:rPr>
                        <a:t>Welcome and Introductions</a:t>
                      </a:r>
                    </a:p>
                  </a:txBody>
                  <a:tcPr anchor="ctr">
                    <a:solidFill>
                      <a:schemeClr val="bg1"/>
                    </a:solidFill>
                  </a:tcPr>
                </a:tc>
                <a:extLst>
                  <a:ext uri="{0D108BD9-81ED-4DB2-BD59-A6C34878D82A}">
                    <a16:rowId xmlns:a16="http://schemas.microsoft.com/office/drawing/2014/main" val="10000"/>
                  </a:ext>
                </a:extLst>
              </a:tr>
              <a:tr h="370840">
                <a:tc>
                  <a:txBody>
                    <a:bodyPr/>
                    <a:lstStyle/>
                    <a:p>
                      <a:pPr algn="l"/>
                      <a:r>
                        <a:rPr lang="en-US" sz="2200" b="0" i="0" dirty="0">
                          <a:solidFill>
                            <a:schemeClr val="tx1"/>
                          </a:solidFill>
                          <a:latin typeface="Source Sans Pro" charset="0"/>
                          <a:ea typeface="Source Sans Pro" charset="0"/>
                          <a:cs typeface="Source Sans Pro" charset="0"/>
                        </a:rPr>
                        <a:t>10:30 – 11:00</a:t>
                      </a:r>
                    </a:p>
                  </a:txBody>
                  <a:tcPr anchor="ctr">
                    <a:noFill/>
                  </a:tcPr>
                </a:tc>
                <a:tc>
                  <a:txBody>
                    <a:bodyPr/>
                    <a:lstStyle/>
                    <a:p>
                      <a:r>
                        <a:rPr lang="en-US" sz="2200" b="0" dirty="0">
                          <a:solidFill>
                            <a:schemeClr val="tx1"/>
                          </a:solidFill>
                          <a:latin typeface="Source Sans Pro" charset="0"/>
                          <a:ea typeface="Source Sans Pro" charset="0"/>
                          <a:cs typeface="Source Sans Pro" charset="0"/>
                        </a:rPr>
                        <a:t>We are</a:t>
                      </a:r>
                      <a:r>
                        <a:rPr lang="en-US" sz="2200" b="0" baseline="0" dirty="0">
                          <a:solidFill>
                            <a:schemeClr val="tx1"/>
                          </a:solidFill>
                          <a:latin typeface="Source Sans Pro" charset="0"/>
                          <a:ea typeface="Source Sans Pro" charset="0"/>
                          <a:cs typeface="Source Sans Pro" charset="0"/>
                        </a:rPr>
                        <a:t> OFA</a:t>
                      </a:r>
                      <a:endParaRPr lang="en-US" sz="2200" b="0" dirty="0">
                        <a:solidFill>
                          <a:schemeClr val="tx1"/>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1"/>
                  </a:ext>
                </a:extLst>
              </a:tr>
              <a:tr h="370840">
                <a:tc>
                  <a:txBody>
                    <a:bodyPr/>
                    <a:lstStyle/>
                    <a:p>
                      <a:pPr algn="l"/>
                      <a:r>
                        <a:rPr lang="en-US" sz="2200" b="1" i="0" dirty="0">
                          <a:solidFill>
                            <a:srgbClr val="3D444D"/>
                          </a:solidFill>
                          <a:latin typeface="Source Sans Pro" charset="0"/>
                          <a:ea typeface="Source Sans Pro" charset="0"/>
                          <a:cs typeface="Source Sans Pro" charset="0"/>
                        </a:rPr>
                        <a:t>11:00 – 12:15</a:t>
                      </a:r>
                    </a:p>
                  </a:txBody>
                  <a:tcPr anchor="ctr">
                    <a:noFill/>
                  </a:tcPr>
                </a:tc>
                <a:tc>
                  <a:txBody>
                    <a:bodyPr/>
                    <a:lstStyle/>
                    <a:p>
                      <a:r>
                        <a:rPr lang="en-US" sz="2200" dirty="0">
                          <a:solidFill>
                            <a:srgbClr val="3D444D"/>
                          </a:solidFill>
                          <a:latin typeface="Source Sans Pro" charset="0"/>
                          <a:ea typeface="Source Sans Pro" charset="0"/>
                          <a:cs typeface="Source Sans Pro" charset="0"/>
                        </a:rPr>
                        <a:t>Program Breakouts</a:t>
                      </a:r>
                    </a:p>
                  </a:txBody>
                  <a:tcPr anchor="ctr">
                    <a:noFill/>
                  </a:tcPr>
                </a:tc>
                <a:extLst>
                  <a:ext uri="{0D108BD9-81ED-4DB2-BD59-A6C34878D82A}">
                    <a16:rowId xmlns:a16="http://schemas.microsoft.com/office/drawing/2014/main" val="10002"/>
                  </a:ext>
                </a:extLst>
              </a:tr>
              <a:tr h="370840">
                <a:tc>
                  <a:txBody>
                    <a:bodyPr/>
                    <a:lstStyle/>
                    <a:p>
                      <a:pPr algn="l"/>
                      <a:r>
                        <a:rPr lang="en-US" sz="2200" b="1" i="0" dirty="0">
                          <a:solidFill>
                            <a:srgbClr val="3D444D"/>
                          </a:solidFill>
                          <a:latin typeface="Source Sans Pro" charset="0"/>
                          <a:ea typeface="Source Sans Pro" charset="0"/>
                          <a:cs typeface="Source Sans Pro" charset="0"/>
                        </a:rPr>
                        <a:t>12:15 – 1:15 </a:t>
                      </a:r>
                    </a:p>
                  </a:txBody>
                  <a:tcPr anchor="ctr">
                    <a:noFill/>
                  </a:tcPr>
                </a:tc>
                <a:tc>
                  <a:txBody>
                    <a:bodyPr/>
                    <a:lstStyle/>
                    <a:p>
                      <a:r>
                        <a:rPr lang="en-US" sz="2200" b="1" dirty="0">
                          <a:solidFill>
                            <a:srgbClr val="3D444D"/>
                          </a:solidFill>
                          <a:latin typeface="Source Sans Pro" charset="0"/>
                          <a:ea typeface="Source Sans Pro" charset="0"/>
                          <a:cs typeface="Source Sans Pro" charset="0"/>
                        </a:rPr>
                        <a:t>Lunch</a:t>
                      </a:r>
                    </a:p>
                  </a:txBody>
                  <a:tcPr anchor="ctr">
                    <a:noFill/>
                  </a:tcPr>
                </a:tc>
                <a:extLst>
                  <a:ext uri="{0D108BD9-81ED-4DB2-BD59-A6C34878D82A}">
                    <a16:rowId xmlns:a16="http://schemas.microsoft.com/office/drawing/2014/main" val="10003"/>
                  </a:ext>
                </a:extLst>
              </a:tr>
              <a:tr h="370840">
                <a:tc>
                  <a:txBody>
                    <a:bodyPr/>
                    <a:lstStyle/>
                    <a:p>
                      <a:pPr algn="l"/>
                      <a:r>
                        <a:rPr lang="en-US" sz="2200" b="1" i="0" dirty="0">
                          <a:solidFill>
                            <a:srgbClr val="3D444D"/>
                          </a:solidFill>
                          <a:latin typeface="Source Sans Pro" charset="0"/>
                          <a:ea typeface="Source Sans Pro" charset="0"/>
                          <a:cs typeface="Source Sans Pro" charset="0"/>
                        </a:rPr>
                        <a:t>1:15 – 2:45 </a:t>
                      </a:r>
                    </a:p>
                  </a:txBody>
                  <a:tcPr anchor="ctr">
                    <a:noFill/>
                  </a:tcPr>
                </a:tc>
                <a:tc>
                  <a:txBody>
                    <a:bodyPr/>
                    <a:lstStyle/>
                    <a:p>
                      <a:r>
                        <a:rPr lang="en-US" sz="2200" dirty="0">
                          <a:solidFill>
                            <a:srgbClr val="3D444D"/>
                          </a:solidFill>
                          <a:latin typeface="Source Sans Pro" charset="0"/>
                          <a:ea typeface="Source Sans Pro" charset="0"/>
                          <a:cs typeface="Source Sans Pro" charset="0"/>
                        </a:rPr>
                        <a:t>Managing</a:t>
                      </a:r>
                      <a:r>
                        <a:rPr lang="en-US" sz="2200" baseline="0" dirty="0">
                          <a:solidFill>
                            <a:srgbClr val="3D444D"/>
                          </a:solidFill>
                          <a:latin typeface="Source Sans Pro" charset="0"/>
                          <a:ea typeface="Source Sans Pro" charset="0"/>
                          <a:cs typeface="Source Sans Pro" charset="0"/>
                        </a:rPr>
                        <a:t> Your Team: Fostering Relationships and Culture</a:t>
                      </a:r>
                      <a:endParaRPr lang="en-US" sz="2200" dirty="0">
                        <a:solidFill>
                          <a:srgbClr val="3D444D"/>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4"/>
                  </a:ext>
                </a:extLst>
              </a:tr>
              <a:tr h="370840">
                <a:tc>
                  <a:txBody>
                    <a:bodyPr/>
                    <a:lstStyle/>
                    <a:p>
                      <a:pPr algn="l"/>
                      <a:r>
                        <a:rPr lang="en-US" sz="2200" b="1" i="0" dirty="0">
                          <a:solidFill>
                            <a:srgbClr val="3D444D"/>
                          </a:solidFill>
                          <a:latin typeface="Source Sans Pro" charset="0"/>
                          <a:ea typeface="Source Sans Pro" charset="0"/>
                          <a:cs typeface="Source Sans Pro" charset="0"/>
                        </a:rPr>
                        <a:t>2:45 – 3:00</a:t>
                      </a:r>
                    </a:p>
                  </a:txBody>
                  <a:tcPr anchor="ctr">
                    <a:noFill/>
                  </a:tcPr>
                </a:tc>
                <a:tc>
                  <a:txBody>
                    <a:bodyPr/>
                    <a:lstStyle/>
                    <a:p>
                      <a:r>
                        <a:rPr lang="en-US" sz="2200" b="1" dirty="0">
                          <a:solidFill>
                            <a:srgbClr val="3D444D"/>
                          </a:solidFill>
                          <a:latin typeface="Source Sans Pro" charset="0"/>
                          <a:ea typeface="Source Sans Pro" charset="0"/>
                          <a:cs typeface="Source Sans Pro" charset="0"/>
                        </a:rPr>
                        <a:t>Break</a:t>
                      </a:r>
                    </a:p>
                  </a:txBody>
                  <a:tcPr anchor="ctr">
                    <a:noFill/>
                  </a:tcPr>
                </a:tc>
                <a:extLst>
                  <a:ext uri="{0D108BD9-81ED-4DB2-BD59-A6C34878D82A}">
                    <a16:rowId xmlns:a16="http://schemas.microsoft.com/office/drawing/2014/main" val="10005"/>
                  </a:ext>
                </a:extLst>
              </a:tr>
              <a:tr h="370840">
                <a:tc>
                  <a:txBody>
                    <a:bodyPr/>
                    <a:lstStyle/>
                    <a:p>
                      <a:pPr algn="l"/>
                      <a:r>
                        <a:rPr lang="en-US" sz="2200" b="1" i="0" dirty="0">
                          <a:solidFill>
                            <a:srgbClr val="3D444D"/>
                          </a:solidFill>
                          <a:latin typeface="Source Sans Pro" charset="0"/>
                          <a:ea typeface="Source Sans Pro" charset="0"/>
                          <a:cs typeface="Source Sans Pro" charset="0"/>
                        </a:rPr>
                        <a:t>3:00 – 4:15</a:t>
                      </a:r>
                    </a:p>
                  </a:txBody>
                  <a:tcPr anchor="ctr">
                    <a:noFill/>
                  </a:tcPr>
                </a:tc>
                <a:tc>
                  <a:txBody>
                    <a:bodyPr/>
                    <a:lstStyle/>
                    <a:p>
                      <a:r>
                        <a:rPr lang="en-US" sz="2200" dirty="0">
                          <a:solidFill>
                            <a:srgbClr val="3D444D"/>
                          </a:solidFill>
                          <a:latin typeface="Source Sans Pro" charset="0"/>
                          <a:ea typeface="Source Sans Pro" charset="0"/>
                          <a:cs typeface="Source Sans Pro" charset="0"/>
                        </a:rPr>
                        <a:t>Managing</a:t>
                      </a:r>
                      <a:r>
                        <a:rPr lang="en-US" sz="2200" baseline="0" dirty="0">
                          <a:solidFill>
                            <a:srgbClr val="3D444D"/>
                          </a:solidFill>
                          <a:latin typeface="Source Sans Pro" charset="0"/>
                          <a:ea typeface="Source Sans Pro" charset="0"/>
                          <a:cs typeface="Source Sans Pro" charset="0"/>
                        </a:rPr>
                        <a:t> Your Team: Coachable Moments</a:t>
                      </a:r>
                      <a:endParaRPr lang="en-US" sz="2200" dirty="0">
                        <a:solidFill>
                          <a:srgbClr val="3D444D"/>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6"/>
                  </a:ext>
                </a:extLst>
              </a:tr>
              <a:tr h="370840">
                <a:tc>
                  <a:txBody>
                    <a:bodyPr/>
                    <a:lstStyle/>
                    <a:p>
                      <a:pPr algn="l"/>
                      <a:r>
                        <a:rPr lang="en-US" sz="2200" b="1" i="0" dirty="0">
                          <a:solidFill>
                            <a:srgbClr val="3D444D"/>
                          </a:solidFill>
                          <a:latin typeface="Source Sans Pro" charset="0"/>
                          <a:ea typeface="Source Sans Pro" charset="0"/>
                          <a:cs typeface="Source Sans Pro" charset="0"/>
                        </a:rPr>
                        <a:t>4:15 – 4:30</a:t>
                      </a:r>
                    </a:p>
                  </a:txBody>
                  <a:tcPr anchor="ctr">
                    <a:noFill/>
                  </a:tcPr>
                </a:tc>
                <a:tc>
                  <a:txBody>
                    <a:bodyPr/>
                    <a:lstStyle/>
                    <a:p>
                      <a:r>
                        <a:rPr lang="en-US" sz="2200" b="1" dirty="0">
                          <a:solidFill>
                            <a:srgbClr val="3D444D"/>
                          </a:solidFill>
                          <a:latin typeface="Source Sans Pro" charset="0"/>
                          <a:ea typeface="Source Sans Pro" charset="0"/>
                          <a:cs typeface="Source Sans Pro" charset="0"/>
                        </a:rPr>
                        <a:t>Break</a:t>
                      </a:r>
                    </a:p>
                  </a:txBody>
                  <a:tcPr anchor="ctr">
                    <a:noFill/>
                  </a:tcPr>
                </a:tc>
                <a:extLst>
                  <a:ext uri="{0D108BD9-81ED-4DB2-BD59-A6C34878D82A}">
                    <a16:rowId xmlns:a16="http://schemas.microsoft.com/office/drawing/2014/main" val="10007"/>
                  </a:ext>
                </a:extLst>
              </a:tr>
              <a:tr h="370840">
                <a:tc>
                  <a:txBody>
                    <a:bodyPr/>
                    <a:lstStyle/>
                    <a:p>
                      <a:pPr algn="l"/>
                      <a:r>
                        <a:rPr lang="en-US" sz="2200" b="1" i="0" dirty="0">
                          <a:solidFill>
                            <a:srgbClr val="3D444D"/>
                          </a:solidFill>
                          <a:latin typeface="Source Sans Pro" charset="0"/>
                          <a:ea typeface="Source Sans Pro" charset="0"/>
                          <a:cs typeface="Source Sans Pro" charset="0"/>
                        </a:rPr>
                        <a:t>4:30 – 5:00 </a:t>
                      </a:r>
                    </a:p>
                  </a:txBody>
                  <a:tcPr anchor="ctr">
                    <a:noFill/>
                  </a:tcPr>
                </a:tc>
                <a:tc>
                  <a:txBody>
                    <a:bodyPr/>
                    <a:lstStyle/>
                    <a:p>
                      <a:r>
                        <a:rPr lang="en-US" sz="2200" dirty="0">
                          <a:solidFill>
                            <a:srgbClr val="3D444D"/>
                          </a:solidFill>
                          <a:latin typeface="Source Sans Pro" charset="0"/>
                          <a:ea typeface="Source Sans Pro" charset="0"/>
                          <a:cs typeface="Source Sans Pro" charset="0"/>
                        </a:rPr>
                        <a:t>Debrief</a:t>
                      </a:r>
                      <a:r>
                        <a:rPr lang="en-US" sz="2200" baseline="0" dirty="0">
                          <a:solidFill>
                            <a:srgbClr val="3D444D"/>
                          </a:solidFill>
                          <a:latin typeface="Source Sans Pro" charset="0"/>
                          <a:ea typeface="Source Sans Pro" charset="0"/>
                          <a:cs typeface="Source Sans Pro" charset="0"/>
                        </a:rPr>
                        <a:t> &amp; Close</a:t>
                      </a:r>
                      <a:endParaRPr lang="en-US" sz="2200" dirty="0">
                        <a:solidFill>
                          <a:srgbClr val="3D444D"/>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9629338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6263292" y="647089"/>
            <a:ext cx="4763985" cy="660437"/>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Coaches quotes</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2433"/>
          <a:stretch/>
        </p:blipFill>
        <p:spPr>
          <a:xfrm>
            <a:off x="0" y="0"/>
            <a:ext cx="4838218" cy="556991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75" y="3219439"/>
            <a:ext cx="4851414" cy="3638561"/>
          </a:xfrm>
          <a:prstGeom prst="rect">
            <a:avLst/>
          </a:prstGeom>
        </p:spPr>
      </p:pic>
      <p:sp>
        <p:nvSpPr>
          <p:cNvPr id="11" name="TextBox 10"/>
          <p:cNvSpPr txBox="1"/>
          <p:nvPr/>
        </p:nvSpPr>
        <p:spPr>
          <a:xfrm>
            <a:off x="6263292" y="1307526"/>
            <a:ext cx="4763985" cy="1569660"/>
          </a:xfrm>
          <a:prstGeom prst="rect">
            <a:avLst/>
          </a:prstGeom>
          <a:noFill/>
        </p:spPr>
        <p:txBody>
          <a:bodyPr wrap="square" rtlCol="0">
            <a:spAutoFit/>
          </a:bodyPr>
          <a:lstStyle/>
          <a:p>
            <a:r>
              <a:rPr lang="en-US" sz="2400" dirty="0">
                <a:latin typeface="Source Sans Pro" charset="0"/>
                <a:ea typeface="Source Sans Pro" charset="0"/>
                <a:cs typeface="Source Sans Pro" charset="0"/>
              </a:rPr>
              <a:t>"Make sure that team members know they are working with you, not for you." </a:t>
            </a:r>
            <a:r>
              <a:rPr lang="en-US" sz="2400" i="1" dirty="0">
                <a:latin typeface="Source Sans Pro" charset="0"/>
                <a:ea typeface="Source Sans Pro" charset="0"/>
                <a:cs typeface="Source Sans Pro" charset="0"/>
              </a:rPr>
              <a:t>John Wooden</a:t>
            </a:r>
          </a:p>
          <a:p>
            <a:endParaRPr lang="en-US" sz="2400" dirty="0">
              <a:latin typeface="Source Sans Pro" charset="0"/>
              <a:ea typeface="Source Sans Pro" charset="0"/>
              <a:cs typeface="Source Sans Pro" charset="0"/>
            </a:endParaRPr>
          </a:p>
        </p:txBody>
      </p:sp>
    </p:spTree>
    <p:extLst>
      <p:ext uri="{BB962C8B-B14F-4D97-AF65-F5344CB8AC3E}">
        <p14:creationId xmlns:p14="http://schemas.microsoft.com/office/powerpoint/2010/main" val="825307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6263292" y="647089"/>
            <a:ext cx="4763985" cy="660437"/>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Coaches quotes</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2433"/>
          <a:stretch/>
        </p:blipFill>
        <p:spPr>
          <a:xfrm>
            <a:off x="0" y="0"/>
            <a:ext cx="4838218" cy="556991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75" y="3219439"/>
            <a:ext cx="4851414" cy="3638561"/>
          </a:xfrm>
          <a:prstGeom prst="rect">
            <a:avLst/>
          </a:prstGeom>
        </p:spPr>
      </p:pic>
      <p:sp>
        <p:nvSpPr>
          <p:cNvPr id="11" name="TextBox 10"/>
          <p:cNvSpPr txBox="1"/>
          <p:nvPr/>
        </p:nvSpPr>
        <p:spPr>
          <a:xfrm>
            <a:off x="6263292" y="1307526"/>
            <a:ext cx="4763985" cy="3416320"/>
          </a:xfrm>
          <a:prstGeom prst="rect">
            <a:avLst/>
          </a:prstGeom>
          <a:noFill/>
        </p:spPr>
        <p:txBody>
          <a:bodyPr wrap="square" rtlCol="0">
            <a:spAutoFit/>
          </a:bodyPr>
          <a:lstStyle/>
          <a:p>
            <a:r>
              <a:rPr lang="en-US" sz="2400" dirty="0">
                <a:latin typeface="Source Sans Pro" charset="0"/>
                <a:ea typeface="Source Sans Pro" charset="0"/>
                <a:cs typeface="Source Sans Pro" charset="0"/>
              </a:rPr>
              <a:t>"Make sure that team members know they are working with you, not for you." </a:t>
            </a:r>
            <a:r>
              <a:rPr lang="en-US" sz="2400" i="1" dirty="0">
                <a:latin typeface="Source Sans Pro" charset="0"/>
                <a:ea typeface="Source Sans Pro" charset="0"/>
                <a:cs typeface="Source Sans Pro" charset="0"/>
              </a:rPr>
              <a:t>John Wooden</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"Coaches have to watch for what they don't want to see and listen to what they don't want to hear.” </a:t>
            </a:r>
            <a:r>
              <a:rPr lang="en-US" sz="2400" i="1" dirty="0">
                <a:latin typeface="Source Sans Pro" charset="0"/>
                <a:ea typeface="Source Sans Pro" charset="0"/>
                <a:cs typeface="Source Sans Pro" charset="0"/>
              </a:rPr>
              <a:t>John Madden </a:t>
            </a:r>
          </a:p>
          <a:p>
            <a:endParaRPr lang="en-US" sz="2400" dirty="0">
              <a:latin typeface="Source Sans Pro" charset="0"/>
              <a:ea typeface="Source Sans Pro" charset="0"/>
              <a:cs typeface="Source Sans Pro" charset="0"/>
            </a:endParaRPr>
          </a:p>
        </p:txBody>
      </p:sp>
    </p:spTree>
    <p:extLst>
      <p:ext uri="{BB962C8B-B14F-4D97-AF65-F5344CB8AC3E}">
        <p14:creationId xmlns:p14="http://schemas.microsoft.com/office/powerpoint/2010/main" val="4929787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6263292" y="647089"/>
            <a:ext cx="4763985" cy="660437"/>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Coaches quotes</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2433"/>
          <a:stretch/>
        </p:blipFill>
        <p:spPr>
          <a:xfrm>
            <a:off x="0" y="0"/>
            <a:ext cx="4838218" cy="556991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75" y="3219439"/>
            <a:ext cx="4851414" cy="3638561"/>
          </a:xfrm>
          <a:prstGeom prst="rect">
            <a:avLst/>
          </a:prstGeom>
        </p:spPr>
      </p:pic>
      <p:sp>
        <p:nvSpPr>
          <p:cNvPr id="11" name="TextBox 10"/>
          <p:cNvSpPr txBox="1"/>
          <p:nvPr/>
        </p:nvSpPr>
        <p:spPr>
          <a:xfrm>
            <a:off x="6263292" y="1307526"/>
            <a:ext cx="4763985" cy="4893647"/>
          </a:xfrm>
          <a:prstGeom prst="rect">
            <a:avLst/>
          </a:prstGeom>
          <a:noFill/>
        </p:spPr>
        <p:txBody>
          <a:bodyPr wrap="square" rtlCol="0">
            <a:spAutoFit/>
          </a:bodyPr>
          <a:lstStyle/>
          <a:p>
            <a:r>
              <a:rPr lang="en-US" sz="2400" dirty="0">
                <a:latin typeface="Source Sans Pro" charset="0"/>
                <a:ea typeface="Source Sans Pro" charset="0"/>
                <a:cs typeface="Source Sans Pro" charset="0"/>
              </a:rPr>
              <a:t>"Make sure that team members know they are working with you, not for you." </a:t>
            </a:r>
            <a:r>
              <a:rPr lang="en-US" sz="2400" i="1" dirty="0">
                <a:latin typeface="Source Sans Pro" charset="0"/>
                <a:ea typeface="Source Sans Pro" charset="0"/>
                <a:cs typeface="Source Sans Pro" charset="0"/>
              </a:rPr>
              <a:t>John Wooden</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"Coaches have to watch for what they don't want to see and listen to what they don't want to hear.” </a:t>
            </a:r>
            <a:r>
              <a:rPr lang="en-US" sz="2400" i="1" dirty="0">
                <a:latin typeface="Source Sans Pro" charset="0"/>
                <a:ea typeface="Source Sans Pro" charset="0"/>
                <a:cs typeface="Source Sans Pro" charset="0"/>
              </a:rPr>
              <a:t>John Madden </a:t>
            </a:r>
          </a:p>
          <a:p>
            <a:endParaRPr lang="en-US" sz="2400" dirty="0">
              <a:latin typeface="Source Sans Pro" charset="0"/>
              <a:ea typeface="Source Sans Pro" charset="0"/>
              <a:cs typeface="Source Sans Pro" charset="0"/>
            </a:endParaRPr>
          </a:p>
          <a:p>
            <a:r>
              <a:rPr lang="en-US" sz="2400" dirty="0"/>
              <a:t>“I don't have bad relationships with my players. But I don't get into long conversations with them either.” </a:t>
            </a:r>
            <a:r>
              <a:rPr lang="en-US" sz="2400" i="1" dirty="0"/>
              <a:t>Scotty Bowman</a:t>
            </a:r>
            <a:endParaRPr lang="en-US" sz="2400" dirty="0">
              <a:latin typeface="Source Sans Pro" charset="0"/>
              <a:ea typeface="Source Sans Pro" charset="0"/>
              <a:cs typeface="Source Sans Pro" charset="0"/>
            </a:endParaRPr>
          </a:p>
        </p:txBody>
      </p:sp>
    </p:spTree>
    <p:extLst>
      <p:ext uri="{BB962C8B-B14F-4D97-AF65-F5344CB8AC3E}">
        <p14:creationId xmlns:p14="http://schemas.microsoft.com/office/powerpoint/2010/main" val="8770861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951708" y="1391700"/>
            <a:ext cx="5997944" cy="5043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500" b="1" dirty="0">
                <a:solidFill>
                  <a:schemeClr val="tx1"/>
                </a:solidFill>
                <a:latin typeface="Source Sans Pro" charset="0"/>
                <a:ea typeface="Source Sans Pro" charset="0"/>
                <a:cs typeface="Source Sans Pro" charset="0"/>
              </a:rPr>
              <a:t>On page 9 in your workbook, reflect on and answer these three questions:</a:t>
            </a:r>
          </a:p>
          <a:p>
            <a:endParaRPr lang="en-US" altLang="en-US" sz="2500" b="1" dirty="0">
              <a:solidFill>
                <a:schemeClr val="tx1"/>
              </a:solidFill>
              <a:latin typeface="Source Sans Pro" charset="0"/>
              <a:ea typeface="Source Sans Pro" charset="0"/>
              <a:cs typeface="Source Sans Pro" charset="0"/>
            </a:endParaRPr>
          </a:p>
          <a:p>
            <a:pPr marL="457200" indent="-457200">
              <a:buAutoNum type="arabicPeriod"/>
            </a:pPr>
            <a:r>
              <a:rPr lang="en-US" sz="2500" dirty="0">
                <a:solidFill>
                  <a:schemeClr val="tx1"/>
                </a:solidFill>
                <a:latin typeface="Source Sans Pro" charset="0"/>
                <a:ea typeface="Source Sans Pro" charset="0"/>
                <a:cs typeface="Source Sans Pro" charset="0"/>
              </a:rPr>
              <a:t>Think about a time you had a good coach. What qualities made them a good coach? </a:t>
            </a:r>
          </a:p>
          <a:p>
            <a:pPr marL="457200" indent="-457200">
              <a:buAutoNum type="arabicPeriod"/>
            </a:pPr>
            <a:r>
              <a:rPr lang="en-US" sz="2500" dirty="0">
                <a:solidFill>
                  <a:schemeClr val="tx1"/>
                </a:solidFill>
                <a:latin typeface="Source Sans Pro" charset="0"/>
                <a:ea typeface="Source Sans Pro" charset="0"/>
                <a:cs typeface="Source Sans Pro" charset="0"/>
              </a:rPr>
              <a:t>Think about a time you had a bad coach. What qualities made their coaching style difficult for you? </a:t>
            </a:r>
          </a:p>
          <a:p>
            <a:pPr marL="457200" indent="-457200">
              <a:buFontTx/>
              <a:buAutoNum type="arabicPeriod"/>
            </a:pPr>
            <a:r>
              <a:rPr lang="en-US" sz="2500" dirty="0">
                <a:solidFill>
                  <a:schemeClr val="tx1"/>
                </a:solidFill>
                <a:latin typeface="Source Sans Pro" charset="0"/>
                <a:ea typeface="Source Sans Pro" charset="0"/>
                <a:cs typeface="Source Sans Pro" charset="0"/>
              </a:rPr>
              <a:t>Think about a time you had to hold someone accountable. How did you make sure they achieved the goal?</a:t>
            </a:r>
            <a:endParaRPr lang="en-US" altLang="en-US" sz="2500" dirty="0">
              <a:solidFill>
                <a:schemeClr val="tx1"/>
              </a:solidFill>
              <a:latin typeface="Source Sans Pro" charset="0"/>
              <a:ea typeface="Source Sans Pro" charset="0"/>
              <a:cs typeface="Source Sans Pro" charset="0"/>
            </a:endParaRPr>
          </a:p>
          <a:p>
            <a:endParaRPr lang="en-US" altLang="en-US" sz="2500" dirty="0">
              <a:solidFill>
                <a:schemeClr val="tx1"/>
              </a:solidFill>
              <a:latin typeface="Source Sans Pro" charset="0"/>
              <a:ea typeface="Source Sans Pro" charset="0"/>
              <a:cs typeface="Source Sans Pro" charset="0"/>
            </a:endParaRPr>
          </a:p>
        </p:txBody>
      </p:sp>
      <p:pic>
        <p:nvPicPr>
          <p:cNvPr id="6" name="Picture 5"/>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Rectangle 6"/>
          <p:cNvSpPr>
            <a:spLocks noChangeArrowheads="1"/>
          </p:cNvSpPr>
          <p:nvPr/>
        </p:nvSpPr>
        <p:spPr bwMode="auto">
          <a:xfrm>
            <a:off x="1006998" y="1391700"/>
            <a:ext cx="2866506" cy="680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chemeClr val="accent1"/>
                </a:solidFill>
                <a:latin typeface="Gilroy ExtraBold" charset="0"/>
                <a:ea typeface="Gilroy ExtraBold" charset="0"/>
                <a:cs typeface="Gilroy ExtraBold" charset="0"/>
              </a:rPr>
              <a:t>10 minutes</a:t>
            </a:r>
          </a:p>
        </p:txBody>
      </p:sp>
      <p:sp>
        <p:nvSpPr>
          <p:cNvPr id="8" name="TextBox 7"/>
          <p:cNvSpPr txBox="1"/>
          <p:nvPr/>
        </p:nvSpPr>
        <p:spPr>
          <a:xfrm>
            <a:off x="1006998" y="2072171"/>
            <a:ext cx="2315057" cy="369332"/>
          </a:xfrm>
          <a:prstGeom prst="rect">
            <a:avLst/>
          </a:prstGeom>
          <a:noFill/>
        </p:spPr>
        <p:txBody>
          <a:bodyPr wrap="none" rtlCol="0">
            <a:spAutoFit/>
          </a:bodyPr>
          <a:lstStyle/>
          <a:p>
            <a:r>
              <a:rPr lang="en-US" altLang="en-US" b="1" dirty="0">
                <a:latin typeface="Source Sans Pro" charset="0"/>
                <a:ea typeface="Source Sans Pro" charset="0"/>
                <a:cs typeface="Source Sans Pro" charset="0"/>
              </a:rPr>
              <a:t>Individual Reflection</a:t>
            </a:r>
          </a:p>
        </p:txBody>
      </p:sp>
    </p:spTree>
    <p:extLst>
      <p:ext uri="{BB962C8B-B14F-4D97-AF65-F5344CB8AC3E}">
        <p14:creationId xmlns:p14="http://schemas.microsoft.com/office/powerpoint/2010/main" val="13097875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ChangeArrowheads="1"/>
          </p:cNvSpPr>
          <p:nvPr/>
        </p:nvSpPr>
        <p:spPr bwMode="auto">
          <a:xfrm>
            <a:off x="-81023" y="2473212"/>
            <a:ext cx="12192000" cy="1911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12000" b="1" dirty="0">
                <a:solidFill>
                  <a:schemeClr val="bg1"/>
                </a:solidFill>
                <a:latin typeface="Gilroy ExtraBold" charset="0"/>
                <a:ea typeface="Gilroy ExtraBold" charset="0"/>
                <a:cs typeface="Gilroy ExtraBold" charset="0"/>
              </a:rPr>
              <a:t>Debrief</a:t>
            </a:r>
          </a:p>
        </p:txBody>
      </p:sp>
      <p:cxnSp>
        <p:nvCxnSpPr>
          <p:cNvPr id="16" name="Straight Connector 15"/>
          <p:cNvCxnSpPr>
            <a:stCxn id="6" idx="2"/>
          </p:cNvCxnSpPr>
          <p:nvPr/>
        </p:nvCxnSpPr>
        <p:spPr>
          <a:xfrm>
            <a:off x="6096000" y="6858000"/>
            <a:ext cx="0" cy="1237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3893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5353782" y="896867"/>
            <a:ext cx="7561201" cy="660437"/>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Building relationships</a:t>
            </a:r>
          </a:p>
        </p:txBody>
      </p:sp>
      <p:pic>
        <p:nvPicPr>
          <p:cNvPr id="9" name="Picture 8"/>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0" name="TextBox 9"/>
          <p:cNvSpPr txBox="1"/>
          <p:nvPr/>
        </p:nvSpPr>
        <p:spPr>
          <a:xfrm>
            <a:off x="5802052" y="1907953"/>
            <a:ext cx="4547617" cy="4154984"/>
          </a:xfrm>
          <a:prstGeom prst="rect">
            <a:avLst/>
          </a:prstGeom>
          <a:noFill/>
        </p:spPr>
        <p:txBody>
          <a:bodyPr wrap="square" rtlCol="0">
            <a:spAutoFit/>
          </a:bodyPr>
          <a:lstStyle/>
          <a:p>
            <a:r>
              <a:rPr lang="en-US" sz="2400" dirty="0">
                <a:latin typeface="Source Sans Pro" charset="0"/>
                <a:ea typeface="Source Sans Pro" charset="0"/>
                <a:cs typeface="Source Sans Pro" charset="0"/>
              </a:rPr>
              <a:t>Find your team members’ passions. What motivates them to succeed?</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Find the right balance between collaboration and competition</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Gain team members’ trust by following through and delivering on your own goals and objectives. </a:t>
            </a:r>
          </a:p>
        </p:txBody>
      </p:sp>
      <p:sp>
        <p:nvSpPr>
          <p:cNvPr id="11" name="Oval 10"/>
          <p:cNvSpPr/>
          <p:nvPr/>
        </p:nvSpPr>
        <p:spPr>
          <a:xfrm>
            <a:off x="5353782" y="1976544"/>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2" name="Oval 11"/>
          <p:cNvSpPr/>
          <p:nvPr/>
        </p:nvSpPr>
        <p:spPr>
          <a:xfrm>
            <a:off x="5354489" y="3436748"/>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13" name="Oval 12"/>
          <p:cNvSpPr/>
          <p:nvPr/>
        </p:nvSpPr>
        <p:spPr>
          <a:xfrm>
            <a:off x="5353782" y="4896952"/>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pic>
        <p:nvPicPr>
          <p:cNvPr id="8" name="Picture 7"/>
          <p:cNvPicPr>
            <a:picLocks noChangeAspect="1"/>
          </p:cNvPicPr>
          <p:nvPr/>
        </p:nvPicPr>
        <p:blipFill>
          <a:blip r:embed="rId4"/>
          <a:stretch>
            <a:fillRect/>
          </a:stretch>
        </p:blipFill>
        <p:spPr>
          <a:xfrm>
            <a:off x="0" y="0"/>
            <a:ext cx="4154906" cy="2326748"/>
          </a:xfrm>
          <a:prstGeom prst="rect">
            <a:avLst/>
          </a:prstGeom>
        </p:spPr>
      </p:pic>
      <p:pic>
        <p:nvPicPr>
          <p:cNvPr id="14" name="Picture 13"/>
          <p:cNvPicPr>
            <a:picLocks noChangeAspect="1"/>
          </p:cNvPicPr>
          <p:nvPr/>
        </p:nvPicPr>
        <p:blipFill>
          <a:blip r:embed="rId5"/>
          <a:stretch>
            <a:fillRect/>
          </a:stretch>
        </p:blipFill>
        <p:spPr>
          <a:xfrm>
            <a:off x="0" y="2321039"/>
            <a:ext cx="4154907" cy="2337135"/>
          </a:xfrm>
          <a:prstGeom prst="rect">
            <a:avLst/>
          </a:prstGeom>
        </p:spPr>
      </p:pic>
      <p:pic>
        <p:nvPicPr>
          <p:cNvPr id="15" name="Picture 14"/>
          <p:cNvPicPr>
            <a:picLocks noChangeAspect="1"/>
          </p:cNvPicPr>
          <p:nvPr/>
        </p:nvPicPr>
        <p:blipFill>
          <a:blip r:embed="rId6"/>
          <a:stretch>
            <a:fillRect/>
          </a:stretch>
        </p:blipFill>
        <p:spPr>
          <a:xfrm>
            <a:off x="0" y="4538983"/>
            <a:ext cx="4154906" cy="2319017"/>
          </a:xfrm>
          <a:prstGeom prst="rect">
            <a:avLst/>
          </a:prstGeom>
        </p:spPr>
      </p:pic>
    </p:spTree>
    <p:extLst>
      <p:ext uri="{BB962C8B-B14F-4D97-AF65-F5344CB8AC3E}">
        <p14:creationId xmlns:p14="http://schemas.microsoft.com/office/powerpoint/2010/main" val="20078598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85088" y="1117152"/>
            <a:ext cx="4194048" cy="660437"/>
          </a:xfrm>
          <a:prstGeom prst="rect">
            <a:avLst/>
          </a:prstGeom>
          <a:noFill/>
        </p:spPr>
        <p:txBody>
          <a:bodyPr wrap="square" rtlCol="0">
            <a:spAutoFit/>
          </a:bodyPr>
          <a:lstStyle/>
          <a:p>
            <a:pPr>
              <a:lnSpc>
                <a:spcPct val="80000"/>
              </a:lnSpc>
            </a:pPr>
            <a:r>
              <a:rPr lang="en-US" sz="4500" b="1" dirty="0">
                <a:solidFill>
                  <a:srgbClr val="00B4DC"/>
                </a:solidFill>
                <a:latin typeface="Gilroy ExtraBold" charset="0"/>
                <a:ea typeface="Gilroy ExtraBold" charset="0"/>
                <a:cs typeface="Gilroy ExtraBold" charset="0"/>
              </a:rPr>
              <a:t>Agenda</a:t>
            </a:r>
          </a:p>
        </p:txBody>
      </p:sp>
      <p:graphicFrame>
        <p:nvGraphicFramePr>
          <p:cNvPr id="5" name="Table 4"/>
          <p:cNvGraphicFramePr>
            <a:graphicFrameLocks noGrp="1"/>
          </p:cNvGraphicFramePr>
          <p:nvPr>
            <p:extLst>
              <p:ext uri="{D42A27DB-BD31-4B8C-83A1-F6EECF244321}">
                <p14:modId xmlns:p14="http://schemas.microsoft.com/office/powerpoint/2010/main" val="2089211635"/>
              </p:ext>
            </p:extLst>
          </p:nvPr>
        </p:nvGraphicFramePr>
        <p:xfrm>
          <a:off x="5421351" y="2250381"/>
          <a:ext cx="4150912" cy="2255866"/>
        </p:xfrm>
        <a:graphic>
          <a:graphicData uri="http://schemas.openxmlformats.org/drawingml/2006/table">
            <a:tbl>
              <a:tblPr firstRow="1" bandRow="1">
                <a:tableStyleId>{5C22544A-7EE6-4342-B048-85BDC9FD1C3A}</a:tableStyleId>
              </a:tblPr>
              <a:tblGrid>
                <a:gridCol w="4150912">
                  <a:extLst>
                    <a:ext uri="{9D8B030D-6E8A-4147-A177-3AD203B41FA5}">
                      <a16:colId xmlns:a16="http://schemas.microsoft.com/office/drawing/2014/main" val="20000"/>
                    </a:ext>
                  </a:extLst>
                </a:gridCol>
              </a:tblGrid>
              <a:tr h="569702">
                <a:tc>
                  <a:txBody>
                    <a:bodyPr/>
                    <a:lstStyle/>
                    <a:p>
                      <a:r>
                        <a:rPr lang="en-US" sz="2200" b="0" i="0" baseline="0" dirty="0">
                          <a:solidFill>
                            <a:schemeClr val="tx1"/>
                          </a:solidFill>
                          <a:latin typeface="Source Sans Pro" charset="0"/>
                          <a:ea typeface="Source Sans Pro" charset="0"/>
                          <a:cs typeface="Source Sans Pro" charset="0"/>
                        </a:rPr>
                        <a:t>Building relationships</a:t>
                      </a:r>
                    </a:p>
                  </a:txBody>
                  <a:tcPr anchor="ctr">
                    <a:noFill/>
                  </a:tcPr>
                </a:tc>
                <a:extLst>
                  <a:ext uri="{0D108BD9-81ED-4DB2-BD59-A6C34878D82A}">
                    <a16:rowId xmlns:a16="http://schemas.microsoft.com/office/drawing/2014/main" val="10000"/>
                  </a:ext>
                </a:extLst>
              </a:tr>
              <a:tr h="569702">
                <a:tc>
                  <a:txBody>
                    <a:bodyPr/>
                    <a:lstStyle/>
                    <a:p>
                      <a:r>
                        <a:rPr lang="en-US" sz="2200" b="0" i="0" dirty="0">
                          <a:solidFill>
                            <a:schemeClr val="bg1"/>
                          </a:solidFill>
                          <a:latin typeface="Source Sans Pro" charset="0"/>
                          <a:ea typeface="Source Sans Pro" charset="0"/>
                          <a:cs typeface="Source Sans Pro" charset="0"/>
                        </a:rPr>
                        <a:t>Norms &amp; Expectations</a:t>
                      </a:r>
                      <a:endParaRPr lang="en-US" sz="2200" b="0" i="0" baseline="0" dirty="0">
                        <a:solidFill>
                          <a:schemeClr val="bg1"/>
                        </a:solidFill>
                        <a:latin typeface="Source Sans Pro" charset="0"/>
                        <a:ea typeface="Source Sans Pro" charset="0"/>
                        <a:cs typeface="Source Sans Pro" charset="0"/>
                      </a:endParaRPr>
                    </a:p>
                  </a:txBody>
                  <a:tcPr anchor="ctr">
                    <a:solidFill>
                      <a:schemeClr val="tx2"/>
                    </a:solidFill>
                  </a:tcPr>
                </a:tc>
                <a:extLst>
                  <a:ext uri="{0D108BD9-81ED-4DB2-BD59-A6C34878D82A}">
                    <a16:rowId xmlns:a16="http://schemas.microsoft.com/office/drawing/2014/main" val="10001"/>
                  </a:ext>
                </a:extLst>
              </a:tr>
              <a:tr h="466120">
                <a:tc>
                  <a:txBody>
                    <a:bodyPr/>
                    <a:lstStyle/>
                    <a:p>
                      <a:r>
                        <a:rPr lang="en-US" sz="2200" b="0" i="0" baseline="0" dirty="0">
                          <a:solidFill>
                            <a:schemeClr val="tx1"/>
                          </a:solidFill>
                          <a:latin typeface="Source Sans Pro" charset="0"/>
                          <a:ea typeface="Source Sans Pro" charset="0"/>
                          <a:cs typeface="Source Sans Pro" charset="0"/>
                        </a:rPr>
                        <a:t>Team culture</a:t>
                      </a:r>
                    </a:p>
                  </a:txBody>
                  <a:tcPr anchor="ctr">
                    <a:noFill/>
                  </a:tcPr>
                </a:tc>
                <a:extLst>
                  <a:ext uri="{0D108BD9-81ED-4DB2-BD59-A6C34878D82A}">
                    <a16:rowId xmlns:a16="http://schemas.microsoft.com/office/drawing/2014/main" val="10002"/>
                  </a:ext>
                </a:extLst>
              </a:tr>
              <a:tr h="315062">
                <a:tc>
                  <a:txBody>
                    <a:bodyPr/>
                    <a:lstStyle/>
                    <a:p>
                      <a:endParaRPr lang="en-US" sz="800" b="0" i="0" dirty="0">
                        <a:solidFill>
                          <a:schemeClr val="tx1"/>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3"/>
                  </a:ext>
                </a:extLst>
              </a:tr>
              <a:tr h="315062">
                <a:tc>
                  <a:txBody>
                    <a:bodyPr/>
                    <a:lstStyle/>
                    <a:p>
                      <a:endParaRPr lang="en-US" sz="800" b="0" i="0" dirty="0">
                        <a:solidFill>
                          <a:schemeClr val="tx1"/>
                        </a:solidFill>
                        <a:latin typeface="Source Sans Pro" charset="0"/>
                        <a:ea typeface="Source Sans Pro" charset="0"/>
                        <a:cs typeface="Source Sans Pro" charset="0"/>
                      </a:endParaRPr>
                    </a:p>
                    <a:p>
                      <a:endParaRPr lang="en-US" sz="800" b="0" i="0" dirty="0">
                        <a:solidFill>
                          <a:schemeClr val="tx1"/>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6517336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12192000" cy="35881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ChangeArrowheads="1"/>
          </p:cNvSpPr>
          <p:nvPr/>
        </p:nvSpPr>
        <p:spPr bwMode="auto">
          <a:xfrm>
            <a:off x="-115747" y="1515794"/>
            <a:ext cx="12192000" cy="834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5000" b="1" dirty="0">
                <a:solidFill>
                  <a:schemeClr val="bg1"/>
                </a:solidFill>
                <a:latin typeface="Gilroy ExtraBold" charset="0"/>
                <a:ea typeface="Gilroy ExtraBold" charset="0"/>
                <a:cs typeface="Gilroy ExtraBold" charset="0"/>
              </a:rPr>
              <a:t>What is a norm?</a:t>
            </a:r>
          </a:p>
        </p:txBody>
      </p:sp>
      <p:sp>
        <p:nvSpPr>
          <p:cNvPr id="8" name="Rectangle 7"/>
          <p:cNvSpPr>
            <a:spLocks noChangeArrowheads="1"/>
          </p:cNvSpPr>
          <p:nvPr/>
        </p:nvSpPr>
        <p:spPr bwMode="auto">
          <a:xfrm>
            <a:off x="106101" y="4686765"/>
            <a:ext cx="12192000" cy="834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5000" b="1" dirty="0">
                <a:solidFill>
                  <a:schemeClr val="tx2"/>
                </a:solidFill>
                <a:latin typeface="Gilroy ExtraBold" charset="0"/>
                <a:ea typeface="Gilroy ExtraBold" charset="0"/>
                <a:cs typeface="Gilroy ExtraBold" charset="0"/>
              </a:rPr>
              <a:t>What is </a:t>
            </a:r>
            <a:r>
              <a:rPr lang="en-US" sz="5000" b="1">
                <a:solidFill>
                  <a:schemeClr val="tx2"/>
                </a:solidFill>
                <a:latin typeface="Gilroy ExtraBold" charset="0"/>
                <a:ea typeface="Gilroy ExtraBold" charset="0"/>
                <a:cs typeface="Gilroy ExtraBold" charset="0"/>
              </a:rPr>
              <a:t>an expectation?</a:t>
            </a:r>
            <a:endParaRPr lang="en-US" sz="5000" b="1" dirty="0">
              <a:solidFill>
                <a:schemeClr val="tx2"/>
              </a:solidFill>
              <a:latin typeface="Gilroy ExtraBold" charset="0"/>
              <a:ea typeface="Gilroy ExtraBold" charset="0"/>
              <a:cs typeface="Gilroy ExtraBold" charset="0"/>
            </a:endParaRPr>
          </a:p>
        </p:txBody>
      </p:sp>
    </p:spTree>
    <p:extLst>
      <p:ext uri="{BB962C8B-B14F-4D97-AF65-F5344CB8AC3E}">
        <p14:creationId xmlns:p14="http://schemas.microsoft.com/office/powerpoint/2010/main" val="5837609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12192000" cy="35881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ChangeArrowheads="1"/>
          </p:cNvSpPr>
          <p:nvPr/>
        </p:nvSpPr>
        <p:spPr bwMode="auto">
          <a:xfrm>
            <a:off x="-127322" y="992175"/>
            <a:ext cx="12192000" cy="1603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5000" b="1" dirty="0">
                <a:solidFill>
                  <a:schemeClr val="bg1"/>
                </a:solidFill>
                <a:latin typeface="Gilroy ExtraBold" charset="0"/>
                <a:ea typeface="Gilroy ExtraBold" charset="0"/>
                <a:cs typeface="Gilroy ExtraBold" charset="0"/>
              </a:rPr>
              <a:t>Something that is usual, typical, or standard</a:t>
            </a:r>
          </a:p>
        </p:txBody>
      </p:sp>
      <p:sp>
        <p:nvSpPr>
          <p:cNvPr id="8" name="Rectangle 7"/>
          <p:cNvSpPr>
            <a:spLocks noChangeArrowheads="1"/>
          </p:cNvSpPr>
          <p:nvPr/>
        </p:nvSpPr>
        <p:spPr bwMode="auto">
          <a:xfrm>
            <a:off x="106101" y="4302044"/>
            <a:ext cx="12192000" cy="1603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5000" b="1" dirty="0">
                <a:solidFill>
                  <a:schemeClr val="tx2"/>
                </a:solidFill>
                <a:latin typeface="Gilroy ExtraBold" charset="0"/>
                <a:ea typeface="Gilroy ExtraBold" charset="0"/>
                <a:cs typeface="Gilroy ExtraBold" charset="0"/>
              </a:rPr>
              <a:t>A strong belief that something will happen, or should happen</a:t>
            </a:r>
          </a:p>
        </p:txBody>
      </p:sp>
    </p:spTree>
    <p:extLst>
      <p:ext uri="{BB962C8B-B14F-4D97-AF65-F5344CB8AC3E}">
        <p14:creationId xmlns:p14="http://schemas.microsoft.com/office/powerpoint/2010/main" val="10477870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951708" y="1391700"/>
            <a:ext cx="5997944" cy="35048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500" b="1" dirty="0">
                <a:solidFill>
                  <a:schemeClr val="tx1"/>
                </a:solidFill>
                <a:latin typeface="Source Sans Pro" charset="0"/>
                <a:ea typeface="Source Sans Pro" charset="0"/>
                <a:cs typeface="Source Sans Pro" charset="0"/>
              </a:rPr>
              <a:t>On page 9 in your workbook, work as a group to come up with collective norms and expectations for your programs. </a:t>
            </a:r>
          </a:p>
          <a:p>
            <a:endParaRPr lang="en-US" altLang="en-US" sz="2500" b="1" dirty="0">
              <a:solidFill>
                <a:schemeClr val="tx1"/>
              </a:solidFill>
              <a:latin typeface="Source Sans Pro" charset="0"/>
              <a:ea typeface="Source Sans Pro" charset="0"/>
              <a:cs typeface="Source Sans Pro" charset="0"/>
            </a:endParaRPr>
          </a:p>
          <a:p>
            <a:r>
              <a:rPr lang="en-US" altLang="en-US" sz="2500" dirty="0">
                <a:solidFill>
                  <a:schemeClr val="tx1"/>
                </a:solidFill>
                <a:latin typeface="Source Sans Pro" charset="0"/>
                <a:ea typeface="Source Sans Pro" charset="0"/>
                <a:cs typeface="Source Sans Pro" charset="0"/>
              </a:rPr>
              <a:t>The goal is to figure out the best ways we can establish a good team culture.</a:t>
            </a:r>
          </a:p>
          <a:p>
            <a:endParaRPr lang="en-US" altLang="en-US" sz="2500" dirty="0">
              <a:solidFill>
                <a:schemeClr val="tx1"/>
              </a:solidFill>
              <a:latin typeface="Source Sans Pro" charset="0"/>
              <a:ea typeface="Source Sans Pro" charset="0"/>
              <a:cs typeface="Source Sans Pro" charset="0"/>
            </a:endParaRPr>
          </a:p>
          <a:p>
            <a:r>
              <a:rPr lang="en-US" altLang="en-US" sz="2500" dirty="0">
                <a:solidFill>
                  <a:schemeClr val="tx1"/>
                </a:solidFill>
                <a:latin typeface="Source Sans Pro" charset="0"/>
                <a:ea typeface="Source Sans Pro" charset="0"/>
                <a:cs typeface="Source Sans Pro" charset="0"/>
              </a:rPr>
              <a:t>We will share out our ideas at the end of this activity. </a:t>
            </a:r>
          </a:p>
        </p:txBody>
      </p:sp>
      <p:pic>
        <p:nvPicPr>
          <p:cNvPr id="6" name="Picture 5"/>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Rectangle 6"/>
          <p:cNvSpPr>
            <a:spLocks noChangeArrowheads="1"/>
          </p:cNvSpPr>
          <p:nvPr/>
        </p:nvSpPr>
        <p:spPr bwMode="auto">
          <a:xfrm>
            <a:off x="1006998" y="1391700"/>
            <a:ext cx="2866506" cy="680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chemeClr val="accent1"/>
                </a:solidFill>
                <a:latin typeface="Gilroy ExtraBold" charset="0"/>
                <a:ea typeface="Gilroy ExtraBold" charset="0"/>
                <a:cs typeface="Gilroy ExtraBold" charset="0"/>
              </a:rPr>
              <a:t>15 minutes</a:t>
            </a:r>
          </a:p>
        </p:txBody>
      </p:sp>
      <p:sp>
        <p:nvSpPr>
          <p:cNvPr id="8" name="TextBox 7"/>
          <p:cNvSpPr txBox="1"/>
          <p:nvPr/>
        </p:nvSpPr>
        <p:spPr>
          <a:xfrm>
            <a:off x="1006998" y="2072171"/>
            <a:ext cx="1547218" cy="369332"/>
          </a:xfrm>
          <a:prstGeom prst="rect">
            <a:avLst/>
          </a:prstGeom>
          <a:noFill/>
        </p:spPr>
        <p:txBody>
          <a:bodyPr wrap="none" rtlCol="0">
            <a:spAutoFit/>
          </a:bodyPr>
          <a:lstStyle/>
          <a:p>
            <a:r>
              <a:rPr lang="en-US" altLang="en-US" b="1" dirty="0">
                <a:latin typeface="Source Sans Pro" charset="0"/>
                <a:ea typeface="Source Sans Pro" charset="0"/>
                <a:cs typeface="Source Sans Pro" charset="0"/>
              </a:rPr>
              <a:t>Small Groups</a:t>
            </a:r>
          </a:p>
        </p:txBody>
      </p:sp>
    </p:spTree>
    <p:extLst>
      <p:ext uri="{BB962C8B-B14F-4D97-AF65-F5344CB8AC3E}">
        <p14:creationId xmlns:p14="http://schemas.microsoft.com/office/powerpoint/2010/main" val="2012531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669414"/>
          </a:xfrm>
          <a:prstGeom prst="rect">
            <a:avLst/>
          </a:prstGeom>
          <a:noFill/>
        </p:spPr>
        <p:txBody>
          <a:bodyPr wrap="square" rtlCol="0">
            <a:spAutoFit/>
          </a:bodyPr>
          <a:lstStyle/>
          <a:p>
            <a:pPr>
              <a:lnSpc>
                <a:spcPct val="80000"/>
              </a:lnSpc>
            </a:pPr>
            <a:r>
              <a:rPr lang="en-US" sz="4500" b="1" dirty="0">
                <a:solidFill>
                  <a:srgbClr val="00B3DC"/>
                </a:solidFill>
                <a:latin typeface="Gilroy ExtraBold" charset="0"/>
                <a:ea typeface="Gilroy ExtraBold" charset="0"/>
                <a:cs typeface="Gilroy ExtraBold" charset="0"/>
              </a:rPr>
              <a:t>Our Goals</a:t>
            </a:r>
          </a:p>
        </p:txBody>
      </p:sp>
      <p:sp>
        <p:nvSpPr>
          <p:cNvPr id="8" name="TextBox 7"/>
          <p:cNvSpPr txBox="1"/>
          <p:nvPr/>
        </p:nvSpPr>
        <p:spPr>
          <a:xfrm>
            <a:off x="6266688" y="1141536"/>
            <a:ext cx="4547617" cy="3785652"/>
          </a:xfrm>
          <a:prstGeom prst="rect">
            <a:avLst/>
          </a:prstGeom>
          <a:noFill/>
        </p:spPr>
        <p:txBody>
          <a:bodyPr wrap="square" rtlCol="0">
            <a:spAutoFit/>
          </a:bodyPr>
          <a:lstStyle/>
          <a:p>
            <a:r>
              <a:rPr lang="en-US" sz="2400" dirty="0">
                <a:latin typeface="Source Sans Pro" charset="0"/>
                <a:ea typeface="Source Sans Pro" charset="0"/>
                <a:cs typeface="Source Sans Pro" charset="0"/>
              </a:rPr>
              <a:t>Understand your program roles and the management tools to be successful</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Be able to implement an array of coaching tools and strategies to support your team</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Feel confident in managing your programs from start to finish</a:t>
            </a:r>
          </a:p>
        </p:txBody>
      </p:sp>
      <p:sp>
        <p:nvSpPr>
          <p:cNvPr id="9" name="Oval 8"/>
          <p:cNvSpPr/>
          <p:nvPr/>
        </p:nvSpPr>
        <p:spPr>
          <a:xfrm>
            <a:off x="5818418" y="1210127"/>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0" name="Oval 9"/>
          <p:cNvSpPr/>
          <p:nvPr/>
        </p:nvSpPr>
        <p:spPr>
          <a:xfrm>
            <a:off x="5819125" y="2670331"/>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11" name="Oval 10"/>
          <p:cNvSpPr/>
          <p:nvPr/>
        </p:nvSpPr>
        <p:spPr>
          <a:xfrm>
            <a:off x="5818418" y="4130535"/>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Tree>
    <p:extLst>
      <p:ext uri="{BB962C8B-B14F-4D97-AF65-F5344CB8AC3E}">
        <p14:creationId xmlns:p14="http://schemas.microsoft.com/office/powerpoint/2010/main" val="2775934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ChangeArrowheads="1"/>
          </p:cNvSpPr>
          <p:nvPr/>
        </p:nvSpPr>
        <p:spPr bwMode="auto">
          <a:xfrm>
            <a:off x="-81023" y="2473212"/>
            <a:ext cx="12192000" cy="1911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12000" b="1" dirty="0">
                <a:solidFill>
                  <a:schemeClr val="bg1"/>
                </a:solidFill>
                <a:latin typeface="Gilroy ExtraBold" charset="0"/>
                <a:ea typeface="Gilroy ExtraBold" charset="0"/>
                <a:cs typeface="Gilroy ExtraBold" charset="0"/>
              </a:rPr>
              <a:t>Debrief</a:t>
            </a:r>
          </a:p>
        </p:txBody>
      </p:sp>
      <p:cxnSp>
        <p:nvCxnSpPr>
          <p:cNvPr id="16" name="Straight Connector 15"/>
          <p:cNvCxnSpPr>
            <a:stCxn id="6" idx="2"/>
          </p:cNvCxnSpPr>
          <p:nvPr/>
        </p:nvCxnSpPr>
        <p:spPr>
          <a:xfrm>
            <a:off x="6096000" y="6858000"/>
            <a:ext cx="0" cy="1237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9886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85088" y="1117152"/>
            <a:ext cx="4194048" cy="660437"/>
          </a:xfrm>
          <a:prstGeom prst="rect">
            <a:avLst/>
          </a:prstGeom>
          <a:noFill/>
        </p:spPr>
        <p:txBody>
          <a:bodyPr wrap="square" rtlCol="0">
            <a:spAutoFit/>
          </a:bodyPr>
          <a:lstStyle/>
          <a:p>
            <a:pPr>
              <a:lnSpc>
                <a:spcPct val="80000"/>
              </a:lnSpc>
            </a:pPr>
            <a:r>
              <a:rPr lang="en-US" sz="4500" b="1" dirty="0">
                <a:solidFill>
                  <a:srgbClr val="00B4DC"/>
                </a:solidFill>
                <a:latin typeface="Gilroy ExtraBold" charset="0"/>
                <a:ea typeface="Gilroy ExtraBold" charset="0"/>
                <a:cs typeface="Gilroy ExtraBold" charset="0"/>
              </a:rPr>
              <a:t>Agenda</a:t>
            </a:r>
          </a:p>
        </p:txBody>
      </p:sp>
      <p:graphicFrame>
        <p:nvGraphicFramePr>
          <p:cNvPr id="5" name="Table 4"/>
          <p:cNvGraphicFramePr>
            <a:graphicFrameLocks noGrp="1"/>
          </p:cNvGraphicFramePr>
          <p:nvPr>
            <p:extLst>
              <p:ext uri="{D42A27DB-BD31-4B8C-83A1-F6EECF244321}">
                <p14:modId xmlns:p14="http://schemas.microsoft.com/office/powerpoint/2010/main" val="1273486258"/>
              </p:ext>
            </p:extLst>
          </p:nvPr>
        </p:nvGraphicFramePr>
        <p:xfrm>
          <a:off x="5421351" y="2250381"/>
          <a:ext cx="4150912" cy="2255866"/>
        </p:xfrm>
        <a:graphic>
          <a:graphicData uri="http://schemas.openxmlformats.org/drawingml/2006/table">
            <a:tbl>
              <a:tblPr firstRow="1" bandRow="1">
                <a:tableStyleId>{5C22544A-7EE6-4342-B048-85BDC9FD1C3A}</a:tableStyleId>
              </a:tblPr>
              <a:tblGrid>
                <a:gridCol w="4150912">
                  <a:extLst>
                    <a:ext uri="{9D8B030D-6E8A-4147-A177-3AD203B41FA5}">
                      <a16:colId xmlns:a16="http://schemas.microsoft.com/office/drawing/2014/main" val="20000"/>
                    </a:ext>
                  </a:extLst>
                </a:gridCol>
              </a:tblGrid>
              <a:tr h="569702">
                <a:tc>
                  <a:txBody>
                    <a:bodyPr/>
                    <a:lstStyle/>
                    <a:p>
                      <a:r>
                        <a:rPr lang="en-US" sz="2200" b="0" i="0" baseline="0" dirty="0">
                          <a:solidFill>
                            <a:schemeClr val="tx1"/>
                          </a:solidFill>
                          <a:latin typeface="Source Sans Pro" charset="0"/>
                          <a:ea typeface="Source Sans Pro" charset="0"/>
                          <a:cs typeface="Source Sans Pro" charset="0"/>
                        </a:rPr>
                        <a:t>Building relationships</a:t>
                      </a:r>
                    </a:p>
                  </a:txBody>
                  <a:tcPr anchor="ctr">
                    <a:noFill/>
                  </a:tcPr>
                </a:tc>
                <a:extLst>
                  <a:ext uri="{0D108BD9-81ED-4DB2-BD59-A6C34878D82A}">
                    <a16:rowId xmlns:a16="http://schemas.microsoft.com/office/drawing/2014/main" val="10000"/>
                  </a:ext>
                </a:extLst>
              </a:tr>
              <a:tr h="569702">
                <a:tc>
                  <a:txBody>
                    <a:bodyPr/>
                    <a:lstStyle/>
                    <a:p>
                      <a:r>
                        <a:rPr lang="en-US" sz="2200" b="0" i="0" dirty="0">
                          <a:solidFill>
                            <a:schemeClr val="tx1"/>
                          </a:solidFill>
                          <a:latin typeface="Source Sans Pro" charset="0"/>
                          <a:ea typeface="Source Sans Pro" charset="0"/>
                          <a:cs typeface="Source Sans Pro" charset="0"/>
                        </a:rPr>
                        <a:t>Norms &amp; Expectations</a:t>
                      </a:r>
                      <a:endParaRPr lang="en-US" sz="2200" b="0" i="0" baseline="0" dirty="0">
                        <a:solidFill>
                          <a:schemeClr val="tx1"/>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1"/>
                  </a:ext>
                </a:extLst>
              </a:tr>
              <a:tr h="466120">
                <a:tc>
                  <a:txBody>
                    <a:bodyPr/>
                    <a:lstStyle/>
                    <a:p>
                      <a:r>
                        <a:rPr lang="en-US" sz="2200" b="0" i="0" baseline="0" dirty="0">
                          <a:solidFill>
                            <a:schemeClr val="bg1"/>
                          </a:solidFill>
                          <a:latin typeface="Source Sans Pro" charset="0"/>
                          <a:ea typeface="Source Sans Pro" charset="0"/>
                          <a:cs typeface="Source Sans Pro" charset="0"/>
                        </a:rPr>
                        <a:t>Team culture</a:t>
                      </a:r>
                    </a:p>
                  </a:txBody>
                  <a:tcPr anchor="ctr">
                    <a:solidFill>
                      <a:schemeClr val="tx2"/>
                    </a:solidFill>
                  </a:tcPr>
                </a:tc>
                <a:extLst>
                  <a:ext uri="{0D108BD9-81ED-4DB2-BD59-A6C34878D82A}">
                    <a16:rowId xmlns:a16="http://schemas.microsoft.com/office/drawing/2014/main" val="10002"/>
                  </a:ext>
                </a:extLst>
              </a:tr>
              <a:tr h="315062">
                <a:tc>
                  <a:txBody>
                    <a:bodyPr/>
                    <a:lstStyle/>
                    <a:p>
                      <a:endParaRPr lang="en-US" sz="800" b="0" i="0" dirty="0">
                        <a:solidFill>
                          <a:schemeClr val="tx1"/>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3"/>
                  </a:ext>
                </a:extLst>
              </a:tr>
              <a:tr h="315062">
                <a:tc>
                  <a:txBody>
                    <a:bodyPr/>
                    <a:lstStyle/>
                    <a:p>
                      <a:endParaRPr lang="en-US" sz="800" b="0" i="0" dirty="0">
                        <a:solidFill>
                          <a:schemeClr val="tx1"/>
                        </a:solidFill>
                        <a:latin typeface="Source Sans Pro" charset="0"/>
                        <a:ea typeface="Source Sans Pro" charset="0"/>
                        <a:cs typeface="Source Sans Pro" charset="0"/>
                      </a:endParaRPr>
                    </a:p>
                    <a:p>
                      <a:endParaRPr lang="en-US" sz="800" b="0" i="0" dirty="0">
                        <a:solidFill>
                          <a:schemeClr val="tx1"/>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7384181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0" name="TextBox 9"/>
          <p:cNvSpPr txBox="1"/>
          <p:nvPr/>
        </p:nvSpPr>
        <p:spPr>
          <a:xfrm>
            <a:off x="5615681" y="1250831"/>
            <a:ext cx="7561201" cy="1223412"/>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Running your </a:t>
            </a:r>
          </a:p>
          <a:p>
            <a:pPr>
              <a:lnSpc>
                <a:spcPct val="80000"/>
              </a:lnSpc>
            </a:pPr>
            <a:r>
              <a:rPr lang="en-US" sz="4500" b="1" dirty="0">
                <a:solidFill>
                  <a:schemeClr val="tx2"/>
                </a:solidFill>
                <a:latin typeface="Gilroy ExtraBold" charset="0"/>
                <a:ea typeface="Gilroy ExtraBold" charset="0"/>
                <a:cs typeface="Gilroy ExtraBold" charset="0"/>
              </a:rPr>
              <a:t>program</a:t>
            </a:r>
          </a:p>
        </p:txBody>
      </p:sp>
      <p:sp>
        <p:nvSpPr>
          <p:cNvPr id="11" name="TextBox 10"/>
          <p:cNvSpPr txBox="1"/>
          <p:nvPr/>
        </p:nvSpPr>
        <p:spPr>
          <a:xfrm>
            <a:off x="5615681" y="2451160"/>
            <a:ext cx="4998833" cy="3046988"/>
          </a:xfrm>
          <a:prstGeom prst="rect">
            <a:avLst/>
          </a:prstGeom>
          <a:noFill/>
        </p:spPr>
        <p:txBody>
          <a:bodyPr wrap="square" rtlCol="0">
            <a:spAutoFit/>
          </a:bodyPr>
          <a:lstStyle/>
          <a:p>
            <a:r>
              <a:rPr lang="en-US" sz="2400" dirty="0">
                <a:latin typeface="Source Sans Pro" charset="0"/>
                <a:ea typeface="Source Sans Pro" charset="0"/>
                <a:cs typeface="Source Sans Pro" charset="0"/>
              </a:rPr>
              <a:t>While we can all buy-in to a collective culture across our programs and teams, each individual program will have it’s own norms and expectations.</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We all love ice cream, but we prefer specific flavors!</a:t>
            </a:r>
          </a:p>
        </p:txBody>
      </p:sp>
      <p:pic>
        <p:nvPicPr>
          <p:cNvPr id="4" name="Picture 3"/>
          <p:cNvPicPr>
            <a:picLocks noChangeAspect="1"/>
          </p:cNvPicPr>
          <p:nvPr/>
        </p:nvPicPr>
        <p:blipFill rotWithShape="1">
          <a:blip r:embed="rId3"/>
          <a:srcRect l="7225" r="8405"/>
          <a:stretch/>
        </p:blipFill>
        <p:spPr>
          <a:xfrm>
            <a:off x="0" y="0"/>
            <a:ext cx="4595151" cy="6858000"/>
          </a:xfrm>
          <a:prstGeom prst="rect">
            <a:avLst/>
          </a:prstGeom>
        </p:spPr>
      </p:pic>
    </p:spTree>
    <p:extLst>
      <p:ext uri="{BB962C8B-B14F-4D97-AF65-F5344CB8AC3E}">
        <p14:creationId xmlns:p14="http://schemas.microsoft.com/office/powerpoint/2010/main" val="10449970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951708" y="1391700"/>
            <a:ext cx="5997944" cy="3889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500" b="1" dirty="0">
                <a:solidFill>
                  <a:schemeClr val="tx1"/>
                </a:solidFill>
                <a:latin typeface="Source Sans Pro" charset="0"/>
                <a:ea typeface="Source Sans Pro" charset="0"/>
                <a:cs typeface="Source Sans Pro" charset="0"/>
              </a:rPr>
              <a:t>On page 10 in your workbook, take some time to put into words the specific qualities you’ll develop in your team.</a:t>
            </a:r>
          </a:p>
          <a:p>
            <a:endParaRPr lang="en-US" altLang="en-US" sz="2500" b="1" dirty="0">
              <a:solidFill>
                <a:schemeClr val="tx1"/>
              </a:solidFill>
              <a:latin typeface="Source Sans Pro" charset="0"/>
              <a:ea typeface="Source Sans Pro" charset="0"/>
              <a:cs typeface="Source Sans Pro" charset="0"/>
            </a:endParaRPr>
          </a:p>
          <a:p>
            <a:r>
              <a:rPr lang="en-US" altLang="en-US" sz="2500" dirty="0">
                <a:solidFill>
                  <a:schemeClr val="tx1"/>
                </a:solidFill>
                <a:latin typeface="Source Sans Pro" charset="0"/>
                <a:ea typeface="Source Sans Pro" charset="0"/>
                <a:cs typeface="Source Sans Pro" charset="0"/>
              </a:rPr>
              <a:t>What matters most to you as a manager and team member? What type of coach will you be?</a:t>
            </a:r>
          </a:p>
          <a:p>
            <a:endParaRPr lang="en-US" altLang="en-US" sz="2500" dirty="0">
              <a:solidFill>
                <a:schemeClr val="tx1"/>
              </a:solidFill>
              <a:latin typeface="Source Sans Pro" charset="0"/>
              <a:ea typeface="Source Sans Pro" charset="0"/>
              <a:cs typeface="Source Sans Pro" charset="0"/>
            </a:endParaRPr>
          </a:p>
          <a:p>
            <a:r>
              <a:rPr lang="en-US" altLang="en-US" sz="2500" dirty="0">
                <a:solidFill>
                  <a:schemeClr val="tx1"/>
                </a:solidFill>
                <a:latin typeface="Source Sans Pro" charset="0"/>
                <a:ea typeface="Source Sans Pro" charset="0"/>
                <a:cs typeface="Source Sans Pro" charset="0"/>
              </a:rPr>
              <a:t>We will share and debrief with partners at the end. </a:t>
            </a:r>
          </a:p>
        </p:txBody>
      </p:sp>
      <p:pic>
        <p:nvPicPr>
          <p:cNvPr id="6" name="Picture 5"/>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Rectangle 6"/>
          <p:cNvSpPr>
            <a:spLocks noChangeArrowheads="1"/>
          </p:cNvSpPr>
          <p:nvPr/>
        </p:nvSpPr>
        <p:spPr bwMode="auto">
          <a:xfrm>
            <a:off x="1006998" y="1391700"/>
            <a:ext cx="2866506" cy="680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chemeClr val="accent1"/>
                </a:solidFill>
                <a:latin typeface="Gilroy ExtraBold" charset="0"/>
                <a:ea typeface="Gilroy ExtraBold" charset="0"/>
                <a:cs typeface="Gilroy ExtraBold" charset="0"/>
              </a:rPr>
              <a:t>15 minutes</a:t>
            </a:r>
          </a:p>
        </p:txBody>
      </p:sp>
      <p:sp>
        <p:nvSpPr>
          <p:cNvPr id="8" name="TextBox 7"/>
          <p:cNvSpPr txBox="1"/>
          <p:nvPr/>
        </p:nvSpPr>
        <p:spPr>
          <a:xfrm>
            <a:off x="1006998" y="2072171"/>
            <a:ext cx="2263761" cy="369332"/>
          </a:xfrm>
          <a:prstGeom prst="rect">
            <a:avLst/>
          </a:prstGeom>
          <a:noFill/>
        </p:spPr>
        <p:txBody>
          <a:bodyPr wrap="none" rtlCol="0">
            <a:spAutoFit/>
          </a:bodyPr>
          <a:lstStyle/>
          <a:p>
            <a:r>
              <a:rPr lang="en-US" altLang="en-US" b="1" dirty="0">
                <a:latin typeface="Source Sans Pro" charset="0"/>
                <a:ea typeface="Source Sans Pro" charset="0"/>
                <a:cs typeface="Source Sans Pro" charset="0"/>
              </a:rPr>
              <a:t>Individual reflection</a:t>
            </a:r>
          </a:p>
        </p:txBody>
      </p:sp>
    </p:spTree>
    <p:extLst>
      <p:ext uri="{BB962C8B-B14F-4D97-AF65-F5344CB8AC3E}">
        <p14:creationId xmlns:p14="http://schemas.microsoft.com/office/powerpoint/2010/main" val="9917230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214435"/>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Debriefing </a:t>
            </a:r>
          </a:p>
          <a:p>
            <a:pPr>
              <a:lnSpc>
                <a:spcPct val="80000"/>
              </a:lnSpc>
            </a:pPr>
            <a:r>
              <a:rPr lang="en-US" sz="4500" b="1" dirty="0">
                <a:solidFill>
                  <a:schemeClr val="tx2"/>
                </a:solidFill>
                <a:latin typeface="Gilroy ExtraBold" charset="0"/>
                <a:ea typeface="Gilroy ExtraBold" charset="0"/>
                <a:cs typeface="Gilroy ExtraBold" charset="0"/>
              </a:rPr>
              <a:t>this section</a:t>
            </a:r>
          </a:p>
        </p:txBody>
      </p:sp>
      <p:sp>
        <p:nvSpPr>
          <p:cNvPr id="8" name="TextBox 7"/>
          <p:cNvSpPr txBox="1"/>
          <p:nvPr/>
        </p:nvSpPr>
        <p:spPr>
          <a:xfrm>
            <a:off x="6266688" y="1141536"/>
            <a:ext cx="4547617" cy="3785652"/>
          </a:xfrm>
          <a:prstGeom prst="rect">
            <a:avLst/>
          </a:prstGeom>
          <a:noFill/>
        </p:spPr>
        <p:txBody>
          <a:bodyPr wrap="square" rtlCol="0">
            <a:spAutoFit/>
          </a:bodyPr>
          <a:lstStyle/>
          <a:p>
            <a:r>
              <a:rPr lang="en-US" sz="2400" dirty="0">
                <a:latin typeface="Source Sans Pro" charset="0"/>
                <a:ea typeface="Source Sans Pro" charset="0"/>
                <a:cs typeface="Source Sans Pro" charset="0"/>
              </a:rPr>
              <a:t>What are some takeaways you have from this section?</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Did you have any big “aha” moments?</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How do you see yourself applying what you learned?</a:t>
            </a:r>
          </a:p>
        </p:txBody>
      </p:sp>
      <p:sp>
        <p:nvSpPr>
          <p:cNvPr id="9" name="Oval 8"/>
          <p:cNvSpPr/>
          <p:nvPr/>
        </p:nvSpPr>
        <p:spPr>
          <a:xfrm>
            <a:off x="5818418" y="1210127"/>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0" name="Oval 9"/>
          <p:cNvSpPr/>
          <p:nvPr/>
        </p:nvSpPr>
        <p:spPr>
          <a:xfrm>
            <a:off x="5819125" y="2670331"/>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11" name="Oval 10"/>
          <p:cNvSpPr/>
          <p:nvPr/>
        </p:nvSpPr>
        <p:spPr>
          <a:xfrm>
            <a:off x="5818418" y="4130535"/>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Tree>
    <p:extLst>
      <p:ext uri="{BB962C8B-B14F-4D97-AF65-F5344CB8AC3E}">
        <p14:creationId xmlns:p14="http://schemas.microsoft.com/office/powerpoint/2010/main" val="355072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9" name="TextBox 8"/>
          <p:cNvSpPr txBox="1"/>
          <p:nvPr/>
        </p:nvSpPr>
        <p:spPr>
          <a:xfrm>
            <a:off x="0" y="2201237"/>
            <a:ext cx="12192000" cy="2400657"/>
          </a:xfrm>
          <a:prstGeom prst="rect">
            <a:avLst/>
          </a:prstGeom>
          <a:noFill/>
        </p:spPr>
        <p:txBody>
          <a:bodyPr wrap="square" rtlCol="0">
            <a:spAutoFit/>
          </a:bodyPr>
          <a:lstStyle/>
          <a:p>
            <a:pPr algn="ctr"/>
            <a:r>
              <a:rPr lang="en-US" sz="15000" b="1" dirty="0">
                <a:solidFill>
                  <a:srgbClr val="FFFFFF"/>
                </a:solidFill>
                <a:latin typeface="Gilroy ExtraBold" charset="0"/>
                <a:ea typeface="Gilroy ExtraBold" charset="0"/>
                <a:cs typeface="Gilroy ExtraBold" charset="0"/>
              </a:rPr>
              <a:t>Break</a:t>
            </a:r>
          </a:p>
        </p:txBody>
      </p:sp>
      <p:pic>
        <p:nvPicPr>
          <p:cNvPr id="5" name="Picture 4"/>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6130930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10385" y="1201821"/>
            <a:ext cx="2289409" cy="1384995"/>
          </a:xfrm>
          <a:prstGeom prst="rect">
            <a:avLst/>
          </a:prstGeom>
          <a:noFill/>
        </p:spPr>
        <p:txBody>
          <a:bodyPr wrap="none" rtlCol="0">
            <a:spAutoFit/>
          </a:bodyPr>
          <a:lstStyle/>
          <a:p>
            <a:pPr algn="ctr"/>
            <a:r>
              <a:rPr lang="en-US" sz="4200" b="1" dirty="0">
                <a:solidFill>
                  <a:srgbClr val="00B4DC"/>
                </a:solidFill>
                <a:latin typeface="Gilroy ExtraBold" charset="0"/>
                <a:ea typeface="Gilroy ExtraBold" charset="0"/>
                <a:cs typeface="Gilroy ExtraBold" charset="0"/>
              </a:rPr>
              <a:t>Today’s </a:t>
            </a:r>
          </a:p>
          <a:p>
            <a:pPr algn="ctr"/>
            <a:r>
              <a:rPr lang="en-US" sz="4200" b="1" dirty="0">
                <a:solidFill>
                  <a:srgbClr val="00B4DC"/>
                </a:solidFill>
                <a:latin typeface="Gilroy ExtraBold" charset="0"/>
                <a:ea typeface="Gilroy ExtraBold" charset="0"/>
                <a:cs typeface="Gilroy ExtraBold" charset="0"/>
              </a:rPr>
              <a:t>agenda</a:t>
            </a:r>
          </a:p>
        </p:txBody>
      </p:sp>
      <p:pic>
        <p:nvPicPr>
          <p:cNvPr id="7" name="Picture 6"/>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1823825982"/>
              </p:ext>
            </p:extLst>
          </p:nvPr>
        </p:nvGraphicFramePr>
        <p:xfrm>
          <a:off x="4622800" y="1366520"/>
          <a:ext cx="7086601" cy="4511040"/>
        </p:xfrm>
        <a:graphic>
          <a:graphicData uri="http://schemas.openxmlformats.org/drawingml/2006/table">
            <a:tbl>
              <a:tblPr firstRow="1" bandRow="1">
                <a:tableStyleId>{5C22544A-7EE6-4342-B048-85BDC9FD1C3A}</a:tableStyleId>
              </a:tblPr>
              <a:tblGrid>
                <a:gridCol w="2032115">
                  <a:extLst>
                    <a:ext uri="{9D8B030D-6E8A-4147-A177-3AD203B41FA5}">
                      <a16:colId xmlns:a16="http://schemas.microsoft.com/office/drawing/2014/main" val="20000"/>
                    </a:ext>
                  </a:extLst>
                </a:gridCol>
                <a:gridCol w="5054486">
                  <a:extLst>
                    <a:ext uri="{9D8B030D-6E8A-4147-A177-3AD203B41FA5}">
                      <a16:colId xmlns:a16="http://schemas.microsoft.com/office/drawing/2014/main" val="20001"/>
                    </a:ext>
                  </a:extLst>
                </a:gridCol>
              </a:tblGrid>
              <a:tr h="319617">
                <a:tc>
                  <a:txBody>
                    <a:bodyPr/>
                    <a:lstStyle/>
                    <a:p>
                      <a:pPr algn="l"/>
                      <a:r>
                        <a:rPr lang="en-US" sz="2200" b="1" i="0" dirty="0">
                          <a:solidFill>
                            <a:schemeClr val="tx1"/>
                          </a:solidFill>
                          <a:latin typeface="Source Sans Pro" charset="0"/>
                          <a:ea typeface="Source Sans Pro" charset="0"/>
                          <a:cs typeface="Source Sans Pro" charset="0"/>
                        </a:rPr>
                        <a:t>10:00 –</a:t>
                      </a:r>
                      <a:r>
                        <a:rPr lang="en-US" sz="2200" b="1" i="0" baseline="0" dirty="0">
                          <a:solidFill>
                            <a:schemeClr val="tx1"/>
                          </a:solidFill>
                          <a:latin typeface="Source Sans Pro" charset="0"/>
                          <a:ea typeface="Source Sans Pro" charset="0"/>
                          <a:cs typeface="Source Sans Pro" charset="0"/>
                        </a:rPr>
                        <a:t> 10:30</a:t>
                      </a:r>
                      <a:endParaRPr lang="en-US" sz="2200" b="1" i="0" dirty="0">
                        <a:solidFill>
                          <a:schemeClr val="tx1"/>
                        </a:solidFill>
                        <a:latin typeface="Source Sans Pro" charset="0"/>
                        <a:ea typeface="Source Sans Pro" charset="0"/>
                        <a:cs typeface="Source Sans Pro" charset="0"/>
                      </a:endParaRPr>
                    </a:p>
                  </a:txBody>
                  <a:tcPr anchor="ctr">
                    <a:solidFill>
                      <a:schemeClr val="bg1"/>
                    </a:solidFill>
                  </a:tcPr>
                </a:tc>
                <a:tc>
                  <a:txBody>
                    <a:bodyPr/>
                    <a:lstStyle/>
                    <a:p>
                      <a:r>
                        <a:rPr lang="en-US" sz="2200" b="0" dirty="0">
                          <a:solidFill>
                            <a:schemeClr val="tx1"/>
                          </a:solidFill>
                          <a:latin typeface="Source Sans Pro" charset="0"/>
                          <a:ea typeface="Source Sans Pro" charset="0"/>
                          <a:cs typeface="Source Sans Pro" charset="0"/>
                        </a:rPr>
                        <a:t>Welcome and Introductions</a:t>
                      </a:r>
                    </a:p>
                  </a:txBody>
                  <a:tcPr anchor="ctr">
                    <a:solidFill>
                      <a:schemeClr val="bg1"/>
                    </a:solidFill>
                  </a:tcPr>
                </a:tc>
                <a:extLst>
                  <a:ext uri="{0D108BD9-81ED-4DB2-BD59-A6C34878D82A}">
                    <a16:rowId xmlns:a16="http://schemas.microsoft.com/office/drawing/2014/main" val="10000"/>
                  </a:ext>
                </a:extLst>
              </a:tr>
              <a:tr h="370840">
                <a:tc>
                  <a:txBody>
                    <a:bodyPr/>
                    <a:lstStyle/>
                    <a:p>
                      <a:pPr algn="l"/>
                      <a:r>
                        <a:rPr lang="en-US" sz="2200" b="1" i="0" dirty="0">
                          <a:solidFill>
                            <a:schemeClr val="tx1"/>
                          </a:solidFill>
                          <a:latin typeface="Source Sans Pro" charset="0"/>
                          <a:ea typeface="Source Sans Pro" charset="0"/>
                          <a:cs typeface="Source Sans Pro" charset="0"/>
                        </a:rPr>
                        <a:t>10:30 – 11:00</a:t>
                      </a:r>
                    </a:p>
                  </a:txBody>
                  <a:tcPr anchor="ctr">
                    <a:solidFill>
                      <a:schemeClr val="bg1"/>
                    </a:solidFill>
                  </a:tcPr>
                </a:tc>
                <a:tc>
                  <a:txBody>
                    <a:bodyPr/>
                    <a:lstStyle/>
                    <a:p>
                      <a:r>
                        <a:rPr lang="en-US" sz="2200" dirty="0">
                          <a:solidFill>
                            <a:schemeClr val="tx1"/>
                          </a:solidFill>
                          <a:latin typeface="Source Sans Pro" charset="0"/>
                          <a:ea typeface="Source Sans Pro" charset="0"/>
                          <a:cs typeface="Source Sans Pro" charset="0"/>
                        </a:rPr>
                        <a:t>We are</a:t>
                      </a:r>
                      <a:r>
                        <a:rPr lang="en-US" sz="2200" baseline="0" dirty="0">
                          <a:solidFill>
                            <a:schemeClr val="tx1"/>
                          </a:solidFill>
                          <a:latin typeface="Source Sans Pro" charset="0"/>
                          <a:ea typeface="Source Sans Pro" charset="0"/>
                          <a:cs typeface="Source Sans Pro" charset="0"/>
                        </a:rPr>
                        <a:t> OFA</a:t>
                      </a:r>
                      <a:endParaRPr lang="en-US" sz="2200" dirty="0">
                        <a:solidFill>
                          <a:schemeClr val="tx1"/>
                        </a:solidFill>
                        <a:latin typeface="Source Sans Pro" charset="0"/>
                        <a:ea typeface="Source Sans Pro" charset="0"/>
                        <a:cs typeface="Source Sans Pro" charset="0"/>
                      </a:endParaRPr>
                    </a:p>
                  </a:txBody>
                  <a:tcPr anchor="ctr">
                    <a:solidFill>
                      <a:schemeClr val="bg1"/>
                    </a:solidFill>
                  </a:tcPr>
                </a:tc>
                <a:extLst>
                  <a:ext uri="{0D108BD9-81ED-4DB2-BD59-A6C34878D82A}">
                    <a16:rowId xmlns:a16="http://schemas.microsoft.com/office/drawing/2014/main" val="10001"/>
                  </a:ext>
                </a:extLst>
              </a:tr>
              <a:tr h="370840">
                <a:tc>
                  <a:txBody>
                    <a:bodyPr/>
                    <a:lstStyle/>
                    <a:p>
                      <a:pPr algn="l"/>
                      <a:r>
                        <a:rPr lang="en-US" sz="2200" b="1" i="0" dirty="0">
                          <a:solidFill>
                            <a:schemeClr val="tx1"/>
                          </a:solidFill>
                          <a:latin typeface="Source Sans Pro" charset="0"/>
                          <a:ea typeface="Source Sans Pro" charset="0"/>
                          <a:cs typeface="Source Sans Pro" charset="0"/>
                        </a:rPr>
                        <a:t>11:00 – 12:15</a:t>
                      </a:r>
                    </a:p>
                  </a:txBody>
                  <a:tcPr anchor="ctr">
                    <a:solidFill>
                      <a:schemeClr val="bg1"/>
                    </a:solidFill>
                  </a:tcPr>
                </a:tc>
                <a:tc>
                  <a:txBody>
                    <a:bodyPr/>
                    <a:lstStyle/>
                    <a:p>
                      <a:r>
                        <a:rPr lang="en-US" sz="2200" dirty="0">
                          <a:solidFill>
                            <a:schemeClr val="tx1"/>
                          </a:solidFill>
                          <a:latin typeface="Source Sans Pro" charset="0"/>
                          <a:ea typeface="Source Sans Pro" charset="0"/>
                          <a:cs typeface="Source Sans Pro" charset="0"/>
                        </a:rPr>
                        <a:t>Program Breakouts</a:t>
                      </a:r>
                    </a:p>
                  </a:txBody>
                  <a:tcPr anchor="ctr">
                    <a:solidFill>
                      <a:schemeClr val="bg1"/>
                    </a:solidFill>
                  </a:tcPr>
                </a:tc>
                <a:extLst>
                  <a:ext uri="{0D108BD9-81ED-4DB2-BD59-A6C34878D82A}">
                    <a16:rowId xmlns:a16="http://schemas.microsoft.com/office/drawing/2014/main" val="10002"/>
                  </a:ext>
                </a:extLst>
              </a:tr>
              <a:tr h="370840">
                <a:tc>
                  <a:txBody>
                    <a:bodyPr/>
                    <a:lstStyle/>
                    <a:p>
                      <a:pPr algn="l"/>
                      <a:r>
                        <a:rPr lang="en-US" sz="2200" b="1" i="0" dirty="0">
                          <a:solidFill>
                            <a:schemeClr val="tx1"/>
                          </a:solidFill>
                          <a:latin typeface="Source Sans Pro" charset="0"/>
                          <a:ea typeface="Source Sans Pro" charset="0"/>
                          <a:cs typeface="Source Sans Pro" charset="0"/>
                        </a:rPr>
                        <a:t>12:15 – 1:15 </a:t>
                      </a:r>
                    </a:p>
                  </a:txBody>
                  <a:tcPr anchor="ctr">
                    <a:noFill/>
                  </a:tcPr>
                </a:tc>
                <a:tc>
                  <a:txBody>
                    <a:bodyPr/>
                    <a:lstStyle/>
                    <a:p>
                      <a:r>
                        <a:rPr lang="en-US" sz="2200" b="1" dirty="0">
                          <a:solidFill>
                            <a:schemeClr val="tx1"/>
                          </a:solidFill>
                          <a:latin typeface="Source Sans Pro" charset="0"/>
                          <a:ea typeface="Source Sans Pro" charset="0"/>
                          <a:cs typeface="Source Sans Pro" charset="0"/>
                        </a:rPr>
                        <a:t>Lunch</a:t>
                      </a:r>
                    </a:p>
                  </a:txBody>
                  <a:tcPr anchor="ctr">
                    <a:noFill/>
                  </a:tcPr>
                </a:tc>
                <a:extLst>
                  <a:ext uri="{0D108BD9-81ED-4DB2-BD59-A6C34878D82A}">
                    <a16:rowId xmlns:a16="http://schemas.microsoft.com/office/drawing/2014/main" val="10003"/>
                  </a:ext>
                </a:extLst>
              </a:tr>
              <a:tr h="370840">
                <a:tc>
                  <a:txBody>
                    <a:bodyPr/>
                    <a:lstStyle/>
                    <a:p>
                      <a:pPr algn="l"/>
                      <a:r>
                        <a:rPr lang="en-US" sz="2200" b="1" i="0" dirty="0">
                          <a:solidFill>
                            <a:schemeClr val="tx1"/>
                          </a:solidFill>
                          <a:latin typeface="Source Sans Pro" charset="0"/>
                          <a:ea typeface="Source Sans Pro" charset="0"/>
                          <a:cs typeface="Source Sans Pro" charset="0"/>
                        </a:rPr>
                        <a:t>1:15 – 2:45 </a:t>
                      </a:r>
                    </a:p>
                  </a:txBody>
                  <a:tcPr anchor="ctr">
                    <a:noFill/>
                  </a:tcPr>
                </a:tc>
                <a:tc>
                  <a:txBody>
                    <a:bodyPr/>
                    <a:lstStyle/>
                    <a:p>
                      <a:r>
                        <a:rPr lang="en-US" sz="2200" dirty="0">
                          <a:solidFill>
                            <a:schemeClr val="tx1"/>
                          </a:solidFill>
                          <a:latin typeface="Source Sans Pro" charset="0"/>
                          <a:ea typeface="Source Sans Pro" charset="0"/>
                          <a:cs typeface="Source Sans Pro" charset="0"/>
                        </a:rPr>
                        <a:t>Managing</a:t>
                      </a:r>
                      <a:r>
                        <a:rPr lang="en-US" sz="2200" baseline="0" dirty="0">
                          <a:solidFill>
                            <a:schemeClr val="tx1"/>
                          </a:solidFill>
                          <a:latin typeface="Source Sans Pro" charset="0"/>
                          <a:ea typeface="Source Sans Pro" charset="0"/>
                          <a:cs typeface="Source Sans Pro" charset="0"/>
                        </a:rPr>
                        <a:t> Your Team: Fostering Relationships and Culture</a:t>
                      </a:r>
                      <a:endParaRPr lang="en-US" sz="2200" dirty="0">
                        <a:solidFill>
                          <a:schemeClr val="tx1"/>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4"/>
                  </a:ext>
                </a:extLst>
              </a:tr>
              <a:tr h="370840">
                <a:tc>
                  <a:txBody>
                    <a:bodyPr/>
                    <a:lstStyle/>
                    <a:p>
                      <a:pPr algn="l"/>
                      <a:r>
                        <a:rPr lang="en-US" sz="2200" b="1" i="0" dirty="0">
                          <a:solidFill>
                            <a:srgbClr val="3D444D"/>
                          </a:solidFill>
                          <a:latin typeface="Source Sans Pro" charset="0"/>
                          <a:ea typeface="Source Sans Pro" charset="0"/>
                          <a:cs typeface="Source Sans Pro" charset="0"/>
                        </a:rPr>
                        <a:t>2:45 – 3:00</a:t>
                      </a:r>
                    </a:p>
                  </a:txBody>
                  <a:tcPr anchor="ctr">
                    <a:noFill/>
                  </a:tcPr>
                </a:tc>
                <a:tc>
                  <a:txBody>
                    <a:bodyPr/>
                    <a:lstStyle/>
                    <a:p>
                      <a:r>
                        <a:rPr lang="en-US" sz="2200" b="1" dirty="0">
                          <a:solidFill>
                            <a:srgbClr val="3D444D"/>
                          </a:solidFill>
                          <a:latin typeface="Source Sans Pro" charset="0"/>
                          <a:ea typeface="Source Sans Pro" charset="0"/>
                          <a:cs typeface="Source Sans Pro" charset="0"/>
                        </a:rPr>
                        <a:t>Break</a:t>
                      </a:r>
                    </a:p>
                  </a:txBody>
                  <a:tcPr anchor="ctr">
                    <a:noFill/>
                  </a:tcPr>
                </a:tc>
                <a:extLst>
                  <a:ext uri="{0D108BD9-81ED-4DB2-BD59-A6C34878D82A}">
                    <a16:rowId xmlns:a16="http://schemas.microsoft.com/office/drawing/2014/main" val="10005"/>
                  </a:ext>
                </a:extLst>
              </a:tr>
              <a:tr h="370840">
                <a:tc>
                  <a:txBody>
                    <a:bodyPr/>
                    <a:lstStyle/>
                    <a:p>
                      <a:pPr algn="l"/>
                      <a:r>
                        <a:rPr lang="en-US" sz="2200" b="1" i="0" dirty="0">
                          <a:solidFill>
                            <a:schemeClr val="bg1"/>
                          </a:solidFill>
                          <a:latin typeface="Source Sans Pro" charset="0"/>
                          <a:ea typeface="Source Sans Pro" charset="0"/>
                          <a:cs typeface="Source Sans Pro" charset="0"/>
                        </a:rPr>
                        <a:t>3:00 – 4:15</a:t>
                      </a:r>
                    </a:p>
                  </a:txBody>
                  <a:tcPr anchor="ctr">
                    <a:solidFill>
                      <a:schemeClr val="tx2"/>
                    </a:solidFill>
                  </a:tcPr>
                </a:tc>
                <a:tc>
                  <a:txBody>
                    <a:bodyPr/>
                    <a:lstStyle/>
                    <a:p>
                      <a:r>
                        <a:rPr lang="en-US" sz="2200" dirty="0">
                          <a:solidFill>
                            <a:schemeClr val="bg1"/>
                          </a:solidFill>
                          <a:latin typeface="Source Sans Pro" charset="0"/>
                          <a:ea typeface="Source Sans Pro" charset="0"/>
                          <a:cs typeface="Source Sans Pro" charset="0"/>
                        </a:rPr>
                        <a:t>Managing</a:t>
                      </a:r>
                      <a:r>
                        <a:rPr lang="en-US" sz="2200" baseline="0" dirty="0">
                          <a:solidFill>
                            <a:schemeClr val="bg1"/>
                          </a:solidFill>
                          <a:latin typeface="Source Sans Pro" charset="0"/>
                          <a:ea typeface="Source Sans Pro" charset="0"/>
                          <a:cs typeface="Source Sans Pro" charset="0"/>
                        </a:rPr>
                        <a:t> Your Team: Coachable Moments</a:t>
                      </a:r>
                    </a:p>
                  </a:txBody>
                  <a:tcPr anchor="ctr">
                    <a:solidFill>
                      <a:schemeClr val="tx2"/>
                    </a:solidFill>
                  </a:tcPr>
                </a:tc>
                <a:extLst>
                  <a:ext uri="{0D108BD9-81ED-4DB2-BD59-A6C34878D82A}">
                    <a16:rowId xmlns:a16="http://schemas.microsoft.com/office/drawing/2014/main" val="10006"/>
                  </a:ext>
                </a:extLst>
              </a:tr>
              <a:tr h="370840">
                <a:tc>
                  <a:txBody>
                    <a:bodyPr/>
                    <a:lstStyle/>
                    <a:p>
                      <a:pPr algn="l"/>
                      <a:r>
                        <a:rPr lang="en-US" sz="2200" b="1" i="0" dirty="0">
                          <a:solidFill>
                            <a:srgbClr val="3D444D"/>
                          </a:solidFill>
                          <a:latin typeface="Source Sans Pro" charset="0"/>
                          <a:ea typeface="Source Sans Pro" charset="0"/>
                          <a:cs typeface="Source Sans Pro" charset="0"/>
                        </a:rPr>
                        <a:t>4:15 – 4:30</a:t>
                      </a:r>
                    </a:p>
                  </a:txBody>
                  <a:tcPr anchor="ctr">
                    <a:noFill/>
                  </a:tcPr>
                </a:tc>
                <a:tc>
                  <a:txBody>
                    <a:bodyPr/>
                    <a:lstStyle/>
                    <a:p>
                      <a:r>
                        <a:rPr lang="en-US" sz="2200" b="1" dirty="0">
                          <a:solidFill>
                            <a:srgbClr val="3D444D"/>
                          </a:solidFill>
                          <a:latin typeface="Source Sans Pro" charset="0"/>
                          <a:ea typeface="Source Sans Pro" charset="0"/>
                          <a:cs typeface="Source Sans Pro" charset="0"/>
                        </a:rPr>
                        <a:t>Break</a:t>
                      </a:r>
                    </a:p>
                  </a:txBody>
                  <a:tcPr anchor="ctr">
                    <a:noFill/>
                  </a:tcPr>
                </a:tc>
                <a:extLst>
                  <a:ext uri="{0D108BD9-81ED-4DB2-BD59-A6C34878D82A}">
                    <a16:rowId xmlns:a16="http://schemas.microsoft.com/office/drawing/2014/main" val="10007"/>
                  </a:ext>
                </a:extLst>
              </a:tr>
              <a:tr h="370840">
                <a:tc>
                  <a:txBody>
                    <a:bodyPr/>
                    <a:lstStyle/>
                    <a:p>
                      <a:pPr algn="l"/>
                      <a:r>
                        <a:rPr lang="en-US" sz="2200" b="1" i="0" dirty="0">
                          <a:solidFill>
                            <a:schemeClr val="tx1"/>
                          </a:solidFill>
                          <a:latin typeface="Source Sans Pro" charset="0"/>
                          <a:ea typeface="Source Sans Pro" charset="0"/>
                          <a:cs typeface="Source Sans Pro" charset="0"/>
                        </a:rPr>
                        <a:t>4:30 – 5:00 </a:t>
                      </a:r>
                    </a:p>
                  </a:txBody>
                  <a:tcPr anchor="ctr">
                    <a:noFill/>
                  </a:tcPr>
                </a:tc>
                <a:tc>
                  <a:txBody>
                    <a:bodyPr/>
                    <a:lstStyle/>
                    <a:p>
                      <a:r>
                        <a:rPr lang="en-US" sz="2200" dirty="0">
                          <a:solidFill>
                            <a:schemeClr val="tx1"/>
                          </a:solidFill>
                          <a:latin typeface="Source Sans Pro" charset="0"/>
                          <a:ea typeface="Source Sans Pro" charset="0"/>
                          <a:cs typeface="Source Sans Pro" charset="0"/>
                        </a:rPr>
                        <a:t>Debrief</a:t>
                      </a:r>
                      <a:r>
                        <a:rPr lang="en-US" sz="2200" baseline="0" dirty="0">
                          <a:solidFill>
                            <a:schemeClr val="tx1"/>
                          </a:solidFill>
                          <a:latin typeface="Source Sans Pro" charset="0"/>
                          <a:ea typeface="Source Sans Pro" charset="0"/>
                          <a:cs typeface="Source Sans Pro" charset="0"/>
                        </a:rPr>
                        <a:t> &amp; Close</a:t>
                      </a:r>
                      <a:endParaRPr lang="en-US" sz="2200" dirty="0">
                        <a:solidFill>
                          <a:schemeClr val="tx1"/>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7279410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D4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extBox 1"/>
          <p:cNvSpPr txBox="1"/>
          <p:nvPr/>
        </p:nvSpPr>
        <p:spPr>
          <a:xfrm>
            <a:off x="0" y="2813884"/>
            <a:ext cx="12192000" cy="1169551"/>
          </a:xfrm>
          <a:prstGeom prst="rect">
            <a:avLst/>
          </a:prstGeom>
          <a:noFill/>
        </p:spPr>
        <p:txBody>
          <a:bodyPr wrap="square" rtlCol="0">
            <a:spAutoFit/>
          </a:bodyPr>
          <a:lstStyle/>
          <a:p>
            <a:pPr algn="ctr"/>
            <a:r>
              <a:rPr lang="en-US" sz="7000" b="1" dirty="0">
                <a:solidFill>
                  <a:srgbClr val="FFFFFF"/>
                </a:solidFill>
                <a:latin typeface="Gilroy ExtraBold" charset="0"/>
                <a:ea typeface="Gilroy ExtraBold" charset="0"/>
                <a:cs typeface="Gilroy ExtraBold" charset="0"/>
              </a:rPr>
              <a:t>Coachable moments</a:t>
            </a:r>
          </a:p>
        </p:txBody>
      </p:sp>
      <p:pic>
        <p:nvPicPr>
          <p:cNvPr id="3" name="Picture 2"/>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pic>
        <p:nvPicPr>
          <p:cNvPr id="5" name="Picture 4"/>
          <p:cNvPicPr>
            <a:picLocks noChangeAspect="1"/>
          </p:cNvPicPr>
          <p:nvPr/>
        </p:nvPicPr>
        <p:blipFill rotWithShape="1">
          <a:blip r:embed="rId3">
            <a:alphaModFix amt="10000"/>
            <a:extLst>
              <a:ext uri="{28A0092B-C50C-407E-A947-70E740481C1C}">
                <a14:useLocalDpi xmlns:a14="http://schemas.microsoft.com/office/drawing/2010/main" val="0"/>
              </a:ext>
            </a:extLst>
          </a:blip>
          <a:srcRect t="13434" b="1889"/>
          <a:stretch/>
        </p:blipFill>
        <p:spPr>
          <a:xfrm>
            <a:off x="0" y="0"/>
            <a:ext cx="12191998" cy="6858000"/>
          </a:xfrm>
          <a:prstGeom prst="rect">
            <a:avLst/>
          </a:prstGeom>
        </p:spPr>
      </p:pic>
    </p:spTree>
    <p:extLst>
      <p:ext uri="{BB962C8B-B14F-4D97-AF65-F5344CB8AC3E}">
        <p14:creationId xmlns:p14="http://schemas.microsoft.com/office/powerpoint/2010/main" val="16237984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214435"/>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Goals for this section</a:t>
            </a:r>
          </a:p>
        </p:txBody>
      </p:sp>
      <p:sp>
        <p:nvSpPr>
          <p:cNvPr id="8" name="TextBox 7"/>
          <p:cNvSpPr txBox="1"/>
          <p:nvPr/>
        </p:nvSpPr>
        <p:spPr>
          <a:xfrm>
            <a:off x="6266688" y="1141536"/>
            <a:ext cx="4547617" cy="4154984"/>
          </a:xfrm>
          <a:prstGeom prst="rect">
            <a:avLst/>
          </a:prstGeom>
          <a:noFill/>
        </p:spPr>
        <p:txBody>
          <a:bodyPr wrap="square" rtlCol="0">
            <a:spAutoFit/>
          </a:bodyPr>
          <a:lstStyle/>
          <a:p>
            <a:r>
              <a:rPr lang="en-US" sz="2400" dirty="0">
                <a:solidFill>
                  <a:srgbClr val="3B444D"/>
                </a:solidFill>
                <a:latin typeface="Source Sans Pro" charset="0"/>
                <a:ea typeface="Source Sans Pro" charset="0"/>
                <a:cs typeface="Source Sans Pro" charset="0"/>
              </a:rPr>
              <a:t>Understand ways to reinforce team culture, goals, and expectations through coachable moments</a:t>
            </a:r>
          </a:p>
          <a:p>
            <a:endParaRPr lang="en-US" sz="2400" dirty="0">
              <a:solidFill>
                <a:srgbClr val="3B444D"/>
              </a:solidFill>
              <a:latin typeface="Source Sans Pro" charset="0"/>
              <a:ea typeface="Source Sans Pro" charset="0"/>
              <a:cs typeface="Source Sans Pro" charset="0"/>
            </a:endParaRPr>
          </a:p>
          <a:p>
            <a:r>
              <a:rPr lang="en-US" sz="2400" dirty="0">
                <a:solidFill>
                  <a:srgbClr val="3B444D"/>
                </a:solidFill>
                <a:latin typeface="Source Sans Pro" charset="0"/>
                <a:ea typeface="Source Sans Pro" charset="0"/>
                <a:cs typeface="Source Sans Pro" charset="0"/>
              </a:rPr>
              <a:t>Be able to encourage, challenge, and develop your team members</a:t>
            </a:r>
          </a:p>
          <a:p>
            <a:endParaRPr lang="en-US" sz="2400" dirty="0">
              <a:solidFill>
                <a:srgbClr val="3B444D"/>
              </a:solidFill>
              <a:latin typeface="Source Sans Pro" charset="0"/>
              <a:ea typeface="Source Sans Pro" charset="0"/>
              <a:cs typeface="Source Sans Pro" charset="0"/>
            </a:endParaRPr>
          </a:p>
          <a:p>
            <a:r>
              <a:rPr lang="en-US" sz="2400" dirty="0">
                <a:solidFill>
                  <a:srgbClr val="3B444D"/>
                </a:solidFill>
                <a:latin typeface="Source Sans Pro" charset="0"/>
                <a:ea typeface="Source Sans Pro" charset="0"/>
                <a:cs typeface="Source Sans Pro" charset="0"/>
              </a:rPr>
              <a:t>Feel comfortable and confident motivating your team and holding members accountable</a:t>
            </a:r>
          </a:p>
        </p:txBody>
      </p:sp>
      <p:sp>
        <p:nvSpPr>
          <p:cNvPr id="9" name="Oval 8"/>
          <p:cNvSpPr/>
          <p:nvPr/>
        </p:nvSpPr>
        <p:spPr>
          <a:xfrm>
            <a:off x="5818418" y="1210127"/>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0" name="Oval 9"/>
          <p:cNvSpPr/>
          <p:nvPr/>
        </p:nvSpPr>
        <p:spPr>
          <a:xfrm>
            <a:off x="5818418" y="3059198"/>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11" name="Oval 10"/>
          <p:cNvSpPr/>
          <p:nvPr/>
        </p:nvSpPr>
        <p:spPr>
          <a:xfrm>
            <a:off x="5818418" y="4130535"/>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Tree>
    <p:extLst>
      <p:ext uri="{BB962C8B-B14F-4D97-AF65-F5344CB8AC3E}">
        <p14:creationId xmlns:p14="http://schemas.microsoft.com/office/powerpoint/2010/main" val="13953053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85088" y="1117152"/>
            <a:ext cx="4194048" cy="660437"/>
          </a:xfrm>
          <a:prstGeom prst="rect">
            <a:avLst/>
          </a:prstGeom>
          <a:noFill/>
        </p:spPr>
        <p:txBody>
          <a:bodyPr wrap="square" rtlCol="0">
            <a:spAutoFit/>
          </a:bodyPr>
          <a:lstStyle/>
          <a:p>
            <a:pPr>
              <a:lnSpc>
                <a:spcPct val="80000"/>
              </a:lnSpc>
            </a:pPr>
            <a:r>
              <a:rPr lang="en-US" sz="4500" b="1" dirty="0">
                <a:solidFill>
                  <a:srgbClr val="00B4DC"/>
                </a:solidFill>
                <a:latin typeface="Gilroy ExtraBold" charset="0"/>
                <a:ea typeface="Gilroy ExtraBold" charset="0"/>
                <a:cs typeface="Gilroy ExtraBold" charset="0"/>
              </a:rPr>
              <a:t>Agenda</a:t>
            </a:r>
          </a:p>
        </p:txBody>
      </p:sp>
      <p:graphicFrame>
        <p:nvGraphicFramePr>
          <p:cNvPr id="6" name="Table 5"/>
          <p:cNvGraphicFramePr>
            <a:graphicFrameLocks noGrp="1"/>
          </p:cNvGraphicFramePr>
          <p:nvPr>
            <p:extLst>
              <p:ext uri="{D42A27DB-BD31-4B8C-83A1-F6EECF244321}">
                <p14:modId xmlns:p14="http://schemas.microsoft.com/office/powerpoint/2010/main" val="706457737"/>
              </p:ext>
            </p:extLst>
          </p:nvPr>
        </p:nvGraphicFramePr>
        <p:xfrm>
          <a:off x="5792164" y="1117152"/>
          <a:ext cx="5054486" cy="4936407"/>
        </p:xfrm>
        <a:graphic>
          <a:graphicData uri="http://schemas.openxmlformats.org/drawingml/2006/table">
            <a:tbl>
              <a:tblPr firstRow="1" bandRow="1">
                <a:tableStyleId>{5C22544A-7EE6-4342-B048-85BDC9FD1C3A}</a:tableStyleId>
              </a:tblPr>
              <a:tblGrid>
                <a:gridCol w="5054486">
                  <a:extLst>
                    <a:ext uri="{9D8B030D-6E8A-4147-A177-3AD203B41FA5}">
                      <a16:colId xmlns:a16="http://schemas.microsoft.com/office/drawing/2014/main" val="20000"/>
                    </a:ext>
                  </a:extLst>
                </a:gridCol>
              </a:tblGrid>
              <a:tr h="705201">
                <a:tc>
                  <a:txBody>
                    <a:bodyPr/>
                    <a:lstStyle/>
                    <a:p>
                      <a:r>
                        <a:rPr lang="en-US" sz="2200" b="0" dirty="0">
                          <a:solidFill>
                            <a:schemeClr val="bg1"/>
                          </a:solidFill>
                          <a:latin typeface="Source Sans Pro" charset="0"/>
                          <a:ea typeface="Source Sans Pro" charset="0"/>
                          <a:cs typeface="Source Sans Pro" charset="0"/>
                        </a:rPr>
                        <a:t>What is coaching?</a:t>
                      </a:r>
                    </a:p>
                  </a:txBody>
                  <a:tcPr anchor="ctr">
                    <a:solidFill>
                      <a:schemeClr val="tx2"/>
                    </a:solidFill>
                  </a:tcPr>
                </a:tc>
                <a:extLst>
                  <a:ext uri="{0D108BD9-81ED-4DB2-BD59-A6C34878D82A}">
                    <a16:rowId xmlns:a16="http://schemas.microsoft.com/office/drawing/2014/main" val="10000"/>
                  </a:ext>
                </a:extLst>
              </a:tr>
              <a:tr h="705201">
                <a:tc>
                  <a:txBody>
                    <a:bodyPr/>
                    <a:lstStyle/>
                    <a:p>
                      <a:r>
                        <a:rPr lang="en-US" sz="2200" b="0" dirty="0">
                          <a:solidFill>
                            <a:schemeClr val="tx1"/>
                          </a:solidFill>
                          <a:latin typeface="Source Sans Pro" charset="0"/>
                          <a:ea typeface="Source Sans Pro" charset="0"/>
                          <a:cs typeface="Source Sans Pro" charset="0"/>
                        </a:rPr>
                        <a:t>Encouragement</a:t>
                      </a:r>
                      <a:r>
                        <a:rPr lang="en-US" sz="2200" b="0" baseline="0" dirty="0">
                          <a:solidFill>
                            <a:schemeClr val="tx1"/>
                          </a:solidFill>
                          <a:latin typeface="Source Sans Pro" charset="0"/>
                          <a:ea typeface="Source Sans Pro" charset="0"/>
                          <a:cs typeface="Source Sans Pro" charset="0"/>
                        </a:rPr>
                        <a:t> and Recognition</a:t>
                      </a:r>
                      <a:endParaRPr lang="en-US" sz="2200" b="0" dirty="0">
                        <a:solidFill>
                          <a:schemeClr val="tx1"/>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1"/>
                  </a:ext>
                </a:extLst>
              </a:tr>
              <a:tr h="705201">
                <a:tc>
                  <a:txBody>
                    <a:bodyPr/>
                    <a:lstStyle/>
                    <a:p>
                      <a:r>
                        <a:rPr lang="en-US" sz="2200" b="0" dirty="0">
                          <a:solidFill>
                            <a:schemeClr val="tx1"/>
                          </a:solidFill>
                          <a:latin typeface="Source Sans Pro" charset="0"/>
                          <a:ea typeface="Source Sans Pro" charset="0"/>
                          <a:cs typeface="Source Sans Pro" charset="0"/>
                        </a:rPr>
                        <a:t>Challenging</a:t>
                      </a:r>
                      <a:r>
                        <a:rPr lang="en-US" sz="2200" b="0" baseline="0" dirty="0">
                          <a:solidFill>
                            <a:schemeClr val="tx1"/>
                          </a:solidFill>
                          <a:latin typeface="Source Sans Pro" charset="0"/>
                          <a:ea typeface="Source Sans Pro" charset="0"/>
                          <a:cs typeface="Source Sans Pro" charset="0"/>
                        </a:rPr>
                        <a:t> performance</a:t>
                      </a:r>
                      <a:endParaRPr lang="en-US" sz="2200" b="0" dirty="0">
                        <a:solidFill>
                          <a:schemeClr val="tx1"/>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2"/>
                  </a:ext>
                </a:extLst>
              </a:tr>
              <a:tr h="705201">
                <a:tc>
                  <a:txBody>
                    <a:bodyPr/>
                    <a:lstStyle/>
                    <a:p>
                      <a:r>
                        <a:rPr lang="en-US" sz="2200" b="0" dirty="0">
                          <a:solidFill>
                            <a:schemeClr val="tx1"/>
                          </a:solidFill>
                          <a:latin typeface="Source Sans Pro" charset="0"/>
                          <a:ea typeface="Source Sans Pro" charset="0"/>
                          <a:cs typeface="Source Sans Pro" charset="0"/>
                        </a:rPr>
                        <a:t>Situational leadership</a:t>
                      </a:r>
                    </a:p>
                  </a:txBody>
                  <a:tcPr anchor="ctr">
                    <a:noFill/>
                  </a:tcPr>
                </a:tc>
                <a:extLst>
                  <a:ext uri="{0D108BD9-81ED-4DB2-BD59-A6C34878D82A}">
                    <a16:rowId xmlns:a16="http://schemas.microsoft.com/office/drawing/2014/main" val="10003"/>
                  </a:ext>
                </a:extLst>
              </a:tr>
              <a:tr h="705201">
                <a:tc>
                  <a:txBody>
                    <a:bodyPr/>
                    <a:lstStyle/>
                    <a:p>
                      <a:r>
                        <a:rPr lang="en-US" sz="2200" b="0" dirty="0">
                          <a:solidFill>
                            <a:schemeClr val="tx1"/>
                          </a:solidFill>
                          <a:latin typeface="Source Sans Pro" charset="0"/>
                          <a:ea typeface="Source Sans Pro" charset="0"/>
                          <a:cs typeface="Source Sans Pro" charset="0"/>
                        </a:rPr>
                        <a:t>Effective Check-ins</a:t>
                      </a:r>
                    </a:p>
                  </a:txBody>
                  <a:tcPr anchor="ctr">
                    <a:noFill/>
                  </a:tcPr>
                </a:tc>
                <a:extLst>
                  <a:ext uri="{0D108BD9-81ED-4DB2-BD59-A6C34878D82A}">
                    <a16:rowId xmlns:a16="http://schemas.microsoft.com/office/drawing/2014/main" val="10004"/>
                  </a:ext>
                </a:extLst>
              </a:tr>
              <a:tr h="705201">
                <a:tc>
                  <a:txBody>
                    <a:bodyPr/>
                    <a:lstStyle/>
                    <a:p>
                      <a:r>
                        <a:rPr lang="en-US" sz="2200" b="0" dirty="0">
                          <a:solidFill>
                            <a:schemeClr val="tx1"/>
                          </a:solidFill>
                          <a:latin typeface="Source Sans Pro" charset="0"/>
                          <a:ea typeface="Source Sans Pro" charset="0"/>
                          <a:cs typeface="Source Sans Pro" charset="0"/>
                        </a:rPr>
                        <a:t>Questions</a:t>
                      </a:r>
                    </a:p>
                  </a:txBody>
                  <a:tcPr anchor="ctr">
                    <a:noFill/>
                  </a:tcPr>
                </a:tc>
                <a:extLst>
                  <a:ext uri="{0D108BD9-81ED-4DB2-BD59-A6C34878D82A}">
                    <a16:rowId xmlns:a16="http://schemas.microsoft.com/office/drawing/2014/main" val="10005"/>
                  </a:ext>
                </a:extLst>
              </a:tr>
              <a:tr h="705201">
                <a:tc>
                  <a:txBody>
                    <a:bodyPr/>
                    <a:lstStyle/>
                    <a:p>
                      <a:r>
                        <a:rPr lang="en-US" sz="2200" b="0" dirty="0">
                          <a:solidFill>
                            <a:schemeClr val="tx1"/>
                          </a:solidFill>
                          <a:latin typeface="Source Sans Pro" charset="0"/>
                          <a:ea typeface="Source Sans Pro" charset="0"/>
                          <a:cs typeface="Source Sans Pro" charset="0"/>
                        </a:rPr>
                        <a:t>Next Steps</a:t>
                      </a:r>
                      <a:endParaRPr lang="en-US" sz="2200" b="0" baseline="0" dirty="0">
                        <a:solidFill>
                          <a:schemeClr val="tx1"/>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42497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5181714" y="2280817"/>
            <a:ext cx="7561201" cy="1214435"/>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What’s your goal </a:t>
            </a:r>
          </a:p>
          <a:p>
            <a:pPr>
              <a:lnSpc>
                <a:spcPct val="80000"/>
              </a:lnSpc>
            </a:pPr>
            <a:r>
              <a:rPr lang="en-US" sz="4500" b="1" dirty="0">
                <a:solidFill>
                  <a:schemeClr val="tx2"/>
                </a:solidFill>
                <a:latin typeface="Gilroy ExtraBold" charset="0"/>
                <a:ea typeface="Gilroy ExtraBold" charset="0"/>
                <a:cs typeface="Gilroy ExtraBold" charset="0"/>
              </a:rPr>
              <a:t>for today?</a:t>
            </a:r>
          </a:p>
        </p:txBody>
      </p:sp>
      <p:sp>
        <p:nvSpPr>
          <p:cNvPr id="8" name="TextBox 7"/>
          <p:cNvSpPr txBox="1"/>
          <p:nvPr/>
        </p:nvSpPr>
        <p:spPr>
          <a:xfrm>
            <a:off x="5181714" y="3669036"/>
            <a:ext cx="6426882" cy="1200329"/>
          </a:xfrm>
          <a:prstGeom prst="rect">
            <a:avLst/>
          </a:prstGeom>
          <a:noFill/>
        </p:spPr>
        <p:txBody>
          <a:bodyPr wrap="square" rtlCol="0">
            <a:spAutoFit/>
          </a:bodyPr>
          <a:lstStyle/>
          <a:p>
            <a:r>
              <a:rPr lang="en-US" sz="2400" dirty="0">
                <a:latin typeface="Source Sans Pro" charset="0"/>
                <a:ea typeface="Source Sans Pro" charset="0"/>
                <a:cs typeface="Source Sans Pro" charset="0"/>
              </a:rPr>
              <a:t>Think about the key things you want to learn today or questions you want answered during this training. Share out when you’re ready!</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7716" r="29808"/>
          <a:stretch/>
        </p:blipFill>
        <p:spPr>
          <a:xfrm>
            <a:off x="0" y="0"/>
            <a:ext cx="4363656" cy="6858000"/>
          </a:xfrm>
          <a:prstGeom prst="rect">
            <a:avLst/>
          </a:prstGeom>
        </p:spPr>
      </p:pic>
    </p:spTree>
    <p:extLst>
      <p:ext uri="{BB962C8B-B14F-4D97-AF65-F5344CB8AC3E}">
        <p14:creationId xmlns:p14="http://schemas.microsoft.com/office/powerpoint/2010/main" val="10093993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96662" y="1303585"/>
            <a:ext cx="4194048" cy="597343"/>
          </a:xfrm>
          <a:prstGeom prst="rect">
            <a:avLst/>
          </a:prstGeom>
          <a:noFill/>
        </p:spPr>
        <p:txBody>
          <a:bodyPr wrap="square" rtlCol="0">
            <a:spAutoFit/>
          </a:bodyPr>
          <a:lstStyle/>
          <a:p>
            <a:pPr>
              <a:lnSpc>
                <a:spcPct val="80000"/>
              </a:lnSpc>
            </a:pPr>
            <a:r>
              <a:rPr lang="en-US" sz="4000" b="1" dirty="0">
                <a:solidFill>
                  <a:srgbClr val="00B4DC"/>
                </a:solidFill>
                <a:latin typeface="Gilroy ExtraBold" charset="0"/>
                <a:ea typeface="Gilroy ExtraBold" charset="0"/>
                <a:cs typeface="Gilroy ExtraBold" charset="0"/>
              </a:rPr>
              <a:t>Accountability</a:t>
            </a:r>
          </a:p>
        </p:txBody>
      </p:sp>
      <p:sp>
        <p:nvSpPr>
          <p:cNvPr id="8" name="TextBox 7"/>
          <p:cNvSpPr txBox="1"/>
          <p:nvPr/>
        </p:nvSpPr>
        <p:spPr>
          <a:xfrm>
            <a:off x="6311863" y="1303585"/>
            <a:ext cx="4590364" cy="4324261"/>
          </a:xfrm>
          <a:prstGeom prst="rect">
            <a:avLst/>
          </a:prstGeom>
          <a:noFill/>
        </p:spPr>
        <p:txBody>
          <a:bodyPr wrap="square" rtlCol="0">
            <a:spAutoFit/>
          </a:bodyPr>
          <a:lstStyle/>
          <a:p>
            <a:r>
              <a:rPr lang="en-US" sz="2500" dirty="0">
                <a:solidFill>
                  <a:srgbClr val="3B444D"/>
                </a:solidFill>
                <a:latin typeface="Source Sans Pro" charset="0"/>
                <a:ea typeface="Source Sans Pro" charset="0"/>
                <a:cs typeface="Source Sans Pro" charset="0"/>
              </a:rPr>
              <a:t>We seek to create a culture of accountability with our team where everyone knows the goals and expectations that ultimately define success.</a:t>
            </a:r>
          </a:p>
          <a:p>
            <a:endParaRPr lang="en-US" sz="2500" dirty="0">
              <a:solidFill>
                <a:srgbClr val="3B444D"/>
              </a:solidFill>
              <a:latin typeface="Source Sans Pro" charset="0"/>
              <a:ea typeface="Source Sans Pro" charset="0"/>
              <a:cs typeface="Source Sans Pro" charset="0"/>
            </a:endParaRPr>
          </a:p>
          <a:p>
            <a:r>
              <a:rPr lang="en-US" sz="2500" dirty="0">
                <a:solidFill>
                  <a:srgbClr val="3B444D"/>
                </a:solidFill>
                <a:latin typeface="Source Sans Pro" charset="0"/>
                <a:ea typeface="Source Sans Pro" charset="0"/>
                <a:cs typeface="Source Sans Pro" charset="0"/>
              </a:rPr>
              <a:t>But how do we hold team members accountable?</a:t>
            </a:r>
          </a:p>
          <a:p>
            <a:endParaRPr lang="en-US" sz="2500" dirty="0">
              <a:solidFill>
                <a:srgbClr val="3B444D"/>
              </a:solidFill>
              <a:latin typeface="Source Sans Pro" charset="0"/>
              <a:ea typeface="Source Sans Pro" charset="0"/>
              <a:cs typeface="Source Sans Pro" charset="0"/>
            </a:endParaRPr>
          </a:p>
          <a:p>
            <a:r>
              <a:rPr lang="en-US" sz="2500" dirty="0">
                <a:solidFill>
                  <a:srgbClr val="3B444D"/>
                </a:solidFill>
                <a:latin typeface="Source Sans Pro" charset="0"/>
                <a:ea typeface="Source Sans Pro" charset="0"/>
                <a:cs typeface="Source Sans Pro" charset="0"/>
              </a:rPr>
              <a:t>We hold team members accountable through coaching.</a:t>
            </a:r>
          </a:p>
        </p:txBody>
      </p:sp>
    </p:spTree>
    <p:extLst>
      <p:ext uri="{BB962C8B-B14F-4D97-AF65-F5344CB8AC3E}">
        <p14:creationId xmlns:p14="http://schemas.microsoft.com/office/powerpoint/2010/main" val="1157281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5486400" y="1204965"/>
            <a:ext cx="6350543" cy="584775"/>
          </a:xfrm>
          <a:prstGeom prst="rect">
            <a:avLst/>
          </a:prstGeom>
          <a:noFill/>
        </p:spPr>
        <p:txBody>
          <a:bodyPr wrap="square" rtlCol="0">
            <a:spAutoFit/>
          </a:bodyPr>
          <a:lstStyle/>
          <a:p>
            <a:pPr>
              <a:lnSpc>
                <a:spcPct val="80000"/>
              </a:lnSpc>
            </a:pPr>
            <a:r>
              <a:rPr lang="en-US" sz="4000" b="1" dirty="0">
                <a:solidFill>
                  <a:srgbClr val="00B4DC"/>
                </a:solidFill>
                <a:latin typeface="Gilroy ExtraBold" charset="0"/>
                <a:ea typeface="Gilroy ExtraBold" charset="0"/>
                <a:cs typeface="Gilroy ExtraBold" charset="0"/>
              </a:rPr>
              <a:t>What is coaching?</a:t>
            </a:r>
          </a:p>
        </p:txBody>
      </p:sp>
      <p:sp>
        <p:nvSpPr>
          <p:cNvPr id="8" name="TextBox 7"/>
          <p:cNvSpPr txBox="1"/>
          <p:nvPr/>
        </p:nvSpPr>
        <p:spPr>
          <a:xfrm>
            <a:off x="5486400" y="2133600"/>
            <a:ext cx="5901944" cy="3554819"/>
          </a:xfrm>
          <a:prstGeom prst="rect">
            <a:avLst/>
          </a:prstGeom>
          <a:noFill/>
        </p:spPr>
        <p:txBody>
          <a:bodyPr wrap="square" rtlCol="0">
            <a:spAutoFit/>
          </a:bodyPr>
          <a:lstStyle/>
          <a:p>
            <a:r>
              <a:rPr lang="en-US" sz="2500" dirty="0">
                <a:solidFill>
                  <a:srgbClr val="3B444D"/>
                </a:solidFill>
                <a:latin typeface="Source Sans Pro" charset="0"/>
                <a:ea typeface="Source Sans Pro" charset="0"/>
                <a:cs typeface="Source Sans Pro" charset="0"/>
              </a:rPr>
              <a:t>Coachable moments are the everyday opportunities to </a:t>
            </a:r>
            <a:r>
              <a:rPr lang="en-US" sz="2500" b="1" dirty="0">
                <a:solidFill>
                  <a:srgbClr val="3B444D"/>
                </a:solidFill>
                <a:latin typeface="Source Sans Pro" charset="0"/>
                <a:ea typeface="Source Sans Pro" charset="0"/>
                <a:cs typeface="Source Sans Pro" charset="0"/>
              </a:rPr>
              <a:t>encourage</a:t>
            </a:r>
            <a:r>
              <a:rPr lang="en-US" sz="2500" dirty="0">
                <a:solidFill>
                  <a:srgbClr val="3B444D"/>
                </a:solidFill>
                <a:latin typeface="Source Sans Pro" charset="0"/>
                <a:ea typeface="Source Sans Pro" charset="0"/>
                <a:cs typeface="Source Sans Pro" charset="0"/>
              </a:rPr>
              <a:t> and </a:t>
            </a:r>
            <a:r>
              <a:rPr lang="en-US" sz="2500" b="1" dirty="0">
                <a:solidFill>
                  <a:srgbClr val="3B444D"/>
                </a:solidFill>
                <a:latin typeface="Source Sans Pro" charset="0"/>
                <a:ea typeface="Source Sans Pro" charset="0"/>
                <a:cs typeface="Source Sans Pro" charset="0"/>
              </a:rPr>
              <a:t>challenge</a:t>
            </a:r>
            <a:r>
              <a:rPr lang="en-US" sz="2500" dirty="0">
                <a:solidFill>
                  <a:srgbClr val="3B444D"/>
                </a:solidFill>
                <a:latin typeface="Source Sans Pro" charset="0"/>
                <a:ea typeface="Source Sans Pro" charset="0"/>
                <a:cs typeface="Source Sans Pro" charset="0"/>
              </a:rPr>
              <a:t> your team.</a:t>
            </a:r>
          </a:p>
          <a:p>
            <a:endParaRPr lang="en-US" sz="2500" dirty="0">
              <a:solidFill>
                <a:srgbClr val="3B444D"/>
              </a:solidFill>
              <a:latin typeface="Source Sans Pro" charset="0"/>
              <a:ea typeface="Source Sans Pro" charset="0"/>
              <a:cs typeface="Source Sans Pro" charset="0"/>
            </a:endParaRPr>
          </a:p>
          <a:p>
            <a:r>
              <a:rPr lang="en-US" sz="2500" dirty="0">
                <a:solidFill>
                  <a:srgbClr val="3B444D"/>
                </a:solidFill>
                <a:latin typeface="Source Sans Pro" charset="0"/>
                <a:ea typeface="Source Sans Pro" charset="0"/>
                <a:cs typeface="Source Sans Pro" charset="0"/>
              </a:rPr>
              <a:t>We encourage and challenge our team to create a culture of </a:t>
            </a:r>
            <a:r>
              <a:rPr lang="en-US" sz="2500" b="1" dirty="0">
                <a:solidFill>
                  <a:srgbClr val="3B444D"/>
                </a:solidFill>
                <a:latin typeface="Source Sans Pro" charset="0"/>
                <a:ea typeface="Source Sans Pro" charset="0"/>
                <a:cs typeface="Source Sans Pro" charset="0"/>
              </a:rPr>
              <a:t>accountability.</a:t>
            </a:r>
            <a:endParaRPr lang="en-US" sz="2500" dirty="0">
              <a:solidFill>
                <a:srgbClr val="3B444D"/>
              </a:solidFill>
              <a:latin typeface="Source Sans Pro" charset="0"/>
              <a:ea typeface="Source Sans Pro" charset="0"/>
              <a:cs typeface="Source Sans Pro" charset="0"/>
            </a:endParaRPr>
          </a:p>
          <a:p>
            <a:endParaRPr lang="en-US" sz="2500" dirty="0">
              <a:solidFill>
                <a:srgbClr val="3B444D"/>
              </a:solidFill>
              <a:latin typeface="Source Sans Pro" charset="0"/>
              <a:ea typeface="Source Sans Pro" charset="0"/>
              <a:cs typeface="Source Sans Pro" charset="0"/>
            </a:endParaRPr>
          </a:p>
          <a:p>
            <a:r>
              <a:rPr lang="en-US" sz="2500" dirty="0">
                <a:solidFill>
                  <a:srgbClr val="3B444D"/>
                </a:solidFill>
                <a:latin typeface="Source Sans Pro" charset="0"/>
                <a:ea typeface="Source Sans Pro" charset="0"/>
                <a:cs typeface="Source Sans Pro" charset="0"/>
              </a:rPr>
              <a:t>Your role as a coach is to help your team reach their full potential.</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Tree>
    <p:extLst>
      <p:ext uri="{BB962C8B-B14F-4D97-AF65-F5344CB8AC3E}">
        <p14:creationId xmlns:p14="http://schemas.microsoft.com/office/powerpoint/2010/main" val="15694929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85088" y="1117152"/>
            <a:ext cx="4194048" cy="660437"/>
          </a:xfrm>
          <a:prstGeom prst="rect">
            <a:avLst/>
          </a:prstGeom>
          <a:noFill/>
        </p:spPr>
        <p:txBody>
          <a:bodyPr wrap="square" rtlCol="0">
            <a:spAutoFit/>
          </a:bodyPr>
          <a:lstStyle/>
          <a:p>
            <a:pPr>
              <a:lnSpc>
                <a:spcPct val="80000"/>
              </a:lnSpc>
            </a:pPr>
            <a:r>
              <a:rPr lang="en-US" sz="4500" b="1" dirty="0">
                <a:solidFill>
                  <a:srgbClr val="00B4DC"/>
                </a:solidFill>
                <a:latin typeface="Gilroy ExtraBold" charset="0"/>
                <a:ea typeface="Gilroy ExtraBold" charset="0"/>
                <a:cs typeface="Gilroy ExtraBold" charset="0"/>
              </a:rPr>
              <a:t>Agenda</a:t>
            </a:r>
          </a:p>
        </p:txBody>
      </p:sp>
      <p:graphicFrame>
        <p:nvGraphicFramePr>
          <p:cNvPr id="6" name="Table 5"/>
          <p:cNvGraphicFramePr>
            <a:graphicFrameLocks noGrp="1"/>
          </p:cNvGraphicFramePr>
          <p:nvPr>
            <p:extLst>
              <p:ext uri="{D42A27DB-BD31-4B8C-83A1-F6EECF244321}">
                <p14:modId xmlns:p14="http://schemas.microsoft.com/office/powerpoint/2010/main" val="18534138"/>
              </p:ext>
            </p:extLst>
          </p:nvPr>
        </p:nvGraphicFramePr>
        <p:xfrm>
          <a:off x="5792164" y="1117152"/>
          <a:ext cx="5054486" cy="4936407"/>
        </p:xfrm>
        <a:graphic>
          <a:graphicData uri="http://schemas.openxmlformats.org/drawingml/2006/table">
            <a:tbl>
              <a:tblPr firstRow="1" bandRow="1">
                <a:tableStyleId>{5C22544A-7EE6-4342-B048-85BDC9FD1C3A}</a:tableStyleId>
              </a:tblPr>
              <a:tblGrid>
                <a:gridCol w="5054486">
                  <a:extLst>
                    <a:ext uri="{9D8B030D-6E8A-4147-A177-3AD203B41FA5}">
                      <a16:colId xmlns:a16="http://schemas.microsoft.com/office/drawing/2014/main" val="20000"/>
                    </a:ext>
                  </a:extLst>
                </a:gridCol>
              </a:tblGrid>
              <a:tr h="705201">
                <a:tc>
                  <a:txBody>
                    <a:bodyPr/>
                    <a:lstStyle/>
                    <a:p>
                      <a:r>
                        <a:rPr lang="en-US" sz="2200" b="0" dirty="0">
                          <a:solidFill>
                            <a:schemeClr val="tx1"/>
                          </a:solidFill>
                          <a:latin typeface="Source Sans Pro" charset="0"/>
                          <a:ea typeface="Source Sans Pro" charset="0"/>
                          <a:cs typeface="Source Sans Pro" charset="0"/>
                        </a:rPr>
                        <a:t>What is coaching?</a:t>
                      </a:r>
                    </a:p>
                  </a:txBody>
                  <a:tcPr anchor="ctr">
                    <a:noFill/>
                  </a:tcPr>
                </a:tc>
                <a:extLst>
                  <a:ext uri="{0D108BD9-81ED-4DB2-BD59-A6C34878D82A}">
                    <a16:rowId xmlns:a16="http://schemas.microsoft.com/office/drawing/2014/main" val="10000"/>
                  </a:ext>
                </a:extLst>
              </a:tr>
              <a:tr h="705201">
                <a:tc>
                  <a:txBody>
                    <a:bodyPr/>
                    <a:lstStyle/>
                    <a:p>
                      <a:r>
                        <a:rPr lang="en-US" sz="2200" b="0" dirty="0">
                          <a:solidFill>
                            <a:schemeClr val="bg1"/>
                          </a:solidFill>
                          <a:latin typeface="Source Sans Pro" charset="0"/>
                          <a:ea typeface="Source Sans Pro" charset="0"/>
                          <a:cs typeface="Source Sans Pro" charset="0"/>
                        </a:rPr>
                        <a:t>Encouragement</a:t>
                      </a:r>
                      <a:r>
                        <a:rPr lang="en-US" sz="2200" b="0" baseline="0" dirty="0">
                          <a:solidFill>
                            <a:schemeClr val="bg1"/>
                          </a:solidFill>
                          <a:latin typeface="Source Sans Pro" charset="0"/>
                          <a:ea typeface="Source Sans Pro" charset="0"/>
                          <a:cs typeface="Source Sans Pro" charset="0"/>
                        </a:rPr>
                        <a:t> and Recognition</a:t>
                      </a:r>
                      <a:endParaRPr lang="en-US" sz="2200" b="0" dirty="0">
                        <a:solidFill>
                          <a:schemeClr val="bg1"/>
                        </a:solidFill>
                        <a:latin typeface="Source Sans Pro" charset="0"/>
                        <a:ea typeface="Source Sans Pro" charset="0"/>
                        <a:cs typeface="Source Sans Pro" charset="0"/>
                      </a:endParaRPr>
                    </a:p>
                  </a:txBody>
                  <a:tcPr anchor="ctr">
                    <a:solidFill>
                      <a:schemeClr val="tx2"/>
                    </a:solidFill>
                  </a:tcPr>
                </a:tc>
                <a:extLst>
                  <a:ext uri="{0D108BD9-81ED-4DB2-BD59-A6C34878D82A}">
                    <a16:rowId xmlns:a16="http://schemas.microsoft.com/office/drawing/2014/main" val="10001"/>
                  </a:ext>
                </a:extLst>
              </a:tr>
              <a:tr h="705201">
                <a:tc>
                  <a:txBody>
                    <a:bodyPr/>
                    <a:lstStyle/>
                    <a:p>
                      <a:r>
                        <a:rPr lang="en-US" sz="2200" b="0" dirty="0">
                          <a:solidFill>
                            <a:schemeClr val="tx1"/>
                          </a:solidFill>
                          <a:latin typeface="Source Sans Pro" charset="0"/>
                          <a:ea typeface="Source Sans Pro" charset="0"/>
                          <a:cs typeface="Source Sans Pro" charset="0"/>
                        </a:rPr>
                        <a:t>Challenging</a:t>
                      </a:r>
                      <a:r>
                        <a:rPr lang="en-US" sz="2200" b="0" baseline="0" dirty="0">
                          <a:solidFill>
                            <a:schemeClr val="tx1"/>
                          </a:solidFill>
                          <a:latin typeface="Source Sans Pro" charset="0"/>
                          <a:ea typeface="Source Sans Pro" charset="0"/>
                          <a:cs typeface="Source Sans Pro" charset="0"/>
                        </a:rPr>
                        <a:t> performance</a:t>
                      </a:r>
                      <a:endParaRPr lang="en-US" sz="2200" b="0" dirty="0">
                        <a:solidFill>
                          <a:schemeClr val="tx1"/>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2"/>
                  </a:ext>
                </a:extLst>
              </a:tr>
              <a:tr h="705201">
                <a:tc>
                  <a:txBody>
                    <a:bodyPr/>
                    <a:lstStyle/>
                    <a:p>
                      <a:r>
                        <a:rPr lang="en-US" sz="2200" b="0" dirty="0">
                          <a:solidFill>
                            <a:schemeClr val="tx1"/>
                          </a:solidFill>
                          <a:latin typeface="Source Sans Pro" charset="0"/>
                          <a:ea typeface="Source Sans Pro" charset="0"/>
                          <a:cs typeface="Source Sans Pro" charset="0"/>
                        </a:rPr>
                        <a:t>Situational leadership</a:t>
                      </a:r>
                    </a:p>
                  </a:txBody>
                  <a:tcPr anchor="ctr">
                    <a:noFill/>
                  </a:tcPr>
                </a:tc>
                <a:extLst>
                  <a:ext uri="{0D108BD9-81ED-4DB2-BD59-A6C34878D82A}">
                    <a16:rowId xmlns:a16="http://schemas.microsoft.com/office/drawing/2014/main" val="10003"/>
                  </a:ext>
                </a:extLst>
              </a:tr>
              <a:tr h="705201">
                <a:tc>
                  <a:txBody>
                    <a:bodyPr/>
                    <a:lstStyle/>
                    <a:p>
                      <a:r>
                        <a:rPr lang="en-US" sz="2200" b="0" dirty="0">
                          <a:solidFill>
                            <a:schemeClr val="tx1"/>
                          </a:solidFill>
                          <a:latin typeface="Source Sans Pro" charset="0"/>
                          <a:ea typeface="Source Sans Pro" charset="0"/>
                          <a:cs typeface="Source Sans Pro" charset="0"/>
                        </a:rPr>
                        <a:t>Effective Check-ins</a:t>
                      </a:r>
                    </a:p>
                  </a:txBody>
                  <a:tcPr anchor="ctr">
                    <a:noFill/>
                  </a:tcPr>
                </a:tc>
                <a:extLst>
                  <a:ext uri="{0D108BD9-81ED-4DB2-BD59-A6C34878D82A}">
                    <a16:rowId xmlns:a16="http://schemas.microsoft.com/office/drawing/2014/main" val="10004"/>
                  </a:ext>
                </a:extLst>
              </a:tr>
              <a:tr h="705201">
                <a:tc>
                  <a:txBody>
                    <a:bodyPr/>
                    <a:lstStyle/>
                    <a:p>
                      <a:r>
                        <a:rPr lang="en-US" sz="2200" b="0" dirty="0">
                          <a:solidFill>
                            <a:schemeClr val="tx1"/>
                          </a:solidFill>
                          <a:latin typeface="Source Sans Pro" charset="0"/>
                          <a:ea typeface="Source Sans Pro" charset="0"/>
                          <a:cs typeface="Source Sans Pro" charset="0"/>
                        </a:rPr>
                        <a:t>Questions</a:t>
                      </a:r>
                    </a:p>
                  </a:txBody>
                  <a:tcPr anchor="ctr">
                    <a:noFill/>
                  </a:tcPr>
                </a:tc>
                <a:extLst>
                  <a:ext uri="{0D108BD9-81ED-4DB2-BD59-A6C34878D82A}">
                    <a16:rowId xmlns:a16="http://schemas.microsoft.com/office/drawing/2014/main" val="10005"/>
                  </a:ext>
                </a:extLst>
              </a:tr>
              <a:tr h="705201">
                <a:tc>
                  <a:txBody>
                    <a:bodyPr/>
                    <a:lstStyle/>
                    <a:p>
                      <a:r>
                        <a:rPr lang="en-US" sz="2200" b="0" dirty="0">
                          <a:solidFill>
                            <a:schemeClr val="tx1"/>
                          </a:solidFill>
                          <a:latin typeface="Source Sans Pro" charset="0"/>
                          <a:ea typeface="Source Sans Pro" charset="0"/>
                          <a:cs typeface="Source Sans Pro" charset="0"/>
                        </a:rPr>
                        <a:t>Next Steps</a:t>
                      </a:r>
                      <a:endParaRPr lang="en-US" sz="2200" b="0" baseline="0" dirty="0">
                        <a:solidFill>
                          <a:schemeClr val="tx1"/>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3404694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7372" r="32357"/>
          <a:stretch/>
        </p:blipFill>
        <p:spPr>
          <a:xfrm>
            <a:off x="0" y="0"/>
            <a:ext cx="4876801" cy="6858000"/>
          </a:xfrm>
          <a:prstGeom prst="rect">
            <a:avLst/>
          </a:prstGeom>
        </p:spPr>
      </p:pic>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6248400" y="1828800"/>
            <a:ext cx="4194048" cy="1089786"/>
          </a:xfrm>
          <a:prstGeom prst="rect">
            <a:avLst/>
          </a:prstGeom>
          <a:noFill/>
        </p:spPr>
        <p:txBody>
          <a:bodyPr wrap="square" rtlCol="0">
            <a:spAutoFit/>
          </a:bodyPr>
          <a:lstStyle/>
          <a:p>
            <a:pPr>
              <a:lnSpc>
                <a:spcPct val="80000"/>
              </a:lnSpc>
            </a:pPr>
            <a:r>
              <a:rPr lang="en-US" sz="4000" b="1" dirty="0">
                <a:solidFill>
                  <a:srgbClr val="00B4DC"/>
                </a:solidFill>
                <a:latin typeface="Gilroy ExtraBold" charset="0"/>
                <a:ea typeface="Gilroy ExtraBold" charset="0"/>
                <a:cs typeface="Gilroy ExtraBold" charset="0"/>
              </a:rPr>
              <a:t>Recognizing your team.</a:t>
            </a:r>
          </a:p>
        </p:txBody>
      </p:sp>
      <p:sp>
        <p:nvSpPr>
          <p:cNvPr id="8" name="TextBox 7"/>
          <p:cNvSpPr txBox="1"/>
          <p:nvPr/>
        </p:nvSpPr>
        <p:spPr>
          <a:xfrm>
            <a:off x="6324600" y="3276600"/>
            <a:ext cx="4590364" cy="1246495"/>
          </a:xfrm>
          <a:prstGeom prst="rect">
            <a:avLst/>
          </a:prstGeom>
          <a:noFill/>
        </p:spPr>
        <p:txBody>
          <a:bodyPr wrap="square" rtlCol="0">
            <a:spAutoFit/>
          </a:bodyPr>
          <a:lstStyle/>
          <a:p>
            <a:r>
              <a:rPr lang="en-US" sz="2500" dirty="0">
                <a:solidFill>
                  <a:srgbClr val="3B444D"/>
                </a:solidFill>
                <a:latin typeface="Source Sans Pro" charset="0"/>
                <a:ea typeface="Source Sans Pro" charset="0"/>
                <a:cs typeface="Source Sans Pro" charset="0"/>
              </a:rPr>
              <a:t>Look for </a:t>
            </a:r>
            <a:r>
              <a:rPr lang="en-US" sz="2500" b="1" dirty="0">
                <a:solidFill>
                  <a:srgbClr val="3B444D"/>
                </a:solidFill>
                <a:latin typeface="Source Sans Pro" charset="0"/>
                <a:ea typeface="Source Sans Pro" charset="0"/>
                <a:cs typeface="Source Sans Pro" charset="0"/>
              </a:rPr>
              <a:t>specific</a:t>
            </a:r>
            <a:r>
              <a:rPr lang="en-US" sz="2500" dirty="0">
                <a:solidFill>
                  <a:srgbClr val="3B444D"/>
                </a:solidFill>
                <a:latin typeface="Source Sans Pro" charset="0"/>
                <a:ea typeface="Source Sans Pro" charset="0"/>
                <a:cs typeface="Source Sans Pro" charset="0"/>
              </a:rPr>
              <a:t> ways to encourage and recognize each team member.</a:t>
            </a:r>
          </a:p>
        </p:txBody>
      </p:sp>
    </p:spTree>
    <p:extLst>
      <p:ext uri="{BB962C8B-B14F-4D97-AF65-F5344CB8AC3E}">
        <p14:creationId xmlns:p14="http://schemas.microsoft.com/office/powerpoint/2010/main" val="926088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a:spLocks noChangeArrowheads="1"/>
          </p:cNvSpPr>
          <p:nvPr/>
        </p:nvSpPr>
        <p:spPr bwMode="auto">
          <a:xfrm>
            <a:off x="-2" y="2917532"/>
            <a:ext cx="12192000" cy="1273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4000" b="1" dirty="0">
                <a:solidFill>
                  <a:srgbClr val="3B444D"/>
                </a:solidFill>
                <a:latin typeface="Gilroy ExtraBold" charset="0"/>
                <a:ea typeface="Gilroy ExtraBold" charset="0"/>
                <a:cs typeface="Gilroy ExtraBold" charset="0"/>
              </a:rPr>
              <a:t>How do you like to be </a:t>
            </a:r>
          </a:p>
          <a:p>
            <a:pPr algn="ctr"/>
            <a:r>
              <a:rPr lang="en-US" altLang="en-US" sz="4000" b="1" dirty="0">
                <a:solidFill>
                  <a:srgbClr val="3B444D"/>
                </a:solidFill>
                <a:latin typeface="Gilroy ExtraBold" charset="0"/>
                <a:ea typeface="Gilroy ExtraBold" charset="0"/>
                <a:cs typeface="Gilroy ExtraBold" charset="0"/>
              </a:rPr>
              <a:t>recognized or encouraged?</a:t>
            </a: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5256" y="1926932"/>
            <a:ext cx="741485" cy="609600"/>
          </a:xfrm>
          <a:prstGeom prst="rect">
            <a:avLst/>
          </a:prstGeom>
        </p:spPr>
      </p:pic>
      <p:pic>
        <p:nvPicPr>
          <p:cNvPr id="17" name="Picture 16"/>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6984453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990600" y="893954"/>
            <a:ext cx="4194048" cy="1089786"/>
          </a:xfrm>
          <a:prstGeom prst="rect">
            <a:avLst/>
          </a:prstGeom>
          <a:noFill/>
        </p:spPr>
        <p:txBody>
          <a:bodyPr wrap="square" rtlCol="0">
            <a:spAutoFit/>
          </a:bodyPr>
          <a:lstStyle/>
          <a:p>
            <a:pPr>
              <a:lnSpc>
                <a:spcPct val="80000"/>
              </a:lnSpc>
            </a:pPr>
            <a:r>
              <a:rPr lang="en-US" sz="4000" b="1" dirty="0">
                <a:solidFill>
                  <a:srgbClr val="00B4DC"/>
                </a:solidFill>
                <a:latin typeface="Gilroy ExtraBold" charset="0"/>
                <a:ea typeface="Gilroy ExtraBold" charset="0"/>
                <a:cs typeface="Gilroy ExtraBold" charset="0"/>
              </a:rPr>
              <a:t>Types of recognition</a:t>
            </a:r>
          </a:p>
        </p:txBody>
      </p:sp>
      <p:graphicFrame>
        <p:nvGraphicFramePr>
          <p:cNvPr id="6" name="Table 5"/>
          <p:cNvGraphicFramePr>
            <a:graphicFrameLocks noGrp="1"/>
          </p:cNvGraphicFramePr>
          <p:nvPr>
            <p:extLst>
              <p:ext uri="{D42A27DB-BD31-4B8C-83A1-F6EECF244321}">
                <p14:modId xmlns:p14="http://schemas.microsoft.com/office/powerpoint/2010/main" val="1679029759"/>
              </p:ext>
            </p:extLst>
          </p:nvPr>
        </p:nvGraphicFramePr>
        <p:xfrm>
          <a:off x="5781840" y="457200"/>
          <a:ext cx="6181560" cy="3053080"/>
        </p:xfrm>
        <a:graphic>
          <a:graphicData uri="http://schemas.openxmlformats.org/drawingml/2006/table">
            <a:tbl>
              <a:tblPr firstRow="1" bandRow="1">
                <a:tableStyleId>{5C22544A-7EE6-4342-B048-85BDC9FD1C3A}</a:tableStyleId>
              </a:tblPr>
              <a:tblGrid>
                <a:gridCol w="6181560">
                  <a:extLst>
                    <a:ext uri="{9D8B030D-6E8A-4147-A177-3AD203B41FA5}">
                      <a16:colId xmlns:a16="http://schemas.microsoft.com/office/drawing/2014/main" val="20000"/>
                    </a:ext>
                  </a:extLst>
                </a:gridCol>
              </a:tblGrid>
              <a:tr h="370840">
                <a:tc>
                  <a:txBody>
                    <a:bodyPr/>
                    <a:lstStyle/>
                    <a:p>
                      <a:endParaRPr lang="en-US" sz="800" b="0" i="0" dirty="0">
                        <a:solidFill>
                          <a:schemeClr val="tx1"/>
                        </a:solidFill>
                        <a:latin typeface="Gilroy" charset="0"/>
                        <a:ea typeface="Gilroy" charset="0"/>
                        <a:cs typeface="Gilroy" charset="0"/>
                      </a:endParaRPr>
                    </a:p>
                    <a:p>
                      <a:pPr algn="l"/>
                      <a:r>
                        <a:rPr lang="en-US" sz="3200" b="1" i="0" dirty="0">
                          <a:solidFill>
                            <a:srgbClr val="00B4DC"/>
                          </a:solidFill>
                          <a:latin typeface="Gilroy ExtraBold" charset="0"/>
                          <a:ea typeface="Gilroy ExtraBold" charset="0"/>
                          <a:cs typeface="Gilroy ExtraBold" charset="0"/>
                        </a:rPr>
                        <a:t>Applause</a:t>
                      </a:r>
                    </a:p>
                  </a:txBody>
                  <a:tcPr>
                    <a:noFill/>
                  </a:tcPr>
                </a:tc>
                <a:extLst>
                  <a:ext uri="{0D108BD9-81ED-4DB2-BD59-A6C34878D82A}">
                    <a16:rowId xmlns:a16="http://schemas.microsoft.com/office/drawing/2014/main" val="10000"/>
                  </a:ext>
                </a:extLst>
              </a:tr>
              <a:tr h="370840">
                <a:tc>
                  <a:txBody>
                    <a:bodyPr/>
                    <a:lstStyle/>
                    <a:p>
                      <a:pPr marL="342900" indent="-342900">
                        <a:buFont typeface="Arial" charset="0"/>
                        <a:buChar char="•"/>
                      </a:pPr>
                      <a:r>
                        <a:rPr lang="en-US" sz="2200" b="0" i="0" baseline="0" dirty="0">
                          <a:solidFill>
                            <a:schemeClr val="tx1"/>
                          </a:solidFill>
                          <a:latin typeface="Source Sans Pro" charset="0"/>
                          <a:ea typeface="Source Sans Pro" charset="0"/>
                          <a:cs typeface="Source Sans Pro" charset="0"/>
                        </a:rPr>
                        <a:t>Public praise for good performance</a:t>
                      </a:r>
                    </a:p>
                    <a:p>
                      <a:pPr marL="342900" indent="-342900">
                        <a:buFont typeface="Arial" charset="0"/>
                        <a:buChar char="•"/>
                      </a:pPr>
                      <a:r>
                        <a:rPr lang="en-US" sz="2200" b="0" i="0" baseline="0" dirty="0">
                          <a:solidFill>
                            <a:schemeClr val="tx1"/>
                          </a:solidFill>
                          <a:latin typeface="Source Sans Pro" charset="0"/>
                          <a:ea typeface="Source Sans Pro" charset="0"/>
                          <a:cs typeface="Source Sans Pro" charset="0"/>
                        </a:rPr>
                        <a:t>Awards</a:t>
                      </a:r>
                    </a:p>
                    <a:p>
                      <a:pPr marL="342900" indent="-342900">
                        <a:buFont typeface="Arial" charset="0"/>
                        <a:buChar char="•"/>
                      </a:pPr>
                      <a:r>
                        <a:rPr lang="en-US" sz="2200" b="0" i="0" baseline="0" dirty="0">
                          <a:solidFill>
                            <a:schemeClr val="tx1"/>
                          </a:solidFill>
                          <a:latin typeface="Source Sans Pro" charset="0"/>
                          <a:ea typeface="Source Sans Pro" charset="0"/>
                          <a:cs typeface="Source Sans Pro" charset="0"/>
                        </a:rPr>
                        <a:t>Celebration and parties</a:t>
                      </a:r>
                    </a:p>
                    <a:p>
                      <a:endParaRPr lang="en-US" sz="800" b="0" i="0" dirty="0">
                        <a:solidFill>
                          <a:schemeClr val="tx1"/>
                        </a:solidFill>
                        <a:latin typeface="Gilroy" charset="0"/>
                        <a:ea typeface="Gilroy" charset="0"/>
                        <a:cs typeface="Gilroy" charset="0"/>
                      </a:endParaRPr>
                    </a:p>
                  </a:txBody>
                  <a:tcPr>
                    <a:solidFill>
                      <a:schemeClr val="bg1"/>
                    </a:solidFill>
                  </a:tcPr>
                </a:tc>
                <a:extLst>
                  <a:ext uri="{0D108BD9-81ED-4DB2-BD59-A6C34878D82A}">
                    <a16:rowId xmlns:a16="http://schemas.microsoft.com/office/drawing/2014/main" val="10001"/>
                  </a:ext>
                </a:extLst>
              </a:tr>
              <a:tr h="370840">
                <a:tc>
                  <a:txBody>
                    <a:bodyPr/>
                    <a:lstStyle/>
                    <a:p>
                      <a:endParaRPr lang="en-US" sz="2200" b="0" i="0" baseline="0" dirty="0">
                        <a:solidFill>
                          <a:schemeClr val="tx1"/>
                        </a:solidFill>
                        <a:latin typeface="Source Sans Pro" charset="0"/>
                        <a:ea typeface="Source Sans Pro" charset="0"/>
                        <a:cs typeface="Source Sans Pro" charset="0"/>
                      </a:endParaRPr>
                    </a:p>
                    <a:p>
                      <a:endParaRPr lang="en-US" sz="800" b="0" i="0" dirty="0">
                        <a:solidFill>
                          <a:schemeClr val="tx1"/>
                        </a:solidFill>
                        <a:latin typeface="Gilroy" charset="0"/>
                        <a:ea typeface="Gilroy" charset="0"/>
                        <a:cs typeface="Gilroy" charset="0"/>
                      </a:endParaRPr>
                    </a:p>
                  </a:txBody>
                  <a:tcPr>
                    <a:noFill/>
                  </a:tcPr>
                </a:tc>
                <a:extLst>
                  <a:ext uri="{0D108BD9-81ED-4DB2-BD59-A6C34878D82A}">
                    <a16:rowId xmlns:a16="http://schemas.microsoft.com/office/drawing/2014/main" val="10002"/>
                  </a:ext>
                </a:extLst>
              </a:tr>
              <a:tr h="142688">
                <a:tc>
                  <a:txBody>
                    <a:bodyPr/>
                    <a:lstStyle/>
                    <a:p>
                      <a:endParaRPr lang="en-US" sz="800" b="0" i="0" dirty="0">
                        <a:solidFill>
                          <a:schemeClr val="tx1"/>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3"/>
                  </a:ext>
                </a:extLst>
              </a:tr>
              <a:tr h="370840">
                <a:tc>
                  <a:txBody>
                    <a:bodyPr/>
                    <a:lstStyle/>
                    <a:p>
                      <a:endParaRPr lang="en-US" sz="800" b="0" i="0" dirty="0">
                        <a:solidFill>
                          <a:schemeClr val="tx1"/>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188993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060048757"/>
              </p:ext>
            </p:extLst>
          </p:nvPr>
        </p:nvGraphicFramePr>
        <p:xfrm>
          <a:off x="5781840" y="457200"/>
          <a:ext cx="6181560" cy="4211320"/>
        </p:xfrm>
        <a:graphic>
          <a:graphicData uri="http://schemas.openxmlformats.org/drawingml/2006/table">
            <a:tbl>
              <a:tblPr firstRow="1" bandRow="1">
                <a:tableStyleId>{5C22544A-7EE6-4342-B048-85BDC9FD1C3A}</a:tableStyleId>
              </a:tblPr>
              <a:tblGrid>
                <a:gridCol w="6181560">
                  <a:extLst>
                    <a:ext uri="{9D8B030D-6E8A-4147-A177-3AD203B41FA5}">
                      <a16:colId xmlns:a16="http://schemas.microsoft.com/office/drawing/2014/main" val="20000"/>
                    </a:ext>
                  </a:extLst>
                </a:gridCol>
              </a:tblGrid>
              <a:tr h="370840">
                <a:tc>
                  <a:txBody>
                    <a:bodyPr/>
                    <a:lstStyle/>
                    <a:p>
                      <a:endParaRPr lang="en-US" sz="800" b="0" i="0" dirty="0">
                        <a:solidFill>
                          <a:schemeClr val="tx1">
                            <a:lumMod val="50000"/>
                            <a:lumOff val="50000"/>
                          </a:schemeClr>
                        </a:solidFill>
                        <a:latin typeface="Gilroy" charset="0"/>
                        <a:ea typeface="Gilroy" charset="0"/>
                        <a:cs typeface="Gilroy" charset="0"/>
                      </a:endParaRPr>
                    </a:p>
                    <a:p>
                      <a:pPr algn="l"/>
                      <a:r>
                        <a:rPr lang="en-US" sz="3200" b="1" i="0" dirty="0">
                          <a:solidFill>
                            <a:schemeClr val="tx1">
                              <a:lumMod val="50000"/>
                              <a:lumOff val="50000"/>
                            </a:schemeClr>
                          </a:solidFill>
                          <a:latin typeface="Gilroy ExtraBold" charset="0"/>
                          <a:ea typeface="Gilroy ExtraBold" charset="0"/>
                          <a:cs typeface="Gilroy ExtraBold" charset="0"/>
                        </a:rPr>
                        <a:t>Applause</a:t>
                      </a:r>
                    </a:p>
                  </a:txBody>
                  <a:tcPr>
                    <a:noFill/>
                  </a:tcPr>
                </a:tc>
                <a:extLst>
                  <a:ext uri="{0D108BD9-81ED-4DB2-BD59-A6C34878D82A}">
                    <a16:rowId xmlns:a16="http://schemas.microsoft.com/office/drawing/2014/main" val="10000"/>
                  </a:ext>
                </a:extLst>
              </a:tr>
              <a:tr h="370840">
                <a:tc>
                  <a:txBody>
                    <a:bodyPr/>
                    <a:lstStyle/>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Public praise for good performance</a:t>
                      </a:r>
                    </a:p>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Awards</a:t>
                      </a:r>
                    </a:p>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Celebration and parties</a:t>
                      </a:r>
                    </a:p>
                    <a:p>
                      <a:endParaRPr lang="en-US" sz="800" b="0" i="0" dirty="0">
                        <a:solidFill>
                          <a:schemeClr val="tx1">
                            <a:lumMod val="50000"/>
                            <a:lumOff val="50000"/>
                          </a:schemeClr>
                        </a:solidFill>
                        <a:latin typeface="Gilroy" charset="0"/>
                        <a:ea typeface="Gilroy" charset="0"/>
                        <a:cs typeface="Gilroy" charset="0"/>
                      </a:endParaRPr>
                    </a:p>
                  </a:txBody>
                  <a:tcPr>
                    <a:solidFill>
                      <a:schemeClr val="bg1"/>
                    </a:solidFill>
                  </a:tcPr>
                </a:tc>
                <a:extLst>
                  <a:ext uri="{0D108BD9-81ED-4DB2-BD59-A6C34878D82A}">
                    <a16:rowId xmlns:a16="http://schemas.microsoft.com/office/drawing/2014/main" val="10001"/>
                  </a:ext>
                </a:extLst>
              </a:tr>
              <a:tr h="370840">
                <a:tc>
                  <a:txBody>
                    <a:bodyPr/>
                    <a:lstStyle/>
                    <a:p>
                      <a:endParaRPr lang="en-US" sz="800" b="0" i="0" baseline="0" dirty="0">
                        <a:solidFill>
                          <a:schemeClr val="tx1"/>
                        </a:solidFill>
                        <a:latin typeface="Gilroy" charset="0"/>
                        <a:ea typeface="Gilroy" charset="0"/>
                        <a:cs typeface="Gilroy" charset="0"/>
                      </a:endParaRPr>
                    </a:p>
                    <a:p>
                      <a:pPr algn="l"/>
                      <a:r>
                        <a:rPr lang="en-US" sz="3200" b="1" i="0" baseline="0" dirty="0">
                          <a:solidFill>
                            <a:srgbClr val="00B4DC"/>
                          </a:solidFill>
                          <a:latin typeface="Gilroy ExtraBold" charset="0"/>
                          <a:ea typeface="Gilroy ExtraBold" charset="0"/>
                          <a:cs typeface="Gilroy ExtraBold" charset="0"/>
                        </a:rPr>
                        <a:t>Appreciation</a:t>
                      </a:r>
                    </a:p>
                  </a:txBody>
                  <a:tcPr>
                    <a:noFill/>
                  </a:tcPr>
                </a:tc>
                <a:extLst>
                  <a:ext uri="{0D108BD9-81ED-4DB2-BD59-A6C34878D82A}">
                    <a16:rowId xmlns:a16="http://schemas.microsoft.com/office/drawing/2014/main" val="10002"/>
                  </a:ext>
                </a:extLst>
              </a:tr>
              <a:tr h="142688">
                <a:tc>
                  <a:txBody>
                    <a:bodyPr/>
                    <a:lstStyle/>
                    <a:p>
                      <a:pPr marL="342900" indent="-342900">
                        <a:buFont typeface="Arial" charset="0"/>
                        <a:buChar char="•"/>
                      </a:pPr>
                      <a:r>
                        <a:rPr lang="en-US" sz="2200" b="0" i="0" baseline="0" dirty="0">
                          <a:solidFill>
                            <a:schemeClr val="tx1"/>
                          </a:solidFill>
                          <a:latin typeface="Source Sans Pro" charset="0"/>
                          <a:ea typeface="Source Sans Pro" charset="0"/>
                          <a:cs typeface="Source Sans Pro" charset="0"/>
                        </a:rPr>
                        <a:t>Personal or written thanks</a:t>
                      </a:r>
                    </a:p>
                    <a:p>
                      <a:pPr marL="342900" indent="-342900">
                        <a:buFont typeface="Arial" charset="0"/>
                        <a:buChar char="•"/>
                      </a:pPr>
                      <a:r>
                        <a:rPr lang="en-US" sz="2200" b="0" i="0" baseline="0" dirty="0">
                          <a:solidFill>
                            <a:schemeClr val="tx1"/>
                          </a:solidFill>
                          <a:latin typeface="Source Sans Pro" charset="0"/>
                          <a:ea typeface="Source Sans Pro" charset="0"/>
                          <a:cs typeface="Source Sans Pro" charset="0"/>
                        </a:rPr>
                        <a:t>Recognized and valued experts</a:t>
                      </a:r>
                    </a:p>
                    <a:p>
                      <a:pPr marL="342900" indent="-342900">
                        <a:buFont typeface="Arial" charset="0"/>
                        <a:buChar char="•"/>
                      </a:pPr>
                      <a:r>
                        <a:rPr lang="en-US" sz="2200" b="0" i="0" baseline="0" dirty="0">
                          <a:solidFill>
                            <a:schemeClr val="tx1"/>
                          </a:solidFill>
                          <a:latin typeface="Source Sans Pro" charset="0"/>
                          <a:ea typeface="Source Sans Pro" charset="0"/>
                          <a:cs typeface="Source Sans Pro" charset="0"/>
                        </a:rPr>
                        <a:t>Involvement in large indicatives</a:t>
                      </a:r>
                    </a:p>
                    <a:p>
                      <a:endParaRPr lang="en-US" sz="800" b="0" i="0" dirty="0">
                        <a:solidFill>
                          <a:schemeClr val="tx1"/>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3"/>
                  </a:ext>
                </a:extLst>
              </a:tr>
              <a:tr h="370840">
                <a:tc>
                  <a:txBody>
                    <a:bodyPr/>
                    <a:lstStyle/>
                    <a:p>
                      <a:endParaRPr lang="en-US" sz="800" b="0" i="0" dirty="0">
                        <a:solidFill>
                          <a:schemeClr val="tx1"/>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4"/>
                  </a:ext>
                </a:extLst>
              </a:tr>
            </a:tbl>
          </a:graphicData>
        </a:graphic>
      </p:graphicFrame>
      <p:sp>
        <p:nvSpPr>
          <p:cNvPr id="8" name="TextBox 7"/>
          <p:cNvSpPr txBox="1"/>
          <p:nvPr/>
        </p:nvSpPr>
        <p:spPr>
          <a:xfrm>
            <a:off x="990600" y="893954"/>
            <a:ext cx="4194048" cy="1089786"/>
          </a:xfrm>
          <a:prstGeom prst="rect">
            <a:avLst/>
          </a:prstGeom>
          <a:noFill/>
        </p:spPr>
        <p:txBody>
          <a:bodyPr wrap="square" rtlCol="0">
            <a:spAutoFit/>
          </a:bodyPr>
          <a:lstStyle/>
          <a:p>
            <a:pPr>
              <a:lnSpc>
                <a:spcPct val="80000"/>
              </a:lnSpc>
            </a:pPr>
            <a:r>
              <a:rPr lang="en-US" sz="4000" b="1" dirty="0">
                <a:solidFill>
                  <a:srgbClr val="00B4DC"/>
                </a:solidFill>
                <a:latin typeface="Gilroy ExtraBold" charset="0"/>
                <a:ea typeface="Gilroy ExtraBold" charset="0"/>
                <a:cs typeface="Gilroy ExtraBold" charset="0"/>
              </a:rPr>
              <a:t>Types of recognition</a:t>
            </a:r>
          </a:p>
        </p:txBody>
      </p:sp>
    </p:spTree>
    <p:extLst>
      <p:ext uri="{BB962C8B-B14F-4D97-AF65-F5344CB8AC3E}">
        <p14:creationId xmlns:p14="http://schemas.microsoft.com/office/powerpoint/2010/main" val="17829591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401867436"/>
              </p:ext>
            </p:extLst>
          </p:nvPr>
        </p:nvGraphicFramePr>
        <p:xfrm>
          <a:off x="5781840" y="457200"/>
          <a:ext cx="6181560" cy="5730240"/>
        </p:xfrm>
        <a:graphic>
          <a:graphicData uri="http://schemas.openxmlformats.org/drawingml/2006/table">
            <a:tbl>
              <a:tblPr firstRow="1" bandRow="1">
                <a:tableStyleId>{5C22544A-7EE6-4342-B048-85BDC9FD1C3A}</a:tableStyleId>
              </a:tblPr>
              <a:tblGrid>
                <a:gridCol w="6181560">
                  <a:extLst>
                    <a:ext uri="{9D8B030D-6E8A-4147-A177-3AD203B41FA5}">
                      <a16:colId xmlns:a16="http://schemas.microsoft.com/office/drawing/2014/main" val="20000"/>
                    </a:ext>
                  </a:extLst>
                </a:gridCol>
              </a:tblGrid>
              <a:tr h="370840">
                <a:tc>
                  <a:txBody>
                    <a:bodyPr/>
                    <a:lstStyle/>
                    <a:p>
                      <a:endParaRPr lang="en-US" sz="800" b="0" i="0" dirty="0">
                        <a:solidFill>
                          <a:schemeClr val="tx1">
                            <a:lumMod val="50000"/>
                            <a:lumOff val="50000"/>
                          </a:schemeClr>
                        </a:solidFill>
                        <a:latin typeface="Gilroy" charset="0"/>
                        <a:ea typeface="Gilroy" charset="0"/>
                        <a:cs typeface="Gilroy" charset="0"/>
                      </a:endParaRPr>
                    </a:p>
                    <a:p>
                      <a:pPr algn="l"/>
                      <a:r>
                        <a:rPr lang="en-US" sz="3200" b="1" i="0" dirty="0">
                          <a:solidFill>
                            <a:schemeClr val="tx1">
                              <a:lumMod val="50000"/>
                              <a:lumOff val="50000"/>
                            </a:schemeClr>
                          </a:solidFill>
                          <a:latin typeface="Gilroy ExtraBold" charset="0"/>
                          <a:ea typeface="Gilroy ExtraBold" charset="0"/>
                          <a:cs typeface="Gilroy ExtraBold" charset="0"/>
                        </a:rPr>
                        <a:t>Applause</a:t>
                      </a:r>
                    </a:p>
                  </a:txBody>
                  <a:tcPr>
                    <a:noFill/>
                  </a:tcPr>
                </a:tc>
                <a:extLst>
                  <a:ext uri="{0D108BD9-81ED-4DB2-BD59-A6C34878D82A}">
                    <a16:rowId xmlns:a16="http://schemas.microsoft.com/office/drawing/2014/main" val="10000"/>
                  </a:ext>
                </a:extLst>
              </a:tr>
              <a:tr h="370840">
                <a:tc>
                  <a:txBody>
                    <a:bodyPr/>
                    <a:lstStyle/>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Public praise for good performance</a:t>
                      </a:r>
                    </a:p>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Awards</a:t>
                      </a:r>
                    </a:p>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Celebration and parties</a:t>
                      </a:r>
                    </a:p>
                    <a:p>
                      <a:endParaRPr lang="en-US" sz="800" b="0" i="0" dirty="0">
                        <a:solidFill>
                          <a:schemeClr val="tx1">
                            <a:lumMod val="50000"/>
                            <a:lumOff val="50000"/>
                          </a:schemeClr>
                        </a:solidFill>
                        <a:latin typeface="Gilroy" charset="0"/>
                        <a:ea typeface="Gilroy" charset="0"/>
                        <a:cs typeface="Gilroy" charset="0"/>
                      </a:endParaRPr>
                    </a:p>
                  </a:txBody>
                  <a:tcPr>
                    <a:solidFill>
                      <a:schemeClr val="bg1"/>
                    </a:solidFill>
                  </a:tcPr>
                </a:tc>
                <a:extLst>
                  <a:ext uri="{0D108BD9-81ED-4DB2-BD59-A6C34878D82A}">
                    <a16:rowId xmlns:a16="http://schemas.microsoft.com/office/drawing/2014/main" val="10001"/>
                  </a:ext>
                </a:extLst>
              </a:tr>
              <a:tr h="370840">
                <a:tc>
                  <a:txBody>
                    <a:bodyPr/>
                    <a:lstStyle/>
                    <a:p>
                      <a:endParaRPr lang="en-US" sz="800" b="0" i="0" baseline="0" dirty="0">
                        <a:solidFill>
                          <a:schemeClr val="tx1"/>
                        </a:solidFill>
                        <a:latin typeface="Gilroy" charset="0"/>
                        <a:ea typeface="Gilroy" charset="0"/>
                        <a:cs typeface="Gilroy" charset="0"/>
                      </a:endParaRPr>
                    </a:p>
                    <a:p>
                      <a:pPr algn="l"/>
                      <a:r>
                        <a:rPr lang="en-US" sz="3200" b="1" i="0" baseline="0" dirty="0">
                          <a:solidFill>
                            <a:schemeClr val="tx1">
                              <a:lumMod val="50000"/>
                              <a:lumOff val="50000"/>
                            </a:schemeClr>
                          </a:solidFill>
                          <a:latin typeface="Gilroy ExtraBold" charset="0"/>
                          <a:ea typeface="Gilroy ExtraBold" charset="0"/>
                          <a:cs typeface="Gilroy ExtraBold" charset="0"/>
                        </a:rPr>
                        <a:t>Appreciation</a:t>
                      </a:r>
                    </a:p>
                  </a:txBody>
                  <a:tcPr>
                    <a:noFill/>
                  </a:tcPr>
                </a:tc>
                <a:extLst>
                  <a:ext uri="{0D108BD9-81ED-4DB2-BD59-A6C34878D82A}">
                    <a16:rowId xmlns:a16="http://schemas.microsoft.com/office/drawing/2014/main" val="10002"/>
                  </a:ext>
                </a:extLst>
              </a:tr>
              <a:tr h="142688">
                <a:tc>
                  <a:txBody>
                    <a:bodyPr/>
                    <a:lstStyle/>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Personal or written thanks</a:t>
                      </a:r>
                    </a:p>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Recognized and valued experts</a:t>
                      </a:r>
                    </a:p>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Involvement in large indicatives</a:t>
                      </a:r>
                    </a:p>
                    <a:p>
                      <a:pPr marL="342900" indent="-342900">
                        <a:buFont typeface="Arial" charset="0"/>
                        <a:buChar char="•"/>
                      </a:pPr>
                      <a:endParaRPr lang="en-US" sz="2200" b="0" i="0" baseline="0" dirty="0">
                        <a:solidFill>
                          <a:schemeClr val="tx1">
                            <a:lumMod val="50000"/>
                            <a:lumOff val="50000"/>
                          </a:schemeClr>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3"/>
                  </a:ext>
                </a:extLst>
              </a:tr>
              <a:tr h="370840">
                <a:tc>
                  <a:txBody>
                    <a:bodyPr/>
                    <a:lstStyle/>
                    <a:p>
                      <a:pPr algn="l"/>
                      <a:r>
                        <a:rPr lang="en-US" sz="3200" b="1" i="0" dirty="0">
                          <a:solidFill>
                            <a:srgbClr val="00B4DC"/>
                          </a:solidFill>
                          <a:latin typeface="Gilroy ExtraBold" charset="0"/>
                          <a:ea typeface="Gilroy ExtraBold" charset="0"/>
                          <a:cs typeface="Gilroy ExtraBold" charset="0"/>
                        </a:rPr>
                        <a:t>Access</a:t>
                      </a:r>
                    </a:p>
                  </a:txBody>
                  <a:tcPr>
                    <a:noFill/>
                  </a:tcPr>
                </a:tc>
                <a:extLst>
                  <a:ext uri="{0D108BD9-81ED-4DB2-BD59-A6C34878D82A}">
                    <a16:rowId xmlns:a16="http://schemas.microsoft.com/office/drawing/2014/main" val="10004"/>
                  </a:ext>
                </a:extLst>
              </a:tr>
              <a:tr h="370840">
                <a:tc>
                  <a:txBody>
                    <a:bodyPr/>
                    <a:lstStyle/>
                    <a:p>
                      <a:pPr marL="342900" indent="-342900">
                        <a:buFont typeface="Arial" charset="0"/>
                        <a:buChar char="•"/>
                      </a:pPr>
                      <a:r>
                        <a:rPr lang="en-US" sz="2200" b="0" i="0" baseline="0" dirty="0">
                          <a:solidFill>
                            <a:schemeClr val="tx1"/>
                          </a:solidFill>
                          <a:latin typeface="Source Sans Pro" charset="0"/>
                          <a:ea typeface="Source Sans Pro" charset="0"/>
                          <a:cs typeface="Source Sans Pro" charset="0"/>
                        </a:rPr>
                        <a:t>More 1:1 time, review performance</a:t>
                      </a:r>
                    </a:p>
                    <a:p>
                      <a:pPr marL="342900" indent="-342900">
                        <a:buFont typeface="Arial" charset="0"/>
                        <a:buChar char="•"/>
                      </a:pPr>
                      <a:r>
                        <a:rPr lang="en-US" sz="2200" b="0" i="0" baseline="0" dirty="0">
                          <a:solidFill>
                            <a:schemeClr val="tx1"/>
                          </a:solidFill>
                          <a:latin typeface="Source Sans Pro" charset="0"/>
                          <a:ea typeface="Source Sans Pro" charset="0"/>
                          <a:cs typeface="Source Sans Pro" charset="0"/>
                        </a:rPr>
                        <a:t>Commitment to work on concerns</a:t>
                      </a:r>
                    </a:p>
                    <a:p>
                      <a:pPr marL="342900" indent="-342900">
                        <a:buFont typeface="Arial" charset="0"/>
                        <a:buChar char="•"/>
                      </a:pPr>
                      <a:r>
                        <a:rPr lang="en-US" sz="2200" b="0" i="0" baseline="0" dirty="0">
                          <a:solidFill>
                            <a:schemeClr val="tx1"/>
                          </a:solidFill>
                          <a:latin typeface="Source Sans Pro" charset="0"/>
                          <a:ea typeface="Source Sans Pro" charset="0"/>
                          <a:cs typeface="Source Sans Pro" charset="0"/>
                        </a:rPr>
                        <a:t>Coffee break, lunch or walk together</a:t>
                      </a:r>
                    </a:p>
                  </a:txBody>
                  <a:tcPr>
                    <a:noFill/>
                  </a:tcPr>
                </a:tc>
                <a:extLst>
                  <a:ext uri="{0D108BD9-81ED-4DB2-BD59-A6C34878D82A}">
                    <a16:rowId xmlns:a16="http://schemas.microsoft.com/office/drawing/2014/main" val="10005"/>
                  </a:ext>
                </a:extLst>
              </a:tr>
            </a:tbl>
          </a:graphicData>
        </a:graphic>
      </p:graphicFrame>
      <p:sp>
        <p:nvSpPr>
          <p:cNvPr id="8" name="TextBox 7"/>
          <p:cNvSpPr txBox="1"/>
          <p:nvPr/>
        </p:nvSpPr>
        <p:spPr>
          <a:xfrm>
            <a:off x="990600" y="893954"/>
            <a:ext cx="4194048" cy="1089786"/>
          </a:xfrm>
          <a:prstGeom prst="rect">
            <a:avLst/>
          </a:prstGeom>
          <a:noFill/>
        </p:spPr>
        <p:txBody>
          <a:bodyPr wrap="square" rtlCol="0">
            <a:spAutoFit/>
          </a:bodyPr>
          <a:lstStyle/>
          <a:p>
            <a:pPr>
              <a:lnSpc>
                <a:spcPct val="80000"/>
              </a:lnSpc>
            </a:pPr>
            <a:r>
              <a:rPr lang="en-US" sz="4000" b="1" dirty="0">
                <a:solidFill>
                  <a:srgbClr val="00B4DC"/>
                </a:solidFill>
                <a:latin typeface="Gilroy ExtraBold" charset="0"/>
                <a:ea typeface="Gilroy ExtraBold" charset="0"/>
                <a:cs typeface="Gilroy ExtraBold" charset="0"/>
              </a:rPr>
              <a:t>Types of recognition</a:t>
            </a:r>
          </a:p>
        </p:txBody>
      </p:sp>
    </p:spTree>
    <p:extLst>
      <p:ext uri="{BB962C8B-B14F-4D97-AF65-F5344CB8AC3E}">
        <p14:creationId xmlns:p14="http://schemas.microsoft.com/office/powerpoint/2010/main" val="2078254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85088" y="1117152"/>
            <a:ext cx="4194048" cy="660437"/>
          </a:xfrm>
          <a:prstGeom prst="rect">
            <a:avLst/>
          </a:prstGeom>
          <a:noFill/>
        </p:spPr>
        <p:txBody>
          <a:bodyPr wrap="square" rtlCol="0">
            <a:spAutoFit/>
          </a:bodyPr>
          <a:lstStyle/>
          <a:p>
            <a:pPr>
              <a:lnSpc>
                <a:spcPct val="80000"/>
              </a:lnSpc>
            </a:pPr>
            <a:r>
              <a:rPr lang="en-US" sz="4500" b="1" dirty="0">
                <a:solidFill>
                  <a:srgbClr val="00B4DC"/>
                </a:solidFill>
                <a:latin typeface="Gilroy ExtraBold" charset="0"/>
                <a:ea typeface="Gilroy ExtraBold" charset="0"/>
                <a:cs typeface="Gilroy ExtraBold" charset="0"/>
              </a:rPr>
              <a:t>Agenda</a:t>
            </a:r>
          </a:p>
        </p:txBody>
      </p:sp>
      <p:graphicFrame>
        <p:nvGraphicFramePr>
          <p:cNvPr id="6" name="Table 5"/>
          <p:cNvGraphicFramePr>
            <a:graphicFrameLocks noGrp="1"/>
          </p:cNvGraphicFramePr>
          <p:nvPr>
            <p:extLst>
              <p:ext uri="{D42A27DB-BD31-4B8C-83A1-F6EECF244321}">
                <p14:modId xmlns:p14="http://schemas.microsoft.com/office/powerpoint/2010/main" val="1034873622"/>
              </p:ext>
            </p:extLst>
          </p:nvPr>
        </p:nvGraphicFramePr>
        <p:xfrm>
          <a:off x="5792164" y="1117152"/>
          <a:ext cx="5054486" cy="4936407"/>
        </p:xfrm>
        <a:graphic>
          <a:graphicData uri="http://schemas.openxmlformats.org/drawingml/2006/table">
            <a:tbl>
              <a:tblPr firstRow="1" bandRow="1">
                <a:tableStyleId>{5C22544A-7EE6-4342-B048-85BDC9FD1C3A}</a:tableStyleId>
              </a:tblPr>
              <a:tblGrid>
                <a:gridCol w="5054486">
                  <a:extLst>
                    <a:ext uri="{9D8B030D-6E8A-4147-A177-3AD203B41FA5}">
                      <a16:colId xmlns:a16="http://schemas.microsoft.com/office/drawing/2014/main" val="20000"/>
                    </a:ext>
                  </a:extLst>
                </a:gridCol>
              </a:tblGrid>
              <a:tr h="705201">
                <a:tc>
                  <a:txBody>
                    <a:bodyPr/>
                    <a:lstStyle/>
                    <a:p>
                      <a:r>
                        <a:rPr lang="en-US" sz="2200" b="0" dirty="0">
                          <a:solidFill>
                            <a:schemeClr val="tx1"/>
                          </a:solidFill>
                          <a:latin typeface="Source Sans Pro" charset="0"/>
                          <a:ea typeface="Source Sans Pro" charset="0"/>
                          <a:cs typeface="Source Sans Pro" charset="0"/>
                        </a:rPr>
                        <a:t>What is coaching?</a:t>
                      </a:r>
                    </a:p>
                  </a:txBody>
                  <a:tcPr anchor="ctr">
                    <a:noFill/>
                  </a:tcPr>
                </a:tc>
                <a:extLst>
                  <a:ext uri="{0D108BD9-81ED-4DB2-BD59-A6C34878D82A}">
                    <a16:rowId xmlns:a16="http://schemas.microsoft.com/office/drawing/2014/main" val="10000"/>
                  </a:ext>
                </a:extLst>
              </a:tr>
              <a:tr h="705201">
                <a:tc>
                  <a:txBody>
                    <a:bodyPr/>
                    <a:lstStyle/>
                    <a:p>
                      <a:r>
                        <a:rPr lang="en-US" sz="2200" b="0" dirty="0">
                          <a:solidFill>
                            <a:schemeClr val="tx1"/>
                          </a:solidFill>
                          <a:latin typeface="Source Sans Pro" charset="0"/>
                          <a:ea typeface="Source Sans Pro" charset="0"/>
                          <a:cs typeface="Source Sans Pro" charset="0"/>
                        </a:rPr>
                        <a:t>Encouragement</a:t>
                      </a:r>
                      <a:r>
                        <a:rPr lang="en-US" sz="2200" b="0" baseline="0" dirty="0">
                          <a:solidFill>
                            <a:schemeClr val="tx1"/>
                          </a:solidFill>
                          <a:latin typeface="Source Sans Pro" charset="0"/>
                          <a:ea typeface="Source Sans Pro" charset="0"/>
                          <a:cs typeface="Source Sans Pro" charset="0"/>
                        </a:rPr>
                        <a:t> and Recognition</a:t>
                      </a:r>
                      <a:endParaRPr lang="en-US" sz="2200" b="0" dirty="0">
                        <a:solidFill>
                          <a:schemeClr val="tx1"/>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1"/>
                  </a:ext>
                </a:extLst>
              </a:tr>
              <a:tr h="705201">
                <a:tc>
                  <a:txBody>
                    <a:bodyPr/>
                    <a:lstStyle/>
                    <a:p>
                      <a:r>
                        <a:rPr lang="en-US" sz="2200" b="0" dirty="0">
                          <a:solidFill>
                            <a:schemeClr val="bg1"/>
                          </a:solidFill>
                          <a:latin typeface="Source Sans Pro" charset="0"/>
                          <a:ea typeface="Source Sans Pro" charset="0"/>
                          <a:cs typeface="Source Sans Pro" charset="0"/>
                        </a:rPr>
                        <a:t>Challenging</a:t>
                      </a:r>
                      <a:r>
                        <a:rPr lang="en-US" sz="2200" b="0" baseline="0" dirty="0">
                          <a:solidFill>
                            <a:schemeClr val="bg1"/>
                          </a:solidFill>
                          <a:latin typeface="Source Sans Pro" charset="0"/>
                          <a:ea typeface="Source Sans Pro" charset="0"/>
                          <a:cs typeface="Source Sans Pro" charset="0"/>
                        </a:rPr>
                        <a:t> performance</a:t>
                      </a:r>
                      <a:endParaRPr lang="en-US" sz="2200" b="0" dirty="0">
                        <a:solidFill>
                          <a:schemeClr val="bg1"/>
                        </a:solidFill>
                        <a:latin typeface="Source Sans Pro" charset="0"/>
                        <a:ea typeface="Source Sans Pro" charset="0"/>
                        <a:cs typeface="Source Sans Pro" charset="0"/>
                      </a:endParaRPr>
                    </a:p>
                  </a:txBody>
                  <a:tcPr anchor="ctr">
                    <a:solidFill>
                      <a:schemeClr val="tx2"/>
                    </a:solidFill>
                  </a:tcPr>
                </a:tc>
                <a:extLst>
                  <a:ext uri="{0D108BD9-81ED-4DB2-BD59-A6C34878D82A}">
                    <a16:rowId xmlns:a16="http://schemas.microsoft.com/office/drawing/2014/main" val="10002"/>
                  </a:ext>
                </a:extLst>
              </a:tr>
              <a:tr h="705201">
                <a:tc>
                  <a:txBody>
                    <a:bodyPr/>
                    <a:lstStyle/>
                    <a:p>
                      <a:r>
                        <a:rPr lang="en-US" sz="2200" b="0" dirty="0">
                          <a:solidFill>
                            <a:schemeClr val="tx1"/>
                          </a:solidFill>
                          <a:latin typeface="Source Sans Pro" charset="0"/>
                          <a:ea typeface="Source Sans Pro" charset="0"/>
                          <a:cs typeface="Source Sans Pro" charset="0"/>
                        </a:rPr>
                        <a:t>Situational leadership</a:t>
                      </a:r>
                    </a:p>
                  </a:txBody>
                  <a:tcPr anchor="ctr">
                    <a:noFill/>
                  </a:tcPr>
                </a:tc>
                <a:extLst>
                  <a:ext uri="{0D108BD9-81ED-4DB2-BD59-A6C34878D82A}">
                    <a16:rowId xmlns:a16="http://schemas.microsoft.com/office/drawing/2014/main" val="10003"/>
                  </a:ext>
                </a:extLst>
              </a:tr>
              <a:tr h="705201">
                <a:tc>
                  <a:txBody>
                    <a:bodyPr/>
                    <a:lstStyle/>
                    <a:p>
                      <a:r>
                        <a:rPr lang="en-US" sz="2200" b="0" dirty="0">
                          <a:solidFill>
                            <a:schemeClr val="tx1"/>
                          </a:solidFill>
                          <a:latin typeface="Source Sans Pro" charset="0"/>
                          <a:ea typeface="Source Sans Pro" charset="0"/>
                          <a:cs typeface="Source Sans Pro" charset="0"/>
                        </a:rPr>
                        <a:t>Effective Check-ins</a:t>
                      </a:r>
                    </a:p>
                  </a:txBody>
                  <a:tcPr anchor="ctr">
                    <a:noFill/>
                  </a:tcPr>
                </a:tc>
                <a:extLst>
                  <a:ext uri="{0D108BD9-81ED-4DB2-BD59-A6C34878D82A}">
                    <a16:rowId xmlns:a16="http://schemas.microsoft.com/office/drawing/2014/main" val="10004"/>
                  </a:ext>
                </a:extLst>
              </a:tr>
              <a:tr h="705201">
                <a:tc>
                  <a:txBody>
                    <a:bodyPr/>
                    <a:lstStyle/>
                    <a:p>
                      <a:r>
                        <a:rPr lang="en-US" sz="2200" b="0" dirty="0">
                          <a:solidFill>
                            <a:schemeClr val="tx1"/>
                          </a:solidFill>
                          <a:latin typeface="Source Sans Pro" charset="0"/>
                          <a:ea typeface="Source Sans Pro" charset="0"/>
                          <a:cs typeface="Source Sans Pro" charset="0"/>
                        </a:rPr>
                        <a:t>Questions</a:t>
                      </a:r>
                    </a:p>
                  </a:txBody>
                  <a:tcPr anchor="ctr">
                    <a:noFill/>
                  </a:tcPr>
                </a:tc>
                <a:extLst>
                  <a:ext uri="{0D108BD9-81ED-4DB2-BD59-A6C34878D82A}">
                    <a16:rowId xmlns:a16="http://schemas.microsoft.com/office/drawing/2014/main" val="10005"/>
                  </a:ext>
                </a:extLst>
              </a:tr>
              <a:tr h="705201">
                <a:tc>
                  <a:txBody>
                    <a:bodyPr/>
                    <a:lstStyle/>
                    <a:p>
                      <a:r>
                        <a:rPr lang="en-US" sz="2200" b="0" dirty="0">
                          <a:solidFill>
                            <a:schemeClr val="tx1"/>
                          </a:solidFill>
                          <a:latin typeface="Source Sans Pro" charset="0"/>
                          <a:ea typeface="Source Sans Pro" charset="0"/>
                          <a:cs typeface="Source Sans Pro" charset="0"/>
                        </a:rPr>
                        <a:t>Next Steps</a:t>
                      </a:r>
                      <a:endParaRPr lang="en-US" sz="2200" b="0" baseline="0" dirty="0">
                        <a:solidFill>
                          <a:schemeClr val="tx1"/>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7425318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5" name="Rectangle 4"/>
          <p:cNvSpPr>
            <a:spLocks noChangeArrowheads="1"/>
          </p:cNvSpPr>
          <p:nvPr/>
        </p:nvSpPr>
        <p:spPr bwMode="auto">
          <a:xfrm>
            <a:off x="-2" y="2917532"/>
            <a:ext cx="12192000" cy="1273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4000" b="1" dirty="0">
                <a:solidFill>
                  <a:srgbClr val="3B444D"/>
                </a:solidFill>
                <a:latin typeface="Gilroy ExtraBold" charset="0"/>
                <a:ea typeface="Gilroy ExtraBold" charset="0"/>
                <a:cs typeface="Gilroy ExtraBold" charset="0"/>
              </a:rPr>
              <a:t>What makes it difficult to have challenging conversations? Why do you feel this way?</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5256" y="1926932"/>
            <a:ext cx="741485" cy="609600"/>
          </a:xfrm>
          <a:prstGeom prst="rect">
            <a:avLst/>
          </a:prstGeom>
        </p:spPr>
      </p:pic>
    </p:spTree>
    <p:extLst>
      <p:ext uri="{BB962C8B-B14F-4D97-AF65-F5344CB8AC3E}">
        <p14:creationId xmlns:p14="http://schemas.microsoft.com/office/powerpoint/2010/main" val="136572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5235186" y="2320921"/>
            <a:ext cx="7561201" cy="660437"/>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Parking Lot</a:t>
            </a:r>
          </a:p>
        </p:txBody>
      </p:sp>
      <p:sp>
        <p:nvSpPr>
          <p:cNvPr id="8" name="TextBox 7"/>
          <p:cNvSpPr txBox="1"/>
          <p:nvPr/>
        </p:nvSpPr>
        <p:spPr>
          <a:xfrm>
            <a:off x="5235186" y="3181878"/>
            <a:ext cx="6426882" cy="1200329"/>
          </a:xfrm>
          <a:prstGeom prst="rect">
            <a:avLst/>
          </a:prstGeom>
          <a:noFill/>
        </p:spPr>
        <p:txBody>
          <a:bodyPr wrap="square" rtlCol="0">
            <a:spAutoFit/>
          </a:bodyPr>
          <a:lstStyle/>
          <a:p>
            <a:r>
              <a:rPr lang="en-US" sz="2400" dirty="0">
                <a:latin typeface="Source Sans Pro" charset="0"/>
                <a:ea typeface="Source Sans Pro" charset="0"/>
                <a:cs typeface="Source Sans Pro" charset="0"/>
              </a:rPr>
              <a:t>Use the parking lot as a way to add and ask questions throughout the day. We’ll come back to these later in the training!</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0616" r="11399"/>
          <a:stretch/>
        </p:blipFill>
        <p:spPr>
          <a:xfrm>
            <a:off x="1" y="-11575"/>
            <a:ext cx="4386804" cy="6901925"/>
          </a:xfrm>
          <a:prstGeom prst="rect">
            <a:avLst/>
          </a:prstGeom>
        </p:spPr>
      </p:pic>
    </p:spTree>
    <p:extLst>
      <p:ext uri="{BB962C8B-B14F-4D97-AF65-F5344CB8AC3E}">
        <p14:creationId xmlns:p14="http://schemas.microsoft.com/office/powerpoint/2010/main" val="5235806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D4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extBox 1"/>
          <p:cNvSpPr txBox="1"/>
          <p:nvPr/>
        </p:nvSpPr>
        <p:spPr>
          <a:xfrm>
            <a:off x="0" y="2529040"/>
            <a:ext cx="12192000" cy="1631216"/>
          </a:xfrm>
          <a:prstGeom prst="rect">
            <a:avLst/>
          </a:prstGeom>
          <a:noFill/>
        </p:spPr>
        <p:txBody>
          <a:bodyPr wrap="square" rtlCol="0">
            <a:spAutoFit/>
          </a:bodyPr>
          <a:lstStyle/>
          <a:p>
            <a:pPr algn="ctr"/>
            <a:r>
              <a:rPr lang="en-US" sz="5000" b="1" dirty="0">
                <a:solidFill>
                  <a:srgbClr val="FFFFFF"/>
                </a:solidFill>
                <a:latin typeface="Gilroy ExtraBold" charset="0"/>
                <a:ea typeface="Gilroy ExtraBold" charset="0"/>
                <a:cs typeface="Gilroy ExtraBold" charset="0"/>
              </a:rPr>
              <a:t>Challenging conversations </a:t>
            </a:r>
          </a:p>
          <a:p>
            <a:pPr algn="ctr"/>
            <a:r>
              <a:rPr lang="en-US" sz="5000" b="1" dirty="0">
                <a:solidFill>
                  <a:srgbClr val="FFFFFF"/>
                </a:solidFill>
                <a:latin typeface="Gilroy ExtraBold" charset="0"/>
                <a:ea typeface="Gilroy ExtraBold" charset="0"/>
                <a:cs typeface="Gilroy ExtraBold" charset="0"/>
              </a:rPr>
              <a:t>in 5 easy steps</a:t>
            </a:r>
          </a:p>
        </p:txBody>
      </p:sp>
      <p:pic>
        <p:nvPicPr>
          <p:cNvPr id="3" name="Picture 2"/>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8584808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3" name="Rectangle 2"/>
          <p:cNvSpPr/>
          <p:nvPr/>
        </p:nvSpPr>
        <p:spPr>
          <a:xfrm>
            <a:off x="762000" y="762000"/>
            <a:ext cx="4267200" cy="818444"/>
          </a:xfrm>
          <a:prstGeom prst="rect">
            <a:avLst/>
          </a:prstGeom>
          <a:solidFill>
            <a:schemeClr val="bg1"/>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00B4DC"/>
                </a:solidFill>
                <a:latin typeface="Source Sans Pro" charset="0"/>
                <a:ea typeface="Source Sans Pro" charset="0"/>
                <a:cs typeface="Source Sans Pro" charset="0"/>
              </a:rPr>
              <a:t>Observe</a:t>
            </a:r>
          </a:p>
        </p:txBody>
      </p:sp>
      <p:sp>
        <p:nvSpPr>
          <p:cNvPr id="21" name="Rectangle 20"/>
          <p:cNvSpPr/>
          <p:nvPr/>
        </p:nvSpPr>
        <p:spPr>
          <a:xfrm>
            <a:off x="6934200" y="762000"/>
            <a:ext cx="4267200" cy="818444"/>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200" b="1" dirty="0">
                <a:solidFill>
                  <a:srgbClr val="FFFFFF"/>
                </a:solidFill>
                <a:latin typeface="Source Sans Pro" charset="0"/>
                <a:ea typeface="Source Sans Pro" charset="0"/>
                <a:cs typeface="Source Sans Pro" charset="0"/>
              </a:rPr>
              <a:t>You state: </a:t>
            </a:r>
            <a:r>
              <a:rPr lang="en-US" sz="2200" dirty="0">
                <a:solidFill>
                  <a:srgbClr val="FFFFFF"/>
                </a:solidFill>
                <a:latin typeface="Source Sans Pro" charset="0"/>
                <a:ea typeface="Source Sans Pro" charset="0"/>
                <a:cs typeface="Source Sans Pro" charset="0"/>
              </a:rPr>
              <a:t> “This is what I saw</a:t>
            </a:r>
            <a:r>
              <a:rPr lang="mr-IN" sz="2200" dirty="0">
                <a:solidFill>
                  <a:srgbClr val="FFFFFF"/>
                </a:solidFill>
                <a:latin typeface="Source Sans Pro" charset="0"/>
                <a:ea typeface="Source Sans Pro" charset="0"/>
                <a:cs typeface="Source Sans Pro" charset="0"/>
              </a:rPr>
              <a:t>…</a:t>
            </a:r>
            <a:r>
              <a:rPr lang="en-US" sz="2200" dirty="0">
                <a:solidFill>
                  <a:srgbClr val="FFFFFF"/>
                </a:solidFill>
                <a:latin typeface="Source Sans Pro" charset="0"/>
                <a:ea typeface="Source Sans Pro" charset="0"/>
                <a:cs typeface="Source Sans Pro" charset="0"/>
              </a:rPr>
              <a:t>”</a:t>
            </a:r>
            <a:endParaRPr lang="en-US" sz="2200" b="1" dirty="0">
              <a:solidFill>
                <a:srgbClr val="FFFFFF"/>
              </a:solidFill>
              <a:latin typeface="Source Sans Pro" charset="0"/>
              <a:ea typeface="Source Sans Pro" charset="0"/>
              <a:cs typeface="Source Sans Pro" charset="0"/>
            </a:endParaRPr>
          </a:p>
        </p:txBody>
      </p:sp>
    </p:spTree>
    <p:extLst>
      <p:ext uri="{BB962C8B-B14F-4D97-AF65-F5344CB8AC3E}">
        <p14:creationId xmlns:p14="http://schemas.microsoft.com/office/powerpoint/2010/main" val="3381347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grpSp>
        <p:nvGrpSpPr>
          <p:cNvPr id="2" name="Group 1"/>
          <p:cNvGrpSpPr/>
          <p:nvPr/>
        </p:nvGrpSpPr>
        <p:grpSpPr>
          <a:xfrm>
            <a:off x="762000" y="762000"/>
            <a:ext cx="4267200" cy="1942629"/>
            <a:chOff x="3642308" y="1233845"/>
            <a:chExt cx="4967113" cy="1942629"/>
          </a:xfrm>
        </p:grpSpPr>
        <p:sp>
          <p:nvSpPr>
            <p:cNvPr id="3" name="Rectangle 2"/>
            <p:cNvSpPr/>
            <p:nvPr/>
          </p:nvSpPr>
          <p:spPr>
            <a:xfrm>
              <a:off x="3642308" y="1233845"/>
              <a:ext cx="4967113" cy="818444"/>
            </a:xfrm>
            <a:prstGeom prst="rect">
              <a:avLst/>
            </a:prstGeom>
            <a:solidFill>
              <a:srgbClr val="00B4DC"/>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n w="0"/>
                  <a:solidFill>
                    <a:srgbClr val="FFFFFF"/>
                  </a:solidFill>
                  <a:effectLst>
                    <a:outerShdw blurRad="38100" dist="25400" dir="5400000" algn="ctr" rotWithShape="0">
                      <a:srgbClr val="6E747A">
                        <a:alpha val="43000"/>
                      </a:srgbClr>
                    </a:outerShdw>
                  </a:effectLst>
                  <a:latin typeface="Source Sans Pro" charset="0"/>
                  <a:ea typeface="Source Sans Pro" charset="0"/>
                  <a:cs typeface="Source Sans Pro" charset="0"/>
                </a:rPr>
                <a:t>Observe</a:t>
              </a:r>
            </a:p>
          </p:txBody>
        </p:sp>
        <p:sp>
          <p:nvSpPr>
            <p:cNvPr id="4" name="Rectangle 3"/>
            <p:cNvSpPr/>
            <p:nvPr/>
          </p:nvSpPr>
          <p:spPr>
            <a:xfrm>
              <a:off x="3642308" y="2358030"/>
              <a:ext cx="4967113" cy="818444"/>
            </a:xfrm>
            <a:prstGeom prst="rect">
              <a:avLst/>
            </a:prstGeom>
            <a:solidFill>
              <a:schemeClr val="bg1"/>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00B4DC"/>
                  </a:solidFill>
                  <a:latin typeface="Source Sans Pro" charset="0"/>
                  <a:ea typeface="Source Sans Pro" charset="0"/>
                  <a:cs typeface="Source Sans Pro" charset="0"/>
                </a:rPr>
                <a:t>Respond</a:t>
              </a:r>
            </a:p>
          </p:txBody>
        </p:sp>
      </p:grpSp>
      <p:sp>
        <p:nvSpPr>
          <p:cNvPr id="21" name="Rectangle 20"/>
          <p:cNvSpPr/>
          <p:nvPr/>
        </p:nvSpPr>
        <p:spPr>
          <a:xfrm>
            <a:off x="6934200" y="762000"/>
            <a:ext cx="4267200" cy="818444"/>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200" b="1" dirty="0">
                <a:solidFill>
                  <a:srgbClr val="FFFFFF"/>
                </a:solidFill>
                <a:latin typeface="Source Sans Pro" charset="0"/>
                <a:ea typeface="Source Sans Pro" charset="0"/>
                <a:cs typeface="Source Sans Pro" charset="0"/>
              </a:rPr>
              <a:t>You state: </a:t>
            </a:r>
            <a:r>
              <a:rPr lang="en-US" sz="2200" dirty="0">
                <a:solidFill>
                  <a:srgbClr val="FFFFFF"/>
                </a:solidFill>
                <a:latin typeface="Source Sans Pro" charset="0"/>
                <a:ea typeface="Source Sans Pro" charset="0"/>
                <a:cs typeface="Source Sans Pro" charset="0"/>
              </a:rPr>
              <a:t> “This is what I saw</a:t>
            </a:r>
            <a:r>
              <a:rPr lang="mr-IN" sz="2200" dirty="0">
                <a:solidFill>
                  <a:srgbClr val="FFFFFF"/>
                </a:solidFill>
                <a:latin typeface="Source Sans Pro" charset="0"/>
                <a:ea typeface="Source Sans Pro" charset="0"/>
                <a:cs typeface="Source Sans Pro" charset="0"/>
              </a:rPr>
              <a:t>…</a:t>
            </a:r>
            <a:r>
              <a:rPr lang="en-US" sz="2200" dirty="0">
                <a:solidFill>
                  <a:srgbClr val="FFFFFF"/>
                </a:solidFill>
                <a:latin typeface="Source Sans Pro" charset="0"/>
                <a:ea typeface="Source Sans Pro" charset="0"/>
                <a:cs typeface="Source Sans Pro" charset="0"/>
              </a:rPr>
              <a:t>”</a:t>
            </a:r>
            <a:endParaRPr lang="en-US" sz="2200" b="1" dirty="0">
              <a:solidFill>
                <a:srgbClr val="FFFFFF"/>
              </a:solidFill>
              <a:latin typeface="Source Sans Pro" charset="0"/>
              <a:ea typeface="Source Sans Pro" charset="0"/>
              <a:cs typeface="Source Sans Pro" charset="0"/>
            </a:endParaRPr>
          </a:p>
        </p:txBody>
      </p:sp>
      <p:sp>
        <p:nvSpPr>
          <p:cNvPr id="22" name="Rectangle 21"/>
          <p:cNvSpPr/>
          <p:nvPr/>
        </p:nvSpPr>
        <p:spPr>
          <a:xfrm>
            <a:off x="6934200" y="1885244"/>
            <a:ext cx="4267200" cy="818444"/>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200" b="1" dirty="0">
                <a:solidFill>
                  <a:srgbClr val="FFFFFF"/>
                </a:solidFill>
                <a:latin typeface="Source Sans Pro" charset="0"/>
                <a:ea typeface="Source Sans Pro" charset="0"/>
                <a:cs typeface="Source Sans Pro" charset="0"/>
              </a:rPr>
              <a:t>You</a:t>
            </a:r>
            <a:r>
              <a:rPr lang="en-US" sz="2200" dirty="0">
                <a:solidFill>
                  <a:srgbClr val="FFFFFF"/>
                </a:solidFill>
                <a:latin typeface="Source Sans Pro" charset="0"/>
                <a:ea typeface="Source Sans Pro" charset="0"/>
                <a:cs typeface="Source Sans Pro" charset="0"/>
              </a:rPr>
              <a:t> wait for a response</a:t>
            </a:r>
            <a:endParaRPr lang="en-US" sz="2200" b="1" dirty="0">
              <a:solidFill>
                <a:srgbClr val="FFFFFF"/>
              </a:solidFill>
              <a:latin typeface="Source Sans Pro" charset="0"/>
              <a:ea typeface="Source Sans Pro" charset="0"/>
              <a:cs typeface="Source Sans Pro" charset="0"/>
            </a:endParaRPr>
          </a:p>
        </p:txBody>
      </p:sp>
    </p:spTree>
    <p:extLst>
      <p:ext uri="{BB962C8B-B14F-4D97-AF65-F5344CB8AC3E}">
        <p14:creationId xmlns:p14="http://schemas.microsoft.com/office/powerpoint/2010/main" val="10788781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grpSp>
        <p:nvGrpSpPr>
          <p:cNvPr id="2" name="Group 1"/>
          <p:cNvGrpSpPr/>
          <p:nvPr/>
        </p:nvGrpSpPr>
        <p:grpSpPr>
          <a:xfrm>
            <a:off x="762000" y="762000"/>
            <a:ext cx="4267200" cy="3066814"/>
            <a:chOff x="3642308" y="1233845"/>
            <a:chExt cx="4967113" cy="3066814"/>
          </a:xfrm>
        </p:grpSpPr>
        <p:sp>
          <p:nvSpPr>
            <p:cNvPr id="3" name="Rectangle 2"/>
            <p:cNvSpPr/>
            <p:nvPr/>
          </p:nvSpPr>
          <p:spPr>
            <a:xfrm>
              <a:off x="3642308" y="1233845"/>
              <a:ext cx="4967113" cy="818444"/>
            </a:xfrm>
            <a:prstGeom prst="rect">
              <a:avLst/>
            </a:prstGeom>
            <a:solidFill>
              <a:srgbClr val="00B4DC"/>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n w="0"/>
                  <a:solidFill>
                    <a:srgbClr val="FFFFFF"/>
                  </a:solidFill>
                  <a:effectLst>
                    <a:outerShdw blurRad="38100" dist="25400" dir="5400000" algn="ctr" rotWithShape="0">
                      <a:srgbClr val="6E747A">
                        <a:alpha val="43000"/>
                      </a:srgbClr>
                    </a:outerShdw>
                  </a:effectLst>
                  <a:latin typeface="Source Sans Pro" charset="0"/>
                  <a:ea typeface="Source Sans Pro" charset="0"/>
                  <a:cs typeface="Source Sans Pro" charset="0"/>
                </a:rPr>
                <a:t>Observe</a:t>
              </a:r>
            </a:p>
          </p:txBody>
        </p:sp>
        <p:sp>
          <p:nvSpPr>
            <p:cNvPr id="4" name="Rectangle 3"/>
            <p:cNvSpPr/>
            <p:nvPr/>
          </p:nvSpPr>
          <p:spPr>
            <a:xfrm>
              <a:off x="3642308" y="2358030"/>
              <a:ext cx="4967113"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FF"/>
                  </a:solidFill>
                  <a:latin typeface="Source Sans Pro" charset="0"/>
                  <a:ea typeface="Source Sans Pro" charset="0"/>
                  <a:cs typeface="Source Sans Pro" charset="0"/>
                </a:rPr>
                <a:t>Respond</a:t>
              </a:r>
            </a:p>
          </p:txBody>
        </p:sp>
        <p:sp>
          <p:nvSpPr>
            <p:cNvPr id="6" name="Rectangle 5"/>
            <p:cNvSpPr/>
            <p:nvPr/>
          </p:nvSpPr>
          <p:spPr>
            <a:xfrm>
              <a:off x="3642308" y="3482215"/>
              <a:ext cx="4967113"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FFFFFF"/>
                </a:solidFill>
                <a:latin typeface="Source Sans Pro" charset="0"/>
                <a:ea typeface="Source Sans Pro" charset="0"/>
                <a:cs typeface="Source Sans Pro" charset="0"/>
              </a:endParaRPr>
            </a:p>
          </p:txBody>
        </p:sp>
      </p:grpSp>
      <p:sp>
        <p:nvSpPr>
          <p:cNvPr id="15" name="Rectangle 14"/>
          <p:cNvSpPr/>
          <p:nvPr/>
        </p:nvSpPr>
        <p:spPr>
          <a:xfrm>
            <a:off x="762000" y="2994564"/>
            <a:ext cx="4267200" cy="832368"/>
          </a:xfrm>
          <a:prstGeom prst="rect">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00B4DC"/>
                </a:solidFill>
                <a:latin typeface="Source Sans Pro" charset="0"/>
                <a:ea typeface="Source Sans Pro" charset="0"/>
                <a:cs typeface="Source Sans Pro" charset="0"/>
              </a:rPr>
              <a:t>Remind</a:t>
            </a:r>
          </a:p>
        </p:txBody>
      </p:sp>
      <p:sp>
        <p:nvSpPr>
          <p:cNvPr id="21" name="Rectangle 20"/>
          <p:cNvSpPr/>
          <p:nvPr/>
        </p:nvSpPr>
        <p:spPr>
          <a:xfrm>
            <a:off x="6934200" y="762000"/>
            <a:ext cx="4267200" cy="818444"/>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200" b="1" dirty="0">
                <a:solidFill>
                  <a:srgbClr val="FFFFFF"/>
                </a:solidFill>
                <a:latin typeface="Source Sans Pro" charset="0"/>
                <a:ea typeface="Source Sans Pro" charset="0"/>
                <a:cs typeface="Source Sans Pro" charset="0"/>
              </a:rPr>
              <a:t>You state: </a:t>
            </a:r>
            <a:r>
              <a:rPr lang="en-US" sz="2200" dirty="0">
                <a:solidFill>
                  <a:srgbClr val="FFFFFF"/>
                </a:solidFill>
                <a:latin typeface="Source Sans Pro" charset="0"/>
                <a:ea typeface="Source Sans Pro" charset="0"/>
                <a:cs typeface="Source Sans Pro" charset="0"/>
              </a:rPr>
              <a:t> “This is what I saw</a:t>
            </a:r>
            <a:r>
              <a:rPr lang="mr-IN" sz="2200" dirty="0">
                <a:solidFill>
                  <a:srgbClr val="FFFFFF"/>
                </a:solidFill>
                <a:latin typeface="Source Sans Pro" charset="0"/>
                <a:ea typeface="Source Sans Pro" charset="0"/>
                <a:cs typeface="Source Sans Pro" charset="0"/>
              </a:rPr>
              <a:t>…</a:t>
            </a:r>
            <a:r>
              <a:rPr lang="en-US" sz="2200" dirty="0">
                <a:solidFill>
                  <a:srgbClr val="FFFFFF"/>
                </a:solidFill>
                <a:latin typeface="Source Sans Pro" charset="0"/>
                <a:ea typeface="Source Sans Pro" charset="0"/>
                <a:cs typeface="Source Sans Pro" charset="0"/>
              </a:rPr>
              <a:t>”</a:t>
            </a:r>
            <a:endParaRPr lang="en-US" sz="2200" b="1" dirty="0">
              <a:solidFill>
                <a:srgbClr val="FFFFFF"/>
              </a:solidFill>
              <a:latin typeface="Source Sans Pro" charset="0"/>
              <a:ea typeface="Source Sans Pro" charset="0"/>
              <a:cs typeface="Source Sans Pro" charset="0"/>
            </a:endParaRPr>
          </a:p>
        </p:txBody>
      </p:sp>
      <p:sp>
        <p:nvSpPr>
          <p:cNvPr id="22" name="Rectangle 21"/>
          <p:cNvSpPr/>
          <p:nvPr/>
        </p:nvSpPr>
        <p:spPr>
          <a:xfrm>
            <a:off x="6934200" y="1885244"/>
            <a:ext cx="4267200" cy="818444"/>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200" b="1" dirty="0">
                <a:solidFill>
                  <a:srgbClr val="FFFFFF"/>
                </a:solidFill>
                <a:latin typeface="Source Sans Pro" charset="0"/>
                <a:ea typeface="Source Sans Pro" charset="0"/>
                <a:cs typeface="Source Sans Pro" charset="0"/>
              </a:rPr>
              <a:t>You</a:t>
            </a:r>
            <a:r>
              <a:rPr lang="en-US" sz="2200" dirty="0">
                <a:solidFill>
                  <a:srgbClr val="FFFFFF"/>
                </a:solidFill>
                <a:latin typeface="Source Sans Pro" charset="0"/>
                <a:ea typeface="Source Sans Pro" charset="0"/>
                <a:cs typeface="Source Sans Pro" charset="0"/>
              </a:rPr>
              <a:t> wait for a response</a:t>
            </a:r>
            <a:endParaRPr lang="en-US" sz="2200" b="1" dirty="0">
              <a:solidFill>
                <a:srgbClr val="FFFFFF"/>
              </a:solidFill>
              <a:latin typeface="Source Sans Pro" charset="0"/>
              <a:ea typeface="Source Sans Pro" charset="0"/>
              <a:cs typeface="Source Sans Pro" charset="0"/>
            </a:endParaRPr>
          </a:p>
        </p:txBody>
      </p:sp>
      <p:sp>
        <p:nvSpPr>
          <p:cNvPr id="23" name="Rectangle 22"/>
          <p:cNvSpPr/>
          <p:nvPr/>
        </p:nvSpPr>
        <p:spPr>
          <a:xfrm>
            <a:off x="6934200" y="3008488"/>
            <a:ext cx="4267200" cy="818444"/>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200" b="1" dirty="0">
                <a:solidFill>
                  <a:srgbClr val="FFFFFF"/>
                </a:solidFill>
                <a:latin typeface="Source Sans Pro" charset="0"/>
                <a:ea typeface="Source Sans Pro" charset="0"/>
                <a:cs typeface="Source Sans Pro" charset="0"/>
              </a:rPr>
              <a:t>You state: </a:t>
            </a:r>
            <a:r>
              <a:rPr lang="en-US" sz="2200" dirty="0">
                <a:solidFill>
                  <a:srgbClr val="FFFFFF"/>
                </a:solidFill>
                <a:latin typeface="Source Sans Pro" charset="0"/>
                <a:ea typeface="Source Sans Pro" charset="0"/>
                <a:cs typeface="Source Sans Pro" charset="0"/>
              </a:rPr>
              <a:t>“This is what I need to see</a:t>
            </a:r>
            <a:r>
              <a:rPr lang="mr-IN" sz="2200" dirty="0">
                <a:solidFill>
                  <a:srgbClr val="FFFFFF"/>
                </a:solidFill>
                <a:latin typeface="Source Sans Pro" charset="0"/>
                <a:ea typeface="Source Sans Pro" charset="0"/>
                <a:cs typeface="Source Sans Pro" charset="0"/>
              </a:rPr>
              <a:t>…</a:t>
            </a:r>
            <a:r>
              <a:rPr lang="en-US" sz="2200" dirty="0">
                <a:solidFill>
                  <a:srgbClr val="FFFFFF"/>
                </a:solidFill>
                <a:latin typeface="Source Sans Pro" charset="0"/>
                <a:ea typeface="Source Sans Pro" charset="0"/>
                <a:cs typeface="Source Sans Pro" charset="0"/>
              </a:rPr>
              <a:t>”</a:t>
            </a:r>
            <a:endParaRPr lang="en-US" sz="2200" b="1" dirty="0">
              <a:solidFill>
                <a:srgbClr val="FFFFFF"/>
              </a:solidFill>
              <a:latin typeface="Source Sans Pro" charset="0"/>
              <a:ea typeface="Source Sans Pro" charset="0"/>
              <a:cs typeface="Source Sans Pro" charset="0"/>
            </a:endParaRPr>
          </a:p>
        </p:txBody>
      </p:sp>
    </p:spTree>
    <p:extLst>
      <p:ext uri="{BB962C8B-B14F-4D97-AF65-F5344CB8AC3E}">
        <p14:creationId xmlns:p14="http://schemas.microsoft.com/office/powerpoint/2010/main" val="10738662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grpSp>
        <p:nvGrpSpPr>
          <p:cNvPr id="2" name="Group 1"/>
          <p:cNvGrpSpPr/>
          <p:nvPr/>
        </p:nvGrpSpPr>
        <p:grpSpPr>
          <a:xfrm>
            <a:off x="762000" y="762001"/>
            <a:ext cx="4267200" cy="4190999"/>
            <a:chOff x="3642308" y="1233845"/>
            <a:chExt cx="4967113" cy="4190999"/>
          </a:xfrm>
        </p:grpSpPr>
        <p:sp>
          <p:nvSpPr>
            <p:cNvPr id="3" name="Rectangle 2"/>
            <p:cNvSpPr/>
            <p:nvPr/>
          </p:nvSpPr>
          <p:spPr>
            <a:xfrm>
              <a:off x="3642308" y="1233845"/>
              <a:ext cx="4967113" cy="818444"/>
            </a:xfrm>
            <a:prstGeom prst="rect">
              <a:avLst/>
            </a:prstGeom>
            <a:solidFill>
              <a:srgbClr val="00B4DC"/>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FF"/>
                  </a:solidFill>
                  <a:latin typeface="Source Sans Pro" charset="0"/>
                  <a:ea typeface="Source Sans Pro" charset="0"/>
                  <a:cs typeface="Source Sans Pro" charset="0"/>
                </a:rPr>
                <a:t>Observe</a:t>
              </a:r>
            </a:p>
          </p:txBody>
        </p:sp>
        <p:sp>
          <p:nvSpPr>
            <p:cNvPr id="4" name="Rectangle 3"/>
            <p:cNvSpPr/>
            <p:nvPr/>
          </p:nvSpPr>
          <p:spPr>
            <a:xfrm>
              <a:off x="3642308" y="2358030"/>
              <a:ext cx="4967113"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FF"/>
                  </a:solidFill>
                  <a:latin typeface="Source Sans Pro" charset="0"/>
                  <a:ea typeface="Source Sans Pro" charset="0"/>
                  <a:cs typeface="Source Sans Pro" charset="0"/>
                </a:rPr>
                <a:t>Respond</a:t>
              </a:r>
            </a:p>
          </p:txBody>
        </p:sp>
        <p:sp>
          <p:nvSpPr>
            <p:cNvPr id="6" name="Rectangle 5"/>
            <p:cNvSpPr/>
            <p:nvPr/>
          </p:nvSpPr>
          <p:spPr>
            <a:xfrm>
              <a:off x="3642308" y="3482215"/>
              <a:ext cx="4967113"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FFFFFF"/>
                </a:solidFill>
                <a:latin typeface="Source Sans Pro" charset="0"/>
                <a:ea typeface="Source Sans Pro" charset="0"/>
                <a:cs typeface="Source Sans Pro" charset="0"/>
              </a:endParaRPr>
            </a:p>
          </p:txBody>
        </p:sp>
        <p:sp>
          <p:nvSpPr>
            <p:cNvPr id="7" name="Rectangle 6"/>
            <p:cNvSpPr/>
            <p:nvPr/>
          </p:nvSpPr>
          <p:spPr>
            <a:xfrm>
              <a:off x="3642308" y="4606400"/>
              <a:ext cx="4967113" cy="818444"/>
            </a:xfrm>
            <a:prstGeom prst="rect">
              <a:avLst/>
            </a:prstGeom>
            <a:solidFill>
              <a:schemeClr val="bg1"/>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00B4DC"/>
                  </a:solidFill>
                  <a:latin typeface="Source Sans Pro" charset="0"/>
                  <a:ea typeface="Source Sans Pro" charset="0"/>
                  <a:cs typeface="Source Sans Pro" charset="0"/>
                </a:rPr>
                <a:t>Solve</a:t>
              </a:r>
            </a:p>
          </p:txBody>
        </p:sp>
      </p:grpSp>
      <p:sp>
        <p:nvSpPr>
          <p:cNvPr id="15" name="Rectangle 14"/>
          <p:cNvSpPr/>
          <p:nvPr/>
        </p:nvSpPr>
        <p:spPr>
          <a:xfrm>
            <a:off x="762000" y="2994565"/>
            <a:ext cx="4267200" cy="818444"/>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FF"/>
                </a:solidFill>
                <a:latin typeface="Source Sans Pro" charset="0"/>
                <a:ea typeface="Source Sans Pro" charset="0"/>
                <a:cs typeface="Source Sans Pro" charset="0"/>
              </a:rPr>
              <a:t>Remind</a:t>
            </a:r>
          </a:p>
        </p:txBody>
      </p:sp>
      <p:sp>
        <p:nvSpPr>
          <p:cNvPr id="21" name="Rectangle 20"/>
          <p:cNvSpPr/>
          <p:nvPr/>
        </p:nvSpPr>
        <p:spPr>
          <a:xfrm>
            <a:off x="6934200" y="762001"/>
            <a:ext cx="4267200" cy="818444"/>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200" b="1" dirty="0">
                <a:solidFill>
                  <a:srgbClr val="FFFFFF"/>
                </a:solidFill>
                <a:latin typeface="Source Sans Pro" charset="0"/>
                <a:ea typeface="Source Sans Pro" charset="0"/>
                <a:cs typeface="Source Sans Pro" charset="0"/>
              </a:rPr>
              <a:t>You state: </a:t>
            </a:r>
            <a:r>
              <a:rPr lang="en-US" sz="2200" dirty="0">
                <a:solidFill>
                  <a:srgbClr val="FFFFFF"/>
                </a:solidFill>
                <a:latin typeface="Source Sans Pro" charset="0"/>
                <a:ea typeface="Source Sans Pro" charset="0"/>
                <a:cs typeface="Source Sans Pro" charset="0"/>
              </a:rPr>
              <a:t> “This is what I saw</a:t>
            </a:r>
            <a:r>
              <a:rPr lang="mr-IN" sz="2200" dirty="0">
                <a:solidFill>
                  <a:srgbClr val="FFFFFF"/>
                </a:solidFill>
                <a:latin typeface="Source Sans Pro" charset="0"/>
                <a:ea typeface="Source Sans Pro" charset="0"/>
                <a:cs typeface="Source Sans Pro" charset="0"/>
              </a:rPr>
              <a:t>…</a:t>
            </a:r>
            <a:r>
              <a:rPr lang="en-US" sz="2200" dirty="0">
                <a:solidFill>
                  <a:srgbClr val="FFFFFF"/>
                </a:solidFill>
                <a:latin typeface="Source Sans Pro" charset="0"/>
                <a:ea typeface="Source Sans Pro" charset="0"/>
                <a:cs typeface="Source Sans Pro" charset="0"/>
              </a:rPr>
              <a:t>”</a:t>
            </a:r>
            <a:endParaRPr lang="en-US" sz="2200" b="1" dirty="0">
              <a:solidFill>
                <a:srgbClr val="FFFFFF"/>
              </a:solidFill>
              <a:latin typeface="Source Sans Pro" charset="0"/>
              <a:ea typeface="Source Sans Pro" charset="0"/>
              <a:cs typeface="Source Sans Pro" charset="0"/>
            </a:endParaRPr>
          </a:p>
        </p:txBody>
      </p:sp>
      <p:sp>
        <p:nvSpPr>
          <p:cNvPr id="22" name="Rectangle 21"/>
          <p:cNvSpPr/>
          <p:nvPr/>
        </p:nvSpPr>
        <p:spPr>
          <a:xfrm>
            <a:off x="6934200" y="1885245"/>
            <a:ext cx="4267200" cy="818444"/>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200" b="1" dirty="0">
                <a:solidFill>
                  <a:srgbClr val="FFFFFF"/>
                </a:solidFill>
                <a:latin typeface="Source Sans Pro" charset="0"/>
                <a:ea typeface="Source Sans Pro" charset="0"/>
                <a:cs typeface="Source Sans Pro" charset="0"/>
              </a:rPr>
              <a:t>You</a:t>
            </a:r>
            <a:r>
              <a:rPr lang="en-US" sz="2200" dirty="0">
                <a:solidFill>
                  <a:srgbClr val="FFFFFF"/>
                </a:solidFill>
                <a:latin typeface="Source Sans Pro" charset="0"/>
                <a:ea typeface="Source Sans Pro" charset="0"/>
                <a:cs typeface="Source Sans Pro" charset="0"/>
              </a:rPr>
              <a:t> wait for a response</a:t>
            </a:r>
            <a:endParaRPr lang="en-US" sz="2200" b="1" dirty="0">
              <a:solidFill>
                <a:srgbClr val="FFFFFF"/>
              </a:solidFill>
              <a:latin typeface="Source Sans Pro" charset="0"/>
              <a:ea typeface="Source Sans Pro" charset="0"/>
              <a:cs typeface="Source Sans Pro" charset="0"/>
            </a:endParaRPr>
          </a:p>
        </p:txBody>
      </p:sp>
      <p:sp>
        <p:nvSpPr>
          <p:cNvPr id="23" name="Rectangle 22"/>
          <p:cNvSpPr/>
          <p:nvPr/>
        </p:nvSpPr>
        <p:spPr>
          <a:xfrm>
            <a:off x="6934200" y="3008489"/>
            <a:ext cx="4267200" cy="818444"/>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200" b="1" dirty="0">
                <a:solidFill>
                  <a:srgbClr val="FFFFFF"/>
                </a:solidFill>
                <a:latin typeface="Source Sans Pro" charset="0"/>
                <a:ea typeface="Source Sans Pro" charset="0"/>
                <a:cs typeface="Source Sans Pro" charset="0"/>
              </a:rPr>
              <a:t>You state: </a:t>
            </a:r>
            <a:r>
              <a:rPr lang="en-US" sz="2200" dirty="0">
                <a:solidFill>
                  <a:srgbClr val="FFFFFF"/>
                </a:solidFill>
                <a:latin typeface="Source Sans Pro" charset="0"/>
                <a:ea typeface="Source Sans Pro" charset="0"/>
                <a:cs typeface="Source Sans Pro" charset="0"/>
              </a:rPr>
              <a:t>“This is what I need to see</a:t>
            </a:r>
            <a:r>
              <a:rPr lang="mr-IN" sz="2200" dirty="0">
                <a:solidFill>
                  <a:srgbClr val="FFFFFF"/>
                </a:solidFill>
                <a:latin typeface="Source Sans Pro" charset="0"/>
                <a:ea typeface="Source Sans Pro" charset="0"/>
                <a:cs typeface="Source Sans Pro" charset="0"/>
              </a:rPr>
              <a:t>…</a:t>
            </a:r>
            <a:r>
              <a:rPr lang="en-US" sz="2200" dirty="0">
                <a:solidFill>
                  <a:srgbClr val="FFFFFF"/>
                </a:solidFill>
                <a:latin typeface="Source Sans Pro" charset="0"/>
                <a:ea typeface="Source Sans Pro" charset="0"/>
                <a:cs typeface="Source Sans Pro" charset="0"/>
              </a:rPr>
              <a:t>”</a:t>
            </a:r>
            <a:endParaRPr lang="en-US" sz="2200" b="1" dirty="0">
              <a:solidFill>
                <a:srgbClr val="FFFFFF"/>
              </a:solidFill>
              <a:latin typeface="Source Sans Pro" charset="0"/>
              <a:ea typeface="Source Sans Pro" charset="0"/>
              <a:cs typeface="Source Sans Pro" charset="0"/>
            </a:endParaRPr>
          </a:p>
        </p:txBody>
      </p:sp>
      <p:sp>
        <p:nvSpPr>
          <p:cNvPr id="24" name="Rectangle 23"/>
          <p:cNvSpPr/>
          <p:nvPr/>
        </p:nvSpPr>
        <p:spPr>
          <a:xfrm>
            <a:off x="6934200" y="4134556"/>
            <a:ext cx="4267200" cy="818444"/>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200" b="1" dirty="0">
                <a:solidFill>
                  <a:srgbClr val="FFFFFF"/>
                </a:solidFill>
                <a:latin typeface="Source Sans Pro" charset="0"/>
                <a:ea typeface="Source Sans Pro" charset="0"/>
                <a:cs typeface="Source Sans Pro" charset="0"/>
              </a:rPr>
              <a:t>You ask: </a:t>
            </a:r>
            <a:r>
              <a:rPr lang="en-US" sz="2200" dirty="0">
                <a:solidFill>
                  <a:srgbClr val="FFFFFF"/>
                </a:solidFill>
                <a:latin typeface="Source Sans Pro" charset="0"/>
                <a:ea typeface="Source Sans Pro" charset="0"/>
                <a:cs typeface="Source Sans Pro" charset="0"/>
              </a:rPr>
              <a:t>“What can we do to make sure this happens?”</a:t>
            </a:r>
            <a:endParaRPr lang="en-US" sz="2200" b="1" dirty="0">
              <a:solidFill>
                <a:srgbClr val="FFFFFF"/>
              </a:solidFill>
              <a:latin typeface="Source Sans Pro" charset="0"/>
              <a:ea typeface="Source Sans Pro" charset="0"/>
              <a:cs typeface="Source Sans Pro" charset="0"/>
            </a:endParaRPr>
          </a:p>
        </p:txBody>
      </p:sp>
    </p:spTree>
    <p:extLst>
      <p:ext uri="{BB962C8B-B14F-4D97-AF65-F5344CB8AC3E}">
        <p14:creationId xmlns:p14="http://schemas.microsoft.com/office/powerpoint/2010/main" val="15173666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grpSp>
        <p:nvGrpSpPr>
          <p:cNvPr id="2" name="Group 1"/>
          <p:cNvGrpSpPr/>
          <p:nvPr/>
        </p:nvGrpSpPr>
        <p:grpSpPr>
          <a:xfrm>
            <a:off x="762000" y="762000"/>
            <a:ext cx="4267200" cy="4190999"/>
            <a:chOff x="3642308" y="1233845"/>
            <a:chExt cx="4967113" cy="4190999"/>
          </a:xfrm>
        </p:grpSpPr>
        <p:sp>
          <p:nvSpPr>
            <p:cNvPr id="3" name="Rectangle 2"/>
            <p:cNvSpPr/>
            <p:nvPr/>
          </p:nvSpPr>
          <p:spPr>
            <a:xfrm>
              <a:off x="3642308" y="1233845"/>
              <a:ext cx="4967113" cy="818444"/>
            </a:xfrm>
            <a:prstGeom prst="rect">
              <a:avLst/>
            </a:prstGeom>
            <a:solidFill>
              <a:srgbClr val="00B4DC"/>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FF"/>
                  </a:solidFill>
                  <a:latin typeface="Source Sans Pro" charset="0"/>
                  <a:ea typeface="Source Sans Pro" charset="0"/>
                  <a:cs typeface="Source Sans Pro" charset="0"/>
                </a:rPr>
                <a:t>Observe</a:t>
              </a:r>
            </a:p>
          </p:txBody>
        </p:sp>
        <p:sp>
          <p:nvSpPr>
            <p:cNvPr id="4" name="Rectangle 3"/>
            <p:cNvSpPr/>
            <p:nvPr/>
          </p:nvSpPr>
          <p:spPr>
            <a:xfrm>
              <a:off x="3642308" y="2358030"/>
              <a:ext cx="4967113"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FF"/>
                  </a:solidFill>
                  <a:latin typeface="Source Sans Pro" charset="0"/>
                  <a:ea typeface="Source Sans Pro" charset="0"/>
                  <a:cs typeface="Source Sans Pro" charset="0"/>
                </a:rPr>
                <a:t>Respond</a:t>
              </a:r>
            </a:p>
          </p:txBody>
        </p:sp>
        <p:sp>
          <p:nvSpPr>
            <p:cNvPr id="6" name="Rectangle 5"/>
            <p:cNvSpPr/>
            <p:nvPr/>
          </p:nvSpPr>
          <p:spPr>
            <a:xfrm>
              <a:off x="3642308" y="3482215"/>
              <a:ext cx="4967113"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FFFFFF"/>
                </a:solidFill>
                <a:latin typeface="Source Sans Pro" charset="0"/>
                <a:ea typeface="Source Sans Pro" charset="0"/>
                <a:cs typeface="Source Sans Pro" charset="0"/>
              </a:endParaRPr>
            </a:p>
          </p:txBody>
        </p:sp>
        <p:sp>
          <p:nvSpPr>
            <p:cNvPr id="7" name="Rectangle 6"/>
            <p:cNvSpPr/>
            <p:nvPr/>
          </p:nvSpPr>
          <p:spPr>
            <a:xfrm>
              <a:off x="3642308" y="4606400"/>
              <a:ext cx="4967113"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FF"/>
                  </a:solidFill>
                  <a:latin typeface="Source Sans Pro" charset="0"/>
                  <a:ea typeface="Source Sans Pro" charset="0"/>
                  <a:cs typeface="Source Sans Pro" charset="0"/>
                </a:rPr>
                <a:t>Solve</a:t>
              </a:r>
            </a:p>
          </p:txBody>
        </p:sp>
      </p:grpSp>
      <p:sp>
        <p:nvSpPr>
          <p:cNvPr id="9" name="Rectangle 8"/>
          <p:cNvSpPr/>
          <p:nvPr/>
        </p:nvSpPr>
        <p:spPr>
          <a:xfrm>
            <a:off x="762000" y="5315655"/>
            <a:ext cx="4267200" cy="818444"/>
          </a:xfrm>
          <a:prstGeom prst="rect">
            <a:avLst/>
          </a:prstGeom>
          <a:solidFill>
            <a:schemeClr val="bg1"/>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00B4DC"/>
                </a:solidFill>
                <a:latin typeface="Source Sans Pro" charset="0"/>
                <a:ea typeface="Source Sans Pro" charset="0"/>
                <a:cs typeface="Source Sans Pro" charset="0"/>
              </a:rPr>
              <a:t>Agree</a:t>
            </a:r>
          </a:p>
        </p:txBody>
      </p:sp>
      <p:sp>
        <p:nvSpPr>
          <p:cNvPr id="15" name="Rectangle 14"/>
          <p:cNvSpPr/>
          <p:nvPr/>
        </p:nvSpPr>
        <p:spPr>
          <a:xfrm>
            <a:off x="762000" y="2991556"/>
            <a:ext cx="4267200" cy="818444"/>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FF"/>
                </a:solidFill>
                <a:latin typeface="Source Sans Pro" charset="0"/>
                <a:ea typeface="Source Sans Pro" charset="0"/>
                <a:cs typeface="Source Sans Pro" charset="0"/>
              </a:rPr>
              <a:t>Remind</a:t>
            </a:r>
          </a:p>
        </p:txBody>
      </p:sp>
      <p:sp>
        <p:nvSpPr>
          <p:cNvPr id="21" name="Rectangle 20"/>
          <p:cNvSpPr/>
          <p:nvPr/>
        </p:nvSpPr>
        <p:spPr>
          <a:xfrm>
            <a:off x="6934200" y="762000"/>
            <a:ext cx="4267200" cy="818444"/>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200" b="1" dirty="0">
                <a:solidFill>
                  <a:srgbClr val="FFFFFF"/>
                </a:solidFill>
                <a:latin typeface="Source Sans Pro" charset="0"/>
                <a:ea typeface="Source Sans Pro" charset="0"/>
                <a:cs typeface="Source Sans Pro" charset="0"/>
              </a:rPr>
              <a:t>You state: </a:t>
            </a:r>
            <a:r>
              <a:rPr lang="en-US" sz="2200" dirty="0">
                <a:solidFill>
                  <a:srgbClr val="FFFFFF"/>
                </a:solidFill>
                <a:latin typeface="Source Sans Pro" charset="0"/>
                <a:ea typeface="Source Sans Pro" charset="0"/>
                <a:cs typeface="Source Sans Pro" charset="0"/>
              </a:rPr>
              <a:t> “This is what I saw</a:t>
            </a:r>
            <a:r>
              <a:rPr lang="mr-IN" sz="2200" dirty="0">
                <a:solidFill>
                  <a:srgbClr val="FFFFFF"/>
                </a:solidFill>
                <a:latin typeface="Source Sans Pro" charset="0"/>
                <a:ea typeface="Source Sans Pro" charset="0"/>
                <a:cs typeface="Source Sans Pro" charset="0"/>
              </a:rPr>
              <a:t>…</a:t>
            </a:r>
            <a:r>
              <a:rPr lang="en-US" sz="2200" dirty="0">
                <a:solidFill>
                  <a:srgbClr val="FFFFFF"/>
                </a:solidFill>
                <a:latin typeface="Source Sans Pro" charset="0"/>
                <a:ea typeface="Source Sans Pro" charset="0"/>
                <a:cs typeface="Source Sans Pro" charset="0"/>
              </a:rPr>
              <a:t>”</a:t>
            </a:r>
            <a:endParaRPr lang="en-US" sz="2200" b="1" dirty="0">
              <a:solidFill>
                <a:srgbClr val="FFFFFF"/>
              </a:solidFill>
              <a:latin typeface="Source Sans Pro" charset="0"/>
              <a:ea typeface="Source Sans Pro" charset="0"/>
              <a:cs typeface="Source Sans Pro" charset="0"/>
            </a:endParaRPr>
          </a:p>
        </p:txBody>
      </p:sp>
      <p:sp>
        <p:nvSpPr>
          <p:cNvPr id="22" name="Rectangle 21"/>
          <p:cNvSpPr/>
          <p:nvPr/>
        </p:nvSpPr>
        <p:spPr>
          <a:xfrm>
            <a:off x="6934200" y="1885244"/>
            <a:ext cx="4267200" cy="818444"/>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200" b="1" dirty="0">
                <a:solidFill>
                  <a:srgbClr val="FFFFFF"/>
                </a:solidFill>
                <a:latin typeface="Source Sans Pro" charset="0"/>
                <a:ea typeface="Source Sans Pro" charset="0"/>
                <a:cs typeface="Source Sans Pro" charset="0"/>
              </a:rPr>
              <a:t>You</a:t>
            </a:r>
            <a:r>
              <a:rPr lang="en-US" sz="2200" dirty="0">
                <a:solidFill>
                  <a:srgbClr val="FFFFFF"/>
                </a:solidFill>
                <a:latin typeface="Source Sans Pro" charset="0"/>
                <a:ea typeface="Source Sans Pro" charset="0"/>
                <a:cs typeface="Source Sans Pro" charset="0"/>
              </a:rPr>
              <a:t> wait for a response</a:t>
            </a:r>
            <a:endParaRPr lang="en-US" sz="2200" b="1" dirty="0">
              <a:solidFill>
                <a:srgbClr val="FFFFFF"/>
              </a:solidFill>
              <a:latin typeface="Source Sans Pro" charset="0"/>
              <a:ea typeface="Source Sans Pro" charset="0"/>
              <a:cs typeface="Source Sans Pro" charset="0"/>
            </a:endParaRPr>
          </a:p>
        </p:txBody>
      </p:sp>
      <p:sp>
        <p:nvSpPr>
          <p:cNvPr id="23" name="Rectangle 22"/>
          <p:cNvSpPr/>
          <p:nvPr/>
        </p:nvSpPr>
        <p:spPr>
          <a:xfrm>
            <a:off x="6934200" y="3008488"/>
            <a:ext cx="4267200" cy="818444"/>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200" b="1" dirty="0">
                <a:solidFill>
                  <a:srgbClr val="FFFFFF"/>
                </a:solidFill>
                <a:latin typeface="Source Sans Pro" charset="0"/>
                <a:ea typeface="Source Sans Pro" charset="0"/>
                <a:cs typeface="Source Sans Pro" charset="0"/>
              </a:rPr>
              <a:t>You state: </a:t>
            </a:r>
            <a:r>
              <a:rPr lang="en-US" sz="2200" dirty="0">
                <a:solidFill>
                  <a:srgbClr val="FFFFFF"/>
                </a:solidFill>
                <a:latin typeface="Source Sans Pro" charset="0"/>
                <a:ea typeface="Source Sans Pro" charset="0"/>
                <a:cs typeface="Source Sans Pro" charset="0"/>
              </a:rPr>
              <a:t>“This is what I need to see</a:t>
            </a:r>
            <a:r>
              <a:rPr lang="mr-IN" sz="2200" dirty="0">
                <a:solidFill>
                  <a:srgbClr val="FFFFFF"/>
                </a:solidFill>
                <a:latin typeface="Source Sans Pro" charset="0"/>
                <a:ea typeface="Source Sans Pro" charset="0"/>
                <a:cs typeface="Source Sans Pro" charset="0"/>
              </a:rPr>
              <a:t>…</a:t>
            </a:r>
            <a:r>
              <a:rPr lang="en-US" sz="2200" dirty="0">
                <a:solidFill>
                  <a:srgbClr val="FFFFFF"/>
                </a:solidFill>
                <a:latin typeface="Source Sans Pro" charset="0"/>
                <a:ea typeface="Source Sans Pro" charset="0"/>
                <a:cs typeface="Source Sans Pro" charset="0"/>
              </a:rPr>
              <a:t>”</a:t>
            </a:r>
            <a:endParaRPr lang="en-US" sz="2200" b="1" dirty="0">
              <a:solidFill>
                <a:srgbClr val="FFFFFF"/>
              </a:solidFill>
              <a:latin typeface="Source Sans Pro" charset="0"/>
              <a:ea typeface="Source Sans Pro" charset="0"/>
              <a:cs typeface="Source Sans Pro" charset="0"/>
            </a:endParaRPr>
          </a:p>
        </p:txBody>
      </p:sp>
      <p:sp>
        <p:nvSpPr>
          <p:cNvPr id="24" name="Rectangle 23"/>
          <p:cNvSpPr/>
          <p:nvPr/>
        </p:nvSpPr>
        <p:spPr>
          <a:xfrm>
            <a:off x="6934200" y="4134555"/>
            <a:ext cx="4267200" cy="818444"/>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200" b="1" dirty="0">
                <a:solidFill>
                  <a:srgbClr val="FFFFFF"/>
                </a:solidFill>
                <a:latin typeface="Source Sans Pro" charset="0"/>
                <a:ea typeface="Source Sans Pro" charset="0"/>
                <a:cs typeface="Source Sans Pro" charset="0"/>
              </a:rPr>
              <a:t>You ask: </a:t>
            </a:r>
            <a:r>
              <a:rPr lang="en-US" sz="2200" dirty="0">
                <a:solidFill>
                  <a:srgbClr val="FFFFFF"/>
                </a:solidFill>
                <a:latin typeface="Source Sans Pro" charset="0"/>
                <a:ea typeface="Source Sans Pro" charset="0"/>
                <a:cs typeface="Source Sans Pro" charset="0"/>
              </a:rPr>
              <a:t>“What can we do to make sure this happens?”</a:t>
            </a:r>
            <a:endParaRPr lang="en-US" sz="2200" b="1" dirty="0">
              <a:solidFill>
                <a:srgbClr val="FFFFFF"/>
              </a:solidFill>
              <a:latin typeface="Source Sans Pro" charset="0"/>
              <a:ea typeface="Source Sans Pro" charset="0"/>
              <a:cs typeface="Source Sans Pro" charset="0"/>
            </a:endParaRPr>
          </a:p>
        </p:txBody>
      </p:sp>
      <p:sp>
        <p:nvSpPr>
          <p:cNvPr id="25" name="Rectangle 24"/>
          <p:cNvSpPr/>
          <p:nvPr/>
        </p:nvSpPr>
        <p:spPr>
          <a:xfrm>
            <a:off x="6934200" y="5260622"/>
            <a:ext cx="4267200" cy="818444"/>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200" b="1" dirty="0">
                <a:solidFill>
                  <a:srgbClr val="FFFFFF"/>
                </a:solidFill>
                <a:latin typeface="Source Sans Pro" charset="0"/>
                <a:ea typeface="Source Sans Pro" charset="0"/>
                <a:cs typeface="Source Sans Pro" charset="0"/>
              </a:rPr>
              <a:t>You re-state: </a:t>
            </a:r>
            <a:r>
              <a:rPr lang="en-US" sz="2200" dirty="0">
                <a:solidFill>
                  <a:srgbClr val="FFFFFF"/>
                </a:solidFill>
                <a:latin typeface="Source Sans Pro" charset="0"/>
                <a:ea typeface="Source Sans Pro" charset="0"/>
                <a:cs typeface="Source Sans Pro" charset="0"/>
              </a:rPr>
              <a:t>“So, we agree</a:t>
            </a:r>
            <a:r>
              <a:rPr lang="mr-IN" sz="2200" dirty="0">
                <a:solidFill>
                  <a:srgbClr val="FFFFFF"/>
                </a:solidFill>
                <a:latin typeface="Source Sans Pro" charset="0"/>
                <a:ea typeface="Source Sans Pro" charset="0"/>
                <a:cs typeface="Source Sans Pro" charset="0"/>
              </a:rPr>
              <a:t>…</a:t>
            </a:r>
            <a:r>
              <a:rPr lang="en-US" sz="2200" dirty="0">
                <a:solidFill>
                  <a:srgbClr val="FFFFFF"/>
                </a:solidFill>
                <a:latin typeface="Source Sans Pro" charset="0"/>
                <a:ea typeface="Source Sans Pro" charset="0"/>
                <a:cs typeface="Source Sans Pro" charset="0"/>
              </a:rPr>
              <a:t>”</a:t>
            </a:r>
            <a:endParaRPr lang="en-US" sz="2200" b="1" dirty="0">
              <a:solidFill>
                <a:srgbClr val="FFFFFF"/>
              </a:solidFill>
              <a:latin typeface="Source Sans Pro" charset="0"/>
              <a:ea typeface="Source Sans Pro" charset="0"/>
              <a:cs typeface="Source Sans Pro" charset="0"/>
            </a:endParaRPr>
          </a:p>
        </p:txBody>
      </p:sp>
    </p:spTree>
    <p:extLst>
      <p:ext uri="{BB962C8B-B14F-4D97-AF65-F5344CB8AC3E}">
        <p14:creationId xmlns:p14="http://schemas.microsoft.com/office/powerpoint/2010/main" val="3340264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9" name="Rectangle 8"/>
          <p:cNvSpPr>
            <a:spLocks noChangeArrowheads="1"/>
          </p:cNvSpPr>
          <p:nvPr/>
        </p:nvSpPr>
        <p:spPr bwMode="auto">
          <a:xfrm>
            <a:off x="1006998" y="1151072"/>
            <a:ext cx="2866506" cy="680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rgbClr val="EE2F4B"/>
                </a:solidFill>
                <a:latin typeface="Gilroy ExtraBold" charset="0"/>
                <a:ea typeface="Gilroy ExtraBold" charset="0"/>
                <a:cs typeface="Gilroy ExtraBold" charset="0"/>
              </a:rPr>
              <a:t>10 minutes</a:t>
            </a:r>
          </a:p>
        </p:txBody>
      </p:sp>
      <p:sp>
        <p:nvSpPr>
          <p:cNvPr id="10" name="TextBox 9"/>
          <p:cNvSpPr txBox="1"/>
          <p:nvPr/>
        </p:nvSpPr>
        <p:spPr>
          <a:xfrm>
            <a:off x="5490313" y="1311492"/>
            <a:ext cx="5630928" cy="4154984"/>
          </a:xfrm>
          <a:prstGeom prst="rect">
            <a:avLst/>
          </a:prstGeom>
          <a:noFill/>
        </p:spPr>
        <p:txBody>
          <a:bodyPr wrap="square" rtlCol="0">
            <a:spAutoFit/>
          </a:bodyPr>
          <a:lstStyle/>
          <a:p>
            <a:r>
              <a:rPr lang="en-US" sz="2400" dirty="0">
                <a:solidFill>
                  <a:srgbClr val="3B444D"/>
                </a:solidFill>
                <a:latin typeface="Source Sans Pro" charset="0"/>
                <a:ea typeface="Source Sans Pro" charset="0"/>
                <a:cs typeface="Source Sans Pro" charset="0"/>
              </a:rPr>
              <a:t>Get into your groups (nametag). Review the scenarios on page </a:t>
            </a:r>
            <a:r>
              <a:rPr lang="en-US" sz="2400" dirty="0">
                <a:latin typeface="Source Sans Pro" charset="0"/>
                <a:ea typeface="Source Sans Pro" charset="0"/>
                <a:cs typeface="Source Sans Pro" charset="0"/>
              </a:rPr>
              <a:t>13-14</a:t>
            </a:r>
            <a:r>
              <a:rPr lang="en-US" sz="2400" dirty="0">
                <a:solidFill>
                  <a:srgbClr val="EE2F4B"/>
                </a:solidFill>
                <a:latin typeface="Source Sans Pro" charset="0"/>
                <a:ea typeface="Source Sans Pro" charset="0"/>
                <a:cs typeface="Source Sans Pro" charset="0"/>
              </a:rPr>
              <a:t> </a:t>
            </a:r>
            <a:r>
              <a:rPr lang="en-US" sz="2400" dirty="0">
                <a:solidFill>
                  <a:srgbClr val="3B444D"/>
                </a:solidFill>
                <a:latin typeface="Source Sans Pro" charset="0"/>
                <a:ea typeface="Source Sans Pro" charset="0"/>
                <a:cs typeface="Source Sans Pro" charset="0"/>
              </a:rPr>
              <a:t>of your workbook. </a:t>
            </a:r>
          </a:p>
          <a:p>
            <a:endParaRPr lang="en-US" sz="2400" dirty="0">
              <a:solidFill>
                <a:srgbClr val="3B444D"/>
              </a:solidFill>
              <a:latin typeface="Source Sans Pro" charset="0"/>
              <a:ea typeface="Source Sans Pro" charset="0"/>
              <a:cs typeface="Source Sans Pro" charset="0"/>
            </a:endParaRPr>
          </a:p>
          <a:p>
            <a:r>
              <a:rPr lang="en-US" sz="2400" dirty="0">
                <a:solidFill>
                  <a:srgbClr val="3B444D"/>
                </a:solidFill>
                <a:latin typeface="Source Sans Pro" charset="0"/>
                <a:ea typeface="Source Sans Pro" charset="0"/>
                <a:cs typeface="Source Sans Pro" charset="0"/>
              </a:rPr>
              <a:t>For each scenario, follow the instructions to decide what encouragement method you would use, and whether you would need to have a challenging conversation.</a:t>
            </a:r>
          </a:p>
          <a:p>
            <a:endParaRPr lang="en-US" sz="2400" dirty="0">
              <a:solidFill>
                <a:srgbClr val="3B444D"/>
              </a:solidFill>
              <a:latin typeface="Source Sans Pro" charset="0"/>
              <a:ea typeface="Source Sans Pro" charset="0"/>
              <a:cs typeface="Source Sans Pro" charset="0"/>
            </a:endParaRPr>
          </a:p>
          <a:p>
            <a:r>
              <a:rPr lang="en-US" sz="2400" dirty="0">
                <a:solidFill>
                  <a:srgbClr val="3B444D"/>
                </a:solidFill>
                <a:latin typeface="Source Sans Pro" charset="0"/>
                <a:ea typeface="Source Sans Pro" charset="0"/>
                <a:cs typeface="Source Sans Pro" charset="0"/>
              </a:rPr>
              <a:t>With your partner, discuss and list the steps of your challenging conversation.</a:t>
            </a:r>
          </a:p>
        </p:txBody>
      </p:sp>
      <p:sp>
        <p:nvSpPr>
          <p:cNvPr id="11" name="Oval 10"/>
          <p:cNvSpPr/>
          <p:nvPr/>
        </p:nvSpPr>
        <p:spPr>
          <a:xfrm>
            <a:off x="5042043" y="1364040"/>
            <a:ext cx="344495" cy="344495"/>
          </a:xfrm>
          <a:prstGeom prst="ellipse">
            <a:avLst/>
          </a:prstGeom>
          <a:solidFill>
            <a:srgbClr val="EE2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1</a:t>
            </a:r>
          </a:p>
        </p:txBody>
      </p:sp>
      <p:sp>
        <p:nvSpPr>
          <p:cNvPr id="12" name="Oval 11"/>
          <p:cNvSpPr/>
          <p:nvPr/>
        </p:nvSpPr>
        <p:spPr>
          <a:xfrm>
            <a:off x="5042042" y="2853720"/>
            <a:ext cx="344495" cy="344495"/>
          </a:xfrm>
          <a:prstGeom prst="ellipse">
            <a:avLst/>
          </a:prstGeom>
          <a:solidFill>
            <a:srgbClr val="EE2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2</a:t>
            </a:r>
          </a:p>
        </p:txBody>
      </p:sp>
      <p:sp>
        <p:nvSpPr>
          <p:cNvPr id="13" name="Oval 12"/>
          <p:cNvSpPr/>
          <p:nvPr/>
        </p:nvSpPr>
        <p:spPr>
          <a:xfrm>
            <a:off x="5042042" y="4664242"/>
            <a:ext cx="344495" cy="344495"/>
          </a:xfrm>
          <a:prstGeom prst="ellipse">
            <a:avLst/>
          </a:prstGeom>
          <a:solidFill>
            <a:srgbClr val="EE2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3</a:t>
            </a:r>
          </a:p>
        </p:txBody>
      </p:sp>
    </p:spTree>
    <p:extLst>
      <p:ext uri="{BB962C8B-B14F-4D97-AF65-F5344CB8AC3E}">
        <p14:creationId xmlns:p14="http://schemas.microsoft.com/office/powerpoint/2010/main" val="389478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379"/>
            <a:ext cx="12192000" cy="6870379"/>
          </a:xfrm>
          <a:prstGeom prst="rect">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p:cNvSpPr>
            <a:spLocks noChangeArrowheads="1"/>
          </p:cNvSpPr>
          <p:nvPr/>
        </p:nvSpPr>
        <p:spPr bwMode="auto">
          <a:xfrm>
            <a:off x="0" y="2362200"/>
            <a:ext cx="12192000" cy="1911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12000" b="1" dirty="0">
                <a:solidFill>
                  <a:srgbClr val="FFFFFF"/>
                </a:solidFill>
                <a:latin typeface="Gilroy ExtraBold" charset="0"/>
                <a:ea typeface="Gilroy ExtraBold" charset="0"/>
                <a:cs typeface="Gilroy ExtraBold" charset="0"/>
              </a:rPr>
              <a:t>Debrief</a:t>
            </a:r>
          </a:p>
        </p:txBody>
      </p:sp>
    </p:spTree>
    <p:extLst>
      <p:ext uri="{BB962C8B-B14F-4D97-AF65-F5344CB8AC3E}">
        <p14:creationId xmlns:p14="http://schemas.microsoft.com/office/powerpoint/2010/main" val="8829938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85088" y="1117152"/>
            <a:ext cx="4194048" cy="660437"/>
          </a:xfrm>
          <a:prstGeom prst="rect">
            <a:avLst/>
          </a:prstGeom>
          <a:noFill/>
        </p:spPr>
        <p:txBody>
          <a:bodyPr wrap="square" rtlCol="0">
            <a:spAutoFit/>
          </a:bodyPr>
          <a:lstStyle/>
          <a:p>
            <a:pPr>
              <a:lnSpc>
                <a:spcPct val="80000"/>
              </a:lnSpc>
            </a:pPr>
            <a:r>
              <a:rPr lang="en-US" sz="4500" b="1" dirty="0">
                <a:solidFill>
                  <a:srgbClr val="00B4DC"/>
                </a:solidFill>
                <a:latin typeface="Gilroy ExtraBold" charset="0"/>
                <a:ea typeface="Gilroy ExtraBold" charset="0"/>
                <a:cs typeface="Gilroy ExtraBold" charset="0"/>
              </a:rPr>
              <a:t>Agenda</a:t>
            </a:r>
          </a:p>
        </p:txBody>
      </p:sp>
      <p:graphicFrame>
        <p:nvGraphicFramePr>
          <p:cNvPr id="6" name="Table 5"/>
          <p:cNvGraphicFramePr>
            <a:graphicFrameLocks noGrp="1"/>
          </p:cNvGraphicFramePr>
          <p:nvPr>
            <p:extLst>
              <p:ext uri="{D42A27DB-BD31-4B8C-83A1-F6EECF244321}">
                <p14:modId xmlns:p14="http://schemas.microsoft.com/office/powerpoint/2010/main" val="541746728"/>
              </p:ext>
            </p:extLst>
          </p:nvPr>
        </p:nvGraphicFramePr>
        <p:xfrm>
          <a:off x="5792164" y="1117152"/>
          <a:ext cx="5054486" cy="4936407"/>
        </p:xfrm>
        <a:graphic>
          <a:graphicData uri="http://schemas.openxmlformats.org/drawingml/2006/table">
            <a:tbl>
              <a:tblPr firstRow="1" bandRow="1">
                <a:tableStyleId>{5C22544A-7EE6-4342-B048-85BDC9FD1C3A}</a:tableStyleId>
              </a:tblPr>
              <a:tblGrid>
                <a:gridCol w="5054486">
                  <a:extLst>
                    <a:ext uri="{9D8B030D-6E8A-4147-A177-3AD203B41FA5}">
                      <a16:colId xmlns:a16="http://schemas.microsoft.com/office/drawing/2014/main" val="20000"/>
                    </a:ext>
                  </a:extLst>
                </a:gridCol>
              </a:tblGrid>
              <a:tr h="705201">
                <a:tc>
                  <a:txBody>
                    <a:bodyPr/>
                    <a:lstStyle/>
                    <a:p>
                      <a:r>
                        <a:rPr lang="en-US" sz="2200" b="0" dirty="0">
                          <a:solidFill>
                            <a:schemeClr val="tx1"/>
                          </a:solidFill>
                          <a:latin typeface="Source Sans Pro" charset="0"/>
                          <a:ea typeface="Source Sans Pro" charset="0"/>
                          <a:cs typeface="Source Sans Pro" charset="0"/>
                        </a:rPr>
                        <a:t>What is coaching?</a:t>
                      </a:r>
                    </a:p>
                  </a:txBody>
                  <a:tcPr anchor="ctr">
                    <a:noFill/>
                  </a:tcPr>
                </a:tc>
                <a:extLst>
                  <a:ext uri="{0D108BD9-81ED-4DB2-BD59-A6C34878D82A}">
                    <a16:rowId xmlns:a16="http://schemas.microsoft.com/office/drawing/2014/main" val="10000"/>
                  </a:ext>
                </a:extLst>
              </a:tr>
              <a:tr h="705201">
                <a:tc>
                  <a:txBody>
                    <a:bodyPr/>
                    <a:lstStyle/>
                    <a:p>
                      <a:r>
                        <a:rPr lang="en-US" sz="2200" b="0" dirty="0">
                          <a:solidFill>
                            <a:schemeClr val="tx1"/>
                          </a:solidFill>
                          <a:latin typeface="Source Sans Pro" charset="0"/>
                          <a:ea typeface="Source Sans Pro" charset="0"/>
                          <a:cs typeface="Source Sans Pro" charset="0"/>
                        </a:rPr>
                        <a:t>Encouragement</a:t>
                      </a:r>
                      <a:r>
                        <a:rPr lang="en-US" sz="2200" b="0" baseline="0" dirty="0">
                          <a:solidFill>
                            <a:schemeClr val="tx1"/>
                          </a:solidFill>
                          <a:latin typeface="Source Sans Pro" charset="0"/>
                          <a:ea typeface="Source Sans Pro" charset="0"/>
                          <a:cs typeface="Source Sans Pro" charset="0"/>
                        </a:rPr>
                        <a:t> and Recognition</a:t>
                      </a:r>
                      <a:endParaRPr lang="en-US" sz="2200" b="0" dirty="0">
                        <a:solidFill>
                          <a:schemeClr val="tx1"/>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1"/>
                  </a:ext>
                </a:extLst>
              </a:tr>
              <a:tr h="705201">
                <a:tc>
                  <a:txBody>
                    <a:bodyPr/>
                    <a:lstStyle/>
                    <a:p>
                      <a:r>
                        <a:rPr lang="en-US" sz="2200" b="0" dirty="0">
                          <a:solidFill>
                            <a:schemeClr val="tx1"/>
                          </a:solidFill>
                          <a:latin typeface="Source Sans Pro" charset="0"/>
                          <a:ea typeface="Source Sans Pro" charset="0"/>
                          <a:cs typeface="Source Sans Pro" charset="0"/>
                        </a:rPr>
                        <a:t>Challenging</a:t>
                      </a:r>
                      <a:r>
                        <a:rPr lang="en-US" sz="2200" b="0" baseline="0" dirty="0">
                          <a:solidFill>
                            <a:schemeClr val="tx1"/>
                          </a:solidFill>
                          <a:latin typeface="Source Sans Pro" charset="0"/>
                          <a:ea typeface="Source Sans Pro" charset="0"/>
                          <a:cs typeface="Source Sans Pro" charset="0"/>
                        </a:rPr>
                        <a:t> performance</a:t>
                      </a:r>
                      <a:endParaRPr lang="en-US" sz="2200" b="0" dirty="0">
                        <a:solidFill>
                          <a:schemeClr val="tx1"/>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2"/>
                  </a:ext>
                </a:extLst>
              </a:tr>
              <a:tr h="705201">
                <a:tc>
                  <a:txBody>
                    <a:bodyPr/>
                    <a:lstStyle/>
                    <a:p>
                      <a:r>
                        <a:rPr lang="en-US" sz="2200" b="0" dirty="0">
                          <a:solidFill>
                            <a:schemeClr val="bg1"/>
                          </a:solidFill>
                          <a:latin typeface="Source Sans Pro" charset="0"/>
                          <a:ea typeface="Source Sans Pro" charset="0"/>
                          <a:cs typeface="Source Sans Pro" charset="0"/>
                        </a:rPr>
                        <a:t>Situational leadership</a:t>
                      </a:r>
                    </a:p>
                  </a:txBody>
                  <a:tcPr anchor="ctr">
                    <a:solidFill>
                      <a:schemeClr val="tx2"/>
                    </a:solidFill>
                  </a:tcPr>
                </a:tc>
                <a:extLst>
                  <a:ext uri="{0D108BD9-81ED-4DB2-BD59-A6C34878D82A}">
                    <a16:rowId xmlns:a16="http://schemas.microsoft.com/office/drawing/2014/main" val="10003"/>
                  </a:ext>
                </a:extLst>
              </a:tr>
              <a:tr h="705201">
                <a:tc>
                  <a:txBody>
                    <a:bodyPr/>
                    <a:lstStyle/>
                    <a:p>
                      <a:r>
                        <a:rPr lang="en-US" sz="2200" b="0" dirty="0">
                          <a:solidFill>
                            <a:schemeClr val="tx1"/>
                          </a:solidFill>
                          <a:latin typeface="Source Sans Pro" charset="0"/>
                          <a:ea typeface="Source Sans Pro" charset="0"/>
                          <a:cs typeface="Source Sans Pro" charset="0"/>
                        </a:rPr>
                        <a:t>Effective Check-ins</a:t>
                      </a:r>
                    </a:p>
                  </a:txBody>
                  <a:tcPr anchor="ctr">
                    <a:noFill/>
                  </a:tcPr>
                </a:tc>
                <a:extLst>
                  <a:ext uri="{0D108BD9-81ED-4DB2-BD59-A6C34878D82A}">
                    <a16:rowId xmlns:a16="http://schemas.microsoft.com/office/drawing/2014/main" val="10004"/>
                  </a:ext>
                </a:extLst>
              </a:tr>
              <a:tr h="705201">
                <a:tc>
                  <a:txBody>
                    <a:bodyPr/>
                    <a:lstStyle/>
                    <a:p>
                      <a:r>
                        <a:rPr lang="en-US" sz="2200" b="0" dirty="0">
                          <a:solidFill>
                            <a:schemeClr val="tx1"/>
                          </a:solidFill>
                          <a:latin typeface="Source Sans Pro" charset="0"/>
                          <a:ea typeface="Source Sans Pro" charset="0"/>
                          <a:cs typeface="Source Sans Pro" charset="0"/>
                        </a:rPr>
                        <a:t>Questions</a:t>
                      </a:r>
                    </a:p>
                  </a:txBody>
                  <a:tcPr anchor="ctr">
                    <a:noFill/>
                  </a:tcPr>
                </a:tc>
                <a:extLst>
                  <a:ext uri="{0D108BD9-81ED-4DB2-BD59-A6C34878D82A}">
                    <a16:rowId xmlns:a16="http://schemas.microsoft.com/office/drawing/2014/main" val="10005"/>
                  </a:ext>
                </a:extLst>
              </a:tr>
              <a:tr h="705201">
                <a:tc>
                  <a:txBody>
                    <a:bodyPr/>
                    <a:lstStyle/>
                    <a:p>
                      <a:r>
                        <a:rPr lang="en-US" sz="2200" b="0" dirty="0">
                          <a:solidFill>
                            <a:schemeClr val="tx1"/>
                          </a:solidFill>
                          <a:latin typeface="Source Sans Pro" charset="0"/>
                          <a:ea typeface="Source Sans Pro" charset="0"/>
                          <a:cs typeface="Source Sans Pro" charset="0"/>
                        </a:rPr>
                        <a:t>Next Steps</a:t>
                      </a:r>
                      <a:endParaRPr lang="en-US" sz="2200" b="0" baseline="0" dirty="0">
                        <a:solidFill>
                          <a:schemeClr val="tx1"/>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5120664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D4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extBox 1"/>
          <p:cNvSpPr txBox="1"/>
          <p:nvPr/>
        </p:nvSpPr>
        <p:spPr>
          <a:xfrm>
            <a:off x="0" y="2813884"/>
            <a:ext cx="12192000" cy="1015663"/>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Diagnosis and treatment</a:t>
            </a:r>
          </a:p>
        </p:txBody>
      </p:sp>
      <p:pic>
        <p:nvPicPr>
          <p:cNvPr id="3" name="Picture 2"/>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701448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75845" y="2772325"/>
            <a:ext cx="12192000" cy="1015663"/>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A few housekeeping items</a:t>
            </a:r>
            <a:r>
              <a:rPr lang="mr-IN" sz="6000" b="1" dirty="0">
                <a:solidFill>
                  <a:srgbClr val="FFFFFF"/>
                </a:solidFill>
                <a:latin typeface="Gilroy ExtraBold" charset="0"/>
                <a:ea typeface="Gilroy ExtraBold" charset="0"/>
                <a:cs typeface="Gilroy ExtraBold" charset="0"/>
              </a:rPr>
              <a:t>…</a:t>
            </a:r>
            <a:endParaRPr lang="en-US" sz="6000" b="1" dirty="0">
              <a:solidFill>
                <a:srgbClr val="FFFFFF"/>
              </a:solidFill>
              <a:latin typeface="Gilroy ExtraBold" charset="0"/>
              <a:ea typeface="Gilroy ExtraBold" charset="0"/>
              <a:cs typeface="Gilroy ExtraBold" charset="0"/>
            </a:endParaRPr>
          </a:p>
        </p:txBody>
      </p:sp>
      <p:pic>
        <p:nvPicPr>
          <p:cNvPr id="11" name="Picture 10"/>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6121431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838200" y="838200"/>
            <a:ext cx="3505200" cy="1569660"/>
          </a:xfrm>
          <a:prstGeom prst="rect">
            <a:avLst/>
          </a:prstGeom>
          <a:noFill/>
        </p:spPr>
        <p:txBody>
          <a:bodyPr wrap="square" rtlCol="0">
            <a:spAutoFit/>
          </a:bodyPr>
          <a:lstStyle/>
          <a:p>
            <a:pPr>
              <a:lnSpc>
                <a:spcPct val="80000"/>
              </a:lnSpc>
            </a:pPr>
            <a:r>
              <a:rPr lang="en-US" sz="4000" b="1" dirty="0">
                <a:solidFill>
                  <a:srgbClr val="00B4DC"/>
                </a:solidFill>
                <a:latin typeface="Gilroy ExtraBold" charset="0"/>
                <a:ea typeface="Gilroy ExtraBold" charset="0"/>
                <a:cs typeface="Gilroy ExtraBold" charset="0"/>
              </a:rPr>
              <a:t>Common types of challenges</a:t>
            </a:r>
          </a:p>
        </p:txBody>
      </p:sp>
      <p:graphicFrame>
        <p:nvGraphicFramePr>
          <p:cNvPr id="6" name="Table 5"/>
          <p:cNvGraphicFramePr>
            <a:graphicFrameLocks noGrp="1"/>
          </p:cNvGraphicFramePr>
          <p:nvPr>
            <p:extLst>
              <p:ext uri="{D42A27DB-BD31-4B8C-83A1-F6EECF244321}">
                <p14:modId xmlns:p14="http://schemas.microsoft.com/office/powerpoint/2010/main" val="289750707"/>
              </p:ext>
            </p:extLst>
          </p:nvPr>
        </p:nvGraphicFramePr>
        <p:xfrm>
          <a:off x="5410200" y="559475"/>
          <a:ext cx="6181560" cy="2926080"/>
        </p:xfrm>
        <a:graphic>
          <a:graphicData uri="http://schemas.openxmlformats.org/drawingml/2006/table">
            <a:tbl>
              <a:tblPr firstRow="1" bandRow="1">
                <a:tableStyleId>{5C22544A-7EE6-4342-B048-85BDC9FD1C3A}</a:tableStyleId>
              </a:tblPr>
              <a:tblGrid>
                <a:gridCol w="6181560">
                  <a:extLst>
                    <a:ext uri="{9D8B030D-6E8A-4147-A177-3AD203B41FA5}">
                      <a16:colId xmlns:a16="http://schemas.microsoft.com/office/drawing/2014/main" val="20000"/>
                    </a:ext>
                  </a:extLst>
                </a:gridCol>
              </a:tblGrid>
              <a:tr h="370840">
                <a:tc>
                  <a:txBody>
                    <a:bodyPr/>
                    <a:lstStyle/>
                    <a:p>
                      <a:endParaRPr lang="en-US" sz="800" b="0" i="0" dirty="0">
                        <a:solidFill>
                          <a:schemeClr val="tx1">
                            <a:lumMod val="50000"/>
                            <a:lumOff val="50000"/>
                          </a:schemeClr>
                        </a:solidFill>
                        <a:latin typeface="Gilroy" charset="0"/>
                        <a:ea typeface="Gilroy" charset="0"/>
                        <a:cs typeface="Gilroy" charset="0"/>
                      </a:endParaRPr>
                    </a:p>
                    <a:p>
                      <a:pPr algn="l"/>
                      <a:r>
                        <a:rPr lang="en-US" sz="3200" b="1" i="0" dirty="0">
                          <a:solidFill>
                            <a:srgbClr val="00B4DC"/>
                          </a:solidFill>
                          <a:latin typeface="Gilroy ExtraBold" charset="0"/>
                          <a:ea typeface="Gilroy ExtraBold" charset="0"/>
                          <a:cs typeface="Gilroy ExtraBold" charset="0"/>
                        </a:rPr>
                        <a:t>Conditions challenge</a:t>
                      </a:r>
                    </a:p>
                  </a:txBody>
                  <a:tcPr>
                    <a:noFill/>
                  </a:tcPr>
                </a:tc>
                <a:extLst>
                  <a:ext uri="{0D108BD9-81ED-4DB2-BD59-A6C34878D82A}">
                    <a16:rowId xmlns:a16="http://schemas.microsoft.com/office/drawing/2014/main" val="10000"/>
                  </a:ext>
                </a:extLst>
              </a:tr>
              <a:tr h="370840">
                <a:tc>
                  <a:txBody>
                    <a:bodyPr/>
                    <a:lstStyle/>
                    <a:p>
                      <a:pPr marL="342900" indent="-342900">
                        <a:buFont typeface="Arial" charset="0"/>
                        <a:buChar char="•"/>
                      </a:pPr>
                      <a:r>
                        <a:rPr lang="en-US" sz="2200" b="0" i="0" baseline="0" dirty="0">
                          <a:solidFill>
                            <a:schemeClr val="tx1"/>
                          </a:solidFill>
                          <a:latin typeface="Source Sans Pro" charset="0"/>
                          <a:ea typeface="Source Sans Pro" charset="0"/>
                          <a:cs typeface="Source Sans Pro" charset="0"/>
                        </a:rPr>
                        <a:t>Access to necessary tools to meet goals</a:t>
                      </a:r>
                    </a:p>
                  </a:txBody>
                  <a:tcPr>
                    <a:solidFill>
                      <a:schemeClr val="bg1"/>
                    </a:solidFill>
                  </a:tcPr>
                </a:tc>
                <a:extLst>
                  <a:ext uri="{0D108BD9-81ED-4DB2-BD59-A6C34878D82A}">
                    <a16:rowId xmlns:a16="http://schemas.microsoft.com/office/drawing/2014/main" val="10001"/>
                  </a:ext>
                </a:extLst>
              </a:tr>
              <a:tr h="370840">
                <a:tc>
                  <a:txBody>
                    <a:bodyPr/>
                    <a:lstStyle/>
                    <a:p>
                      <a:pPr algn="ctr"/>
                      <a:endParaRPr lang="en-US" sz="3200" b="1" i="0" baseline="0" dirty="0">
                        <a:solidFill>
                          <a:schemeClr val="bg1"/>
                        </a:solidFill>
                        <a:latin typeface="Gilroy ExtraBold" charset="0"/>
                        <a:ea typeface="Gilroy ExtraBold" charset="0"/>
                        <a:cs typeface="Gilroy ExtraBold" charset="0"/>
                      </a:endParaRPr>
                    </a:p>
                  </a:txBody>
                  <a:tcPr>
                    <a:noFill/>
                  </a:tcPr>
                </a:tc>
                <a:extLst>
                  <a:ext uri="{0D108BD9-81ED-4DB2-BD59-A6C34878D82A}">
                    <a16:rowId xmlns:a16="http://schemas.microsoft.com/office/drawing/2014/main" val="10002"/>
                  </a:ext>
                </a:extLst>
              </a:tr>
              <a:tr h="142688">
                <a:tc>
                  <a:txBody>
                    <a:bodyPr/>
                    <a:lstStyle/>
                    <a:p>
                      <a:pPr marL="342900" indent="-342900">
                        <a:buFont typeface="Arial" charset="0"/>
                        <a:buChar char="•"/>
                      </a:pPr>
                      <a:endParaRPr lang="en-US" sz="800" b="0" i="0" baseline="0" dirty="0">
                        <a:solidFill>
                          <a:schemeClr val="tx1"/>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3"/>
                  </a:ext>
                </a:extLst>
              </a:tr>
              <a:tr h="370840">
                <a:tc>
                  <a:txBody>
                    <a:bodyPr/>
                    <a:lstStyle/>
                    <a:p>
                      <a:pPr algn="ctr"/>
                      <a:endParaRPr lang="en-US" sz="3200" b="1" i="0" dirty="0">
                        <a:solidFill>
                          <a:schemeClr val="bg1"/>
                        </a:solidFill>
                        <a:latin typeface="Gilroy ExtraBold" charset="0"/>
                        <a:ea typeface="Gilroy ExtraBold" charset="0"/>
                        <a:cs typeface="Gilroy ExtraBold" charset="0"/>
                      </a:endParaRPr>
                    </a:p>
                  </a:txBody>
                  <a:tcPr>
                    <a:noFill/>
                  </a:tcPr>
                </a:tc>
                <a:extLst>
                  <a:ext uri="{0D108BD9-81ED-4DB2-BD59-A6C34878D82A}">
                    <a16:rowId xmlns:a16="http://schemas.microsoft.com/office/drawing/2014/main" val="10004"/>
                  </a:ext>
                </a:extLst>
              </a:tr>
              <a:tr h="370840">
                <a:tc>
                  <a:txBody>
                    <a:bodyPr/>
                    <a:lstStyle/>
                    <a:p>
                      <a:pPr marL="342900" indent="-342900">
                        <a:buFont typeface="Arial" charset="0"/>
                        <a:buChar char="•"/>
                      </a:pPr>
                      <a:endParaRPr lang="en-US" sz="2200" b="0" i="0" baseline="0" dirty="0">
                        <a:solidFill>
                          <a:schemeClr val="tx1"/>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565784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722362413"/>
              </p:ext>
            </p:extLst>
          </p:nvPr>
        </p:nvGraphicFramePr>
        <p:xfrm>
          <a:off x="5410200" y="559475"/>
          <a:ext cx="6181560" cy="3810000"/>
        </p:xfrm>
        <a:graphic>
          <a:graphicData uri="http://schemas.openxmlformats.org/drawingml/2006/table">
            <a:tbl>
              <a:tblPr firstRow="1" bandRow="1">
                <a:tableStyleId>{5C22544A-7EE6-4342-B048-85BDC9FD1C3A}</a:tableStyleId>
              </a:tblPr>
              <a:tblGrid>
                <a:gridCol w="6181560">
                  <a:extLst>
                    <a:ext uri="{9D8B030D-6E8A-4147-A177-3AD203B41FA5}">
                      <a16:colId xmlns:a16="http://schemas.microsoft.com/office/drawing/2014/main" val="20000"/>
                    </a:ext>
                  </a:extLst>
                </a:gridCol>
              </a:tblGrid>
              <a:tr h="370840">
                <a:tc>
                  <a:txBody>
                    <a:bodyPr/>
                    <a:lstStyle/>
                    <a:p>
                      <a:endParaRPr lang="en-US" sz="800" b="0" i="0" dirty="0">
                        <a:solidFill>
                          <a:schemeClr val="tx1">
                            <a:lumMod val="50000"/>
                            <a:lumOff val="50000"/>
                          </a:schemeClr>
                        </a:solidFill>
                        <a:latin typeface="Gilroy" charset="0"/>
                        <a:ea typeface="Gilroy" charset="0"/>
                        <a:cs typeface="Gilroy" charset="0"/>
                      </a:endParaRPr>
                    </a:p>
                    <a:p>
                      <a:pPr algn="l"/>
                      <a:r>
                        <a:rPr lang="en-US" sz="3200" b="1" i="0" dirty="0">
                          <a:solidFill>
                            <a:schemeClr val="tx1">
                              <a:lumMod val="50000"/>
                              <a:lumOff val="50000"/>
                            </a:schemeClr>
                          </a:solidFill>
                          <a:latin typeface="Gilroy ExtraBold" charset="0"/>
                          <a:ea typeface="Gilroy ExtraBold" charset="0"/>
                          <a:cs typeface="Gilroy ExtraBold" charset="0"/>
                        </a:rPr>
                        <a:t>Conditions challenge</a:t>
                      </a:r>
                    </a:p>
                  </a:txBody>
                  <a:tcPr>
                    <a:noFill/>
                  </a:tcPr>
                </a:tc>
                <a:extLst>
                  <a:ext uri="{0D108BD9-81ED-4DB2-BD59-A6C34878D82A}">
                    <a16:rowId xmlns:a16="http://schemas.microsoft.com/office/drawing/2014/main" val="10000"/>
                  </a:ext>
                </a:extLst>
              </a:tr>
              <a:tr h="370840">
                <a:tc>
                  <a:txBody>
                    <a:bodyPr/>
                    <a:lstStyle/>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Access to necessary tools to meet goals</a:t>
                      </a:r>
                    </a:p>
                    <a:p>
                      <a:pPr marL="342900" indent="-342900">
                        <a:buFont typeface="Arial" charset="0"/>
                        <a:buChar char="•"/>
                      </a:pPr>
                      <a:endParaRPr lang="en-US" sz="2200" b="0" i="0" baseline="0" dirty="0">
                        <a:solidFill>
                          <a:schemeClr val="tx1">
                            <a:lumMod val="50000"/>
                            <a:lumOff val="50000"/>
                          </a:schemeClr>
                        </a:solidFill>
                        <a:latin typeface="Source Sans Pro" charset="0"/>
                        <a:ea typeface="Source Sans Pro" charset="0"/>
                        <a:cs typeface="Source Sans Pro" charset="0"/>
                      </a:endParaRPr>
                    </a:p>
                  </a:txBody>
                  <a:tcPr>
                    <a:solidFill>
                      <a:schemeClr val="bg1"/>
                    </a:solidFill>
                  </a:tcPr>
                </a:tc>
                <a:extLst>
                  <a:ext uri="{0D108BD9-81ED-4DB2-BD59-A6C34878D82A}">
                    <a16:rowId xmlns:a16="http://schemas.microsoft.com/office/drawing/2014/main" val="10001"/>
                  </a:ext>
                </a:extLst>
              </a:tr>
              <a:tr h="370840">
                <a:tc>
                  <a:txBody>
                    <a:bodyPr/>
                    <a:lstStyle/>
                    <a:p>
                      <a:pPr algn="l"/>
                      <a:r>
                        <a:rPr lang="en-US" sz="3200" b="1" i="0" baseline="0" dirty="0">
                          <a:solidFill>
                            <a:srgbClr val="00B4DC"/>
                          </a:solidFill>
                          <a:latin typeface="Gilroy ExtraBold" charset="0"/>
                          <a:ea typeface="Gilroy ExtraBold" charset="0"/>
                          <a:cs typeface="Gilroy ExtraBold" charset="0"/>
                        </a:rPr>
                        <a:t>Attitude challenge</a:t>
                      </a:r>
                    </a:p>
                  </a:txBody>
                  <a:tcPr>
                    <a:noFill/>
                  </a:tcPr>
                </a:tc>
                <a:extLst>
                  <a:ext uri="{0D108BD9-81ED-4DB2-BD59-A6C34878D82A}">
                    <a16:rowId xmlns:a16="http://schemas.microsoft.com/office/drawing/2014/main" val="10002"/>
                  </a:ext>
                </a:extLst>
              </a:tr>
              <a:tr h="142688">
                <a:tc>
                  <a:txBody>
                    <a:bodyPr/>
                    <a:lstStyle/>
                    <a:p>
                      <a:pPr marL="342900" indent="-342900">
                        <a:buFont typeface="Arial" charset="0"/>
                        <a:buChar char="•"/>
                      </a:pPr>
                      <a:r>
                        <a:rPr lang="en-US" sz="2200" b="0" i="0" baseline="0" dirty="0">
                          <a:solidFill>
                            <a:schemeClr val="tx1"/>
                          </a:solidFill>
                          <a:latin typeface="Source Sans Pro" charset="0"/>
                          <a:ea typeface="Source Sans Pro" charset="0"/>
                          <a:cs typeface="Source Sans Pro" charset="0"/>
                        </a:rPr>
                        <a:t>Team members don’t fully understand the goals, expectations, or vision of the program. </a:t>
                      </a:r>
                      <a:endParaRPr lang="en-US" sz="800" b="0" i="0" baseline="0" dirty="0">
                        <a:solidFill>
                          <a:schemeClr val="tx1"/>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3"/>
                  </a:ext>
                </a:extLst>
              </a:tr>
              <a:tr h="370840">
                <a:tc>
                  <a:txBody>
                    <a:bodyPr/>
                    <a:lstStyle/>
                    <a:p>
                      <a:pPr algn="ctr"/>
                      <a:endParaRPr lang="en-US" sz="3200" b="1" i="0" dirty="0">
                        <a:solidFill>
                          <a:schemeClr val="bg1"/>
                        </a:solidFill>
                        <a:latin typeface="Gilroy ExtraBold" charset="0"/>
                        <a:ea typeface="Gilroy ExtraBold" charset="0"/>
                        <a:cs typeface="Gilroy ExtraBold" charset="0"/>
                      </a:endParaRPr>
                    </a:p>
                  </a:txBody>
                  <a:tcPr>
                    <a:noFill/>
                  </a:tcPr>
                </a:tc>
                <a:extLst>
                  <a:ext uri="{0D108BD9-81ED-4DB2-BD59-A6C34878D82A}">
                    <a16:rowId xmlns:a16="http://schemas.microsoft.com/office/drawing/2014/main" val="10004"/>
                  </a:ext>
                </a:extLst>
              </a:tr>
              <a:tr h="370840">
                <a:tc>
                  <a:txBody>
                    <a:bodyPr/>
                    <a:lstStyle/>
                    <a:p>
                      <a:pPr marL="342900" indent="-342900">
                        <a:buFont typeface="Arial" charset="0"/>
                        <a:buChar char="•"/>
                      </a:pPr>
                      <a:endParaRPr lang="en-US" sz="2200" b="0" i="0" baseline="0" dirty="0">
                        <a:solidFill>
                          <a:schemeClr val="tx1"/>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5"/>
                  </a:ext>
                </a:extLst>
              </a:tr>
            </a:tbl>
          </a:graphicData>
        </a:graphic>
      </p:graphicFrame>
      <p:sp>
        <p:nvSpPr>
          <p:cNvPr id="8" name="TextBox 7"/>
          <p:cNvSpPr txBox="1"/>
          <p:nvPr/>
        </p:nvSpPr>
        <p:spPr>
          <a:xfrm>
            <a:off x="838200" y="838200"/>
            <a:ext cx="3505200" cy="1569660"/>
          </a:xfrm>
          <a:prstGeom prst="rect">
            <a:avLst/>
          </a:prstGeom>
          <a:noFill/>
        </p:spPr>
        <p:txBody>
          <a:bodyPr wrap="square" rtlCol="0">
            <a:spAutoFit/>
          </a:bodyPr>
          <a:lstStyle/>
          <a:p>
            <a:pPr>
              <a:lnSpc>
                <a:spcPct val="80000"/>
              </a:lnSpc>
            </a:pPr>
            <a:r>
              <a:rPr lang="en-US" sz="4000" b="1" dirty="0">
                <a:solidFill>
                  <a:srgbClr val="00B4DC"/>
                </a:solidFill>
                <a:latin typeface="Gilroy ExtraBold" charset="0"/>
                <a:ea typeface="Gilroy ExtraBold" charset="0"/>
                <a:cs typeface="Gilroy ExtraBold" charset="0"/>
              </a:rPr>
              <a:t>Common types of challenges</a:t>
            </a:r>
          </a:p>
        </p:txBody>
      </p:sp>
    </p:spTree>
    <p:extLst>
      <p:ext uri="{BB962C8B-B14F-4D97-AF65-F5344CB8AC3E}">
        <p14:creationId xmlns:p14="http://schemas.microsoft.com/office/powerpoint/2010/main" val="15348861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46188951"/>
              </p:ext>
            </p:extLst>
          </p:nvPr>
        </p:nvGraphicFramePr>
        <p:xfrm>
          <a:off x="5410200" y="559475"/>
          <a:ext cx="6181560" cy="4815840"/>
        </p:xfrm>
        <a:graphic>
          <a:graphicData uri="http://schemas.openxmlformats.org/drawingml/2006/table">
            <a:tbl>
              <a:tblPr firstRow="1" bandRow="1">
                <a:tableStyleId>{5C22544A-7EE6-4342-B048-85BDC9FD1C3A}</a:tableStyleId>
              </a:tblPr>
              <a:tblGrid>
                <a:gridCol w="6181560">
                  <a:extLst>
                    <a:ext uri="{9D8B030D-6E8A-4147-A177-3AD203B41FA5}">
                      <a16:colId xmlns:a16="http://schemas.microsoft.com/office/drawing/2014/main" val="20000"/>
                    </a:ext>
                  </a:extLst>
                </a:gridCol>
              </a:tblGrid>
              <a:tr h="370840">
                <a:tc>
                  <a:txBody>
                    <a:bodyPr/>
                    <a:lstStyle/>
                    <a:p>
                      <a:pPr algn="l"/>
                      <a:endParaRPr lang="en-US" sz="800" b="0" i="0" dirty="0">
                        <a:solidFill>
                          <a:schemeClr val="tx1">
                            <a:lumMod val="50000"/>
                            <a:lumOff val="50000"/>
                          </a:schemeClr>
                        </a:solidFill>
                        <a:latin typeface="Gilroy" charset="0"/>
                        <a:ea typeface="Gilroy" charset="0"/>
                        <a:cs typeface="Gilroy" charset="0"/>
                      </a:endParaRPr>
                    </a:p>
                    <a:p>
                      <a:pPr algn="l"/>
                      <a:r>
                        <a:rPr lang="en-US" sz="3200" b="1" i="0" dirty="0">
                          <a:solidFill>
                            <a:schemeClr val="tx1">
                              <a:lumMod val="50000"/>
                              <a:lumOff val="50000"/>
                            </a:schemeClr>
                          </a:solidFill>
                          <a:latin typeface="Gilroy ExtraBold" charset="0"/>
                          <a:ea typeface="Gilroy ExtraBold" charset="0"/>
                          <a:cs typeface="Gilroy ExtraBold" charset="0"/>
                        </a:rPr>
                        <a:t>Conditions challenge</a:t>
                      </a:r>
                    </a:p>
                  </a:txBody>
                  <a:tcPr>
                    <a:noFill/>
                  </a:tcPr>
                </a:tc>
                <a:extLst>
                  <a:ext uri="{0D108BD9-81ED-4DB2-BD59-A6C34878D82A}">
                    <a16:rowId xmlns:a16="http://schemas.microsoft.com/office/drawing/2014/main" val="10000"/>
                  </a:ext>
                </a:extLst>
              </a:tr>
              <a:tr h="370840">
                <a:tc>
                  <a:txBody>
                    <a:bodyPr/>
                    <a:lstStyle/>
                    <a:p>
                      <a:pPr marL="342900" indent="-342900" algn="l">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Access to necessary tools to meet goals</a:t>
                      </a:r>
                    </a:p>
                    <a:p>
                      <a:pPr marL="342900" indent="-342900" algn="l">
                        <a:buFont typeface="Arial" charset="0"/>
                        <a:buChar char="•"/>
                      </a:pPr>
                      <a:endParaRPr lang="en-US" sz="2200" b="0" i="0" baseline="0" dirty="0">
                        <a:solidFill>
                          <a:schemeClr val="tx1">
                            <a:lumMod val="50000"/>
                            <a:lumOff val="50000"/>
                          </a:schemeClr>
                        </a:solidFill>
                        <a:latin typeface="Source Sans Pro" charset="0"/>
                        <a:ea typeface="Source Sans Pro" charset="0"/>
                        <a:cs typeface="Source Sans Pro" charset="0"/>
                      </a:endParaRPr>
                    </a:p>
                  </a:txBody>
                  <a:tcPr>
                    <a:solidFill>
                      <a:schemeClr val="bg1"/>
                    </a:solidFill>
                  </a:tcPr>
                </a:tc>
                <a:extLst>
                  <a:ext uri="{0D108BD9-81ED-4DB2-BD59-A6C34878D82A}">
                    <a16:rowId xmlns:a16="http://schemas.microsoft.com/office/drawing/2014/main" val="10001"/>
                  </a:ext>
                </a:extLst>
              </a:tr>
              <a:tr h="370840">
                <a:tc>
                  <a:txBody>
                    <a:bodyPr/>
                    <a:lstStyle/>
                    <a:p>
                      <a:pPr algn="l"/>
                      <a:r>
                        <a:rPr lang="en-US" sz="3200" b="1" i="0" baseline="0" dirty="0">
                          <a:solidFill>
                            <a:schemeClr val="tx1">
                              <a:lumMod val="50000"/>
                              <a:lumOff val="50000"/>
                            </a:schemeClr>
                          </a:solidFill>
                          <a:latin typeface="Gilroy ExtraBold" charset="0"/>
                          <a:ea typeface="Gilroy ExtraBold" charset="0"/>
                          <a:cs typeface="Gilroy ExtraBold" charset="0"/>
                        </a:rPr>
                        <a:t>Attitude challenge</a:t>
                      </a:r>
                    </a:p>
                  </a:txBody>
                  <a:tcPr>
                    <a:noFill/>
                  </a:tcPr>
                </a:tc>
                <a:extLst>
                  <a:ext uri="{0D108BD9-81ED-4DB2-BD59-A6C34878D82A}">
                    <a16:rowId xmlns:a16="http://schemas.microsoft.com/office/drawing/2014/main" val="10002"/>
                  </a:ext>
                </a:extLst>
              </a:tr>
              <a:tr h="142688">
                <a:tc>
                  <a:txBody>
                    <a:bodyPr/>
                    <a:lstStyle/>
                    <a:p>
                      <a:pPr marL="342900" indent="-342900">
                        <a:buFont typeface="Arial" charset="0"/>
                        <a:buChar char="•"/>
                      </a:pPr>
                      <a:r>
                        <a:rPr lang="en-US" sz="2200" b="0" i="0" baseline="0" dirty="0">
                          <a:solidFill>
                            <a:schemeClr val="tx1"/>
                          </a:solidFill>
                          <a:latin typeface="Source Sans Pro" charset="0"/>
                          <a:ea typeface="Source Sans Pro" charset="0"/>
                          <a:cs typeface="Source Sans Pro" charset="0"/>
                        </a:rPr>
                        <a:t>Team members don’t fully understand the goals, expectations, or vision of the program. </a:t>
                      </a:r>
                      <a:endParaRPr lang="en-US" sz="800" b="0" i="0" baseline="0" dirty="0">
                        <a:solidFill>
                          <a:schemeClr val="tx1"/>
                        </a:solidFill>
                        <a:latin typeface="Source Sans Pro" charset="0"/>
                        <a:ea typeface="Source Sans Pro" charset="0"/>
                        <a:cs typeface="Source Sans Pro" charset="0"/>
                      </a:endParaRPr>
                    </a:p>
                    <a:p>
                      <a:pPr marL="342900" indent="-342900" algn="l">
                        <a:buFont typeface="Arial" charset="0"/>
                        <a:buChar char="•"/>
                      </a:pPr>
                      <a:endParaRPr lang="en-US" sz="2200" b="0" i="0" baseline="0" dirty="0">
                        <a:solidFill>
                          <a:schemeClr val="tx1">
                            <a:lumMod val="50000"/>
                            <a:lumOff val="50000"/>
                          </a:schemeClr>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3"/>
                  </a:ext>
                </a:extLst>
              </a:tr>
              <a:tr h="370840">
                <a:tc>
                  <a:txBody>
                    <a:bodyPr/>
                    <a:lstStyle/>
                    <a:p>
                      <a:pPr algn="l"/>
                      <a:r>
                        <a:rPr lang="en-US" sz="3200" b="1" i="0" dirty="0">
                          <a:solidFill>
                            <a:srgbClr val="00B4DC"/>
                          </a:solidFill>
                          <a:latin typeface="Gilroy ExtraBold" charset="0"/>
                          <a:ea typeface="Gilroy ExtraBold" charset="0"/>
                          <a:cs typeface="Gilroy ExtraBold" charset="0"/>
                        </a:rPr>
                        <a:t>Training</a:t>
                      </a:r>
                      <a:r>
                        <a:rPr lang="en-US" sz="3200" b="1" i="0" baseline="0" dirty="0">
                          <a:solidFill>
                            <a:srgbClr val="00B4DC"/>
                          </a:solidFill>
                          <a:latin typeface="Gilroy ExtraBold" charset="0"/>
                          <a:ea typeface="Gilroy ExtraBold" charset="0"/>
                          <a:cs typeface="Gilroy ExtraBold" charset="0"/>
                        </a:rPr>
                        <a:t> challenge</a:t>
                      </a:r>
                      <a:endParaRPr lang="en-US" sz="3200" b="1" i="0" dirty="0">
                        <a:solidFill>
                          <a:srgbClr val="00B4DC"/>
                        </a:solidFill>
                        <a:latin typeface="Gilroy ExtraBold" charset="0"/>
                        <a:ea typeface="Gilroy ExtraBold" charset="0"/>
                        <a:cs typeface="Gilroy ExtraBold" charset="0"/>
                      </a:endParaRPr>
                    </a:p>
                  </a:txBody>
                  <a:tcPr>
                    <a:noFill/>
                  </a:tcPr>
                </a:tc>
                <a:extLst>
                  <a:ext uri="{0D108BD9-81ED-4DB2-BD59-A6C34878D82A}">
                    <a16:rowId xmlns:a16="http://schemas.microsoft.com/office/drawing/2014/main" val="10004"/>
                  </a:ext>
                </a:extLst>
              </a:tr>
              <a:tr h="370840">
                <a:tc>
                  <a:txBody>
                    <a:bodyPr/>
                    <a:lstStyle/>
                    <a:p>
                      <a:pPr marL="342900" indent="-342900" algn="l">
                        <a:buFont typeface="Arial" charset="0"/>
                        <a:buChar char="•"/>
                      </a:pPr>
                      <a:r>
                        <a:rPr lang="en-US" sz="2200" b="0" i="0" baseline="0" dirty="0">
                          <a:solidFill>
                            <a:schemeClr val="tx1"/>
                          </a:solidFill>
                          <a:latin typeface="Source Sans Pro" charset="0"/>
                          <a:ea typeface="Source Sans Pro" charset="0"/>
                          <a:cs typeface="Source Sans Pro" charset="0"/>
                        </a:rPr>
                        <a:t>Team members lack specific skills to meet goals</a:t>
                      </a:r>
                    </a:p>
                    <a:p>
                      <a:pPr marL="342900" indent="-342900" algn="l">
                        <a:buFont typeface="Arial" charset="0"/>
                        <a:buChar char="•"/>
                      </a:pPr>
                      <a:r>
                        <a:rPr lang="en-US" sz="2200" b="0" i="0" baseline="0" dirty="0">
                          <a:solidFill>
                            <a:schemeClr val="tx1"/>
                          </a:solidFill>
                          <a:latin typeface="Source Sans Pro" charset="0"/>
                          <a:ea typeface="Source Sans Pro" charset="0"/>
                          <a:cs typeface="Source Sans Pro" charset="0"/>
                        </a:rPr>
                        <a:t>Team members weren’t trained properly</a:t>
                      </a:r>
                    </a:p>
                    <a:p>
                      <a:pPr marL="342900" indent="-342900" algn="l">
                        <a:buFont typeface="Arial" charset="0"/>
                        <a:buChar char="•"/>
                      </a:pPr>
                      <a:r>
                        <a:rPr lang="en-US" sz="2200" b="0" i="0" baseline="0" dirty="0">
                          <a:solidFill>
                            <a:schemeClr val="tx1"/>
                          </a:solidFill>
                          <a:latin typeface="Source Sans Pro" charset="0"/>
                          <a:ea typeface="Source Sans Pro" charset="0"/>
                          <a:cs typeface="Source Sans Pro" charset="0"/>
                        </a:rPr>
                        <a:t>Preventive solution</a:t>
                      </a:r>
                    </a:p>
                  </a:txBody>
                  <a:tcPr>
                    <a:noFill/>
                  </a:tcPr>
                </a:tc>
                <a:extLst>
                  <a:ext uri="{0D108BD9-81ED-4DB2-BD59-A6C34878D82A}">
                    <a16:rowId xmlns:a16="http://schemas.microsoft.com/office/drawing/2014/main" val="10005"/>
                  </a:ext>
                </a:extLst>
              </a:tr>
            </a:tbl>
          </a:graphicData>
        </a:graphic>
      </p:graphicFrame>
      <p:sp>
        <p:nvSpPr>
          <p:cNvPr id="8" name="TextBox 7"/>
          <p:cNvSpPr txBox="1"/>
          <p:nvPr/>
        </p:nvSpPr>
        <p:spPr>
          <a:xfrm>
            <a:off x="838200" y="838200"/>
            <a:ext cx="3505200" cy="1569660"/>
          </a:xfrm>
          <a:prstGeom prst="rect">
            <a:avLst/>
          </a:prstGeom>
          <a:noFill/>
        </p:spPr>
        <p:txBody>
          <a:bodyPr wrap="square" rtlCol="0">
            <a:spAutoFit/>
          </a:bodyPr>
          <a:lstStyle/>
          <a:p>
            <a:pPr>
              <a:lnSpc>
                <a:spcPct val="80000"/>
              </a:lnSpc>
            </a:pPr>
            <a:r>
              <a:rPr lang="en-US" sz="4000" b="1" dirty="0">
                <a:solidFill>
                  <a:srgbClr val="00B4DC"/>
                </a:solidFill>
                <a:latin typeface="Gilroy ExtraBold" charset="0"/>
                <a:ea typeface="Gilroy ExtraBold" charset="0"/>
                <a:cs typeface="Gilroy ExtraBold" charset="0"/>
              </a:rPr>
              <a:t>Common types of challenges</a:t>
            </a:r>
          </a:p>
        </p:txBody>
      </p:sp>
    </p:spTree>
    <p:extLst>
      <p:ext uri="{BB962C8B-B14F-4D97-AF65-F5344CB8AC3E}">
        <p14:creationId xmlns:p14="http://schemas.microsoft.com/office/powerpoint/2010/main" val="12575351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8" name="Rectangle 17"/>
          <p:cNvSpPr/>
          <p:nvPr/>
        </p:nvSpPr>
        <p:spPr>
          <a:xfrm>
            <a:off x="5967663" y="2794973"/>
            <a:ext cx="3276600" cy="20574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Rectangle 18"/>
          <p:cNvSpPr/>
          <p:nvPr/>
        </p:nvSpPr>
        <p:spPr>
          <a:xfrm>
            <a:off x="5967663" y="661373"/>
            <a:ext cx="3276600" cy="205740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Rectangle 19"/>
          <p:cNvSpPr/>
          <p:nvPr/>
        </p:nvSpPr>
        <p:spPr>
          <a:xfrm>
            <a:off x="2614863" y="661373"/>
            <a:ext cx="3276600" cy="2057400"/>
          </a:xfrm>
          <a:prstGeom prst="rect">
            <a:avLst/>
          </a:prstGeom>
          <a:solidFill>
            <a:srgbClr val="00B4D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Rectangle 20"/>
          <p:cNvSpPr/>
          <p:nvPr/>
        </p:nvSpPr>
        <p:spPr>
          <a:xfrm>
            <a:off x="2614863" y="2794973"/>
            <a:ext cx="3276600" cy="2057400"/>
          </a:xfrm>
          <a:prstGeom prst="rect">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Pentagon 21"/>
          <p:cNvSpPr/>
          <p:nvPr/>
        </p:nvSpPr>
        <p:spPr>
          <a:xfrm>
            <a:off x="1905000" y="5486400"/>
            <a:ext cx="1981200" cy="1066800"/>
          </a:xfrm>
          <a:prstGeom prst="homePlate">
            <a:avLst>
              <a:gd name="adj" fmla="val 33467"/>
            </a:avLst>
          </a:prstGeom>
          <a:solidFill>
            <a:srgbClr val="EE2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solidFill>
                  <a:srgbClr val="FFFFFF"/>
                </a:solidFill>
                <a:latin typeface="Source Sans Pro" charset="0"/>
                <a:ea typeface="Source Sans Pro" charset="0"/>
                <a:cs typeface="Source Sans Pro" charset="0"/>
              </a:rPr>
              <a:t>Developing skills</a:t>
            </a:r>
          </a:p>
          <a:p>
            <a:pPr algn="ctr"/>
            <a:r>
              <a:rPr lang="en-US" sz="1300" b="1" dirty="0">
                <a:solidFill>
                  <a:srgbClr val="FFFFFF"/>
                </a:solidFill>
                <a:latin typeface="Source Sans Pro" charset="0"/>
                <a:ea typeface="Source Sans Pro" charset="0"/>
                <a:cs typeface="Source Sans Pro" charset="0"/>
              </a:rPr>
              <a:t>High energy</a:t>
            </a:r>
          </a:p>
        </p:txBody>
      </p:sp>
      <p:sp>
        <p:nvSpPr>
          <p:cNvPr id="24" name="TextBox 23"/>
          <p:cNvSpPr txBox="1"/>
          <p:nvPr/>
        </p:nvSpPr>
        <p:spPr>
          <a:xfrm>
            <a:off x="5967663" y="3569757"/>
            <a:ext cx="3276600" cy="461665"/>
          </a:xfrm>
          <a:prstGeom prst="rect">
            <a:avLst/>
          </a:prstGeom>
          <a:noFill/>
        </p:spPr>
        <p:txBody>
          <a:bodyPr wrap="square" rtlCol="0">
            <a:spAutoFit/>
          </a:bodyPr>
          <a:lstStyle/>
          <a:p>
            <a:pPr algn="ctr"/>
            <a:r>
              <a:rPr lang="en-US" sz="2400" b="1" dirty="0">
                <a:solidFill>
                  <a:srgbClr val="FFFFFF"/>
                </a:solidFill>
                <a:latin typeface="Source Sans Pro" charset="0"/>
                <a:ea typeface="Source Sans Pro" charset="0"/>
                <a:cs typeface="Source Sans Pro" charset="0"/>
              </a:rPr>
              <a:t>Directing</a:t>
            </a:r>
          </a:p>
        </p:txBody>
      </p:sp>
      <p:sp>
        <p:nvSpPr>
          <p:cNvPr id="25" name="Pentagon 24"/>
          <p:cNvSpPr/>
          <p:nvPr/>
        </p:nvSpPr>
        <p:spPr>
          <a:xfrm>
            <a:off x="4114800" y="5486400"/>
            <a:ext cx="1981200" cy="1066800"/>
          </a:xfrm>
          <a:prstGeom prst="homePlate">
            <a:avLst>
              <a:gd name="adj" fmla="val 334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solidFill>
                  <a:srgbClr val="FFFFFF"/>
                </a:solidFill>
                <a:latin typeface="Source Sans Pro" charset="0"/>
                <a:ea typeface="Source Sans Pro" charset="0"/>
                <a:cs typeface="Source Sans Pro" charset="0"/>
              </a:rPr>
              <a:t>Developing skills</a:t>
            </a:r>
          </a:p>
          <a:p>
            <a:pPr algn="ctr"/>
            <a:r>
              <a:rPr lang="en-US" sz="1300" b="1" dirty="0">
                <a:solidFill>
                  <a:srgbClr val="FFFFFF"/>
                </a:solidFill>
                <a:latin typeface="Source Sans Pro" charset="0"/>
                <a:ea typeface="Source Sans Pro" charset="0"/>
                <a:cs typeface="Source Sans Pro" charset="0"/>
              </a:rPr>
              <a:t>Low energy</a:t>
            </a:r>
          </a:p>
        </p:txBody>
      </p:sp>
      <p:sp>
        <p:nvSpPr>
          <p:cNvPr id="27" name="TextBox 26"/>
          <p:cNvSpPr txBox="1"/>
          <p:nvPr/>
        </p:nvSpPr>
        <p:spPr>
          <a:xfrm>
            <a:off x="5967663" y="1411705"/>
            <a:ext cx="3276600" cy="461665"/>
          </a:xfrm>
          <a:prstGeom prst="rect">
            <a:avLst/>
          </a:prstGeom>
          <a:noFill/>
        </p:spPr>
        <p:txBody>
          <a:bodyPr wrap="square" rtlCol="0">
            <a:spAutoFit/>
          </a:bodyPr>
          <a:lstStyle/>
          <a:p>
            <a:pPr algn="ctr"/>
            <a:r>
              <a:rPr lang="en-US" sz="2400" b="1" dirty="0">
                <a:solidFill>
                  <a:srgbClr val="FFFFFF"/>
                </a:solidFill>
                <a:latin typeface="Source Sans Pro" charset="0"/>
                <a:ea typeface="Source Sans Pro" charset="0"/>
                <a:cs typeface="Source Sans Pro" charset="0"/>
              </a:rPr>
              <a:t>Coaching</a:t>
            </a:r>
          </a:p>
        </p:txBody>
      </p:sp>
      <p:sp>
        <p:nvSpPr>
          <p:cNvPr id="28" name="Pentagon 27"/>
          <p:cNvSpPr/>
          <p:nvPr/>
        </p:nvSpPr>
        <p:spPr>
          <a:xfrm>
            <a:off x="6324600" y="5486400"/>
            <a:ext cx="1981200" cy="1066800"/>
          </a:xfrm>
          <a:prstGeom prst="homePlate">
            <a:avLst>
              <a:gd name="adj" fmla="val 2695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solidFill>
                  <a:srgbClr val="FFFFFF"/>
                </a:solidFill>
                <a:latin typeface="Source Sans Pro" charset="0"/>
                <a:ea typeface="Source Sans Pro" charset="0"/>
                <a:cs typeface="Source Sans Pro" charset="0"/>
              </a:rPr>
              <a:t>Mastered skills</a:t>
            </a:r>
          </a:p>
          <a:p>
            <a:pPr algn="ctr"/>
            <a:r>
              <a:rPr lang="en-US" sz="1300" b="1" dirty="0">
                <a:solidFill>
                  <a:srgbClr val="FFFFFF"/>
                </a:solidFill>
                <a:latin typeface="Source Sans Pro" charset="0"/>
                <a:ea typeface="Source Sans Pro" charset="0"/>
                <a:cs typeface="Source Sans Pro" charset="0"/>
              </a:rPr>
              <a:t>Low energy</a:t>
            </a:r>
          </a:p>
        </p:txBody>
      </p:sp>
      <p:sp>
        <p:nvSpPr>
          <p:cNvPr id="30" name="TextBox 29"/>
          <p:cNvSpPr txBox="1"/>
          <p:nvPr/>
        </p:nvSpPr>
        <p:spPr>
          <a:xfrm>
            <a:off x="2614863" y="1411705"/>
            <a:ext cx="3276600" cy="461665"/>
          </a:xfrm>
          <a:prstGeom prst="rect">
            <a:avLst/>
          </a:prstGeom>
          <a:noFill/>
        </p:spPr>
        <p:txBody>
          <a:bodyPr wrap="square" rtlCol="0">
            <a:spAutoFit/>
          </a:bodyPr>
          <a:lstStyle/>
          <a:p>
            <a:pPr algn="ctr"/>
            <a:r>
              <a:rPr lang="en-US" sz="2400" b="1" dirty="0">
                <a:solidFill>
                  <a:srgbClr val="FFFFFF"/>
                </a:solidFill>
                <a:latin typeface="Source Sans Pro" charset="0"/>
                <a:ea typeface="Source Sans Pro" charset="0"/>
                <a:cs typeface="Source Sans Pro" charset="0"/>
              </a:rPr>
              <a:t>Supporting</a:t>
            </a:r>
          </a:p>
        </p:txBody>
      </p:sp>
      <p:sp>
        <p:nvSpPr>
          <p:cNvPr id="31" name="Pentagon 30"/>
          <p:cNvSpPr/>
          <p:nvPr/>
        </p:nvSpPr>
        <p:spPr>
          <a:xfrm>
            <a:off x="8534400" y="5486400"/>
            <a:ext cx="1981200" cy="1066800"/>
          </a:xfrm>
          <a:prstGeom prst="homePlate">
            <a:avLst>
              <a:gd name="adj" fmla="val 334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solidFill>
                  <a:srgbClr val="FFFFFF"/>
                </a:solidFill>
                <a:latin typeface="Source Sans Pro" charset="0"/>
                <a:ea typeface="Source Sans Pro" charset="0"/>
                <a:cs typeface="Source Sans Pro" charset="0"/>
              </a:rPr>
              <a:t>Mastered skills</a:t>
            </a:r>
          </a:p>
          <a:p>
            <a:pPr algn="ctr"/>
            <a:r>
              <a:rPr lang="en-US" sz="1300" b="1" dirty="0">
                <a:solidFill>
                  <a:srgbClr val="FFFFFF"/>
                </a:solidFill>
                <a:latin typeface="Source Sans Pro" charset="0"/>
                <a:ea typeface="Source Sans Pro" charset="0"/>
                <a:cs typeface="Source Sans Pro" charset="0"/>
              </a:rPr>
              <a:t>High Energy</a:t>
            </a:r>
          </a:p>
        </p:txBody>
      </p:sp>
      <p:sp>
        <p:nvSpPr>
          <p:cNvPr id="33" name="TextBox 32"/>
          <p:cNvSpPr txBox="1"/>
          <p:nvPr/>
        </p:nvSpPr>
        <p:spPr>
          <a:xfrm>
            <a:off x="2614863" y="3621505"/>
            <a:ext cx="3276600" cy="461665"/>
          </a:xfrm>
          <a:prstGeom prst="rect">
            <a:avLst/>
          </a:prstGeom>
          <a:noFill/>
        </p:spPr>
        <p:txBody>
          <a:bodyPr wrap="square" rtlCol="0">
            <a:spAutoFit/>
          </a:bodyPr>
          <a:lstStyle/>
          <a:p>
            <a:pPr algn="ctr"/>
            <a:r>
              <a:rPr lang="en-US" sz="2400" b="1" dirty="0">
                <a:solidFill>
                  <a:srgbClr val="FFFFFF"/>
                </a:solidFill>
                <a:latin typeface="Source Sans Pro" charset="0"/>
                <a:ea typeface="Source Sans Pro" charset="0"/>
                <a:cs typeface="Source Sans Pro" charset="0"/>
              </a:rPr>
              <a:t>Delegating</a:t>
            </a:r>
          </a:p>
        </p:txBody>
      </p:sp>
    </p:spTree>
    <p:extLst>
      <p:ext uri="{BB962C8B-B14F-4D97-AF65-F5344CB8AC3E}">
        <p14:creationId xmlns:p14="http://schemas.microsoft.com/office/powerpoint/2010/main" val="4362752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9" name="Rectangle 8"/>
          <p:cNvSpPr>
            <a:spLocks noChangeArrowheads="1"/>
          </p:cNvSpPr>
          <p:nvPr/>
        </p:nvSpPr>
        <p:spPr bwMode="auto">
          <a:xfrm>
            <a:off x="1006998" y="1391700"/>
            <a:ext cx="2866506" cy="680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rgbClr val="EE2F4B"/>
                </a:solidFill>
                <a:latin typeface="Gilroy ExtraBold" charset="0"/>
                <a:ea typeface="Gilroy ExtraBold" charset="0"/>
                <a:cs typeface="Gilroy ExtraBold" charset="0"/>
              </a:rPr>
              <a:t>10 minutes</a:t>
            </a:r>
          </a:p>
        </p:txBody>
      </p:sp>
      <p:sp>
        <p:nvSpPr>
          <p:cNvPr id="10" name="TextBox 9"/>
          <p:cNvSpPr txBox="1"/>
          <p:nvPr/>
        </p:nvSpPr>
        <p:spPr>
          <a:xfrm>
            <a:off x="5490313" y="1311492"/>
            <a:ext cx="5630928" cy="3416320"/>
          </a:xfrm>
          <a:prstGeom prst="rect">
            <a:avLst/>
          </a:prstGeom>
          <a:noFill/>
        </p:spPr>
        <p:txBody>
          <a:bodyPr wrap="square" rtlCol="0">
            <a:spAutoFit/>
          </a:bodyPr>
          <a:lstStyle/>
          <a:p>
            <a:r>
              <a:rPr lang="en-US" sz="2400" dirty="0">
                <a:solidFill>
                  <a:srgbClr val="3B444D"/>
                </a:solidFill>
                <a:latin typeface="Source Sans Pro" charset="0"/>
                <a:ea typeface="Source Sans Pro" charset="0"/>
                <a:cs typeface="Source Sans Pro" charset="0"/>
              </a:rPr>
              <a:t>In partners, turn to page </a:t>
            </a:r>
            <a:r>
              <a:rPr lang="en-US" sz="2400" dirty="0">
                <a:latin typeface="Source Sans Pro" charset="0"/>
                <a:ea typeface="Source Sans Pro" charset="0"/>
                <a:cs typeface="Source Sans Pro" charset="0"/>
              </a:rPr>
              <a:t>16</a:t>
            </a:r>
            <a:r>
              <a:rPr lang="en-US" sz="2400" dirty="0">
                <a:solidFill>
                  <a:srgbClr val="3B444D"/>
                </a:solidFill>
                <a:latin typeface="Source Sans Pro" charset="0"/>
                <a:ea typeface="Source Sans Pro" charset="0"/>
                <a:cs typeface="Source Sans Pro" charset="0"/>
              </a:rPr>
              <a:t> and revisit the scenarios you previously discussed with a partner. </a:t>
            </a:r>
          </a:p>
          <a:p>
            <a:endParaRPr lang="en-US" sz="2400" dirty="0">
              <a:solidFill>
                <a:srgbClr val="3B444D"/>
              </a:solidFill>
              <a:latin typeface="Source Sans Pro" charset="0"/>
              <a:ea typeface="Source Sans Pro" charset="0"/>
              <a:cs typeface="Source Sans Pro" charset="0"/>
            </a:endParaRPr>
          </a:p>
          <a:p>
            <a:r>
              <a:rPr lang="en-US" sz="2400" dirty="0">
                <a:solidFill>
                  <a:srgbClr val="3B444D"/>
                </a:solidFill>
                <a:latin typeface="Source Sans Pro" charset="0"/>
                <a:ea typeface="Source Sans Pro" charset="0"/>
                <a:cs typeface="Source Sans Pro" charset="0"/>
              </a:rPr>
              <a:t>For each scenario, determine where on the grid each team member falls. Then, determine a management treatment to help the team member perform at their optimal level.</a:t>
            </a:r>
          </a:p>
        </p:txBody>
      </p:sp>
      <p:sp>
        <p:nvSpPr>
          <p:cNvPr id="11" name="Oval 10"/>
          <p:cNvSpPr/>
          <p:nvPr/>
        </p:nvSpPr>
        <p:spPr>
          <a:xfrm>
            <a:off x="5042043" y="1364040"/>
            <a:ext cx="344495" cy="3444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1</a:t>
            </a:r>
          </a:p>
        </p:txBody>
      </p:sp>
      <p:sp>
        <p:nvSpPr>
          <p:cNvPr id="12" name="Oval 11"/>
          <p:cNvSpPr/>
          <p:nvPr/>
        </p:nvSpPr>
        <p:spPr>
          <a:xfrm>
            <a:off x="5042042" y="2853720"/>
            <a:ext cx="344495" cy="3444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2</a:t>
            </a:r>
          </a:p>
        </p:txBody>
      </p:sp>
      <p:sp>
        <p:nvSpPr>
          <p:cNvPr id="8" name="TextBox 7"/>
          <p:cNvSpPr txBox="1"/>
          <p:nvPr/>
        </p:nvSpPr>
        <p:spPr>
          <a:xfrm>
            <a:off x="1006998" y="2072171"/>
            <a:ext cx="1072730" cy="369332"/>
          </a:xfrm>
          <a:prstGeom prst="rect">
            <a:avLst/>
          </a:prstGeom>
          <a:noFill/>
        </p:spPr>
        <p:txBody>
          <a:bodyPr wrap="none" rtlCol="0">
            <a:spAutoFit/>
          </a:bodyPr>
          <a:lstStyle/>
          <a:p>
            <a:r>
              <a:rPr lang="en-US" altLang="en-US" b="1" dirty="0">
                <a:latin typeface="Source Sans Pro" charset="0"/>
                <a:ea typeface="Source Sans Pro" charset="0"/>
                <a:cs typeface="Source Sans Pro" charset="0"/>
              </a:rPr>
              <a:t>Partners</a:t>
            </a:r>
          </a:p>
        </p:txBody>
      </p:sp>
    </p:spTree>
    <p:extLst>
      <p:ext uri="{BB962C8B-B14F-4D97-AF65-F5344CB8AC3E}">
        <p14:creationId xmlns:p14="http://schemas.microsoft.com/office/powerpoint/2010/main" val="19997238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379"/>
            <a:ext cx="12192000" cy="6870379"/>
          </a:xfrm>
          <a:prstGeom prst="rect">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5"/>
          <p:cNvSpPr>
            <a:spLocks noChangeArrowheads="1"/>
          </p:cNvSpPr>
          <p:nvPr/>
        </p:nvSpPr>
        <p:spPr bwMode="auto">
          <a:xfrm>
            <a:off x="0" y="2362200"/>
            <a:ext cx="12192000" cy="1911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12000" b="1" dirty="0">
                <a:solidFill>
                  <a:srgbClr val="FFFFFF"/>
                </a:solidFill>
                <a:latin typeface="Gilroy ExtraBold" charset="0"/>
                <a:ea typeface="Gilroy ExtraBold" charset="0"/>
                <a:cs typeface="Gilroy ExtraBold" charset="0"/>
              </a:rPr>
              <a:t>Debrief</a:t>
            </a:r>
          </a:p>
        </p:txBody>
      </p:sp>
    </p:spTree>
    <p:extLst>
      <p:ext uri="{BB962C8B-B14F-4D97-AF65-F5344CB8AC3E}">
        <p14:creationId xmlns:p14="http://schemas.microsoft.com/office/powerpoint/2010/main" val="4955132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85088" y="1117152"/>
            <a:ext cx="4194048" cy="660437"/>
          </a:xfrm>
          <a:prstGeom prst="rect">
            <a:avLst/>
          </a:prstGeom>
          <a:noFill/>
        </p:spPr>
        <p:txBody>
          <a:bodyPr wrap="square" rtlCol="0">
            <a:spAutoFit/>
          </a:bodyPr>
          <a:lstStyle/>
          <a:p>
            <a:pPr>
              <a:lnSpc>
                <a:spcPct val="80000"/>
              </a:lnSpc>
            </a:pPr>
            <a:r>
              <a:rPr lang="en-US" sz="4500" b="1" dirty="0">
                <a:solidFill>
                  <a:srgbClr val="00B4DC"/>
                </a:solidFill>
                <a:latin typeface="Gilroy ExtraBold" charset="0"/>
                <a:ea typeface="Gilroy ExtraBold" charset="0"/>
                <a:cs typeface="Gilroy ExtraBold" charset="0"/>
              </a:rPr>
              <a:t>Agenda</a:t>
            </a:r>
          </a:p>
        </p:txBody>
      </p:sp>
      <p:graphicFrame>
        <p:nvGraphicFramePr>
          <p:cNvPr id="6" name="Table 5"/>
          <p:cNvGraphicFramePr>
            <a:graphicFrameLocks noGrp="1"/>
          </p:cNvGraphicFramePr>
          <p:nvPr>
            <p:extLst>
              <p:ext uri="{D42A27DB-BD31-4B8C-83A1-F6EECF244321}">
                <p14:modId xmlns:p14="http://schemas.microsoft.com/office/powerpoint/2010/main" val="1162710"/>
              </p:ext>
            </p:extLst>
          </p:nvPr>
        </p:nvGraphicFramePr>
        <p:xfrm>
          <a:off x="5792164" y="1117152"/>
          <a:ext cx="5054486" cy="4936407"/>
        </p:xfrm>
        <a:graphic>
          <a:graphicData uri="http://schemas.openxmlformats.org/drawingml/2006/table">
            <a:tbl>
              <a:tblPr firstRow="1" bandRow="1">
                <a:tableStyleId>{5C22544A-7EE6-4342-B048-85BDC9FD1C3A}</a:tableStyleId>
              </a:tblPr>
              <a:tblGrid>
                <a:gridCol w="5054486">
                  <a:extLst>
                    <a:ext uri="{9D8B030D-6E8A-4147-A177-3AD203B41FA5}">
                      <a16:colId xmlns:a16="http://schemas.microsoft.com/office/drawing/2014/main" val="20000"/>
                    </a:ext>
                  </a:extLst>
                </a:gridCol>
              </a:tblGrid>
              <a:tr h="705201">
                <a:tc>
                  <a:txBody>
                    <a:bodyPr/>
                    <a:lstStyle/>
                    <a:p>
                      <a:r>
                        <a:rPr lang="en-US" sz="2200" b="0" dirty="0">
                          <a:solidFill>
                            <a:schemeClr val="tx1"/>
                          </a:solidFill>
                          <a:latin typeface="Source Sans Pro" charset="0"/>
                          <a:ea typeface="Source Sans Pro" charset="0"/>
                          <a:cs typeface="Source Sans Pro" charset="0"/>
                        </a:rPr>
                        <a:t>What is coaching?</a:t>
                      </a:r>
                    </a:p>
                  </a:txBody>
                  <a:tcPr anchor="ctr">
                    <a:noFill/>
                  </a:tcPr>
                </a:tc>
                <a:extLst>
                  <a:ext uri="{0D108BD9-81ED-4DB2-BD59-A6C34878D82A}">
                    <a16:rowId xmlns:a16="http://schemas.microsoft.com/office/drawing/2014/main" val="10000"/>
                  </a:ext>
                </a:extLst>
              </a:tr>
              <a:tr h="705201">
                <a:tc>
                  <a:txBody>
                    <a:bodyPr/>
                    <a:lstStyle/>
                    <a:p>
                      <a:r>
                        <a:rPr lang="en-US" sz="2200" b="0" dirty="0">
                          <a:solidFill>
                            <a:schemeClr val="tx1"/>
                          </a:solidFill>
                          <a:latin typeface="Source Sans Pro" charset="0"/>
                          <a:ea typeface="Source Sans Pro" charset="0"/>
                          <a:cs typeface="Source Sans Pro" charset="0"/>
                        </a:rPr>
                        <a:t>Encouragement</a:t>
                      </a:r>
                      <a:r>
                        <a:rPr lang="en-US" sz="2200" b="0" baseline="0" dirty="0">
                          <a:solidFill>
                            <a:schemeClr val="tx1"/>
                          </a:solidFill>
                          <a:latin typeface="Source Sans Pro" charset="0"/>
                          <a:ea typeface="Source Sans Pro" charset="0"/>
                          <a:cs typeface="Source Sans Pro" charset="0"/>
                        </a:rPr>
                        <a:t> and Recognition</a:t>
                      </a:r>
                      <a:endParaRPr lang="en-US" sz="2200" b="0" dirty="0">
                        <a:solidFill>
                          <a:schemeClr val="tx1"/>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1"/>
                  </a:ext>
                </a:extLst>
              </a:tr>
              <a:tr h="705201">
                <a:tc>
                  <a:txBody>
                    <a:bodyPr/>
                    <a:lstStyle/>
                    <a:p>
                      <a:r>
                        <a:rPr lang="en-US" sz="2200" b="0" dirty="0">
                          <a:solidFill>
                            <a:schemeClr val="tx1"/>
                          </a:solidFill>
                          <a:latin typeface="Source Sans Pro" charset="0"/>
                          <a:ea typeface="Source Sans Pro" charset="0"/>
                          <a:cs typeface="Source Sans Pro" charset="0"/>
                        </a:rPr>
                        <a:t>Challenging</a:t>
                      </a:r>
                      <a:r>
                        <a:rPr lang="en-US" sz="2200" b="0" baseline="0" dirty="0">
                          <a:solidFill>
                            <a:schemeClr val="tx1"/>
                          </a:solidFill>
                          <a:latin typeface="Source Sans Pro" charset="0"/>
                          <a:ea typeface="Source Sans Pro" charset="0"/>
                          <a:cs typeface="Source Sans Pro" charset="0"/>
                        </a:rPr>
                        <a:t> performance</a:t>
                      </a:r>
                      <a:endParaRPr lang="en-US" sz="2200" b="0" dirty="0">
                        <a:solidFill>
                          <a:schemeClr val="tx1"/>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2"/>
                  </a:ext>
                </a:extLst>
              </a:tr>
              <a:tr h="705201">
                <a:tc>
                  <a:txBody>
                    <a:bodyPr/>
                    <a:lstStyle/>
                    <a:p>
                      <a:r>
                        <a:rPr lang="en-US" sz="2200" b="0" dirty="0">
                          <a:solidFill>
                            <a:schemeClr val="tx1"/>
                          </a:solidFill>
                          <a:latin typeface="Source Sans Pro" charset="0"/>
                          <a:ea typeface="Source Sans Pro" charset="0"/>
                          <a:cs typeface="Source Sans Pro" charset="0"/>
                        </a:rPr>
                        <a:t>Situational leadership</a:t>
                      </a:r>
                    </a:p>
                  </a:txBody>
                  <a:tcPr anchor="ctr">
                    <a:solidFill>
                      <a:schemeClr val="bg1"/>
                    </a:solidFill>
                  </a:tcPr>
                </a:tc>
                <a:extLst>
                  <a:ext uri="{0D108BD9-81ED-4DB2-BD59-A6C34878D82A}">
                    <a16:rowId xmlns:a16="http://schemas.microsoft.com/office/drawing/2014/main" val="10003"/>
                  </a:ext>
                </a:extLst>
              </a:tr>
              <a:tr h="705201">
                <a:tc>
                  <a:txBody>
                    <a:bodyPr/>
                    <a:lstStyle/>
                    <a:p>
                      <a:r>
                        <a:rPr lang="en-US" sz="2200" b="0" dirty="0">
                          <a:solidFill>
                            <a:schemeClr val="bg1"/>
                          </a:solidFill>
                          <a:latin typeface="Source Sans Pro" charset="0"/>
                          <a:ea typeface="Source Sans Pro" charset="0"/>
                          <a:cs typeface="Source Sans Pro" charset="0"/>
                        </a:rPr>
                        <a:t>Effective Check-ins</a:t>
                      </a:r>
                    </a:p>
                  </a:txBody>
                  <a:tcPr anchor="ctr">
                    <a:solidFill>
                      <a:schemeClr val="tx2"/>
                    </a:solidFill>
                  </a:tcPr>
                </a:tc>
                <a:extLst>
                  <a:ext uri="{0D108BD9-81ED-4DB2-BD59-A6C34878D82A}">
                    <a16:rowId xmlns:a16="http://schemas.microsoft.com/office/drawing/2014/main" val="10004"/>
                  </a:ext>
                </a:extLst>
              </a:tr>
              <a:tr h="705201">
                <a:tc>
                  <a:txBody>
                    <a:bodyPr/>
                    <a:lstStyle/>
                    <a:p>
                      <a:r>
                        <a:rPr lang="en-US" sz="2200" b="0" dirty="0">
                          <a:solidFill>
                            <a:schemeClr val="tx1"/>
                          </a:solidFill>
                          <a:latin typeface="Source Sans Pro" charset="0"/>
                          <a:ea typeface="Source Sans Pro" charset="0"/>
                          <a:cs typeface="Source Sans Pro" charset="0"/>
                        </a:rPr>
                        <a:t>Questions</a:t>
                      </a:r>
                    </a:p>
                  </a:txBody>
                  <a:tcPr anchor="ctr">
                    <a:noFill/>
                  </a:tcPr>
                </a:tc>
                <a:extLst>
                  <a:ext uri="{0D108BD9-81ED-4DB2-BD59-A6C34878D82A}">
                    <a16:rowId xmlns:a16="http://schemas.microsoft.com/office/drawing/2014/main" val="10005"/>
                  </a:ext>
                </a:extLst>
              </a:tr>
              <a:tr h="705201">
                <a:tc>
                  <a:txBody>
                    <a:bodyPr/>
                    <a:lstStyle/>
                    <a:p>
                      <a:r>
                        <a:rPr lang="en-US" sz="2200" b="0" dirty="0">
                          <a:solidFill>
                            <a:schemeClr val="tx1"/>
                          </a:solidFill>
                          <a:latin typeface="Source Sans Pro" charset="0"/>
                          <a:ea typeface="Source Sans Pro" charset="0"/>
                          <a:cs typeface="Source Sans Pro" charset="0"/>
                        </a:rPr>
                        <a:t>Next Steps</a:t>
                      </a:r>
                      <a:endParaRPr lang="en-US" sz="2200" b="0" baseline="0" dirty="0">
                        <a:solidFill>
                          <a:schemeClr val="tx1"/>
                        </a:solidFill>
                        <a:latin typeface="Source Sans Pro" charset="0"/>
                        <a:ea typeface="Source Sans Pro" charset="0"/>
                        <a:cs typeface="Source Sans Pro" charset="0"/>
                      </a:endParaRPr>
                    </a:p>
                  </a:txBody>
                  <a:tcPr anchor="c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6212047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176590" y="1209340"/>
            <a:ext cx="4194048" cy="597343"/>
          </a:xfrm>
          <a:prstGeom prst="rect">
            <a:avLst/>
          </a:prstGeom>
          <a:noFill/>
        </p:spPr>
        <p:txBody>
          <a:bodyPr wrap="square" rtlCol="0">
            <a:spAutoFit/>
          </a:bodyPr>
          <a:lstStyle/>
          <a:p>
            <a:pPr>
              <a:lnSpc>
                <a:spcPct val="80000"/>
              </a:lnSpc>
            </a:pPr>
            <a:r>
              <a:rPr lang="en-US" sz="4000" b="1" dirty="0">
                <a:solidFill>
                  <a:srgbClr val="00B4DC"/>
                </a:solidFill>
                <a:latin typeface="Gilroy ExtraBold" charset="0"/>
                <a:ea typeface="Gilroy ExtraBold" charset="0"/>
                <a:cs typeface="Gilroy ExtraBold" charset="0"/>
              </a:rPr>
              <a:t>Check-ins</a:t>
            </a:r>
          </a:p>
        </p:txBody>
      </p:sp>
      <p:sp>
        <p:nvSpPr>
          <p:cNvPr id="8" name="TextBox 7"/>
          <p:cNvSpPr txBox="1"/>
          <p:nvPr/>
        </p:nvSpPr>
        <p:spPr>
          <a:xfrm>
            <a:off x="5653776" y="1222708"/>
            <a:ext cx="5268224" cy="4493537"/>
          </a:xfrm>
          <a:prstGeom prst="rect">
            <a:avLst/>
          </a:prstGeom>
          <a:noFill/>
        </p:spPr>
        <p:txBody>
          <a:bodyPr wrap="square" rtlCol="0">
            <a:spAutoFit/>
          </a:bodyPr>
          <a:lstStyle/>
          <a:p>
            <a:r>
              <a:rPr lang="en-US" sz="2200" dirty="0">
                <a:solidFill>
                  <a:srgbClr val="3B444D"/>
                </a:solidFill>
                <a:latin typeface="Source Sans Pro" charset="0"/>
                <a:ea typeface="Source Sans Pro" charset="0"/>
                <a:cs typeface="Source Sans Pro" charset="0"/>
              </a:rPr>
              <a:t>We seek to create a culture of accountability with our team where everyone knows the goals and expectations that ultimately define success.</a:t>
            </a:r>
          </a:p>
          <a:p>
            <a:endParaRPr lang="en-US" sz="2200" dirty="0">
              <a:solidFill>
                <a:srgbClr val="3B444D"/>
              </a:solidFill>
              <a:latin typeface="Source Sans Pro" charset="0"/>
              <a:ea typeface="Source Sans Pro" charset="0"/>
              <a:cs typeface="Source Sans Pro" charset="0"/>
            </a:endParaRPr>
          </a:p>
          <a:p>
            <a:r>
              <a:rPr lang="en-US" sz="2200" b="1" dirty="0">
                <a:solidFill>
                  <a:srgbClr val="3B444D"/>
                </a:solidFill>
                <a:latin typeface="Source Sans Pro" charset="0"/>
                <a:ea typeface="Source Sans Pro" charset="0"/>
                <a:cs typeface="Source Sans Pro" charset="0"/>
              </a:rPr>
              <a:t>But how do we hold team members accountable?</a:t>
            </a:r>
          </a:p>
          <a:p>
            <a:endParaRPr lang="en-US" sz="2200" dirty="0">
              <a:solidFill>
                <a:srgbClr val="3B444D"/>
              </a:solidFill>
              <a:latin typeface="Source Sans Pro" charset="0"/>
              <a:ea typeface="Source Sans Pro" charset="0"/>
              <a:cs typeface="Source Sans Pro" charset="0"/>
            </a:endParaRPr>
          </a:p>
          <a:p>
            <a:r>
              <a:rPr lang="en-US" sz="2200" dirty="0">
                <a:solidFill>
                  <a:srgbClr val="3B444D"/>
                </a:solidFill>
                <a:latin typeface="Source Sans Pro" charset="0"/>
                <a:ea typeface="Source Sans Pro" charset="0"/>
                <a:cs typeface="Source Sans Pro" charset="0"/>
              </a:rPr>
              <a:t>Check-ins are our way of ensuring that we are communicating goals, priorities, and expectations. It is also an opportunity to listen to your team member and gain perspective as a manage.</a:t>
            </a:r>
          </a:p>
        </p:txBody>
      </p:sp>
    </p:spTree>
    <p:extLst>
      <p:ext uri="{BB962C8B-B14F-4D97-AF65-F5344CB8AC3E}">
        <p14:creationId xmlns:p14="http://schemas.microsoft.com/office/powerpoint/2010/main" val="14517051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10680" y="941016"/>
            <a:ext cx="4194048" cy="1089786"/>
          </a:xfrm>
          <a:prstGeom prst="rect">
            <a:avLst/>
          </a:prstGeom>
          <a:noFill/>
        </p:spPr>
        <p:txBody>
          <a:bodyPr wrap="square" rtlCol="0">
            <a:spAutoFit/>
          </a:bodyPr>
          <a:lstStyle/>
          <a:p>
            <a:pPr>
              <a:lnSpc>
                <a:spcPct val="80000"/>
              </a:lnSpc>
            </a:pPr>
            <a:r>
              <a:rPr lang="en-US" sz="4000" b="1" dirty="0">
                <a:solidFill>
                  <a:srgbClr val="00B4DC"/>
                </a:solidFill>
                <a:latin typeface="Gilroy ExtraBold" charset="0"/>
                <a:ea typeface="Gilroy ExtraBold" charset="0"/>
                <a:cs typeface="Gilroy ExtraBold" charset="0"/>
              </a:rPr>
              <a:t>Before the check-in</a:t>
            </a:r>
          </a:p>
        </p:txBody>
      </p:sp>
      <p:sp>
        <p:nvSpPr>
          <p:cNvPr id="6" name="TextBox 5"/>
          <p:cNvSpPr txBox="1"/>
          <p:nvPr/>
        </p:nvSpPr>
        <p:spPr>
          <a:xfrm>
            <a:off x="5821305" y="941016"/>
            <a:ext cx="5622068" cy="4708981"/>
          </a:xfrm>
          <a:prstGeom prst="rect">
            <a:avLst/>
          </a:prstGeom>
          <a:noFill/>
        </p:spPr>
        <p:txBody>
          <a:bodyPr wrap="square" rtlCol="0">
            <a:spAutoFit/>
          </a:bodyPr>
          <a:lstStyle/>
          <a:p>
            <a:r>
              <a:rPr lang="en-US" sz="2000" b="1" dirty="0">
                <a:solidFill>
                  <a:srgbClr val="3B444D"/>
                </a:solidFill>
                <a:latin typeface="Source Sans Pro Black" charset="0"/>
                <a:ea typeface="Source Sans Pro Black" charset="0"/>
                <a:cs typeface="Source Sans Pro Black" charset="0"/>
              </a:rPr>
              <a:t>Set the Agenda</a:t>
            </a:r>
          </a:p>
          <a:p>
            <a:r>
              <a:rPr lang="en-US" sz="2000" dirty="0">
                <a:solidFill>
                  <a:srgbClr val="3B444D"/>
                </a:solidFill>
                <a:latin typeface="Source Sans Pro" charset="0"/>
                <a:ea typeface="Source Sans Pro" charset="0"/>
                <a:cs typeface="Source Sans Pro" charset="0"/>
              </a:rPr>
              <a:t>Your agenda should be one where you give ample time for the team member to own their work!</a:t>
            </a:r>
          </a:p>
          <a:p>
            <a:endParaRPr lang="en-US" sz="2000" dirty="0">
              <a:solidFill>
                <a:srgbClr val="3B444D"/>
              </a:solidFill>
              <a:latin typeface="Source Sans Pro" charset="0"/>
              <a:ea typeface="Source Sans Pro" charset="0"/>
              <a:cs typeface="Source Sans Pro" charset="0"/>
            </a:endParaRPr>
          </a:p>
          <a:p>
            <a:r>
              <a:rPr lang="en-US" sz="2000" b="1" dirty="0">
                <a:solidFill>
                  <a:srgbClr val="3B444D"/>
                </a:solidFill>
                <a:latin typeface="Source Sans Pro" charset="0"/>
                <a:ea typeface="Source Sans Pro" charset="0"/>
                <a:cs typeface="Source Sans Pro" charset="0"/>
              </a:rPr>
              <a:t>Review goals and expectations</a:t>
            </a:r>
          </a:p>
          <a:p>
            <a:r>
              <a:rPr lang="en-US" sz="2000" dirty="0">
                <a:solidFill>
                  <a:srgbClr val="3B444D"/>
                </a:solidFill>
                <a:latin typeface="Source Sans Pro" charset="0"/>
                <a:ea typeface="Source Sans Pro" charset="0"/>
                <a:cs typeface="Source Sans Pro" charset="0"/>
              </a:rPr>
              <a:t>Review the goals, expectations, and priorities between you and your team. Did your team meet goals? Is your team where you want to be?</a:t>
            </a:r>
          </a:p>
          <a:p>
            <a:endParaRPr lang="en-US" sz="2000" b="1" dirty="0">
              <a:solidFill>
                <a:srgbClr val="3B444D"/>
              </a:solidFill>
              <a:latin typeface="Source Sans Pro" charset="0"/>
              <a:ea typeface="Source Sans Pro" charset="0"/>
              <a:cs typeface="Source Sans Pro" charset="0"/>
            </a:endParaRPr>
          </a:p>
          <a:p>
            <a:r>
              <a:rPr lang="en-US" sz="2000" b="1" dirty="0">
                <a:solidFill>
                  <a:srgbClr val="3B444D"/>
                </a:solidFill>
                <a:latin typeface="Source Sans Pro Black" charset="0"/>
                <a:ea typeface="Source Sans Pro Black" charset="0"/>
                <a:cs typeface="Source Sans Pro Black" charset="0"/>
              </a:rPr>
              <a:t>Decide your management approach</a:t>
            </a:r>
          </a:p>
          <a:p>
            <a:r>
              <a:rPr lang="en-US" sz="2000" dirty="0">
                <a:solidFill>
                  <a:srgbClr val="3B444D"/>
                </a:solidFill>
                <a:latin typeface="Source Sans Pro" charset="0"/>
                <a:ea typeface="Source Sans Pro" charset="0"/>
                <a:cs typeface="Source Sans Pro" charset="0"/>
              </a:rPr>
              <a:t>Using the coaching tools we just reviewed (encouragement, challenging conversations, situational leadership), list out what kind of conversation you need to have with your team member.</a:t>
            </a:r>
          </a:p>
        </p:txBody>
      </p:sp>
      <p:sp>
        <p:nvSpPr>
          <p:cNvPr id="9" name="Oval 8"/>
          <p:cNvSpPr/>
          <p:nvPr/>
        </p:nvSpPr>
        <p:spPr>
          <a:xfrm>
            <a:off x="5331464" y="1010123"/>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1</a:t>
            </a:r>
          </a:p>
        </p:txBody>
      </p:sp>
      <p:sp>
        <p:nvSpPr>
          <p:cNvPr id="10" name="Oval 9"/>
          <p:cNvSpPr/>
          <p:nvPr/>
        </p:nvSpPr>
        <p:spPr>
          <a:xfrm>
            <a:off x="5331464" y="2203731"/>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2</a:t>
            </a:r>
          </a:p>
        </p:txBody>
      </p:sp>
      <p:sp>
        <p:nvSpPr>
          <p:cNvPr id="11" name="Oval 10"/>
          <p:cNvSpPr/>
          <p:nvPr/>
        </p:nvSpPr>
        <p:spPr>
          <a:xfrm>
            <a:off x="5331464" y="3741541"/>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3</a:t>
            </a:r>
          </a:p>
        </p:txBody>
      </p:sp>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7414341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10200" y="457200"/>
            <a:ext cx="5105400" cy="5959800"/>
          </a:xfrm>
          <a:prstGeom prst="rect">
            <a:avLst/>
          </a:prstGeom>
          <a:solidFill>
            <a:schemeClr val="bg1"/>
          </a:solidFill>
          <a:ln w="6350">
            <a:solidFill>
              <a:schemeClr val="bg1">
                <a:lumMod val="95000"/>
              </a:schemeClr>
            </a:solidFill>
          </a:ln>
          <a:effectLst>
            <a:outerShdw blurRad="50800" dist="38100" dir="5400000" algn="ctr"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r="3232"/>
          <a:stretch/>
        </p:blipFill>
        <p:spPr>
          <a:xfrm>
            <a:off x="5449824" y="685800"/>
            <a:ext cx="5026152" cy="5638800"/>
          </a:xfrm>
          <a:prstGeom prst="rect">
            <a:avLst/>
          </a:prstGeom>
          <a:effectLst>
            <a:outerShdw blurRad="114300" dist="165100" dir="5400000" sx="40000" sy="40000" algn="ctr" rotWithShape="0">
              <a:srgbClr val="000000">
                <a:alpha val="17000"/>
              </a:srgbClr>
            </a:outerShdw>
          </a:effectLst>
        </p:spPr>
      </p:pic>
      <p:sp>
        <p:nvSpPr>
          <p:cNvPr id="4" name="Rectangle 3"/>
          <p:cNvSpPr/>
          <p:nvPr/>
        </p:nvSpPr>
        <p:spPr>
          <a:xfrm>
            <a:off x="1352633" y="2305543"/>
            <a:ext cx="2028119" cy="368947"/>
          </a:xfrm>
          <a:prstGeom prst="rect">
            <a:avLst/>
          </a:prstGeom>
        </p:spPr>
        <p:txBody>
          <a:bodyPr wrap="none">
            <a:spAutoFit/>
          </a:bodyPr>
          <a:lstStyle/>
          <a:p>
            <a:pPr>
              <a:lnSpc>
                <a:spcPct val="80000"/>
              </a:lnSpc>
            </a:pPr>
            <a:r>
              <a:rPr lang="en-US" sz="2200" dirty="0">
                <a:solidFill>
                  <a:srgbClr val="3D444D"/>
                </a:solidFill>
                <a:latin typeface="Source Sans Pro" charset="0"/>
                <a:ea typeface="Source Sans Pro" charset="0"/>
                <a:cs typeface="Source Sans Pro" charset="0"/>
              </a:rPr>
              <a:t>Sample Agenda</a:t>
            </a:r>
          </a:p>
        </p:txBody>
      </p:sp>
      <p:sp>
        <p:nvSpPr>
          <p:cNvPr id="8" name="TextBox 7"/>
          <p:cNvSpPr txBox="1"/>
          <p:nvPr/>
        </p:nvSpPr>
        <p:spPr>
          <a:xfrm>
            <a:off x="1351304" y="1141536"/>
            <a:ext cx="4194048" cy="1077218"/>
          </a:xfrm>
          <a:prstGeom prst="rect">
            <a:avLst/>
          </a:prstGeom>
          <a:noFill/>
        </p:spPr>
        <p:txBody>
          <a:bodyPr wrap="square" rtlCol="0">
            <a:spAutoFit/>
          </a:bodyPr>
          <a:lstStyle/>
          <a:p>
            <a:pPr>
              <a:lnSpc>
                <a:spcPct val="80000"/>
              </a:lnSpc>
            </a:pPr>
            <a:r>
              <a:rPr lang="en-US" sz="4000" b="1" dirty="0">
                <a:solidFill>
                  <a:srgbClr val="00B4DC"/>
                </a:solidFill>
                <a:latin typeface="Gilroy ExtraBold" charset="0"/>
                <a:ea typeface="Gilroy ExtraBold" charset="0"/>
                <a:cs typeface="Gilroy ExtraBold" charset="0"/>
              </a:rPr>
              <a:t>During the check-in</a:t>
            </a:r>
          </a:p>
        </p:txBody>
      </p:sp>
    </p:spTree>
    <p:extLst>
      <p:ext uri="{BB962C8B-B14F-4D97-AF65-F5344CB8AC3E}">
        <p14:creationId xmlns:p14="http://schemas.microsoft.com/office/powerpoint/2010/main" val="1802801920"/>
      </p:ext>
    </p:extLst>
  </p:cSld>
  <p:clrMapOvr>
    <a:masterClrMapping/>
  </p:clrMapOvr>
</p:sld>
</file>

<file path=ppt/theme/theme1.xml><?xml version="1.0" encoding="utf-8"?>
<a:theme xmlns:a="http://schemas.openxmlformats.org/drawingml/2006/main" name="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4440</TotalTime>
  <Words>5117</Words>
  <Application>Microsoft Macintosh PowerPoint</Application>
  <PresentationFormat>Widescreen</PresentationFormat>
  <Paragraphs>1253</Paragraphs>
  <Slides>180</Slides>
  <Notes>62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180</vt:i4>
      </vt:variant>
    </vt:vector>
  </HeadingPairs>
  <TitlesOfParts>
    <vt:vector size="189" baseType="lpstr">
      <vt:lpstr>Arial</vt:lpstr>
      <vt:lpstr>Calibri</vt:lpstr>
      <vt:lpstr>Calibri Light</vt:lpstr>
      <vt:lpstr>Gilroy</vt:lpstr>
      <vt:lpstr>Gilroy ExtraBold</vt:lpstr>
      <vt:lpstr>Source Sans Pro</vt:lpstr>
      <vt:lpstr>Source Sans Pro Black</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Miller</dc:creator>
  <cp:lastModifiedBy>Microsoft Office User</cp:lastModifiedBy>
  <cp:revision>74</cp:revision>
  <cp:lastPrinted>2017-02-18T14:56:06Z</cp:lastPrinted>
  <dcterms:created xsi:type="dcterms:W3CDTF">2017-01-24T22:12:49Z</dcterms:created>
  <dcterms:modified xsi:type="dcterms:W3CDTF">2019-03-03T06:40:06Z</dcterms:modified>
</cp:coreProperties>
</file>